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33"/>
  </p:notesMasterIdLst>
  <p:handoutMasterIdLst>
    <p:handoutMasterId r:id="rId34"/>
  </p:handoutMasterIdLst>
  <p:sldIdLst>
    <p:sldId id="355" r:id="rId5"/>
    <p:sldId id="283" r:id="rId6"/>
    <p:sldId id="356" r:id="rId7"/>
    <p:sldId id="357" r:id="rId8"/>
    <p:sldId id="358" r:id="rId9"/>
    <p:sldId id="460" r:id="rId10"/>
    <p:sldId id="359" r:id="rId11"/>
    <p:sldId id="360" r:id="rId12"/>
    <p:sldId id="361" r:id="rId13"/>
    <p:sldId id="461" r:id="rId14"/>
    <p:sldId id="464" r:id="rId15"/>
    <p:sldId id="465" r:id="rId16"/>
    <p:sldId id="466" r:id="rId17"/>
    <p:sldId id="467" r:id="rId18"/>
    <p:sldId id="470" r:id="rId19"/>
    <p:sldId id="468" r:id="rId20"/>
    <p:sldId id="471" r:id="rId21"/>
    <p:sldId id="475" r:id="rId22"/>
    <p:sldId id="472" r:id="rId23"/>
    <p:sldId id="476" r:id="rId24"/>
    <p:sldId id="477" r:id="rId25"/>
    <p:sldId id="474" r:id="rId26"/>
    <p:sldId id="479" r:id="rId27"/>
    <p:sldId id="483" r:id="rId28"/>
    <p:sldId id="480" r:id="rId29"/>
    <p:sldId id="484" r:id="rId30"/>
    <p:sldId id="481" r:id="rId31"/>
    <p:sldId id="482" r:id="rId32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" initials="A" lastIdx="2" clrIdx="0">
    <p:extLst/>
  </p:cmAuthor>
  <p:cmAuthor id="2" name="Neville Davies" initials="ND" lastIdx="2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39"/>
    <p:restoredTop sz="94656"/>
  </p:normalViewPr>
  <p:slideViewPr>
    <p:cSldViewPr>
      <p:cViewPr varScale="1">
        <p:scale>
          <a:sx n="91" d="100"/>
          <a:sy n="91" d="100"/>
        </p:scale>
        <p:origin x="-108" y="-312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7/8/2020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9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4399017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3060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459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3664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388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5857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9752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8709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33513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6851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0232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1564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6910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66496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19902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7005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44248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90778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75911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82793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1559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8992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085" y="5031616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30.png"/><Relationship Id="rId5" Type="http://schemas.openxmlformats.org/officeDocument/2006/relationships/image" Target="../media/image9.png"/><Relationship Id="rId15" Type="http://schemas.openxmlformats.org/officeDocument/2006/relationships/image" Target="../media/image17.png"/><Relationship Id="rId4" Type="http://schemas.openxmlformats.org/officeDocument/2006/relationships/image" Target="../media/image7.png"/><Relationship Id="rId9" Type="http://schemas.openxmlformats.org/officeDocument/2006/relationships/image" Target="../media/image13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200.png"/><Relationship Id="rId4" Type="http://schemas.openxmlformats.org/officeDocument/2006/relationships/image" Target="../media/image180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6.emf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13" Type="http://schemas.openxmlformats.org/officeDocument/2006/relationships/image" Target="../media/image370.png"/><Relationship Id="rId3" Type="http://schemas.openxmlformats.org/officeDocument/2006/relationships/image" Target="../media/image2.png"/><Relationship Id="rId7" Type="http://schemas.openxmlformats.org/officeDocument/2006/relationships/image" Target="../media/image320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0.png"/><Relationship Id="rId11" Type="http://schemas.openxmlformats.org/officeDocument/2006/relationships/image" Target="../media/image37.png"/><Relationship Id="rId5" Type="http://schemas.openxmlformats.org/officeDocument/2006/relationships/image" Target="../media/image7.emf"/><Relationship Id="rId15" Type="http://schemas.openxmlformats.org/officeDocument/2006/relationships/image" Target="../media/image39.png"/><Relationship Id="rId10" Type="http://schemas.openxmlformats.org/officeDocument/2006/relationships/image" Target="../media/image36.png"/><Relationship Id="rId4" Type="http://schemas.openxmlformats.org/officeDocument/2006/relationships/image" Target="../media/image33.png"/><Relationship Id="rId9" Type="http://schemas.openxmlformats.org/officeDocument/2006/relationships/image" Target="../media/image35.png"/><Relationship Id="rId14" Type="http://schemas.openxmlformats.org/officeDocument/2006/relationships/image" Target="../media/image38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9.png"/><Relationship Id="rId3" Type="http://schemas.openxmlformats.org/officeDocument/2006/relationships/image" Target="../media/image2.png"/><Relationship Id="rId7" Type="http://schemas.openxmlformats.org/officeDocument/2006/relationships/image" Target="../media/image44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11" Type="http://schemas.openxmlformats.org/officeDocument/2006/relationships/image" Target="../media/image47.png"/><Relationship Id="rId5" Type="http://schemas.openxmlformats.org/officeDocument/2006/relationships/image" Target="../media/image19.emf"/><Relationship Id="rId15" Type="http://schemas.openxmlformats.org/officeDocument/2006/relationships/image" Target="../media/image50.png"/><Relationship Id="rId10" Type="http://schemas.openxmlformats.org/officeDocument/2006/relationships/image" Target="../media/image450.png"/><Relationship Id="rId4" Type="http://schemas.openxmlformats.org/officeDocument/2006/relationships/image" Target="../media/image18.png"/><Relationship Id="rId9" Type="http://schemas.openxmlformats.org/officeDocument/2006/relationships/image" Target="../media/image46.png"/><Relationship Id="rId14" Type="http://schemas.openxmlformats.org/officeDocument/2006/relationships/image" Target="../media/image49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tiff"/><Relationship Id="rId3" Type="http://schemas.openxmlformats.org/officeDocument/2006/relationships/image" Target="../media/image2.png"/><Relationship Id="rId7" Type="http://schemas.openxmlformats.org/officeDocument/2006/relationships/image" Target="../media/image24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tiff"/><Relationship Id="rId4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680.png"/><Relationship Id="rId18" Type="http://schemas.openxmlformats.org/officeDocument/2006/relationships/image" Target="../media/image73.png"/><Relationship Id="rId3" Type="http://schemas.openxmlformats.org/officeDocument/2006/relationships/image" Target="../media/image2.png"/><Relationship Id="rId21" Type="http://schemas.openxmlformats.org/officeDocument/2006/relationships/image" Target="../media/image690.png"/><Relationship Id="rId7" Type="http://schemas.openxmlformats.org/officeDocument/2006/relationships/image" Target="../media/image67.png"/><Relationship Id="rId17" Type="http://schemas.openxmlformats.org/officeDocument/2006/relationships/image" Target="../media/image72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71.png"/><Relationship Id="rId20" Type="http://schemas.openxmlformats.org/officeDocument/2006/relationships/image" Target="../media/image7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6.png"/><Relationship Id="rId11" Type="http://schemas.openxmlformats.org/officeDocument/2006/relationships/image" Target="../media/image410.png"/><Relationship Id="rId5" Type="http://schemas.openxmlformats.org/officeDocument/2006/relationships/image" Target="../media/image65.png"/><Relationship Id="rId15" Type="http://schemas.openxmlformats.org/officeDocument/2006/relationships/image" Target="../media/image700.png"/><Relationship Id="rId23" Type="http://schemas.openxmlformats.org/officeDocument/2006/relationships/image" Target="../media/image25.tiff"/><Relationship Id="rId10" Type="http://schemas.openxmlformats.org/officeDocument/2006/relationships/image" Target="../media/image70.png"/><Relationship Id="rId19" Type="http://schemas.openxmlformats.org/officeDocument/2006/relationships/image" Target="../media/image74.png"/><Relationship Id="rId4" Type="http://schemas.openxmlformats.org/officeDocument/2006/relationships/image" Target="../media/image64.png"/><Relationship Id="rId9" Type="http://schemas.openxmlformats.org/officeDocument/2006/relationships/image" Target="../media/image27.emf"/><Relationship Id="rId14" Type="http://schemas.openxmlformats.org/officeDocument/2006/relationships/image" Target="../media/image69.png"/><Relationship Id="rId22" Type="http://schemas.openxmlformats.org/officeDocument/2006/relationships/image" Target="../media/image24.tif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4.png"/><Relationship Id="rId18" Type="http://schemas.openxmlformats.org/officeDocument/2006/relationships/image" Target="../media/image93.png"/><Relationship Id="rId3" Type="http://schemas.openxmlformats.org/officeDocument/2006/relationships/image" Target="../media/image2.png"/><Relationship Id="rId7" Type="http://schemas.openxmlformats.org/officeDocument/2006/relationships/image" Target="../media/image76.png"/><Relationship Id="rId12" Type="http://schemas.openxmlformats.org/officeDocument/2006/relationships/image" Target="../media/image83.png"/><Relationship Id="rId17" Type="http://schemas.openxmlformats.org/officeDocument/2006/relationships/image" Target="../media/image740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9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1.png"/><Relationship Id="rId11" Type="http://schemas.openxmlformats.org/officeDocument/2006/relationships/image" Target="../media/image82.png"/><Relationship Id="rId15" Type="http://schemas.openxmlformats.org/officeDocument/2006/relationships/image" Target="../media/image730.png"/><Relationship Id="rId10" Type="http://schemas.openxmlformats.org/officeDocument/2006/relationships/image" Target="../media/image80.png"/><Relationship Id="rId19" Type="http://schemas.openxmlformats.org/officeDocument/2006/relationships/image" Target="../media/image28.tiff"/><Relationship Id="rId4" Type="http://schemas.openxmlformats.org/officeDocument/2006/relationships/image" Target="../media/image79.png"/><Relationship Id="rId9" Type="http://schemas.openxmlformats.org/officeDocument/2006/relationships/image" Target="../media/image78.png"/><Relationship Id="rId14" Type="http://schemas.openxmlformats.org/officeDocument/2006/relationships/image" Target="../media/image7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2.png"/><Relationship Id="rId7" Type="http://schemas.openxmlformats.org/officeDocument/2006/relationships/image" Target="../media/image800.png"/><Relationship Id="rId12" Type="http://schemas.openxmlformats.org/officeDocument/2006/relationships/image" Target="../media/image9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760.png"/><Relationship Id="rId10" Type="http://schemas.openxmlformats.org/officeDocument/2006/relationships/image" Target="../media/image90.png"/><Relationship Id="rId4" Type="http://schemas.openxmlformats.org/officeDocument/2006/relationships/image" Target="../media/image29.emf"/><Relationship Id="rId9" Type="http://schemas.openxmlformats.org/officeDocument/2006/relationships/image" Target="../media/image8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0.emf"/><Relationship Id="rId4" Type="http://schemas.openxmlformats.org/officeDocument/2006/relationships/image" Target="../media/image9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2.png"/><Relationship Id="rId5" Type="http://schemas.openxmlformats.org/officeDocument/2006/relationships/image" Target="../media/image36.emf"/><Relationship Id="rId4" Type="http://schemas.openxmlformats.org/officeDocument/2006/relationships/image" Target="../media/image9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0.png"/><Relationship Id="rId5" Type="http://schemas.openxmlformats.org/officeDocument/2006/relationships/image" Target="../media/image37.emf"/><Relationship Id="rId4" Type="http://schemas.openxmlformats.org/officeDocument/2006/relationships/image" Target="../media/image10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4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emf"/><Relationship Id="rId5" Type="http://schemas.openxmlformats.org/officeDocument/2006/relationships/image" Target="../media/image42.png"/><Relationship Id="rId4" Type="http://schemas.openxmlformats.org/officeDocument/2006/relationships/image" Target="../media/image97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2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5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4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4" y="5301208"/>
            <a:ext cx="11737304" cy="1325563"/>
          </a:xfrm>
        </p:spPr>
        <p:txBody>
          <a:bodyPr/>
          <a:lstStyle/>
          <a:p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 smtClean="0"/>
              <a:t>UNIT: </a:t>
            </a:r>
            <a:r>
              <a:rPr lang="en-GB" sz="3600" b="1" dirty="0"/>
              <a:t>Further Trigonometry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94190" y="859985"/>
            <a:ext cx="6478274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This unit on Further Trigonometry is divided into the following five units of work.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Further Trigonometry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9C33D2A7-996E-4A17-8821-8372C2933444}"/>
              </a:ext>
            </a:extLst>
          </p:cNvPr>
          <p:cNvSpPr/>
          <p:nvPr/>
        </p:nvSpPr>
        <p:spPr>
          <a:xfrm>
            <a:off x="3527513" y="2204864"/>
            <a:ext cx="73692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Radian Measure</a:t>
            </a:r>
          </a:p>
          <a:p>
            <a:pPr marL="457200" indent="-457200">
              <a:buAutoNum type="arabicPeriod"/>
            </a:pPr>
            <a:endParaRPr lang="en-US" sz="2400" dirty="0"/>
          </a:p>
          <a:p>
            <a:pPr marL="457200" indent="-457200">
              <a:buAutoNum type="arabicPeriod" startAt="2"/>
            </a:pPr>
            <a:r>
              <a:rPr lang="en-US" sz="2400" dirty="0"/>
              <a:t>Arc and Sector</a:t>
            </a:r>
          </a:p>
          <a:p>
            <a:pPr marL="457200" indent="-457200">
              <a:buAutoNum type="arabicPeriod" startAt="2"/>
            </a:pPr>
            <a:endParaRPr lang="en-US" sz="2400" dirty="0"/>
          </a:p>
          <a:p>
            <a:pPr marL="457200" indent="-457200">
              <a:buAutoNum type="arabicPeriod" startAt="3"/>
            </a:pPr>
            <a:r>
              <a:rPr lang="en-US" sz="2400" dirty="0"/>
              <a:t>Sine, Cosine and Tangent Functions</a:t>
            </a:r>
          </a:p>
          <a:p>
            <a:pPr marL="457200" indent="-457200">
              <a:buAutoNum type="arabicPeriod" startAt="3"/>
            </a:pPr>
            <a:endParaRPr lang="en-US" sz="2400" dirty="0"/>
          </a:p>
          <a:p>
            <a:pPr marL="457200" indent="-457200">
              <a:buAutoNum type="arabicPeriod" startAt="4"/>
            </a:pPr>
            <a:r>
              <a:rPr lang="en-US" sz="2400" dirty="0"/>
              <a:t>Solving Trigonometrical Equations</a:t>
            </a:r>
          </a:p>
          <a:p>
            <a:pPr marL="457200" indent="-457200">
              <a:buAutoNum type="arabicPeriod" startAt="4"/>
            </a:pPr>
            <a:endParaRPr lang="en-US" sz="2400" dirty="0"/>
          </a:p>
          <a:p>
            <a:r>
              <a:rPr lang="en-US" sz="2400" dirty="0"/>
              <a:t>5.   Properties of Trig Functions</a:t>
            </a:r>
            <a:endParaRPr lang="en-GB" sz="2400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</a:t>
            </a:r>
            <a:r>
              <a:rPr lang="en-US" b="1" dirty="0">
                <a:solidFill>
                  <a:schemeClr val="bg1"/>
                </a:solidFill>
              </a:rPr>
              <a:t>1</a:t>
            </a:r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98561" y="384595"/>
            <a:ext cx="9721081" cy="34932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Radians are an alternative unit of measure for angles, often used in trigonometry.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Radians relate the arc length of a sector to its angle.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One radian corresponds to the angle which gives the same arc length as the radius.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Radian Measure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BD33846-D815-4EE0-9488-2C7BFCD654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664" y="4314142"/>
            <a:ext cx="2500211" cy="23732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B18B364-68DC-407E-9B7F-AB571027A986}"/>
              </a:ext>
            </a:extLst>
          </p:cNvPr>
          <p:cNvSpPr txBox="1"/>
          <p:nvPr/>
        </p:nvSpPr>
        <p:spPr>
          <a:xfrm>
            <a:off x="2380545" y="3082788"/>
            <a:ext cx="48059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Circumference of the circle = 2</a:t>
            </a:r>
            <a:r>
              <a:rPr lang="en-US" sz="2400" dirty="0" smtClean="0"/>
              <a:t>𝜋𝑟. </a:t>
            </a:r>
            <a:endParaRPr lang="en-GB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702C2861-C59D-4E47-B813-2BE241E0A7EB}"/>
                  </a:ext>
                </a:extLst>
              </p:cNvPr>
              <p:cNvSpPr txBox="1"/>
              <p:nvPr/>
            </p:nvSpPr>
            <p:spPr>
              <a:xfrm>
                <a:off x="2380545" y="3544453"/>
                <a:ext cx="4844033" cy="626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 a</a:t>
                </a:r>
                <a:r>
                  <a:rPr lang="en-US" sz="2400" dirty="0" smtClean="0"/>
                  <a:t>rc </a:t>
                </a:r>
                <a:r>
                  <a:rPr lang="en-US" sz="2400" dirty="0"/>
                  <a:t>length PQ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400" b="0" i="1" smtClean="0">
                            <a:latin typeface="Cambria Math" panose="02040503050406030204" pitchFamily="18" charset="0"/>
                          </a:rPr>
                          <m:t>𝛳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2400" dirty="0"/>
                  <a:t> 2</a:t>
                </a:r>
                <a:r>
                  <a:rPr lang="en-US" sz="2400" dirty="0"/>
                  <a:t>𝜋𝑟</a:t>
                </a:r>
                <a:r>
                  <a:rPr lang="en-GB" sz="2400" dirty="0"/>
                  <a:t> 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02C2861-C59D-4E47-B813-2BE241E0A7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0545" y="3544453"/>
                <a:ext cx="4844033" cy="626390"/>
              </a:xfrm>
              <a:prstGeom prst="rect">
                <a:avLst/>
              </a:prstGeom>
              <a:blipFill rotWithShape="1">
                <a:blip r:embed="rId5"/>
                <a:stretch>
                  <a:fillRect l="-2015" b="-67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F24BFF2F-9618-4780-BA0E-93AB37F03067}"/>
                  </a:ext>
                </a:extLst>
              </p:cNvPr>
              <p:cNvSpPr txBox="1"/>
              <p:nvPr/>
            </p:nvSpPr>
            <p:spPr>
              <a:xfrm>
                <a:off x="9477058" y="3782568"/>
                <a:ext cx="2520280" cy="6255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Then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US" sz="2400" dirty="0"/>
                  <a:t>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360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/>
                          <m:t>2</m:t>
                        </m:r>
                        <m:r>
                          <m:rPr>
                            <m:nor/>
                          </m:rPr>
                          <a:rPr lang="en-US" sz="2400" dirty="0"/>
                          <m:t>𝜋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24BFF2F-9618-4780-BA0E-93AB37F030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7058" y="3782568"/>
                <a:ext cx="2520280" cy="625556"/>
              </a:xfrm>
              <a:prstGeom prst="rect">
                <a:avLst/>
              </a:prstGeom>
              <a:blipFill rotWithShape="1">
                <a:blip r:embed="rId6"/>
                <a:stretch>
                  <a:fillRect l="-3874" b="-68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7F6A6811-CEF2-4AFD-8FAA-E67785EFB229}"/>
                  </a:ext>
                </a:extLst>
              </p:cNvPr>
              <p:cNvSpPr txBox="1"/>
              <p:nvPr/>
            </p:nvSpPr>
            <p:spPr>
              <a:xfrm>
                <a:off x="9477058" y="4656842"/>
                <a:ext cx="2520280" cy="616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US" sz="2400" dirty="0"/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180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dirty="0"/>
                          <m:t> </m:t>
                        </m:r>
                        <m:r>
                          <m:rPr>
                            <m:nor/>
                          </m:rPr>
                          <a:rPr lang="en-US" sz="2400" dirty="0"/>
                          <m:t>𝜋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F6A6811-CEF2-4AFD-8FAA-E67785EFB2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7058" y="4656842"/>
                <a:ext cx="2520280" cy="616259"/>
              </a:xfrm>
              <a:prstGeom prst="rect">
                <a:avLst/>
              </a:prstGeom>
              <a:blipFill rotWithShape="1">
                <a:blip r:embed="rId7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7917F75-0CDD-47B3-8271-BC4C6CCDF1DE}"/>
              </a:ext>
            </a:extLst>
          </p:cNvPr>
          <p:cNvSpPr txBox="1"/>
          <p:nvPr/>
        </p:nvSpPr>
        <p:spPr>
          <a:xfrm>
            <a:off x="9461085" y="3115015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If PQ = </a:t>
            </a:r>
            <a:r>
              <a:rPr lang="en-US" sz="2400" i="1" dirty="0">
                <a:latin typeface="Times" pitchFamily="2" charset="0"/>
              </a:rPr>
              <a:t>r</a:t>
            </a:r>
            <a:endParaRPr lang="en-GB" sz="2400" i="1" dirty="0">
              <a:latin typeface="Times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873CDA41-C5E4-441F-95B8-D076DE9F2FF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7633"/>
          <a:stretch/>
        </p:blipFill>
        <p:spPr>
          <a:xfrm>
            <a:off x="6620128" y="4312813"/>
            <a:ext cx="2398782" cy="23732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="" xmlns:a16="http://schemas.microsoft.com/office/drawing/2014/main" id="{57A58A87-DEC2-46E6-8200-41B9B07369A3}"/>
                  </a:ext>
                </a:extLst>
              </p:cNvPr>
              <p:cNvSpPr/>
              <p:nvPr/>
            </p:nvSpPr>
            <p:spPr>
              <a:xfrm>
                <a:off x="9461085" y="5567532"/>
                <a:ext cx="2618024" cy="6170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One radian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180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dirty="0"/>
                          <m:t> </m:t>
                        </m:r>
                        <m:r>
                          <m:rPr>
                            <m:nor/>
                          </m:rPr>
                          <a:rPr lang="en-US" sz="2400" dirty="0"/>
                          <m:t>𝜋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7A58A87-DEC2-46E6-8200-41B9B07369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1085" y="5567532"/>
                <a:ext cx="2618024" cy="617028"/>
              </a:xfrm>
              <a:prstGeom prst="rect">
                <a:avLst/>
              </a:prstGeom>
              <a:blipFill>
                <a:blip r:embed="rId9"/>
                <a:stretch>
                  <a:fillRect l="-3497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</a:t>
            </a:r>
            <a:r>
              <a:rPr lang="en-US" b="1" dirty="0">
                <a:solidFill>
                  <a:schemeClr val="bg1"/>
                </a:solidFill>
              </a:rPr>
              <a:t>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7924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319624" y="24618"/>
            <a:ext cx="98723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Radian Measure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7BF4EBA-DA77-460F-BD37-00881AD80A47}"/>
              </a:ext>
            </a:extLst>
          </p:cNvPr>
          <p:cNvSpPr/>
          <p:nvPr/>
        </p:nvSpPr>
        <p:spPr>
          <a:xfrm>
            <a:off x="4234625" y="3160305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/>
              <a:t>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5F5CBF6B-B0CF-43AD-84A4-8742D609D5C9}"/>
                  </a:ext>
                </a:extLst>
              </p:cNvPr>
              <p:cNvSpPr/>
              <p:nvPr/>
            </p:nvSpPr>
            <p:spPr>
              <a:xfrm>
                <a:off x="4965104" y="847247"/>
                <a:ext cx="2618024" cy="6170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One radian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180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dirty="0"/>
                          <m:t> </m:t>
                        </m:r>
                        <m:r>
                          <m:rPr>
                            <m:nor/>
                          </m:rPr>
                          <a:rPr lang="en-US" sz="2400" dirty="0"/>
                          <m:t>𝜋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F5CBF6B-B0CF-43AD-84A4-8742D609D5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5104" y="847247"/>
                <a:ext cx="2618024" cy="617028"/>
              </a:xfrm>
              <a:prstGeom prst="rect">
                <a:avLst/>
              </a:prstGeom>
              <a:blipFill>
                <a:blip r:embed="rId4"/>
                <a:stretch>
                  <a:fillRect l="-3382" b="-26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E99B033-0FDF-486C-895F-BD63C51546CC}"/>
              </a:ext>
            </a:extLst>
          </p:cNvPr>
          <p:cNvSpPr/>
          <p:nvPr/>
        </p:nvSpPr>
        <p:spPr>
          <a:xfrm>
            <a:off x="2538014" y="1482121"/>
            <a:ext cx="89103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This is not a very convenient definition, so it is usual to note that:</a:t>
            </a:r>
            <a:endParaRPr lang="en-GB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103AB50-6436-46EA-9FB6-26C28046CAFC}"/>
              </a:ext>
            </a:extLst>
          </p:cNvPr>
          <p:cNvSpPr/>
          <p:nvPr/>
        </p:nvSpPr>
        <p:spPr>
          <a:xfrm>
            <a:off x="4886759" y="2021903"/>
            <a:ext cx="35269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𝜋 radians = 180 degrees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id="{A002E8CD-764A-4483-83D9-9E8430EEB29F}"/>
                  </a:ext>
                </a:extLst>
              </p:cNvPr>
              <p:cNvSpPr/>
              <p:nvPr/>
            </p:nvSpPr>
            <p:spPr>
              <a:xfrm>
                <a:off x="5302572" y="2652511"/>
                <a:ext cx="2140330" cy="6187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1 degree ≡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𝜋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180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002E8CD-764A-4483-83D9-9E8430EEB2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2572" y="2652511"/>
                <a:ext cx="2140330" cy="618759"/>
              </a:xfrm>
              <a:prstGeom prst="rect">
                <a:avLst/>
              </a:prstGeom>
              <a:blipFill>
                <a:blip r:embed="rId5"/>
                <a:stretch>
                  <a:fillRect l="-4734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17AA992E-6716-41C9-8659-8926F663D38C}"/>
              </a:ext>
            </a:extLst>
          </p:cNvPr>
          <p:cNvSpPr/>
          <p:nvPr/>
        </p:nvSpPr>
        <p:spPr>
          <a:xfrm>
            <a:off x="2525066" y="3281557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Example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01350660-367D-438D-84F5-36CC47726E48}"/>
              </a:ext>
            </a:extLst>
          </p:cNvPr>
          <p:cNvSpPr/>
          <p:nvPr/>
        </p:nvSpPr>
        <p:spPr>
          <a:xfrm>
            <a:off x="4232585" y="3310119"/>
            <a:ext cx="70888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Convert the following angles in degrees to radians</a:t>
            </a:r>
            <a:r>
              <a:rPr lang="en-US" dirty="0"/>
              <a:t>.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="" xmlns:a16="http://schemas.microsoft.com/office/drawing/2014/main" id="{377689C0-C93B-4260-8BF9-2443574C2A4B}"/>
                  </a:ext>
                </a:extLst>
              </p:cNvPr>
              <p:cNvSpPr/>
              <p:nvPr/>
            </p:nvSpPr>
            <p:spPr>
              <a:xfrm>
                <a:off x="4197399" y="3934587"/>
                <a:ext cx="12458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a)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0° </m:t>
                    </m:r>
                  </m:oMath>
                </a14:m>
                <a:r>
                  <a:rPr lang="en-GB" sz="2400" dirty="0"/>
                  <a:t>=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77689C0-C93B-4260-8BF9-2443574C2A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7399" y="3934587"/>
                <a:ext cx="1245854" cy="461665"/>
              </a:xfrm>
              <a:prstGeom prst="rect">
                <a:avLst/>
              </a:prstGeom>
              <a:blipFill>
                <a:blip r:embed="rId6"/>
                <a:stretch>
                  <a:fillRect l="-7071" t="-10811" r="-606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="" xmlns:a16="http://schemas.microsoft.com/office/drawing/2014/main" id="{6A662CA1-E835-418A-9F40-89C927E63EF6}"/>
                  </a:ext>
                </a:extLst>
              </p:cNvPr>
              <p:cNvSpPr/>
              <p:nvPr/>
            </p:nvSpPr>
            <p:spPr>
              <a:xfrm>
                <a:off x="7442902" y="3952716"/>
                <a:ext cx="177324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    b)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720°</m:t>
                    </m:r>
                  </m:oMath>
                </a14:m>
                <a:r>
                  <a:rPr lang="en-GB" sz="2400" dirty="0"/>
                  <a:t> =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A662CA1-E835-418A-9F40-89C927E63E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2902" y="3952716"/>
                <a:ext cx="1773242" cy="461665"/>
              </a:xfrm>
              <a:prstGeom prst="rect">
                <a:avLst/>
              </a:prstGeom>
              <a:blipFill>
                <a:blip r:embed="rId7"/>
                <a:stretch>
                  <a:fillRect t="-7895" r="-425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0D23D2E9-6788-4EF6-8D22-247A330E8DB0}"/>
                  </a:ext>
                </a:extLst>
              </p:cNvPr>
              <p:cNvSpPr txBox="1"/>
              <p:nvPr/>
            </p:nvSpPr>
            <p:spPr>
              <a:xfrm>
                <a:off x="5476382" y="3881697"/>
                <a:ext cx="2027220" cy="6162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𝜋</m:t>
                        </m:r>
                      </m:num>
                      <m:den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180</m:t>
                        </m:r>
                      </m:den>
                    </m:f>
                    <m:r>
                      <a:rPr lang="en-US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90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𝜋</m:t>
                        </m:r>
                      </m:num>
                      <m:den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D23D2E9-6788-4EF6-8D22-247A330E8D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6382" y="3881697"/>
                <a:ext cx="2027220" cy="616259"/>
              </a:xfrm>
              <a:prstGeom prst="rect">
                <a:avLst/>
              </a:prstGeom>
              <a:blipFill>
                <a:blip r:embed="rId8"/>
                <a:stretch>
                  <a:fillRect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9842B735-72EB-4310-AE37-44D2A42B3C27}"/>
                  </a:ext>
                </a:extLst>
              </p:cNvPr>
              <p:cNvSpPr txBox="1"/>
              <p:nvPr/>
            </p:nvSpPr>
            <p:spPr>
              <a:xfrm>
                <a:off x="9342131" y="3874170"/>
                <a:ext cx="2423678" cy="6187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𝜋</m:t>
                        </m:r>
                      </m:num>
                      <m:den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180</m:t>
                        </m:r>
                      </m:den>
                    </m:f>
                    <m:r>
                      <a:rPr lang="en-US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720=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4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𝜋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842B735-72EB-4310-AE37-44D2A42B3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2131" y="3874170"/>
                <a:ext cx="2423678" cy="618759"/>
              </a:xfrm>
              <a:prstGeom prst="rect">
                <a:avLst/>
              </a:prstGeom>
              <a:blipFill rotWithShape="1">
                <a:blip r:embed="rId9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1C316F29-286E-4E7E-8384-15B9E6C47B0A}"/>
                  </a:ext>
                </a:extLst>
              </p:cNvPr>
              <p:cNvSpPr txBox="1"/>
              <p:nvPr/>
            </p:nvSpPr>
            <p:spPr>
              <a:xfrm>
                <a:off x="10006823" y="4517115"/>
                <a:ext cx="7213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C316F29-286E-4E7E-8384-15B9E6C47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6823" y="4517115"/>
                <a:ext cx="721321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9EE2B303-FC81-4A73-8052-D119623AD33C}"/>
              </a:ext>
            </a:extLst>
          </p:cNvPr>
          <p:cNvSpPr txBox="1"/>
          <p:nvPr/>
        </p:nvSpPr>
        <p:spPr>
          <a:xfrm>
            <a:off x="4273718" y="4714096"/>
            <a:ext cx="7141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Convert the following angles in radians to </a:t>
            </a:r>
            <a:r>
              <a:rPr lang="en-US" sz="2400" dirty="0" smtClean="0"/>
              <a:t>degrees.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id="{F373AAA4-83EB-443F-99C1-E923A3D2C896}"/>
                  </a:ext>
                </a:extLst>
              </p:cNvPr>
              <p:cNvSpPr txBox="1"/>
              <p:nvPr/>
            </p:nvSpPr>
            <p:spPr>
              <a:xfrm>
                <a:off x="2667468" y="5762239"/>
                <a:ext cx="2336217" cy="6819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chemeClr val="tx1"/>
                    </a:solidFill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chemeClr val="tx1"/>
                            </a:solidFill>
                          </a:rPr>
                          <m:t>𝜋</m:t>
                        </m:r>
                      </m:num>
                      <m:den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radians =</a:t>
                </a:r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373AAA4-83EB-443F-99C1-E923A3D2C8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468" y="5762239"/>
                <a:ext cx="2336217" cy="681982"/>
              </a:xfrm>
              <a:prstGeom prst="rect">
                <a:avLst/>
              </a:prstGeom>
              <a:blipFill rotWithShape="1">
                <a:blip r:embed="rId12"/>
                <a:stretch>
                  <a:fillRect l="-4178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="" xmlns:a16="http://schemas.microsoft.com/office/drawing/2014/main" id="{50A9B066-FF46-4247-826E-158CC0F0552B}"/>
                  </a:ext>
                </a:extLst>
              </p:cNvPr>
              <p:cNvSpPr txBox="1"/>
              <p:nvPr/>
            </p:nvSpPr>
            <p:spPr>
              <a:xfrm>
                <a:off x="4766483" y="5762239"/>
                <a:ext cx="3018707" cy="6819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𝜋</m:t>
                        </m:r>
                      </m:num>
                      <m:den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180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𝜋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</a:t>
                </a:r>
                <a:r>
                  <a:rPr lang="en-GB" sz="2400" dirty="0"/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°= 120</a:t>
                </a:r>
                <a:r>
                  <a:rPr lang="en-GB" dirty="0" smtClean="0">
                    <a:solidFill>
                      <a:srgbClr val="FF0000"/>
                    </a:solidFill>
                  </a:rPr>
                  <a:t>°</a:t>
                </a:r>
                <a:endParaRPr lang="en-GB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0A9B066-FF46-4247-826E-158CC0F055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6483" y="5762239"/>
                <a:ext cx="3018707" cy="681982"/>
              </a:xfrm>
              <a:prstGeom prst="rect">
                <a:avLst/>
              </a:prstGeom>
              <a:blipFill rotWithShape="1">
                <a:blip r:embed="rId13"/>
                <a:stretch>
                  <a:fillRect l="-3232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="" xmlns:a16="http://schemas.microsoft.com/office/drawing/2014/main" id="{A3604E79-0DB3-45FC-819E-C403C65386B7}"/>
                  </a:ext>
                </a:extLst>
              </p:cNvPr>
              <p:cNvSpPr/>
              <p:nvPr/>
            </p:nvSpPr>
            <p:spPr>
              <a:xfrm>
                <a:off x="7461049" y="5827962"/>
                <a:ext cx="2249334" cy="6162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 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𝜋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2400" dirty="0"/>
                  <a:t> radians =</a:t>
                </a: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3604E79-0DB3-45FC-819E-C403C65386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1049" y="5827962"/>
                <a:ext cx="2249334" cy="616259"/>
              </a:xfrm>
              <a:prstGeom prst="rect">
                <a:avLst/>
              </a:prstGeom>
              <a:blipFill rotWithShape="1">
                <a:blip r:embed="rId14"/>
                <a:stretch>
                  <a:fillRect l="-542" r="-2981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id="{AD6479F9-0C79-46C6-8FF8-421B83755B73}"/>
                  </a:ext>
                </a:extLst>
              </p:cNvPr>
              <p:cNvSpPr txBox="1"/>
              <p:nvPr/>
            </p:nvSpPr>
            <p:spPr>
              <a:xfrm>
                <a:off x="9624392" y="5823174"/>
                <a:ext cx="2772026" cy="6187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𝜋</m:t>
                        </m:r>
                      </m:num>
                      <m:den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180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𝜋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)°= 15°</a:t>
                </a:r>
                <a:endParaRPr lang="en-GB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D6479F9-0C79-46C6-8FF8-421B83755B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4392" y="5823174"/>
                <a:ext cx="2772026" cy="618759"/>
              </a:xfrm>
              <a:prstGeom prst="rect">
                <a:avLst/>
              </a:prstGeom>
              <a:blipFill rotWithShape="1">
                <a:blip r:embed="rId15"/>
                <a:stretch>
                  <a:fillRect l="-3516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F7955BF-4105-8942-B2B6-A709D32A5D63}"/>
              </a:ext>
            </a:extLst>
          </p:cNvPr>
          <p:cNvSpPr txBox="1"/>
          <p:nvPr/>
        </p:nvSpPr>
        <p:spPr>
          <a:xfrm>
            <a:off x="5184605" y="2651079"/>
            <a:ext cx="2376264" cy="61875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73E07FF-BBBC-214A-9EA3-5A538D456969}"/>
              </a:ext>
            </a:extLst>
          </p:cNvPr>
          <p:cNvSpPr txBox="1"/>
          <p:nvPr/>
        </p:nvSpPr>
        <p:spPr>
          <a:xfrm>
            <a:off x="2538014" y="4686392"/>
            <a:ext cx="2224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A13D9C9-7B79-804D-A8FA-78F70A52A225}"/>
              </a:ext>
            </a:extLst>
          </p:cNvPr>
          <p:cNvSpPr txBox="1"/>
          <p:nvPr/>
        </p:nvSpPr>
        <p:spPr>
          <a:xfrm>
            <a:off x="2545014" y="5245187"/>
            <a:ext cx="1601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649C928A-C66D-054D-A411-C0FE55189CD6}"/>
              </a:ext>
            </a:extLst>
          </p:cNvPr>
          <p:cNvSpPr txBox="1"/>
          <p:nvPr/>
        </p:nvSpPr>
        <p:spPr>
          <a:xfrm>
            <a:off x="2545014" y="3964434"/>
            <a:ext cx="1601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91ED926-474F-B240-8691-5DABAED7B44B}"/>
              </a:ext>
            </a:extLst>
          </p:cNvPr>
          <p:cNvSpPr txBox="1"/>
          <p:nvPr/>
        </p:nvSpPr>
        <p:spPr>
          <a:xfrm>
            <a:off x="4886759" y="847247"/>
            <a:ext cx="2890226" cy="63487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</a:t>
            </a:r>
            <a:r>
              <a:rPr lang="en-US" b="1" dirty="0">
                <a:solidFill>
                  <a:schemeClr val="bg1"/>
                </a:solidFill>
              </a:rPr>
              <a:t>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11079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3" grpId="0" animBg="1"/>
      <p:bldP spid="4" grpId="0"/>
      <p:bldP spid="6" grpId="0"/>
      <p:bldP spid="27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606100" y="720972"/>
            <a:ext cx="75650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</a:t>
            </a:r>
            <a:endParaRPr lang="en-GB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55487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1F2B3E4-DE94-40B9-B58F-8051F7F7CB77}"/>
              </a:ext>
            </a:extLst>
          </p:cNvPr>
          <p:cNvSpPr/>
          <p:nvPr/>
        </p:nvSpPr>
        <p:spPr>
          <a:xfrm>
            <a:off x="2510651" y="3645024"/>
            <a:ext cx="65694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2. Convert these angles in radians to degrees:</a:t>
            </a:r>
            <a:endParaRPr lang="en-GB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89CC4BA6-5389-44D3-B21F-DF2431250876}"/>
              </a:ext>
            </a:extLst>
          </p:cNvPr>
          <p:cNvSpPr/>
          <p:nvPr/>
        </p:nvSpPr>
        <p:spPr>
          <a:xfrm>
            <a:off x="2495600" y="2136283"/>
            <a:ext cx="64700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1. Convert these angles in degrees to radians</a:t>
            </a:r>
            <a:r>
              <a:rPr lang="en-US" dirty="0"/>
              <a:t>.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E76D9195-2739-4FE8-A3FA-EFB8E37D2C7A}"/>
                  </a:ext>
                </a:extLst>
              </p:cNvPr>
              <p:cNvSpPr txBox="1"/>
              <p:nvPr/>
            </p:nvSpPr>
            <p:spPr>
              <a:xfrm>
                <a:off x="5384739" y="2821968"/>
                <a:ext cx="1740719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b) 72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1 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°= </a:t>
                </a:r>
                <a:endParaRPr lang="en-GB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76D9195-2739-4FE8-A3FA-EFB8E37D2C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4739" y="2821968"/>
                <a:ext cx="1740719" cy="613886"/>
              </a:xfrm>
              <a:prstGeom prst="rect">
                <a:avLst/>
              </a:prstGeom>
              <a:blipFill>
                <a:blip r:embed="rId4"/>
                <a:stretch>
                  <a:fillRect l="-5245" r="-6294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4ABE03A-CC19-4AD7-AF8E-FD26764E9933}"/>
              </a:ext>
            </a:extLst>
          </p:cNvPr>
          <p:cNvSpPr txBox="1"/>
          <p:nvPr/>
        </p:nvSpPr>
        <p:spPr>
          <a:xfrm>
            <a:off x="8142658" y="2821968"/>
            <a:ext cx="1985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c) 210°=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id="{07211D87-75B8-4D0F-A0B8-0C2E87F42C83}"/>
                  </a:ext>
                </a:extLst>
              </p:cNvPr>
              <p:cNvSpPr/>
              <p:nvPr/>
            </p:nvSpPr>
            <p:spPr>
              <a:xfrm>
                <a:off x="2606108" y="2825925"/>
                <a:ext cx="1773242" cy="613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a) 12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1 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°= </a:t>
                </a:r>
                <a:endParaRPr lang="en-GB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7211D87-75B8-4D0F-A0B8-0C2E87F42C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6108" y="2825925"/>
                <a:ext cx="1773242" cy="613886"/>
              </a:xfrm>
              <a:prstGeom prst="rect">
                <a:avLst/>
              </a:prstGeom>
              <a:blipFill>
                <a:blip r:embed="rId5"/>
                <a:stretch>
                  <a:fillRect l="-5517" r="-4483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3B003C77-BD5A-49C3-84B7-83EA7ECFF519}"/>
                  </a:ext>
                </a:extLst>
              </p:cNvPr>
              <p:cNvSpPr txBox="1"/>
              <p:nvPr/>
            </p:nvSpPr>
            <p:spPr>
              <a:xfrm>
                <a:off x="2561984" y="4937236"/>
                <a:ext cx="2088232" cy="625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m:rPr>
                            <m:nor/>
                          </m:rPr>
                          <a:rPr lang="en-GB" sz="2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sz="2400" b="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radians</a:t>
                </a:r>
                <a:endParaRPr lang="en-GB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B003C77-BD5A-49C3-84B7-83EA7ECFF5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1984" y="4937236"/>
                <a:ext cx="2088232" cy="625171"/>
              </a:xfrm>
              <a:prstGeom prst="rect">
                <a:avLst/>
              </a:prstGeom>
              <a:blipFill>
                <a:blip r:embed="rId6"/>
                <a:stretch>
                  <a:fillRect l="-4242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90E15C80-66A4-431D-943D-BCE105161350}"/>
              </a:ext>
            </a:extLst>
          </p:cNvPr>
          <p:cNvSpPr/>
          <p:nvPr/>
        </p:nvSpPr>
        <p:spPr>
          <a:xfrm>
            <a:off x="5722149" y="4968591"/>
            <a:ext cx="19944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b) </a:t>
            </a:r>
            <a:r>
              <a:rPr lang="en-US" sz="2400" dirty="0" smtClean="0"/>
              <a:t>3</a:t>
            </a:r>
            <a:r>
              <a:rPr lang="en-GB" sz="2400" dirty="0" smtClean="0"/>
              <a:t>𝜋 </a:t>
            </a:r>
            <a:r>
              <a:rPr lang="en-US" sz="2400" dirty="0"/>
              <a:t>radians</a:t>
            </a:r>
            <a:endParaRPr lang="en-GB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AEC3D84-51E8-400B-ADE9-7F36BB38B75A}"/>
              </a:ext>
            </a:extLst>
          </p:cNvPr>
          <p:cNvSpPr/>
          <p:nvPr/>
        </p:nvSpPr>
        <p:spPr>
          <a:xfrm>
            <a:off x="9037832" y="4962387"/>
            <a:ext cx="17940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c) 2 radians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id="{DB71E212-5EC4-4B44-A920-9AAE601DB399}"/>
                  </a:ext>
                </a:extLst>
              </p:cNvPr>
              <p:cNvSpPr/>
              <p:nvPr/>
            </p:nvSpPr>
            <p:spPr>
              <a:xfrm>
                <a:off x="4231068" y="2772001"/>
                <a:ext cx="772524" cy="7923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𝜋</m:t>
                          </m:r>
                        </m:num>
                        <m:den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B71E212-5EC4-4B44-A920-9AAE601DB3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068" y="2772001"/>
                <a:ext cx="772524" cy="7923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="" xmlns:a16="http://schemas.microsoft.com/office/drawing/2014/main" id="{40BE5AF0-279B-43CB-B3D7-821913A66D94}"/>
                  </a:ext>
                </a:extLst>
              </p:cNvPr>
              <p:cNvSpPr/>
              <p:nvPr/>
            </p:nvSpPr>
            <p:spPr>
              <a:xfrm>
                <a:off x="7106313" y="2779502"/>
                <a:ext cx="798808" cy="7848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29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𝜋</m:t>
                          </m:r>
                        </m:num>
                        <m:den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0BE5AF0-279B-43CB-B3D7-821913A66D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6313" y="2779502"/>
                <a:ext cx="798808" cy="78489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="" xmlns:a16="http://schemas.microsoft.com/office/drawing/2014/main" id="{937E07B3-EDE4-489B-B559-0CA6599E055F}"/>
                  </a:ext>
                </a:extLst>
              </p:cNvPr>
              <p:cNvSpPr/>
              <p:nvPr/>
            </p:nvSpPr>
            <p:spPr>
              <a:xfrm>
                <a:off x="9636506" y="2772001"/>
                <a:ext cx="628890" cy="7837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𝜋</m:t>
                          </m:r>
                        </m:num>
                        <m:den>
                          <m:r>
                            <a:rPr lang="en-US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937E07B3-EDE4-489B-B559-0CA6599E05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6506" y="2772001"/>
                <a:ext cx="628890" cy="78374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AC14BCE4-DAE4-43E3-B024-ED08C3F80D69}"/>
              </a:ext>
            </a:extLst>
          </p:cNvPr>
          <p:cNvSpPr txBox="1"/>
          <p:nvPr/>
        </p:nvSpPr>
        <p:spPr>
          <a:xfrm>
            <a:off x="4617330" y="4968592"/>
            <a:ext cx="1005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150°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4D21BA3-9792-462E-AFB7-01A73E6BF074}"/>
              </a:ext>
            </a:extLst>
          </p:cNvPr>
          <p:cNvSpPr txBox="1"/>
          <p:nvPr/>
        </p:nvSpPr>
        <p:spPr>
          <a:xfrm>
            <a:off x="8084141" y="5006637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540°</a:t>
            </a:r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id="{7B0BA40D-F9DD-406A-81BE-2EE4ECD2FCAF}"/>
                  </a:ext>
                </a:extLst>
              </p:cNvPr>
              <p:cNvSpPr txBox="1"/>
              <p:nvPr/>
            </p:nvSpPr>
            <p:spPr>
              <a:xfrm>
                <a:off x="11014114" y="4928155"/>
                <a:ext cx="610104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360°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B0BA40D-F9DD-406A-81BE-2EE4ECD2FC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4114" y="4928155"/>
                <a:ext cx="610104" cy="786177"/>
              </a:xfrm>
              <a:prstGeom prst="rect">
                <a:avLst/>
              </a:prstGeom>
              <a:blipFill>
                <a:blip r:embed="rId10"/>
                <a:stretch>
                  <a:fillRect r="-17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005CD36-6F1C-440E-ACA5-533990751278}"/>
              </a:ext>
            </a:extLst>
          </p:cNvPr>
          <p:cNvSpPr/>
          <p:nvPr/>
        </p:nvSpPr>
        <p:spPr>
          <a:xfrm>
            <a:off x="5164426" y="4237247"/>
            <a:ext cx="3526928" cy="461665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GB" sz="2400" dirty="0"/>
              <a:t>𝜋 radians = 180 degrees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A4761E4E-BC1B-4CFC-91E8-8F04498249B4}"/>
                  </a:ext>
                </a:extLst>
              </p:cNvPr>
              <p:cNvSpPr/>
              <p:nvPr/>
            </p:nvSpPr>
            <p:spPr>
              <a:xfrm>
                <a:off x="5917808" y="1448154"/>
                <a:ext cx="1402948" cy="6187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1°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𝜋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180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4761E4E-BC1B-4CFC-91E8-8F04498249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808" y="1448154"/>
                <a:ext cx="1402948" cy="618759"/>
              </a:xfrm>
              <a:prstGeom prst="rect">
                <a:avLst/>
              </a:prstGeom>
              <a:blipFill>
                <a:blip r:embed="rId11"/>
                <a:stretch>
                  <a:fillRect l="-6957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7359AEA-0B45-4744-88AF-A93561191829}"/>
              </a:ext>
            </a:extLst>
          </p:cNvPr>
          <p:cNvSpPr txBox="1"/>
          <p:nvPr/>
        </p:nvSpPr>
        <p:spPr>
          <a:xfrm>
            <a:off x="10422126" y="6004554"/>
            <a:ext cx="1794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= 114.59°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36A62E23-3A29-D043-BBC8-B3B52F8C06D8}"/>
              </a:ext>
            </a:extLst>
          </p:cNvPr>
          <p:cNvSpPr txBox="1"/>
          <p:nvPr/>
        </p:nvSpPr>
        <p:spPr>
          <a:xfrm>
            <a:off x="5722149" y="1397142"/>
            <a:ext cx="1783568" cy="70112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</a:t>
            </a:r>
            <a:r>
              <a:rPr lang="en-US" b="1" dirty="0">
                <a:solidFill>
                  <a:schemeClr val="bg1"/>
                </a:solidFill>
              </a:rPr>
              <a:t>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40880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1: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</a:t>
            </a:r>
            <a:r>
              <a:rPr lang="en-US" b="1" dirty="0">
                <a:solidFill>
                  <a:schemeClr val="bg1"/>
                </a:solidFill>
              </a:rPr>
              <a:t>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627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772286" y="2714158"/>
            <a:ext cx="5424126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 region between the two radii and the arc is called a sector of the circle.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Arc and Sector Area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3978132D-AB6D-47DE-A8D2-26271EBA1B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4312" y="1055793"/>
            <a:ext cx="2737487" cy="27727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C4D83639-9327-4FC5-9D28-96417C56DE59}"/>
                  </a:ext>
                </a:extLst>
              </p:cNvPr>
              <p:cNvSpPr txBox="1"/>
              <p:nvPr/>
            </p:nvSpPr>
            <p:spPr>
              <a:xfrm>
                <a:off x="2861656" y="676415"/>
                <a:ext cx="5112568" cy="626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Arc length PQ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sz="2400" b="0" i="1" smtClean="0">
                            <a:latin typeface="Cambria Math" panose="02040503050406030204" pitchFamily="18" charset="0"/>
                          </a:rPr>
                          <m:t>𝛳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2400" dirty="0"/>
                  <a:t>  2</a:t>
                </a:r>
                <a:r>
                  <a:rPr lang="en-US" sz="2400" dirty="0"/>
                  <a:t>𝜋𝑟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dirty="0"/>
                          <m:t>𝜋</m:t>
                        </m:r>
                        <m:r>
                          <m:rPr>
                            <m:nor/>
                          </m:rPr>
                          <a:rPr lang="en-US" sz="2400" dirty="0"/>
                          <m:t>𝑟</m:t>
                        </m:r>
                        <m:r>
                          <a:rPr lang="el-GR" sz="2400" b="0" i="1" dirty="0" smtClean="0">
                            <a:latin typeface="Cambria Math" panose="02040503050406030204" pitchFamily="18" charset="0"/>
                          </a:rPr>
                          <m:t>𝛳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180</m:t>
                        </m:r>
                      </m:den>
                    </m:f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4D83639-9327-4FC5-9D28-96417C56D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1656" y="676415"/>
                <a:ext cx="5112568" cy="626582"/>
              </a:xfrm>
              <a:prstGeom prst="rect">
                <a:avLst/>
              </a:prstGeom>
              <a:blipFill rotWithShape="1">
                <a:blip r:embed="rId5"/>
                <a:stretch>
                  <a:fillRect l="-1788" b="-67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DF357A4A-5293-4567-AD13-3490F9139173}"/>
                  </a:ext>
                </a:extLst>
              </p:cNvPr>
              <p:cNvSpPr txBox="1"/>
              <p:nvPr/>
            </p:nvSpPr>
            <p:spPr>
              <a:xfrm>
                <a:off x="2908411" y="1410307"/>
                <a:ext cx="40282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/>
                  <a:t> is measured in radians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DF357A4A-5293-4567-AD13-3490F91391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8411" y="1410307"/>
                <a:ext cx="4028256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269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884A1F38-B36E-4F1D-8526-1381752DC703}"/>
                  </a:ext>
                </a:extLst>
              </p:cNvPr>
              <p:cNvSpPr/>
              <p:nvPr/>
            </p:nvSpPr>
            <p:spPr>
              <a:xfrm>
                <a:off x="2862803" y="1994967"/>
                <a:ext cx="4596130" cy="6193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a</a:t>
                </a:r>
                <a:r>
                  <a:rPr lang="en-GB" sz="2400" dirty="0" smtClean="0"/>
                  <a:t>rc </a:t>
                </a:r>
                <a:r>
                  <a:rPr lang="en-GB" sz="2400" dirty="0"/>
                  <a:t>length PQ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l-GR" sz="2400" b="0" i="1">
                            <a:latin typeface="Cambria Math" panose="02040503050406030204" pitchFamily="18" charset="0"/>
                          </a:rPr>
                          <m:t>𝛳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dirty="0"/>
                          <m:t>𝜋</m:t>
                        </m:r>
                      </m:den>
                    </m:f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2400" dirty="0"/>
                  <a:t>  2</a:t>
                </a:r>
                <a:r>
                  <a:rPr lang="en-US" sz="2400" dirty="0"/>
                  <a:t>𝜋𝑟 = 𝑟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US" sz="2400" dirty="0" smtClean="0"/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84A1F38-B36E-4F1D-8526-1381752DC7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2803" y="1994967"/>
                <a:ext cx="4596130" cy="619337"/>
              </a:xfrm>
              <a:prstGeom prst="rect">
                <a:avLst/>
              </a:prstGeom>
              <a:blipFill rotWithShape="1">
                <a:blip r:embed="rId7"/>
                <a:stretch>
                  <a:fillRect l="-2122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E01119DA-72D6-41C1-8F17-12B2DE34968F}"/>
                  </a:ext>
                </a:extLst>
              </p:cNvPr>
              <p:cNvSpPr txBox="1"/>
              <p:nvPr/>
            </p:nvSpPr>
            <p:spPr>
              <a:xfrm>
                <a:off x="2861656" y="3668150"/>
                <a:ext cx="5112568" cy="626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Area of a sector POQ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l-GR" sz="2400" b="0" i="1">
                            <a:latin typeface="Cambria Math" panose="02040503050406030204" pitchFamily="18" charset="0"/>
                          </a:rPr>
                          <m:t>𝛳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2400" dirty="0"/>
                  <a:t>  </a:t>
                </a:r>
                <a:r>
                  <a:rPr lang="en-US" sz="2400" dirty="0"/>
                  <a:t>𝜋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01119DA-72D6-41C1-8F17-12B2DE3496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1656" y="3668150"/>
                <a:ext cx="5112568" cy="626390"/>
              </a:xfrm>
              <a:prstGeom prst="rect">
                <a:avLst/>
              </a:prstGeom>
              <a:blipFill rotWithShape="1">
                <a:blip r:embed="rId8"/>
                <a:stretch>
                  <a:fillRect l="-1788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id="{3462AAAE-3F5B-4DC0-9AAE-34CE6AB09270}"/>
                  </a:ext>
                </a:extLst>
              </p:cNvPr>
              <p:cNvSpPr/>
              <p:nvPr/>
            </p:nvSpPr>
            <p:spPr>
              <a:xfrm>
                <a:off x="2861656" y="4359474"/>
                <a:ext cx="38635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If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/>
                  <a:t> is measured in radians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3462AAAE-3F5B-4DC0-9AAE-34CE6AB092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1656" y="4359474"/>
                <a:ext cx="3863558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2366" t="-9211" r="-1262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="" xmlns:a16="http://schemas.microsoft.com/office/drawing/2014/main" id="{B34D1EC5-6BA3-4110-B4D9-F3C8601F5E39}"/>
                  </a:ext>
                </a:extLst>
              </p:cNvPr>
              <p:cNvSpPr/>
              <p:nvPr/>
            </p:nvSpPr>
            <p:spPr>
              <a:xfrm>
                <a:off x="2848336" y="4812359"/>
                <a:ext cx="5818315" cy="619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a</a:t>
                </a:r>
                <a:r>
                  <a:rPr lang="en-GB" sz="2400" dirty="0" smtClean="0"/>
                  <a:t>rea </a:t>
                </a:r>
                <a:r>
                  <a:rPr lang="en-GB" sz="2400" dirty="0"/>
                  <a:t>of a sector POQ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l-GR" sz="2400" b="0" i="1">
                            <a:latin typeface="Cambria Math" panose="02040503050406030204" pitchFamily="18" charset="0"/>
                          </a:rPr>
                          <m:t>𝛳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dirty="0"/>
                          <m:t>𝜋</m:t>
                        </m:r>
                      </m:den>
                    </m:f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GB" sz="2400" dirty="0"/>
                  <a:t>  </a:t>
                </a:r>
                <a:r>
                  <a:rPr lang="en-US" sz="2400" dirty="0"/>
                  <a:t>𝜋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 =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l-GR" sz="2400" b="0" i="1">
                        <a:latin typeface="Cambria Math" panose="02040503050406030204" pitchFamily="18" charset="0"/>
                      </a:rPr>
                      <m:t>𝛳</m:t>
                    </m:r>
                    <m:r>
                      <a:rPr lang="el-GR" sz="24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34D1EC5-6BA3-4110-B4D9-F3C8601F5E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8336" y="4812359"/>
                <a:ext cx="5818315" cy="619657"/>
              </a:xfrm>
              <a:prstGeom prst="rect">
                <a:avLst/>
              </a:prstGeom>
              <a:blipFill rotWithShape="1">
                <a:blip r:embed="rId10"/>
                <a:stretch>
                  <a:fillRect l="-1571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id="{1BCB721C-FD29-4340-8C27-7EC924188751}"/>
                  </a:ext>
                </a:extLst>
              </p:cNvPr>
              <p:cNvSpPr txBox="1"/>
              <p:nvPr/>
            </p:nvSpPr>
            <p:spPr>
              <a:xfrm>
                <a:off x="2829915" y="5472471"/>
                <a:ext cx="8876221" cy="15850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800"/>
                  </a:spcAft>
                </a:pPr>
                <a:r>
                  <a:rPr lang="en-US" sz="2400" dirty="0"/>
                  <a:t>In summary, when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/>
                  <a:t> is measured in radians,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/>
                  <a:t>        Arc </a:t>
                </a:r>
                <a:r>
                  <a:rPr lang="en-GB" sz="2400" dirty="0" smtClean="0"/>
                  <a:t>length </a:t>
                </a:r>
                <a:r>
                  <a:rPr lang="en-GB" sz="2400" dirty="0"/>
                  <a:t>= </a:t>
                </a:r>
                <a:r>
                  <a:rPr lang="en-US" sz="2400" dirty="0"/>
                  <a:t>𝑟 </a:t>
                </a:r>
                <a14:m>
                  <m:oMath xmlns:m="http://schemas.openxmlformats.org/officeDocument/2006/math">
                    <m:r>
                      <a:rPr lang="el-GR" sz="2400" i="1" smtClean="0"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i="1" dirty="0" smtClean="0">
                    <a:latin typeface="Times" pitchFamily="2" charset="0"/>
                  </a:rPr>
                  <a:t> </a:t>
                </a:r>
                <a:r>
                  <a:rPr lang="en-GB" sz="2400" dirty="0" smtClean="0">
                    <a:latin typeface="+mj-lt"/>
                  </a:rPr>
                  <a:t>    </a:t>
                </a:r>
                <a:r>
                  <a:rPr lang="en-GB" sz="2400" dirty="0">
                    <a:latin typeface="+mj-lt"/>
                  </a:rPr>
                  <a:t>and   </a:t>
                </a:r>
                <a:r>
                  <a:rPr lang="en-GB" sz="2400" i="1" dirty="0">
                    <a:latin typeface="Times" pitchFamily="2" charset="0"/>
                  </a:rPr>
                  <a:t>  </a:t>
                </a:r>
                <a:r>
                  <a:rPr lang="en-GB" sz="2400" dirty="0"/>
                  <a:t> </a:t>
                </a:r>
              </a:p>
              <a:p>
                <a:r>
                  <a:rPr lang="en-GB" sz="2400" dirty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1BCB721C-FD29-4340-8C27-7EC9241887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9915" y="5472471"/>
                <a:ext cx="8876221" cy="1585049"/>
              </a:xfrm>
              <a:prstGeom prst="rect">
                <a:avLst/>
              </a:prstGeom>
              <a:blipFill rotWithShape="1">
                <a:blip r:embed="rId11"/>
                <a:stretch>
                  <a:fillRect l="-1030" t="-2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67315BB5-0842-E244-BA46-F45D90413974}"/>
                  </a:ext>
                </a:extLst>
              </p:cNvPr>
              <p:cNvSpPr txBox="1"/>
              <p:nvPr/>
            </p:nvSpPr>
            <p:spPr>
              <a:xfrm>
                <a:off x="6936667" y="6000943"/>
                <a:ext cx="3096344" cy="61388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Sector </a:t>
                </a:r>
                <a:r>
                  <a:rPr lang="en-US" sz="2400" dirty="0" smtClean="0"/>
                  <a:t>area </a:t>
                </a:r>
                <a:r>
                  <a:rPr lang="en-US" sz="2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l-GR" sz="2400" i="1">
                        <a:latin typeface="Cambria Math" panose="02040503050406030204" pitchFamily="18" charset="0"/>
                      </a:rPr>
                      <m:t>𝛳</m:t>
                    </m:r>
                    <m:r>
                      <a:rPr lang="el-GR" sz="24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7315BB5-0842-E244-BA46-F45D904139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667" y="6000943"/>
                <a:ext cx="3096344" cy="613886"/>
              </a:xfrm>
              <a:prstGeom prst="rect">
                <a:avLst/>
              </a:prstGeom>
              <a:blipFill rotWithShape="1">
                <a:blip r:embed="rId12"/>
                <a:stretch>
                  <a:fillRect l="-2941" b="-7767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DD75D82-E64B-7C42-B28D-EE7C6F97C4E3}"/>
              </a:ext>
            </a:extLst>
          </p:cNvPr>
          <p:cNvSpPr txBox="1"/>
          <p:nvPr/>
        </p:nvSpPr>
        <p:spPr>
          <a:xfrm>
            <a:off x="3280303" y="6099129"/>
            <a:ext cx="2736304" cy="613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18705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5" grpId="0"/>
      <p:bldP spid="6" grpId="0"/>
      <p:bldP spid="7" grpId="0"/>
      <p:bldP spid="9" grpId="0"/>
      <p:bldP spid="10" grpId="0"/>
      <p:bldP spid="11" grpId="0"/>
      <p:bldP spid="8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287749" y="980728"/>
            <a:ext cx="972108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Arc and Sector Area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7751EEA-BAF7-4D6C-9208-2558FE38E581}"/>
              </a:ext>
            </a:extLst>
          </p:cNvPr>
          <p:cNvSpPr txBox="1"/>
          <p:nvPr/>
        </p:nvSpPr>
        <p:spPr>
          <a:xfrm>
            <a:off x="2389290" y="618386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8F39E83E-8502-429C-AA42-8DB72B47A36C}"/>
                  </a:ext>
                </a:extLst>
              </p:cNvPr>
              <p:cNvSpPr/>
              <p:nvPr/>
            </p:nvSpPr>
            <p:spPr>
              <a:xfrm>
                <a:off x="2372299" y="1080051"/>
                <a:ext cx="7415947" cy="24622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2400" dirty="0" smtClean="0"/>
                  <a:t>a</a:t>
                </a:r>
                <a:r>
                  <a:rPr lang="en-US" sz="2400" dirty="0"/>
                  <a:t>)	A silver pendant is made in the form of a sector of a circle as shown opposite. If the radius is 3 cm, what is the angle,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US" sz="2400" dirty="0"/>
                  <a:t>, in radians so that the area is 6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 ?</a:t>
                </a:r>
                <a:endParaRPr lang="en-US" sz="2400" dirty="0"/>
              </a:p>
              <a:p>
                <a:r>
                  <a:rPr lang="en-US" sz="2400" dirty="0" smtClean="0"/>
                  <a:t>b</a:t>
                </a:r>
                <a:r>
                  <a:rPr lang="en-US" sz="2400" dirty="0"/>
                  <a:t>)	Another pendant has the same total perimeter, but with radius 2.5 cm. What is the required angle,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US" sz="2400" dirty="0"/>
                  <a:t>, in radians?</a:t>
                </a:r>
                <a:r>
                  <a:rPr lang="en-GB" sz="2400" b="1" dirty="0"/>
                  <a:t> 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F39E83E-8502-429C-AA42-8DB72B47A3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299" y="1080051"/>
                <a:ext cx="7415947" cy="2462213"/>
              </a:xfrm>
              <a:prstGeom prst="rect">
                <a:avLst/>
              </a:prstGeom>
              <a:blipFill rotWithShape="1">
                <a:blip r:embed="rId4"/>
                <a:stretch>
                  <a:fillRect l="-1233" t="-1733" r="-2301" b="-49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61A264F-8B29-4A03-9C41-60DC89FA9E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5207" y="890793"/>
            <a:ext cx="2220584" cy="28942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9946EACA-3595-497A-938F-26DBBF7B6C5C}"/>
                  </a:ext>
                </a:extLst>
              </p:cNvPr>
              <p:cNvSpPr/>
              <p:nvPr/>
            </p:nvSpPr>
            <p:spPr>
              <a:xfrm>
                <a:off x="2291697" y="3915572"/>
                <a:ext cx="3283335" cy="613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a)</a:t>
                </a:r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Area  =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l-GR" sz="2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 6</a:t>
                </a:r>
                <a:endParaRPr lang="en-GB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946EACA-3595-497A-938F-26DBBF7B6C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1697" y="3915572"/>
                <a:ext cx="3283335" cy="613886"/>
              </a:xfrm>
              <a:prstGeom prst="rect">
                <a:avLst/>
              </a:prstGeom>
              <a:blipFill>
                <a:blip r:embed="rId6"/>
                <a:stretch>
                  <a:fillRect l="-3089" r="-1931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9AD5F2B6-A6E5-4FA3-8935-DC7DBF44E422}"/>
                  </a:ext>
                </a:extLst>
              </p:cNvPr>
              <p:cNvSpPr txBox="1"/>
              <p:nvPr/>
            </p:nvSpPr>
            <p:spPr>
              <a:xfrm>
                <a:off x="6469422" y="3947785"/>
                <a:ext cx="27483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l-GR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  <m:r>
                      <a:rPr lang="el-GR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 12</a:t>
                </a:r>
                <a:endParaRPr lang="en-GB" sz="2400" dirty="0">
                  <a:solidFill>
                    <a:srgbClr val="FF0000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AD5F2B6-A6E5-4FA3-8935-DC7DBF44E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9422" y="3947785"/>
                <a:ext cx="2748360" cy="461665"/>
              </a:xfrm>
              <a:prstGeom prst="rect">
                <a:avLst/>
              </a:prstGeom>
              <a:blipFill>
                <a:blip r:embed="rId7"/>
                <a:stretch>
                  <a:fillRect l="-1835" t="-13514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1F8A09D3-0CEA-46AC-A20E-0184C462A53B}"/>
                  </a:ext>
                </a:extLst>
              </p:cNvPr>
              <p:cNvSpPr txBox="1"/>
              <p:nvPr/>
            </p:nvSpPr>
            <p:spPr>
              <a:xfrm>
                <a:off x="9651318" y="3894161"/>
                <a:ext cx="2748361" cy="616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l-GR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12 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radians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F8A09D3-0CEA-46AC-A20E-0184C462A5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1318" y="3894161"/>
                <a:ext cx="2748361" cy="616579"/>
              </a:xfrm>
              <a:prstGeom prst="rect">
                <a:avLst/>
              </a:prstGeom>
              <a:blipFill>
                <a:blip r:embed="rId8"/>
                <a:stretch>
                  <a:fillRect l="-461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87CF651B-39A8-41E8-98CB-D9B6EBD295C0}"/>
                  </a:ext>
                </a:extLst>
              </p:cNvPr>
              <p:cNvSpPr txBox="1"/>
              <p:nvPr/>
            </p:nvSpPr>
            <p:spPr>
              <a:xfrm>
                <a:off x="2295373" y="4452670"/>
                <a:ext cx="9840418" cy="10628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b) Perimeter of pendant with radius of 3 cm is 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             (3 cm  + 3 cm) + 3 cm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12 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10 cm</a:t>
                </a:r>
                <a:endParaRPr lang="en-GB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7CF651B-39A8-41E8-98CB-D9B6EBD295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5373" y="4452670"/>
                <a:ext cx="9840418" cy="1062855"/>
              </a:xfrm>
              <a:prstGeom prst="rect">
                <a:avLst/>
              </a:prstGeom>
              <a:blipFill rotWithShape="1">
                <a:blip r:embed="rId9"/>
                <a:stretch>
                  <a:fillRect l="-991" t="-4000"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94938F4-E07B-480A-8137-C4E4F97C26AE}"/>
              </a:ext>
            </a:extLst>
          </p:cNvPr>
          <p:cNvSpPr txBox="1"/>
          <p:nvPr/>
        </p:nvSpPr>
        <p:spPr>
          <a:xfrm>
            <a:off x="2586214" y="5508810"/>
            <a:ext cx="7678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 Perimeter of pendant with radius of 2.5 cm is 10 cm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AF6569D9-33CC-4BFD-BF62-6DBA185CE80C}"/>
                  </a:ext>
                </a:extLst>
              </p:cNvPr>
              <p:cNvSpPr txBox="1"/>
              <p:nvPr/>
            </p:nvSpPr>
            <p:spPr>
              <a:xfrm>
                <a:off x="2678538" y="6045064"/>
                <a:ext cx="579298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2.5 + 2.5 + 2.5</a:t>
                </a:r>
                <a:r>
                  <a:rPr lang="en-US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l-GR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10</a:t>
                </a:r>
                <a:r>
                  <a:rPr lang="en-GB" sz="24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F6569D9-33CC-4BFD-BF62-6DBA185CE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8538" y="6045064"/>
                <a:ext cx="5792987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1577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67E5DE40-DEEA-4725-B065-895B34C2968F}"/>
                  </a:ext>
                </a:extLst>
              </p:cNvPr>
              <p:cNvSpPr txBox="1"/>
              <p:nvPr/>
            </p:nvSpPr>
            <p:spPr>
              <a:xfrm>
                <a:off x="6910615" y="6024914"/>
                <a:ext cx="23229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2.5</a:t>
                </a:r>
                <a:r>
                  <a:rPr lang="en-US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5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7E5DE40-DEEA-4725-B065-895B34C296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615" y="6024914"/>
                <a:ext cx="2322974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525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94F040F0-9693-4B85-92C4-659B585FBEFC}"/>
                  </a:ext>
                </a:extLst>
              </p:cNvPr>
              <p:cNvSpPr txBox="1"/>
              <p:nvPr/>
            </p:nvSpPr>
            <p:spPr>
              <a:xfrm>
                <a:off x="9775421" y="5995031"/>
                <a:ext cx="20344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 2 radians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94F040F0-9693-4B85-92C4-659B585FBE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5421" y="5995031"/>
                <a:ext cx="2034495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901" t="-9211" r="-3303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5BDFE7B-D99D-4165-8B05-459B46FAB018}"/>
              </a:ext>
            </a:extLst>
          </p:cNvPr>
          <p:cNvSpPr txBox="1"/>
          <p:nvPr/>
        </p:nvSpPr>
        <p:spPr>
          <a:xfrm>
            <a:off x="2372299" y="3466345"/>
            <a:ext cx="1588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842C2269-15AB-A542-82C6-A90C2092E978}"/>
                  </a:ext>
                </a:extLst>
              </p:cNvPr>
              <p:cNvSpPr txBox="1"/>
              <p:nvPr/>
            </p:nvSpPr>
            <p:spPr>
              <a:xfrm>
                <a:off x="5843972" y="4002396"/>
                <a:ext cx="5040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42C2269-15AB-A542-82C6-A90C2092E9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3972" y="4002396"/>
                <a:ext cx="504056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id="{6342220A-77B2-694A-A09E-882B6573A387}"/>
                  </a:ext>
                </a:extLst>
              </p:cNvPr>
              <p:cNvSpPr txBox="1"/>
              <p:nvPr/>
            </p:nvSpPr>
            <p:spPr>
              <a:xfrm>
                <a:off x="8835120" y="4022460"/>
                <a:ext cx="5040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342220A-77B2-694A-A09E-882B6573A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5120" y="4022460"/>
                <a:ext cx="504056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id="{8BDE80D9-925A-2942-AD66-15DF99C41F81}"/>
                  </a:ext>
                </a:extLst>
              </p:cNvPr>
              <p:cNvSpPr txBox="1"/>
              <p:nvPr/>
            </p:nvSpPr>
            <p:spPr>
              <a:xfrm>
                <a:off x="6173432" y="6075842"/>
                <a:ext cx="5040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BDE80D9-925A-2942-AD66-15DF99C41F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3432" y="6075842"/>
                <a:ext cx="504056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id="{A85E1F72-CC61-C24E-B61D-24B7A297B476}"/>
                  </a:ext>
                </a:extLst>
              </p:cNvPr>
              <p:cNvSpPr txBox="1"/>
              <p:nvPr/>
            </p:nvSpPr>
            <p:spPr>
              <a:xfrm>
                <a:off x="8627601" y="6040185"/>
                <a:ext cx="118036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85E1F72-CC61-C24E-B61D-24B7A297B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601" y="6040185"/>
                <a:ext cx="1180362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8385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4340530" y="652923"/>
            <a:ext cx="648072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is a question to check your progress</a:t>
            </a:r>
            <a:endParaRPr lang="en-GB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3791744" y="0"/>
            <a:ext cx="7058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15C2C39E-F71D-4B2D-8C8A-C96CFCF3D97D}"/>
                  </a:ext>
                </a:extLst>
              </p:cNvPr>
              <p:cNvSpPr/>
              <p:nvPr/>
            </p:nvSpPr>
            <p:spPr>
              <a:xfrm>
                <a:off x="2351583" y="1573479"/>
                <a:ext cx="7058024" cy="24237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dirty="0"/>
                  <a:t>1.</a:t>
                </a:r>
                <a:r>
                  <a:rPr lang="en-US" sz="2400" dirty="0"/>
                  <a:t>	An oil drum of diameter 60 cm is floating as   	shown in the diagram on the right.</a:t>
                </a:r>
              </a:p>
              <a:p>
                <a:pPr>
                  <a:spcAft>
                    <a:spcPts val="300"/>
                  </a:spcAft>
                </a:pPr>
                <a:r>
                  <a:rPr lang="en-US" sz="2400" dirty="0"/>
                  <a:t>     </a:t>
                </a:r>
                <a:r>
                  <a:rPr lang="en-US" sz="2400" dirty="0" smtClean="0"/>
                  <a:t>a</a:t>
                </a:r>
                <a:r>
                  <a:rPr lang="en-US" sz="2400" dirty="0"/>
                  <a:t>) </a:t>
                </a:r>
                <a:r>
                  <a:rPr lang="en-US" sz="2400" dirty="0" smtClean="0"/>
                  <a:t> Given </a:t>
                </a:r>
                <a:r>
                  <a:rPr lang="en-US" sz="2400" dirty="0"/>
                  <a:t>that the arc length PQ is 50 cm,   	     	         	    </a:t>
                </a:r>
                <a:r>
                  <a:rPr lang="en-US" sz="2400" dirty="0" smtClean="0"/>
                  <a:t> find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l-GR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/>
                  <a:t>in </a:t>
                </a:r>
                <a:r>
                  <a:rPr lang="en-US" sz="2400" dirty="0"/>
                  <a:t>radians and degrees.</a:t>
                </a:r>
              </a:p>
              <a:p>
                <a:r>
                  <a:rPr lang="en-US" sz="2400" dirty="0"/>
                  <a:t>	</a:t>
                </a:r>
                <a:r>
                  <a:rPr lang="en-US" sz="2400" dirty="0" smtClean="0"/>
                  <a:t>b</a:t>
                </a:r>
                <a:r>
                  <a:rPr lang="en-US" sz="2400" dirty="0"/>
                  <a:t>)	The drum is 1 m long. Find the volume of 	        	     the drum which lies below the surface level.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5C2C39E-F71D-4B2D-8C8A-C96CFCF3D9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83" y="1573479"/>
                <a:ext cx="7058024" cy="2423740"/>
              </a:xfrm>
              <a:prstGeom prst="rect">
                <a:avLst/>
              </a:prstGeom>
              <a:blipFill rotWithShape="1">
                <a:blip r:embed="rId4"/>
                <a:stretch>
                  <a:fillRect l="-950" t="-1759" b="-4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E0837AA-A0C9-4C5E-8309-E943002305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2874" y="1592166"/>
            <a:ext cx="2894590" cy="1998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AE94776-1460-48A3-A016-ACF6B0FE153D}"/>
              </a:ext>
            </a:extLst>
          </p:cNvPr>
          <p:cNvSpPr txBox="1"/>
          <p:nvPr/>
        </p:nvSpPr>
        <p:spPr>
          <a:xfrm>
            <a:off x="2374361" y="4093924"/>
            <a:ext cx="1837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A947AFF3-2330-442F-9A0F-DC28C8BAE0C0}"/>
                  </a:ext>
                </a:extLst>
              </p:cNvPr>
              <p:cNvSpPr txBox="1"/>
              <p:nvPr/>
            </p:nvSpPr>
            <p:spPr>
              <a:xfrm>
                <a:off x="2259628" y="4509120"/>
                <a:ext cx="33038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a) Arc length =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𝑟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i="1" dirty="0" smtClean="0">
                    <a:solidFill>
                      <a:srgbClr val="FF0000"/>
                    </a:solidFill>
                    <a:latin typeface="Times" pitchFamily="2" charset="0"/>
                  </a:rPr>
                  <a:t>,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so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:endParaRPr lang="en-GB" sz="2400" i="1" dirty="0">
                  <a:solidFill>
                    <a:srgbClr val="FF0000"/>
                  </a:solidFill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A947AFF3-2330-442F-9A0F-DC28C8BAE0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9628" y="4509120"/>
                <a:ext cx="3303819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952" t="-12000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ABBDE55-CB23-4718-9CFF-355C200B48EC}"/>
              </a:ext>
            </a:extLst>
          </p:cNvPr>
          <p:cNvSpPr txBox="1"/>
          <p:nvPr/>
        </p:nvSpPr>
        <p:spPr>
          <a:xfrm>
            <a:off x="5284113" y="4509119"/>
            <a:ext cx="1837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50 = 30 𝜃</a:t>
            </a:r>
            <a:endParaRPr lang="en-GB" sz="2400" i="1" dirty="0">
              <a:solidFill>
                <a:srgbClr val="FF0000"/>
              </a:solidFill>
              <a:latin typeface="Times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EC39343E-41C9-41CA-A1A1-51A58F7CBCE8}"/>
                  </a:ext>
                </a:extLst>
              </p:cNvPr>
              <p:cNvSpPr txBox="1"/>
              <p:nvPr/>
            </p:nvSpPr>
            <p:spPr>
              <a:xfrm>
                <a:off x="7104112" y="4437170"/>
                <a:ext cx="2054213" cy="621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radians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C39343E-41C9-41CA-A1A1-51A58F7CBC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112" y="4437170"/>
                <a:ext cx="2054213" cy="621773"/>
              </a:xfrm>
              <a:prstGeom prst="rect">
                <a:avLst/>
              </a:prstGeom>
              <a:blipFill rotWithShape="1">
                <a:blip r:embed="rId7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F43D8376-223D-4702-B40F-CD1CA726F834}"/>
                  </a:ext>
                </a:extLst>
              </p:cNvPr>
              <p:cNvSpPr txBox="1"/>
              <p:nvPr/>
            </p:nvSpPr>
            <p:spPr>
              <a:xfrm>
                <a:off x="2259628" y="5255147"/>
                <a:ext cx="565893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b) Volume = Area of sector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Length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43D8376-223D-4702-B40F-CD1CA726F8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9628" y="5255147"/>
                <a:ext cx="5658930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1724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16A405C-A871-49EB-9A25-1CB754AC118E}"/>
              </a:ext>
            </a:extLst>
          </p:cNvPr>
          <p:cNvSpPr txBox="1"/>
          <p:nvPr/>
        </p:nvSpPr>
        <p:spPr>
          <a:xfrm>
            <a:off x="7619286" y="5292013"/>
            <a:ext cx="651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F8344603-6473-4B1F-82C3-900BE09CE243}"/>
                  </a:ext>
                </a:extLst>
              </p:cNvPr>
              <p:cNvSpPr txBox="1"/>
              <p:nvPr/>
            </p:nvSpPr>
            <p:spPr>
              <a:xfrm>
                <a:off x="7813032" y="5222209"/>
                <a:ext cx="4165346" cy="626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Volume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l-GR" sz="2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𝛳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𝜋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Length</m:t>
                    </m:r>
                  </m:oMath>
                </a14:m>
                <a:endParaRPr lang="en-GB" sz="2400" dirty="0">
                  <a:latin typeface="Arial 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8344603-6473-4B1F-82C3-900BE09CE2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3032" y="5222209"/>
                <a:ext cx="4165346" cy="626390"/>
              </a:xfrm>
              <a:prstGeom prst="rect">
                <a:avLst/>
              </a:prstGeom>
              <a:blipFill rotWithShape="1">
                <a:blip r:embed="rId9"/>
                <a:stretch>
                  <a:fillRect l="-2343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B79763F0-0E2F-40EA-9475-3057FCF3C819}"/>
                  </a:ext>
                </a:extLst>
              </p:cNvPr>
              <p:cNvSpPr txBox="1"/>
              <p:nvPr/>
            </p:nvSpPr>
            <p:spPr>
              <a:xfrm>
                <a:off x="2497213" y="5836040"/>
                <a:ext cx="4462091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Volume =</a:t>
                </a:r>
                <a:r>
                  <a:rPr lang="el-GR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95.5</m:t>
                            </m:r>
                            <m:r>
                              <m:rPr>
                                <m:nor/>
                              </m:rPr>
                              <a:rPr lang="en-GB" sz="2400" dirty="0">
                                <a:solidFill>
                                  <a:srgbClr val="FF0000"/>
                                </a:solidFill>
                              </a:rPr>
                              <m:t>𝜋</m:t>
                            </m:r>
                          </m:num>
                          <m:den>
                            <m: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360</m:t>
                            </m:r>
                          </m:den>
                        </m:f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79763F0-0E2F-40EA-9475-3057FCF3C8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7213" y="5836040"/>
                <a:ext cx="4462091" cy="622222"/>
              </a:xfrm>
              <a:prstGeom prst="rect">
                <a:avLst/>
              </a:prstGeom>
              <a:blipFill>
                <a:blip r:embed="rId10"/>
                <a:stretch>
                  <a:fillRect l="-284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9E8564DD-D469-49F1-BCB1-CA6B4DEAE2AB}"/>
                  </a:ext>
                </a:extLst>
              </p:cNvPr>
              <p:cNvSpPr txBox="1"/>
              <p:nvPr/>
            </p:nvSpPr>
            <p:spPr>
              <a:xfrm>
                <a:off x="7813032" y="5895132"/>
                <a:ext cx="32397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Volume = 75 005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E8564DD-D469-49F1-BCB1-CA6B4DEAE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3032" y="5895132"/>
                <a:ext cx="3239740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3013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id="{65D3F13C-9AD9-4272-BFC0-28DAE528B220}"/>
                  </a:ext>
                </a:extLst>
              </p:cNvPr>
              <p:cNvSpPr txBox="1"/>
              <p:nvPr/>
            </p:nvSpPr>
            <p:spPr>
              <a:xfrm>
                <a:off x="9459901" y="4426725"/>
                <a:ext cx="2894590" cy="6264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180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𝜋</m:t>
                        </m:r>
                      </m:den>
                    </m:f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=95.5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Arial 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5D3F13C-9AD9-4272-BFC0-28DAE528B2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9901" y="4426725"/>
                <a:ext cx="2894590" cy="626454"/>
              </a:xfrm>
              <a:prstGeom prst="rect">
                <a:avLst/>
              </a:prstGeom>
              <a:blipFill rotWithShape="1">
                <a:blip r:embed="rId12"/>
                <a:stretch>
                  <a:fillRect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932B1595-317D-434C-ACB3-C677B599DE4B}"/>
                  </a:ext>
                </a:extLst>
              </p:cNvPr>
              <p:cNvSpPr txBox="1"/>
              <p:nvPr/>
            </p:nvSpPr>
            <p:spPr>
              <a:xfrm>
                <a:off x="6709559" y="4562939"/>
                <a:ext cx="3600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32B1595-317D-434C-ACB3-C677B599DE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9559" y="4562939"/>
                <a:ext cx="360040" cy="400110"/>
              </a:xfrm>
              <a:prstGeom prst="rect">
                <a:avLst/>
              </a:prstGeom>
              <a:blipFill rotWithShape="1">
                <a:blip r:embed="rId13"/>
                <a:stretch>
                  <a:fillRect r="-305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id="{8259E7CF-5A33-5349-BCBA-82D8FC17FD61}"/>
                  </a:ext>
                </a:extLst>
              </p:cNvPr>
              <p:cNvSpPr txBox="1"/>
              <p:nvPr/>
            </p:nvSpPr>
            <p:spPr>
              <a:xfrm>
                <a:off x="8978305" y="4531799"/>
                <a:ext cx="3600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259E7CF-5A33-5349-BCBA-82D8FC17F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8305" y="4531799"/>
                <a:ext cx="360040" cy="400110"/>
              </a:xfrm>
              <a:prstGeom prst="rect">
                <a:avLst/>
              </a:prstGeom>
              <a:blipFill>
                <a:blip r:embed="rId14"/>
                <a:stretch>
                  <a:fillRect r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id="{C705C8B9-407E-D846-A91A-807C935E3C94}"/>
                  </a:ext>
                </a:extLst>
              </p:cNvPr>
              <p:cNvSpPr txBox="1"/>
              <p:nvPr/>
            </p:nvSpPr>
            <p:spPr>
              <a:xfrm>
                <a:off x="7283553" y="5316491"/>
                <a:ext cx="3600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705C8B9-407E-D846-A91A-807C935E3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3553" y="5316491"/>
                <a:ext cx="360040" cy="400110"/>
              </a:xfrm>
              <a:prstGeom prst="rect">
                <a:avLst/>
              </a:prstGeom>
              <a:blipFill>
                <a:blip r:embed="rId15"/>
                <a:stretch>
                  <a:fillRect r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id="{1968D817-BF10-704F-9AD1-7F10F5F2AA1C}"/>
                  </a:ext>
                </a:extLst>
              </p:cNvPr>
              <p:cNvSpPr txBox="1"/>
              <p:nvPr/>
            </p:nvSpPr>
            <p:spPr>
              <a:xfrm>
                <a:off x="6709559" y="5913016"/>
                <a:ext cx="3600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68D817-BF10-704F-9AD1-7F10F5F2AA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9559" y="5913016"/>
                <a:ext cx="360040" cy="400110"/>
              </a:xfrm>
              <a:prstGeom prst="rect">
                <a:avLst/>
              </a:prstGeom>
              <a:blipFill>
                <a:blip r:embed="rId16"/>
                <a:stretch>
                  <a:fillRect r="-2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98654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7" grpId="0"/>
      <p:bldP spid="11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2: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818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6155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 Sine, Cosine and Tangent Functions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="" xmlns:a16="http://schemas.microsoft.com/office/drawing/2014/main" id="{34FA88AC-19B8-41C5-8B67-6C0F0CAF115B}"/>
                  </a:ext>
                </a:extLst>
              </p:cNvPr>
              <p:cNvSpPr/>
              <p:nvPr/>
            </p:nvSpPr>
            <p:spPr>
              <a:xfrm>
                <a:off x="2423592" y="783541"/>
                <a:ext cx="7043364" cy="51398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Previously we have used sine, cosine and tangent with angles between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0°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0°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We are now going to apply them to other angles.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dirty="0"/>
                  <a:t>Angles of more than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90°</m:t>
                    </m:r>
                  </m:oMath>
                </a14:m>
                <a:r>
                  <a:rPr lang="en-US" sz="2400" dirty="0"/>
                  <a:t> can be defined as the  angle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US" sz="2400" dirty="0" smtClean="0"/>
                  <a:t>  </a:t>
                </a:r>
                <a:r>
                  <a:rPr lang="en-US" sz="2400" dirty="0"/>
                  <a:t>made between a rotating 'arm' OP and the  positive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axis, as shown opposite.                 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dirty="0"/>
                  <a:t>It is possible to  define angles of more than 360° in this way, or even negative angles, as shown in the second diagram.</a:t>
                </a:r>
              </a:p>
              <a:p>
                <a:r>
                  <a:rPr lang="en-US" dirty="0"/>
                  <a:t> </a:t>
                </a:r>
              </a:p>
              <a:p>
                <a:r>
                  <a:rPr lang="en-US" sz="2400" dirty="0"/>
                  <a:t>If the length of OP is 1 unit, then the sine, cosine  and tangent of any angle is defined in terms of the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and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dirty="0"/>
                  <a:t> co-ordinates of the point P as follows; </a:t>
                </a:r>
                <a:endParaRPr lang="en-GB" sz="24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4FA88AC-19B8-41C5-8B67-6C0F0CAF11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92" y="783541"/>
                <a:ext cx="7043364" cy="5139869"/>
              </a:xfrm>
              <a:prstGeom prst="rect">
                <a:avLst/>
              </a:prstGeom>
              <a:blipFill rotWithShape="1">
                <a:blip r:embed="rId4"/>
                <a:stretch>
                  <a:fillRect l="-1385" t="-830" r="-1212" b="-17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AFD5E9E-4D2A-4727-A114-BBA7B63253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6771" y="905869"/>
            <a:ext cx="2366715" cy="22096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94379E4-BD06-4C34-A2BC-2B23B55473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8954" y="3709425"/>
            <a:ext cx="2442348" cy="202736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09B9094-283D-4798-9003-0BD622D93A33}"/>
              </a:ext>
            </a:extLst>
          </p:cNvPr>
          <p:cNvSpPr/>
          <p:nvPr/>
        </p:nvSpPr>
        <p:spPr>
          <a:xfrm>
            <a:off x="2927648" y="6092920"/>
            <a:ext cx="13580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sin 𝜃 = 𝑦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7F87F15-0EDE-4D0B-876C-25C3035C0743}"/>
              </a:ext>
            </a:extLst>
          </p:cNvPr>
          <p:cNvSpPr/>
          <p:nvPr/>
        </p:nvSpPr>
        <p:spPr>
          <a:xfrm>
            <a:off x="4871864" y="6076771"/>
            <a:ext cx="16049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cos 𝜃 = 𝑥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266BB694-3C6C-46C0-8C3F-B2B139EE1F44}"/>
                  </a:ext>
                </a:extLst>
              </p:cNvPr>
              <p:cNvSpPr/>
              <p:nvPr/>
            </p:nvSpPr>
            <p:spPr>
              <a:xfrm>
                <a:off x="6852116" y="6030466"/>
                <a:ext cx="1579920" cy="5865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/>
                  <a:t>  </a:t>
                </a:r>
                <a:r>
                  <a:rPr lang="en-GB" sz="2400" dirty="0"/>
                  <a:t>tan 𝜃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66BB694-3C6C-46C0-8C3F-B2B139EE1F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2116" y="6030466"/>
                <a:ext cx="1579920" cy="586571"/>
              </a:xfrm>
              <a:prstGeom prst="rect">
                <a:avLst/>
              </a:prstGeom>
              <a:blipFill>
                <a:blip r:embed="rId7"/>
                <a:stretch>
                  <a:fillRect t="-2083"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8766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6155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 Sine, Cosine and Tangent Functions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="" xmlns:a16="http://schemas.microsoft.com/office/drawing/2014/main" id="{DE9F840B-D9A3-4EBF-A625-D2400D28FF51}"/>
                  </a:ext>
                </a:extLst>
              </p:cNvPr>
              <p:cNvSpPr/>
              <p:nvPr/>
            </p:nvSpPr>
            <p:spPr>
              <a:xfrm>
                <a:off x="2435395" y="801295"/>
                <a:ext cx="952877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2400" dirty="0"/>
                  <a:t>The functions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dirty="0"/>
                  <a:t> = sin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and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dirty="0"/>
                  <a:t> = cos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can be plotted on a graphic calculator or computer, or indeed by hand, between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0°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360°</m:t>
                    </m:r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E9F840B-D9A3-4EBF-A625-D2400D28FF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5395" y="801295"/>
                <a:ext cx="9528778" cy="830997"/>
              </a:xfrm>
              <a:prstGeom prst="rect">
                <a:avLst/>
              </a:prstGeom>
              <a:blipFill>
                <a:blip r:embed="rId4"/>
                <a:stretch>
                  <a:fillRect l="-1067" t="-5970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B0BD208-94FE-4726-80A6-C971149201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9766" y="1806938"/>
            <a:ext cx="3344197" cy="29609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DE607E5-4BA0-4B0B-936C-E5892774F1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1643" y="1808525"/>
            <a:ext cx="3135782" cy="290355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1E63FDEE-3FC2-4578-BCCD-5A0AFCC45DBF}"/>
              </a:ext>
            </a:extLst>
          </p:cNvPr>
          <p:cNvSpPr/>
          <p:nvPr/>
        </p:nvSpPr>
        <p:spPr>
          <a:xfrm>
            <a:off x="2415617" y="5416609"/>
            <a:ext cx="9528777" cy="1315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Both functions, sin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 and cos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, lie between ±1. </a:t>
            </a:r>
          </a:p>
          <a:p>
            <a:pPr>
              <a:spcAft>
                <a:spcPts val="300"/>
              </a:spcAft>
            </a:pPr>
            <a:r>
              <a:rPr lang="en-US" sz="2400" dirty="0"/>
              <a:t>The amplitude is the height from the </a:t>
            </a:r>
            <a:r>
              <a:rPr lang="en-US" sz="2400" i="1" dirty="0">
                <a:latin typeface="Times" pitchFamily="2" charset="0"/>
              </a:rPr>
              <a:t>x </a:t>
            </a:r>
            <a:r>
              <a:rPr lang="en-US" sz="2400" dirty="0" smtClean="0"/>
              <a:t>-</a:t>
            </a:r>
            <a:r>
              <a:rPr lang="en-US" sz="2400" dirty="0"/>
              <a:t>axis </a:t>
            </a:r>
            <a:r>
              <a:rPr lang="en-US" sz="2400" dirty="0" smtClean="0"/>
              <a:t>to </a:t>
            </a:r>
            <a:r>
              <a:rPr lang="en-US" sz="2400" dirty="0"/>
              <a:t>the peak (or trough). </a:t>
            </a:r>
          </a:p>
          <a:p>
            <a:r>
              <a:rPr lang="en-US" sz="2400" dirty="0"/>
              <a:t>The amplitude for both sine and cosine functions is 1.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09E8E37-E3BE-CE45-AD17-8A9A23FE0694}"/>
              </a:ext>
            </a:extLst>
          </p:cNvPr>
          <p:cNvSpPr txBox="1"/>
          <p:nvPr/>
        </p:nvSpPr>
        <p:spPr>
          <a:xfrm>
            <a:off x="2407258" y="4969256"/>
            <a:ext cx="9208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maximum and minimum values of the function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/>
              <a:t> are 1 and −1. </a:t>
            </a:r>
            <a:endParaRPr lang="en-GB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1647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6155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Sine, Cosine and Tangent Functions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="" xmlns:a16="http://schemas.microsoft.com/office/drawing/2014/main" id="{29551366-65AE-4E18-85E3-3556B0C05A2B}"/>
                  </a:ext>
                </a:extLst>
              </p:cNvPr>
              <p:cNvSpPr/>
              <p:nvPr/>
            </p:nvSpPr>
            <p:spPr>
              <a:xfrm>
                <a:off x="2552354" y="689538"/>
                <a:ext cx="9001000" cy="20928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For the range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0°</m:t>
                    </m:r>
                  </m:oMath>
                </a14:m>
                <a:r>
                  <a:rPr lang="en-US" sz="2400" dirty="0"/>
                  <a:t> ≤ 𝑥 ≤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720°</m:t>
                    </m:r>
                  </m:oMath>
                </a14:m>
                <a:r>
                  <a:rPr lang="en-US" sz="2400" dirty="0"/>
                  <a:t>, the pattern will repeat itself, and similarly for negative values. 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A period is the length of one </a:t>
                </a:r>
                <a:r>
                  <a:rPr lang="en-US" sz="2400" dirty="0" smtClean="0"/>
                  <a:t>cycle </a:t>
                </a:r>
                <a:r>
                  <a:rPr lang="en-US" sz="2400" dirty="0"/>
                  <a:t>before the pattern repeats. The period for both sine and cosine functions 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360°</m:t>
                    </m:r>
                  </m:oMath>
                </a14:m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The graphs are illustrated below. </a:t>
                </a:r>
                <a:endParaRPr lang="en-GB" sz="24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9551366-65AE-4E18-85E3-3556B0C05A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2354" y="689538"/>
                <a:ext cx="9001000" cy="2092881"/>
              </a:xfrm>
              <a:prstGeom prst="rect">
                <a:avLst/>
              </a:prstGeom>
              <a:blipFill rotWithShape="1">
                <a:blip r:embed="rId4"/>
                <a:stretch>
                  <a:fillRect l="-1084" t="-2332" b="-61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B543919-6B2D-4906-B2E4-3BB9D3BEF2B1}"/>
              </a:ext>
            </a:extLst>
          </p:cNvPr>
          <p:cNvSpPr/>
          <p:nvPr/>
        </p:nvSpPr>
        <p:spPr>
          <a:xfrm>
            <a:off x="7935470" y="3070900"/>
            <a:ext cx="42484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/>
              <a:t>You can see that the the function 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dirty="0"/>
              <a:t> = sin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/>
              <a:t> is an </a:t>
            </a:r>
            <a:r>
              <a:rPr lang="en-GB" sz="2400" b="1" dirty="0"/>
              <a:t>odd function </a:t>
            </a:r>
            <a:r>
              <a:rPr lang="en-GB" sz="2400" dirty="0"/>
              <a:t>as 𝑦(−𝑥) = −𝑦(𝑥) whilst 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dirty="0"/>
              <a:t> = cos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/>
              <a:t> is an </a:t>
            </a:r>
            <a:r>
              <a:rPr lang="en-GB" sz="2400" b="1" dirty="0"/>
              <a:t>even function </a:t>
            </a:r>
            <a:r>
              <a:rPr lang="en-GB" sz="2400" dirty="0"/>
              <a:t>as 𝑦(−𝑥) = 𝑦(𝑥).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D23457E3-0554-4648-AAC5-070F29D3AC80}"/>
                  </a:ext>
                </a:extLst>
              </p:cNvPr>
              <p:cNvSpPr txBox="1"/>
              <p:nvPr/>
            </p:nvSpPr>
            <p:spPr>
              <a:xfrm>
                <a:off x="8331514" y="5619400"/>
                <a:ext cx="34563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cos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/>
                  <a:t> = sin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(90 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− </m:t>
                    </m:r>
                    <m:r>
                      <a:rPr lang="el-GR" sz="2400" b="0" i="1" dirty="0">
                        <a:latin typeface="Cambria Math" panose="02040503050406030204" pitchFamily="18" charset="0"/>
                      </a:rPr>
                      <m:t>𝛳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°)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23457E3-0554-4648-AAC5-070F29D3AC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1514" y="5619400"/>
                <a:ext cx="3456384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2822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7FB770A3-BBD0-4C80-899E-7CC58D2551E4}"/>
                  </a:ext>
                </a:extLst>
              </p:cNvPr>
              <p:cNvSpPr/>
              <p:nvPr/>
            </p:nvSpPr>
            <p:spPr>
              <a:xfrm>
                <a:off x="8331514" y="6050804"/>
                <a:ext cx="32512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sin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 = </a:t>
                </a:r>
                <a:r>
                  <a:rPr lang="en-GB" sz="2400" dirty="0"/>
                  <a:t>cos (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90 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− </m:t>
                    </m:r>
                    <m:r>
                      <a:rPr lang="el-GR" sz="2400" b="0" i="1" dirty="0">
                        <a:latin typeface="Cambria Math" panose="02040503050406030204" pitchFamily="18" charset="0"/>
                      </a:rPr>
                      <m:t>𝛳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/>
                  <a:t>)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FB770A3-BBD0-4C80-899E-7CC58D2551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1514" y="6050804"/>
                <a:ext cx="3251275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002" t="-9333" r="-1876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471C98C-9E10-9940-996E-3DD9C4CE1780}"/>
              </a:ext>
            </a:extLst>
          </p:cNvPr>
          <p:cNvSpPr txBox="1"/>
          <p:nvPr/>
        </p:nvSpPr>
        <p:spPr>
          <a:xfrm>
            <a:off x="8616280" y="5157192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Note that: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45E570AF-D7DC-454F-A333-1FFFD6C1366C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2711624" y="2887183"/>
            <a:ext cx="4104456" cy="1938992"/>
          </a:xfrm>
          <a:prstGeom prst="rect">
            <a:avLst/>
          </a:prstGeom>
        </p:spPr>
      </p:pic>
      <p:pic>
        <p:nvPicPr>
          <p:cNvPr id="13" name="Picture 12" descr="A screenshot of a video game&#10;&#10;Description automatically generated">
            <a:extLst>
              <a:ext uri="{FF2B5EF4-FFF2-40B4-BE49-F238E27FC236}">
                <a16:creationId xmlns="" xmlns:a16="http://schemas.microsoft.com/office/drawing/2014/main" id="{4BA90395-D3CD-F94E-87B2-DDF7A733BC18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2692936" y="4965070"/>
            <a:ext cx="4123144" cy="189293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85169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61554"/>
            <a:ext cx="98888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Tangent Function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2338249D-76EF-4049-B91A-2D7EB906B831}"/>
              </a:ext>
            </a:extLst>
          </p:cNvPr>
          <p:cNvSpPr/>
          <p:nvPr/>
        </p:nvSpPr>
        <p:spPr>
          <a:xfrm>
            <a:off x="2351584" y="980728"/>
            <a:ext cx="10115028" cy="1977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2400" dirty="0"/>
              <a:t>The last function to consider here is tan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, which has rather different properties from sin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  and cos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. </a:t>
            </a:r>
          </a:p>
          <a:p>
            <a:r>
              <a:rPr lang="en-US" sz="2400" dirty="0"/>
              <a:t>We can use a graphic calculator or computer to sketch the function </a:t>
            </a:r>
          </a:p>
          <a:p>
            <a:r>
              <a:rPr lang="en-US" sz="2400" dirty="0"/>
              <a:t>𝑦 = tan 𝑥 for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 in any </a:t>
            </a:r>
            <a:r>
              <a:rPr lang="en-US" sz="2400" dirty="0" smtClean="0"/>
              <a:t>range.</a:t>
            </a:r>
            <a:endParaRPr lang="en-US" sz="2400" dirty="0"/>
          </a:p>
          <a:p>
            <a:r>
              <a:rPr lang="en-US" sz="2400" dirty="0"/>
              <a:t> 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EDB7D6BE-15C2-4FC5-A4CB-0627EC16CCC9}"/>
                  </a:ext>
                </a:extLst>
              </p:cNvPr>
              <p:cNvSpPr/>
              <p:nvPr/>
            </p:nvSpPr>
            <p:spPr>
              <a:xfrm>
                <a:off x="6750704" y="2643607"/>
                <a:ext cx="5495448" cy="35855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dirty="0"/>
              </a:p>
              <a:p>
                <a:r>
                  <a:rPr lang="en-US" sz="2400" dirty="0"/>
                  <a:t>The period of the function </a:t>
                </a:r>
                <a:r>
                  <a:rPr lang="en-US" sz="2400" dirty="0" smtClean="0"/>
                  <a:t>is </a:t>
                </a:r>
                <a:r>
                  <a:rPr lang="en-US" sz="2400" dirty="0"/>
                  <a:t>the distance between any two consecutive asymptotes (dotted lines); 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the period for 𝑦 = tan 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</a:rPr>
                      <m:t>is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180°. </m:t>
                    </m:r>
                  </m:oMath>
                </a14:m>
                <a:endParaRPr lang="en-US" sz="24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400" dirty="0"/>
                  <a:t>Unlike the sine and cosine functions, tan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/>
                  <a:t> is not bounded by ±1.             </a:t>
                </a:r>
              </a:p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/>
                  <a:t>In fact, as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/>
                  <a:t> increases 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90°</m:t>
                    </m:r>
                  </m:oMath>
                </a14:m>
                <a:r>
                  <a:rPr lang="en-US" sz="2400" dirty="0"/>
                  <a:t>, </a:t>
                </a:r>
              </a:p>
              <a:p>
                <a:r>
                  <a:rPr lang="en-US" sz="2400" dirty="0"/>
                  <a:t>tan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/>
                  <a:t>  increases without limit. </a:t>
                </a:r>
                <a:endParaRPr lang="en-GB" sz="24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DB7D6BE-15C2-4FC5-A4CB-0627EC16CC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0704" y="2643607"/>
                <a:ext cx="5495448" cy="3585597"/>
              </a:xfrm>
              <a:prstGeom prst="rect">
                <a:avLst/>
              </a:prstGeom>
              <a:blipFill rotWithShape="1">
                <a:blip r:embed="rId4"/>
                <a:stretch>
                  <a:fillRect l="-1663" r="-1330" b="-3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87AF5653-6929-D243-8541-E1319F022287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2387600" y="2780928"/>
            <a:ext cx="4142644" cy="34482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24303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6155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Sine, Cosine and Tangent Functions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DCCBFA9-F7B4-496E-B020-E25D8D4F3195}"/>
              </a:ext>
            </a:extLst>
          </p:cNvPr>
          <p:cNvSpPr txBox="1"/>
          <p:nvPr/>
        </p:nvSpPr>
        <p:spPr>
          <a:xfrm>
            <a:off x="2410057" y="701288"/>
            <a:ext cx="2020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866540C9-8E8B-4561-9B88-236ACBD45C7E}"/>
                  </a:ext>
                </a:extLst>
              </p:cNvPr>
              <p:cNvSpPr/>
              <p:nvPr/>
            </p:nvSpPr>
            <p:spPr>
              <a:xfrm>
                <a:off x="4326199" y="629510"/>
                <a:ext cx="3397076" cy="613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Show that sin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30°</m:t>
                    </m:r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/>
                      </a:rPr>
                      <m:t>.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66540C9-8E8B-4561-9B88-236ACBD45C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6199" y="629510"/>
                <a:ext cx="3397076" cy="613886"/>
              </a:xfrm>
              <a:prstGeom prst="rect">
                <a:avLst/>
              </a:prstGeom>
              <a:blipFill rotWithShape="1">
                <a:blip r:embed="rId4"/>
                <a:stretch>
                  <a:fillRect l="-2873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2EE14A92-AF4B-4211-ACDB-4AED27CB5488}"/>
              </a:ext>
            </a:extLst>
          </p:cNvPr>
          <p:cNvSpPr/>
          <p:nvPr/>
        </p:nvSpPr>
        <p:spPr>
          <a:xfrm>
            <a:off x="2333152" y="3270336"/>
            <a:ext cx="49792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From the </a:t>
            </a:r>
            <a:r>
              <a:rPr lang="en-US" sz="2400" dirty="0" smtClean="0"/>
              <a:t>graphs, </a:t>
            </a:r>
            <a:r>
              <a:rPr lang="en-US" sz="2400" dirty="0"/>
              <a:t>find the following</a:t>
            </a:r>
            <a:r>
              <a:rPr lang="en-US" dirty="0"/>
              <a:t>: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884CC258-D98D-41F6-93B3-7EA6F8FEDA73}"/>
                  </a:ext>
                </a:extLst>
              </p:cNvPr>
              <p:cNvSpPr/>
              <p:nvPr/>
            </p:nvSpPr>
            <p:spPr>
              <a:xfrm>
                <a:off x="2284571" y="5102782"/>
                <a:ext cx="254534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d) sin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(−30°</m:t>
                    </m:r>
                  </m:oMath>
                </a14:m>
                <a:r>
                  <a:rPr lang="en-GB" sz="2400" dirty="0"/>
                  <a:t>) =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84CC258-D98D-41F6-93B3-7EA6F8FEDA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571" y="5102782"/>
                <a:ext cx="2545340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3837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BFEB2F7C-A0A9-49A5-A46C-7AD170936FFB}"/>
                  </a:ext>
                </a:extLst>
              </p:cNvPr>
              <p:cNvSpPr/>
              <p:nvPr/>
            </p:nvSpPr>
            <p:spPr>
              <a:xfrm>
                <a:off x="2284571" y="3671367"/>
                <a:ext cx="198323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 smtClean="0"/>
                  <a:t>a</a:t>
                </a:r>
                <a:r>
                  <a:rPr lang="en-GB" sz="2400" dirty="0"/>
                  <a:t>) sin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150°</m:t>
                    </m:r>
                  </m:oMath>
                </a14:m>
                <a:r>
                  <a:rPr lang="en-GB" sz="2400" dirty="0"/>
                  <a:t> =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FEB2F7C-A0A9-49A5-A46C-7AD170936F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571" y="3671367"/>
                <a:ext cx="1983235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4923" t="-9211" r="-308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E7272986-D155-4E8A-A003-CA6889D3E607}"/>
                  </a:ext>
                </a:extLst>
              </p:cNvPr>
              <p:cNvSpPr/>
              <p:nvPr/>
            </p:nvSpPr>
            <p:spPr>
              <a:xfrm>
                <a:off x="2284571" y="4136315"/>
                <a:ext cx="191270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b) sin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210°</m:t>
                    </m:r>
                  </m:oMath>
                </a14:m>
                <a:r>
                  <a:rPr lang="en-GB" sz="2400" dirty="0"/>
                  <a:t> =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7272986-D155-4E8A-A003-CA6889D3E6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571" y="4136315"/>
                <a:ext cx="1912703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5096" t="-9333" r="-3822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="" xmlns:a16="http://schemas.microsoft.com/office/drawing/2014/main" id="{69007660-F699-4D89-B8B3-C2AC318BA7E1}"/>
                  </a:ext>
                </a:extLst>
              </p:cNvPr>
              <p:cNvSpPr/>
              <p:nvPr/>
            </p:nvSpPr>
            <p:spPr>
              <a:xfrm>
                <a:off x="2284571" y="4641117"/>
                <a:ext cx="189507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c) sin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390°</m:t>
                    </m:r>
                  </m:oMath>
                </a14:m>
                <a:r>
                  <a:rPr lang="en-GB" sz="2400" dirty="0"/>
                  <a:t> =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9007660-F699-4D89-B8B3-C2AC318BA7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571" y="4641117"/>
                <a:ext cx="1895071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5145" t="-9211" r="-3859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F02A213-EEA8-43A5-A5C8-821686D8BABC}"/>
              </a:ext>
            </a:extLst>
          </p:cNvPr>
          <p:cNvSpPr/>
          <p:nvPr/>
        </p:nvSpPr>
        <p:spPr>
          <a:xfrm>
            <a:off x="2426517" y="1735041"/>
            <a:ext cx="70855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From the sketch opposite of an equilateral triangle</a:t>
            </a:r>
            <a:r>
              <a:rPr lang="en-US" dirty="0"/>
              <a:t>,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DD4C3AD3-ACAF-4305-A516-876113C7E4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4248" y="808712"/>
            <a:ext cx="2383971" cy="23143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59958624-B2AE-4F64-999A-2D303F014244}"/>
                  </a:ext>
                </a:extLst>
              </p:cNvPr>
              <p:cNvSpPr txBox="1"/>
              <p:nvPr/>
            </p:nvSpPr>
            <p:spPr>
              <a:xfrm>
                <a:off x="2981455" y="2201613"/>
                <a:ext cx="2085281" cy="660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sin </a:t>
                </a:r>
                <a14:m>
                  <m:oMath xmlns:m="http://schemas.openxmlformats.org/officeDocument/2006/math">
                    <m:r>
                      <a:rPr lang="el-GR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𝑂𝑝𝑝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𝐻𝑦𝑝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9958624-B2AE-4F64-999A-2D303F0142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1455" y="2201613"/>
                <a:ext cx="2085281" cy="660181"/>
              </a:xfrm>
              <a:prstGeom prst="rect">
                <a:avLst/>
              </a:prstGeom>
              <a:blipFill rotWithShape="1">
                <a:blip r:embed="rId10"/>
                <a:stretch>
                  <a:fillRect l="-4386" b="-18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="" xmlns:a16="http://schemas.microsoft.com/office/drawing/2014/main" id="{63B0F7DC-7FE5-4D92-A4CC-53839FF394F2}"/>
                  </a:ext>
                </a:extLst>
              </p:cNvPr>
              <p:cNvSpPr/>
              <p:nvPr/>
            </p:nvSpPr>
            <p:spPr>
              <a:xfrm>
                <a:off x="5548650" y="2187414"/>
                <a:ext cx="1580882" cy="613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sin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30°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3B0F7DC-7FE5-4D92-A4CC-53839FF394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650" y="2187414"/>
                <a:ext cx="1580882" cy="613886"/>
              </a:xfrm>
              <a:prstGeom prst="rect">
                <a:avLst/>
              </a:prstGeom>
              <a:blipFill>
                <a:blip r:embed="rId11"/>
                <a:stretch>
                  <a:fillRect l="-5600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4640AC0D-E06A-4714-BEBC-DB2F6C58FEF0}"/>
                  </a:ext>
                </a:extLst>
              </p:cNvPr>
              <p:cNvSpPr txBox="1"/>
              <p:nvPr/>
            </p:nvSpPr>
            <p:spPr>
              <a:xfrm>
                <a:off x="4240235" y="3576358"/>
                <a:ext cx="4764151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sin(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180°−30°)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sin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30°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640AC0D-E06A-4714-BEBC-DB2F6C58FE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235" y="3576358"/>
                <a:ext cx="4764151" cy="613886"/>
              </a:xfrm>
              <a:prstGeom prst="rect">
                <a:avLst/>
              </a:prstGeom>
              <a:blipFill>
                <a:blip r:embed="rId13"/>
                <a:stretch>
                  <a:fillRect l="-1862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="" xmlns:a16="http://schemas.microsoft.com/office/drawing/2014/main" id="{6B06DD06-C59E-4203-BECE-75DE616C1A28}"/>
                  </a:ext>
                </a:extLst>
              </p:cNvPr>
              <p:cNvSpPr/>
              <p:nvPr/>
            </p:nvSpPr>
            <p:spPr>
              <a:xfrm>
                <a:off x="4273615" y="4072701"/>
                <a:ext cx="747320" cy="613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B06DD06-C59E-4203-BECE-75DE616C1A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615" y="4072701"/>
                <a:ext cx="747320" cy="613886"/>
              </a:xfrm>
              <a:prstGeom prst="rect">
                <a:avLst/>
              </a:prstGeom>
              <a:blipFill>
                <a:blip r:embed="rId14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="" xmlns:a16="http://schemas.microsoft.com/office/drawing/2014/main" id="{995C54BE-2C5B-44B2-8DCF-802543AD8038}"/>
                  </a:ext>
                </a:extLst>
              </p:cNvPr>
              <p:cNvSpPr/>
              <p:nvPr/>
            </p:nvSpPr>
            <p:spPr>
              <a:xfrm>
                <a:off x="4371363" y="4548047"/>
                <a:ext cx="1683474" cy="613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sin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30°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995C54BE-2C5B-44B2-8DCF-802543AD80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363" y="4548047"/>
                <a:ext cx="1683474" cy="613886"/>
              </a:xfrm>
              <a:prstGeom prst="rect">
                <a:avLst/>
              </a:prstGeom>
              <a:blipFill>
                <a:blip r:embed="rId15"/>
                <a:stretch>
                  <a:fillRect l="-5224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="" xmlns:a16="http://schemas.microsoft.com/office/drawing/2014/main" id="{396A8D04-798B-44EC-A737-E1A2990B7645}"/>
                  </a:ext>
                </a:extLst>
              </p:cNvPr>
              <p:cNvSpPr/>
              <p:nvPr/>
            </p:nvSpPr>
            <p:spPr>
              <a:xfrm>
                <a:off x="4371363" y="5043796"/>
                <a:ext cx="2395207" cy="613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sin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30°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396A8D04-798B-44EC-A737-E1A2990B76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363" y="5043796"/>
                <a:ext cx="2395207" cy="613886"/>
              </a:xfrm>
              <a:prstGeom prst="rect">
                <a:avLst/>
              </a:prstGeom>
              <a:blipFill>
                <a:blip r:embed="rId16"/>
                <a:stretch>
                  <a:fillRect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="" xmlns:a16="http://schemas.microsoft.com/office/drawing/2014/main" id="{EF8A998C-DAEC-4788-B15F-1555854E8E5F}"/>
                  </a:ext>
                </a:extLst>
              </p:cNvPr>
              <p:cNvSpPr/>
              <p:nvPr/>
            </p:nvSpPr>
            <p:spPr>
              <a:xfrm>
                <a:off x="2284571" y="5596533"/>
                <a:ext cx="17432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e) cos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60°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 :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F8A998C-DAEC-4788-B15F-1555854E8E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571" y="5596533"/>
                <a:ext cx="1743298" cy="461665"/>
              </a:xfrm>
              <a:prstGeom prst="rect">
                <a:avLst/>
              </a:prstGeom>
              <a:blipFill rotWithShape="1">
                <a:blip r:embed="rId17"/>
                <a:stretch>
                  <a:fillRect l="-5594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id="{E9824F5B-5A52-4A0B-ABD6-591D760ACB4E}"/>
                  </a:ext>
                </a:extLst>
              </p:cNvPr>
              <p:cNvSpPr txBox="1"/>
              <p:nvPr/>
            </p:nvSpPr>
            <p:spPr>
              <a:xfrm>
                <a:off x="4178478" y="5614571"/>
                <a:ext cx="443772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ince </a:t>
                </a:r>
                <a:r>
                  <a:rPr lang="en-GB" sz="2400" dirty="0">
                    <a:solidFill>
                      <a:srgbClr val="FF0000"/>
                    </a:solidFill>
                  </a:rPr>
                  <a:t>cos </a:t>
                </a:r>
                <a14:m>
                  <m:oMath xmlns:m="http://schemas.openxmlformats.org/officeDocument/2006/math">
                    <m:r>
                      <a:rPr lang="el-GR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sin (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90 </m:t>
                    </m:r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l-GR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sz="2400" b="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9824F5B-5A52-4A0B-ABD6-591D760ACB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478" y="5614571"/>
                <a:ext cx="4437729" cy="461665"/>
              </a:xfrm>
              <a:prstGeom prst="rect">
                <a:avLst/>
              </a:prstGeom>
              <a:blipFill rotWithShape="1">
                <a:blip r:embed="rId18"/>
                <a:stretch>
                  <a:fillRect l="-2060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="" xmlns:a16="http://schemas.microsoft.com/office/drawing/2014/main" id="{35D5D50F-C681-4682-9A7E-3FD999B1B324}"/>
                  </a:ext>
                </a:extLst>
              </p:cNvPr>
              <p:cNvSpPr/>
              <p:nvPr/>
            </p:nvSpPr>
            <p:spPr>
              <a:xfrm>
                <a:off x="2653195" y="6093349"/>
                <a:ext cx="297176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cos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60°</m:t>
                    </m:r>
                  </m:oMath>
                </a14:m>
                <a:r>
                  <a:rPr lang="en-GB" sz="2400" dirty="0"/>
                  <a:t> =</a:t>
                </a: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5D5D50F-C681-4682-9A7E-3FD999B1B3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3195" y="6093349"/>
                <a:ext cx="2971760" cy="461665"/>
              </a:xfrm>
              <a:prstGeom prst="rect">
                <a:avLst/>
              </a:prstGeom>
              <a:blipFill>
                <a:blip r:embed="rId19"/>
                <a:stretch>
                  <a:fillRect l="-2979" t="-13889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="" xmlns:a16="http://schemas.microsoft.com/office/drawing/2014/main" id="{D7C183EE-7B89-498B-ABF6-757F6E22482D}"/>
                  </a:ext>
                </a:extLst>
              </p:cNvPr>
              <p:cNvSpPr/>
              <p:nvPr/>
            </p:nvSpPr>
            <p:spPr>
              <a:xfrm>
                <a:off x="4178478" y="6058198"/>
                <a:ext cx="3917034" cy="613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sin(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90°−60°)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sin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30°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7C183EE-7B89-498B-ABF6-757F6E2248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478" y="6058198"/>
                <a:ext cx="3917034" cy="613886"/>
              </a:xfrm>
              <a:prstGeom prst="rect">
                <a:avLst/>
              </a:prstGeom>
              <a:blipFill>
                <a:blip r:embed="rId20"/>
                <a:stretch>
                  <a:fillRect l="-2265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0CC9253-91F4-0F4E-8A4D-10E7CCDB91CD}"/>
              </a:ext>
            </a:extLst>
          </p:cNvPr>
          <p:cNvSpPr txBox="1"/>
          <p:nvPr/>
        </p:nvSpPr>
        <p:spPr>
          <a:xfrm>
            <a:off x="2426517" y="1279893"/>
            <a:ext cx="141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B0A25FD9-A918-A649-A147-6E886077F9B3}"/>
              </a:ext>
            </a:extLst>
          </p:cNvPr>
          <p:cNvSpPr txBox="1"/>
          <p:nvPr/>
        </p:nvSpPr>
        <p:spPr>
          <a:xfrm>
            <a:off x="2331597" y="2826312"/>
            <a:ext cx="2020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B190B125-FFE6-AD47-9975-F77AB5F98E5B}"/>
                  </a:ext>
                </a:extLst>
              </p:cNvPr>
              <p:cNvSpPr txBox="1"/>
              <p:nvPr/>
            </p:nvSpPr>
            <p:spPr>
              <a:xfrm>
                <a:off x="4799184" y="2218823"/>
                <a:ext cx="6542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190B125-FFE6-AD47-9975-F77AB5F98E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184" y="2218823"/>
                <a:ext cx="654239" cy="46166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11C4E9DD-B4AF-E246-8CC4-18BC3FDE0B92}"/>
              </a:ext>
            </a:extLst>
          </p:cNvPr>
          <p:cNvPicPr/>
          <p:nvPr/>
        </p:nvPicPr>
        <p:blipFill>
          <a:blip r:embed="rId22"/>
          <a:stretch>
            <a:fillRect/>
          </a:stretch>
        </p:blipFill>
        <p:spPr>
          <a:xfrm>
            <a:off x="8233385" y="3270336"/>
            <a:ext cx="3879941" cy="1532218"/>
          </a:xfrm>
          <a:prstGeom prst="rect">
            <a:avLst/>
          </a:prstGeom>
        </p:spPr>
      </p:pic>
      <p:pic>
        <p:nvPicPr>
          <p:cNvPr id="30" name="Picture 29" descr="A screenshot of a video game&#10;&#10;Description automatically generated">
            <a:extLst>
              <a:ext uri="{FF2B5EF4-FFF2-40B4-BE49-F238E27FC236}">
                <a16:creationId xmlns="" xmlns:a16="http://schemas.microsoft.com/office/drawing/2014/main" id="{1E0FF226-83AC-5946-93A7-61B1CD9667AA}"/>
              </a:ext>
            </a:extLst>
          </p:cNvPr>
          <p:cNvPicPr/>
          <p:nvPr/>
        </p:nvPicPr>
        <p:blipFill>
          <a:blip r:embed="rId23"/>
          <a:stretch>
            <a:fillRect/>
          </a:stretch>
        </p:blipFill>
        <p:spPr>
          <a:xfrm>
            <a:off x="8236923" y="4934436"/>
            <a:ext cx="3876403" cy="153221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27289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4" grpId="0"/>
      <p:bldP spid="21" grpId="0"/>
      <p:bldP spid="23" grpId="0"/>
      <p:bldP spid="13" grpId="0"/>
      <p:bldP spid="28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8948" y="0"/>
            <a:ext cx="99730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Tangent Functions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C178B67-0FC3-4FBE-AF6C-3FADA24A1D7E}"/>
              </a:ext>
            </a:extLst>
          </p:cNvPr>
          <p:cNvSpPr/>
          <p:nvPr/>
        </p:nvSpPr>
        <p:spPr>
          <a:xfrm>
            <a:off x="2272375" y="671025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36CEEC49-DFD7-4402-9182-B4228B09B243}"/>
                  </a:ext>
                </a:extLst>
              </p:cNvPr>
              <p:cNvSpPr/>
              <p:nvPr/>
            </p:nvSpPr>
            <p:spPr>
              <a:xfrm>
                <a:off x="2266031" y="1186323"/>
                <a:ext cx="4190634" cy="10066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Using the values:</a:t>
                </a:r>
              </a:p>
              <a:p>
                <a:r>
                  <a:rPr lang="en-GB" sz="2400" dirty="0"/>
                  <a:t>  tan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45°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= 1 and  tan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30°</m:t>
                    </m:r>
                  </m:oMath>
                </a14:m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24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6CEEC49-DFD7-4402-9182-B4228B09B2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6031" y="1186323"/>
                <a:ext cx="4190634" cy="1006686"/>
              </a:xfrm>
              <a:prstGeom prst="rect">
                <a:avLst/>
              </a:prstGeom>
              <a:blipFill>
                <a:blip r:embed="rId4"/>
                <a:stretch>
                  <a:fillRect l="-2115" t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C8AF822-2980-489A-B62C-3C87A0F61013}"/>
              </a:ext>
            </a:extLst>
          </p:cNvPr>
          <p:cNvSpPr/>
          <p:nvPr/>
        </p:nvSpPr>
        <p:spPr>
          <a:xfrm>
            <a:off x="2232619" y="2125148"/>
            <a:ext cx="53719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find the following without a calculator: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FB959B94-C7B2-4226-97FE-1ED310EF4911}"/>
                  </a:ext>
                </a:extLst>
              </p:cNvPr>
              <p:cNvSpPr txBox="1"/>
              <p:nvPr/>
            </p:nvSpPr>
            <p:spPr>
              <a:xfrm>
                <a:off x="4154423" y="2681916"/>
                <a:ext cx="820752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tan (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135°</m:t>
                    </m:r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180°) 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=  tan (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45°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= 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B959B94-C7B2-4226-97FE-1ED310EF49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423" y="2681916"/>
                <a:ext cx="8207528" cy="830997"/>
              </a:xfrm>
              <a:prstGeom prst="rect">
                <a:avLst/>
              </a:prstGeom>
              <a:blipFill>
                <a:blip r:embed="rId6"/>
                <a:stretch>
                  <a:fillRect l="-1082" t="-4478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2AB271C2-0BBA-4DEF-B28C-DE0A3F07C737}"/>
                  </a:ext>
                </a:extLst>
              </p:cNvPr>
              <p:cNvSpPr txBox="1"/>
              <p:nvPr/>
            </p:nvSpPr>
            <p:spPr>
              <a:xfrm>
                <a:off x="2232619" y="2687837"/>
                <a:ext cx="22668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a) tan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135°</m:t>
                    </m:r>
                  </m:oMath>
                </a14:m>
                <a:r>
                  <a:rPr lang="en-GB" sz="2400" dirty="0"/>
                  <a:t> =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AB271C2-0BBA-4DEF-B28C-DE0A3F07C7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2619" y="2687837"/>
                <a:ext cx="2266871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4032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="" xmlns:a16="http://schemas.microsoft.com/office/drawing/2014/main" id="{EA85A380-A0D0-4A1F-9590-5A83909E913A}"/>
                  </a:ext>
                </a:extLst>
              </p:cNvPr>
              <p:cNvSpPr/>
              <p:nvPr/>
            </p:nvSpPr>
            <p:spPr>
              <a:xfrm>
                <a:off x="2232619" y="3549204"/>
                <a:ext cx="229582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b) tan (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45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/>
                  <a:t>) = 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A85A380-A0D0-4A1F-9590-5A83909E91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2619" y="3549204"/>
                <a:ext cx="2295821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3979" t="-9211" r="-3183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879794BB-B2DF-42E7-A842-7A939C093771}"/>
                  </a:ext>
                </a:extLst>
              </p:cNvPr>
              <p:cNvSpPr txBox="1"/>
              <p:nvPr/>
            </p:nvSpPr>
            <p:spPr>
              <a:xfrm>
                <a:off x="2232619" y="4121384"/>
                <a:ext cx="239266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c) tan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315°</m:t>
                    </m:r>
                  </m:oMath>
                </a14:m>
                <a:r>
                  <a:rPr lang="en-GB" sz="2400" dirty="0"/>
                  <a:t> =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79794BB-B2DF-42E7-A842-7A939C093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2619" y="4121384"/>
                <a:ext cx="2392666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3817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95322A51-1C56-42C1-BF95-277764E9C43D}"/>
                  </a:ext>
                </a:extLst>
              </p:cNvPr>
              <p:cNvSpPr txBox="1"/>
              <p:nvPr/>
            </p:nvSpPr>
            <p:spPr>
              <a:xfrm>
                <a:off x="2232619" y="5364971"/>
                <a:ext cx="21407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e) tan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150° </m:t>
                    </m:r>
                  </m:oMath>
                </a14:m>
                <a:r>
                  <a:rPr lang="en-GB" sz="2400" dirty="0"/>
                  <a:t>=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5322A51-1C56-42C1-BF95-277764E9C4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2619" y="5364971"/>
                <a:ext cx="2140764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4274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9C02DDB1-E0E3-456B-945C-9E405FE98447}"/>
                  </a:ext>
                </a:extLst>
              </p:cNvPr>
              <p:cNvSpPr txBox="1"/>
              <p:nvPr/>
            </p:nvSpPr>
            <p:spPr>
              <a:xfrm>
                <a:off x="2232619" y="6010487"/>
                <a:ext cx="21407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f) tan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60°</m:t>
                    </m:r>
                  </m:oMath>
                </a14:m>
                <a:r>
                  <a:rPr lang="en-GB" sz="2400" dirty="0"/>
                  <a:t> =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C02DDB1-E0E3-456B-945C-9E405FE984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2619" y="6010487"/>
                <a:ext cx="2140764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4274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3BA22060-C240-4336-B999-73E8EA08566F}"/>
                  </a:ext>
                </a:extLst>
              </p:cNvPr>
              <p:cNvSpPr txBox="1"/>
              <p:nvPr/>
            </p:nvSpPr>
            <p:spPr>
              <a:xfrm>
                <a:off x="2232619" y="4743710"/>
                <a:ext cx="22091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d) tan(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30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/>
                  <a:t>) =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BA22060-C240-4336-B999-73E8EA085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2619" y="4743710"/>
                <a:ext cx="2209179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4132" t="-9211" r="-358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C789E26E-F2B7-3B46-82E7-E3CB243FE2F8}"/>
                  </a:ext>
                </a:extLst>
              </p:cNvPr>
              <p:cNvSpPr txBox="1"/>
              <p:nvPr/>
            </p:nvSpPr>
            <p:spPr>
              <a:xfrm>
                <a:off x="9336360" y="5605515"/>
                <a:ext cx="4063283" cy="937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0070C0"/>
                    </a:solidFill>
                  </a:rPr>
                  <a:t>    </a:t>
                </a:r>
                <a:r>
                  <a:rPr lang="en-GB" dirty="0">
                    <a:solidFill>
                      <a:srgbClr val="0070C0"/>
                    </a:solidFill>
                  </a:rPr>
                  <a:t>Note that:  </a:t>
                </a:r>
              </a:p>
              <a:p>
                <a:r>
                  <a:rPr lang="en-GB" dirty="0">
                    <a:solidFill>
                      <a:srgbClr val="0070C0"/>
                    </a:solidFill>
                  </a:rPr>
                  <a:t>tan </a:t>
                </a:r>
                <a14:m>
                  <m:oMath xmlns:m="http://schemas.openxmlformats.org/officeDocument/2006/math">
                    <m:r>
                      <a:rPr lang="el-GR">
                        <a:solidFill>
                          <a:srgbClr val="0070C0"/>
                        </a:solidFill>
                        <a:latin typeface="Cambria Math"/>
                      </a:rPr>
                      <m:t>𝛳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func>
                          <m:funcPr>
                            <m:ctrlPr>
                              <a:rPr lang="en-GB" i="1">
                                <a:solidFill>
                                  <a:srgbClr val="0070C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GB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90 −</m:t>
                            </m:r>
                            <m:r>
                              <a:rPr lang="el-GR" b="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𝛳</m:t>
                            </m:r>
                            <m:r>
                              <a:rPr lang="en-GB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789E26E-F2B7-3B46-82E7-E3CB243FE2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360" y="5605515"/>
                <a:ext cx="4063283" cy="937629"/>
              </a:xfrm>
              <a:prstGeom prst="rect">
                <a:avLst/>
              </a:prstGeom>
              <a:blipFill rotWithShape="1">
                <a:blip r:embed="rId13"/>
                <a:stretch>
                  <a:fillRect l="-1652" b="-45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4838FEF1-AD74-A248-A8DB-5DF7F563B172}"/>
                  </a:ext>
                </a:extLst>
              </p:cNvPr>
              <p:cNvSpPr txBox="1"/>
              <p:nvPr/>
            </p:nvSpPr>
            <p:spPr>
              <a:xfrm>
                <a:off x="4008946" y="5937149"/>
                <a:ext cx="3857866" cy="629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60°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60°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30</m:t>
                            </m:r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30</m:t>
                            </m:r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30</m:t>
                            </m:r>
                            <m:r>
                              <a:rPr lang="en-GB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838FEF1-AD74-A248-A8DB-5DF7F563B1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8946" y="5937149"/>
                <a:ext cx="3857866" cy="629981"/>
              </a:xfrm>
              <a:prstGeom prst="rect">
                <a:avLst/>
              </a:prstGeom>
              <a:blipFill>
                <a:blip r:embed="rId14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4DA6F535-A631-AB48-95E6-925DB6B1EBF4}"/>
                  </a:ext>
                </a:extLst>
              </p:cNvPr>
              <p:cNvSpPr txBox="1"/>
              <p:nvPr/>
            </p:nvSpPr>
            <p:spPr>
              <a:xfrm>
                <a:off x="4181409" y="5314823"/>
                <a:ext cx="4622748" cy="6373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tan (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150°</m:t>
                    </m:r>
                    <m:r>
                      <a:rPr lang="en-GB" sz="24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=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DA6F535-A631-AB48-95E6-925DB6B1EB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1409" y="5314823"/>
                <a:ext cx="4622748" cy="637354"/>
              </a:xfrm>
              <a:prstGeom prst="rect">
                <a:avLst/>
              </a:prstGeom>
              <a:blipFill>
                <a:blip r:embed="rId15"/>
                <a:stretch>
                  <a:fillRect b="-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id="{E9F65546-6DC6-7345-864E-FCEF1DA15398}"/>
                  </a:ext>
                </a:extLst>
              </p:cNvPr>
              <p:cNvSpPr txBox="1"/>
              <p:nvPr/>
            </p:nvSpPr>
            <p:spPr>
              <a:xfrm>
                <a:off x="4398659" y="4651900"/>
                <a:ext cx="3183216" cy="6373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tan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30°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9F65546-6DC6-7345-864E-FCEF1DA153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659" y="4651900"/>
                <a:ext cx="3183216" cy="637354"/>
              </a:xfrm>
              <a:prstGeom prst="rect">
                <a:avLst/>
              </a:prstGeom>
              <a:blipFill>
                <a:blip r:embed="rId16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id="{4A759C08-677D-7C43-AC07-29E43938C667}"/>
                  </a:ext>
                </a:extLst>
              </p:cNvPr>
              <p:cNvSpPr txBox="1"/>
              <p:nvPr/>
            </p:nvSpPr>
            <p:spPr>
              <a:xfrm>
                <a:off x="4008946" y="4094748"/>
                <a:ext cx="41233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tan (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315°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360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°)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A759C08-677D-7C43-AC07-29E43938C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8946" y="4094748"/>
                <a:ext cx="4123307" cy="461665"/>
              </a:xfrm>
              <a:prstGeom prst="rect">
                <a:avLst/>
              </a:prstGeom>
              <a:blipFill>
                <a:blip r:embed="rId17"/>
                <a:stretch>
                  <a:fillRect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68941DEC-6C8D-3748-B95B-FCC2B9CE2B8A}"/>
                  </a:ext>
                </a:extLst>
              </p:cNvPr>
              <p:cNvSpPr txBox="1"/>
              <p:nvPr/>
            </p:nvSpPr>
            <p:spPr>
              <a:xfrm>
                <a:off x="4298728" y="3559579"/>
                <a:ext cx="30636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tan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45°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8941DEC-6C8D-3748-B95B-FCC2B9CE2B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8728" y="3559579"/>
                <a:ext cx="3063601" cy="461665"/>
              </a:xfrm>
              <a:prstGeom prst="rect">
                <a:avLst/>
              </a:prstGeom>
              <a:blipFill>
                <a:blip r:embed="rId18"/>
                <a:stretch>
                  <a:fillRect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B7B366AF-330E-B34D-984A-9C1E200A4B73}"/>
              </a:ext>
            </a:extLst>
          </p:cNvPr>
          <p:cNvSpPr txBox="1"/>
          <p:nvPr/>
        </p:nvSpPr>
        <p:spPr>
          <a:xfrm>
            <a:off x="9264352" y="5595803"/>
            <a:ext cx="2304256" cy="106384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980C9680-ECE2-3B49-A62B-539E513B347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646378" y="806580"/>
            <a:ext cx="4356100" cy="30988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88398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  <p:bldP spid="15" grpId="0"/>
      <p:bldP spid="16" grpId="0"/>
      <p:bldP spid="17" grpId="0"/>
      <p:bldP spid="6" grpId="0"/>
      <p:bldP spid="9" grpId="0"/>
      <p:bldP spid="11" grpId="0"/>
      <p:bldP spid="14" grpId="0"/>
      <p:bldP spid="18" grpId="0"/>
      <p:bldP spid="19" grpId="0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22420" y="61554"/>
            <a:ext cx="99695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Section 3: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713224F-27E2-487A-96F0-F82A599FABF2}"/>
              </a:ext>
            </a:extLst>
          </p:cNvPr>
          <p:cNvSpPr/>
          <p:nvPr/>
        </p:nvSpPr>
        <p:spPr>
          <a:xfrm>
            <a:off x="2342828" y="1471398"/>
            <a:ext cx="53195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1. Find the length marked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/>
              <a:t>  to 2 </a:t>
            </a:r>
            <a:r>
              <a:rPr lang="en-US" sz="2400" dirty="0" err="1"/>
              <a:t>d.p.</a:t>
            </a:r>
            <a:r>
              <a:rPr lang="en-US" sz="2400" dirty="0"/>
              <a:t> </a:t>
            </a:r>
            <a:endParaRPr lang="en-GB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7D7FAB9E-2A12-43AF-95F4-E1619D97E8F7}"/>
              </a:ext>
            </a:extLst>
          </p:cNvPr>
          <p:cNvSpPr/>
          <p:nvPr/>
        </p:nvSpPr>
        <p:spPr>
          <a:xfrm>
            <a:off x="3529725" y="840012"/>
            <a:ext cx="6825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</a:t>
            </a:r>
            <a:endParaRPr lang="en-GB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40A87F21-CB29-4304-8946-B37E629440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1562" y="1308218"/>
            <a:ext cx="2240859" cy="194340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D8A68C3-4CEA-402F-A3B7-F6BBA62F9E84}"/>
              </a:ext>
            </a:extLst>
          </p:cNvPr>
          <p:cNvSpPr/>
          <p:nvPr/>
        </p:nvSpPr>
        <p:spPr>
          <a:xfrm>
            <a:off x="2618156" y="2308780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="" xmlns:a16="http://schemas.microsoft.com/office/drawing/2014/main" id="{342C305F-E27F-40A8-BD22-427EA456563F}"/>
                  </a:ext>
                </a:extLst>
              </p:cNvPr>
              <p:cNvSpPr/>
              <p:nvPr/>
            </p:nvSpPr>
            <p:spPr>
              <a:xfrm>
                <a:off x="4397421" y="2220639"/>
                <a:ext cx="2924230" cy="616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func>
                          <m:func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50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2.61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42C305F-E27F-40A8-BD22-427EA45656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7421" y="2220639"/>
                <a:ext cx="2924230" cy="616964"/>
              </a:xfrm>
              <a:prstGeom prst="rect">
                <a:avLst/>
              </a:prstGeom>
              <a:blipFill>
                <a:blip r:embed="rId5"/>
                <a:stretch>
                  <a:fillRect l="-3017" b="-10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="" xmlns:a16="http://schemas.microsoft.com/office/drawing/2014/main" id="{1D1E9993-7B8B-41F8-86CD-99E3F5711D45}"/>
                  </a:ext>
                </a:extLst>
              </p:cNvPr>
              <p:cNvSpPr/>
              <p:nvPr/>
            </p:nvSpPr>
            <p:spPr>
              <a:xfrm>
                <a:off x="2342828" y="3197542"/>
                <a:ext cx="8049640" cy="6231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2.  Given that sin 45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√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, f</a:t>
                </a:r>
                <a:r>
                  <a:rPr lang="en-US" sz="2400" dirty="0" err="1" smtClean="0"/>
                  <a:t>ind</a:t>
                </a:r>
                <a:r>
                  <a:rPr lang="en-US" sz="2400" dirty="0" smtClean="0"/>
                  <a:t>, without </a:t>
                </a:r>
                <a:r>
                  <a:rPr lang="en-US" sz="2400" dirty="0"/>
                  <a:t>using a calculator,</a:t>
                </a:r>
                <a:endParaRPr lang="en-GB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D1E9993-7B8B-41F8-86CD-99E3F5711D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2828" y="3197542"/>
                <a:ext cx="8049640" cy="623184"/>
              </a:xfrm>
              <a:prstGeom prst="rect">
                <a:avLst/>
              </a:prstGeom>
              <a:blipFill rotWithShape="1">
                <a:blip r:embed="rId6"/>
                <a:stretch>
                  <a:fillRect l="-1136" r="-1211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6B30F651-CE09-4D93-94CD-99D4201B344C}"/>
                  </a:ext>
                </a:extLst>
              </p:cNvPr>
              <p:cNvSpPr txBox="1"/>
              <p:nvPr/>
            </p:nvSpPr>
            <p:spPr>
              <a:xfrm>
                <a:off x="2520008" y="4227342"/>
                <a:ext cx="21578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a) sin135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/>
                  <a:t> =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B30F651-CE09-4D93-94CD-99D4201B3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0008" y="4227342"/>
                <a:ext cx="2157876" cy="461665"/>
              </a:xfrm>
              <a:prstGeom prst="rect">
                <a:avLst/>
              </a:prstGeom>
              <a:blipFill>
                <a:blip r:embed="rId7"/>
                <a:stretch>
                  <a:fillRect l="-3509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468D0084-00DD-4398-913E-39E8FDE2C439}"/>
                  </a:ext>
                </a:extLst>
              </p:cNvPr>
              <p:cNvSpPr txBox="1"/>
              <p:nvPr/>
            </p:nvSpPr>
            <p:spPr>
              <a:xfrm>
                <a:off x="2531718" y="4833562"/>
                <a:ext cx="21774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b) sin(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45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/>
                  <a:t>) =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68D0084-00DD-4398-913E-39E8FDE2C4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1718" y="4833562"/>
                <a:ext cx="2177445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4190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B97BA04-CE74-4DB8-8CF3-420B88123BA5}"/>
              </a:ext>
            </a:extLst>
          </p:cNvPr>
          <p:cNvSpPr txBox="1"/>
          <p:nvPr/>
        </p:nvSpPr>
        <p:spPr>
          <a:xfrm>
            <a:off x="2531719" y="5414090"/>
            <a:ext cx="2177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c) cos 225°=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EBBAB6C6-D384-4260-A2A0-4F147E6C57D8}"/>
              </a:ext>
            </a:extLst>
          </p:cNvPr>
          <p:cNvSpPr txBox="1"/>
          <p:nvPr/>
        </p:nvSpPr>
        <p:spPr>
          <a:xfrm>
            <a:off x="2434265" y="6032070"/>
            <a:ext cx="2739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 d) tan 135°=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="" xmlns:a16="http://schemas.microsoft.com/office/drawing/2014/main" id="{ABDECA57-B9FD-49C0-B396-4686AE3D4F3E}"/>
                  </a:ext>
                </a:extLst>
              </p:cNvPr>
              <p:cNvSpPr/>
              <p:nvPr/>
            </p:nvSpPr>
            <p:spPr>
              <a:xfrm>
                <a:off x="4617398" y="4141510"/>
                <a:ext cx="4532010" cy="6231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sin(180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135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= sin 45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√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BDECA57-B9FD-49C0-B396-4686AE3D4F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7398" y="4141510"/>
                <a:ext cx="4532010" cy="623184"/>
              </a:xfrm>
              <a:prstGeom prst="rect">
                <a:avLst/>
              </a:prstGeom>
              <a:blipFill>
                <a:blip r:embed="rId9"/>
                <a:stretch>
                  <a:fillRect l="-196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="" xmlns:a16="http://schemas.microsoft.com/office/drawing/2014/main" id="{316561BF-E744-42FA-883C-70BD0237585F}"/>
                  </a:ext>
                </a:extLst>
              </p:cNvPr>
              <p:cNvSpPr/>
              <p:nvPr/>
            </p:nvSpPr>
            <p:spPr>
              <a:xfrm>
                <a:off x="4709163" y="4764694"/>
                <a:ext cx="2393604" cy="6231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sin 45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√2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16561BF-E744-42FA-883C-70BD023758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9163" y="4764694"/>
                <a:ext cx="2393604" cy="623184"/>
              </a:xfrm>
              <a:prstGeom prst="rect">
                <a:avLst/>
              </a:prstGeom>
              <a:blipFill>
                <a:blip r:embed="rId10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C6976A37-FFA9-4E65-9549-6EA822D3B23C}"/>
                  </a:ext>
                </a:extLst>
              </p:cNvPr>
              <p:cNvSpPr/>
              <p:nvPr/>
            </p:nvSpPr>
            <p:spPr>
              <a:xfrm>
                <a:off x="4709163" y="5346566"/>
                <a:ext cx="5381601" cy="6231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sin(90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225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= sin(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135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=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√2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6976A37-FFA9-4E65-9549-6EA822D3B2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9163" y="5346566"/>
                <a:ext cx="5381601" cy="623184"/>
              </a:xfrm>
              <a:prstGeom prst="rect">
                <a:avLst/>
              </a:prstGeom>
              <a:blipFill>
                <a:blip r:embed="rId11"/>
                <a:stretch>
                  <a:fillRect l="-164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BE3FE6FC-CD43-4533-8F74-4E2A6457E9D7}"/>
                  </a:ext>
                </a:extLst>
              </p:cNvPr>
              <p:cNvSpPr/>
              <p:nvPr/>
            </p:nvSpPr>
            <p:spPr>
              <a:xfrm>
                <a:off x="4617398" y="6047297"/>
                <a:ext cx="537679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tan (135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180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= tan (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45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=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</a:t>
                </a:r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E3FE6FC-CD43-4533-8F74-4E2A6457E9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7398" y="6047297"/>
                <a:ext cx="5376793" cy="461665"/>
              </a:xfrm>
              <a:prstGeom prst="rect">
                <a:avLst/>
              </a:prstGeom>
              <a:blipFill>
                <a:blip r:embed="rId12"/>
                <a:stretch>
                  <a:fillRect l="-1651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25E122F0-39F1-8044-A701-D91B71D2E908}"/>
              </a:ext>
            </a:extLst>
          </p:cNvPr>
          <p:cNvSpPr/>
          <p:nvPr/>
        </p:nvSpPr>
        <p:spPr>
          <a:xfrm>
            <a:off x="5822189" y="3725961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09250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3: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651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61554"/>
            <a:ext cx="99545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Solving Trigonometrical Equations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F534981-0DD8-4484-A5E7-AA70225E4C1B}"/>
              </a:ext>
            </a:extLst>
          </p:cNvPr>
          <p:cNvSpPr/>
          <p:nvPr/>
        </p:nvSpPr>
        <p:spPr>
          <a:xfrm>
            <a:off x="2390739" y="603184"/>
            <a:ext cx="9538964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Trigonometric functions can be used to model physical phenomena but applying these functions to problems in the real world will often result in a trigonometric equation to solve. </a:t>
            </a:r>
          </a:p>
          <a:p>
            <a:r>
              <a:rPr lang="en-US" sz="2400" dirty="0"/>
              <a:t>In this section, you will consider some simple equations to solve. These will highlight the difficulties that can occur. 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id="{46BEED8B-4CD9-4A34-A278-10B33CF468FC}"/>
                  </a:ext>
                </a:extLst>
              </p:cNvPr>
              <p:cNvSpPr/>
              <p:nvPr/>
            </p:nvSpPr>
            <p:spPr>
              <a:xfrm>
                <a:off x="2381413" y="3085013"/>
                <a:ext cx="976840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Solve 3 cos 𝑥 = −0.6  for  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 </m:t>
                    </m:r>
                  </m:oMath>
                </a14:m>
                <a:r>
                  <a:rPr lang="en-US" sz="2400" dirty="0"/>
                  <a:t>≤ 𝑥 ≤ 360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,  giving </a:t>
                </a:r>
                <a:r>
                  <a:rPr lang="en-US" sz="2400" dirty="0" smtClean="0"/>
                  <a:t>the answer </a:t>
                </a:r>
                <a:r>
                  <a:rPr lang="en-US" sz="2400" dirty="0"/>
                  <a:t>to 1 </a:t>
                </a:r>
                <a:r>
                  <a:rPr lang="en-US" sz="2400" dirty="0" err="1"/>
                  <a:t>d.p.</a:t>
                </a:r>
                <a:endParaRPr lang="en-GB" sz="24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6BEED8B-4CD9-4A34-A278-10B33CF468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413" y="3085013"/>
                <a:ext cx="9768408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999" t="-10526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AE44BBB5-6F05-49F9-843B-88E09F968A43}"/>
              </a:ext>
            </a:extLst>
          </p:cNvPr>
          <p:cNvSpPr/>
          <p:nvPr/>
        </p:nvSpPr>
        <p:spPr>
          <a:xfrm>
            <a:off x="2385347" y="2640736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E</a:t>
            </a:r>
            <a:r>
              <a:rPr lang="en-GB" sz="2400" b="1" dirty="0" err="1"/>
              <a:t>xample</a:t>
            </a:r>
            <a:endParaRPr lang="en-GB" sz="2400" b="1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2AFF4FD9-4242-4AC2-86C9-DB70023387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7883" y="3685502"/>
            <a:ext cx="3882393" cy="298385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AAAC7F1-57E3-4EAB-87BA-4ACB9960D391}"/>
              </a:ext>
            </a:extLst>
          </p:cNvPr>
          <p:cNvSpPr/>
          <p:nvPr/>
        </p:nvSpPr>
        <p:spPr>
          <a:xfrm>
            <a:off x="2390739" y="3514131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Solution</a:t>
            </a:r>
            <a:endParaRPr lang="en-GB" sz="2400" b="1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F78CD21-BB0F-4F20-A8CC-37ED15A6B06A}"/>
              </a:ext>
            </a:extLst>
          </p:cNvPr>
          <p:cNvSpPr/>
          <p:nvPr/>
        </p:nvSpPr>
        <p:spPr>
          <a:xfrm>
            <a:off x="2381413" y="3916010"/>
            <a:ext cx="18822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Rearranging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="" xmlns:a16="http://schemas.microsoft.com/office/drawing/2014/main" id="{30B066E6-AD26-42D6-8B1D-46F3FB4EA560}"/>
                  </a:ext>
                </a:extLst>
              </p:cNvPr>
              <p:cNvSpPr/>
              <p:nvPr/>
            </p:nvSpPr>
            <p:spPr>
              <a:xfrm>
                <a:off x="4721942" y="3828551"/>
                <a:ext cx="2858475" cy="6165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cos 𝑥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−0.6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−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0.2.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0B066E6-AD26-42D6-8B1D-46F3FB4EA5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1942" y="3828551"/>
                <a:ext cx="2858475" cy="616515"/>
              </a:xfrm>
              <a:prstGeom prst="rect">
                <a:avLst/>
              </a:prstGeom>
              <a:blipFill rotWithShape="1">
                <a:blip r:embed="rId6"/>
                <a:stretch>
                  <a:fillRect l="-3412" r="-2345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2E8B820A-0A77-45DC-9A33-8E2206E7BB48}"/>
              </a:ext>
            </a:extLst>
          </p:cNvPr>
          <p:cNvSpPr/>
          <p:nvPr/>
        </p:nvSpPr>
        <p:spPr>
          <a:xfrm>
            <a:off x="2370945" y="4331508"/>
            <a:ext cx="56692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The graphs of the functions are shown </a:t>
            </a:r>
          </a:p>
          <a:p>
            <a:r>
              <a:rPr lang="en-US" sz="2400" dirty="0">
                <a:solidFill>
                  <a:srgbClr val="FF0000"/>
                </a:solidFill>
              </a:rPr>
              <a:t>and using the </a:t>
            </a:r>
            <a:r>
              <a:rPr lang="en-US" sz="2400" dirty="0" smtClean="0">
                <a:solidFill>
                  <a:srgbClr val="FF0000"/>
                </a:solidFill>
              </a:rPr>
              <a:t>‘inverse </a:t>
            </a:r>
            <a:r>
              <a:rPr lang="en-US" sz="2400" dirty="0" err="1" smtClean="0">
                <a:solidFill>
                  <a:srgbClr val="FF0000"/>
                </a:solidFill>
              </a:rPr>
              <a:t>cos’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button on </a:t>
            </a:r>
          </a:p>
          <a:p>
            <a:r>
              <a:rPr lang="en-US" sz="2400" dirty="0">
                <a:solidFill>
                  <a:srgbClr val="FF0000"/>
                </a:solidFill>
              </a:rPr>
              <a:t>your calculator gives:  </a:t>
            </a:r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="" xmlns:a16="http://schemas.microsoft.com/office/drawing/2014/main" id="{C3419DC8-F5C4-4308-A9B1-30F97C0F264E}"/>
                  </a:ext>
                </a:extLst>
              </p:cNvPr>
              <p:cNvSpPr/>
              <p:nvPr/>
            </p:nvSpPr>
            <p:spPr>
              <a:xfrm>
                <a:off x="2390739" y="5519102"/>
                <a:ext cx="6362731" cy="1277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US" sz="2400" dirty="0">
                    <a:solidFill>
                      <a:srgbClr val="FF0000"/>
                    </a:solidFill>
                  </a:rPr>
                  <a:t>                         𝑎 = 101.5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400" b="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GB" sz="2400" b="0" dirty="0">
                    <a:solidFill>
                      <a:srgbClr val="FF0000"/>
                    </a:solidFill>
                  </a:rPr>
                  <a:t>and by symmetry,  </a:t>
                </a:r>
              </a:p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b = </a:t>
                </a:r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(</a:t>
                </a:r>
                <a:r>
                  <a:rPr lang="en-US" sz="2400" dirty="0">
                    <a:solidFill>
                      <a:srgbClr val="FF0000"/>
                    </a:solidFill>
                  </a:rPr>
                  <a:t>180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 + </a:t>
                </a:r>
                <a:r>
                  <a:rPr lang="en-US" sz="2400" dirty="0">
                    <a:solidFill>
                      <a:srgbClr val="FF0000"/>
                    </a:solidFill>
                  </a:rPr>
                  <a:t>180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 = </a:t>
                </a:r>
                <a:r>
                  <a:rPr lang="en-US" sz="2400" dirty="0">
                    <a:solidFill>
                      <a:srgbClr val="FF0000"/>
                    </a:solidFill>
                  </a:rPr>
                  <a:t>360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= 258.5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3419DC8-F5C4-4308-A9B1-30F97C0F26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739" y="5519102"/>
                <a:ext cx="6362731" cy="1277273"/>
              </a:xfrm>
              <a:prstGeom prst="rect">
                <a:avLst/>
              </a:prstGeom>
              <a:blipFill>
                <a:blip r:embed="rId7"/>
                <a:stretch>
                  <a:fillRect l="-1394" t="-3960" b="-9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51908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79576" y="61554"/>
            <a:ext cx="98168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Solving Trigonometrical Equations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A1B64766-E934-4D20-91C1-FC1774B80675}"/>
              </a:ext>
            </a:extLst>
          </p:cNvPr>
          <p:cNvSpPr/>
          <p:nvPr/>
        </p:nvSpPr>
        <p:spPr>
          <a:xfrm>
            <a:off x="2335138" y="1341336"/>
            <a:ext cx="56321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Solve the equation tan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 = −2 where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 is </a:t>
            </a:r>
          </a:p>
          <a:p>
            <a:r>
              <a:rPr lang="en-US" sz="2400" dirty="0"/>
              <a:t>measured in radians and −2𝜋 ≤ 𝑥 ≤ 2𝜋. </a:t>
            </a:r>
          </a:p>
          <a:p>
            <a:r>
              <a:rPr lang="en-US" sz="2400" dirty="0"/>
              <a:t>Give your answers to 2 decimal places.  </a:t>
            </a:r>
          </a:p>
          <a:p>
            <a:r>
              <a:rPr lang="en-US" sz="2400" dirty="0"/>
              <a:t>(Set your calculator to radian mode.) </a:t>
            </a:r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6F36F04-76D3-4FBC-910E-98D1516A7B74}"/>
              </a:ext>
            </a:extLst>
          </p:cNvPr>
          <p:cNvSpPr/>
          <p:nvPr/>
        </p:nvSpPr>
        <p:spPr>
          <a:xfrm>
            <a:off x="2358108" y="817169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E</a:t>
            </a:r>
            <a:r>
              <a:rPr lang="en-GB" sz="2400" b="1" dirty="0" err="1"/>
              <a:t>xample</a:t>
            </a:r>
            <a:endParaRPr lang="en-GB" sz="2400" b="1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56C3E6C7-FB13-4315-915E-CD7EABB56B54}"/>
              </a:ext>
            </a:extLst>
          </p:cNvPr>
          <p:cNvSpPr/>
          <p:nvPr/>
        </p:nvSpPr>
        <p:spPr>
          <a:xfrm>
            <a:off x="2367558" y="2967335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Solution</a:t>
            </a:r>
            <a:endParaRPr lang="en-GB" sz="2400" b="1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E3CA52A-2219-4724-AA0E-316FAEBC3C70}"/>
              </a:ext>
            </a:extLst>
          </p:cNvPr>
          <p:cNvSpPr/>
          <p:nvPr/>
        </p:nvSpPr>
        <p:spPr>
          <a:xfrm>
            <a:off x="2279576" y="3346840"/>
            <a:ext cx="98168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The graphs of 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 = tan 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x </a:t>
            </a:r>
            <a:r>
              <a:rPr lang="en-US" sz="2400" dirty="0">
                <a:solidFill>
                  <a:srgbClr val="FF0000"/>
                </a:solidFill>
              </a:rPr>
              <a:t>and 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 = −2 are</a:t>
            </a:r>
          </a:p>
          <a:p>
            <a:r>
              <a:rPr lang="en-US" sz="2400" dirty="0">
                <a:solidFill>
                  <a:srgbClr val="FF0000"/>
                </a:solidFill>
              </a:rPr>
              <a:t>shown opposite. You can see that there </a:t>
            </a:r>
          </a:p>
          <a:p>
            <a:r>
              <a:rPr lang="en-US" sz="2400" dirty="0">
                <a:solidFill>
                  <a:srgbClr val="FF0000"/>
                </a:solidFill>
              </a:rPr>
              <a:t>are four solutions denoted by 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a, b, c </a:t>
            </a:r>
            <a:r>
              <a:rPr lang="en-US" sz="2400" dirty="0">
                <a:solidFill>
                  <a:srgbClr val="FF0000"/>
                </a:solidFill>
                <a:latin typeface="Times" pitchFamily="2" charset="0"/>
              </a:rPr>
              <a:t>and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 d </a:t>
            </a:r>
            <a:r>
              <a:rPr lang="en-US" sz="2400" i="1" dirty="0" smtClean="0">
                <a:solidFill>
                  <a:srgbClr val="FF0000"/>
                </a:solidFill>
                <a:latin typeface="Times" pitchFamily="2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+mj-lt"/>
              </a:rPr>
              <a:t>that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lie between </a:t>
            </a:r>
            <a:r>
              <a:rPr lang="en-US" sz="2400" dirty="0">
                <a:solidFill>
                  <a:srgbClr val="FF0000"/>
                </a:solidFill>
              </a:rPr>
              <a:t>−2𝜋 and 2𝜋.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  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endParaRPr lang="en-GB" sz="2400" i="1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5EF43C4-3421-4393-B516-23225FB37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5767" y="1038039"/>
            <a:ext cx="4040619" cy="301363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498028CF-FCC9-4679-B1D1-5CEE4006162B}"/>
              </a:ext>
            </a:extLst>
          </p:cNvPr>
          <p:cNvSpPr/>
          <p:nvPr/>
        </p:nvSpPr>
        <p:spPr>
          <a:xfrm>
            <a:off x="4562624" y="5485089"/>
            <a:ext cx="455771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Now  𝑎 = 𝑏 − 𝜋 = −4.249 </a:t>
            </a:r>
          </a:p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        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𝑐 = 𝑏 + 𝜋 = 2.035</a:t>
            </a:r>
          </a:p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         </a:t>
            </a:r>
            <a:r>
              <a:rPr lang="en-GB" sz="2400" dirty="0" smtClean="0">
                <a:solidFill>
                  <a:srgbClr val="FF0000"/>
                </a:solidFill>
              </a:rPr>
              <a:t>𝑑 </a:t>
            </a:r>
            <a:r>
              <a:rPr lang="en-GB" sz="2400" dirty="0">
                <a:solidFill>
                  <a:srgbClr val="FF0000"/>
                </a:solidFill>
              </a:rPr>
              <a:t>= 𝑏 + 2𝜋 = 5.177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F8D80F24-50A4-461A-8A61-A798DF9A10E0}"/>
              </a:ext>
            </a:extLst>
          </p:cNvPr>
          <p:cNvSpPr/>
          <p:nvPr/>
        </p:nvSpPr>
        <p:spPr>
          <a:xfrm>
            <a:off x="2315120" y="4619632"/>
            <a:ext cx="95415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To find 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b</a:t>
            </a:r>
            <a:r>
              <a:rPr lang="en-US" sz="2400" dirty="0">
                <a:solidFill>
                  <a:srgbClr val="FF0000"/>
                </a:solidFill>
              </a:rPr>
              <a:t>, the solution between −𝜋 ≤ 𝑥 ≤ 𝜋  input  −2 in your calculator and use the 'inverse tan' (or 'arctan’) button. This gives 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b</a:t>
            </a:r>
            <a:r>
              <a:rPr lang="en-US" sz="2400" i="1" dirty="0" smtClean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= −1.107 . 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89718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22420" y="61554"/>
            <a:ext cx="98739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Section 4: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7D7FAB9E-2A12-43AF-95F4-E1619D97E8F7}"/>
              </a:ext>
            </a:extLst>
          </p:cNvPr>
          <p:cNvSpPr/>
          <p:nvPr/>
        </p:nvSpPr>
        <p:spPr>
          <a:xfrm>
            <a:off x="3529725" y="840012"/>
            <a:ext cx="6825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</a:t>
            </a:r>
            <a:endParaRPr lang="en-GB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D8A68C3-4CEA-402F-A3B7-F6BBA62F9E84}"/>
              </a:ext>
            </a:extLst>
          </p:cNvPr>
          <p:cNvSpPr/>
          <p:nvPr/>
        </p:nvSpPr>
        <p:spPr>
          <a:xfrm>
            <a:off x="2523093" y="2180330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342C305F-E27F-40A8-BD22-427EA456563F}"/>
              </a:ext>
            </a:extLst>
          </p:cNvPr>
          <p:cNvSpPr/>
          <p:nvPr/>
        </p:nvSpPr>
        <p:spPr>
          <a:xfrm>
            <a:off x="3100015" y="2762287"/>
            <a:ext cx="2924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= 60°  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= 300°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EBBAB6C6-D384-4260-A2A0-4F147E6C57D8}"/>
                  </a:ext>
                </a:extLst>
              </p:cNvPr>
              <p:cNvSpPr txBox="1"/>
              <p:nvPr/>
            </p:nvSpPr>
            <p:spPr>
              <a:xfrm>
                <a:off x="2783632" y="5639004"/>
                <a:ext cx="60947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4.372,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1.231,  1.231,  4.372 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BBAB6C6-D384-4260-A2A0-4F147E6C57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632" y="5639004"/>
                <a:ext cx="6094765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60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53F1F74-D483-4AA5-91A0-F69EB728BA6A}"/>
              </a:ext>
            </a:extLst>
          </p:cNvPr>
          <p:cNvSpPr/>
          <p:nvPr/>
        </p:nvSpPr>
        <p:spPr>
          <a:xfrm>
            <a:off x="2442550" y="1505529"/>
            <a:ext cx="5904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1.	</a:t>
            </a:r>
            <a:r>
              <a:rPr lang="en-GB" sz="2400" dirty="0"/>
              <a:t>Solve cos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/>
              <a:t> = 0.5,    0° ≤ 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/>
              <a:t> ≤ 360°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B8777213-096E-4E84-8229-C667E0D6B08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4291"/>
          <a:stretch/>
        </p:blipFill>
        <p:spPr>
          <a:xfrm>
            <a:off x="6926188" y="2180330"/>
            <a:ext cx="5146478" cy="20257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="" xmlns:a16="http://schemas.microsoft.com/office/drawing/2014/main" id="{31676033-14CC-49EC-AFD6-1D2A9DEC5704}"/>
                  </a:ext>
                </a:extLst>
              </p:cNvPr>
              <p:cNvSpPr/>
              <p:nvPr/>
            </p:nvSpPr>
            <p:spPr>
              <a:xfrm>
                <a:off x="2489830" y="4416966"/>
                <a:ext cx="5221301" cy="6258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latin typeface="+mj-lt"/>
                  </a:rPr>
                  <a:t>2.  Solve  cos </a:t>
                </a:r>
                <a:r>
                  <a:rPr lang="en-GB" sz="2400" i="1" dirty="0">
                    <a:latin typeface="Times" pitchFamily="2" charset="0"/>
                  </a:rPr>
                  <a:t>x</a:t>
                </a:r>
                <a:r>
                  <a:rPr lang="en-GB" sz="2400" i="1" dirty="0">
                    <a:latin typeface="+mj-lt"/>
                  </a:rPr>
                  <a:t> </a:t>
                </a:r>
                <a:r>
                  <a:rPr lang="en-GB" sz="2400" dirty="0">
                    <a:solidFill>
                      <a:schemeClr val="tx1"/>
                    </a:solidFill>
                    <a:latin typeface="+mj-lt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+mj-lt"/>
                  </a:rPr>
                  <a:t>  for 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+mj-lt"/>
                  </a:rPr>
                  <a:t>2</a:t>
                </a:r>
                <a:r>
                  <a:rPr lang="en-GB" sz="2400" dirty="0">
                    <a:latin typeface="+mj-lt"/>
                  </a:rPr>
                  <a:t>𝜋 ≤ 𝑥 ≤ 2𝜋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1676033-14CC-49EC-AFD6-1D2A9DEC57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9830" y="4416966"/>
                <a:ext cx="5221301" cy="625812"/>
              </a:xfrm>
              <a:prstGeom prst="rect">
                <a:avLst/>
              </a:prstGeom>
              <a:blipFill>
                <a:blip r:embed="rId6"/>
                <a:stretch>
                  <a:fillRect l="-1699" r="-485" b="-10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39AEE431-BA6E-4791-8C66-C3891D70AB12}"/>
              </a:ext>
            </a:extLst>
          </p:cNvPr>
          <p:cNvSpPr/>
          <p:nvPr/>
        </p:nvSpPr>
        <p:spPr>
          <a:xfrm>
            <a:off x="9048328" y="1505529"/>
            <a:ext cx="23440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latin typeface="CambriaMath"/>
              </a:rPr>
              <a:t>𝜋 radians =180°</a:t>
            </a:r>
            <a:endParaRPr lang="en-GB" sz="24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6BD7BFE-0EAD-EF4A-8F0E-25F88BAF3E81}"/>
              </a:ext>
            </a:extLst>
          </p:cNvPr>
          <p:cNvSpPr txBox="1"/>
          <p:nvPr/>
        </p:nvSpPr>
        <p:spPr>
          <a:xfrm>
            <a:off x="2529418" y="5081021"/>
            <a:ext cx="1462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Answers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16091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4: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237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61554"/>
            <a:ext cx="98888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Properties of Trigonometrical Functions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6F36F04-76D3-4FBC-910E-98D1516A7B74}"/>
              </a:ext>
            </a:extLst>
          </p:cNvPr>
          <p:cNvSpPr/>
          <p:nvPr/>
        </p:nvSpPr>
        <p:spPr>
          <a:xfrm>
            <a:off x="2412405" y="727508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E</a:t>
            </a:r>
            <a:r>
              <a:rPr lang="en-GB" sz="2400" b="1" dirty="0" err="1"/>
              <a:t>xample</a:t>
            </a:r>
            <a:endParaRPr lang="en-GB" sz="2400" b="1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56C3E6C7-FB13-4315-915E-CD7EABB56B54}"/>
              </a:ext>
            </a:extLst>
          </p:cNvPr>
          <p:cNvSpPr/>
          <p:nvPr/>
        </p:nvSpPr>
        <p:spPr>
          <a:xfrm>
            <a:off x="2382375" y="1934628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Solution</a:t>
            </a:r>
            <a:endParaRPr lang="en-GB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="" xmlns:a16="http://schemas.microsoft.com/office/drawing/2014/main" id="{3253CB6E-C837-4D70-B0A5-E48244B08D7E}"/>
                  </a:ext>
                </a:extLst>
              </p:cNvPr>
              <p:cNvSpPr/>
              <p:nvPr/>
            </p:nvSpPr>
            <p:spPr>
              <a:xfrm>
                <a:off x="2388220" y="1144285"/>
                <a:ext cx="938144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Find all solutions between 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 and 360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 of the equation </a:t>
                </a:r>
                <a:endParaRPr lang="en-GB" sz="24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253CB6E-C837-4D70-B0A5-E48244B08D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8220" y="1144285"/>
                <a:ext cx="9381446" cy="461665"/>
              </a:xfrm>
              <a:prstGeom prst="rect">
                <a:avLst/>
              </a:prstGeom>
              <a:blipFill>
                <a:blip r:embed="rId4"/>
                <a:stretch>
                  <a:fillRect l="-946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2A0F9AD9-2C94-4F9D-8E6B-3804E3877999}"/>
              </a:ext>
            </a:extLst>
          </p:cNvPr>
          <p:cNvSpPr/>
          <p:nvPr/>
        </p:nvSpPr>
        <p:spPr>
          <a:xfrm>
            <a:off x="4079776" y="1551966"/>
            <a:ext cx="49840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sin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/>
              <a:t> = 2 cos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i="1" dirty="0"/>
              <a:t> </a:t>
            </a:r>
            <a:r>
              <a:rPr lang="en-US" sz="2400" dirty="0"/>
              <a:t> to 2 decimal places</a:t>
            </a:r>
            <a:r>
              <a:rPr lang="en-US" dirty="0"/>
              <a:t>.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95DC699-B066-4FB8-8724-17C6E9C20837}"/>
              </a:ext>
            </a:extLst>
          </p:cNvPr>
          <p:cNvSpPr/>
          <p:nvPr/>
        </p:nvSpPr>
        <p:spPr>
          <a:xfrm>
            <a:off x="2388220" y="2380097"/>
            <a:ext cx="93814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FF0000"/>
                </a:solidFill>
              </a:rPr>
              <a:t>Assuming  cos 𝑥 ≠ 0, you can divide both sides of the equation by cos 𝑥 to </a:t>
            </a:r>
            <a:r>
              <a:rPr lang="en-US" sz="2400" dirty="0" smtClean="0">
                <a:solidFill>
                  <a:srgbClr val="FF0000"/>
                </a:solidFill>
              </a:rPr>
              <a:t>give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238E30F-7B90-4A0D-AD83-F161071F97DA}"/>
              </a:ext>
            </a:extLst>
          </p:cNvPr>
          <p:cNvSpPr/>
          <p:nvPr/>
        </p:nvSpPr>
        <p:spPr>
          <a:xfrm>
            <a:off x="4223792" y="2738970"/>
            <a:ext cx="14670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tan 𝑥 = </a:t>
            </a:r>
            <a:r>
              <a:rPr lang="en-GB" sz="2400" dirty="0" smtClean="0">
                <a:solidFill>
                  <a:srgbClr val="FF0000"/>
                </a:solidFill>
              </a:rPr>
              <a:t>2.</a:t>
            </a:r>
            <a:endParaRPr lang="en-GB" sz="2400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045DA87A-DAA9-442A-AFDA-DA483F25A7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006" y="2981230"/>
            <a:ext cx="4914379" cy="33340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id="{8745AB9C-B7CD-4245-9D72-3CB1DFBDF10B}"/>
                  </a:ext>
                </a:extLst>
              </p:cNvPr>
              <p:cNvSpPr/>
              <p:nvPr/>
            </p:nvSpPr>
            <p:spPr>
              <a:xfrm>
                <a:off x="2382375" y="3290436"/>
                <a:ext cx="4769602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The graphs of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y</a:t>
                </a:r>
                <a:r>
                  <a:rPr lang="en-US" sz="2400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 tan 𝑥 and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y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 2   show that there are 2 solutions in the range 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to 360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.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Thus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745AB9C-B7CD-4245-9D72-3CB1DFBDF1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2375" y="3290436"/>
                <a:ext cx="4769602" cy="1200329"/>
              </a:xfrm>
              <a:prstGeom prst="rect">
                <a:avLst/>
              </a:prstGeom>
              <a:blipFill rotWithShape="1">
                <a:blip r:embed="rId6"/>
                <a:stretch>
                  <a:fillRect l="-2046" t="-4569" r="-3964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91053813-8BE6-4602-8419-82B60734985C}"/>
                  </a:ext>
                </a:extLst>
              </p:cNvPr>
              <p:cNvSpPr txBox="1"/>
              <p:nvPr/>
            </p:nvSpPr>
            <p:spPr>
              <a:xfrm>
                <a:off x="2412405" y="4995339"/>
                <a:ext cx="4361666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GB" sz="2400" dirty="0" smtClean="0">
                    <a:solidFill>
                      <a:srgbClr val="FF0000"/>
                    </a:solidFill>
                  </a:rPr>
                  <a:t>giving   A= 63.43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 and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B = </a:t>
                </a:r>
                <a:r>
                  <a:rPr lang="en-US" sz="2400" dirty="0">
                    <a:solidFill>
                      <a:srgbClr val="FF0000"/>
                    </a:solidFill>
                  </a:rPr>
                  <a:t>180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+ 63.43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243.43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1053813-8BE6-4602-8419-82B6073498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405" y="4995339"/>
                <a:ext cx="4361666" cy="984885"/>
              </a:xfrm>
              <a:prstGeom prst="rect">
                <a:avLst/>
              </a:prstGeom>
              <a:blipFill rotWithShape="1">
                <a:blip r:embed="rId7"/>
                <a:stretch>
                  <a:fillRect l="-2238" t="-4321" b="-13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390A50F8-3EFD-3B4D-A6EC-063FED611B8B}"/>
                  </a:ext>
                </a:extLst>
              </p:cNvPr>
              <p:cNvSpPr txBox="1"/>
              <p:nvPr/>
            </p:nvSpPr>
            <p:spPr>
              <a:xfrm>
                <a:off x="2412405" y="4490765"/>
                <a:ext cx="41156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(2) = </a:t>
                </a:r>
                <a:r>
                  <a:rPr lang="en-GB" sz="2400" dirty="0">
                    <a:solidFill>
                      <a:srgbClr val="FF0000"/>
                    </a:solidFill>
                  </a:rPr>
                  <a:t>63.43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90A50F8-3EFD-3B4D-A6EC-063FED611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405" y="4490765"/>
                <a:ext cx="4115643" cy="461665"/>
              </a:xfrm>
              <a:prstGeom prst="rect">
                <a:avLst/>
              </a:prstGeom>
              <a:blipFill>
                <a:blip r:embed="rId8"/>
                <a:stretch>
                  <a:fillRect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5391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6155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Properties of Trigonometrical Functions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6F36F04-76D3-4FBC-910E-98D1516A7B74}"/>
              </a:ext>
            </a:extLst>
          </p:cNvPr>
          <p:cNvSpPr/>
          <p:nvPr/>
        </p:nvSpPr>
        <p:spPr>
          <a:xfrm>
            <a:off x="2377589" y="646329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E</a:t>
            </a:r>
            <a:r>
              <a:rPr lang="en-GB" sz="2400" b="1" dirty="0" err="1"/>
              <a:t>xample</a:t>
            </a:r>
            <a:endParaRPr lang="en-GB" sz="2400" b="1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56C3E6C7-FB13-4315-915E-CD7EABB56B54}"/>
              </a:ext>
            </a:extLst>
          </p:cNvPr>
          <p:cNvSpPr/>
          <p:nvPr/>
        </p:nvSpPr>
        <p:spPr>
          <a:xfrm>
            <a:off x="2416061" y="1893206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Solution</a:t>
            </a:r>
            <a:endParaRPr lang="en-GB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="" xmlns:a16="http://schemas.microsoft.com/office/drawing/2014/main" id="{FB68173F-7793-475A-8283-9AF4CB18448D}"/>
                  </a:ext>
                </a:extLst>
              </p:cNvPr>
              <p:cNvSpPr/>
              <p:nvPr/>
            </p:nvSpPr>
            <p:spPr>
              <a:xfrm>
                <a:off x="2377589" y="948761"/>
                <a:ext cx="936104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Find all solutions between 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 and 360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 of the equation </a:t>
                </a:r>
              </a:p>
              <a:p>
                <a:r>
                  <a:rPr lang="en-US" sz="2400" dirty="0"/>
                  <a:t>          cos 𝑥 sin 𝑥 = 3 cos 𝑥 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B68173F-7793-475A-8283-9AF4CB1844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7589" y="948761"/>
                <a:ext cx="9361040" cy="830997"/>
              </a:xfrm>
              <a:prstGeom prst="rect">
                <a:avLst/>
              </a:prstGeom>
              <a:blipFill>
                <a:blip r:embed="rId4"/>
                <a:stretch>
                  <a:fillRect l="-949" t="-454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6442005E-0403-41DD-B6F5-A612DB0586B1}"/>
                  </a:ext>
                </a:extLst>
              </p:cNvPr>
              <p:cNvSpPr/>
              <p:nvPr/>
            </p:nvSpPr>
            <p:spPr>
              <a:xfrm>
                <a:off x="2391674" y="2354355"/>
                <a:ext cx="6656654" cy="40164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The equation can be rewritten as: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       cos 𝑥 sin 𝑥 − 3 cos 𝑥 = 0 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or              cos 𝑥 (sin 𝑥 − 3) =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0. 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So either cos 𝑥 = 0 or sin 𝑥 − 3 = 0 ⟹ sin 𝑥 =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3. 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However the graphs opposite, of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y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=sin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and  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3, </a:t>
                </a:r>
                <a:r>
                  <a:rPr lang="en-GB" sz="2400" dirty="0">
                    <a:solidFill>
                      <a:srgbClr val="FF0000"/>
                    </a:solidFill>
                  </a:rPr>
                  <a:t>show there are no solutions.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The graph of 𝑦 = cos 𝑥 is shown opposite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for  0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≤ 𝑥 ≤ 360°.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The solutions are given by cos 𝑥 = 0,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which gives     𝑥 = 90° or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270° </a:t>
                </a:r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442005E-0403-41DD-B6F5-A612DB0586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1674" y="2354355"/>
                <a:ext cx="6656654" cy="4016484"/>
              </a:xfrm>
              <a:prstGeom prst="rect">
                <a:avLst/>
              </a:prstGeom>
              <a:blipFill rotWithShape="1">
                <a:blip r:embed="rId5"/>
                <a:stretch>
                  <a:fillRect l="-1374" t="-1062" r="-1832" b="-2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38921EE9-DE1F-4FE7-879E-2F2D928B32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6668" y="1483914"/>
            <a:ext cx="3037129" cy="31273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591FB9B-8D06-46DB-8ECF-30E9B8ADC5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5198" y="4731117"/>
            <a:ext cx="3015715" cy="19360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43782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6155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Properties of Trigonometrical Functions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6F36F04-76D3-4FBC-910E-98D1516A7B74}"/>
              </a:ext>
            </a:extLst>
          </p:cNvPr>
          <p:cNvSpPr/>
          <p:nvPr/>
        </p:nvSpPr>
        <p:spPr>
          <a:xfrm>
            <a:off x="2394738" y="754587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E</a:t>
            </a:r>
            <a:r>
              <a:rPr lang="en-GB" sz="2400" b="1" dirty="0" err="1"/>
              <a:t>xample</a:t>
            </a:r>
            <a:endParaRPr lang="en-GB" sz="2400" b="1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56C3E6C7-FB13-4315-915E-CD7EABB56B54}"/>
              </a:ext>
            </a:extLst>
          </p:cNvPr>
          <p:cNvSpPr/>
          <p:nvPr/>
        </p:nvSpPr>
        <p:spPr>
          <a:xfrm>
            <a:off x="2423592" y="2272809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Solution</a:t>
            </a:r>
            <a:endParaRPr lang="en-GB" sz="2400" b="1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442005E-0403-41DD-B6F5-A612DB0586B1}"/>
              </a:ext>
            </a:extLst>
          </p:cNvPr>
          <p:cNvSpPr/>
          <p:nvPr/>
        </p:nvSpPr>
        <p:spPr>
          <a:xfrm>
            <a:off x="2421426" y="2646878"/>
            <a:ext cx="60592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="" xmlns:a16="http://schemas.microsoft.com/office/drawing/2014/main" id="{86924950-B9C5-461B-9FF7-E32C6539329A}"/>
                  </a:ext>
                </a:extLst>
              </p:cNvPr>
              <p:cNvSpPr/>
              <p:nvPr/>
            </p:nvSpPr>
            <p:spPr>
              <a:xfrm>
                <a:off x="2390126" y="1264361"/>
                <a:ext cx="835509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Find all solutions between 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 and 360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 to the equation </a:t>
                </a:r>
                <a:endParaRPr lang="en-GB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6924950-B9C5-461B-9FF7-E32C653932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126" y="1264361"/>
                <a:ext cx="8355094" cy="461665"/>
              </a:xfrm>
              <a:prstGeom prst="rect">
                <a:avLst/>
              </a:prstGeom>
              <a:blipFill>
                <a:blip r:embed="rId4"/>
                <a:stretch>
                  <a:fillRect l="-1062"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="" xmlns:a16="http://schemas.microsoft.com/office/drawing/2014/main" id="{51E1FD91-EC11-44C7-A647-6840C955242B}"/>
                  </a:ext>
                </a:extLst>
              </p:cNvPr>
              <p:cNvSpPr/>
              <p:nvPr/>
            </p:nvSpPr>
            <p:spPr>
              <a:xfrm>
                <a:off x="4641830" y="1696778"/>
                <a:ext cx="355641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ES" sz="2400" dirty="0"/>
                  <a:t>3 </a:t>
                </a:r>
                <a:r>
                  <a:rPr lang="es-E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cos</a:t>
                </a:r>
                <a:r>
                  <a:rPr lang="es-ES" sz="2400" dirty="0"/>
                  <a:t> </a:t>
                </a:r>
                <a:r>
                  <a:rPr lang="es-E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s-ES" sz="2400" dirty="0"/>
                  <a:t> = 2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s-ES" sz="2400" dirty="0"/>
                  <a:t> </a:t>
                </a:r>
                <a:r>
                  <a:rPr lang="es-E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s-ES" sz="2400" i="1" dirty="0"/>
                  <a:t> </a:t>
                </a:r>
                <a:endParaRPr lang="en-GB" sz="2400" i="1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1E1FD91-EC11-44C7-A647-6840C95524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830" y="1696778"/>
                <a:ext cx="3556411" cy="461665"/>
              </a:xfrm>
              <a:prstGeom prst="rect">
                <a:avLst/>
              </a:prstGeom>
              <a:blipFill>
                <a:blip r:embed="rId5"/>
                <a:stretch>
                  <a:fillRect l="-2128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91AEC6C-8057-46AA-A163-EEBA946341F4}"/>
              </a:ext>
            </a:extLst>
          </p:cNvPr>
          <p:cNvSpPr txBox="1"/>
          <p:nvPr/>
        </p:nvSpPr>
        <p:spPr>
          <a:xfrm>
            <a:off x="2390126" y="2702895"/>
            <a:ext cx="2925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Using the identity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="" xmlns:a16="http://schemas.microsoft.com/office/drawing/2014/main" id="{A37F6EB1-20F9-4373-B1DF-A80A847C47D0}"/>
                  </a:ext>
                </a:extLst>
              </p:cNvPr>
              <p:cNvSpPr/>
              <p:nvPr/>
            </p:nvSpPr>
            <p:spPr>
              <a:xfrm>
                <a:off x="2662049" y="3164560"/>
                <a:ext cx="27638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</m:t>
                        </m:r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1</a:t>
                </a:r>
                <a:endParaRPr lang="en-GB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37F6EB1-20F9-4373-B1DF-A80A847C47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2049" y="3164560"/>
                <a:ext cx="2763898" cy="461665"/>
              </a:xfrm>
              <a:prstGeom prst="rect">
                <a:avLst/>
              </a:prstGeom>
              <a:blipFill>
                <a:blip r:embed="rId6"/>
                <a:stretch>
                  <a:fillRect l="-2294" t="-10526" r="-2294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6CD288D-DF62-4DE1-9B4F-3DAFF609D327}"/>
              </a:ext>
            </a:extLst>
          </p:cNvPr>
          <p:cNvSpPr txBox="1"/>
          <p:nvPr/>
        </p:nvSpPr>
        <p:spPr>
          <a:xfrm>
            <a:off x="2358515" y="3883210"/>
            <a:ext cx="9682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makes </a:t>
            </a:r>
            <a:r>
              <a:rPr lang="en-GB" sz="2400" dirty="0">
                <a:solidFill>
                  <a:srgbClr val="FF0000"/>
                </a:solidFill>
              </a:rPr>
              <a:t>it possible to express the equation in </a:t>
            </a:r>
            <a:r>
              <a:rPr lang="en-GB" sz="2400" dirty="0" smtClean="0">
                <a:solidFill>
                  <a:srgbClr val="FF0000"/>
                </a:solidFill>
              </a:rPr>
              <a:t>‘cos</a:t>
            </a:r>
            <a:r>
              <a:rPr lang="en-GB" sz="2400" dirty="0" smtClean="0">
                <a:solidFill>
                  <a:srgbClr val="FF0000"/>
                </a:solidFill>
              </a:rPr>
              <a:t>’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terms only: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id="{871114F6-72E0-49E3-B4B8-02592444973A}"/>
                  </a:ext>
                </a:extLst>
              </p:cNvPr>
              <p:cNvSpPr/>
              <p:nvPr/>
            </p:nvSpPr>
            <p:spPr>
              <a:xfrm>
                <a:off x="6347481" y="3143412"/>
                <a:ext cx="280717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</m:t>
                        </m:r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1 −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71114F6-72E0-49E3-B4B8-0259244497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7481" y="3143412"/>
                <a:ext cx="2807179" cy="461665"/>
              </a:xfrm>
              <a:prstGeom prst="rect">
                <a:avLst/>
              </a:prstGeom>
              <a:blipFill rotWithShape="1">
                <a:blip r:embed="rId7"/>
                <a:stretch>
                  <a:fillRect t="-10667" r="-1518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ED41B4C4-DADB-448A-8CF7-C2C1E78806A8}"/>
                  </a:ext>
                </a:extLst>
              </p:cNvPr>
              <p:cNvSpPr/>
              <p:nvPr/>
            </p:nvSpPr>
            <p:spPr>
              <a:xfrm>
                <a:off x="3719735" y="4581946"/>
                <a:ext cx="54006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ES" sz="2400" dirty="0">
                    <a:solidFill>
                      <a:srgbClr val="FF0000"/>
                    </a:solidFill>
                  </a:rPr>
                  <a:t>3 </a:t>
                </a:r>
                <a:r>
                  <a:rPr lang="es-ES" sz="2400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cos</a:t>
                </a:r>
                <a:r>
                  <a:rPr lang="es-ES" sz="2400" dirty="0">
                    <a:solidFill>
                      <a:srgbClr val="FF0000"/>
                    </a:solidFill>
                  </a:rPr>
                  <a:t> </a:t>
                </a:r>
                <a:r>
                  <a:rPr lang="es-E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s-ES" sz="2400" dirty="0">
                    <a:solidFill>
                      <a:srgbClr val="FF0000"/>
                    </a:solidFill>
                  </a:rPr>
                  <a:t> = 2 (</a:t>
                </a:r>
                <a:r>
                  <a:rPr lang="en-GB" sz="2400" dirty="0">
                    <a:solidFill>
                      <a:srgbClr val="FF0000"/>
                    </a:solidFill>
                  </a:rPr>
                  <a:t>1 −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) = 2 − 2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e>
                      <m:sup>
                        <m: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D41B4C4-DADB-448A-8CF7-C2C1E78806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735" y="4581946"/>
                <a:ext cx="5400600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1693" t="-12000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DACB3BC-D35E-49D9-9749-4ED59865EF17}"/>
              </a:ext>
            </a:extLst>
          </p:cNvPr>
          <p:cNvSpPr txBox="1"/>
          <p:nvPr/>
        </p:nvSpPr>
        <p:spPr>
          <a:xfrm>
            <a:off x="2421426" y="5362806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Rearrange to make a quadratic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id="{01D1BD47-DA83-4EC2-A67D-F6582D5A5226}"/>
                  </a:ext>
                </a:extLst>
              </p:cNvPr>
              <p:cNvSpPr/>
              <p:nvPr/>
            </p:nvSpPr>
            <p:spPr>
              <a:xfrm>
                <a:off x="4115889" y="5945314"/>
                <a:ext cx="345645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:r>
                  <a:rPr lang="es-ES" sz="2400" dirty="0">
                    <a:solidFill>
                      <a:srgbClr val="FF0000"/>
                    </a:solidFill>
                  </a:rPr>
                  <a:t>3 </a:t>
                </a:r>
                <a:r>
                  <a:rPr lang="es-ES" sz="2400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cos</a:t>
                </a:r>
                <a:r>
                  <a:rPr lang="es-ES" sz="2400" dirty="0">
                    <a:solidFill>
                      <a:srgbClr val="FF0000"/>
                    </a:solidFill>
                  </a:rPr>
                  <a:t> </a:t>
                </a:r>
                <a:r>
                  <a:rPr lang="es-E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s-ES" sz="2400" dirty="0">
                    <a:solidFill>
                      <a:srgbClr val="FF0000"/>
                    </a:solidFill>
                  </a:rPr>
                  <a:t> – 2 = 0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1D1BD47-DA83-4EC2-A67D-F6582D5A52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5889" y="5945314"/>
                <a:ext cx="3456459" cy="461665"/>
              </a:xfrm>
              <a:prstGeom prst="rect">
                <a:avLst/>
              </a:prstGeom>
              <a:blipFill>
                <a:blip r:embed="rId9"/>
                <a:stretch>
                  <a:fillRect l="-2941" t="-13889" r="-1471" b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DB420B7-3BDF-8E4A-9F81-FFC601F419AB}"/>
              </a:ext>
            </a:extLst>
          </p:cNvPr>
          <p:cNvSpPr txBox="1"/>
          <p:nvPr/>
        </p:nvSpPr>
        <p:spPr>
          <a:xfrm>
            <a:off x="8631599" y="6302004"/>
            <a:ext cx="3560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74291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79576" y="61554"/>
            <a:ext cx="98775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Properties of Trigonometrical Functions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442005E-0403-41DD-B6F5-A612DB0586B1}"/>
              </a:ext>
            </a:extLst>
          </p:cNvPr>
          <p:cNvSpPr/>
          <p:nvPr/>
        </p:nvSpPr>
        <p:spPr>
          <a:xfrm>
            <a:off x="2421426" y="2646878"/>
            <a:ext cx="60592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91AEC6C-8057-46AA-A163-EEBA946341F4}"/>
              </a:ext>
            </a:extLst>
          </p:cNvPr>
          <p:cNvSpPr txBox="1"/>
          <p:nvPr/>
        </p:nvSpPr>
        <p:spPr>
          <a:xfrm>
            <a:off x="2504381" y="1947720"/>
            <a:ext cx="4713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This can be factorised to give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id="{01D1BD47-DA83-4EC2-A67D-F6582D5A5226}"/>
                  </a:ext>
                </a:extLst>
              </p:cNvPr>
              <p:cNvSpPr/>
              <p:nvPr/>
            </p:nvSpPr>
            <p:spPr>
              <a:xfrm>
                <a:off x="3438318" y="1330405"/>
                <a:ext cx="346088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:r>
                  <a:rPr lang="es-ES" sz="2400" dirty="0">
                    <a:solidFill>
                      <a:srgbClr val="FF0000"/>
                    </a:solidFill>
                  </a:rPr>
                  <a:t>3 </a:t>
                </a:r>
                <a:r>
                  <a:rPr lang="es-ES" sz="2400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cos</a:t>
                </a:r>
                <a:r>
                  <a:rPr lang="es-ES" sz="2400" dirty="0">
                    <a:solidFill>
                      <a:srgbClr val="FF0000"/>
                    </a:solidFill>
                  </a:rPr>
                  <a:t> </a:t>
                </a:r>
                <a:r>
                  <a:rPr lang="es-ES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s-ES" sz="2400" dirty="0">
                    <a:solidFill>
                      <a:srgbClr val="FF0000"/>
                    </a:solidFill>
                  </a:rPr>
                  <a:t> – 2 = 0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1D1BD47-DA83-4EC2-A67D-F6582D5A52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8318" y="1330405"/>
                <a:ext cx="3460884" cy="461665"/>
              </a:xfrm>
              <a:prstGeom prst="rect">
                <a:avLst/>
              </a:prstGeom>
              <a:blipFill>
                <a:blip r:embed="rId4"/>
                <a:stretch>
                  <a:fillRect l="-2564" t="-13514" r="-1465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6C179A0-0E3B-4D1E-A498-698D9CD36D89}"/>
              </a:ext>
            </a:extLst>
          </p:cNvPr>
          <p:cNvSpPr txBox="1"/>
          <p:nvPr/>
        </p:nvSpPr>
        <p:spPr>
          <a:xfrm>
            <a:off x="2538342" y="726757"/>
            <a:ext cx="4308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 Continued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0D8974F-BC34-4D0C-8814-26DA46A1F8C8}"/>
              </a:ext>
            </a:extLst>
          </p:cNvPr>
          <p:cNvSpPr txBox="1"/>
          <p:nvPr/>
        </p:nvSpPr>
        <p:spPr>
          <a:xfrm>
            <a:off x="2924890" y="2537701"/>
            <a:ext cx="4349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   (2 cos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s-ES" sz="2400" dirty="0">
                <a:solidFill>
                  <a:srgbClr val="FF0000"/>
                </a:solidFill>
              </a:rPr>
              <a:t>– </a:t>
            </a:r>
            <a:r>
              <a:rPr lang="en-GB" sz="2400" dirty="0">
                <a:solidFill>
                  <a:srgbClr val="FF0000"/>
                </a:solidFill>
              </a:rPr>
              <a:t>1)(cos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+ 2) = 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id="{64FB9D4B-C51E-454E-8E3C-53594F2BF00C}"/>
                  </a:ext>
                </a:extLst>
              </p:cNvPr>
              <p:cNvSpPr txBox="1"/>
              <p:nvPr/>
            </p:nvSpPr>
            <p:spPr>
              <a:xfrm>
                <a:off x="2538342" y="3113584"/>
                <a:ext cx="5122843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Hence  cos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:r>
                  <a:rPr lang="es-ES" sz="2400" dirty="0">
                    <a:solidFill>
                      <a:srgbClr val="FF0000"/>
                    </a:solidFill>
                  </a:rPr>
                  <a:t>– </a:t>
                </a:r>
                <a:r>
                  <a:rPr lang="en-GB" sz="2400" dirty="0">
                    <a:solidFill>
                      <a:srgbClr val="FF0000"/>
                    </a:solidFill>
                  </a:rPr>
                  <a:t>2   or  cos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4FB9D4B-C51E-454E-8E3C-53594F2BF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8342" y="3113584"/>
                <a:ext cx="5122843" cy="613886"/>
              </a:xfrm>
              <a:prstGeom prst="rect">
                <a:avLst/>
              </a:prstGeom>
              <a:blipFill>
                <a:blip r:embed="rId5"/>
                <a:stretch>
                  <a:fillRect l="-1733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id="{7CF94111-1F9F-4E58-ACFE-4D574164CF53}"/>
                  </a:ext>
                </a:extLst>
              </p:cNvPr>
              <p:cNvSpPr txBox="1"/>
              <p:nvPr/>
            </p:nvSpPr>
            <p:spPr>
              <a:xfrm>
                <a:off x="2538342" y="3745801"/>
                <a:ext cx="5122843" cy="2460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But cos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:r>
                  <a:rPr lang="es-ES" sz="2400" dirty="0">
                    <a:solidFill>
                      <a:srgbClr val="FF0000"/>
                    </a:solidFill>
                  </a:rPr>
                  <a:t>–</a:t>
                </a:r>
                <a:r>
                  <a:rPr lang="en-GB" sz="2400" dirty="0">
                    <a:solidFill>
                      <a:srgbClr val="FF0000"/>
                    </a:solidFill>
                  </a:rPr>
                  <a:t> 2 has no solutions. </a:t>
                </a:r>
              </a:p>
              <a:p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From the graph opposite we can see that cos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has the solutions </a:t>
                </a:r>
              </a:p>
              <a:p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x =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60° and 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=</a:t>
                </a:r>
                <a:r>
                  <a:rPr lang="en-GB" sz="2400" i="1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300°</a:t>
                </a:r>
                <a:endParaRPr lang="en-GB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CF94111-1F9F-4E58-ACFE-4D574164CF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8342" y="3745801"/>
                <a:ext cx="5122843" cy="2460545"/>
              </a:xfrm>
              <a:prstGeom prst="rect">
                <a:avLst/>
              </a:prstGeom>
              <a:blipFill>
                <a:blip r:embed="rId6"/>
                <a:stretch>
                  <a:fillRect l="-1733" t="-2051" r="-495"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F24957E0-0A45-4931-9573-724709A726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4192" y="3226533"/>
            <a:ext cx="4167346" cy="297870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34836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8228" y="61554"/>
            <a:ext cx="98781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Section 5: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6657B36D-1390-41B0-9431-0CBE985B6ABC}"/>
              </a:ext>
            </a:extLst>
          </p:cNvPr>
          <p:cNvSpPr/>
          <p:nvPr/>
        </p:nvSpPr>
        <p:spPr>
          <a:xfrm>
            <a:off x="4146707" y="889376"/>
            <a:ext cx="60212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is a question to check your </a:t>
            </a:r>
            <a:r>
              <a:rPr lang="en-US" altLang="en-US" sz="2400" dirty="0" smtClean="0">
                <a:solidFill>
                  <a:srgbClr val="FF0000"/>
                </a:solidFill>
              </a:rPr>
              <a:t>progress.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91CEA997-E377-43C9-A284-EBB374497374}"/>
                  </a:ext>
                </a:extLst>
              </p:cNvPr>
              <p:cNvSpPr/>
              <p:nvPr/>
            </p:nvSpPr>
            <p:spPr>
              <a:xfrm>
                <a:off x="2927648" y="1563183"/>
                <a:ext cx="8285336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Find all solutions between 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 and 360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 to 1 decimal place, of  the equation:</a:t>
                </a:r>
              </a:p>
              <a:p>
                <a:r>
                  <a:rPr lang="en-US" sz="2400" dirty="0"/>
                  <a:t>                  </a:t>
                </a:r>
              </a:p>
              <a:p>
                <a:r>
                  <a:rPr lang="en-US" sz="2400" dirty="0"/>
                  <a:t>                                5 − 2 cos 𝑥 = 8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𝑥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1CEA997-E377-43C9-A284-EBB3744973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7648" y="1563183"/>
                <a:ext cx="8285336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1104" t="-2713" b="-81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AEDD1E8-4ACC-4360-B5E6-A274F8BE5266}"/>
              </a:ext>
            </a:extLst>
          </p:cNvPr>
          <p:cNvSpPr txBox="1"/>
          <p:nvPr/>
        </p:nvSpPr>
        <p:spPr>
          <a:xfrm>
            <a:off x="2927648" y="3429000"/>
            <a:ext cx="1641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id="{743FA70C-7ECE-4749-A3B3-6AC3255D4BDF}"/>
                  </a:ext>
                </a:extLst>
              </p:cNvPr>
              <p:cNvSpPr txBox="1"/>
              <p:nvPr/>
            </p:nvSpPr>
            <p:spPr>
              <a:xfrm>
                <a:off x="4864832" y="4005064"/>
                <a:ext cx="4584949" cy="1016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cos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  or </a:t>
                </a:r>
                <a:r>
                  <a:rPr lang="en-GB" sz="2400" dirty="0">
                    <a:solidFill>
                      <a:srgbClr val="FF0000"/>
                    </a:solidFill>
                  </a:rPr>
                  <a:t>cos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giving</a:t>
                </a:r>
                <a:endParaRPr lang="en-GB" sz="2400" dirty="0">
                  <a:solidFill>
                    <a:srgbClr val="FF0000"/>
                  </a:solidFill>
                  <a:latin typeface="+mj-lt"/>
                </a:endParaRPr>
              </a:p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41.4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,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120°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24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0°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,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316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.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43FA70C-7ECE-4749-A3B3-6AC3255D4B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832" y="4005064"/>
                <a:ext cx="4584949" cy="1016689"/>
              </a:xfrm>
              <a:prstGeom prst="rect">
                <a:avLst/>
              </a:prstGeom>
              <a:blipFill>
                <a:blip r:embed="rId5"/>
                <a:stretch>
                  <a:fillRect l="-1934" b="-9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47391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Section 5: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4060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fifth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B6DF7EE-8AE6-4B25-95D0-AE5A304FD182}"/>
              </a:ext>
            </a:extLst>
          </p:cNvPr>
          <p:cNvSpPr txBox="1"/>
          <p:nvPr/>
        </p:nvSpPr>
        <p:spPr>
          <a:xfrm>
            <a:off x="-6920" y="116632"/>
            <a:ext cx="22144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Strand:</a:t>
            </a:r>
          </a:p>
          <a:p>
            <a:pPr algn="ctr">
              <a:spcAft>
                <a:spcPts val="300"/>
              </a:spcAft>
            </a:pPr>
            <a:r>
              <a:rPr lang="en-US" b="1" dirty="0">
                <a:solidFill>
                  <a:schemeClr val="bg1"/>
                </a:solidFill>
              </a:rPr>
              <a:t>Further </a:t>
            </a:r>
            <a:r>
              <a:rPr lang="en-US" b="1" dirty="0" smtClean="0">
                <a:solidFill>
                  <a:schemeClr val="bg1"/>
                </a:solidFill>
              </a:rPr>
              <a:t>Trigonometry</a:t>
            </a:r>
          </a:p>
          <a:p>
            <a:pPr algn="ctr">
              <a:spcAft>
                <a:spcPts val="20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Section 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420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D26DF9-5106-4408-AEB8-21B8AFA51FB3}">
  <ds:schemaRefs>
    <ds:schemaRef ds:uri="http://purl.org/dc/terms/"/>
    <ds:schemaRef ds:uri="f7b00057-f5aa-46f4-8410-da255f325540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9ee75292-5076-4fcc-bc52-dcc754448144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9125</TotalTime>
  <Words>3009</Words>
  <Application>Microsoft Office PowerPoint</Application>
  <PresentationFormat>Custom</PresentationFormat>
  <Paragraphs>418</Paragraphs>
  <Slides>28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Alapértelmezett terv</vt:lpstr>
      <vt:lpstr>Supporting and Enhancing Mathematics and Statistics UNIT: Further Trigonometry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396</cp:revision>
  <cp:lastPrinted>2016-10-17T08:47:54Z</cp:lastPrinted>
  <dcterms:created xsi:type="dcterms:W3CDTF">2012-10-10T19:07:13Z</dcterms:created>
  <dcterms:modified xsi:type="dcterms:W3CDTF">2020-07-08T11:56:19Z</dcterms:modified>
</cp:coreProperties>
</file>