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355" r:id="rId5"/>
    <p:sldId id="345" r:id="rId6"/>
    <p:sldId id="385" r:id="rId7"/>
    <p:sldId id="401" r:id="rId8"/>
    <p:sldId id="408" r:id="rId9"/>
    <p:sldId id="378" r:id="rId10"/>
    <p:sldId id="361" r:id="rId11"/>
    <p:sldId id="393" r:id="rId12"/>
    <p:sldId id="390" r:id="rId13"/>
    <p:sldId id="389" r:id="rId14"/>
    <p:sldId id="402" r:id="rId15"/>
    <p:sldId id="403" r:id="rId16"/>
    <p:sldId id="404" r:id="rId17"/>
    <p:sldId id="405" r:id="rId18"/>
    <p:sldId id="391" r:id="rId19"/>
    <p:sldId id="392" r:id="rId20"/>
    <p:sldId id="406" r:id="rId21"/>
    <p:sldId id="414" r:id="rId22"/>
    <p:sldId id="380" r:id="rId23"/>
    <p:sldId id="381" r:id="rId24"/>
    <p:sldId id="382" r:id="rId25"/>
    <p:sldId id="412" r:id="rId26"/>
    <p:sldId id="409" r:id="rId27"/>
    <p:sldId id="370" r:id="rId28"/>
    <p:sldId id="371" r:id="rId29"/>
    <p:sldId id="372" r:id="rId30"/>
    <p:sldId id="373" r:id="rId31"/>
    <p:sldId id="374" r:id="rId32"/>
    <p:sldId id="375" r:id="rId33"/>
    <p:sldId id="420" r:id="rId34"/>
    <p:sldId id="376" r:id="rId35"/>
    <p:sldId id="377" r:id="rId36"/>
    <p:sldId id="422" r:id="rId37"/>
    <p:sldId id="423" r:id="rId38"/>
    <p:sldId id="424" r:id="rId39"/>
    <p:sldId id="421" r:id="rId40"/>
    <p:sldId id="425" r:id="rId41"/>
    <p:sldId id="426" r:id="rId42"/>
    <p:sldId id="383" r:id="rId43"/>
    <p:sldId id="411" r:id="rId44"/>
    <p:sldId id="394" r:id="rId45"/>
    <p:sldId id="413" r:id="rId46"/>
    <p:sldId id="416" r:id="rId47"/>
    <p:sldId id="395" r:id="rId48"/>
    <p:sldId id="398" r:id="rId49"/>
    <p:sldId id="397" r:id="rId50"/>
    <p:sldId id="400" r:id="rId51"/>
    <p:sldId id="410" r:id="rId52"/>
    <p:sldId id="417" r:id="rId53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52"/>
    <p:restoredTop sz="91603"/>
  </p:normalViewPr>
  <p:slideViewPr>
    <p:cSldViewPr>
      <p:cViewPr varScale="1">
        <p:scale>
          <a:sx n="100" d="100"/>
          <a:sy n="100" d="100"/>
        </p:scale>
        <p:origin x="636" y="72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11/2/2020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6900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708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2.tiff"/><Relationship Id="rId7" Type="http://schemas.openxmlformats.org/officeDocument/2006/relationships/image" Target="../media/image8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0.png"/><Relationship Id="rId11" Type="http://schemas.openxmlformats.org/officeDocument/2006/relationships/image" Target="../media/image120.png"/><Relationship Id="rId5" Type="http://schemas.openxmlformats.org/officeDocument/2006/relationships/image" Target="../media/image610.png"/><Relationship Id="rId10" Type="http://schemas.openxmlformats.org/officeDocument/2006/relationships/image" Target="../media/image55.png"/><Relationship Id="rId4" Type="http://schemas.openxmlformats.org/officeDocument/2006/relationships/image" Target="../media/image311.png"/><Relationship Id="rId9" Type="http://schemas.openxmlformats.org/officeDocument/2006/relationships/image" Target="../media/image10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70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image" Target="../media/image3.tiff"/><Relationship Id="rId7" Type="http://schemas.openxmlformats.org/officeDocument/2006/relationships/image" Target="../media/image64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4.tiff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66.png"/><Relationship Id="rId7" Type="http://schemas.openxmlformats.org/officeDocument/2006/relationships/image" Target="../media/image7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0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5" Type="http://schemas.openxmlformats.org/officeDocument/2006/relationships/image" Target="../media/image460.png"/><Relationship Id="rId4" Type="http://schemas.openxmlformats.org/officeDocument/2006/relationships/image" Target="../media/image4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0.png"/><Relationship Id="rId4" Type="http://schemas.openxmlformats.org/officeDocument/2006/relationships/image" Target="../media/image3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image" Target="../media/image11.tiff"/><Relationship Id="rId7" Type="http://schemas.openxmlformats.org/officeDocument/2006/relationships/image" Target="../media/image12.tiff"/><Relationship Id="rId12" Type="http://schemas.openxmlformats.org/officeDocument/2006/relationships/image" Target="../media/image7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1.png"/><Relationship Id="rId11" Type="http://schemas.openxmlformats.org/officeDocument/2006/relationships/image" Target="../media/image391.png"/><Relationship Id="rId5" Type="http://schemas.openxmlformats.org/officeDocument/2006/relationships/image" Target="../media/image77.png"/><Relationship Id="rId10" Type="http://schemas.openxmlformats.org/officeDocument/2006/relationships/image" Target="../media/image381.png"/><Relationship Id="rId4" Type="http://schemas.openxmlformats.org/officeDocument/2006/relationships/image" Target="../media/image76.png"/><Relationship Id="rId9" Type="http://schemas.openxmlformats.org/officeDocument/2006/relationships/image" Target="../media/image37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1.png"/><Relationship Id="rId13" Type="http://schemas.openxmlformats.org/officeDocument/2006/relationships/image" Target="../media/image85.png"/><Relationship Id="rId3" Type="http://schemas.openxmlformats.org/officeDocument/2006/relationships/image" Target="../media/image81.png"/><Relationship Id="rId7" Type="http://schemas.openxmlformats.org/officeDocument/2006/relationships/image" Target="../media/image571.png"/><Relationship Id="rId12" Type="http://schemas.openxmlformats.org/officeDocument/2006/relationships/image" Target="../media/image84.pn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60.png"/><Relationship Id="rId4" Type="http://schemas.openxmlformats.org/officeDocument/2006/relationships/image" Target="../media/image522.png"/><Relationship Id="rId9" Type="http://schemas.openxmlformats.org/officeDocument/2006/relationships/image" Target="../media/image59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1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7" Type="http://schemas.openxmlformats.org/officeDocument/2006/relationships/image" Target="../media/image600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0.png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0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0.png"/><Relationship Id="rId12" Type="http://schemas.openxmlformats.org/officeDocument/2006/relationships/image" Target="../media/image71.png"/><Relationship Id="rId2" Type="http://schemas.openxmlformats.org/officeDocument/2006/relationships/image" Target="../media/image6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86.png"/><Relationship Id="rId10" Type="http://schemas.openxmlformats.org/officeDocument/2006/relationships/image" Target="../media/image69.png"/><Relationship Id="rId4" Type="http://schemas.openxmlformats.org/officeDocument/2006/relationships/image" Target="../media/image630.png"/><Relationship Id="rId9" Type="http://schemas.openxmlformats.org/officeDocument/2006/relationships/image" Target="../media/image68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81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0.png"/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870.png"/><Relationship Id="rId4" Type="http://schemas.openxmlformats.org/officeDocument/2006/relationships/image" Target="../media/image8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0.png"/><Relationship Id="rId2" Type="http://schemas.openxmlformats.org/officeDocument/2006/relationships/image" Target="../media/image8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0.png"/><Relationship Id="rId4" Type="http://schemas.openxmlformats.org/officeDocument/2006/relationships/image" Target="../media/image91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 Strand A</a:t>
            </a:r>
            <a:br>
              <a:rPr lang="en-GB" sz="3600" b="1" dirty="0"/>
            </a:br>
            <a:r>
              <a:rPr lang="en-GB" sz="3600" b="1" dirty="0"/>
              <a:t>UNIT A1: Decimals and Fractions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586" y="6396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Multiplying with Decimals: Examples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6" y="852488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9182724"/>
                  </p:ext>
                </p:extLst>
              </p:nvPr>
            </p:nvGraphicFramePr>
            <p:xfrm>
              <a:off x="3071664" y="1191265"/>
              <a:ext cx="7992888" cy="266251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6409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2098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096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4078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7848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0963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4057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09566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809566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809566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9193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90194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90194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90194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39182724"/>
                  </p:ext>
                </p:extLst>
              </p:nvPr>
            </p:nvGraphicFramePr>
            <p:xfrm>
              <a:off x="3071664" y="1191265"/>
              <a:ext cx="7992888" cy="266251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6409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2098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096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4078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7848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0963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40575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09566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809566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809566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91937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87500" r="-201563" b="-1244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87500" r="-101563" b="-1244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87500" r="-1563" b="-12446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90194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90194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90194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01582" y="4449955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598.2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100 = </a:t>
                </a:r>
                <a:r>
                  <a:rPr lang="en-US" sz="2400" dirty="0">
                    <a:solidFill>
                      <a:srgbClr val="FF0000"/>
                    </a:solidFill>
                  </a:rPr>
                  <a:t>59 820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1582" y="4449955"/>
                <a:ext cx="440920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072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5399606" y="4056258"/>
            <a:ext cx="3528392" cy="127275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43672" y="5431212"/>
            <a:ext cx="8813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multiply by 100, slide all digits 2 places to the LEFT.</a:t>
            </a:r>
          </a:p>
          <a:p>
            <a:r>
              <a:rPr lang="en-US" sz="2400" dirty="0"/>
              <a:t>Fill empty columns with zeros; these act as placeholders.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Oval 10"/>
          <p:cNvSpPr/>
          <p:nvPr/>
        </p:nvSpPr>
        <p:spPr bwMode="auto">
          <a:xfrm>
            <a:off x="8606691" y="2563137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D6A82B-CB89-1242-A236-2323DF11F052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176459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7315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Multiplying with Decimals: Examples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7442665"/>
                  </p:ext>
                </p:extLst>
              </p:nvPr>
            </p:nvGraphicFramePr>
            <p:xfrm>
              <a:off x="3215680" y="1305535"/>
              <a:ext cx="7632847" cy="2839816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280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6334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6334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9843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2826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6334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9823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6328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6328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6328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31901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69305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69305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69305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47442665"/>
                  </p:ext>
                </p:extLst>
              </p:nvPr>
            </p:nvGraphicFramePr>
            <p:xfrm>
              <a:off x="3215680" y="1305535"/>
              <a:ext cx="7632847" cy="2839816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2800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6334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6334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9843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2826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6334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9823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6328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6328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6328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31901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91803" r="-198361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05000" r="-101667" b="-1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05000" r="-1667" b="-1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69305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69305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69305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47928" y="4848229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7 243.81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1000 =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4848229"/>
                <a:ext cx="4409206" cy="461665"/>
              </a:xfrm>
              <a:prstGeom prst="rect">
                <a:avLst/>
              </a:prstGeom>
              <a:blipFill>
                <a:blip r:embed="rId3"/>
                <a:stretch>
                  <a:fillRect l="-221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Oval 10"/>
          <p:cNvSpPr/>
          <p:nvPr/>
        </p:nvSpPr>
        <p:spPr bwMode="auto">
          <a:xfrm>
            <a:off x="8544272" y="2549496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783800E-419D-BB4E-91BD-411E8D6E50EA}"/>
              </a:ext>
            </a:extLst>
          </p:cNvPr>
          <p:cNvSpPr/>
          <p:nvPr/>
        </p:nvSpPr>
        <p:spPr bwMode="auto">
          <a:xfrm>
            <a:off x="5252260" y="4436679"/>
            <a:ext cx="3991734" cy="128476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0F1AD3-597A-1C47-82BC-8D41DDF6758B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197290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8413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Multiplying with Decimals: Examples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2620142"/>
                  </p:ext>
                </p:extLst>
              </p:nvPr>
            </p:nvGraphicFramePr>
            <p:xfrm>
              <a:off x="3359696" y="1380037"/>
              <a:ext cx="7416824" cy="2664297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0457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174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174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7866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048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1745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7847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1682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1682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1682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01314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50385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503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50385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2620142"/>
                  </p:ext>
                </p:extLst>
              </p:nvPr>
            </p:nvGraphicFramePr>
            <p:xfrm>
              <a:off x="3359696" y="1380037"/>
              <a:ext cx="7416824" cy="2664297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04573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174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174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7866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048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1745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78478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1682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1682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1682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01314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06897" r="-203448" b="-16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93220" r="-100000" b="-16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08621" r="-1724" b="-1637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50385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5038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50385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42041" y="4570506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7 243.81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1000 = </a:t>
                </a:r>
                <a:r>
                  <a:rPr lang="en-US" sz="2400" dirty="0">
                    <a:solidFill>
                      <a:srgbClr val="FF0000"/>
                    </a:solidFill>
                  </a:rPr>
                  <a:t>7 243 810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041" y="4570506"/>
                <a:ext cx="4409206" cy="461665"/>
              </a:xfrm>
              <a:prstGeom prst="rect">
                <a:avLst/>
              </a:prstGeom>
              <a:blipFill rotWithShape="1">
                <a:blip r:embed="rId3"/>
                <a:stretch>
                  <a:fillRect l="-2075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5203916" y="4100130"/>
            <a:ext cx="4636499" cy="1300304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3712" y="5512025"/>
            <a:ext cx="79544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 multiply by 1000, slide all digits 3 places to the LEFT.</a:t>
            </a:r>
          </a:p>
          <a:p>
            <a:r>
              <a:rPr lang="en-US" sz="2400" dirty="0"/>
              <a:t>Fill empty columns with zeros; these act as placeholders.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Oval 10"/>
          <p:cNvSpPr/>
          <p:nvPr/>
        </p:nvSpPr>
        <p:spPr bwMode="auto">
          <a:xfrm>
            <a:off x="8544272" y="2563137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A72EB2-D9D9-1A43-ADB2-D296156F58D1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56511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210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Dividing with Decimals: Examples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4802209"/>
                  </p:ext>
                </p:extLst>
              </p:nvPr>
            </p:nvGraphicFramePr>
            <p:xfrm>
              <a:off x="3393700" y="1340768"/>
              <a:ext cx="7428657" cy="2296698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0585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292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292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7974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0610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292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7956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286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286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286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00400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028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0286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3028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44802209"/>
                  </p:ext>
                </p:extLst>
              </p:nvPr>
            </p:nvGraphicFramePr>
            <p:xfrm>
              <a:off x="3393700" y="1340768"/>
              <a:ext cx="7428657" cy="2296698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0585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292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2929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7974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0610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2929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79560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286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286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286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96610" t="-1250" r="-200000" b="-12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10345" t="-1250" r="-103448" b="-12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94915" t="-1250" r="-1695" b="-1275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028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30286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3028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6000" y="4171299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127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 =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171299"/>
                <a:ext cx="4409206" cy="461665"/>
              </a:xfrm>
              <a:prstGeom prst="rect">
                <a:avLst/>
              </a:prstGeom>
              <a:blipFill>
                <a:blip r:embed="rId3"/>
                <a:stretch>
                  <a:fillRect l="-2305"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5807968" y="3869117"/>
            <a:ext cx="2952328" cy="127275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A5A70A1-9666-5F4E-8901-11B60C1E8880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111214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24639"/>
            <a:ext cx="998443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Dividing with Decimals: Examples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2800" b="1" dirty="0"/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6926224"/>
                  </p:ext>
                </p:extLst>
              </p:nvPr>
            </p:nvGraphicFramePr>
            <p:xfrm>
              <a:off x="3647728" y="1196752"/>
              <a:ext cx="7488833" cy="2592288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1238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2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1263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8506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8883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8883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8883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3412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6054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6054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6054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66926224"/>
                  </p:ext>
                </p:extLst>
              </p:nvPr>
            </p:nvGraphicFramePr>
            <p:xfrm>
              <a:off x="3647728" y="1196752"/>
              <a:ext cx="7488833" cy="2592288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1238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2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12639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8506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8883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8883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8883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3412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01695" t="-1111" r="-203390" b="-12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01695" t="-1111" r="-103390" b="-1277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01695" t="-1111" r="-3390" b="-1277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6054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6054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6054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1071" y="4483603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127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 =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12.7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071" y="4483603"/>
                <a:ext cx="4409206" cy="461665"/>
              </a:xfrm>
              <a:prstGeom prst="rect">
                <a:avLst/>
              </a:prstGeom>
              <a:blipFill>
                <a:blip r:embed="rId3"/>
                <a:stretch>
                  <a:fillRect l="-2594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5908138" y="4059968"/>
            <a:ext cx="2952328" cy="127275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Oval 6"/>
          <p:cNvSpPr/>
          <p:nvPr/>
        </p:nvSpPr>
        <p:spPr bwMode="auto">
          <a:xfrm>
            <a:off x="8860466" y="2927543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7728" y="5457902"/>
            <a:ext cx="7869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 divide by 10, slide all digits 1 place to the RIGHT.</a:t>
            </a:r>
          </a:p>
          <a:p>
            <a:r>
              <a:rPr lang="en-US" sz="2400" dirty="0"/>
              <a:t>Fill empty columns with zeros; these act as placeholders</a:t>
            </a:r>
            <a:r>
              <a:rPr lang="en-US" dirty="0"/>
              <a:t>.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F4B971-9048-E542-8FD1-8845D9834624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256727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217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Dividing with Decimals: Examples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9642709"/>
                  </p:ext>
                </p:extLst>
              </p:nvPr>
            </p:nvGraphicFramePr>
            <p:xfrm>
              <a:off x="3324004" y="986906"/>
              <a:ext cx="7704857" cy="280831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3581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705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7055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0502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36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7055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0482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7048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7048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7048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28693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712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7126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712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99642709"/>
                  </p:ext>
                </p:extLst>
              </p:nvPr>
            </p:nvGraphicFramePr>
            <p:xfrm>
              <a:off x="3324004" y="986906"/>
              <a:ext cx="7704857" cy="280831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3581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705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7055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0502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36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7055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04827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7048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7048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7048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286932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10000" t="-980" r="-205000" b="-1186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96721" t="-980" r="-101639" b="-1186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96721" t="-980" r="-1639" b="-11862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0712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07126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07126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270258" y="4466939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4.3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100 =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258" y="4466939"/>
                <a:ext cx="4409206" cy="461665"/>
              </a:xfrm>
              <a:prstGeom prst="rect">
                <a:avLst/>
              </a:prstGeom>
              <a:blipFill>
                <a:blip r:embed="rId3"/>
                <a:stretch>
                  <a:fillRect l="-2011" t="-8108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5905128" y="4082062"/>
            <a:ext cx="2952328" cy="127275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Oval 10"/>
          <p:cNvSpPr/>
          <p:nvPr/>
        </p:nvSpPr>
        <p:spPr bwMode="auto">
          <a:xfrm>
            <a:off x="8688288" y="2391061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34AA42-60AE-774F-97A7-A6E2BD47A34C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2416268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848" y="57478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Dividing with Decimals: Examples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2425575"/>
                  </p:ext>
                </p:extLst>
              </p:nvPr>
            </p:nvGraphicFramePr>
            <p:xfrm>
              <a:off x="3431704" y="1036698"/>
              <a:ext cx="7488830" cy="2916402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1561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571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25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1263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85066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8882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8882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8882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31431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029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4029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4029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32425575"/>
                  </p:ext>
                </p:extLst>
              </p:nvPr>
            </p:nvGraphicFramePr>
            <p:xfrm>
              <a:off x="3431704" y="1036698"/>
              <a:ext cx="7488830" cy="2916402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1561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4571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8525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1263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48947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685066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748882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748882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748882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314315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701695" r="-203390" b="-122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01695" r="-103390" b="-122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01695" r="-3390" b="-122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029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4029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rgbClr val="FF0000"/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4029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41869" y="4577133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4.3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100 =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0.043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869" y="4577133"/>
                <a:ext cx="4409206" cy="461665"/>
              </a:xfrm>
              <a:prstGeom prst="rect">
                <a:avLst/>
              </a:prstGeom>
              <a:blipFill>
                <a:blip r:embed="rId3"/>
                <a:stretch>
                  <a:fillRect l="-2011"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5970005" y="4191262"/>
            <a:ext cx="2952328" cy="127275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Oval 6"/>
          <p:cNvSpPr/>
          <p:nvPr/>
        </p:nvSpPr>
        <p:spPr bwMode="auto">
          <a:xfrm>
            <a:off x="8606691" y="2962424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11438" y="5518666"/>
            <a:ext cx="795442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To divide by 100, slide all digits 2 places to the RIGHT.</a:t>
            </a:r>
          </a:p>
          <a:p>
            <a:r>
              <a:rPr lang="en-US" sz="2400" dirty="0"/>
              <a:t>Fill empty columns with zeros; these act as placeholders.</a:t>
            </a:r>
          </a:p>
          <a:p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8606691" y="2551858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CE7759-1A57-1043-B824-A9DFBBB934D8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1148342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7721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A1.2: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59209" y="1199738"/>
                <a:ext cx="178125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0.34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 =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209" y="1199738"/>
                <a:ext cx="1781257" cy="461665"/>
              </a:xfrm>
              <a:prstGeom prst="rect">
                <a:avLst/>
              </a:prstGeom>
              <a:blipFill>
                <a:blip r:embed="rId2"/>
                <a:stretch>
                  <a:fillRect l="-5137" t="-9211" r="-4795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55431" y="2335851"/>
                <a:ext cx="20473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34.5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100 =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431" y="2335851"/>
                <a:ext cx="2047355" cy="461665"/>
              </a:xfrm>
              <a:prstGeom prst="rect">
                <a:avLst/>
              </a:prstGeom>
              <a:blipFill>
                <a:blip r:embed="rId3"/>
                <a:stretch>
                  <a:fillRect l="-4776" t="-9211" r="-358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33236" y="3000275"/>
                <a:ext cx="20377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72.33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 =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236" y="3000275"/>
                <a:ext cx="2037737" cy="461665"/>
              </a:xfrm>
              <a:prstGeom prst="rect">
                <a:avLst/>
              </a:prstGeom>
              <a:blipFill>
                <a:blip r:embed="rId4"/>
                <a:stretch>
                  <a:fillRect l="-4790" t="-9211" r="-359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59209" y="1785235"/>
                <a:ext cx="17908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49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100 =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209" y="1785235"/>
                <a:ext cx="1790875" cy="461665"/>
              </a:xfrm>
              <a:prstGeom prst="rect">
                <a:avLst/>
              </a:prstGeom>
              <a:blipFill>
                <a:blip r:embed="rId5"/>
                <a:stretch>
                  <a:fillRect l="-5102" t="-9211" r="-442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81146" y="4819994"/>
                <a:ext cx="18758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3.2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100 =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1146" y="4819994"/>
                <a:ext cx="1875835" cy="461665"/>
              </a:xfrm>
              <a:prstGeom prst="rect">
                <a:avLst/>
              </a:prstGeom>
              <a:blipFill>
                <a:blip r:embed="rId6"/>
                <a:stretch>
                  <a:fillRect l="-5212" t="-9333" r="-3909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73557" y="4229568"/>
                <a:ext cx="22188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94.7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1000 =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3557" y="4229568"/>
                <a:ext cx="2218877" cy="461665"/>
              </a:xfrm>
              <a:prstGeom prst="rect">
                <a:avLst/>
              </a:prstGeom>
              <a:blipFill>
                <a:blip r:embed="rId7"/>
                <a:stretch>
                  <a:fillRect l="-4121" t="-9211" r="-3297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89580" y="3607614"/>
                <a:ext cx="21242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2.315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100 =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580" y="3607614"/>
                <a:ext cx="2124299" cy="461665"/>
              </a:xfrm>
              <a:prstGeom prst="rect">
                <a:avLst/>
              </a:prstGeom>
              <a:blipFill>
                <a:blip r:embed="rId8"/>
                <a:stretch>
                  <a:fillRect l="-4298" t="-9211" r="-3438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333236" y="5424957"/>
                <a:ext cx="34179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35 679 000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10 000 =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236" y="5424957"/>
                <a:ext cx="3417923" cy="461665"/>
              </a:xfrm>
              <a:prstGeom prst="rect">
                <a:avLst/>
              </a:prstGeom>
              <a:blipFill>
                <a:blip r:embed="rId9"/>
                <a:stretch>
                  <a:fillRect l="-2852" t="-9211" r="-160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10296" y="6043048"/>
                <a:ext cx="280878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72.33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100 000 = 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0296" y="6043048"/>
                <a:ext cx="2808782" cy="461665"/>
              </a:xfrm>
              <a:prstGeom prst="rect">
                <a:avLst/>
              </a:prstGeom>
              <a:blipFill>
                <a:blip r:embed="rId10"/>
                <a:stretch>
                  <a:fillRect l="-3254" t="-9211" r="-2603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715505" y="1230291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3.4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49922" y="1773988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0.49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99058" y="3018569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723.3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70395" y="3638430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231.5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70395" y="4212615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0.0947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57017" y="4854363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0.032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43757" y="5452512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3567.9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443FA2-BE6C-624E-8774-ACA8D26E2E7F}"/>
              </a:ext>
            </a:extLst>
          </p:cNvPr>
          <p:cNvSpPr txBox="1"/>
          <p:nvPr/>
        </p:nvSpPr>
        <p:spPr>
          <a:xfrm>
            <a:off x="4819423" y="1077668"/>
            <a:ext cx="1080120" cy="5522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en-US" sz="2400" dirty="0"/>
              <a:t>1.</a:t>
            </a:r>
          </a:p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en-US" sz="2400" dirty="0"/>
              <a:t>2.</a:t>
            </a:r>
          </a:p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en-US" sz="2400" dirty="0"/>
              <a:t>3.</a:t>
            </a:r>
          </a:p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en-US" sz="2400" dirty="0"/>
              <a:t>4.</a:t>
            </a:r>
          </a:p>
          <a:p>
            <a:pPr>
              <a:lnSpc>
                <a:spcPct val="150000"/>
              </a:lnSpc>
              <a:spcAft>
                <a:spcPts val="450"/>
              </a:spcAft>
            </a:pPr>
            <a:r>
              <a:rPr lang="en-US" sz="2400" dirty="0"/>
              <a:t>5.</a:t>
            </a:r>
          </a:p>
          <a:p>
            <a:pPr>
              <a:lnSpc>
                <a:spcPct val="150000"/>
              </a:lnSpc>
              <a:spcAft>
                <a:spcPts val="440"/>
              </a:spcAft>
            </a:pPr>
            <a:r>
              <a:rPr lang="en-US" sz="2400" dirty="0"/>
              <a:t>6.</a:t>
            </a:r>
          </a:p>
          <a:p>
            <a:pPr>
              <a:lnSpc>
                <a:spcPct val="150000"/>
              </a:lnSpc>
              <a:spcAft>
                <a:spcPts val="440"/>
              </a:spcAft>
            </a:pPr>
            <a:r>
              <a:rPr lang="en-US" sz="2400" dirty="0"/>
              <a:t>7.</a:t>
            </a:r>
          </a:p>
          <a:p>
            <a:pPr>
              <a:lnSpc>
                <a:spcPct val="150000"/>
              </a:lnSpc>
              <a:spcAft>
                <a:spcPts val="440"/>
              </a:spcAft>
            </a:pPr>
            <a:r>
              <a:rPr lang="en-US" sz="2400" dirty="0"/>
              <a:t>8.</a:t>
            </a:r>
          </a:p>
          <a:p>
            <a:pPr>
              <a:lnSpc>
                <a:spcPct val="150000"/>
              </a:lnSpc>
              <a:spcAft>
                <a:spcPts val="440"/>
              </a:spcAft>
            </a:pPr>
            <a:r>
              <a:rPr lang="en-US" sz="2400" dirty="0"/>
              <a:t>9.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4EAF47-E11B-7D42-83CF-A5480BD37D70}"/>
              </a:ext>
            </a:extLst>
          </p:cNvPr>
          <p:cNvSpPr txBox="1"/>
          <p:nvPr/>
        </p:nvSpPr>
        <p:spPr>
          <a:xfrm>
            <a:off x="8643757" y="236301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0.345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DA6FDA-1ABB-F74B-BB1B-A215AE6264FD}"/>
              </a:ext>
            </a:extLst>
          </p:cNvPr>
          <p:cNvSpPr txBox="1"/>
          <p:nvPr/>
        </p:nvSpPr>
        <p:spPr>
          <a:xfrm>
            <a:off x="8295248" y="5986471"/>
            <a:ext cx="15552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7 233 000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0480C4-838D-A344-B6A6-4D06D159C7FD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219144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5" grpId="0"/>
      <p:bldP spid="16" grpId="0"/>
      <p:bldP spid="20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7" y="35773"/>
            <a:ext cx="99786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A1.2: Review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912177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second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353" y="2155214"/>
            <a:ext cx="100811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D290EF-6DCB-F74A-B8BD-446D9E86EE09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AF405065-4A52-5341-92C6-EB8F9D328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http://szalonta.hu/ske/text/A1/skea1s2.html</a:t>
            </a:r>
          </a:p>
        </p:txBody>
      </p:sp>
    </p:spTree>
    <p:extLst>
      <p:ext uri="{BB962C8B-B14F-4D97-AF65-F5344CB8AC3E}">
        <p14:creationId xmlns:p14="http://schemas.microsoft.com/office/powerpoint/2010/main" val="279373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65177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Fractions and Decimals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2951" y="810863"/>
            <a:ext cx="612058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/>
            <a:r>
              <a:rPr lang="en-US" altLang="en-US" sz="2400" dirty="0">
                <a:latin typeface="+mj-lt"/>
              </a:rPr>
              <a:t>All fractions can be converted to decimals.</a:t>
            </a:r>
          </a:p>
          <a:p>
            <a:pPr marL="0" indent="0" algn="ctr"/>
            <a:r>
              <a:rPr lang="en-US" altLang="en-US" sz="2400" dirty="0">
                <a:latin typeface="+mj-lt"/>
              </a:rPr>
              <a:t>Simply divide the numerator by the denominator.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33154" y="2032189"/>
            <a:ext cx="69268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+mj-lt"/>
              </a:rPr>
              <a:t>Some fractions can be written as decimals with a </a:t>
            </a:r>
          </a:p>
          <a:p>
            <a:pPr algn="ctr"/>
            <a:r>
              <a:rPr lang="en-US" sz="2400" i="1" dirty="0">
                <a:latin typeface="+mj-lt"/>
              </a:rPr>
              <a:t>fixed</a:t>
            </a:r>
            <a:r>
              <a:rPr lang="en-US" sz="2400" dirty="0">
                <a:latin typeface="+mj-lt"/>
              </a:rPr>
              <a:t> number of decimal places. </a:t>
            </a:r>
          </a:p>
          <a:p>
            <a:pPr algn="ctr"/>
            <a:r>
              <a:rPr lang="en-US" sz="2400" dirty="0">
                <a:latin typeface="+mj-lt"/>
              </a:rPr>
              <a:t>These are called</a:t>
            </a:r>
            <a:r>
              <a:rPr lang="is-IS" sz="2400" dirty="0">
                <a:latin typeface="+mj-lt"/>
              </a:rPr>
              <a:t>…</a:t>
            </a:r>
            <a:endParaRPr lang="en-US" sz="24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21937" y="3420954"/>
                <a:ext cx="5542608" cy="9857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s-IS" sz="2400" dirty="0">
                    <a:latin typeface="+mj-lt"/>
                  </a:rPr>
                  <a:t>… </a:t>
                </a:r>
                <a:r>
                  <a:rPr lang="en-US" sz="2400" b="1" dirty="0">
                    <a:latin typeface="+mj-lt"/>
                  </a:rPr>
                  <a:t>terminating</a:t>
                </a:r>
                <a:r>
                  <a:rPr lang="en-US" sz="2400" dirty="0">
                    <a:latin typeface="+mj-lt"/>
                  </a:rPr>
                  <a:t> decimals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en-GB" sz="2400">
                        <a:latin typeface="Cambria Math"/>
                      </a:rPr>
                      <m:t>=0.125</m:t>
                    </m:r>
                  </m:oMath>
                </a14:m>
                <a:endParaRPr lang="en-US" altLang="en-US" sz="2400" dirty="0">
                  <a:latin typeface="+mj-lt"/>
                </a:endParaRPr>
              </a:p>
              <a:p>
                <a:r>
                  <a:rPr lang="en-US" sz="2400" dirty="0">
                    <a:latin typeface="+mj-lt"/>
                  </a:rPr>
                  <a:t>	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937" y="3420954"/>
                <a:ext cx="5542608" cy="985719"/>
              </a:xfrm>
              <a:prstGeom prst="rect">
                <a:avLst/>
              </a:prstGeom>
              <a:blipFill>
                <a:blip r:embed="rId2"/>
                <a:stretch>
                  <a:fillRect l="-1831" r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987421" y="4261375"/>
            <a:ext cx="7481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+mj-lt"/>
              </a:rPr>
              <a:t>Some fractions can be written as decimals with </a:t>
            </a:r>
          </a:p>
          <a:p>
            <a:r>
              <a:rPr lang="en-US" sz="2400" dirty="0">
                <a:latin typeface="+mj-lt"/>
              </a:rPr>
              <a:t> an infinite </a:t>
            </a:r>
            <a:r>
              <a:rPr lang="en-US" sz="2400" i="1" dirty="0">
                <a:latin typeface="+mj-lt"/>
              </a:rPr>
              <a:t>repeating pattern </a:t>
            </a:r>
            <a:r>
              <a:rPr lang="en-US" sz="2400" dirty="0">
                <a:latin typeface="+mj-lt"/>
              </a:rPr>
              <a:t>of decimal places.</a:t>
            </a:r>
          </a:p>
          <a:p>
            <a:r>
              <a:rPr lang="en-US" sz="2400" dirty="0">
                <a:latin typeface="+mj-lt"/>
              </a:rPr>
              <a:t>                  These are called</a:t>
            </a:r>
            <a:r>
              <a:rPr lang="is-IS" sz="2400" dirty="0">
                <a:latin typeface="+mj-lt"/>
              </a:rPr>
              <a:t>…</a:t>
            </a:r>
            <a:endParaRPr lang="en-US" sz="24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14807" y="5685736"/>
                <a:ext cx="8454559" cy="6303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is-IS" sz="2400" dirty="0">
                    <a:latin typeface="+mj-lt"/>
                  </a:rPr>
                  <a:t>… </a:t>
                </a:r>
                <a:r>
                  <a:rPr lang="en-US" sz="2400" b="1" dirty="0">
                    <a:latin typeface="+mj-lt"/>
                  </a:rPr>
                  <a:t>recurring</a:t>
                </a:r>
                <a:r>
                  <a:rPr lang="en-US" sz="2400" dirty="0">
                    <a:latin typeface="+mj-lt"/>
                  </a:rPr>
                  <a:t> decimals	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n-GB" sz="2400">
                        <a:latin typeface="Cambria Math"/>
                      </a:rPr>
                      <m:t>=0.714285</m:t>
                    </m:r>
                    <m:r>
                      <a:rPr lang="en-GB" sz="2400">
                        <a:solidFill>
                          <a:srgbClr val="00B0F0"/>
                        </a:solidFill>
                        <a:latin typeface="Cambria Math"/>
                      </a:rPr>
                      <m:t>714285</m:t>
                    </m:r>
                    <m:r>
                      <a:rPr lang="en-GB" sz="2400">
                        <a:latin typeface="Cambria Math"/>
                      </a:rPr>
                      <m:t>714285…</m:t>
                    </m:r>
                  </m:oMath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807" y="5685736"/>
                <a:ext cx="8454559" cy="630301"/>
              </a:xfrm>
              <a:prstGeom prst="rect">
                <a:avLst/>
              </a:prstGeom>
              <a:blipFill>
                <a:blip r:embed="rId3"/>
                <a:stretch>
                  <a:fillRect l="-1049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198CDE1B-2A98-D34E-9C98-974021F5C715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A1.3</a:t>
            </a:r>
          </a:p>
        </p:txBody>
      </p:sp>
    </p:spTree>
    <p:extLst>
      <p:ext uri="{BB962C8B-B14F-4D97-AF65-F5344CB8AC3E}">
        <p14:creationId xmlns:p14="http://schemas.microsoft.com/office/powerpoint/2010/main" val="94502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2" grpId="0"/>
      <p:bldP spid="3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03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Decimals and Fractions</a:t>
            </a:r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852496"/>
            <a:ext cx="998443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Decimals and Fractions are two ways of representing the same amount. </a:t>
            </a:r>
          </a:p>
          <a:p>
            <a:endParaRPr lang="en-US" altLang="en-US" dirty="0"/>
          </a:p>
          <a:p>
            <a:r>
              <a:rPr lang="en-US" altLang="en-US" sz="2400" dirty="0"/>
              <a:t>You have seven sections to work through and there are fitness tests for and </a:t>
            </a:r>
            <a:r>
              <a:rPr lang="en-US" altLang="en-US" sz="2400"/>
              <a:t>an interactive </a:t>
            </a:r>
            <a:r>
              <a:rPr lang="en-US" altLang="en-US" sz="2400" dirty="0"/>
              <a:t>questions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2564904"/>
            <a:ext cx="7056784" cy="390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en-US" sz="2400" dirty="0"/>
              <a:t>Decimals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en-US" sz="2400" dirty="0"/>
              <a:t>Multiplying and Dividing with Decimals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en-US" sz="2400" dirty="0"/>
              <a:t>Fractions and Decimals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en-US" sz="2400" dirty="0"/>
              <a:t>Negative Numbers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en-US" sz="2400" dirty="0"/>
              <a:t>Operations with Negative Numbers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en-US" sz="2400" dirty="0"/>
              <a:t>Estimating Answers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en-US" altLang="en-US" sz="2400" dirty="0"/>
              <a:t>Using Brackets and Memory on a Calculator</a:t>
            </a:r>
          </a:p>
        </p:txBody>
      </p:sp>
    </p:spTree>
    <p:extLst>
      <p:ext uri="{BB962C8B-B14F-4D97-AF65-F5344CB8AC3E}">
        <p14:creationId xmlns:p14="http://schemas.microsoft.com/office/powerpoint/2010/main" val="221926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6079" y="1328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Significant Figures and Decimal Places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127" y="889810"/>
            <a:ext cx="8208912" cy="382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Numbers with an infinite number of decimal places are rounded to a specified number of </a:t>
            </a:r>
          </a:p>
          <a:p>
            <a:pPr algn="ctr">
              <a:spcAft>
                <a:spcPts val="300"/>
              </a:spcAft>
            </a:pPr>
            <a:r>
              <a:rPr lang="en-US" altLang="en-US" sz="2400" b="1" dirty="0"/>
              <a:t>significant figures (</a:t>
            </a:r>
            <a:r>
              <a:rPr lang="en-US" altLang="en-US" sz="2400" b="1" dirty="0" err="1"/>
              <a:t>s.f.</a:t>
            </a:r>
            <a:r>
              <a:rPr lang="en-US" altLang="en-US" sz="2400" b="1" dirty="0"/>
              <a:t>) </a:t>
            </a:r>
            <a:r>
              <a:rPr lang="en-US" altLang="en-US" sz="2400" dirty="0"/>
              <a:t>or </a:t>
            </a:r>
            <a:r>
              <a:rPr lang="en-US" altLang="en-US" sz="2400" b="1" dirty="0"/>
              <a:t>decimal places (</a:t>
            </a:r>
            <a:r>
              <a:rPr lang="en-US" altLang="en-US" sz="2400" b="1" dirty="0" err="1"/>
              <a:t>d.p.</a:t>
            </a:r>
            <a:r>
              <a:rPr lang="en-US" altLang="en-US" sz="2400" b="1" dirty="0"/>
              <a:t>)</a:t>
            </a:r>
            <a:r>
              <a:rPr lang="en-US" altLang="en-US" sz="2400" dirty="0"/>
              <a:t>. </a:t>
            </a:r>
          </a:p>
          <a:p>
            <a:pPr algn="ctr"/>
            <a:r>
              <a:rPr lang="en-US" altLang="en-US" sz="2400" dirty="0"/>
              <a:t>Remember the rounding rules: if the </a:t>
            </a:r>
            <a:r>
              <a:rPr lang="is-IS" altLang="en-US" sz="2400" dirty="0"/>
              <a:t>following digit after the ‘cut-off’ is 5 or more, you round ‘up’.</a:t>
            </a:r>
          </a:p>
          <a:p>
            <a:pPr algn="ctr"/>
            <a:endParaRPr lang="is-IS" altLang="en-US" sz="2400" dirty="0"/>
          </a:p>
          <a:p>
            <a:pPr algn="ctr"/>
            <a:endParaRPr lang="is-IS" altLang="en-US" sz="2400" dirty="0"/>
          </a:p>
          <a:p>
            <a:pPr algn="ctr"/>
            <a:endParaRPr lang="is-IS" altLang="en-US" sz="2400" dirty="0"/>
          </a:p>
          <a:p>
            <a:pPr algn="ctr"/>
            <a:endParaRPr lang="is-IS" altLang="en-US" sz="2400" dirty="0"/>
          </a:p>
          <a:p>
            <a:pPr algn="ctr"/>
            <a:endParaRPr lang="en-US" altLang="en-US" sz="2400" dirty="0"/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6555" y="2896210"/>
            <a:ext cx="80259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400" b="1" dirty="0"/>
              <a:t>Significant figures </a:t>
            </a:r>
            <a:r>
              <a:rPr lang="en-US" altLang="en-US" sz="2400" dirty="0"/>
              <a:t>are counted from left to right, starting from the first </a:t>
            </a:r>
            <a:r>
              <a:rPr lang="en-US" altLang="en-US" sz="2400" i="1" dirty="0"/>
              <a:t>non-zero</a:t>
            </a:r>
            <a:r>
              <a:rPr lang="en-US" altLang="en-US" sz="2400" dirty="0"/>
              <a:t> digit.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5864" y="3829564"/>
            <a:ext cx="8027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en-US" sz="2400" b="1" dirty="0"/>
              <a:t>Decimal places </a:t>
            </a:r>
            <a:r>
              <a:rPr lang="en-US" altLang="en-US" sz="2400" dirty="0"/>
              <a:t>are counted starting from </a:t>
            </a:r>
            <a:r>
              <a:rPr lang="en-US" altLang="en-US" sz="2400" i="1" dirty="0"/>
              <a:t>after</a:t>
            </a:r>
            <a:r>
              <a:rPr lang="en-US" altLang="en-US" sz="2400" dirty="0"/>
              <a:t> the decimal point.</a:t>
            </a:r>
          </a:p>
          <a:p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985127" y="4880176"/>
            <a:ext cx="8027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Round 37 185.5912</a:t>
            </a:r>
            <a:r>
              <a:rPr lang="is-IS" sz="2400" dirty="0"/>
              <a:t>…</a:t>
            </a:r>
            <a:r>
              <a:rPr lang="en-US" sz="2400" dirty="0"/>
              <a:t> 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75843" y="5427434"/>
            <a:ext cx="4021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 </a:t>
            </a:r>
            <a:r>
              <a:rPr lang="en-US" sz="2400" b="1" dirty="0"/>
              <a:t>s</a:t>
            </a:r>
            <a:r>
              <a:rPr lang="en-US" altLang="en-US" sz="2400" b="1" dirty="0"/>
              <a:t>ignificant figures 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375843" y="6024508"/>
            <a:ext cx="3440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/>
              <a:t>2</a:t>
            </a:r>
            <a:r>
              <a:rPr lang="en-US" altLang="en-US" sz="2400" b="1" dirty="0"/>
              <a:t> decimal places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536160" y="5409546"/>
            <a:ext cx="1427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37 200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00945" y="5968190"/>
            <a:ext cx="1970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37 185.59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A3F3C7-D1A1-A148-A909-78291E2B8C80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A1.3</a:t>
            </a:r>
          </a:p>
        </p:txBody>
      </p:sp>
    </p:spTree>
    <p:extLst>
      <p:ext uri="{BB962C8B-B14F-4D97-AF65-F5344CB8AC3E}">
        <p14:creationId xmlns:p14="http://schemas.microsoft.com/office/powerpoint/2010/main" val="43779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45924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Converting Fractions to Decimals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1744" y="1222454"/>
            <a:ext cx="892899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/>
            <a:r>
              <a:rPr lang="en-US" altLang="en-US" sz="2400" dirty="0">
                <a:latin typeface="+mj-lt"/>
              </a:rPr>
              <a:t>Simply divide the numerator by the denominator.</a:t>
            </a:r>
          </a:p>
          <a:p>
            <a:pPr marL="0" indent="0"/>
            <a:endParaRPr lang="en-US" altLang="en-US" sz="2400" dirty="0">
              <a:latin typeface="+mj-lt"/>
            </a:endParaRPr>
          </a:p>
          <a:p>
            <a:pPr marL="0" indent="0"/>
            <a:r>
              <a:rPr lang="en-US" altLang="en-US" sz="2400" dirty="0">
                <a:latin typeface="+mj-lt"/>
              </a:rPr>
              <a:t>Often this is possible to do by pen and paper.</a:t>
            </a:r>
          </a:p>
          <a:p>
            <a:pPr marL="0" indent="0"/>
            <a:r>
              <a:rPr lang="en-US" altLang="en-US" sz="2400" dirty="0">
                <a:latin typeface="+mj-lt"/>
              </a:rPr>
              <a:t>But sometimes a calculator may be helpful!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86649" y="3295567"/>
                <a:ext cx="4997088" cy="625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Convert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>
                    <a:latin typeface="+mj-lt"/>
                  </a:rPr>
                  <a:t> to a decimal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649" y="3295567"/>
                <a:ext cx="4997088" cy="625812"/>
              </a:xfrm>
              <a:prstGeom prst="rect">
                <a:avLst/>
              </a:prstGeom>
              <a:blipFill>
                <a:blip r:embed="rId2"/>
                <a:stretch>
                  <a:fillRect l="-1777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55479" y="4165939"/>
                <a:ext cx="20587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3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latin typeface="+mj-lt"/>
                  </a:rPr>
                  <a:t> 8 = 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479" y="4165939"/>
                <a:ext cx="2058765" cy="461665"/>
              </a:xfrm>
              <a:prstGeom prst="rect">
                <a:avLst/>
              </a:prstGeom>
              <a:blipFill>
                <a:blip r:embed="rId3"/>
                <a:stretch>
                  <a:fillRect l="-4294" t="-810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6991542" y="4165938"/>
            <a:ext cx="144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0.375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56905" y="5041253"/>
                <a:ext cx="5314679" cy="629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Convert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400" dirty="0">
                    <a:latin typeface="+mj-lt"/>
                  </a:rPr>
                  <a:t> to a decimal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905" y="5041253"/>
                <a:ext cx="5314679" cy="629531"/>
              </a:xfrm>
              <a:prstGeom prst="rect">
                <a:avLst/>
              </a:prstGeom>
              <a:blipFill>
                <a:blip r:embed="rId4"/>
                <a:stretch>
                  <a:fillRect l="-1667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19108" y="5981462"/>
            <a:ext cx="6764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0.45454545</a:t>
            </a:r>
            <a:r>
              <a:rPr lang="is-IS" sz="2400" dirty="0">
                <a:solidFill>
                  <a:srgbClr val="FF0000"/>
                </a:solidFill>
                <a:latin typeface="+mj-lt"/>
              </a:rPr>
              <a:t>…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 = 0.455 (to 3 </a:t>
            </a:r>
            <a:r>
              <a:rPr lang="en-US" sz="2400" dirty="0" err="1">
                <a:solidFill>
                  <a:srgbClr val="FF0000"/>
                </a:solidFill>
                <a:latin typeface="+mj-lt"/>
              </a:rPr>
              <a:t>d.p.</a:t>
            </a:r>
            <a:r>
              <a:rPr lang="en-US" sz="2400" dirty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7A1CE84-5C7D-C44F-880D-8FB7454B7272}"/>
                  </a:ext>
                </a:extLst>
              </p:cNvPr>
              <p:cNvSpPr txBox="1"/>
              <p:nvPr/>
            </p:nvSpPr>
            <p:spPr>
              <a:xfrm>
                <a:off x="3940843" y="5981461"/>
                <a:ext cx="21551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latin typeface="+mj-lt"/>
                  </a:rPr>
                  <a:t> 11 =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7A1CE84-5C7D-C44F-880D-8FB7454B7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843" y="5981461"/>
                <a:ext cx="2155157" cy="461665"/>
              </a:xfrm>
              <a:prstGeom prst="rect">
                <a:avLst/>
              </a:prstGeom>
              <a:blipFill>
                <a:blip r:embed="rId5"/>
                <a:stretch>
                  <a:fillRect l="-4094" t="-810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B9CAE692-D873-9E46-8219-070A2A1BD0D5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A1.3</a:t>
            </a:r>
          </a:p>
        </p:txBody>
      </p:sp>
    </p:spTree>
    <p:extLst>
      <p:ext uri="{BB962C8B-B14F-4D97-AF65-F5344CB8AC3E}">
        <p14:creationId xmlns:p14="http://schemas.microsoft.com/office/powerpoint/2010/main" val="320319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848" y="4556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Conversion: Practice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499" y="908720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44042" y="1039695"/>
                <a:ext cx="4027064" cy="615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1. Convert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2400" dirty="0">
                    <a:latin typeface="+mj-lt"/>
                  </a:rPr>
                  <a:t> to a decimal. 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042" y="1039695"/>
                <a:ext cx="4027064" cy="615810"/>
              </a:xfrm>
              <a:prstGeom prst="rect">
                <a:avLst/>
              </a:prstGeom>
              <a:blipFill>
                <a:blip r:embed="rId2"/>
                <a:stretch>
                  <a:fillRect l="-2269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744041" y="2602112"/>
            <a:ext cx="4238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3. Convert </a:t>
            </a:r>
            <a:r>
              <a:rPr lang="en-GB" sz="2400" dirty="0">
                <a:latin typeface="+mj-lt"/>
              </a:rPr>
              <a:t>0.45</a:t>
            </a:r>
            <a:r>
              <a:rPr lang="en-US" sz="2400" dirty="0">
                <a:latin typeface="+mj-lt"/>
              </a:rPr>
              <a:t> to a fraction.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44042" y="3316578"/>
            <a:ext cx="43236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4. Convert </a:t>
            </a:r>
            <a:r>
              <a:rPr lang="en-GB" sz="2400" dirty="0">
                <a:latin typeface="+mj-lt"/>
              </a:rPr>
              <a:t>0.125</a:t>
            </a:r>
            <a:r>
              <a:rPr lang="en-US" sz="2400" dirty="0">
                <a:latin typeface="+mj-lt"/>
              </a:rPr>
              <a:t> to a fraction.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44042" y="1799444"/>
                <a:ext cx="3855542" cy="625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2. Convert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+mj-lt"/>
                  </a:rPr>
                  <a:t> to a decimal. 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042" y="1799444"/>
                <a:ext cx="3855542" cy="625877"/>
              </a:xfrm>
              <a:prstGeom prst="rect">
                <a:avLst/>
              </a:prstGeom>
              <a:blipFill>
                <a:blip r:embed="rId3"/>
                <a:stretch>
                  <a:fillRect l="-2370" r="-4897" b="-67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44042" y="5272893"/>
                <a:ext cx="4121641" cy="616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7. Convert 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17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sz="2400" dirty="0">
                    <a:latin typeface="+mj-lt"/>
                  </a:rPr>
                  <a:t> to a decimal. 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042" y="5272893"/>
                <a:ext cx="4121641" cy="616194"/>
              </a:xfrm>
              <a:prstGeom prst="rect">
                <a:avLst/>
              </a:prstGeom>
              <a:blipFill>
                <a:blip r:embed="rId4"/>
                <a:stretch>
                  <a:fillRect l="-2219" r="-1331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44042" y="4627129"/>
                <a:ext cx="3950120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6. Convert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8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sz="2400" dirty="0">
                    <a:latin typeface="+mj-lt"/>
                  </a:rPr>
                  <a:t> to a decimal. 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042" y="4627129"/>
                <a:ext cx="3950120" cy="614655"/>
              </a:xfrm>
              <a:prstGeom prst="rect">
                <a:avLst/>
              </a:prstGeom>
              <a:blipFill>
                <a:blip r:embed="rId5"/>
                <a:stretch>
                  <a:fillRect l="-2315" r="-1543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44042" y="3942860"/>
                <a:ext cx="3950120" cy="614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latin typeface="+mj-lt"/>
                  </a:rPr>
                  <a:t>5. Convert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GB" sz="2400" i="1">
                            <a:latin typeface="Cambria Math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2400" dirty="0">
                    <a:latin typeface="+mj-lt"/>
                  </a:rPr>
                  <a:t> to a decimal. 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042" y="3942860"/>
                <a:ext cx="3950120" cy="614848"/>
              </a:xfrm>
              <a:prstGeom prst="rect">
                <a:avLst/>
              </a:prstGeom>
              <a:blipFill>
                <a:blip r:embed="rId6"/>
                <a:stretch>
                  <a:fillRect l="-2315" r="-1543" b="-7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365115" y="1109713"/>
            <a:ext cx="1663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0.111111</a:t>
            </a:r>
            <a:r>
              <a:rPr lang="is-IS" sz="2400" dirty="0">
                <a:solidFill>
                  <a:srgbClr val="FF0000"/>
                </a:solidFill>
                <a:latin typeface="+mj-lt"/>
              </a:rPr>
              <a:t>…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68158" y="1831277"/>
            <a:ext cx="868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4.6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601327" y="2430691"/>
                <a:ext cx="436338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327" y="2430691"/>
                <a:ext cx="436338" cy="786177"/>
              </a:xfrm>
              <a:prstGeom prst="rect">
                <a:avLst/>
              </a:prstGeom>
              <a:blipFill>
                <a:blip r:embed="rId7"/>
                <a:stretch>
                  <a:fillRect r="-19444"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601327" y="3236348"/>
                <a:ext cx="582791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1327" y="3236348"/>
                <a:ext cx="582791" cy="786177"/>
              </a:xfrm>
              <a:prstGeom prst="rect">
                <a:avLst/>
              </a:prstGeom>
              <a:blipFill>
                <a:blip r:embed="rId8"/>
                <a:stretch>
                  <a:fillRect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8250981" y="4055085"/>
            <a:ext cx="177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0.466666</a:t>
            </a:r>
            <a:r>
              <a:rPr lang="is-IS" sz="2400" dirty="0">
                <a:solidFill>
                  <a:srgbClr val="FF0000"/>
                </a:solidFill>
                <a:latin typeface="+mj-lt"/>
              </a:rPr>
              <a:t>…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8266352" y="4708338"/>
            <a:ext cx="183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0.727272</a:t>
            </a:r>
            <a:r>
              <a:rPr lang="is-IS" sz="2400" dirty="0">
                <a:solidFill>
                  <a:srgbClr val="FF0000"/>
                </a:solidFill>
                <a:latin typeface="+mj-lt"/>
              </a:rPr>
              <a:t>…</a:t>
            </a:r>
            <a:endParaRPr lang="en-US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17975" y="5354967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+mj-lt"/>
              </a:rPr>
              <a:t>5.425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37FD83-A29D-1D41-9126-F3A0013BE676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A1.3</a:t>
            </a:r>
          </a:p>
        </p:txBody>
      </p:sp>
    </p:spTree>
    <p:extLst>
      <p:ext uri="{BB962C8B-B14F-4D97-AF65-F5344CB8AC3E}">
        <p14:creationId xmlns:p14="http://schemas.microsoft.com/office/powerpoint/2010/main" val="274840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2" grpId="0"/>
      <p:bldP spid="13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3336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A1.3: Fitness Check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499" y="908720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60925" y="1197939"/>
            <a:ext cx="3903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1. Round 3.2918 to 1 </a:t>
            </a:r>
            <a:r>
              <a:rPr lang="en-US" sz="2400" dirty="0" err="1"/>
              <a:t>d.p.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562614" y="2414416"/>
            <a:ext cx="4477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3. Round 256.761918 to 3 </a:t>
            </a:r>
            <a:r>
              <a:rPr lang="en-US" sz="2400" dirty="0" err="1"/>
              <a:t>d.p.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601140" y="2993207"/>
            <a:ext cx="4438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4. Round 9 745 256 to 1 </a:t>
            </a:r>
            <a:r>
              <a:rPr lang="en-US" sz="2400" dirty="0" err="1"/>
              <a:t>s.f.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60925" y="1842272"/>
            <a:ext cx="3903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2. Round 345 756 to 2 </a:t>
            </a:r>
            <a:r>
              <a:rPr lang="en-US" sz="2400" dirty="0" err="1"/>
              <a:t>s.f.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711020" y="4665409"/>
            <a:ext cx="423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7. Round 6.5790918 to 4 </a:t>
            </a:r>
            <a:r>
              <a:rPr lang="en-US" sz="2400" dirty="0" err="1"/>
              <a:t>d.p.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734593" y="4134678"/>
            <a:ext cx="4089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6. Round 9.9918 to 1 </a:t>
            </a:r>
            <a:r>
              <a:rPr lang="en-US" sz="2400" dirty="0" err="1"/>
              <a:t>d.p.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701369" y="3546745"/>
            <a:ext cx="3725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5. Round 413 196 to 3 </a:t>
            </a:r>
            <a:r>
              <a:rPr lang="en-US" sz="2400" dirty="0" err="1"/>
              <a:t>s.f.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711020" y="5232728"/>
            <a:ext cx="4477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8. Round 0.000056825 to 2 </a:t>
            </a:r>
            <a:r>
              <a:rPr lang="en-US" sz="2400" dirty="0" err="1"/>
              <a:t>s.f.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34593" y="5791451"/>
            <a:ext cx="4537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9. Round 0.0092356 to 2 </a:t>
            </a:r>
            <a:r>
              <a:rPr lang="en-US" sz="2400" dirty="0" err="1"/>
              <a:t>d.p.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511175" y="1192321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3.3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5997" y="1772319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350 000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6362" y="2364616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256.762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88110" y="2959984"/>
            <a:ext cx="1726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10 000 000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29382" y="3535787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413 000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57408" y="4111591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10.0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8006" y="4665408"/>
            <a:ext cx="112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6.5791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43621" y="5241212"/>
            <a:ext cx="14702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0.000057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11175" y="5817015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0.01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93FBF3-F44A-2D49-A48B-F15D4D7DCF0E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A1.3</a:t>
            </a:r>
          </a:p>
        </p:txBody>
      </p:sp>
    </p:spTree>
    <p:extLst>
      <p:ext uri="{BB962C8B-B14F-4D97-AF65-F5344CB8AC3E}">
        <p14:creationId xmlns:p14="http://schemas.microsoft.com/office/powerpoint/2010/main" val="355379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5" grpId="0"/>
      <p:bldP spid="16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0015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A1.3: Review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912177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third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636" y="2237963"/>
            <a:ext cx="100811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4C2872-80DC-9B43-81C6-7B29E84AC160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A1.3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150F6ADF-DE7B-1A4D-BDE4-2F37A5EE5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http://szalonta.hu/ske/text/A1/skea1s3.html</a:t>
            </a:r>
          </a:p>
        </p:txBody>
      </p:sp>
    </p:spTree>
    <p:extLst>
      <p:ext uri="{BB962C8B-B14F-4D97-AF65-F5344CB8AC3E}">
        <p14:creationId xmlns:p14="http://schemas.microsoft.com/office/powerpoint/2010/main" val="152052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801" y="21771"/>
            <a:ext cx="99521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Negative Numbers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42911F-52A6-BA40-A856-A1015A093A34}"/>
              </a:ext>
            </a:extLst>
          </p:cNvPr>
          <p:cNvSpPr/>
          <p:nvPr/>
        </p:nvSpPr>
        <p:spPr>
          <a:xfrm>
            <a:off x="4199187" y="891974"/>
            <a:ext cx="633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/>
                <a:cs typeface="Arial"/>
              </a:rPr>
              <a:t>We start with a quick review of key facts:</a:t>
            </a: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634048-22F6-424E-9C40-031DEB396083}"/>
              </a:ext>
            </a:extLst>
          </p:cNvPr>
          <p:cNvSpPr/>
          <p:nvPr/>
        </p:nvSpPr>
        <p:spPr>
          <a:xfrm>
            <a:off x="3334472" y="1571271"/>
            <a:ext cx="7848852" cy="1702921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square" lIns="180000" tIns="180000" rIns="180000" bIns="18000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  <a:tabLst>
                <a:tab pos="342900" algn="l"/>
              </a:tabLst>
            </a:pPr>
            <a:r>
              <a:rPr lang="en-GB" sz="2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Positive numbers</a:t>
            </a:r>
            <a:r>
              <a:rPr lang="en-GB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are numbers greater than zero.</a:t>
            </a:r>
          </a:p>
          <a:p>
            <a:pPr>
              <a:lnSpc>
                <a:spcPct val="107000"/>
              </a:lnSpc>
              <a:spcAft>
                <a:spcPts val="600"/>
              </a:spcAft>
              <a:tabLst>
                <a:tab pos="342900" algn="l"/>
              </a:tabLst>
            </a:pPr>
            <a:r>
              <a:rPr lang="en-GB" sz="2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Negative numbers</a:t>
            </a:r>
            <a:r>
              <a:rPr lang="en-GB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are numbers less than zer</a:t>
            </a:r>
            <a:r>
              <a:rPr lang="en-GB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o. </a:t>
            </a:r>
          </a:p>
          <a:p>
            <a:pPr>
              <a:lnSpc>
                <a:spcPct val="107000"/>
              </a:lnSpc>
              <a:spcAft>
                <a:spcPts val="600"/>
              </a:spcAft>
              <a:tabLst>
                <a:tab pos="342900" algn="l"/>
              </a:tabLst>
            </a:pPr>
            <a:r>
              <a:rPr lang="en-GB" sz="2400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Zero</a:t>
            </a:r>
            <a:r>
              <a:rPr lang="en-GB" sz="2400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is neither positive nor negative.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BE1654-3653-C64D-94EF-F49F9F3D8533}"/>
              </a:ext>
            </a:extLst>
          </p:cNvPr>
          <p:cNvSpPr txBox="1"/>
          <p:nvPr/>
        </p:nvSpPr>
        <p:spPr>
          <a:xfrm>
            <a:off x="3334472" y="3402056"/>
            <a:ext cx="82376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 number line illustrates positive and negative numbers.</a:t>
            </a:r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sz="2400" b="1" dirty="0"/>
              <a:t>Note:</a:t>
            </a:r>
            <a:r>
              <a:rPr lang="en-GB" sz="2400" dirty="0"/>
              <a:t> You can extend this number line as far as you </a:t>
            </a:r>
          </a:p>
          <a:p>
            <a:r>
              <a:rPr lang="en-GB" sz="2400" dirty="0"/>
              <a:t>                 like/need in either direction. 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E6182D8-554B-F24E-AE0E-7DDCD08F7920}"/>
              </a:ext>
            </a:extLst>
          </p:cNvPr>
          <p:cNvGrpSpPr/>
          <p:nvPr/>
        </p:nvGrpSpPr>
        <p:grpSpPr>
          <a:xfrm>
            <a:off x="3719736" y="4293096"/>
            <a:ext cx="6700880" cy="758092"/>
            <a:chOff x="1329704" y="1598048"/>
            <a:chExt cx="6700880" cy="758092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E58C56A-7D95-D24A-AB90-C410B3F1E4CA}"/>
                </a:ext>
              </a:extLst>
            </p:cNvPr>
            <p:cNvCxnSpPr/>
            <p:nvPr/>
          </p:nvCxnSpPr>
          <p:spPr>
            <a:xfrm>
              <a:off x="1377411" y="1757723"/>
              <a:ext cx="6528877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0918FA6-11E5-3C45-B806-E36990A9ACA0}"/>
                </a:ext>
              </a:extLst>
            </p:cNvPr>
            <p:cNvCxnSpPr/>
            <p:nvPr/>
          </p:nvCxnSpPr>
          <p:spPr>
            <a:xfrm>
              <a:off x="2780285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6DCD74E-95B3-144E-84D8-3E3E1EE95B87}"/>
                </a:ext>
              </a:extLst>
            </p:cNvPr>
            <p:cNvCxnSpPr/>
            <p:nvPr/>
          </p:nvCxnSpPr>
          <p:spPr>
            <a:xfrm>
              <a:off x="2171037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914156B-952F-B14E-BF92-E51EF8B3EB0A}"/>
                </a:ext>
              </a:extLst>
            </p:cNvPr>
            <p:cNvCxnSpPr/>
            <p:nvPr/>
          </p:nvCxnSpPr>
          <p:spPr>
            <a:xfrm>
              <a:off x="1561788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D85ED26-3D63-744F-8DE5-1A2575B76A64}"/>
                </a:ext>
              </a:extLst>
            </p:cNvPr>
            <p:cNvCxnSpPr/>
            <p:nvPr/>
          </p:nvCxnSpPr>
          <p:spPr>
            <a:xfrm>
              <a:off x="7646255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5DCD31F-09F9-764F-A358-4AF1AA1457BA}"/>
                </a:ext>
              </a:extLst>
            </p:cNvPr>
            <p:cNvCxnSpPr/>
            <p:nvPr/>
          </p:nvCxnSpPr>
          <p:spPr>
            <a:xfrm>
              <a:off x="4600014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2E44C05-BD23-864F-82ED-4E41BC37C4C5}"/>
                </a:ext>
              </a:extLst>
            </p:cNvPr>
            <p:cNvCxnSpPr/>
            <p:nvPr/>
          </p:nvCxnSpPr>
          <p:spPr>
            <a:xfrm>
              <a:off x="5818511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F58C3CF-2AB8-1842-9A4B-5099AB2E4222}"/>
                </a:ext>
              </a:extLst>
            </p:cNvPr>
            <p:cNvCxnSpPr/>
            <p:nvPr/>
          </p:nvCxnSpPr>
          <p:spPr>
            <a:xfrm>
              <a:off x="3389534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6E96DB1-879D-D64D-939A-0F255AD8CC3D}"/>
                </a:ext>
              </a:extLst>
            </p:cNvPr>
            <p:cNvCxnSpPr/>
            <p:nvPr/>
          </p:nvCxnSpPr>
          <p:spPr>
            <a:xfrm>
              <a:off x="6427758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DFF5BB4-68A7-5A4D-8F48-156FAD0400D8}"/>
                </a:ext>
              </a:extLst>
            </p:cNvPr>
            <p:cNvCxnSpPr/>
            <p:nvPr/>
          </p:nvCxnSpPr>
          <p:spPr>
            <a:xfrm>
              <a:off x="5209262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3E1634D-E153-334F-A9ED-A046F41D6BE2}"/>
                </a:ext>
              </a:extLst>
            </p:cNvPr>
            <p:cNvCxnSpPr/>
            <p:nvPr/>
          </p:nvCxnSpPr>
          <p:spPr>
            <a:xfrm>
              <a:off x="7037007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B4B4028-5D0A-C141-A9DC-91FEBD07E635}"/>
                </a:ext>
              </a:extLst>
            </p:cNvPr>
            <p:cNvCxnSpPr/>
            <p:nvPr/>
          </p:nvCxnSpPr>
          <p:spPr>
            <a:xfrm>
              <a:off x="3990765" y="1598048"/>
              <a:ext cx="0" cy="3193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32ECD3-3AA9-D646-8DC1-538A96DD12CF}"/>
                </a:ext>
              </a:extLst>
            </p:cNvPr>
            <p:cNvSpPr txBox="1"/>
            <p:nvPr/>
          </p:nvSpPr>
          <p:spPr>
            <a:xfrm>
              <a:off x="1329704" y="1956030"/>
              <a:ext cx="67008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latin typeface="Arial"/>
                  <a:cs typeface="Arial"/>
                </a:rPr>
                <a:t>-5	  -4	     -3	-2      -1	      0	 1	   2	      3	 4	   5</a:t>
              </a:r>
              <a:endParaRPr lang="en-GB" dirty="0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A80067C1-930F-CE4C-9BBF-0E2EBF676ADC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A1.4</a:t>
            </a:r>
          </a:p>
        </p:txBody>
      </p:sp>
    </p:spTree>
    <p:extLst>
      <p:ext uri="{BB962C8B-B14F-4D97-AF65-F5344CB8AC3E}">
        <p14:creationId xmlns:p14="http://schemas.microsoft.com/office/powerpoint/2010/main" val="371250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396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Negative Numbers in Context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BEB27C-AE3C-6D4E-9AA5-D990DA7A2A3B}"/>
                  </a:ext>
                </a:extLst>
              </p:cNvPr>
              <p:cNvSpPr txBox="1"/>
              <p:nvPr/>
            </p:nvSpPr>
            <p:spPr>
              <a:xfrm>
                <a:off x="2412292" y="908720"/>
                <a:ext cx="9771213" cy="6032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2400" b="1" dirty="0">
                    <a:latin typeface="Arial"/>
                    <a:cs typeface="Arial"/>
                  </a:rPr>
                  <a:t>Temperature:</a:t>
                </a:r>
                <a:r>
                  <a:rPr lang="en-GB" sz="2400" dirty="0">
                    <a:latin typeface="Arial"/>
                    <a:cs typeface="Arial"/>
                  </a:rPr>
                  <a:t> 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latin typeface="Arial"/>
                    <a:cs typeface="Arial"/>
                  </a:rPr>
                  <a:t>Thermometers measure both negative and positive values. For example, the maximum temperature reached in Hull last year was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  <a:cs typeface="Arial"/>
                          </a:rPr>
                          <m:t>32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  <a:cs typeface="Arial"/>
                          </a:rPr>
                          <m:t>o</m:t>
                        </m:r>
                      </m:sup>
                    </m:sSup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  <a:cs typeface="Arial"/>
                      </a:rPr>
                      <m:t>C</m:t>
                    </m:r>
                  </m:oMath>
                </a14:m>
                <a:r>
                  <a:rPr lang="en-GB" sz="2400" dirty="0">
                    <a:latin typeface="Arial"/>
                    <a:cs typeface="Arial"/>
                  </a:rPr>
                  <a:t>, and the minimum −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  <a:cs typeface="Arial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  <a:cs typeface="Arial"/>
                          </a:rPr>
                          <m:t>9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GB" sz="2400">
                            <a:latin typeface="Cambria Math" panose="02040503050406030204" pitchFamily="18" charset="0"/>
                            <a:cs typeface="Arial"/>
                          </a:rPr>
                          <m:t>o</m:t>
                        </m:r>
                      </m:sup>
                    </m:sSup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  <a:cs typeface="Arial"/>
                      </a:rPr>
                      <m:t>C</m:t>
                    </m:r>
                  </m:oMath>
                </a14:m>
                <a:r>
                  <a:rPr lang="en-GB" sz="2400" dirty="0">
                    <a:latin typeface="Arial"/>
                    <a:cs typeface="Arial"/>
                  </a:rPr>
                  <a:t>.</a:t>
                </a:r>
              </a:p>
              <a:p>
                <a:pPr>
                  <a:spcAft>
                    <a:spcPts val="0"/>
                  </a:spcAft>
                </a:pPr>
                <a:r>
                  <a:rPr lang="en-GB" sz="2400" b="1" dirty="0">
                    <a:latin typeface="Arial"/>
                    <a:cs typeface="Arial"/>
                  </a:rPr>
                  <a:t>Altitude:</a:t>
                </a:r>
                <a:r>
                  <a:rPr lang="en-GB" sz="2400" dirty="0">
                    <a:latin typeface="Arial"/>
                    <a:cs typeface="Arial"/>
                  </a:rPr>
                  <a:t> 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latin typeface="Arial"/>
                    <a:cs typeface="Arial"/>
                  </a:rPr>
                  <a:t>Places below sea level (such as the Dead Sea in Israel, and Death Valley in California) have negative values for altitude; places above sea level have positive values for altitude.</a:t>
                </a:r>
              </a:p>
              <a:p>
                <a:pPr>
                  <a:spcAft>
                    <a:spcPts val="0"/>
                  </a:spcAft>
                </a:pPr>
                <a:r>
                  <a:rPr lang="en-GB" sz="2400" b="1" dirty="0">
                    <a:latin typeface="Arial"/>
                    <a:cs typeface="Arial"/>
                  </a:rPr>
                  <a:t>Sports</a:t>
                </a:r>
                <a:r>
                  <a:rPr lang="en-GB" sz="2400" dirty="0">
                    <a:latin typeface="Arial"/>
                    <a:cs typeface="Arial"/>
                  </a:rPr>
                  <a:t>: </a:t>
                </a:r>
              </a:p>
              <a:p>
                <a:pPr>
                  <a:spcAft>
                    <a:spcPts val="1200"/>
                  </a:spcAft>
                </a:pPr>
                <a:r>
                  <a:rPr lang="en-GB" sz="2400" dirty="0">
                    <a:latin typeface="Arial"/>
                    <a:cs typeface="Arial"/>
                  </a:rPr>
                  <a:t>For example, in golf ‘3 below par’ is recorded as −3.</a:t>
                </a:r>
              </a:p>
              <a:p>
                <a:r>
                  <a:rPr lang="en-GB" sz="2400" b="1" dirty="0">
                    <a:latin typeface="Arial"/>
                    <a:cs typeface="Arial"/>
                  </a:rPr>
                  <a:t>Money: </a:t>
                </a:r>
              </a:p>
              <a:p>
                <a:r>
                  <a:rPr lang="en-GB" sz="2400" dirty="0">
                    <a:latin typeface="Arial"/>
                    <a:cs typeface="Arial"/>
                  </a:rPr>
                  <a:t>If the amount of money in a bank account goes ‘into the red’, then the bank account holder owes the bank money (that is, they are in debt); this amount is shown by a negative value, for example: −£234.25.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BEB27C-AE3C-6D4E-9AA5-D990DA7A2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292" y="908720"/>
                <a:ext cx="9771213" cy="6032421"/>
              </a:xfrm>
              <a:prstGeom prst="rect">
                <a:avLst/>
              </a:prstGeom>
              <a:blipFill>
                <a:blip r:embed="rId2"/>
                <a:stretch>
                  <a:fillRect l="-998" t="-7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5A52A739-1C34-014D-98F5-0DFB1D86CE1A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A1.4</a:t>
            </a:r>
          </a:p>
        </p:txBody>
      </p:sp>
    </p:spTree>
    <p:extLst>
      <p:ext uri="{BB962C8B-B14F-4D97-AF65-F5344CB8AC3E}">
        <p14:creationId xmlns:p14="http://schemas.microsoft.com/office/powerpoint/2010/main" val="364026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9491"/>
            <a:ext cx="10056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Inequalities Signs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0BBF09-9AC5-064B-844E-C69032CEB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614" y="2505062"/>
            <a:ext cx="8970054" cy="9899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1F0C94-C939-ED47-AD29-4D1ADE22B5C7}"/>
              </a:ext>
            </a:extLst>
          </p:cNvPr>
          <p:cNvSpPr txBox="1"/>
          <p:nvPr/>
        </p:nvSpPr>
        <p:spPr>
          <a:xfrm>
            <a:off x="3452657" y="1048757"/>
            <a:ext cx="871296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We also use inequality signs with negative numbers.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The sign &lt; means “is less than” as, for example 4 &lt; 7.</a:t>
            </a:r>
          </a:p>
          <a:p>
            <a:r>
              <a:rPr lang="en-US" sz="2400" dirty="0"/>
              <a:t>The sign &gt; means “is greater than” as in 8 &gt; 4.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BAA9AE-6031-8C49-975E-0F811608F1E1}"/>
                  </a:ext>
                </a:extLst>
              </p:cNvPr>
              <p:cNvSpPr txBox="1"/>
              <p:nvPr/>
            </p:nvSpPr>
            <p:spPr>
              <a:xfrm>
                <a:off x="4011948" y="3571882"/>
                <a:ext cx="669619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   </a:t>
                </a:r>
                <a:r>
                  <a:rPr lang="en-US" sz="2400" dirty="0"/>
                  <a:t>You can see, using the number line that:</a:t>
                </a:r>
              </a:p>
              <a:p>
                <a:endParaRPr lang="en-US" sz="2400" dirty="0"/>
              </a:p>
              <a:p>
                <a:r>
                  <a:rPr lang="en-US" sz="2400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2 &lt; 5,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7 &lt;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3,     5 &gt;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4,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2 &gt;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8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BAA9AE-6031-8C49-975E-0F811608F1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948" y="3571882"/>
                <a:ext cx="6696198" cy="1200329"/>
              </a:xfrm>
              <a:prstGeom prst="rect">
                <a:avLst/>
              </a:prstGeom>
              <a:blipFill>
                <a:blip r:embed="rId3"/>
                <a:stretch>
                  <a:fillRect t="-3125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84EA93-3006-BF4E-9843-E54535B2ABB9}"/>
                  </a:ext>
                </a:extLst>
              </p:cNvPr>
              <p:cNvSpPr txBox="1"/>
              <p:nvPr/>
            </p:nvSpPr>
            <p:spPr>
              <a:xfrm>
                <a:off x="3575720" y="5001293"/>
                <a:ext cx="78129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Example</a:t>
                </a:r>
                <a:r>
                  <a:rPr lang="en-US" sz="2400" dirty="0"/>
                  <a:t>: Make each statement correct by using &lt; or &gt;.</a:t>
                </a:r>
              </a:p>
              <a:p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4         5,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7      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3,    2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2,      7      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7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E84EA93-3006-BF4E-9843-E54535B2A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5001293"/>
                <a:ext cx="7812900" cy="1200329"/>
              </a:xfrm>
              <a:prstGeom prst="rect">
                <a:avLst/>
              </a:prstGeom>
              <a:blipFill>
                <a:blip r:embed="rId4"/>
                <a:stretch>
                  <a:fillRect l="-1249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E0F0102F-F7C3-DB42-B983-BF7993A320C0}"/>
              </a:ext>
            </a:extLst>
          </p:cNvPr>
          <p:cNvSpPr/>
          <p:nvPr/>
        </p:nvSpPr>
        <p:spPr bwMode="auto">
          <a:xfrm>
            <a:off x="6333067" y="5749570"/>
            <a:ext cx="459054" cy="36759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1E2413-4629-3441-864C-4A89C3F379B8}"/>
              </a:ext>
            </a:extLst>
          </p:cNvPr>
          <p:cNvSpPr/>
          <p:nvPr/>
        </p:nvSpPr>
        <p:spPr bwMode="auto">
          <a:xfrm>
            <a:off x="4623008" y="5758227"/>
            <a:ext cx="459054" cy="42164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E1B955-040B-5E4C-8C96-12FC7C47C5A8}"/>
              </a:ext>
            </a:extLst>
          </p:cNvPr>
          <p:cNvSpPr/>
          <p:nvPr/>
        </p:nvSpPr>
        <p:spPr bwMode="auto">
          <a:xfrm>
            <a:off x="8043126" y="5768995"/>
            <a:ext cx="442831" cy="36759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r>
              <a:rPr lang="en-US" dirty="0">
                <a:latin typeface="Arial" charset="0"/>
                <a:ea typeface="ＭＳ Ｐゴシック" charset="0"/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02EDDB-7CEC-FF4D-862C-A1442058425F}"/>
              </a:ext>
            </a:extLst>
          </p:cNvPr>
          <p:cNvSpPr/>
          <p:nvPr/>
        </p:nvSpPr>
        <p:spPr bwMode="auto">
          <a:xfrm>
            <a:off x="9864994" y="5789897"/>
            <a:ext cx="459054" cy="36759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1429F3-7B1B-2F4D-9D4F-B6023336AEBF}"/>
              </a:ext>
            </a:extLst>
          </p:cNvPr>
          <p:cNvSpPr txBox="1"/>
          <p:nvPr/>
        </p:nvSpPr>
        <p:spPr>
          <a:xfrm>
            <a:off x="4653913" y="5801512"/>
            <a:ext cx="54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E8E00B-278D-994F-8C21-40AC5E5C8276}"/>
              </a:ext>
            </a:extLst>
          </p:cNvPr>
          <p:cNvSpPr txBox="1"/>
          <p:nvPr/>
        </p:nvSpPr>
        <p:spPr>
          <a:xfrm>
            <a:off x="6351130" y="5750099"/>
            <a:ext cx="442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ACFD8D-B8AF-F94B-A382-EACEEA7351BB}"/>
              </a:ext>
            </a:extLst>
          </p:cNvPr>
          <p:cNvSpPr txBox="1"/>
          <p:nvPr/>
        </p:nvSpPr>
        <p:spPr>
          <a:xfrm>
            <a:off x="8056696" y="5762553"/>
            <a:ext cx="442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084E97-5771-F845-8938-83805DAA39B0}"/>
              </a:ext>
            </a:extLst>
          </p:cNvPr>
          <p:cNvSpPr txBox="1"/>
          <p:nvPr/>
        </p:nvSpPr>
        <p:spPr>
          <a:xfrm flipH="1">
            <a:off x="9844354" y="5768995"/>
            <a:ext cx="541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&gt;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6DB35D-C6FC-AD4F-A8B4-1DE7A946E0E1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A1.4</a:t>
            </a:r>
          </a:p>
        </p:txBody>
      </p:sp>
    </p:spTree>
    <p:extLst>
      <p:ext uri="{BB962C8B-B14F-4D97-AF65-F5344CB8AC3E}">
        <p14:creationId xmlns:p14="http://schemas.microsoft.com/office/powerpoint/2010/main" val="91974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10" grpId="0" animBg="1"/>
      <p:bldP spid="12" grpId="0" animBg="1"/>
      <p:bldP spid="13" grpId="0" animBg="1"/>
      <p:bldP spid="8" grpId="0"/>
      <p:bldP spid="9" grpId="0"/>
      <p:bldP spid="14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690" y="55359"/>
            <a:ext cx="997130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Negative Numbers: Examples 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0BBF09-9AC5-064B-844E-C69032CEB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384" y="872693"/>
            <a:ext cx="6551488" cy="723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40012B-0125-EE4A-A7B0-BA78813A20AD}"/>
                  </a:ext>
                </a:extLst>
              </p:cNvPr>
              <p:cNvSpPr txBox="1"/>
              <p:nvPr/>
            </p:nvSpPr>
            <p:spPr>
              <a:xfrm>
                <a:off x="2356520" y="1595716"/>
                <a:ext cx="93723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Example:</a:t>
                </a:r>
                <a:r>
                  <a:rPr lang="en-US" sz="2400" dirty="0"/>
                  <a:t> Write this set of numbers in order with the smallest first:        </a:t>
                </a:r>
              </a:p>
              <a:p>
                <a:r>
                  <a:rPr lang="en-US" sz="2400" dirty="0"/>
                  <a:t>                                6,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7, 8,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2,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5,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10, 3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C40012B-0125-EE4A-A7B0-BA78813A2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520" y="1595716"/>
                <a:ext cx="9372340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1041" t="-5147" r="-5335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65BA184-1C67-F947-A760-4898D3A35E54}"/>
                  </a:ext>
                </a:extLst>
              </p:cNvPr>
              <p:cNvSpPr txBox="1"/>
              <p:nvPr/>
            </p:nvSpPr>
            <p:spPr>
              <a:xfrm>
                <a:off x="2351584" y="2306462"/>
                <a:ext cx="9505056" cy="1277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Solution: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We can use the number line above to put them in order, with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 being the smallest and so on to give:</a:t>
                </a: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10,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7,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5,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2,  3,  6,  8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65BA184-1C67-F947-A760-4898D3A35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306462"/>
                <a:ext cx="9505056" cy="1277273"/>
              </a:xfrm>
              <a:prstGeom prst="rect">
                <a:avLst/>
              </a:prstGeom>
              <a:blipFill rotWithShape="1">
                <a:blip r:embed="rId5"/>
                <a:stretch>
                  <a:fillRect l="-1026" t="-3333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CEC6E1-297D-A940-9495-3354B3DD1A31}"/>
                  </a:ext>
                </a:extLst>
              </p:cNvPr>
              <p:cNvSpPr txBox="1"/>
              <p:nvPr/>
            </p:nvSpPr>
            <p:spPr>
              <a:xfrm>
                <a:off x="2412292" y="3538886"/>
                <a:ext cx="6551488" cy="1800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b="1" dirty="0"/>
                  <a:t>Example: </a:t>
                </a:r>
                <a:r>
                  <a:rPr lang="en-US" sz="2400" dirty="0"/>
                  <a:t>Is each statement true or false?</a:t>
                </a:r>
              </a:p>
              <a:p>
                <a:pPr marL="457200" indent="-457200">
                  <a:buAutoNum type="alphaLcParenR"/>
                </a:pPr>
                <a:r>
                  <a:rPr lang="en-US" sz="2400" dirty="0"/>
                  <a:t> 3 &gt;</a:t>
                </a:r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 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>
                    <a:ea typeface="Cambria Math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5 &gt;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3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2400" dirty="0"/>
                  <a:t>c)    0 &lt;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CEC6E1-297D-A940-9495-3354B3DD1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292" y="3538886"/>
                <a:ext cx="6551488" cy="1800493"/>
              </a:xfrm>
              <a:prstGeom prst="rect">
                <a:avLst/>
              </a:prstGeom>
              <a:blipFill>
                <a:blip r:embed="rId6"/>
                <a:stretch>
                  <a:fillRect l="-1354" t="-2817" b="-7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EB67DC-F161-5F4C-8829-7CE395DEDDF1}"/>
                  </a:ext>
                </a:extLst>
              </p:cNvPr>
              <p:cNvSpPr txBox="1"/>
              <p:nvPr/>
            </p:nvSpPr>
            <p:spPr>
              <a:xfrm>
                <a:off x="4341586" y="3979111"/>
                <a:ext cx="80911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This is true; 3 is the right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4 on the number line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EB67DC-F161-5F4C-8829-7CE395DED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586" y="3979111"/>
                <a:ext cx="8091117" cy="461665"/>
              </a:xfrm>
              <a:prstGeom prst="rect">
                <a:avLst/>
              </a:prstGeom>
              <a:blipFill>
                <a:blip r:embed="rId7"/>
                <a:stretch>
                  <a:fillRect l="-1097"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14382A-AEBB-3847-8B55-99DA0E02898C}"/>
                  </a:ext>
                </a:extLst>
              </p:cNvPr>
              <p:cNvSpPr txBox="1"/>
              <p:nvPr/>
            </p:nvSpPr>
            <p:spPr>
              <a:xfrm>
                <a:off x="4341586" y="4437679"/>
                <a:ext cx="75150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False as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5 is to the left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3 on the number line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14382A-AEBB-3847-8B55-99DA0E028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586" y="4437679"/>
                <a:ext cx="7515054" cy="461665"/>
              </a:xfrm>
              <a:prstGeom prst="rect">
                <a:avLst/>
              </a:prstGeom>
              <a:blipFill>
                <a:blip r:embed="rId8"/>
                <a:stretch>
                  <a:fillRect l="-1180" t="-7895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1CA72AB-4754-7447-A765-B8AED2A57E2B}"/>
                  </a:ext>
                </a:extLst>
              </p:cNvPr>
              <p:cNvSpPr txBox="1"/>
              <p:nvPr/>
            </p:nvSpPr>
            <p:spPr>
              <a:xfrm>
                <a:off x="4341586" y="4834653"/>
                <a:ext cx="75870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False as 0 is to the right of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 so greater than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1CA72AB-4754-7447-A765-B8AED2A57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586" y="4834653"/>
                <a:ext cx="7587062" cy="461665"/>
              </a:xfrm>
              <a:prstGeom prst="rect">
                <a:avLst/>
              </a:prstGeom>
              <a:blipFill>
                <a:blip r:embed="rId9"/>
                <a:stretch>
                  <a:fillRect l="-1171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2BBE983-B216-E147-90C5-C9C54AE63B86}"/>
                  </a:ext>
                </a:extLst>
              </p:cNvPr>
              <p:cNvSpPr txBox="1"/>
              <p:nvPr/>
            </p:nvSpPr>
            <p:spPr>
              <a:xfrm>
                <a:off x="2356520" y="5357912"/>
                <a:ext cx="10004176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  <a:spcAft>
                    <a:spcPts val="600"/>
                  </a:spcAft>
                </a:pPr>
                <a:r>
                  <a:rPr lang="en-US" sz="2400" b="1" dirty="0"/>
                  <a:t>Example:</a:t>
                </a:r>
                <a:r>
                  <a:rPr lang="en-US" sz="2400" dirty="0"/>
                  <a:t> Write down any integers that could go in the box below: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2400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400" dirty="0"/>
                  <a:t> &lt;                       &lt; 3</a:t>
                </a:r>
              </a:p>
              <a:p>
                <a:pPr>
                  <a:spcAft>
                    <a:spcPts val="1200"/>
                  </a:spcAft>
                </a:pPr>
                <a:r>
                  <a:rPr lang="en-US" sz="2400" b="1" dirty="0"/>
                  <a:t>Solution:</a:t>
                </a:r>
                <a:r>
                  <a:rPr lang="en-US" sz="2400" dirty="0"/>
                  <a:t> Using the number line shows possible answers above.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2BBE983-B216-E147-90C5-C9C54AE63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6520" y="5357912"/>
                <a:ext cx="10004176" cy="1431161"/>
              </a:xfrm>
              <a:prstGeom prst="rect">
                <a:avLst/>
              </a:prstGeom>
              <a:blipFill>
                <a:blip r:embed="rId10"/>
                <a:stretch>
                  <a:fillRect l="-975" t="-2979" b="-89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BCD07A3-FDA0-F54C-BB6F-DEFA632A8AB7}"/>
                  </a:ext>
                </a:extLst>
              </p:cNvPr>
              <p:cNvSpPr txBox="1"/>
              <p:nvPr/>
            </p:nvSpPr>
            <p:spPr>
              <a:xfrm>
                <a:off x="5519936" y="5797947"/>
                <a:ext cx="20808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1, 0, 1, 2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BCD07A3-FDA0-F54C-BB6F-DEFA632A8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5797947"/>
                <a:ext cx="2080898" cy="461665"/>
              </a:xfrm>
              <a:prstGeom prst="rect">
                <a:avLst/>
              </a:prstGeom>
              <a:blipFill>
                <a:blip r:embed="rId11"/>
                <a:stretch>
                  <a:fillRect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D0362D2-7DB2-2E47-9E29-8D92E1282A6E}"/>
              </a:ext>
            </a:extLst>
          </p:cNvPr>
          <p:cNvSpPr txBox="1"/>
          <p:nvPr/>
        </p:nvSpPr>
        <p:spPr>
          <a:xfrm>
            <a:off x="5519936" y="5827245"/>
            <a:ext cx="1728192" cy="4340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398BC8-9F7F-FD4E-8421-C8E269D5279A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A1.4</a:t>
            </a:r>
          </a:p>
        </p:txBody>
      </p:sp>
    </p:spTree>
    <p:extLst>
      <p:ext uri="{BB962C8B-B14F-4D97-AF65-F5344CB8AC3E}">
        <p14:creationId xmlns:p14="http://schemas.microsoft.com/office/powerpoint/2010/main" val="323214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3" grpId="0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1.4: Fitness Check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0BBF09-9AC5-064B-844E-C69032CEB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642" y="796641"/>
            <a:ext cx="7106243" cy="7842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40012B-0125-EE4A-A7B0-BA78813A20AD}"/>
                  </a:ext>
                </a:extLst>
              </p:cNvPr>
              <p:cNvSpPr txBox="1"/>
              <p:nvPr/>
            </p:nvSpPr>
            <p:spPr>
              <a:xfrm>
                <a:off x="2803008" y="3239019"/>
                <a:ext cx="8550640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300"/>
                  </a:spcBef>
                  <a:spcAft>
                    <a:spcPts val="600"/>
                  </a:spcAft>
                </a:pPr>
                <a:r>
                  <a:rPr lang="en-US" sz="2400" dirty="0"/>
                  <a:t>2. Write the set of numbers in order with the smallest first:                 				   3,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400" dirty="0"/>
                  <a:t>, 8, 0,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1, 1,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C40012B-0125-EE4A-A7B0-BA78813A2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08" y="3239019"/>
                <a:ext cx="8550640" cy="1131848"/>
              </a:xfrm>
              <a:prstGeom prst="rect">
                <a:avLst/>
              </a:prstGeom>
              <a:blipFill>
                <a:blip r:embed="rId3"/>
                <a:stretch>
                  <a:fillRect l="-1141" r="-10842" b="-118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65BA184-1C67-F947-A760-4898D3A35E54}"/>
                  </a:ext>
                </a:extLst>
              </p:cNvPr>
              <p:cNvSpPr txBox="1"/>
              <p:nvPr/>
            </p:nvSpPr>
            <p:spPr>
              <a:xfrm>
                <a:off x="2730500" y="4432243"/>
                <a:ext cx="66588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b="1" dirty="0"/>
                  <a:t>      </a:t>
                </a:r>
                <a:r>
                  <a:rPr lang="en-US" sz="2400" dirty="0"/>
                  <a:t>Answer: </a:t>
                </a:r>
                <a:r>
                  <a:rPr lang="en-US" sz="2400" dirty="0">
                    <a:solidFill>
                      <a:srgbClr val="FF0000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, 0, 1,  3,  8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65BA184-1C67-F947-A760-4898D3A35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500" y="4432243"/>
                <a:ext cx="6658880" cy="461665"/>
              </a:xfrm>
              <a:prstGeom prst="rect">
                <a:avLst/>
              </a:prstGeom>
              <a:blipFill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937E68-BB66-404A-AF3C-8F439B391BD4}"/>
                  </a:ext>
                </a:extLst>
              </p:cNvPr>
              <p:cNvSpPr txBox="1"/>
              <p:nvPr/>
            </p:nvSpPr>
            <p:spPr>
              <a:xfrm>
                <a:off x="2803008" y="1838737"/>
                <a:ext cx="8981624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1200"/>
                  </a:spcAft>
                  <a:tabLst>
                    <a:tab pos="361950" algn="l"/>
                  </a:tabLst>
                </a:pPr>
                <a:r>
                  <a:rPr lang="en-US" sz="2400" dirty="0"/>
                  <a:t>1. Put inequality signs, &lt; or &gt;, between each pair of numbers to 	give a true statement:</a:t>
                </a:r>
              </a:p>
              <a:p>
                <a:r>
                  <a:rPr lang="en-US" sz="2400" dirty="0"/>
                  <a:t>   (a)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3 </m:t>
                    </m:r>
                  </m:oMath>
                </a14:m>
                <a:r>
                  <a:rPr lang="en-US" sz="2400" dirty="0"/>
                  <a:t>       4        (b)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6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7          (c)  2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4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F937E68-BB66-404A-AF3C-8F439B391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08" y="1838737"/>
                <a:ext cx="8981624" cy="1354217"/>
              </a:xfrm>
              <a:prstGeom prst="rect">
                <a:avLst/>
              </a:prstGeom>
              <a:blipFill>
                <a:blip r:embed="rId5"/>
                <a:stretch>
                  <a:fillRect l="-1086" t="-3153" b="-99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E89B8246-A59E-464F-9207-E0DADCB9E0D3}"/>
              </a:ext>
            </a:extLst>
          </p:cNvPr>
          <p:cNvSpPr txBox="1"/>
          <p:nvPr/>
        </p:nvSpPr>
        <p:spPr>
          <a:xfrm>
            <a:off x="4110657" y="276472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&lt;</a:t>
            </a:r>
            <a:r>
              <a:rPr lang="en-US" sz="2400" dirty="0"/>
              <a:t>  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882FAA-47CD-2B4E-B619-1A52889D3705}"/>
              </a:ext>
            </a:extLst>
          </p:cNvPr>
          <p:cNvSpPr txBox="1"/>
          <p:nvPr/>
        </p:nvSpPr>
        <p:spPr>
          <a:xfrm>
            <a:off x="6399513" y="2764728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FD16CB-9128-AE4E-B1CB-9E381E454091}"/>
              </a:ext>
            </a:extLst>
          </p:cNvPr>
          <p:cNvSpPr txBox="1"/>
          <p:nvPr/>
        </p:nvSpPr>
        <p:spPr>
          <a:xfrm>
            <a:off x="9137232" y="2746666"/>
            <a:ext cx="413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&gt;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2C769A-F511-0C43-BC87-1CBCB08E59DD}"/>
                  </a:ext>
                </a:extLst>
              </p:cNvPr>
              <p:cNvSpPr txBox="1"/>
              <p:nvPr/>
            </p:nvSpPr>
            <p:spPr>
              <a:xfrm>
                <a:off x="2803008" y="5047163"/>
                <a:ext cx="8720175" cy="1277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266700" algn="l"/>
                  </a:tabLst>
                </a:pPr>
                <a:r>
                  <a:rPr lang="en-US" sz="2400" dirty="0"/>
                  <a:t>3. Write down all integers that could go in box below to make 	the statement true: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2 &lt;                           &lt; 4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22C769A-F511-0C43-BC87-1CBCB08E5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08" y="5047163"/>
                <a:ext cx="8720175" cy="1277273"/>
              </a:xfrm>
              <a:prstGeom prst="rect">
                <a:avLst/>
              </a:prstGeom>
              <a:blipFill>
                <a:blip r:embed="rId6"/>
                <a:stretch>
                  <a:fillRect l="-1119" t="-3349"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C8202F2-106B-A44E-969A-4E9E019F0010}"/>
              </a:ext>
            </a:extLst>
          </p:cNvPr>
          <p:cNvSpPr txBox="1"/>
          <p:nvPr/>
        </p:nvSpPr>
        <p:spPr>
          <a:xfrm>
            <a:off x="5591944" y="5868930"/>
            <a:ext cx="1889590" cy="4001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CDD8E-AEBC-1F44-AE8F-817824046107}"/>
                  </a:ext>
                </a:extLst>
              </p:cNvPr>
              <p:cNvSpPr txBox="1"/>
              <p:nvPr/>
            </p:nvSpPr>
            <p:spPr>
              <a:xfrm>
                <a:off x="5576872" y="5861304"/>
                <a:ext cx="26642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1, 0, 1, 2, 3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FCDD8E-AEBC-1F44-AE8F-8178240461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872" y="5861304"/>
                <a:ext cx="2664295" cy="461665"/>
              </a:xfrm>
              <a:prstGeom prst="rect">
                <a:avLst/>
              </a:prstGeom>
              <a:blipFill>
                <a:blip r:embed="rId7"/>
                <a:stretch>
                  <a:fillRect t="-10811" b="-243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FF6D5D8B-FA39-354D-B829-E92911F34056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A1.4</a:t>
            </a:r>
          </a:p>
        </p:txBody>
      </p:sp>
    </p:spTree>
    <p:extLst>
      <p:ext uri="{BB962C8B-B14F-4D97-AF65-F5344CB8AC3E}">
        <p14:creationId xmlns:p14="http://schemas.microsoft.com/office/powerpoint/2010/main" val="269031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4" grpId="0"/>
      <p:bldP spid="9" grpId="0"/>
      <p:bldP spid="10" grpId="0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481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Equivalence of Decimals and Fractions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6771" y="841582"/>
            <a:ext cx="70566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The table below shows some common fractions and their equivalent decimals.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/>
            </p:nvGraphicFramePr>
            <p:xfrm>
              <a:off x="4783138" y="1770888"/>
              <a:ext cx="4841254" cy="4467501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4649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762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050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Fractions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Decimals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10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10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GB" sz="1800" b="0" i="1" smtClean="0">
                                    <a:latin typeface="Cambria Math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25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GB" sz="1800" b="0" i="1" smtClean="0">
                                    <a:latin typeface="Cambria Math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10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GB" sz="1800" b="0" i="1" smtClean="0">
                                    <a:latin typeface="Cambria Math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75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100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1800" i="1" smtClean="0">
                                    <a:latin typeface="Cambria Math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/>
            </p:nvGraphicFramePr>
            <p:xfrm>
              <a:off x="4783138" y="1770888"/>
              <a:ext cx="4841254" cy="4467501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4649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762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4050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Fractions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Decimals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70833" r="-96410" b="-56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170833" r="-96410" b="-46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068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270833" r="-96410" b="-36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233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370833" r="-96410" b="-268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1233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461224" r="-96410" b="-1632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1233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572917" r="-96410" b="-6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050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1009375" r="-964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8040216" y="2299692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0216" y="2964932"/>
            <a:ext cx="68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0216" y="3559272"/>
            <a:ext cx="68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0216" y="4155874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0.25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0216" y="4728410"/>
            <a:ext cx="68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0216" y="5265742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0.75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6668" y="5839993"/>
            <a:ext cx="683200" cy="398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2E0F5CA7-A1EF-5442-A592-1A9C56D71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A1.1</a:t>
            </a:r>
          </a:p>
        </p:txBody>
      </p:sp>
    </p:spTree>
    <p:extLst>
      <p:ext uri="{BB962C8B-B14F-4D97-AF65-F5344CB8AC3E}">
        <p14:creationId xmlns:p14="http://schemas.microsoft.com/office/powerpoint/2010/main" val="24332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32049"/>
            <a:ext cx="98650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1.4: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987917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fourth Section.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248" y="2050717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2B666-B278-DB44-9787-96F0A354C9F8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A1.4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F0EDF6A4-CBB7-154E-989A-91DA318A6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http://szalonta.hu/ske/text/A1/skea1s4.html</a:t>
            </a:r>
          </a:p>
        </p:txBody>
      </p:sp>
    </p:spTree>
    <p:extLst>
      <p:ext uri="{BB962C8B-B14F-4D97-AF65-F5344CB8AC3E}">
        <p14:creationId xmlns:p14="http://schemas.microsoft.com/office/powerpoint/2010/main" val="111492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852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Negative Numbers: Adding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0CB975-ECE5-8448-B2B8-C96554C13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752035"/>
            <a:ext cx="7344816" cy="7230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5B3092-3A0F-9445-BD8A-078E9C379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868" y="1375884"/>
            <a:ext cx="4536504" cy="17252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72539D-7C5F-A34F-8F97-88A57BC7F831}"/>
                  </a:ext>
                </a:extLst>
              </p:cNvPr>
              <p:cNvSpPr txBox="1"/>
              <p:nvPr/>
            </p:nvSpPr>
            <p:spPr>
              <a:xfrm>
                <a:off x="2261875" y="3115562"/>
                <a:ext cx="75603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Example</a:t>
                </a:r>
                <a:r>
                  <a:rPr lang="en-US" sz="2400" dirty="0"/>
                  <a:t>: Calculate     (</a:t>
                </a:r>
                <a:r>
                  <a:rPr lang="en-US" sz="2400" dirty="0">
                    <a:latin typeface="+mj-lt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3+8      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2400">
                        <a:latin typeface="Cambria Math"/>
                        <a:ea typeface="Cambria Math" panose="02040503050406030204" pitchFamily="18" charset="0"/>
                      </a:rPr>
                      <m:t>b</m:t>
                    </m:r>
                    <m:r>
                      <a:rPr lang="en-GB" sz="2400">
                        <a:latin typeface="Cambria Math"/>
                        <a:ea typeface="Cambria Math" panose="02040503050406030204" pitchFamily="18" charset="0"/>
                      </a:rPr>
                      <m:t>)  </m:t>
                    </m:r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4+(−2) </m:t>
                    </m:r>
                  </m:oMath>
                </a14:m>
                <a:r>
                  <a:rPr lang="en-US" sz="2400" dirty="0">
                    <a:latin typeface="+mj-lt"/>
                  </a:rPr>
                  <a:t> </a:t>
                </a:r>
                <a:r>
                  <a:rPr lang="en-US" dirty="0">
                    <a:latin typeface="+mj-lt"/>
                  </a:rPr>
                  <a:t>    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72539D-7C5F-A34F-8F97-88A57BC7F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875" y="3115562"/>
                <a:ext cx="7560332" cy="461665"/>
              </a:xfrm>
              <a:prstGeom prst="rect">
                <a:avLst/>
              </a:prstGeom>
              <a:blipFill>
                <a:blip r:embed="rId4"/>
                <a:stretch>
                  <a:fillRect l="-1210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8385556C-2715-FA47-95EB-77A5F0D7C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6288" y="4081606"/>
            <a:ext cx="6156176" cy="11195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0563FA-F8B3-F643-9B8B-0370E4EA3E17}"/>
                  </a:ext>
                </a:extLst>
              </p:cNvPr>
              <p:cNvSpPr txBox="1"/>
              <p:nvPr/>
            </p:nvSpPr>
            <p:spPr>
              <a:xfrm>
                <a:off x="2279576" y="3577227"/>
                <a:ext cx="92922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Solution:</a:t>
                </a:r>
                <a:r>
                  <a:rPr lang="en-US" sz="2400" dirty="0"/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(a) We start at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 move 8 to the right so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3+8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5 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0563FA-F8B3-F643-9B8B-0370E4EA3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577227"/>
                <a:ext cx="9292229" cy="461665"/>
              </a:xfrm>
              <a:prstGeom prst="rect">
                <a:avLst/>
              </a:prstGeom>
              <a:blipFill>
                <a:blip r:embed="rId6"/>
                <a:stretch>
                  <a:fillRect l="-1050" t="-9211" r="-984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A95555-2C02-3342-AE25-9A397139EB51}"/>
                  </a:ext>
                </a:extLst>
              </p:cNvPr>
              <p:cNvSpPr txBox="1"/>
              <p:nvPr/>
            </p:nvSpPr>
            <p:spPr>
              <a:xfrm>
                <a:off x="3647728" y="5374492"/>
                <a:ext cx="81484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(b) We start at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 move 2 to the left giving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4+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A95555-2C02-3342-AE25-9A397139E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5374492"/>
                <a:ext cx="8148452" cy="461665"/>
              </a:xfrm>
              <a:prstGeom prst="rect">
                <a:avLst/>
              </a:prstGeom>
              <a:blipFill>
                <a:blip r:embed="rId7"/>
                <a:stretch>
                  <a:fillRect l="-1122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2460AFA-C92A-0440-99E1-837954F47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4212" y="5895784"/>
            <a:ext cx="6551712" cy="96221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6BC12F4-9792-1340-B7E4-27232F772A37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</p:spTree>
    <p:extLst>
      <p:ext uri="{BB962C8B-B14F-4D97-AF65-F5344CB8AC3E}">
        <p14:creationId xmlns:p14="http://schemas.microsoft.com/office/powerpoint/2010/main" val="5589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43044"/>
            <a:ext cx="1005644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3000" b="1" dirty="0"/>
              <a:t> </a:t>
            </a:r>
            <a:r>
              <a:rPr lang="en-US" altLang="en-US" sz="2800" b="1" dirty="0"/>
              <a:t>Negative Numbers: Subtracting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0CB975-ECE5-8448-B2B8-C96554C13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212" y="752035"/>
            <a:ext cx="6551488" cy="7230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72539D-7C5F-A34F-8F97-88A57BC7F831}"/>
                  </a:ext>
                </a:extLst>
              </p:cNvPr>
              <p:cNvSpPr txBox="1"/>
              <p:nvPr/>
            </p:nvSpPr>
            <p:spPr>
              <a:xfrm>
                <a:off x="2226529" y="3130103"/>
                <a:ext cx="76323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Example</a:t>
                </a:r>
                <a:r>
                  <a:rPr lang="en-US" sz="2400" dirty="0"/>
                  <a:t>:    Calculate     (</a:t>
                </a:r>
                <a:r>
                  <a:rPr lang="en-US" sz="2400" dirty="0">
                    <a:latin typeface="+mj-lt"/>
                  </a:rPr>
                  <a:t>a)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      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GB" sz="2400">
                        <a:latin typeface="Cambria Math"/>
                        <a:ea typeface="Cambria Math" panose="02040503050406030204" pitchFamily="18" charset="0"/>
                      </a:rPr>
                      <m:t>b</m:t>
                    </m:r>
                    <m:r>
                      <a:rPr lang="en-GB" sz="2400">
                        <a:latin typeface="Cambria Math"/>
                        <a:ea typeface="Cambria Math" panose="02040503050406030204" pitchFamily="18" charset="0"/>
                      </a:rPr>
                      <m:t>) 4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−(−2)</m:t>
                    </m:r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+mj-lt"/>
                  </a:rPr>
                  <a:t>      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72539D-7C5F-A34F-8F97-88A57BC7F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529" y="3130103"/>
                <a:ext cx="7632340" cy="461665"/>
              </a:xfrm>
              <a:prstGeom prst="rect">
                <a:avLst/>
              </a:prstGeom>
              <a:blipFill>
                <a:blip r:embed="rId3"/>
                <a:stretch>
                  <a:fillRect l="-1198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0563FA-F8B3-F643-9B8B-0370E4EA3E17}"/>
                  </a:ext>
                </a:extLst>
              </p:cNvPr>
              <p:cNvSpPr txBox="1"/>
              <p:nvPr/>
            </p:nvSpPr>
            <p:spPr>
              <a:xfrm>
                <a:off x="2207568" y="3576778"/>
                <a:ext cx="96490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Solution:</a:t>
                </a:r>
                <a:r>
                  <a:rPr lang="en-US" sz="2400" dirty="0"/>
                  <a:t>  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(a) We start at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 move 7 to the left so </a:t>
                </a:r>
                <a14:m>
                  <m:oMath xmlns:m="http://schemas.openxmlformats.org/officeDocument/2006/math">
                    <m: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5</m:t>
                    </m:r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0563FA-F8B3-F643-9B8B-0370E4EA3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3576778"/>
                <a:ext cx="9649072" cy="461665"/>
              </a:xfrm>
              <a:prstGeom prst="rect">
                <a:avLst/>
              </a:prstGeom>
              <a:blipFill>
                <a:blip r:embed="rId4"/>
                <a:stretch>
                  <a:fillRect l="-948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A95555-2C02-3342-AE25-9A397139EB51}"/>
                  </a:ext>
                </a:extLst>
              </p:cNvPr>
              <p:cNvSpPr txBox="1"/>
              <p:nvPr/>
            </p:nvSpPr>
            <p:spPr>
              <a:xfrm>
                <a:off x="3636873" y="5160634"/>
                <a:ext cx="80764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   (b) We start at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and move 2 to the right 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4−</m:t>
                    </m:r>
                    <m:d>
                      <m:d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A95555-2C02-3342-AE25-9A397139E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873" y="5160634"/>
                <a:ext cx="8076444" cy="461665"/>
              </a:xfrm>
              <a:prstGeom prst="rect">
                <a:avLst/>
              </a:prstGeom>
              <a:blipFill>
                <a:blip r:embed="rId5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CC9CB69E-A16F-EA4F-B1F8-66908E00AD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9481" y="1393273"/>
            <a:ext cx="4701778" cy="17579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04B424-CC8D-D343-B854-07739D930B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2246" y="4017363"/>
            <a:ext cx="6120172" cy="10703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70CAB7-AC3D-9D46-80AB-890F3849F6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4770" y="5622299"/>
            <a:ext cx="6197648" cy="10892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EC7B35A-6292-E948-BD5D-530A27F4C280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</p:spTree>
    <p:extLst>
      <p:ext uri="{BB962C8B-B14F-4D97-AF65-F5344CB8AC3E}">
        <p14:creationId xmlns:p14="http://schemas.microsoft.com/office/powerpoint/2010/main" val="4937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599" y="31493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Negative Numbers: Multiplication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3C8CEB-FCEE-6C4D-A748-D50A6B9CE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784" y="1648990"/>
            <a:ext cx="6048672" cy="39306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5099D36-690D-304B-A8E0-D1C14265D576}"/>
                  </a:ext>
                </a:extLst>
              </p:cNvPr>
              <p:cNvSpPr txBox="1"/>
              <p:nvPr/>
            </p:nvSpPr>
            <p:spPr>
              <a:xfrm>
                <a:off x="2639616" y="731135"/>
                <a:ext cx="94330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/>
                  <a:t>A positive number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a negative number gives a negative;</a:t>
                </a:r>
              </a:p>
              <a:p>
                <a:pPr algn="ctr"/>
                <a:r>
                  <a:rPr lang="en-US" sz="2400" dirty="0"/>
                  <a:t>a negative number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400" dirty="0"/>
                  <a:t> a negative number gives a positive.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35099D36-690D-304B-A8E0-D1C14265D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731135"/>
                <a:ext cx="9433048" cy="830997"/>
              </a:xfrm>
              <a:prstGeom prst="rect">
                <a:avLst/>
              </a:prstGeom>
              <a:blipFill rotWithShape="1">
                <a:blip r:embed="rId3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43D2802-7B20-4E43-9EEF-721A747E100A}"/>
              </a:ext>
            </a:extLst>
          </p:cNvPr>
          <p:cNvSpPr txBox="1"/>
          <p:nvPr/>
        </p:nvSpPr>
        <p:spPr>
          <a:xfrm>
            <a:off x="4151784" y="1667282"/>
            <a:ext cx="6048672" cy="391236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561619-C7FC-694E-843B-5422E744D80F}"/>
                  </a:ext>
                </a:extLst>
              </p:cNvPr>
              <p:cNvSpPr txBox="1"/>
              <p:nvPr/>
            </p:nvSpPr>
            <p:spPr>
              <a:xfrm>
                <a:off x="2783632" y="5812348"/>
                <a:ext cx="87849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Hence, for example: 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35 </m:t>
                    </m:r>
                  </m:oMath>
                </a14:m>
                <a:r>
                  <a:rPr lang="en-US" sz="2400" dirty="0"/>
                  <a:t>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e>
                    </m:d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e>
                    </m:d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=56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4561619-C7FC-694E-843B-5422E744D8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5812348"/>
                <a:ext cx="8784976" cy="461665"/>
              </a:xfrm>
              <a:prstGeom prst="rect">
                <a:avLst/>
              </a:prstGeom>
              <a:blipFill>
                <a:blip r:embed="rId4"/>
                <a:stretch>
                  <a:fillRect l="-1010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636B5986-12CE-EA43-A8DF-6C05028F6E78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</p:spTree>
    <p:extLst>
      <p:ext uri="{BB962C8B-B14F-4D97-AF65-F5344CB8AC3E}">
        <p14:creationId xmlns:p14="http://schemas.microsoft.com/office/powerpoint/2010/main" val="290880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3321" y="5874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Negative Numbers: Multiplication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B64CA9-E9C4-1945-80F9-008BD3920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6203" y="1762760"/>
            <a:ext cx="4699000" cy="3924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6007DA-9C35-4D49-B187-541E686A1B05}"/>
              </a:ext>
            </a:extLst>
          </p:cNvPr>
          <p:cNvSpPr txBox="1"/>
          <p:nvPr/>
        </p:nvSpPr>
        <p:spPr>
          <a:xfrm>
            <a:off x="3703335" y="772279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Example:</a:t>
            </a:r>
            <a:r>
              <a:rPr lang="en-US" sz="2400" dirty="0"/>
              <a:t> Complete this multiplication grid,   	   		         working down the columns.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311885-A6D0-3E41-AEE1-118329B8A3A7}"/>
                  </a:ext>
                </a:extLst>
              </p:cNvPr>
              <p:cNvSpPr txBox="1"/>
              <p:nvPr/>
            </p:nvSpPr>
            <p:spPr>
              <a:xfrm>
                <a:off x="8566944" y="2708920"/>
                <a:ext cx="64807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12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6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0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311885-A6D0-3E41-AEE1-118329B8A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6944" y="2708920"/>
                <a:ext cx="648072" cy="3046988"/>
              </a:xfrm>
              <a:prstGeom prst="rect">
                <a:avLst/>
              </a:prstGeom>
              <a:blipFill>
                <a:blip r:embed="rId3"/>
                <a:stretch>
                  <a:fillRect l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33A715-1ADC-A148-9707-9C32CFC1F99D}"/>
                  </a:ext>
                </a:extLst>
              </p:cNvPr>
              <p:cNvSpPr txBox="1"/>
              <p:nvPr/>
            </p:nvSpPr>
            <p:spPr>
              <a:xfrm>
                <a:off x="7104112" y="2708920"/>
                <a:ext cx="64807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0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33A715-1ADC-A148-9707-9C32CFC1F9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2708920"/>
                <a:ext cx="648072" cy="2677656"/>
              </a:xfrm>
              <a:prstGeom prst="rect">
                <a:avLst/>
              </a:prstGeom>
              <a:blipFill>
                <a:blip r:embed="rId4"/>
                <a:stretch>
                  <a:fillRect r="-13462"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3190A6-AF50-9148-8027-55139B3BD25B}"/>
                  </a:ext>
                </a:extLst>
              </p:cNvPr>
              <p:cNvSpPr txBox="1"/>
              <p:nvPr/>
            </p:nvSpPr>
            <p:spPr>
              <a:xfrm>
                <a:off x="5602307" y="2708920"/>
                <a:ext cx="64807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0</a:t>
                </a: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1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93190A6-AF50-9148-8027-55139B3BD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307" y="2708920"/>
                <a:ext cx="648072" cy="2677656"/>
              </a:xfrm>
              <a:prstGeom prst="rect">
                <a:avLst/>
              </a:prstGeom>
              <a:blipFill>
                <a:blip r:embed="rId5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635BECD-C6D6-D046-98EE-E168ABAABD7F}"/>
              </a:ext>
            </a:extLst>
          </p:cNvPr>
          <p:cNvSpPr txBox="1"/>
          <p:nvPr/>
        </p:nvSpPr>
        <p:spPr>
          <a:xfrm>
            <a:off x="6439639" y="2708920"/>
            <a:ext cx="5760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0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0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B43C629-31E9-794B-B858-F34A2C7324BC}"/>
                  </a:ext>
                </a:extLst>
              </p:cNvPr>
              <p:cNvSpPr txBox="1"/>
              <p:nvPr/>
            </p:nvSpPr>
            <p:spPr>
              <a:xfrm>
                <a:off x="7830463" y="2696641"/>
                <a:ext cx="64807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8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4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 0</a:t>
                </a:r>
              </a:p>
              <a:p>
                <a:r>
                  <a:rPr 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B43C629-31E9-794B-B858-F34A2C732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0463" y="2696641"/>
                <a:ext cx="648072" cy="3046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96CC69C6-D97D-BF4B-BF77-66007C0285EF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</p:spTree>
    <p:extLst>
      <p:ext uri="{BB962C8B-B14F-4D97-AF65-F5344CB8AC3E}">
        <p14:creationId xmlns:p14="http://schemas.microsoft.com/office/powerpoint/2010/main" val="316094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/>
      <p:bldP spid="15" grpId="0"/>
      <p:bldP spid="10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2216" y="3978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Negative Numbers: Division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6007DA-9C35-4D49-B187-541E686A1B05}"/>
              </a:ext>
            </a:extLst>
          </p:cNvPr>
          <p:cNvSpPr txBox="1"/>
          <p:nvPr/>
        </p:nvSpPr>
        <p:spPr>
          <a:xfrm>
            <a:off x="4287264" y="880625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Division with negative numbers works in a similar way, as shown in these examples: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0F1D13-D034-574E-A194-BE2D4AEFFD19}"/>
                  </a:ext>
                </a:extLst>
              </p:cNvPr>
              <p:cNvSpPr txBox="1"/>
              <p:nvPr/>
            </p:nvSpPr>
            <p:spPr>
              <a:xfrm>
                <a:off x="4727848" y="2204865"/>
                <a:ext cx="5328592" cy="3847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/>
                  <a:t>Example</a:t>
                </a:r>
                <a:r>
                  <a:rPr lang="en-US" sz="2400" dirty="0"/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/>
                  <a:t>Calculate: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2400" b="0" dirty="0">
                    <a:ea typeface="Cambria Math" panose="02040503050406030204" pitchFamily="18" charset="0"/>
                  </a:rPr>
                  <a:t>(a) 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/>
                        <a:ea typeface="Cambria Math" panose="02040503050406030204" pitchFamily="18" charset="0"/>
                      </a:rPr>
                      <m:t>18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/>
                        <a:ea typeface="Cambria Math" panose="02040503050406030204" pitchFamily="18" charset="0"/>
                      </a:rPr>
                      <m:t>3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GB" sz="240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latin typeface="+mj-lt"/>
                    <a:ea typeface="Cambria Math" panose="02040503050406030204" pitchFamily="18" charset="0"/>
                  </a:rPr>
                  <a:t>           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2400" dirty="0">
                    <a:ea typeface="Cambria Math" panose="02040503050406030204" pitchFamily="18" charset="0"/>
                  </a:rPr>
                  <a:t>(b)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(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21)</m:t>
                    </m:r>
                  </m:oMath>
                </a14:m>
                <a:r>
                  <a:rPr lang="en-US" sz="2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3)</m:t>
                    </m:r>
                  </m:oMath>
                </a14:m>
                <a:r>
                  <a:rPr lang="en-US" sz="2400" dirty="0">
                    <a:latin typeface="+mj-lt"/>
                  </a:rPr>
                  <a:t> =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2400" dirty="0">
                    <a:ea typeface="Cambria Math" panose="02040503050406030204" pitchFamily="18" charset="0"/>
                  </a:rPr>
                  <a:t>(c) 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45)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400" dirty="0"/>
                  <a:t> =</a:t>
                </a:r>
              </a:p>
              <a:p>
                <a:pPr>
                  <a:lnSpc>
                    <a:spcPct val="150000"/>
                  </a:lnSpc>
                </a:pPr>
                <a:r>
                  <a:rPr lang="en-GB" sz="2400" dirty="0">
                    <a:ea typeface="Cambria Math" panose="02040503050406030204" pitchFamily="18" charset="0"/>
                  </a:rPr>
                  <a:t>(d)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  <a:ea typeface="Cambria Math" panose="02040503050406030204" pitchFamily="18" charset="0"/>
                      </a:rPr>
                      <m:t>28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 dirty="0">
                        <a:latin typeface="Cambria Math" panose="02040503050406030204" pitchFamily="18" charset="0"/>
                      </a:rPr>
                      <m:t>7)=</m:t>
                    </m:r>
                  </m:oMath>
                </a14:m>
                <a:r>
                  <a:rPr lang="en-US" sz="2400" dirty="0"/>
                  <a:t>  </a:t>
                </a:r>
              </a:p>
              <a:p>
                <a:endParaRPr lang="en-US" dirty="0">
                  <a:latin typeface="+mj-lt"/>
                </a:endParaRPr>
              </a:p>
              <a:p>
                <a:pPr marL="457200" indent="-457200">
                  <a:buAutoNum type="alphaLcParenR"/>
                </a:pPr>
                <a:endParaRPr lang="en-US" dirty="0">
                  <a:latin typeface="+mj-lt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A0F1D13-D034-574E-A194-BE2D4AEFF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2204865"/>
                <a:ext cx="5328592" cy="3847207"/>
              </a:xfrm>
              <a:prstGeom prst="rect">
                <a:avLst/>
              </a:prstGeom>
              <a:blipFill>
                <a:blip r:embed="rId2"/>
                <a:stretch>
                  <a:fillRect l="-1831" t="-11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D49C9C-A8B2-9146-A9BA-6F5C56020544}"/>
                  </a:ext>
                </a:extLst>
              </p:cNvPr>
              <p:cNvSpPr txBox="1"/>
              <p:nvPr/>
            </p:nvSpPr>
            <p:spPr>
              <a:xfrm>
                <a:off x="7045085" y="3222582"/>
                <a:ext cx="612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D49C9C-A8B2-9146-A9BA-6F5C560205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5085" y="3222582"/>
                <a:ext cx="61268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7E3F8BA-E9CA-D54D-8EFE-58AFE6FA7B96}"/>
              </a:ext>
            </a:extLst>
          </p:cNvPr>
          <p:cNvSpPr txBox="1"/>
          <p:nvPr/>
        </p:nvSpPr>
        <p:spPr>
          <a:xfrm>
            <a:off x="7657773" y="3773808"/>
            <a:ext cx="45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C62447-1CF3-AD40-87A8-1C9E978A18D3}"/>
                  </a:ext>
                </a:extLst>
              </p:cNvPr>
              <p:cNvSpPr txBox="1"/>
              <p:nvPr/>
            </p:nvSpPr>
            <p:spPr>
              <a:xfrm>
                <a:off x="7166964" y="4324246"/>
                <a:ext cx="450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C62447-1CF3-AD40-87A8-1C9E978A1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964" y="4324246"/>
                <a:ext cx="450360" cy="461665"/>
              </a:xfrm>
              <a:prstGeom prst="rect">
                <a:avLst/>
              </a:prstGeom>
              <a:blipFill>
                <a:blip r:embed="rId4"/>
                <a:stretch>
                  <a:fillRect r="-30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2D2C0D-67C9-334B-9EF6-E34728DF6955}"/>
                  </a:ext>
                </a:extLst>
              </p:cNvPr>
              <p:cNvSpPr txBox="1"/>
              <p:nvPr/>
            </p:nvSpPr>
            <p:spPr>
              <a:xfrm>
                <a:off x="7207413" y="4906469"/>
                <a:ext cx="450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2D2C0D-67C9-334B-9EF6-E34728DF6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413" y="4906469"/>
                <a:ext cx="450360" cy="461665"/>
              </a:xfrm>
              <a:prstGeom prst="rect">
                <a:avLst/>
              </a:prstGeom>
              <a:blipFill>
                <a:blip r:embed="rId5"/>
                <a:stretch>
                  <a:fillRect r="-2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C47601F2-8411-6644-BCBC-D53C3A4E23EE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</p:spTree>
    <p:extLst>
      <p:ext uri="{BB962C8B-B14F-4D97-AF65-F5344CB8AC3E}">
        <p14:creationId xmlns:p14="http://schemas.microsoft.com/office/powerpoint/2010/main" val="95424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  <p:bldP spid="9" grpId="0"/>
      <p:bldP spid="12" grpId="0"/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43416"/>
            <a:ext cx="10056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1.5: Fitness Check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9B8246-A59E-464F-9207-E0DADCB9E0D3}"/>
              </a:ext>
            </a:extLst>
          </p:cNvPr>
          <p:cNvSpPr txBox="1"/>
          <p:nvPr/>
        </p:nvSpPr>
        <p:spPr>
          <a:xfrm>
            <a:off x="4943872" y="2348880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C031AB-D75F-8F49-A1A8-C5C1A67C9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382" y="2113291"/>
            <a:ext cx="5855444" cy="11254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D0A87D-8BD2-4946-AEBD-A6674173D59F}"/>
                  </a:ext>
                </a:extLst>
              </p:cNvPr>
              <p:cNvSpPr txBox="1"/>
              <p:nvPr/>
            </p:nvSpPr>
            <p:spPr>
              <a:xfrm>
                <a:off x="2658002" y="709810"/>
                <a:ext cx="90388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1. Calculate: (a)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5+8 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(b)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6+6 </m:t>
                    </m:r>
                  </m:oMath>
                </a14:m>
                <a:r>
                  <a:rPr lang="en-US" sz="2400" dirty="0"/>
                  <a:t>   (c) 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7  </m:t>
                    </m:r>
                  </m:oMath>
                </a14:m>
                <a:r>
                  <a:rPr lang="en-US" sz="2400" dirty="0"/>
                  <a:t>  (d) 5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/>
                  <a:t> 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6)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D0A87D-8BD2-4946-AEBD-A6674173D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002" y="709810"/>
                <a:ext cx="9038887" cy="461665"/>
              </a:xfrm>
              <a:prstGeom prst="rect">
                <a:avLst/>
              </a:prstGeom>
              <a:blipFill>
                <a:blip r:embed="rId4"/>
                <a:stretch>
                  <a:fillRect l="-1011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49F6E180-3FD1-8147-A619-04C8D2D0E28D}"/>
              </a:ext>
            </a:extLst>
          </p:cNvPr>
          <p:cNvSpPr txBox="1"/>
          <p:nvPr/>
        </p:nvSpPr>
        <p:spPr>
          <a:xfrm>
            <a:off x="3313698" y="1156649"/>
            <a:ext cx="2064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Answers:  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F9C091-508E-AB46-BE8F-355F046D02C8}"/>
              </a:ext>
            </a:extLst>
          </p:cNvPr>
          <p:cNvSpPr txBox="1"/>
          <p:nvPr/>
        </p:nvSpPr>
        <p:spPr>
          <a:xfrm>
            <a:off x="5216170" y="117415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</a:t>
            </a:r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A1E4D4-D5FF-4744-97DC-CF37B03BCDA3}"/>
              </a:ext>
            </a:extLst>
          </p:cNvPr>
          <p:cNvSpPr txBox="1"/>
          <p:nvPr/>
        </p:nvSpPr>
        <p:spPr>
          <a:xfrm>
            <a:off x="6709857" y="1174157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</a:t>
            </a:r>
            <a:r>
              <a:rPr lang="en-US" sz="2400" dirty="0">
                <a:solidFill>
                  <a:srgbClr val="FF0000"/>
                </a:solidFill>
              </a:rPr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0DA235A-6B34-214C-A9AC-62F8DD43305C}"/>
                  </a:ext>
                </a:extLst>
              </p:cNvPr>
              <p:cNvSpPr txBox="1"/>
              <p:nvPr/>
            </p:nvSpPr>
            <p:spPr>
              <a:xfrm>
                <a:off x="8226893" y="1174157"/>
                <a:ext cx="8287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0DA235A-6B34-214C-A9AC-62F8DD433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893" y="1174157"/>
                <a:ext cx="82871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BC889C03-17EA-064F-83CC-8525AFD6F1F5}"/>
              </a:ext>
            </a:extLst>
          </p:cNvPr>
          <p:cNvSpPr txBox="1"/>
          <p:nvPr/>
        </p:nvSpPr>
        <p:spPr>
          <a:xfrm>
            <a:off x="9893703" y="1174157"/>
            <a:ext cx="923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</a:t>
            </a:r>
            <a:r>
              <a:rPr lang="en-US" sz="24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CEDD50-79AD-D145-B562-DE1F14485B57}"/>
              </a:ext>
            </a:extLst>
          </p:cNvPr>
          <p:cNvSpPr txBox="1"/>
          <p:nvPr/>
        </p:nvSpPr>
        <p:spPr>
          <a:xfrm>
            <a:off x="2676946" y="1630483"/>
            <a:ext cx="7094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Write down two possible sums shown below: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63EF76A-A971-E74C-962F-850C3D56488C}"/>
                  </a:ext>
                </a:extLst>
              </p:cNvPr>
              <p:cNvSpPr txBox="1"/>
              <p:nvPr/>
            </p:nvSpPr>
            <p:spPr>
              <a:xfrm>
                <a:off x="4199652" y="3270612"/>
                <a:ext cx="56649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Answers: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2 + 5 = 3  and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5) = 3     </a:t>
                </a:r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63EF76A-A971-E74C-962F-850C3D564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652" y="3270612"/>
                <a:ext cx="5664904" cy="400110"/>
              </a:xfrm>
              <a:prstGeom prst="rect">
                <a:avLst/>
              </a:prstGeom>
              <a:blipFill>
                <a:blip r:embed="rId6"/>
                <a:stretch>
                  <a:fillRect l="-1119" t="-937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647DA357-371E-674E-A4C8-79B233724B41}"/>
              </a:ext>
            </a:extLst>
          </p:cNvPr>
          <p:cNvSpPr txBox="1"/>
          <p:nvPr/>
        </p:nvSpPr>
        <p:spPr>
          <a:xfrm>
            <a:off x="2711625" y="3670723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1950" algn="l"/>
              </a:tabLst>
            </a:pPr>
            <a:r>
              <a:rPr lang="en-US" sz="2400" dirty="0"/>
              <a:t>3. Copy and complete this 	addition table; the first </a:t>
            </a:r>
            <a:br>
              <a:rPr lang="en-US" sz="2400" dirty="0"/>
            </a:br>
            <a:r>
              <a:rPr lang="en-US" sz="2400" dirty="0"/>
              <a:t>	row has been done.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4189833-58AA-084A-B2AD-BAFA1C788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2105" y="3702623"/>
            <a:ext cx="3071295" cy="26010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A63421-7AF3-EC46-BDC0-93AA8A9E3633}"/>
                  </a:ext>
                </a:extLst>
              </p:cNvPr>
              <p:cNvSpPr txBox="1"/>
              <p:nvPr/>
            </p:nvSpPr>
            <p:spPr>
              <a:xfrm>
                <a:off x="7608168" y="4293096"/>
                <a:ext cx="23516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7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5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1    1 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A63421-7AF3-EC46-BDC0-93AA8A9E36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4293096"/>
                <a:ext cx="2351658" cy="400110"/>
              </a:xfrm>
              <a:prstGeom prst="rect">
                <a:avLst/>
              </a:prstGeom>
              <a:blipFill>
                <a:blip r:embed="rId8"/>
                <a:stretch>
                  <a:fillRect t="-6061" r="-5376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BCE42C-740C-294E-8BD7-B0EF61FF401E}"/>
                  </a:ext>
                </a:extLst>
              </p:cNvPr>
              <p:cNvSpPr txBox="1"/>
              <p:nvPr/>
            </p:nvSpPr>
            <p:spPr>
              <a:xfrm>
                <a:off x="7597493" y="4799037"/>
                <a:ext cx="249523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1    3 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5BCE42C-740C-294E-8BD7-B0EF61FF4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7493" y="4799037"/>
                <a:ext cx="2495231" cy="400110"/>
              </a:xfrm>
              <a:prstGeom prst="rect">
                <a:avLst/>
              </a:prstGeom>
              <a:blipFill>
                <a:blip r:embed="rId9"/>
                <a:stretch>
                  <a:fillRect t="-625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5FD3F1D-377E-2349-A771-C077FF6E4E36}"/>
                  </a:ext>
                </a:extLst>
              </p:cNvPr>
              <p:cNvSpPr txBox="1"/>
              <p:nvPr/>
            </p:nvSpPr>
            <p:spPr>
              <a:xfrm>
                <a:off x="7576896" y="5267801"/>
                <a:ext cx="23730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GB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1    1    3     5   </a:t>
                </a:r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5FD3F1D-377E-2349-A771-C077FF6E4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6896" y="5267801"/>
                <a:ext cx="2373010" cy="400110"/>
              </a:xfrm>
              <a:prstGeom prst="rect">
                <a:avLst/>
              </a:prstGeom>
              <a:blipFill>
                <a:blip r:embed="rId10"/>
                <a:stretch>
                  <a:fillRect t="-6250" r="-855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E34C23A-DB88-9B43-B0D9-BA80FDBAE007}"/>
                  </a:ext>
                </a:extLst>
              </p:cNvPr>
              <p:cNvSpPr txBox="1"/>
              <p:nvPr/>
            </p:nvSpPr>
            <p:spPr>
              <a:xfrm>
                <a:off x="7608169" y="5756422"/>
                <a:ext cx="248455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1    1    3     5    7</a:t>
                </a:r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E34C23A-DB88-9B43-B0D9-BA80FDBAE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9" y="5756422"/>
                <a:ext cx="2484555" cy="400110"/>
              </a:xfrm>
              <a:prstGeom prst="rect">
                <a:avLst/>
              </a:prstGeom>
              <a:blipFill>
                <a:blip r:embed="rId11"/>
                <a:stretch>
                  <a:fillRect t="-6061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8706F56-371D-5C42-9C7D-4E64B0AC4B8D}"/>
                  </a:ext>
                </a:extLst>
              </p:cNvPr>
              <p:cNvSpPr txBox="1"/>
              <p:nvPr/>
            </p:nvSpPr>
            <p:spPr>
              <a:xfrm>
                <a:off x="2628584" y="4989762"/>
                <a:ext cx="4794818" cy="164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tabLst>
                    <a:tab pos="266700" algn="l"/>
                  </a:tabLst>
                </a:pPr>
                <a:r>
                  <a:rPr lang="en-US" dirty="0"/>
                  <a:t>4</a:t>
                </a:r>
                <a:r>
                  <a:rPr lang="en-US" sz="2400" dirty="0"/>
                  <a:t>. Overnight the temperature 	dropped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/>
                  <a:t>C to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/>
                  <a:t>C. </a:t>
                </a:r>
              </a:p>
              <a:p>
                <a:pPr>
                  <a:spcAft>
                    <a:spcPts val="600"/>
                  </a:spcAft>
                  <a:tabLst>
                    <a:tab pos="266700" algn="l"/>
                  </a:tabLst>
                </a:pPr>
                <a:r>
                  <a:rPr lang="en-US" sz="2400" dirty="0"/>
                  <a:t>	How many degrees did</a:t>
                </a:r>
              </a:p>
              <a:p>
                <a:pPr>
                  <a:spcAft>
                    <a:spcPts val="600"/>
                  </a:spcAft>
                  <a:tabLst>
                    <a:tab pos="266700" algn="l"/>
                  </a:tabLst>
                </a:pPr>
                <a:r>
                  <a:rPr lang="en-US" sz="2400" dirty="0"/>
                  <a:t> 	it fall?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            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/>
                  <a:t>C.         </a:t>
                </a: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8706F56-371D-5C42-9C7D-4E64B0AC4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584" y="4989762"/>
                <a:ext cx="4794818" cy="1646605"/>
              </a:xfrm>
              <a:prstGeom prst="rect">
                <a:avLst/>
              </a:prstGeom>
              <a:blipFill>
                <a:blip r:embed="rId12"/>
                <a:stretch>
                  <a:fillRect l="-1271" t="-2593" b="-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99D2D8C7-5F6A-4349-8270-1C5977F8A0D1}"/>
              </a:ext>
            </a:extLst>
          </p:cNvPr>
          <p:cNvSpPr txBox="1"/>
          <p:nvPr/>
        </p:nvSpPr>
        <p:spPr>
          <a:xfrm>
            <a:off x="4084800" y="6114518"/>
            <a:ext cx="556252" cy="479835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D312E3B-2A70-074A-9E35-2658DDA41B57}"/>
              </a:ext>
            </a:extLst>
          </p:cNvPr>
          <p:cNvSpPr txBox="1"/>
          <p:nvPr/>
        </p:nvSpPr>
        <p:spPr>
          <a:xfrm rot="10800000" flipV="1">
            <a:off x="4007768" y="6132688"/>
            <a:ext cx="6084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 19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4F8FE3F-6F3F-434A-A6CE-8DB91CEE8403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</p:spTree>
    <p:extLst>
      <p:ext uri="{BB962C8B-B14F-4D97-AF65-F5344CB8AC3E}">
        <p14:creationId xmlns:p14="http://schemas.microsoft.com/office/powerpoint/2010/main" val="171290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9" grpId="0"/>
      <p:bldP spid="20" grpId="0"/>
      <p:bldP spid="22" grpId="0"/>
      <p:bldP spid="17" grpId="0"/>
      <p:bldP spid="18" grpId="0"/>
      <p:bldP spid="23" grpId="0"/>
      <p:bldP spid="27" grpId="0"/>
      <p:bldP spid="29" grpId="0"/>
      <p:bldP spid="30" grpId="0"/>
      <p:bldP spid="31" grpId="0"/>
      <p:bldP spid="32" grpId="0"/>
      <p:bldP spid="34" grpId="0" animBg="1"/>
      <p:bldP spid="3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5900" y="34371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1.5: Fitness Check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B2E3A2-56A8-AD47-B91D-EB55310AA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872" y="1350449"/>
            <a:ext cx="2880320" cy="29270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9FE89ED-50F9-B244-A93A-FB7EF0CAEAB9}"/>
              </a:ext>
            </a:extLst>
          </p:cNvPr>
          <p:cNvSpPr txBox="1"/>
          <p:nvPr/>
        </p:nvSpPr>
        <p:spPr>
          <a:xfrm>
            <a:off x="2412292" y="738664"/>
            <a:ext cx="6443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5. Copy and complete this multiplication grid: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3EC23D-F9AF-EC45-B359-806962C30E4A}"/>
              </a:ext>
            </a:extLst>
          </p:cNvPr>
          <p:cNvSpPr txBox="1"/>
          <p:nvPr/>
        </p:nvSpPr>
        <p:spPr>
          <a:xfrm>
            <a:off x="2433852" y="4417721"/>
            <a:ext cx="7505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6. Calculate these multiplications and divisions.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1D3B5C-12DA-324F-BF74-E8CC97ED0654}"/>
                  </a:ext>
                </a:extLst>
              </p:cNvPr>
              <p:cNvSpPr txBox="1"/>
              <p:nvPr/>
            </p:nvSpPr>
            <p:spPr>
              <a:xfrm>
                <a:off x="2723692" y="4890199"/>
                <a:ext cx="94683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(a) 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6)×3     </m:t>
                    </m:r>
                  </m:oMath>
                </a14:m>
                <a:r>
                  <a:rPr lang="en-US" sz="2400" dirty="0">
                    <a:latin typeface="+mj-lt"/>
                  </a:rPr>
                  <a:t>      (b) </a:t>
                </a:r>
                <a:r>
                  <a:rPr lang="en-US" sz="2400" dirty="0"/>
                  <a:t>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3)×</m:t>
                    </m:r>
                  </m:oMath>
                </a14:m>
                <a:r>
                  <a:rPr lang="en-US" sz="2400" dirty="0"/>
                  <a:t>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8)</m:t>
                    </m:r>
                  </m:oMath>
                </a14:m>
                <a:r>
                  <a:rPr lang="en-US" sz="2400" dirty="0">
                    <a:latin typeface="+mj-lt"/>
                  </a:rPr>
                  <a:t>        (c) </a:t>
                </a:r>
                <a:r>
                  <a:rPr lang="en-US" sz="2400" dirty="0"/>
                  <a:t>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6)÷3</m:t>
                    </m:r>
                  </m:oMath>
                </a14:m>
                <a:r>
                  <a:rPr lang="en-US" sz="2400" dirty="0">
                    <a:latin typeface="+mj-lt"/>
                  </a:rPr>
                  <a:t>         (d) 8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>
                    <a:latin typeface="+mj-lt"/>
                  </a:rPr>
                  <a:t>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2)</m:t>
                    </m:r>
                  </m:oMath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1D3B5C-12DA-324F-BF74-E8CC97ED0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692" y="4890199"/>
                <a:ext cx="9468308" cy="461665"/>
              </a:xfrm>
              <a:prstGeom prst="rect">
                <a:avLst/>
              </a:prstGeom>
              <a:blipFill>
                <a:blip r:embed="rId3"/>
                <a:stretch>
                  <a:fillRect l="-1030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DFB5A9-7EBB-2D44-8871-4D9EAA44496D}"/>
                  </a:ext>
                </a:extLst>
              </p:cNvPr>
              <p:cNvSpPr txBox="1"/>
              <p:nvPr/>
            </p:nvSpPr>
            <p:spPr>
              <a:xfrm>
                <a:off x="2412292" y="5614758"/>
                <a:ext cx="590465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7. Calculate (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sz="2400" dirty="0"/>
                  <a:t> + 10)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m:rPr>
                        <m:nor/>
                      </m:rPr>
                      <a:rPr lang="en-US" sz="2400" dirty="0"/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2)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DFB5A9-7EBB-2D44-8871-4D9EAA444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292" y="5614758"/>
                <a:ext cx="5904656" cy="461665"/>
              </a:xfrm>
              <a:prstGeom prst="rect">
                <a:avLst/>
              </a:prstGeom>
              <a:blipFill>
                <a:blip r:embed="rId4"/>
                <a:stretch>
                  <a:fillRect l="-1720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1132DB0-5D7A-8542-838A-2F7B9D69AB03}"/>
                  </a:ext>
                </a:extLst>
              </p:cNvPr>
              <p:cNvSpPr txBox="1"/>
              <p:nvPr/>
            </p:nvSpPr>
            <p:spPr>
              <a:xfrm>
                <a:off x="6353909" y="5614230"/>
                <a:ext cx="15841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>
                          <a:solidFill>
                            <a:srgbClr val="FF0000"/>
                          </a:solidFill>
                        </a:rPr>
                        <m:t>(</m:t>
                      </m:r>
                      <m:r>
                        <a:rPr lang="en-US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2)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1132DB0-5D7A-8542-838A-2F7B9D69A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909" y="5614230"/>
                <a:ext cx="1584175" cy="461665"/>
              </a:xfrm>
              <a:prstGeom prst="rect">
                <a:avLst/>
              </a:prstGeom>
              <a:blipFill>
                <a:blip r:embed="rId5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2AD98D-CB3E-9C40-ACCF-EBE9946CBAC3}"/>
                  </a:ext>
                </a:extLst>
              </p:cNvPr>
              <p:cNvSpPr txBox="1"/>
              <p:nvPr/>
            </p:nvSpPr>
            <p:spPr>
              <a:xfrm>
                <a:off x="6079232" y="2087208"/>
                <a:ext cx="50405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2AD98D-CB3E-9C40-ACCF-EBE9946CB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9232" y="2087208"/>
                <a:ext cx="504056" cy="22467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F01FDE6-85A3-084B-956A-4442EB5CBB62}"/>
                  </a:ext>
                </a:extLst>
              </p:cNvPr>
              <p:cNvSpPr txBox="1"/>
              <p:nvPr/>
            </p:nvSpPr>
            <p:spPr>
              <a:xfrm>
                <a:off x="7056848" y="2084423"/>
                <a:ext cx="730368" cy="2015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180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12</a:t>
                </a:r>
                <a:endParaRPr lang="en-GB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F01FDE6-85A3-084B-956A-4442EB5CB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848" y="2084423"/>
                <a:ext cx="730368" cy="2015936"/>
              </a:xfrm>
              <a:prstGeom prst="rect">
                <a:avLst/>
              </a:prstGeom>
              <a:blipFill>
                <a:blip r:embed="rId8"/>
                <a:stretch>
                  <a:fillRect b="-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30A6760-82C0-384E-83B0-C11F902827DF}"/>
                  </a:ext>
                </a:extLst>
              </p:cNvPr>
              <p:cNvSpPr txBox="1"/>
              <p:nvPr/>
            </p:nvSpPr>
            <p:spPr>
              <a:xfrm>
                <a:off x="6600800" y="2079958"/>
                <a:ext cx="50405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30A6760-82C0-384E-83B0-C11F902827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800" y="2079958"/>
                <a:ext cx="504056" cy="22467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5CD4BDA-8DEC-9B4F-AF1A-B9B192A8944A}"/>
                  </a:ext>
                </a:extLst>
              </p:cNvPr>
              <p:cNvSpPr txBox="1"/>
              <p:nvPr/>
            </p:nvSpPr>
            <p:spPr>
              <a:xfrm>
                <a:off x="7578416" y="2089679"/>
                <a:ext cx="677824" cy="2015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pPr>
                  <a:spcAft>
                    <a:spcPts val="1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en-GB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Aft>
                    <a:spcPts val="180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16</a:t>
                </a:r>
                <a:endParaRPr lang="en-GB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5CD4BDA-8DEC-9B4F-AF1A-B9B192A89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8416" y="2089679"/>
                <a:ext cx="677824" cy="2015936"/>
              </a:xfrm>
              <a:prstGeom prst="rect">
                <a:avLst/>
              </a:prstGeom>
              <a:blipFill>
                <a:blip r:embed="rId10"/>
                <a:stretch>
                  <a:fillRect r="-5556" b="-4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5C5C526-239B-1749-BEDD-0496F35232BD}"/>
              </a:ext>
            </a:extLst>
          </p:cNvPr>
          <p:cNvSpPr txBox="1"/>
          <p:nvPr/>
        </p:nvSpPr>
        <p:spPr>
          <a:xfrm>
            <a:off x="7218748" y="4890198"/>
            <a:ext cx="719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66ABC0-EF2B-0F4E-BCB4-148F36630925}"/>
                  </a:ext>
                </a:extLst>
              </p:cNvPr>
              <p:cNvSpPr txBox="1"/>
              <p:nvPr/>
            </p:nvSpPr>
            <p:spPr>
              <a:xfrm>
                <a:off x="9468308" y="4882064"/>
                <a:ext cx="6593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2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66ABC0-EF2B-0F4E-BCB4-148F36630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8308" y="4882064"/>
                <a:ext cx="659372" cy="461665"/>
              </a:xfrm>
              <a:prstGeom prst="rect">
                <a:avLst/>
              </a:prstGeom>
              <a:blipFill>
                <a:blip r:embed="rId11"/>
                <a:stretch>
                  <a:fillRect t="-9211" r="-2778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DF5C3D-054D-4A44-B7FD-15D053116EFB}"/>
                  </a:ext>
                </a:extLst>
              </p:cNvPr>
              <p:cNvSpPr txBox="1"/>
              <p:nvPr/>
            </p:nvSpPr>
            <p:spPr>
              <a:xfrm>
                <a:off x="11671053" y="4890198"/>
                <a:ext cx="6593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DF5C3D-054D-4A44-B7FD-15D053116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1053" y="4890198"/>
                <a:ext cx="659372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6F0CCB08-12AE-2048-AC6C-B71AEDB1B50C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7DA25E-29D5-4FB2-9576-79062EC3C2A3}"/>
                  </a:ext>
                </a:extLst>
              </p:cNvPr>
              <p:cNvSpPr txBox="1"/>
              <p:nvPr/>
            </p:nvSpPr>
            <p:spPr>
              <a:xfrm>
                <a:off x="4384399" y="4879386"/>
                <a:ext cx="10212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18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7DA25E-29D5-4FB2-9576-79062EC3C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399" y="4879386"/>
                <a:ext cx="1021254" cy="461665"/>
              </a:xfrm>
              <a:prstGeom prst="rect">
                <a:avLst/>
              </a:prstGeom>
              <a:blipFill>
                <a:blip r:embed="rId1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52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33" grpId="0"/>
      <p:bldP spid="36" grpId="0"/>
      <p:bldP spid="39" grpId="0"/>
      <p:bldP spid="3" grpId="0"/>
      <p:bldP spid="4" grpId="0"/>
      <p:bldP spid="17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480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1.5: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8BCBF1D4-8939-C440-9101-9943AE0A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123233"/>
            <a:ext cx="99844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fifth Section.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849AF4-4BE0-4D44-A775-C93533140139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C09F05-D6E0-4328-A414-2548C3D44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248" y="2050717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88CFA0F1-AB55-4523-803E-E499E1DFC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http://szalonta.hu/ske/text/A1/skea1s4.html</a:t>
            </a:r>
          </a:p>
        </p:txBody>
      </p:sp>
    </p:spTree>
    <p:extLst>
      <p:ext uri="{BB962C8B-B14F-4D97-AF65-F5344CB8AC3E}">
        <p14:creationId xmlns:p14="http://schemas.microsoft.com/office/powerpoint/2010/main" val="312592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5908" y="29781"/>
            <a:ext cx="98650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Estimating Answers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712" y="1041266"/>
            <a:ext cx="7128792" cy="280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ctr">
              <a:spcAft>
                <a:spcPts val="500"/>
              </a:spcAft>
            </a:pPr>
            <a:r>
              <a:rPr lang="en-US" altLang="en-US" sz="2400" dirty="0"/>
              <a:t>Often it is useful to have an </a:t>
            </a:r>
            <a:r>
              <a:rPr lang="en-US" altLang="en-US" sz="2400" i="1" dirty="0"/>
              <a:t>approximate</a:t>
            </a:r>
            <a:r>
              <a:rPr lang="en-US" altLang="en-US" sz="2400" dirty="0"/>
              <a:t> solution to a calculation. </a:t>
            </a:r>
          </a:p>
          <a:p>
            <a:pPr marL="0" indent="0" algn="ctr">
              <a:spcAft>
                <a:spcPts val="500"/>
              </a:spcAft>
            </a:pPr>
            <a:r>
              <a:rPr lang="en-US" altLang="en-US" sz="2400" dirty="0"/>
              <a:t>We can </a:t>
            </a:r>
            <a:r>
              <a:rPr lang="en-US" altLang="en-US" sz="2400" b="1" dirty="0"/>
              <a:t>estimate answers </a:t>
            </a:r>
            <a:r>
              <a:rPr lang="en-US" altLang="en-US" sz="2400" dirty="0"/>
              <a:t>by first rounding the numbers within the calculation.</a:t>
            </a:r>
          </a:p>
          <a:p>
            <a:pPr marL="0" indent="0" algn="ctr"/>
            <a:r>
              <a:rPr lang="en-US" altLang="en-US" sz="2400" dirty="0"/>
              <a:t>We may choose to round the numbers to a certain number of </a:t>
            </a:r>
            <a:r>
              <a:rPr lang="en-US" altLang="en-US" sz="2400" b="1" dirty="0"/>
              <a:t>significant figures </a:t>
            </a:r>
            <a:r>
              <a:rPr lang="en-US" altLang="en-US" sz="2400" dirty="0"/>
              <a:t>or </a:t>
            </a:r>
            <a:r>
              <a:rPr lang="en-US" altLang="en-US" sz="2400" b="1" dirty="0"/>
              <a:t>decimal places </a:t>
            </a:r>
            <a:r>
              <a:rPr lang="en-US" altLang="en-US" sz="2400" dirty="0"/>
              <a:t>(see earlier slides).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87103" y="4108574"/>
                <a:ext cx="382668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 29.71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7.26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103" y="4108574"/>
                <a:ext cx="3826689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2389" t="-9211" r="-1752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63752" y="4628557"/>
                <a:ext cx="6926896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First we round the numbers to 1 significant figure:</a:t>
                </a:r>
              </a:p>
              <a:p>
                <a:pPr algn="ctr"/>
                <a:r>
                  <a:rPr lang="en-US" sz="2400" dirty="0"/>
                  <a:t>29.71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7.26 ≈ 30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7          </a:t>
                </a:r>
              </a:p>
              <a:p>
                <a:pPr algn="ctr"/>
                <a:r>
                  <a:rPr lang="en-US" sz="2400" dirty="0"/>
                  <a:t> 	  = 210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4628557"/>
                <a:ext cx="6926896" cy="1200329"/>
              </a:xfrm>
              <a:prstGeom prst="rect">
                <a:avLst/>
              </a:prstGeom>
              <a:blipFill>
                <a:blip r:embed="rId3"/>
                <a:stretch>
                  <a:fillRect l="-1280" t="-3125" r="-366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3416C5A-7F67-7748-B04D-965FC4946F92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A1.6</a:t>
            </a:r>
          </a:p>
        </p:txBody>
      </p:sp>
    </p:spTree>
    <p:extLst>
      <p:ext uri="{BB962C8B-B14F-4D97-AF65-F5344CB8AC3E}">
        <p14:creationId xmlns:p14="http://schemas.microsoft.com/office/powerpoint/2010/main" val="133393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435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Equivalence of Decimals and Fractions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7768" y="710017"/>
            <a:ext cx="71286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/>
              <a:t> </a:t>
            </a:r>
            <a:r>
              <a:rPr lang="en-US" altLang="en-US" sz="2400" dirty="0"/>
              <a:t>Here are more common fractions and decimals: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6373149"/>
                  </p:ext>
                </p:extLst>
              </p:nvPr>
            </p:nvGraphicFramePr>
            <p:xfrm>
              <a:off x="4778801" y="1314153"/>
              <a:ext cx="4841254" cy="4520146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4649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762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1010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Fractions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Decimals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1137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8315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800" b="0" i="1" smtClean="0">
                                      <a:latin typeface="Cambria Math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800" b="0" i="1" smtClean="0">
                                      <a:latin typeface="Cambria Math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105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800" i="0" dirty="0" smtClean="0">
                                    <a:latin typeface="Cambria Math" charset="0"/>
                                  </a:rPr>
                                  <m:t>2</m:t>
                                </m:r>
                                <m:f>
                                  <m:fPr>
                                    <m:ctrlPr>
                                      <a:rPr lang="en-US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800" b="0" i="1" smtClean="0">
                                        <a:latin typeface="Cambria Math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66373149"/>
                  </p:ext>
                </p:extLst>
              </p:nvPr>
            </p:nvGraphicFramePr>
            <p:xfrm>
              <a:off x="4778801" y="1314153"/>
              <a:ext cx="4841254" cy="4520146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464990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7626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Fractions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Decimals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64583" r="-96410" b="-5854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161224" r="-96410" b="-473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266667" r="-96410" b="-3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1233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366667" r="-96410" b="-28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1137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457143" r="-96410" b="-1775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831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718421" r="-96410" b="-12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6105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513" t="-647917" r="-96410" b="-20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7968209" y="1851789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0.125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68208" y="2492896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0.33333</a:t>
            </a:r>
            <a:r>
              <a:rPr lang="is-IS" dirty="0">
                <a:solidFill>
                  <a:srgbClr val="FF0000"/>
                </a:solidFill>
              </a:rPr>
              <a:t>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68208" y="3007060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0.375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68208" y="365131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0.66666</a:t>
            </a:r>
            <a:r>
              <a:rPr lang="is-IS" dirty="0">
                <a:solidFill>
                  <a:srgbClr val="FF0000"/>
                </a:solidFill>
              </a:rPr>
              <a:t>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68208" y="4293096"/>
            <a:ext cx="68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0.8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68208" y="4870017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1.5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95411" y="5312605"/>
            <a:ext cx="683200" cy="398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2.25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7DA4BFFE-0430-B241-8FDC-C34903A35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0777"/>
            <a:ext cx="2207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A1.1</a:t>
            </a:r>
          </a:p>
        </p:txBody>
      </p:sp>
    </p:spTree>
    <p:extLst>
      <p:ext uri="{BB962C8B-B14F-4D97-AF65-F5344CB8AC3E}">
        <p14:creationId xmlns:p14="http://schemas.microsoft.com/office/powerpoint/2010/main" val="403487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459" y="2162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Estimating Answers: Examples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7929" y="939646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727848" y="1259478"/>
                <a:ext cx="3533340" cy="6222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For example: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2.9275 + 9.36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4.79 − 1.3592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1259478"/>
                <a:ext cx="3533340" cy="622222"/>
              </a:xfrm>
              <a:prstGeom prst="rect">
                <a:avLst/>
              </a:prstGeom>
              <a:blipFill>
                <a:blip r:embed="rId2"/>
                <a:stretch>
                  <a:fillRect l="-2878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47728" y="2298548"/>
                <a:ext cx="6926896" cy="2991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First we round the numbers to 1 significant figure:</a:t>
                </a:r>
              </a:p>
              <a:p>
                <a:endParaRPr lang="en-US" sz="2400" dirty="0"/>
              </a:p>
              <a:p>
                <a:pPr algn="ctr"/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2.9275 + 9.36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4.79 − 1.3592</m:t>
                        </m:r>
                      </m:den>
                    </m:f>
                  </m:oMath>
                </a14:m>
                <a:r>
                  <a:rPr lang="en-US" sz="2400" dirty="0"/>
                  <a:t> ≈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3+ 9. 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5 − 1</m:t>
                        </m:r>
                      </m:den>
                    </m:f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  <a:p>
                <a:pPr algn="ctr"/>
                <a:r>
                  <a:rPr lang="en-US" sz="2400" dirty="0"/>
                  <a:t>	    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12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  <a:p>
                <a:pPr algn="ctr"/>
                <a:r>
                  <a:rPr lang="en-US" sz="2400" dirty="0"/>
                  <a:t>	          =  </a:t>
                </a:r>
                <a:r>
                  <a:rPr lang="en-US" sz="2400" dirty="0">
                    <a:solidFill>
                      <a:srgbClr val="FF0000"/>
                    </a:solidFill>
                  </a:rPr>
                  <a:t>3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298548"/>
                <a:ext cx="6926896" cy="2991203"/>
              </a:xfrm>
              <a:prstGeom prst="rect">
                <a:avLst/>
              </a:prstGeom>
              <a:blipFill>
                <a:blip r:embed="rId3"/>
                <a:stretch>
                  <a:fillRect l="-1280" t="-1266" r="-183" b="-3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339613" y="5289751"/>
            <a:ext cx="8284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Try estimating this one, by rounding to </a:t>
            </a:r>
            <a:r>
              <a:rPr lang="en-US" sz="2400" b="1" dirty="0"/>
              <a:t>2</a:t>
            </a:r>
            <a:r>
              <a:rPr lang="en-US" sz="2400" dirty="0"/>
              <a:t> significant figures: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0120FA9-6033-7A46-9F05-43689FF01A8A}"/>
                  </a:ext>
                </a:extLst>
              </p:cNvPr>
              <p:cNvSpPr txBox="1"/>
              <p:nvPr/>
            </p:nvSpPr>
            <p:spPr>
              <a:xfrm>
                <a:off x="6250107" y="5913259"/>
                <a:ext cx="1722138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23.6371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8.193 −2.15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0120FA9-6033-7A46-9F05-43689FF01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107" y="5913259"/>
                <a:ext cx="1722138" cy="670568"/>
              </a:xfrm>
              <a:prstGeom prst="rect">
                <a:avLst/>
              </a:prstGeom>
              <a:blipFill>
                <a:blip r:embed="rId4"/>
                <a:stretch>
                  <a:fillRect b="-20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D18A5363-0004-1D4C-8BF6-D892FB47551B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A1.6</a:t>
            </a:r>
          </a:p>
        </p:txBody>
      </p:sp>
    </p:spTree>
    <p:extLst>
      <p:ext uri="{BB962C8B-B14F-4D97-AF65-F5344CB8AC3E}">
        <p14:creationId xmlns:p14="http://schemas.microsoft.com/office/powerpoint/2010/main" val="68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4181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Estimating Answers: Examples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6" y="852488"/>
            <a:ext cx="6480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</a:t>
            </a:r>
            <a:r>
              <a:rPr lang="en-US" altLang="en-US" sz="2400" dirty="0"/>
              <a:t>Estimating answer: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11824" y="1543643"/>
                <a:ext cx="1722138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23.6371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8.193 −2.15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1543643"/>
                <a:ext cx="1722138" cy="670568"/>
              </a:xfrm>
              <a:prstGeom prst="rect">
                <a:avLst/>
              </a:prstGeom>
              <a:blipFill>
                <a:blip r:embed="rId2"/>
                <a:stretch>
                  <a:fillRect b="-20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546940" y="1741714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74873" y="1606485"/>
                <a:ext cx="1294136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24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8.2 −2.2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873" y="1606485"/>
                <a:ext cx="1294136" cy="670568"/>
              </a:xfrm>
              <a:prstGeom prst="rect">
                <a:avLst/>
              </a:prstGeom>
              <a:blipFill>
                <a:blip r:embed="rId3"/>
                <a:stretch>
                  <a:fillRect b="-20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8531874" y="1762812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020470" y="1627583"/>
                <a:ext cx="540533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24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470" y="1627583"/>
                <a:ext cx="540533" cy="668516"/>
              </a:xfrm>
              <a:prstGeom prst="rect">
                <a:avLst/>
              </a:prstGeom>
              <a:blipFill>
                <a:blip r:embed="rId4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538972" y="2673136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91980" y="2618376"/>
            <a:ext cx="39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03646" y="3350576"/>
            <a:ext cx="6493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One more. This time </a:t>
            </a:r>
            <a:r>
              <a:rPr lang="en-US" sz="2400" i="1" dirty="0"/>
              <a:t>you</a:t>
            </a:r>
            <a:r>
              <a:rPr lang="en-US" sz="2400" dirty="0"/>
              <a:t> decide how to round.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46940" y="4391802"/>
            <a:ext cx="3257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24338" y="4275328"/>
                <a:ext cx="2094035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48.681+1.3112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10.81 −0.75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4338" y="4275328"/>
                <a:ext cx="2094035" cy="670568"/>
              </a:xfrm>
              <a:prstGeom prst="rect">
                <a:avLst/>
              </a:prstGeom>
              <a:blipFill>
                <a:blip r:embed="rId5"/>
                <a:stretch>
                  <a:fillRect b="-207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67983" y="4260900"/>
                <a:ext cx="1436804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48.7+1.3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10.8 −0.8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7983" y="4260900"/>
                <a:ext cx="1436804" cy="670568"/>
              </a:xfrm>
              <a:prstGeom prst="rect">
                <a:avLst/>
              </a:prstGeom>
              <a:blipFill>
                <a:blip r:embed="rId6"/>
                <a:stretch>
                  <a:fillRect b="-21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6529941" y="5371473"/>
            <a:ext cx="596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320136" y="5228397"/>
                <a:ext cx="596638" cy="676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50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10 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5228397"/>
                <a:ext cx="596638" cy="676852"/>
              </a:xfrm>
              <a:prstGeom prst="rect">
                <a:avLst/>
              </a:prstGeom>
              <a:blipFill>
                <a:blip r:embed="rId7"/>
                <a:stretch>
                  <a:fillRect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316684" y="5380127"/>
            <a:ext cx="333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79679" y="5371473"/>
            <a:ext cx="715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79679" y="4410557"/>
            <a:ext cx="2448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(Rounding to 1 </a:t>
            </a:r>
            <a:r>
              <a:rPr lang="en-US" dirty="0" err="1"/>
              <a:t>d.p.</a:t>
            </a:r>
            <a:r>
              <a:rPr lang="en-US" dirty="0"/>
              <a:t>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9D5321-E49E-C149-B669-98E5674FDAFA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A1.6</a:t>
            </a:r>
          </a:p>
        </p:txBody>
      </p:sp>
    </p:spTree>
    <p:extLst>
      <p:ext uri="{BB962C8B-B14F-4D97-AF65-F5344CB8AC3E}">
        <p14:creationId xmlns:p14="http://schemas.microsoft.com/office/powerpoint/2010/main" val="354775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5436" y="51501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A1.6: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14472" y="1956215"/>
                <a:ext cx="2441185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1.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6.275</m:t>
                        </m:r>
                        <m:r>
                          <a:rPr lang="en-GB" sz="2400" b="0" i="1" smtClean="0">
                            <a:latin typeface="Cambria Math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</a:rPr>
                          <m:t>+</m:t>
                        </m:r>
                        <m:r>
                          <a:rPr lang="en-GB" sz="2400" b="0" i="1" smtClean="0">
                            <a:latin typeface="Cambria Math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</a:rPr>
                          <m:t>24.145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7.95 − 6.65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≈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472" y="1956215"/>
                <a:ext cx="2441185" cy="622222"/>
              </a:xfrm>
              <a:prstGeom prst="rect">
                <a:avLst/>
              </a:prstGeom>
              <a:blipFill rotWithShape="1">
                <a:blip r:embed="rId2"/>
                <a:stretch>
                  <a:fillRect l="-4000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30012" y="3879222"/>
                <a:ext cx="3142286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3.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72.3335 +184.893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134.19 + 1.3592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≈ 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012" y="3879222"/>
                <a:ext cx="3142286" cy="622222"/>
              </a:xfrm>
              <a:prstGeom prst="rect">
                <a:avLst/>
              </a:prstGeom>
              <a:blipFill>
                <a:blip r:embed="rId3"/>
                <a:stretch>
                  <a:fillRect l="-2823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44149" y="4843992"/>
                <a:ext cx="3288477" cy="617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 4.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99.78− 9.36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25.91 +4.41882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≈  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149" y="4843992"/>
                <a:ext cx="3288477" cy="617157"/>
              </a:xfrm>
              <a:prstGeom prst="rect">
                <a:avLst/>
              </a:prstGeom>
              <a:blipFill>
                <a:blip r:embed="rId4"/>
                <a:stretch>
                  <a:fillRect l="-385"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23634" y="2852178"/>
                <a:ext cx="4157243" cy="622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42.835 −37.8702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89.825 −</m:t>
                        </m:r>
                        <m:r>
                          <a:rPr lang="en-GB" sz="2400" b="0" i="1" smtClean="0">
                            <a:latin typeface="Cambria Math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</a:rPr>
                          <m:t>85.425</m:t>
                        </m:r>
                      </m:den>
                    </m:f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GB" sz="2400">
                        <a:latin typeface="Cambria Math" charset="0"/>
                      </a:rPr>
                      <m:t>≈  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634" y="2852178"/>
                <a:ext cx="4157243" cy="622414"/>
              </a:xfrm>
              <a:prstGeom prst="rect">
                <a:avLst/>
              </a:prstGeom>
              <a:blipFill>
                <a:blip r:embed="rId5"/>
                <a:stretch>
                  <a:fillRect l="-2199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255658" y="5152571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/>
          </a:p>
          <a:p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063226" y="2050002"/>
            <a:ext cx="5277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83883" y="396693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73558" y="484026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99152" y="5152571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 flipH="1">
            <a:off x="8861765" y="2948642"/>
            <a:ext cx="89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30012" y="817274"/>
            <a:ext cx="6019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Estimate the answers to the following by rounding the numbers appropriately: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440389" y="2833864"/>
                <a:ext cx="1896207" cy="6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43 −38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90 −85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≈ 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389" y="2833864"/>
                <a:ext cx="1896207" cy="670568"/>
              </a:xfrm>
              <a:prstGeom prst="rect">
                <a:avLst/>
              </a:prstGeom>
              <a:blipFill>
                <a:blip r:embed="rId6"/>
                <a:stretch>
                  <a:fillRect b="-203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862491" y="2833864"/>
                <a:ext cx="1085784" cy="676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5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491" y="2833864"/>
                <a:ext cx="1085784" cy="676788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41072" y="1958748"/>
                <a:ext cx="1183850" cy="617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6+24 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8 −7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≈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072" y="1958748"/>
                <a:ext cx="1183850" cy="617157"/>
              </a:xfrm>
              <a:prstGeom prst="rect">
                <a:avLst/>
              </a:prstGeom>
              <a:blipFill>
                <a:blip r:embed="rId8"/>
                <a:stretch>
                  <a:fillRect b="-1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143231" y="1964952"/>
                <a:ext cx="893706" cy="9839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30 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1</m:t>
                        </m:r>
                      </m:den>
                    </m:f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231" y="1964952"/>
                <a:ext cx="893706" cy="9839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562062" y="3844076"/>
                <a:ext cx="175971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70 +200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135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 ≈ 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062" y="3844076"/>
                <a:ext cx="1759712" cy="670568"/>
              </a:xfrm>
              <a:prstGeom prst="rect">
                <a:avLst/>
              </a:prstGeom>
              <a:blipFill>
                <a:blip r:embed="rId10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285395" y="4781118"/>
                <a:ext cx="1647502" cy="6756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100−10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26+4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 ≈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5395" y="4781118"/>
                <a:ext cx="1647502" cy="675698"/>
              </a:xfrm>
              <a:prstGeom prst="rect">
                <a:avLst/>
              </a:prstGeom>
              <a:blipFill>
                <a:blip r:embed="rId11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837574" y="4773770"/>
                <a:ext cx="981679" cy="10399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90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30</m:t>
                          </m:r>
                        </m:den>
                      </m:f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>
                          <a:latin typeface="Cambria Math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574" y="4773770"/>
                <a:ext cx="981679" cy="10399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128081" y="3861117"/>
                <a:ext cx="1002903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270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135</m:t>
                          </m:r>
                        </m:den>
                      </m:f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>
                          <a:latin typeface="Cambria Math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081" y="3861117"/>
                <a:ext cx="1002903" cy="670568"/>
              </a:xfrm>
              <a:prstGeom prst="rect">
                <a:avLst/>
              </a:prstGeom>
              <a:blipFill>
                <a:blip r:embed="rId13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BE52F692-89F5-4B4E-A1A8-D856432DAE2E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A1.6</a:t>
            </a:r>
          </a:p>
        </p:txBody>
      </p:sp>
    </p:spTree>
    <p:extLst>
      <p:ext uri="{BB962C8B-B14F-4D97-AF65-F5344CB8AC3E}">
        <p14:creationId xmlns:p14="http://schemas.microsoft.com/office/powerpoint/2010/main" val="200259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2" grpId="0"/>
      <p:bldP spid="14" grpId="0"/>
      <p:bldP spid="15" grpId="0"/>
      <p:bldP spid="2" grpId="0"/>
      <p:bldP spid="8" grpId="0"/>
      <p:bldP spid="9" grpId="0"/>
      <p:bldP spid="13" grpId="0"/>
      <p:bldP spid="16" grpId="0"/>
      <p:bldP spid="17" grpId="0"/>
      <p:bldP spid="18" grpId="0"/>
      <p:bldP spid="19" grpId="0"/>
      <p:bldP spid="2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3029" y="22615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A1.6: Review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912177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sixth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141" y="2276872"/>
            <a:ext cx="100811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1C22AC-1004-9B4D-884D-2130B5549078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A1.6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82F2C32C-46BE-2C4A-A4C6-DE17D4C4F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http://szalonta.hu/ske/text/A1/skea1s6.html</a:t>
            </a:r>
          </a:p>
        </p:txBody>
      </p:sp>
    </p:spTree>
    <p:extLst>
      <p:ext uri="{BB962C8B-B14F-4D97-AF65-F5344CB8AC3E}">
        <p14:creationId xmlns:p14="http://schemas.microsoft.com/office/powerpoint/2010/main" val="28561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2771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Using Brackets and Memory on a Calculator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47484" y="876951"/>
            <a:ext cx="8234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Brackets and memory functions can help you carry out some calculations more easily.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55650" y="1835323"/>
                <a:ext cx="3552254" cy="6222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Let’s look at	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2.9275 + 9.36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4.79 − 1.3592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5650" y="1835323"/>
                <a:ext cx="3552254" cy="622222"/>
              </a:xfrm>
              <a:prstGeom prst="rect">
                <a:avLst/>
              </a:prstGeom>
              <a:blipFill rotWithShape="1">
                <a:blip r:embed="rId2"/>
                <a:stretch>
                  <a:fillRect l="-2744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47484" y="2689480"/>
                <a:ext cx="78789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This actually means	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2.9275+9.36</m:t>
                    </m:r>
                  </m:oMath>
                </a14:m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4.79 −1.359</m:t>
                    </m:r>
                    <m:r>
                      <a:rPr lang="en-GB" sz="2400" b="0" i="1" smtClean="0">
                        <a:latin typeface="Cambria Math"/>
                      </a:rPr>
                      <m:t>2</m:t>
                    </m:r>
                  </m:oMath>
                </a14:m>
                <a:r>
                  <a:rPr lang="en-US" sz="2400" dirty="0"/>
                  <a:t>).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484" y="2689480"/>
                <a:ext cx="7878952" cy="461665"/>
              </a:xfrm>
              <a:prstGeom prst="rect">
                <a:avLst/>
              </a:prstGeom>
              <a:blipFill>
                <a:blip r:embed="rId3"/>
                <a:stretch>
                  <a:fillRect l="-1238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47484" y="3414309"/>
                <a:ext cx="7878054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So we need to divide the solution of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2.9275+9.36</m:t>
                    </m:r>
                  </m:oMath>
                </a14:m>
                <a:r>
                  <a:rPr lang="en-US" sz="2400" dirty="0"/>
                  <a:t>) by </a:t>
                </a:r>
                <a:br>
                  <a:rPr lang="en-US" sz="2400" dirty="0"/>
                </a:br>
                <a:r>
                  <a:rPr lang="en-US" sz="2400" dirty="0"/>
                  <a:t>the solution of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4.79 −1.359</m:t>
                    </m:r>
                    <m:r>
                      <a:rPr lang="en-GB" sz="2400" i="1">
                        <a:latin typeface="Cambria Math"/>
                      </a:rPr>
                      <m:t>2</m:t>
                    </m:r>
                  </m:oMath>
                </a14:m>
                <a:r>
                  <a:rPr lang="en-US" sz="2400" dirty="0"/>
                  <a:t>). 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484" y="3414309"/>
                <a:ext cx="7878054" cy="830997"/>
              </a:xfrm>
              <a:prstGeom prst="rect">
                <a:avLst/>
              </a:prstGeom>
              <a:blipFill>
                <a:blip r:embed="rId4"/>
                <a:stretch>
                  <a:fillRect l="-1238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269039" y="308497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439816" y="4797152"/>
            <a:ext cx="4809330" cy="1328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sz="2400" dirty="0"/>
              <a:t>We can do this by either  </a:t>
            </a:r>
          </a:p>
          <a:p>
            <a:pPr marL="342900" indent="-342900">
              <a:spcAft>
                <a:spcPts val="500"/>
              </a:spcAft>
              <a:buFontTx/>
              <a:buChar char="-"/>
            </a:pPr>
            <a:r>
              <a:rPr lang="en-US" sz="2400" dirty="0"/>
              <a:t>using </a:t>
            </a:r>
            <a:r>
              <a:rPr lang="en-US" sz="2400" b="1" dirty="0"/>
              <a:t>Brackets</a:t>
            </a:r>
            <a:r>
              <a:rPr lang="en-US" sz="2400" dirty="0"/>
              <a:t> or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using the the </a:t>
            </a:r>
            <a:r>
              <a:rPr lang="en-US" sz="2400" b="1" dirty="0"/>
              <a:t>Memory </a:t>
            </a:r>
            <a:r>
              <a:rPr lang="en-US" sz="2400" dirty="0"/>
              <a:t>function.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18621E-DFC4-804F-9FBA-9CEC62361D18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A1.7</a:t>
            </a:r>
          </a:p>
        </p:txBody>
      </p:sp>
    </p:spTree>
    <p:extLst>
      <p:ext uri="{BB962C8B-B14F-4D97-AF65-F5344CB8AC3E}">
        <p14:creationId xmlns:p14="http://schemas.microsoft.com/office/powerpoint/2010/main" val="135494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0378" y="4461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Using Brackets on a Calculator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940913" y="1104815"/>
                <a:ext cx="3666068" cy="6222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Looking at	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2.9275 + 9.36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4.79 − 1.3592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913" y="1104815"/>
                <a:ext cx="3666068" cy="622222"/>
              </a:xfrm>
              <a:prstGeom prst="rect">
                <a:avLst/>
              </a:prstGeom>
              <a:blipFill>
                <a:blip r:embed="rId2"/>
                <a:stretch>
                  <a:fillRect l="-2662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312009" y="1887444"/>
                <a:ext cx="825659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First open brackets and then input the numerator calculation (remember to close brackets).	</a:t>
                </a:r>
              </a:p>
              <a:p>
                <a:r>
                  <a:rPr lang="en-US" sz="2400" dirty="0"/>
                  <a:t>                   That is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charset="0"/>
                          </a:rPr>
                          <m:t>2.9275+9.36 </m:t>
                        </m:r>
                      </m:e>
                    </m:d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009" y="1887444"/>
                <a:ext cx="8256599" cy="1200329"/>
              </a:xfrm>
              <a:prstGeom prst="rect">
                <a:avLst/>
              </a:prstGeom>
              <a:blipFill>
                <a:blip r:embed="rId3"/>
                <a:stretch>
                  <a:fillRect l="-1107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12009" y="3100095"/>
                <a:ext cx="825659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0" dirty="0">
                    <a:ea typeface="Cambria Math" panose="02040503050406030204" pitchFamily="18" charset="0"/>
                  </a:rPr>
                  <a:t>Then type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 and open a second bracket and input the denominator calculation (remember to close brackets). 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009" y="3100095"/>
                <a:ext cx="8256598" cy="830997"/>
              </a:xfrm>
              <a:prstGeom prst="rect">
                <a:avLst/>
              </a:prstGeom>
              <a:blipFill>
                <a:blip r:embed="rId4"/>
                <a:stretch>
                  <a:fillRect l="-1107" t="-5147" b="-169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46609" y="3857835"/>
                <a:ext cx="46416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		That is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 dirty="0">
                            <a:latin typeface="Cambria Math" charset="0"/>
                          </a:rPr>
                          <m:t> </m:t>
                        </m:r>
                        <m:r>
                          <a:rPr lang="en-GB" sz="2400" i="1">
                            <a:latin typeface="Cambria Math" charset="0"/>
                          </a:rPr>
                          <m:t>4.79 −1.359</m:t>
                        </m:r>
                        <m:r>
                          <a:rPr lang="en-GB" sz="2400" b="0" i="1" smtClean="0">
                            <a:latin typeface="Cambria Math"/>
                          </a:rPr>
                          <m:t>2</m:t>
                        </m:r>
                      </m:e>
                    </m:d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609" y="3857835"/>
                <a:ext cx="4641680" cy="461665"/>
              </a:xfrm>
              <a:prstGeom prst="rect">
                <a:avLst/>
              </a:prstGeom>
              <a:blipFill>
                <a:blip r:embed="rId5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40913" y="4530084"/>
                <a:ext cx="27508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Then type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913" y="4530084"/>
                <a:ext cx="2750895" cy="461665"/>
              </a:xfrm>
              <a:prstGeom prst="rect">
                <a:avLst/>
              </a:prstGeom>
              <a:blipFill>
                <a:blip r:embed="rId6"/>
                <a:stretch>
                  <a:fillRect l="-3548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439816" y="5341692"/>
            <a:ext cx="6740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            You will have typed: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899085" y="3186982"/>
            <a:ext cx="357140" cy="295618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r>
              <a:rPr lang="en-US" sz="2400" dirty="0">
                <a:latin typeface="Arial" charset="0"/>
                <a:ea typeface="ＭＳ Ｐゴシック" charset="0"/>
              </a:rPr>
              <a:t>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1677043"/>
                  </p:ext>
                </p:extLst>
              </p:nvPr>
            </p:nvGraphicFramePr>
            <p:xfrm>
              <a:off x="4163954" y="5960933"/>
              <a:ext cx="6264675" cy="41549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320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24988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21416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3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4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5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6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7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8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9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0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1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2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3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4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5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6"/>
                        </a:ext>
                      </a:extLst>
                    </a:gridCol>
                  </a:tblGrid>
                  <a:tr h="415499"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(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+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smtClean="0">
                                    <a:latin typeface="Cambria Math" panose="02040503050406030204" pitchFamily="18" charset="0"/>
                                  </a:rPr>
                                  <m:t>÷</m:t>
                                </m:r>
                              </m:oMath>
                            </m:oMathPara>
                          </a14:m>
                          <a:endParaRPr lang="en-US" sz="1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(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-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61677043"/>
                  </p:ext>
                </p:extLst>
              </p:nvPr>
            </p:nvGraphicFramePr>
            <p:xfrm>
              <a:off x="4163954" y="5960933"/>
              <a:ext cx="6264675" cy="41549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23202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24988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21416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0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1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2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3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4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5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6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7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8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19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0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1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2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3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4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5"/>
                        </a:ext>
                      </a:extLst>
                    </a:gridCol>
                    <a:gridCol w="232025">
                      <a:extLst>
                        <a:ext uri="{9D8B030D-6E8A-4147-A177-3AD203B41FA5}">
                          <a16:colId xmlns:a16="http://schemas.microsoft.com/office/drawing/2014/main" val="20026"/>
                        </a:ext>
                      </a:extLst>
                    </a:gridCol>
                  </a:tblGrid>
                  <a:tr h="415499"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(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+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7"/>
                          <a:stretch>
                            <a:fillRect l="-1252632" t="-2941" r="-1257895" b="-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(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-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/>
                            <a:t>)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2" name="Rounded Rectangle 21"/>
          <p:cNvSpPr/>
          <p:nvPr/>
        </p:nvSpPr>
        <p:spPr bwMode="auto">
          <a:xfrm>
            <a:off x="6548791" y="4632387"/>
            <a:ext cx="341570" cy="267981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r>
              <a:rPr lang="en-US" sz="2400" dirty="0">
                <a:latin typeface="Arial" charset="0"/>
                <a:ea typeface="ＭＳ Ｐゴシック" charset="0"/>
              </a:rPr>
              <a:t>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D019DC-D5FA-0B48-B8F4-E8C035672762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A1.7</a:t>
            </a:r>
          </a:p>
        </p:txBody>
      </p:sp>
    </p:spTree>
    <p:extLst>
      <p:ext uri="{BB962C8B-B14F-4D97-AF65-F5344CB8AC3E}">
        <p14:creationId xmlns:p14="http://schemas.microsoft.com/office/powerpoint/2010/main" val="146039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  <p:bldP spid="24" grpId="0" animBg="1"/>
      <p:bldP spid="2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12" y="53317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/>
              <a:t>Using Memory on a Calculator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97560" y="1428654"/>
                <a:ext cx="763284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In other words we need to have the solution to the </a:t>
                </a:r>
              </a:p>
              <a:p>
                <a:r>
                  <a:rPr lang="en-US" sz="2400" dirty="0"/>
                  <a:t>denominator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</a:rPr>
                      <m:t>(</m:t>
                    </m:r>
                    <m:r>
                      <a:rPr lang="en-GB" sz="2400" i="1">
                        <a:latin typeface="Cambria Math" charset="0"/>
                      </a:rPr>
                      <m:t>4.79 −1.359</m:t>
                    </m:r>
                    <m:r>
                      <a:rPr lang="en-GB" sz="2400" b="0" i="1" smtClean="0">
                        <a:latin typeface="Cambria Math"/>
                      </a:rPr>
                      <m:t>2</m:t>
                    </m:r>
                  </m:oMath>
                </a14:m>
                <a:r>
                  <a:rPr lang="en-US" sz="2400" dirty="0"/>
                  <a:t>) sorted and saved </a:t>
                </a:r>
                <a:br>
                  <a:rPr lang="en-US" sz="2400" dirty="0"/>
                </a:br>
                <a:r>
                  <a:rPr lang="en-US" sz="2400" dirty="0"/>
                  <a:t>before we start tackling the numerator (top line).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7560" y="1428654"/>
                <a:ext cx="7632848" cy="1200329"/>
              </a:xfrm>
              <a:prstGeom prst="rect">
                <a:avLst/>
              </a:prstGeom>
              <a:blipFill>
                <a:blip r:embed="rId2"/>
                <a:stretch>
                  <a:fillRect l="-1278" t="-3553" b="-111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727848" y="749654"/>
                <a:ext cx="4120039" cy="6222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Again we look at	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2.9275 + 9.36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4.79 − 1.3592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749654"/>
                <a:ext cx="4120039" cy="622222"/>
              </a:xfrm>
              <a:prstGeom prst="rect">
                <a:avLst/>
              </a:prstGeom>
              <a:blipFill>
                <a:blip r:embed="rId3"/>
                <a:stretch>
                  <a:fillRect l="-2370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3287688" y="2780928"/>
            <a:ext cx="8409033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 we first calculate the denominator and input this </a:t>
            </a:r>
          </a:p>
          <a:p>
            <a:r>
              <a:rPr lang="en-US" sz="2400" dirty="0"/>
              <a:t>solution into the memory, using the appropriate keys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on your calculator. Some useful keys are: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MC		Clears the memory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Min		Places the current number into the memory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M+		      Adds the number displayed to the memory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MR		Recalls the number that is currently in the memory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F39993-52B4-A24F-B94F-66FDD5397219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A1.7</a:t>
            </a:r>
          </a:p>
        </p:txBody>
      </p:sp>
    </p:spTree>
    <p:extLst>
      <p:ext uri="{BB962C8B-B14F-4D97-AF65-F5344CB8AC3E}">
        <p14:creationId xmlns:p14="http://schemas.microsoft.com/office/powerpoint/2010/main" val="346968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6185" y="3720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Using Memory on a Calculator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79875" y="1612734"/>
                <a:ext cx="764722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Input the denominator calculation, i.e.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4.79 −1.359</m:t>
                    </m:r>
                    <m:r>
                      <m:rPr>
                        <m:nor/>
                      </m:rPr>
                      <a:rPr lang="en-GB" sz="2400" b="0" i="0" smtClean="0">
                        <a:latin typeface="Cambria Math" charset="0"/>
                      </a:rPr>
                      <m:t>2</m:t>
                    </m:r>
                    <m:r>
                      <m:rPr>
                        <m:nor/>
                      </m:rPr>
                      <a:rPr lang="en-GB" sz="2400" dirty="0"/>
                      <m:t> </m:t>
                    </m:r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875" y="1612734"/>
                <a:ext cx="7647222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195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80981" y="2210939"/>
                <a:ext cx="214917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 Then type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0981" y="2210939"/>
                <a:ext cx="2149178" cy="461665"/>
              </a:xfrm>
              <a:prstGeom prst="rect">
                <a:avLst/>
              </a:prstGeom>
              <a:blipFill>
                <a:blip r:embed="rId3"/>
                <a:stretch>
                  <a:fillRect t="-8108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122316" y="2810481"/>
            <a:ext cx="7731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Press  Min  to place the value displayed in the memory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76354" y="1063434"/>
            <a:ext cx="45961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Press   MC  to clear the memory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86473" y="3485460"/>
                <a:ext cx="77674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Now input the numerator calculation, i.e.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</a:rPr>
                      <m:t>2.9275+9.36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473" y="3485460"/>
                <a:ext cx="7767447" cy="461665"/>
              </a:xfrm>
              <a:prstGeom prst="rect">
                <a:avLst/>
              </a:prstGeom>
              <a:blipFill>
                <a:blip r:embed="rId4"/>
                <a:stretch>
                  <a:fillRect l="-1144" t="-7895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79875" y="4096516"/>
                <a:ext cx="20377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Then type  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875" y="4096516"/>
                <a:ext cx="2037737" cy="461665"/>
              </a:xfrm>
              <a:prstGeom prst="rect">
                <a:avLst/>
              </a:prstGeom>
              <a:blipFill>
                <a:blip r:embed="rId5"/>
                <a:stretch>
                  <a:fillRect l="-4321" t="-10811" b="-270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76066" y="4810481"/>
                <a:ext cx="6279283" cy="8822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en-US" sz="2400" dirty="0"/>
                  <a:t>Now leaving this solution on the screen, type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en-US" sz="2400" dirty="0"/>
                  <a:t>    MR     =    	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6066" y="4810481"/>
                <a:ext cx="6279283" cy="882293"/>
              </a:xfrm>
              <a:prstGeom prst="rect">
                <a:avLst/>
              </a:prstGeom>
              <a:blipFill>
                <a:blip r:embed="rId6"/>
                <a:stretch>
                  <a:fillRect l="-1553" t="-4828" r="-583" b="-151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062117" y="5832222"/>
            <a:ext cx="49142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will divide the displayed value by the number in the memory.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4224337" y="5280762"/>
            <a:ext cx="431502" cy="353943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4866985" y="5280762"/>
            <a:ext cx="576064" cy="353943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654195" y="5245266"/>
            <a:ext cx="441805" cy="370733"/>
          </a:xfrm>
          <a:prstGeom prst="roundRect">
            <a:avLst>
              <a:gd name="adj" fmla="val 28969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5673597" y="4135502"/>
            <a:ext cx="422403" cy="428414"/>
          </a:xfrm>
          <a:prstGeom prst="roundRect">
            <a:avLst>
              <a:gd name="adj" fmla="val 28969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120908" y="2841258"/>
            <a:ext cx="576063" cy="400110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0AF400EB-E89C-6B4D-91ED-A9279DFC971E}"/>
              </a:ext>
            </a:extLst>
          </p:cNvPr>
          <p:cNvSpPr/>
          <p:nvPr/>
        </p:nvSpPr>
        <p:spPr bwMode="auto">
          <a:xfrm>
            <a:off x="5119146" y="1089514"/>
            <a:ext cx="576063" cy="400110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C48C4129-5318-2141-B52A-E27B658828A0}"/>
              </a:ext>
            </a:extLst>
          </p:cNvPr>
          <p:cNvSpPr/>
          <p:nvPr/>
        </p:nvSpPr>
        <p:spPr bwMode="auto">
          <a:xfrm>
            <a:off x="5680023" y="2252153"/>
            <a:ext cx="441805" cy="370733"/>
          </a:xfrm>
          <a:prstGeom prst="roundRect">
            <a:avLst>
              <a:gd name="adj" fmla="val 28969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 sz="2400">
              <a:latin typeface="Arial" charset="0"/>
              <a:ea typeface="ＭＳ Ｐゴシック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CDC5A6-F2B1-7D46-BE41-B31D77B726C6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A1.7</a:t>
            </a:r>
          </a:p>
        </p:txBody>
      </p:sp>
    </p:spTree>
    <p:extLst>
      <p:ext uri="{BB962C8B-B14F-4D97-AF65-F5344CB8AC3E}">
        <p14:creationId xmlns:p14="http://schemas.microsoft.com/office/powerpoint/2010/main" val="94504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3" grpId="0" animBg="1"/>
      <p:bldP spid="14" grpId="0" animBg="1"/>
      <p:bldP spid="15" grpId="0" animBg="1"/>
      <p:bldP spid="21" grpId="0" animBg="1"/>
      <p:bldP spid="24" grpId="0" animBg="1"/>
      <p:bldP spid="23" grpId="0" animBg="1"/>
      <p:bldP spid="2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335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A1.7: Fitness Test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499" y="908720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67774" y="1994139"/>
                <a:ext cx="3456384" cy="622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1.  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6.275+24.145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7.95 − 6.65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774" y="1994139"/>
                <a:ext cx="3456384" cy="622222"/>
              </a:xfrm>
              <a:prstGeom prst="rect">
                <a:avLst/>
              </a:prstGeom>
              <a:blipFill rotWithShape="1">
                <a:blip r:embed="rId2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067774" y="3914674"/>
                <a:ext cx="2707793" cy="62222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3.  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72.3335 +184.893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134.79 + 1.3592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774" y="3914674"/>
                <a:ext cx="2707793" cy="622222"/>
              </a:xfrm>
              <a:prstGeom prst="rect">
                <a:avLst/>
              </a:prstGeom>
              <a:blipFill rotWithShape="1">
                <a:blip r:embed="rId3"/>
                <a:stretch>
                  <a:fillRect r="-2472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067774" y="4928028"/>
                <a:ext cx="2497800" cy="617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4.  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99.78− 9.36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25.91 + 6.41882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774" y="4928028"/>
                <a:ext cx="2497800" cy="617157"/>
              </a:xfrm>
              <a:prstGeom prst="rect">
                <a:avLst/>
              </a:prstGeom>
              <a:blipFill rotWithShape="1">
                <a:blip r:embed="rId4"/>
                <a:stretch>
                  <a:fillRect r="-2927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67774" y="2901129"/>
                <a:ext cx="2584362" cy="622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2.  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42.835 −37.8702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89.825 −85.425</m:t>
                        </m:r>
                      </m:den>
                    </m:f>
                    <m:r>
                      <a:rPr lang="en-GB" sz="2400">
                        <a:latin typeface="Cambria Math" charset="0"/>
                      </a:rPr>
                      <m:t>  </m:t>
                    </m:r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774" y="2901129"/>
                <a:ext cx="2584362" cy="622414"/>
              </a:xfrm>
              <a:prstGeom prst="rect">
                <a:avLst/>
              </a:prstGeom>
              <a:blipFill rotWithShape="1">
                <a:blip r:embed="rId5"/>
                <a:stretch>
                  <a:fillRect r="-2830" b="-88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255658" y="5152571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/>
          </a:p>
          <a:p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037575" y="2011617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23.4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37575" y="4016412"/>
            <a:ext cx="1984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1.889298652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37575" y="5005773"/>
            <a:ext cx="1984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2.796885256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99152" y="5152571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8037575" y="3002010"/>
            <a:ext cx="22926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1.128363636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13830" y="1451429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933818" y="1147220"/>
            <a:ext cx="6942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 brackets or the memory function to calculate: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9CD6156-35DE-6448-8526-B962F06CB2E1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A1.7</a:t>
            </a:r>
          </a:p>
        </p:txBody>
      </p:sp>
    </p:spTree>
    <p:extLst>
      <p:ext uri="{BB962C8B-B14F-4D97-AF65-F5344CB8AC3E}">
        <p14:creationId xmlns:p14="http://schemas.microsoft.com/office/powerpoint/2010/main" val="128199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2" grpId="0"/>
      <p:bldP spid="14" grpId="0"/>
      <p:bldP spid="15" grpId="0"/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>
            <a:extLst>
              <a:ext uri="{FF2B5EF4-FFF2-40B4-BE49-F238E27FC236}">
                <a16:creationId xmlns:a16="http://schemas.microsoft.com/office/drawing/2014/main" id="{ACEFACE6-1929-D346-922D-560A2E15B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60148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/>
              <a:t>Section A1.7</a:t>
            </a:r>
            <a:r>
              <a:rPr lang="en-US" altLang="en-US" sz="2800" b="1" dirty="0"/>
              <a:t>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8BCBF1D4-8939-C440-9101-9943AE0AB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967" y="1700808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last Section.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0647EF-3868-AA4D-9DA8-5B1C16D79AB3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A1.7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E0A8FEEF-F4D7-324A-892F-81C18910A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573016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http://szalonta.hu/ske/text/A1/skea1s7.html</a:t>
            </a:r>
          </a:p>
        </p:txBody>
      </p:sp>
    </p:spTree>
    <p:extLst>
      <p:ext uri="{BB962C8B-B14F-4D97-AF65-F5344CB8AC3E}">
        <p14:creationId xmlns:p14="http://schemas.microsoft.com/office/powerpoint/2010/main" val="286104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538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A1.1: Fitness Check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810" y="1051551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      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784518" y="1576545"/>
                <a:ext cx="933269" cy="617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  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/>
                  <a:t>  =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518" y="1576545"/>
                <a:ext cx="933269" cy="617157"/>
              </a:xfrm>
              <a:prstGeom prst="rect">
                <a:avLst/>
              </a:prstGeom>
              <a:blipFill>
                <a:blip r:embed="rId2"/>
                <a:stretch>
                  <a:fillRect l="-5333" r="-8000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834361" y="2992028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0.75 =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23791" y="3650587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1.25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757696" y="2252686"/>
                <a:ext cx="1018227" cy="616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  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/>
                  <a:t>  =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696" y="2252686"/>
                <a:ext cx="1018227" cy="616964"/>
              </a:xfrm>
              <a:prstGeom prst="rect">
                <a:avLst/>
              </a:prstGeom>
              <a:blipFill>
                <a:blip r:embed="rId3"/>
                <a:stretch>
                  <a:fillRect l="-4878" r="-7317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823791" y="5594324"/>
            <a:ext cx="1032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2400" dirty="0"/>
              <a:t>0.7 =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84518" y="4914996"/>
                <a:ext cx="976549" cy="616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 </a:t>
                </a:r>
                <a:r>
                  <a:rPr lang="en-US" sz="2400" dirty="0"/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518" y="4914996"/>
                <a:ext cx="976549" cy="616194"/>
              </a:xfrm>
              <a:prstGeom prst="rect">
                <a:avLst/>
              </a:prstGeom>
              <a:blipFill>
                <a:blip r:embed="rId4"/>
                <a:stretch>
                  <a:fillRect r="-8974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11397" y="4204865"/>
                <a:ext cx="910827" cy="616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 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12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2400" dirty="0"/>
                  <a:t> =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1397" y="4204865"/>
                <a:ext cx="910827" cy="616964"/>
              </a:xfrm>
              <a:prstGeom prst="rect">
                <a:avLst/>
              </a:prstGeom>
              <a:blipFill>
                <a:blip r:embed="rId5"/>
                <a:stretch>
                  <a:fillRect l="-6944" r="-9722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873485" y="6174163"/>
                <a:ext cx="798617" cy="615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/>
                  <a:t> = 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485" y="6174163"/>
                <a:ext cx="798617" cy="615746"/>
              </a:xfrm>
              <a:prstGeom prst="rect">
                <a:avLst/>
              </a:prstGeom>
              <a:blipFill>
                <a:blip r:embed="rId6"/>
                <a:stretch>
                  <a:fillRect l="-6250" r="-10938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901692" y="164908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0.375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7435" y="232027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000154" y="2823585"/>
                <a:ext cx="469200" cy="6685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3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154" y="2823585"/>
                <a:ext cx="469200" cy="668516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00154" y="3608490"/>
                <a:ext cx="486030" cy="613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154" y="3608490"/>
                <a:ext cx="486030" cy="613886"/>
              </a:xfrm>
              <a:prstGeom prst="rect">
                <a:avLst/>
              </a:prstGeom>
              <a:blipFill>
                <a:blip r:embed="rId8"/>
                <a:stretch>
                  <a:fillRect l="-17949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6880492" y="4281414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0.48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7477" y="4962141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3.2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981133" y="5490865"/>
                <a:ext cx="540533" cy="66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7</m:t>
                          </m:r>
                        </m:num>
                        <m:den>
                          <m:r>
                            <a:rPr lang="en-GB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133" y="5490865"/>
                <a:ext cx="540533" cy="668581"/>
              </a:xfrm>
              <a:prstGeom prst="rect">
                <a:avLst/>
              </a:prstGeom>
              <a:blipFill>
                <a:blip r:embed="rId9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6835537" y="6281981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0.33333</a:t>
            </a:r>
            <a:r>
              <a:rPr lang="is-IS" sz="2400" dirty="0">
                <a:solidFill>
                  <a:srgbClr val="FF0000"/>
                </a:solidFill>
              </a:rPr>
              <a:t>…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63AD10-117F-9043-BB78-7329E40F723B}"/>
              </a:ext>
            </a:extLst>
          </p:cNvPr>
          <p:cNvSpPr txBox="1"/>
          <p:nvPr/>
        </p:nvSpPr>
        <p:spPr>
          <a:xfrm>
            <a:off x="4664509" y="545204"/>
            <a:ext cx="936104" cy="6204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endParaRPr lang="en-US" sz="2800" dirty="0"/>
          </a:p>
          <a:p>
            <a:pPr algn="ctr">
              <a:spcAft>
                <a:spcPts val="2250"/>
              </a:spcAft>
            </a:pPr>
            <a:r>
              <a:rPr lang="en-US" sz="2800" dirty="0"/>
              <a:t>    </a:t>
            </a:r>
            <a:r>
              <a:rPr lang="en-US" sz="2400" dirty="0"/>
              <a:t>(a)</a:t>
            </a:r>
          </a:p>
          <a:p>
            <a:pPr algn="ctr">
              <a:spcAft>
                <a:spcPts val="2250"/>
              </a:spcAft>
            </a:pPr>
            <a:r>
              <a:rPr lang="en-US" sz="2400" dirty="0"/>
              <a:t> (b)</a:t>
            </a:r>
          </a:p>
          <a:p>
            <a:pPr algn="ctr">
              <a:spcAft>
                <a:spcPts val="2250"/>
              </a:spcAft>
            </a:pPr>
            <a:r>
              <a:rPr lang="en-US" sz="2400" dirty="0"/>
              <a:t> (c)</a:t>
            </a:r>
          </a:p>
          <a:p>
            <a:pPr algn="ctr">
              <a:spcAft>
                <a:spcPts val="2250"/>
              </a:spcAft>
            </a:pPr>
            <a:r>
              <a:rPr lang="en-US" sz="2400" dirty="0"/>
              <a:t> (d)</a:t>
            </a:r>
          </a:p>
          <a:p>
            <a:pPr algn="ctr">
              <a:spcAft>
                <a:spcPts val="2250"/>
              </a:spcAft>
            </a:pPr>
            <a:r>
              <a:rPr lang="en-US" sz="2400" dirty="0"/>
              <a:t> (e)</a:t>
            </a:r>
          </a:p>
          <a:p>
            <a:pPr algn="ctr">
              <a:spcAft>
                <a:spcPts val="2250"/>
              </a:spcAft>
            </a:pPr>
            <a:r>
              <a:rPr lang="en-US" sz="2400" dirty="0"/>
              <a:t> (f)</a:t>
            </a:r>
          </a:p>
          <a:p>
            <a:pPr algn="ctr">
              <a:spcAft>
                <a:spcPts val="2250"/>
              </a:spcAft>
            </a:pPr>
            <a:r>
              <a:rPr lang="en-US" sz="2400" dirty="0"/>
              <a:t> (g)</a:t>
            </a:r>
          </a:p>
          <a:p>
            <a:pPr algn="ctr">
              <a:spcAft>
                <a:spcPts val="2250"/>
              </a:spcAft>
            </a:pPr>
            <a:r>
              <a:rPr lang="en-US" sz="2400" dirty="0"/>
              <a:t> (h)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477671-6163-124E-A793-3409D3A44F45}"/>
              </a:ext>
            </a:extLst>
          </p:cNvPr>
          <p:cNvSpPr txBox="1"/>
          <p:nvPr/>
        </p:nvSpPr>
        <p:spPr>
          <a:xfrm>
            <a:off x="4024581" y="892388"/>
            <a:ext cx="6090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1. Convert between fractions and decimals.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1FAE5D1-3CD5-AF43-A1FB-1C3C8608AC82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A1.1</a:t>
            </a:r>
          </a:p>
        </p:txBody>
      </p:sp>
    </p:spTree>
    <p:extLst>
      <p:ext uri="{BB962C8B-B14F-4D97-AF65-F5344CB8AC3E}">
        <p14:creationId xmlns:p14="http://schemas.microsoft.com/office/powerpoint/2010/main" val="98469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2" grpId="0"/>
      <p:bldP spid="13" grpId="0"/>
      <p:bldP spid="15" grpId="0"/>
      <p:bldP spid="16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097" y="2335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A1.1: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98753" y="5042708"/>
                <a:ext cx="1622345" cy="6971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9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8753" y="5042708"/>
                <a:ext cx="1622345" cy="6971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07174" y="1974791"/>
                <a:ext cx="129559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0.57</m:t>
                      </m:r>
                    </m:oMath>
                  </m:oMathPara>
                </a14:m>
                <a:endParaRPr lang="en-US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07174" y="1974791"/>
                <a:ext cx="129559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32885" y="2636727"/>
                <a:ext cx="1529332" cy="676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5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100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32885" y="2636727"/>
                <a:ext cx="1529332" cy="6768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8207" y="2768424"/>
                <a:ext cx="129559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0.05</m:t>
                      </m:r>
                    </m:oMath>
                  </m:oMathPara>
                </a14:m>
                <a:endParaRPr lang="en-US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8207" y="2768424"/>
                <a:ext cx="129559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34322" y="3419431"/>
                <a:ext cx="1295597" cy="676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714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1000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34322" y="3419431"/>
                <a:ext cx="1295597" cy="6768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08751" y="1832881"/>
                <a:ext cx="1524417" cy="6768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57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100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08751" y="1832881"/>
                <a:ext cx="1524417" cy="6768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602611" y="4217979"/>
                <a:ext cx="1295597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charset="0"/>
                            </a:rPr>
                            <m:t>4</m:t>
                          </m:r>
                        </m:num>
                        <m:den>
                          <m:r>
                            <a:rPr lang="en-GB" i="1">
                              <a:latin typeface="Cambria Math" charset="0"/>
                            </a:rPr>
                            <m:t>1000</m:t>
                          </m:r>
                        </m:den>
                      </m:f>
                      <m:r>
                        <a:rPr lang="en-GB">
                          <a:latin typeface="Cambria Math" charset="0"/>
                        </a:rPr>
                        <m:t>=</m:t>
                      </m:r>
                    </m:oMath>
                  </m:oMathPara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611" y="4217979"/>
                <a:ext cx="1295597" cy="6705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92790" y="4340886"/>
                <a:ext cx="129559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0.004</m:t>
                      </m:r>
                    </m:oMath>
                  </m:oMathPara>
                </a14:m>
                <a:endParaRPr lang="en-US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92790" y="4340886"/>
                <a:ext cx="129559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8208" y="3555433"/>
                <a:ext cx="129559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0.714</m:t>
                      </m:r>
                    </m:oMath>
                  </m:oMathPara>
                </a14:m>
                <a:endParaRPr lang="en-US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8208" y="3555433"/>
                <a:ext cx="129559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12296" y="5122090"/>
                <a:ext cx="129559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charset="0"/>
                        </a:rPr>
                        <m:t>0.9</m:t>
                      </m:r>
                    </m:oMath>
                  </m:oMathPara>
                </a14:m>
                <a:endParaRPr lang="en-US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12296" y="5122090"/>
                <a:ext cx="129559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E3CF082-E940-3747-9778-3D5FA054356F}"/>
              </a:ext>
            </a:extLst>
          </p:cNvPr>
          <p:cNvSpPr txBox="1"/>
          <p:nvPr/>
        </p:nvSpPr>
        <p:spPr>
          <a:xfrm>
            <a:off x="4994795" y="1585546"/>
            <a:ext cx="79767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    (a)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   (b)   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   (c)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   (d)</a:t>
            </a:r>
          </a:p>
          <a:p>
            <a:pPr>
              <a:spcAft>
                <a:spcPts val="600"/>
              </a:spcAft>
            </a:pPr>
            <a:r>
              <a:rPr lang="en-US" sz="2400" dirty="0"/>
              <a:t>    (e)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0540AC-D02A-D24F-8313-E31A00F8D94B}"/>
              </a:ext>
            </a:extLst>
          </p:cNvPr>
          <p:cNvSpPr txBox="1"/>
          <p:nvPr/>
        </p:nvSpPr>
        <p:spPr>
          <a:xfrm>
            <a:off x="4727848" y="1235515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Convert to decimals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EF1DFE-F533-AE43-B286-CFE099528575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A1.1</a:t>
            </a:r>
          </a:p>
        </p:txBody>
      </p:sp>
    </p:spTree>
    <p:extLst>
      <p:ext uri="{BB962C8B-B14F-4D97-AF65-F5344CB8AC3E}">
        <p14:creationId xmlns:p14="http://schemas.microsoft.com/office/powerpoint/2010/main" val="274515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6" grpId="0"/>
      <p:bldP spid="7" grpId="0"/>
      <p:bldP spid="9" grpId="0"/>
      <p:bldP spid="10" grpId="0"/>
      <p:bldP spid="11" grpId="0"/>
      <p:bldP spid="2" grpId="0"/>
      <p:bldP spid="13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>
            <a:extLst>
              <a:ext uri="{FF2B5EF4-FFF2-40B4-BE49-F238E27FC236}">
                <a16:creationId xmlns:a16="http://schemas.microsoft.com/office/drawing/2014/main" id="{8B52B4C6-DA2B-0547-97B0-9A9D9026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63559"/>
            <a:ext cx="93135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A1.1: Review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912177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FAF980D4-9FE7-4A48-9CE0-B03EBFC37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394304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http://szalonta.hu/ske/text/A1/skea1s1.html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189" y="2224464"/>
            <a:ext cx="100811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E50A78-ED77-C745-ACBC-320E3AD5E9D2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A1.1</a:t>
            </a:r>
          </a:p>
        </p:txBody>
      </p:sp>
    </p:spTree>
    <p:extLst>
      <p:ext uri="{BB962C8B-B14F-4D97-AF65-F5344CB8AC3E}">
        <p14:creationId xmlns:p14="http://schemas.microsoft.com/office/powerpoint/2010/main" val="32535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33288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Multiplying and Dividing Decimals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963" y="779077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/>
              <a:t>Multiplying</a:t>
            </a:r>
            <a:endParaRPr lang="en-US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615461" y="1240742"/>
            <a:ext cx="7215437" cy="22852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To </a:t>
            </a:r>
            <a:r>
              <a:rPr lang="en-US" sz="2400" b="1" dirty="0"/>
              <a:t>multiply</a:t>
            </a:r>
            <a:r>
              <a:rPr lang="en-US" sz="2400" dirty="0"/>
              <a:t> by 10, 100, 1000, 10 000, etc., </a:t>
            </a:r>
          </a:p>
          <a:p>
            <a:pPr algn="ctr"/>
            <a:r>
              <a:rPr lang="en-US" sz="2400" dirty="0"/>
              <a:t>slide all the digits to the </a:t>
            </a:r>
            <a:r>
              <a:rPr lang="en-US" sz="2400" b="1" dirty="0"/>
              <a:t>LEFT</a:t>
            </a:r>
            <a:r>
              <a:rPr lang="en-US" sz="2400" dirty="0"/>
              <a:t> by 1 place, 2 places, </a:t>
            </a:r>
          </a:p>
          <a:p>
            <a:pPr algn="ctr">
              <a:spcAft>
                <a:spcPts val="300"/>
              </a:spcAft>
            </a:pPr>
            <a:r>
              <a:rPr lang="en-US" sz="2400" dirty="0"/>
              <a:t>3 places, 4 places, etc. respectively</a:t>
            </a:r>
          </a:p>
          <a:p>
            <a:pPr algn="ctr"/>
            <a:r>
              <a:rPr lang="en-US" sz="2400" dirty="0"/>
              <a:t>Empty columns are filled with zeros; </a:t>
            </a:r>
          </a:p>
          <a:p>
            <a:pPr algn="ctr"/>
            <a:r>
              <a:rPr lang="en-US" sz="2400" dirty="0"/>
              <a:t>these act as placeholders.</a:t>
            </a:r>
          </a:p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02769" y="4096253"/>
            <a:ext cx="7440820" cy="25930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To </a:t>
            </a:r>
            <a:r>
              <a:rPr lang="en-US" sz="2400" b="1" dirty="0"/>
              <a:t>divide</a:t>
            </a:r>
            <a:r>
              <a:rPr lang="en-US" sz="2400" dirty="0"/>
              <a:t> by 10, 100, 1000, 10 000, etc., </a:t>
            </a:r>
          </a:p>
          <a:p>
            <a:pPr algn="ctr"/>
            <a:r>
              <a:rPr lang="en-US" sz="2400" dirty="0"/>
              <a:t>slide all the digits to the </a:t>
            </a:r>
            <a:r>
              <a:rPr lang="en-US" sz="2400" b="1" dirty="0"/>
              <a:t>RIGHT</a:t>
            </a:r>
            <a:r>
              <a:rPr lang="en-US" sz="2400" dirty="0"/>
              <a:t> by 1 place, 2 places, </a:t>
            </a:r>
          </a:p>
          <a:p>
            <a:pPr algn="ctr">
              <a:spcAft>
                <a:spcPts val="300"/>
              </a:spcAft>
            </a:pPr>
            <a:r>
              <a:rPr lang="en-US" sz="2400" dirty="0"/>
              <a:t>3 places, 4 places, etc. respectively</a:t>
            </a:r>
          </a:p>
          <a:p>
            <a:pPr algn="ctr"/>
            <a:r>
              <a:rPr lang="en-US" sz="2400" dirty="0"/>
              <a:t>Empty columns are filled with zeros; </a:t>
            </a:r>
          </a:p>
          <a:p>
            <a:pPr algn="ctr"/>
            <a:r>
              <a:rPr lang="en-US" sz="2400" dirty="0"/>
              <a:t>these act as placeholders.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11824" y="6219738"/>
            <a:ext cx="6006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following slides show some examples.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9C9309-801A-1141-8FAC-E068A0AB2462}"/>
              </a:ext>
            </a:extLst>
          </p:cNvPr>
          <p:cNvSpPr txBox="1"/>
          <p:nvPr/>
        </p:nvSpPr>
        <p:spPr>
          <a:xfrm>
            <a:off x="5998672" y="3608091"/>
            <a:ext cx="2449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Dividing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CBCDDE-18AD-A549-81E4-70E2DD0496EB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74112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8615" y="46563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Multiplying with Decimals: Examples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6" y="852488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dirty="0"/>
              <a:t>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3251200"/>
            <a:ext cx="53276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1973955"/>
                  </p:ext>
                </p:extLst>
              </p:nvPr>
            </p:nvGraphicFramePr>
            <p:xfrm>
              <a:off x="2927648" y="1220684"/>
              <a:ext cx="8136905" cy="275721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826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137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137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445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7768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1903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4434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13690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81369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813690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9871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1" i="1" smtClean="0">
                                        <a:latin typeface="Cambria Math" charset="0"/>
                                      </a:rPr>
                                      <m:t>𝟏𝟎𝟎𝟎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9501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9501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9501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1973955"/>
                  </p:ext>
                </p:extLst>
              </p:nvPr>
            </p:nvGraphicFramePr>
            <p:xfrm>
              <a:off x="2927648" y="1220684"/>
              <a:ext cx="8136905" cy="2757219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8268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8137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1376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4455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7768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19038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44349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  <a:gridCol w="813690">
                      <a:extLst>
                        <a:ext uri="{9D8B030D-6E8A-4147-A177-3AD203B41FA5}">
                          <a16:colId xmlns:a16="http://schemas.microsoft.com/office/drawing/2014/main" val="20007"/>
                        </a:ext>
                      </a:extLst>
                    </a:gridCol>
                    <a:gridCol w="813690">
                      <a:extLst>
                        <a:ext uri="{9D8B030D-6E8A-4147-A177-3AD203B41FA5}">
                          <a16:colId xmlns:a16="http://schemas.microsoft.com/office/drawing/2014/main" val="20008"/>
                        </a:ext>
                      </a:extLst>
                    </a:gridCol>
                    <a:gridCol w="813690">
                      <a:extLst>
                        <a:ext uri="{9D8B030D-6E8A-4147-A177-3AD203B41FA5}">
                          <a16:colId xmlns:a16="http://schemas.microsoft.com/office/drawing/2014/main" val="20009"/>
                        </a:ext>
                      </a:extLst>
                    </a:gridCol>
                  </a:tblGrid>
                  <a:tr h="1198716"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200" dirty="0"/>
                            <a:t>1</a:t>
                          </a:r>
                          <a:r>
                            <a:rPr lang="en-US" sz="1200" baseline="0" dirty="0"/>
                            <a:t> 000 000</a:t>
                          </a:r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M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100 000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Hth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 </a:t>
                          </a:r>
                          <a:r>
                            <a:rPr lang="en-US" sz="1200" baseline="0" dirty="0"/>
                            <a:t>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Tth</a:t>
                          </a:r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 err="1"/>
                            <a:t>Th</a:t>
                          </a:r>
                          <a:endParaRPr lang="en-US" sz="1200" dirty="0"/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H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10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T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200" dirty="0"/>
                            <a:t>1</a:t>
                          </a:r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endParaRPr lang="en-US" sz="1200" dirty="0"/>
                        </a:p>
                        <a:p>
                          <a:pPr algn="ctr"/>
                          <a:r>
                            <a:rPr lang="en-US" sz="1200" dirty="0"/>
                            <a:t>O</a:t>
                          </a:r>
                        </a:p>
                        <a:p>
                          <a:endParaRPr lang="en-US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92308" t="-1053" r="-198462" b="-12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804688" t="-1053" r="-101563" b="-12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904688" t="-1053" r="-1563" b="-1294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9501"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9501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9501"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8449" y="5055567"/>
                <a:ext cx="44092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598.2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2400" dirty="0"/>
                  <a:t> 100 =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449" y="5055567"/>
                <a:ext cx="4409206" cy="461665"/>
              </a:xfrm>
              <a:prstGeom prst="rect">
                <a:avLst/>
              </a:prstGeom>
              <a:blipFill>
                <a:blip r:embed="rId3"/>
                <a:stretch>
                  <a:fillRect l="-2213"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 bwMode="auto">
          <a:xfrm>
            <a:off x="5398449" y="4634356"/>
            <a:ext cx="2952328" cy="1272758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353" y="537352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19937" y="6062154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Oval 12"/>
          <p:cNvSpPr/>
          <p:nvPr/>
        </p:nvSpPr>
        <p:spPr bwMode="auto">
          <a:xfrm>
            <a:off x="8606691" y="2551858"/>
            <a:ext cx="50304" cy="5061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>
              <a:buClr>
                <a:srgbClr val="000000"/>
              </a:buClr>
              <a:buSzPct val="100000"/>
            </a:pPr>
            <a:endParaRPr lang="en-US">
              <a:latin typeface="Arial" charset="0"/>
              <a:ea typeface="ＭＳ Ｐゴシック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33C210-94E9-EC48-8AF2-7D831E57C628}"/>
              </a:ext>
            </a:extLst>
          </p:cNvPr>
          <p:cNvSpPr/>
          <p:nvPr/>
        </p:nvSpPr>
        <p:spPr>
          <a:xfrm>
            <a:off x="-1" y="150921"/>
            <a:ext cx="2162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STRAND A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UNIT A1</a:t>
            </a:r>
          </a:p>
          <a:p>
            <a:pPr algn="ctr"/>
            <a:r>
              <a:rPr lang="en-US" altLang="en-US" b="1" dirty="0">
                <a:solidFill>
                  <a:schemeClr val="bg1"/>
                </a:solidFill>
              </a:rPr>
              <a:t>Section A1.2</a:t>
            </a:r>
          </a:p>
        </p:txBody>
      </p:sp>
    </p:spTree>
    <p:extLst>
      <p:ext uri="{BB962C8B-B14F-4D97-AF65-F5344CB8AC3E}">
        <p14:creationId xmlns:p14="http://schemas.microsoft.com/office/powerpoint/2010/main" val="2604436047"/>
      </p:ext>
    </p:extLst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http://purl.org/dc/terms/"/>
    <ds:schemaRef ds:uri="f7b00057-f5aa-46f4-8410-da255f325540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9ee75292-5076-4fcc-bc52-dcc754448144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7793</TotalTime>
  <Words>3844</Words>
  <Application>Microsoft Office PowerPoint</Application>
  <PresentationFormat>Widescreen</PresentationFormat>
  <Paragraphs>1050</Paragraphs>
  <Slides>49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Cambria Math</vt:lpstr>
      <vt:lpstr>Times New Roman</vt:lpstr>
      <vt:lpstr>Alapértelmezett terv</vt:lpstr>
      <vt:lpstr>TSST Strand A UNIT A1: Decimals and Fractions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Liz Holland</cp:lastModifiedBy>
  <cp:revision>296</cp:revision>
  <cp:lastPrinted>2016-10-17T08:47:54Z</cp:lastPrinted>
  <dcterms:created xsi:type="dcterms:W3CDTF">2012-10-10T19:07:13Z</dcterms:created>
  <dcterms:modified xsi:type="dcterms:W3CDTF">2020-11-02T10:57:08Z</dcterms:modified>
</cp:coreProperties>
</file>