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58"/>
  </p:notesMasterIdLst>
  <p:handoutMasterIdLst>
    <p:handoutMasterId r:id="rId59"/>
  </p:handoutMasterIdLst>
  <p:sldIdLst>
    <p:sldId id="355" r:id="rId5"/>
    <p:sldId id="398" r:id="rId6"/>
    <p:sldId id="371" r:id="rId7"/>
    <p:sldId id="433" r:id="rId8"/>
    <p:sldId id="435" r:id="rId9"/>
    <p:sldId id="455" r:id="rId10"/>
    <p:sldId id="458" r:id="rId11"/>
    <p:sldId id="460" r:id="rId12"/>
    <p:sldId id="427" r:id="rId13"/>
    <p:sldId id="432" r:id="rId14"/>
    <p:sldId id="456" r:id="rId15"/>
    <p:sldId id="426" r:id="rId16"/>
    <p:sldId id="436" r:id="rId17"/>
    <p:sldId id="457" r:id="rId18"/>
    <p:sldId id="409" r:id="rId19"/>
    <p:sldId id="396" r:id="rId20"/>
    <p:sldId id="438" r:id="rId21"/>
    <p:sldId id="415" r:id="rId22"/>
    <p:sldId id="421" r:id="rId23"/>
    <p:sldId id="464" r:id="rId24"/>
    <p:sldId id="387" r:id="rId25"/>
    <p:sldId id="465" r:id="rId26"/>
    <p:sldId id="414" r:id="rId27"/>
    <p:sldId id="378" r:id="rId28"/>
    <p:sldId id="361" r:id="rId29"/>
    <p:sldId id="466" r:id="rId30"/>
    <p:sldId id="391" r:id="rId31"/>
    <p:sldId id="416" r:id="rId32"/>
    <p:sldId id="418" r:id="rId33"/>
    <p:sldId id="401" r:id="rId34"/>
    <p:sldId id="417" r:id="rId35"/>
    <p:sldId id="397" r:id="rId36"/>
    <p:sldId id="440" r:id="rId37"/>
    <p:sldId id="441" r:id="rId38"/>
    <p:sldId id="461" r:id="rId39"/>
    <p:sldId id="422" r:id="rId40"/>
    <p:sldId id="442" r:id="rId41"/>
    <p:sldId id="443" r:id="rId42"/>
    <p:sldId id="411" r:id="rId43"/>
    <p:sldId id="423" r:id="rId44"/>
    <p:sldId id="444" r:id="rId45"/>
    <p:sldId id="445" r:id="rId46"/>
    <p:sldId id="447" r:id="rId47"/>
    <p:sldId id="462" r:id="rId48"/>
    <p:sldId id="454" r:id="rId49"/>
    <p:sldId id="424" r:id="rId50"/>
    <p:sldId id="446" r:id="rId51"/>
    <p:sldId id="449" r:id="rId52"/>
    <p:sldId id="450" r:id="rId53"/>
    <p:sldId id="451" r:id="rId54"/>
    <p:sldId id="413" r:id="rId55"/>
    <p:sldId id="453" r:id="rId56"/>
    <p:sldId id="425" r:id="rId57"/>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9"/>
    <p:restoredTop sz="94656"/>
  </p:normalViewPr>
  <p:slideViewPr>
    <p:cSldViewPr>
      <p:cViewPr varScale="1">
        <p:scale>
          <a:sx n="104" d="100"/>
          <a:sy n="104" d="100"/>
        </p:scale>
        <p:origin x="744" y="90"/>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50" d="100"/>
        <a:sy n="5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11/2/2020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2.png"/><Relationship Id="rId16"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image" Target="../media/image410.png"/><Relationship Id="rId1" Type="http://schemas.openxmlformats.org/officeDocument/2006/relationships/slideLayout" Target="../slideLayouts/slideLayout2.xml"/><Relationship Id="rId4" Type="http://schemas.openxmlformats.org/officeDocument/2006/relationships/image" Target="../media/image610.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20.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0.png"/><Relationship Id="rId7" Type="http://schemas.openxmlformats.org/officeDocument/2006/relationships/image" Target="../media/image170.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46.png"/><Relationship Id="rId10" Type="http://schemas.openxmlformats.org/officeDocument/2006/relationships/image" Target="../media/image200.png"/><Relationship Id="rId4" Type="http://schemas.openxmlformats.org/officeDocument/2006/relationships/image" Target="../media/image140.png"/><Relationship Id="rId9" Type="http://schemas.openxmlformats.org/officeDocument/2006/relationships/image" Target="../media/image19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70.png"/><Relationship Id="rId13" Type="http://schemas.openxmlformats.org/officeDocument/2006/relationships/image" Target="../media/image320.png"/><Relationship Id="rId3" Type="http://schemas.openxmlformats.org/officeDocument/2006/relationships/image" Target="../media/image220.png"/><Relationship Id="rId7" Type="http://schemas.openxmlformats.org/officeDocument/2006/relationships/image" Target="../media/image260.png"/><Relationship Id="rId12" Type="http://schemas.openxmlformats.org/officeDocument/2006/relationships/image" Target="../media/image311.png"/><Relationship Id="rId2" Type="http://schemas.openxmlformats.org/officeDocument/2006/relationships/image" Target="../media/image211.png"/><Relationship Id="rId16" Type="http://schemas.openxmlformats.org/officeDocument/2006/relationships/image" Target="../media/image350.png"/><Relationship Id="rId1" Type="http://schemas.openxmlformats.org/officeDocument/2006/relationships/slideLayout" Target="../slideLayouts/slideLayout2.xml"/><Relationship Id="rId6" Type="http://schemas.openxmlformats.org/officeDocument/2006/relationships/image" Target="../media/image250.png"/><Relationship Id="rId11" Type="http://schemas.openxmlformats.org/officeDocument/2006/relationships/image" Target="../media/image300.png"/><Relationship Id="rId5" Type="http://schemas.openxmlformats.org/officeDocument/2006/relationships/image" Target="../media/image240.png"/><Relationship Id="rId15" Type="http://schemas.openxmlformats.org/officeDocument/2006/relationships/image" Target="../media/image340.png"/><Relationship Id="rId10" Type="http://schemas.openxmlformats.org/officeDocument/2006/relationships/image" Target="../media/image290.png"/><Relationship Id="rId4" Type="http://schemas.openxmlformats.org/officeDocument/2006/relationships/image" Target="../media/image230.png"/><Relationship Id="rId9" Type="http://schemas.openxmlformats.org/officeDocument/2006/relationships/image" Target="../media/image280.png"/><Relationship Id="rId14" Type="http://schemas.openxmlformats.org/officeDocument/2006/relationships/image" Target="../media/image330.png"/></Relationships>
</file>

<file path=ppt/slides/_rels/slide28.xml.rels><?xml version="1.0" encoding="UTF-8" standalone="yes"?>
<Relationships xmlns="http://schemas.openxmlformats.org/package/2006/relationships"><Relationship Id="rId3" Type="http://schemas.openxmlformats.org/officeDocument/2006/relationships/image" Target="../media/image441.png"/><Relationship Id="rId2" Type="http://schemas.openxmlformats.org/officeDocument/2006/relationships/image" Target="../media/image4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1.png"/><Relationship Id="rId21" Type="http://schemas.openxmlformats.org/officeDocument/2006/relationships/image" Target="../media/image66.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image" Target="../media/image461.png"/><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5.png"/><Relationship Id="rId5" Type="http://schemas.openxmlformats.org/officeDocument/2006/relationships/image" Target="../media/image50.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9.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image" Target="../media/image370.png"/><Relationship Id="rId7" Type="http://schemas.openxmlformats.org/officeDocument/2006/relationships/image" Target="../media/image411.png"/><Relationship Id="rId2" Type="http://schemas.openxmlformats.org/officeDocument/2006/relationships/image" Target="../media/image360.png"/><Relationship Id="rId1" Type="http://schemas.openxmlformats.org/officeDocument/2006/relationships/slideLayout" Target="../slideLayouts/slideLayout2.xml"/><Relationship Id="rId6" Type="http://schemas.openxmlformats.org/officeDocument/2006/relationships/image" Target="../media/image400.png"/><Relationship Id="rId5" Type="http://schemas.openxmlformats.org/officeDocument/2006/relationships/image" Target="../media/image390.png"/><Relationship Id="rId4" Type="http://schemas.openxmlformats.org/officeDocument/2006/relationships/image" Target="../media/image380.png"/><Relationship Id="rId9" Type="http://schemas.openxmlformats.org/officeDocument/2006/relationships/image" Target="../media/image430.png"/></Relationships>
</file>

<file path=ppt/slides/_rels/slide3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470.png"/><Relationship Id="rId1" Type="http://schemas.openxmlformats.org/officeDocument/2006/relationships/slideLayout" Target="../slideLayouts/slideLayout2.xml"/><Relationship Id="rId4" Type="http://schemas.openxmlformats.org/officeDocument/2006/relationships/image" Target="../media/image490.png"/></Relationships>
</file>

<file path=ppt/slides/_rels/slide38.xml.rels><?xml version="1.0" encoding="UTF-8" standalone="yes"?>
<Relationships xmlns="http://schemas.openxmlformats.org/package/2006/relationships"><Relationship Id="rId3" Type="http://schemas.openxmlformats.org/officeDocument/2006/relationships/image" Target="../media/image512.png"/><Relationship Id="rId2" Type="http://schemas.openxmlformats.org/officeDocument/2006/relationships/image" Target="../media/image50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560.png"/><Relationship Id="rId1" Type="http://schemas.openxmlformats.org/officeDocument/2006/relationships/slideLayout" Target="../slideLayouts/slideLayout2.xml"/><Relationship Id="rId4" Type="http://schemas.openxmlformats.org/officeDocument/2006/relationships/image" Target="../media/image5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a:t>TSST STRAND A</a:t>
            </a:r>
            <a:br>
              <a:rPr lang="en-GB" sz="3600" dirty="0"/>
            </a:br>
            <a:r>
              <a:rPr lang="en-GB" sz="3600" b="1" dirty="0"/>
              <a:t>UNIT A2: Using Fractions and Percentages</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5355" y="5603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400" b="1" dirty="0"/>
              <a:t> </a:t>
            </a:r>
            <a:r>
              <a:rPr lang="en-US" altLang="en-US" sz="2800" b="1" dirty="0"/>
              <a:t>Fractions, Decimals and Percentages</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231634" y="757048"/>
            <a:ext cx="9948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Some more common fractions, decimals and percentages.</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783138" y="3251200"/>
            <a:ext cx="53276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endParaRPr lang="en-US" altLang="en-US" dirty="0"/>
          </a:p>
        </p:txBody>
      </p:sp>
      <p:graphicFrame>
        <p:nvGraphicFramePr>
          <p:cNvPr id="3" name="Table 2"/>
          <p:cNvGraphicFramePr>
            <a:graphicFrameLocks noGrp="1"/>
          </p:cNvGraphicFramePr>
          <p:nvPr/>
        </p:nvGraphicFramePr>
        <p:xfrm>
          <a:off x="4224338" y="1410181"/>
          <a:ext cx="6192142" cy="5303586"/>
        </p:xfrm>
        <a:graphic>
          <a:graphicData uri="http://schemas.openxmlformats.org/drawingml/2006/table">
            <a:tbl>
              <a:tblPr firstRow="1" bandRow="1">
                <a:tableStyleId>{21E4AEA4-8DFA-4A89-87EB-49C32662AFE0}</a:tableStyleId>
              </a:tblPr>
              <a:tblGrid>
                <a:gridCol w="2114794">
                  <a:extLst>
                    <a:ext uri="{9D8B030D-6E8A-4147-A177-3AD203B41FA5}">
                      <a16:colId xmlns:a16="http://schemas.microsoft.com/office/drawing/2014/main" val="20000"/>
                    </a:ext>
                  </a:extLst>
                </a:gridCol>
                <a:gridCol w="2038674">
                  <a:extLst>
                    <a:ext uri="{9D8B030D-6E8A-4147-A177-3AD203B41FA5}">
                      <a16:colId xmlns:a16="http://schemas.microsoft.com/office/drawing/2014/main" val="20001"/>
                    </a:ext>
                  </a:extLst>
                </a:gridCol>
                <a:gridCol w="2038674">
                  <a:extLst>
                    <a:ext uri="{9D8B030D-6E8A-4147-A177-3AD203B41FA5}">
                      <a16:colId xmlns:a16="http://schemas.microsoft.com/office/drawing/2014/main" val="20002"/>
                    </a:ext>
                  </a:extLst>
                </a:gridCol>
              </a:tblGrid>
              <a:tr h="481040">
                <a:tc>
                  <a:txBody>
                    <a:bodyPr/>
                    <a:lstStyle/>
                    <a:p>
                      <a:pPr algn="ctr"/>
                      <a:r>
                        <a:rPr lang="en-US" dirty="0"/>
                        <a:t>Fractions</a:t>
                      </a:r>
                    </a:p>
                  </a:txBody>
                  <a:tcPr/>
                </a:tc>
                <a:tc>
                  <a:txBody>
                    <a:bodyPr/>
                    <a:lstStyle/>
                    <a:p>
                      <a:pPr algn="ctr"/>
                      <a:r>
                        <a:rPr lang="en-US" dirty="0"/>
                        <a:t>Decimals</a:t>
                      </a:r>
                    </a:p>
                  </a:txBody>
                  <a:tcPr/>
                </a:tc>
                <a:tc>
                  <a:txBody>
                    <a:bodyPr/>
                    <a:lstStyle/>
                    <a:p>
                      <a:pPr algn="ctr"/>
                      <a:r>
                        <a:rPr lang="en-US" dirty="0"/>
                        <a:t>Percentages</a:t>
                      </a:r>
                    </a:p>
                  </a:txBody>
                  <a:tcPr/>
                </a:tc>
                <a:extLst>
                  <a:ext uri="{0D108BD9-81ED-4DB2-BD59-A6C34878D82A}">
                    <a16:rowId xmlns:a16="http://schemas.microsoft.com/office/drawing/2014/main" val="10000"/>
                  </a:ext>
                </a:extLst>
              </a:tr>
              <a:tr h="481040">
                <a:tc>
                  <a:txBody>
                    <a:bodyPr/>
                    <a:lstStyle/>
                    <a:p>
                      <a:pPr algn="ctr"/>
                      <a:endParaRPr lang="en-US" dirty="0"/>
                    </a:p>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1"/>
                  </a:ext>
                </a:extLst>
              </a:tr>
              <a:tr h="481040">
                <a:tc>
                  <a:txBody>
                    <a:bodyPr/>
                    <a:lstStyle/>
                    <a:p>
                      <a:pPr algn="ctr"/>
                      <a:endParaRPr lang="en-US" dirty="0"/>
                    </a:p>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2"/>
                  </a:ext>
                </a:extLst>
              </a:tr>
              <a:tr h="720655">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3"/>
                  </a:ext>
                </a:extLst>
              </a:tr>
              <a:tr h="727217">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4"/>
                  </a:ext>
                </a:extLst>
              </a:tr>
              <a:tr h="727217">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5"/>
                  </a:ext>
                </a:extLst>
              </a:tr>
              <a:tr h="727217">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6"/>
                  </a:ext>
                </a:extLst>
              </a:tr>
              <a:tr h="481040">
                <a:tc>
                  <a:txBody>
                    <a:bodyPr/>
                    <a:lstStyle/>
                    <a:p>
                      <a:pPr algn="ctr"/>
                      <a:endParaRPr lang="en-US" dirty="0"/>
                    </a:p>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7"/>
                  </a:ext>
                </a:extLst>
              </a:tr>
            </a:tbl>
          </a:graphicData>
        </a:graphic>
      </p:graphicFrame>
      <p:sp>
        <p:nvSpPr>
          <p:cNvPr id="5" name="TextBox 4"/>
          <p:cNvSpPr txBox="1"/>
          <p:nvPr/>
        </p:nvSpPr>
        <p:spPr>
          <a:xfrm>
            <a:off x="7053605" y="2020607"/>
            <a:ext cx="1691312" cy="400110"/>
          </a:xfrm>
          <a:prstGeom prst="rect">
            <a:avLst/>
          </a:prstGeom>
          <a:noFill/>
        </p:spPr>
        <p:txBody>
          <a:bodyPr wrap="square" rtlCol="0">
            <a:spAutoFit/>
          </a:bodyPr>
          <a:lstStyle/>
          <a:p>
            <a:r>
              <a:rPr lang="en-US" dirty="0"/>
              <a:t>0.125</a:t>
            </a:r>
          </a:p>
        </p:txBody>
      </p:sp>
      <p:sp>
        <p:nvSpPr>
          <p:cNvPr id="6" name="TextBox 5"/>
          <p:cNvSpPr txBox="1"/>
          <p:nvPr/>
        </p:nvSpPr>
        <p:spPr>
          <a:xfrm>
            <a:off x="7042154" y="2664540"/>
            <a:ext cx="1214086" cy="400110"/>
          </a:xfrm>
          <a:prstGeom prst="rect">
            <a:avLst/>
          </a:prstGeom>
          <a:noFill/>
        </p:spPr>
        <p:txBody>
          <a:bodyPr wrap="square" rtlCol="0">
            <a:spAutoFit/>
          </a:bodyPr>
          <a:lstStyle/>
          <a:p>
            <a:r>
              <a:rPr lang="en-US" dirty="0"/>
              <a:t>0.3333</a:t>
            </a:r>
            <a:r>
              <a:rPr lang="is-IS" dirty="0"/>
              <a:t>…</a:t>
            </a:r>
            <a:endParaRPr lang="en-US" dirty="0"/>
          </a:p>
        </p:txBody>
      </p:sp>
      <p:sp>
        <p:nvSpPr>
          <p:cNvPr id="8" name="TextBox 7"/>
          <p:cNvSpPr txBox="1"/>
          <p:nvPr/>
        </p:nvSpPr>
        <p:spPr>
          <a:xfrm>
            <a:off x="7042155" y="3337190"/>
            <a:ext cx="937127" cy="400110"/>
          </a:xfrm>
          <a:prstGeom prst="rect">
            <a:avLst/>
          </a:prstGeom>
          <a:noFill/>
        </p:spPr>
        <p:txBody>
          <a:bodyPr wrap="square" rtlCol="0">
            <a:spAutoFit/>
          </a:bodyPr>
          <a:lstStyle/>
          <a:p>
            <a:r>
              <a:rPr lang="en-US"/>
              <a:t>0.375</a:t>
            </a:r>
            <a:endParaRPr lang="en-US" dirty="0"/>
          </a:p>
        </p:txBody>
      </p:sp>
      <p:sp>
        <p:nvSpPr>
          <p:cNvPr id="9" name="TextBox 8"/>
          <p:cNvSpPr txBox="1"/>
          <p:nvPr/>
        </p:nvSpPr>
        <p:spPr>
          <a:xfrm>
            <a:off x="7026229" y="4089159"/>
            <a:ext cx="1224136" cy="400110"/>
          </a:xfrm>
          <a:prstGeom prst="rect">
            <a:avLst/>
          </a:prstGeom>
          <a:noFill/>
        </p:spPr>
        <p:txBody>
          <a:bodyPr wrap="square" rtlCol="0">
            <a:spAutoFit/>
          </a:bodyPr>
          <a:lstStyle/>
          <a:p>
            <a:r>
              <a:rPr lang="en-US" dirty="0"/>
              <a:t>0.6666</a:t>
            </a:r>
            <a:r>
              <a:rPr lang="is-IS" dirty="0"/>
              <a:t>…</a:t>
            </a:r>
            <a:endParaRPr lang="en-US" dirty="0"/>
          </a:p>
        </p:txBody>
      </p:sp>
      <p:sp>
        <p:nvSpPr>
          <p:cNvPr id="10" name="TextBox 9"/>
          <p:cNvSpPr txBox="1"/>
          <p:nvPr/>
        </p:nvSpPr>
        <p:spPr>
          <a:xfrm>
            <a:off x="7042154" y="4806576"/>
            <a:ext cx="683200" cy="400110"/>
          </a:xfrm>
          <a:prstGeom prst="rect">
            <a:avLst/>
          </a:prstGeom>
          <a:noFill/>
        </p:spPr>
        <p:txBody>
          <a:bodyPr wrap="square" rtlCol="0">
            <a:spAutoFit/>
          </a:bodyPr>
          <a:lstStyle/>
          <a:p>
            <a:r>
              <a:rPr lang="en-US" dirty="0"/>
              <a:t>0.8</a:t>
            </a:r>
          </a:p>
        </p:txBody>
      </p:sp>
      <p:sp>
        <p:nvSpPr>
          <p:cNvPr id="11" name="TextBox 10"/>
          <p:cNvSpPr txBox="1"/>
          <p:nvPr/>
        </p:nvSpPr>
        <p:spPr>
          <a:xfrm>
            <a:off x="7053605" y="5535563"/>
            <a:ext cx="936104" cy="400110"/>
          </a:xfrm>
          <a:prstGeom prst="rect">
            <a:avLst/>
          </a:prstGeom>
          <a:noFill/>
        </p:spPr>
        <p:txBody>
          <a:bodyPr wrap="square" rtlCol="0">
            <a:spAutoFit/>
          </a:bodyPr>
          <a:lstStyle/>
          <a:p>
            <a:r>
              <a:rPr lang="en-US" dirty="0"/>
              <a:t>1.5</a:t>
            </a:r>
          </a:p>
        </p:txBody>
      </p:sp>
      <p:sp>
        <p:nvSpPr>
          <p:cNvPr id="12" name="TextBox 11"/>
          <p:cNvSpPr txBox="1"/>
          <p:nvPr/>
        </p:nvSpPr>
        <p:spPr>
          <a:xfrm>
            <a:off x="7042154" y="6234680"/>
            <a:ext cx="683200" cy="398396"/>
          </a:xfrm>
          <a:prstGeom prst="rect">
            <a:avLst/>
          </a:prstGeom>
          <a:noFill/>
        </p:spPr>
        <p:txBody>
          <a:bodyPr wrap="square" rtlCol="0">
            <a:spAutoFit/>
          </a:bodyPr>
          <a:lstStyle/>
          <a:p>
            <a:r>
              <a:rPr lang="en-US" dirty="0"/>
              <a:t>2.25</a:t>
            </a:r>
          </a:p>
        </p:txBody>
      </p:sp>
      <mc:AlternateContent xmlns:mc="http://schemas.openxmlformats.org/markup-compatibility/2006" xmlns:a14="http://schemas.microsoft.com/office/drawing/2010/main">
        <mc:Choice Requires="a14">
          <p:sp>
            <p:nvSpPr>
              <p:cNvPr id="2" name="TextBox 1"/>
              <p:cNvSpPr txBox="1"/>
              <p:nvPr/>
            </p:nvSpPr>
            <p:spPr>
              <a:xfrm>
                <a:off x="4923437" y="2559116"/>
                <a:ext cx="364202" cy="836319"/>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3</m:t>
                        </m:r>
                      </m:den>
                    </m:f>
                  </m:oMath>
                </a14:m>
                <a:endParaRPr lang="en-US" dirty="0"/>
              </a:p>
              <a:p>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4923437" y="2559116"/>
                <a:ext cx="364202" cy="83631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4923437" y="1980554"/>
                <a:ext cx="364202" cy="529056"/>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8</m:t>
                        </m:r>
                      </m:den>
                    </m:f>
                  </m:oMath>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4923437" y="1980554"/>
                <a:ext cx="364202" cy="52905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939741" y="3322124"/>
                <a:ext cx="364202" cy="529697"/>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3</m:t>
                        </m:r>
                      </m:num>
                      <m:den>
                        <m:r>
                          <a:rPr lang="en-GB" i="1">
                            <a:latin typeface="Cambria Math" charset="0"/>
                          </a:rPr>
                          <m:t>8</m:t>
                        </m:r>
                      </m:den>
                    </m:f>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4939741" y="3322124"/>
                <a:ext cx="364202" cy="52969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4993717" y="3670679"/>
                <a:ext cx="310227" cy="836960"/>
              </a:xfrm>
              <a:prstGeom prst="rect">
                <a:avLst/>
              </a:prstGeom>
              <a:noFill/>
            </p:spPr>
            <p:txBody>
              <a:bodyPr wrap="squar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2</m:t>
                        </m:r>
                      </m:num>
                      <m:den>
                        <m:r>
                          <a:rPr lang="en-GB" i="1">
                            <a:latin typeface="Cambria Math" charset="0"/>
                          </a:rPr>
                          <m:t>3</m:t>
                        </m:r>
                      </m:den>
                    </m:f>
                  </m:oMath>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4993717" y="3670679"/>
                <a:ext cx="310227" cy="83696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4923437" y="4760807"/>
                <a:ext cx="633475" cy="526298"/>
              </a:xfrm>
              <a:prstGeom prst="rect">
                <a:avLst/>
              </a:prstGeom>
              <a:noFill/>
            </p:spPr>
            <p:txBody>
              <a:bodyPr wrap="squar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4</m:t>
                        </m:r>
                      </m:num>
                      <m:den>
                        <m:r>
                          <a:rPr lang="en-GB" i="1">
                            <a:latin typeface="Cambria Math" charset="0"/>
                          </a:rPr>
                          <m:t>5</m:t>
                        </m:r>
                      </m:den>
                    </m:f>
                  </m:oMath>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4923437" y="4760807"/>
                <a:ext cx="633475" cy="526298"/>
              </a:xfrm>
              <a:prstGeom prst="rect">
                <a:avLst/>
              </a:prstGeom>
              <a:blipFill>
                <a:blip r:embed="rId6"/>
                <a:stretch>
                  <a:fillRect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867821" y="5445763"/>
                <a:ext cx="508042" cy="526939"/>
              </a:xfrm>
              <a:prstGeom prst="rect">
                <a:avLst/>
              </a:prstGeom>
              <a:noFill/>
            </p:spPr>
            <p:txBody>
              <a:bodyPr wrap="square" rtlCol="0">
                <a:spAutoFit/>
              </a:bodyPr>
              <a:lstStyle/>
              <a:p>
                <a:r>
                  <a:rPr lang="en-US" dirty="0"/>
                  <a:t>1</a:t>
                </a:r>
                <a14:m>
                  <m:oMath xmlns:m="http://schemas.openxmlformats.org/officeDocument/2006/math">
                    <m:f>
                      <m:fPr>
                        <m:ctrlPr>
                          <a:rPr lang="en-US" i="1">
                            <a:latin typeface="Cambria Math" panose="02040503050406030204" pitchFamily="18" charset="0"/>
                          </a:rPr>
                        </m:ctrlPr>
                      </m:fPr>
                      <m:num>
                        <m:r>
                          <a:rPr lang="en-GB" i="1">
                            <a:latin typeface="Cambria Math" charset="0"/>
                          </a:rPr>
                          <m:t>1</m:t>
                        </m:r>
                      </m:num>
                      <m:den>
                        <m:r>
                          <a:rPr lang="en-GB" i="1">
                            <a:latin typeface="Cambria Math" charset="0"/>
                          </a:rPr>
                          <m:t>2</m:t>
                        </m:r>
                      </m:den>
                    </m:f>
                  </m:oMath>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4867821" y="5445763"/>
                <a:ext cx="508042" cy="526939"/>
              </a:xfrm>
              <a:prstGeom prst="rect">
                <a:avLst/>
              </a:prstGeom>
              <a:blipFill>
                <a:blip r:embed="rId7"/>
                <a:stretch>
                  <a:fillRect l="-9756"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flipH="1">
                <a:off x="4749454" y="6038903"/>
                <a:ext cx="633475" cy="66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dirty="0">
                          <a:latin typeface="Cambria Math" charset="0"/>
                        </a:rPr>
                        <m:t>2</m:t>
                      </m:r>
                      <m:f>
                        <m:fPr>
                          <m:ctrlPr>
                            <a:rPr lang="en-US" i="1">
                              <a:latin typeface="Cambria Math" panose="02040503050406030204" pitchFamily="18" charset="0"/>
                            </a:rPr>
                          </m:ctrlPr>
                        </m:fPr>
                        <m:num>
                          <m:r>
                            <a:rPr lang="en-GB" i="1">
                              <a:latin typeface="Cambria Math" charset="0"/>
                            </a:rPr>
                            <m:t>1</m:t>
                          </m:r>
                        </m:num>
                        <m:den>
                          <m:r>
                            <a:rPr lang="en-GB" i="1">
                              <a:latin typeface="Cambria Math" charset="0"/>
                            </a:rPr>
                            <m:t>4</m:t>
                          </m:r>
                        </m:den>
                      </m:f>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flipH="1">
                <a:off x="4749454" y="6038903"/>
                <a:ext cx="633475" cy="668516"/>
              </a:xfrm>
              <a:prstGeom prst="rect">
                <a:avLst/>
              </a:prstGeom>
              <a:blipFill>
                <a:blip r:embed="rId8"/>
                <a:stretch>
                  <a:fillRect b="-5660"/>
                </a:stretch>
              </a:blipFill>
            </p:spPr>
            <p:txBody>
              <a:bodyPr/>
              <a:lstStyle/>
              <a:p>
                <a:r>
                  <a:rPr lang="en-US">
                    <a:noFill/>
                  </a:rPr>
                  <a:t> </a:t>
                </a:r>
              </a:p>
            </p:txBody>
          </p:sp>
        </mc:Fallback>
      </mc:AlternateContent>
      <p:sp>
        <p:nvSpPr>
          <p:cNvPr id="17" name="TextBox 16"/>
          <p:cNvSpPr txBox="1"/>
          <p:nvPr/>
        </p:nvSpPr>
        <p:spPr>
          <a:xfrm>
            <a:off x="8971085" y="2020607"/>
            <a:ext cx="910827" cy="400110"/>
          </a:xfrm>
          <a:prstGeom prst="rect">
            <a:avLst/>
          </a:prstGeom>
          <a:noFill/>
        </p:spPr>
        <p:txBody>
          <a:bodyPr wrap="none" rtlCol="0">
            <a:spAutoFit/>
          </a:bodyPr>
          <a:lstStyle/>
          <a:p>
            <a:r>
              <a:rPr lang="en-US" dirty="0"/>
              <a:t>12.5%</a:t>
            </a:r>
          </a:p>
        </p:txBody>
      </p:sp>
      <p:sp>
        <p:nvSpPr>
          <p:cNvPr id="18" name="TextBox 17"/>
          <p:cNvSpPr txBox="1"/>
          <p:nvPr/>
        </p:nvSpPr>
        <p:spPr>
          <a:xfrm>
            <a:off x="8949660" y="2663335"/>
            <a:ext cx="1309974" cy="400110"/>
          </a:xfrm>
          <a:prstGeom prst="rect">
            <a:avLst/>
          </a:prstGeom>
          <a:noFill/>
        </p:spPr>
        <p:txBody>
          <a:bodyPr wrap="none" rtlCol="0">
            <a:spAutoFit/>
          </a:bodyPr>
          <a:lstStyle/>
          <a:p>
            <a:r>
              <a:rPr lang="en-US" dirty="0"/>
              <a:t>33.33</a:t>
            </a:r>
            <a:r>
              <a:rPr lang="is-IS" dirty="0"/>
              <a:t>…</a:t>
            </a:r>
            <a:r>
              <a:rPr lang="en-US" dirty="0"/>
              <a:t>%</a:t>
            </a:r>
          </a:p>
        </p:txBody>
      </p:sp>
      <p:sp>
        <p:nvSpPr>
          <p:cNvPr id="19" name="TextBox 18"/>
          <p:cNvSpPr txBox="1"/>
          <p:nvPr/>
        </p:nvSpPr>
        <p:spPr>
          <a:xfrm>
            <a:off x="8957083" y="3326891"/>
            <a:ext cx="910827" cy="400110"/>
          </a:xfrm>
          <a:prstGeom prst="rect">
            <a:avLst/>
          </a:prstGeom>
          <a:noFill/>
        </p:spPr>
        <p:txBody>
          <a:bodyPr wrap="none" rtlCol="0">
            <a:spAutoFit/>
          </a:bodyPr>
          <a:lstStyle/>
          <a:p>
            <a:r>
              <a:rPr lang="en-US" dirty="0"/>
              <a:t>37.5%</a:t>
            </a:r>
          </a:p>
        </p:txBody>
      </p:sp>
      <p:sp>
        <p:nvSpPr>
          <p:cNvPr id="20" name="TextBox 19"/>
          <p:cNvSpPr txBox="1"/>
          <p:nvPr/>
        </p:nvSpPr>
        <p:spPr>
          <a:xfrm>
            <a:off x="8971084" y="4061974"/>
            <a:ext cx="1309974" cy="400110"/>
          </a:xfrm>
          <a:prstGeom prst="rect">
            <a:avLst/>
          </a:prstGeom>
          <a:noFill/>
        </p:spPr>
        <p:txBody>
          <a:bodyPr wrap="none" rtlCol="0">
            <a:spAutoFit/>
          </a:bodyPr>
          <a:lstStyle/>
          <a:p>
            <a:r>
              <a:rPr lang="en-US" dirty="0"/>
              <a:t>66.66</a:t>
            </a:r>
            <a:r>
              <a:rPr lang="is-IS" dirty="0"/>
              <a:t>…</a:t>
            </a:r>
            <a:r>
              <a:rPr lang="en-US" dirty="0"/>
              <a:t>%</a:t>
            </a:r>
          </a:p>
        </p:txBody>
      </p:sp>
      <p:sp>
        <p:nvSpPr>
          <p:cNvPr id="21" name="TextBox 20"/>
          <p:cNvSpPr txBox="1"/>
          <p:nvPr/>
        </p:nvSpPr>
        <p:spPr>
          <a:xfrm>
            <a:off x="8949661" y="4806576"/>
            <a:ext cx="697627" cy="400110"/>
          </a:xfrm>
          <a:prstGeom prst="rect">
            <a:avLst/>
          </a:prstGeom>
          <a:noFill/>
        </p:spPr>
        <p:txBody>
          <a:bodyPr wrap="none" rtlCol="0">
            <a:spAutoFit/>
          </a:bodyPr>
          <a:lstStyle/>
          <a:p>
            <a:r>
              <a:rPr lang="en-US" dirty="0"/>
              <a:t>80%</a:t>
            </a:r>
          </a:p>
        </p:txBody>
      </p:sp>
      <p:sp>
        <p:nvSpPr>
          <p:cNvPr id="22" name="TextBox 21"/>
          <p:cNvSpPr txBox="1"/>
          <p:nvPr/>
        </p:nvSpPr>
        <p:spPr>
          <a:xfrm>
            <a:off x="8832593" y="5532499"/>
            <a:ext cx="840295" cy="400110"/>
          </a:xfrm>
          <a:prstGeom prst="rect">
            <a:avLst/>
          </a:prstGeom>
          <a:noFill/>
        </p:spPr>
        <p:txBody>
          <a:bodyPr wrap="none" rtlCol="0">
            <a:spAutoFit/>
          </a:bodyPr>
          <a:lstStyle/>
          <a:p>
            <a:r>
              <a:rPr lang="en-US" dirty="0"/>
              <a:t>150%</a:t>
            </a:r>
          </a:p>
        </p:txBody>
      </p:sp>
      <p:sp>
        <p:nvSpPr>
          <p:cNvPr id="23" name="TextBox 22"/>
          <p:cNvSpPr txBox="1"/>
          <p:nvPr/>
        </p:nvSpPr>
        <p:spPr>
          <a:xfrm>
            <a:off x="8859199" y="6232966"/>
            <a:ext cx="840295" cy="400110"/>
          </a:xfrm>
          <a:prstGeom prst="rect">
            <a:avLst/>
          </a:prstGeom>
          <a:noFill/>
        </p:spPr>
        <p:txBody>
          <a:bodyPr wrap="none" rtlCol="0">
            <a:spAutoFit/>
          </a:bodyPr>
          <a:lstStyle/>
          <a:p>
            <a:r>
              <a:rPr lang="en-US" dirty="0"/>
              <a:t>225%</a:t>
            </a:r>
          </a:p>
        </p:txBody>
      </p:sp>
      <p:sp>
        <p:nvSpPr>
          <p:cNvPr id="28" name="TextBox 27">
            <a:extLst>
              <a:ext uri="{FF2B5EF4-FFF2-40B4-BE49-F238E27FC236}">
                <a16:creationId xmlns:a16="http://schemas.microsoft.com/office/drawing/2014/main" id="{CB354440-2271-3341-A0A9-639D839F48CE}"/>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19617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5" grpId="0"/>
      <p:bldP spid="8" grpId="0"/>
      <p:bldP spid="9" grpId="0"/>
      <p:bldP spid="10" grpId="0"/>
      <p:bldP spid="11" grpId="0"/>
      <p:bldP spid="12" grpId="0"/>
      <p:bldP spid="4" grpId="0"/>
      <p:bldP spid="7" grpId="0"/>
      <p:bldP spid="13" grpId="0"/>
      <p:bldP spid="15" grpId="0"/>
      <p:bldP spid="16" grpId="0"/>
      <p:bldP spid="17" grpId="0"/>
      <p:bldP spid="18" grpId="0"/>
      <p:bldP spid="19" grpId="0"/>
      <p:bldP spid="20"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64025" y="53582"/>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A2.1: Fitness Check </a:t>
            </a:r>
          </a:p>
        </p:txBody>
      </p:sp>
      <p:sp>
        <p:nvSpPr>
          <p:cNvPr id="2" name="TextBox 1"/>
          <p:cNvSpPr txBox="1"/>
          <p:nvPr/>
        </p:nvSpPr>
        <p:spPr>
          <a:xfrm>
            <a:off x="3973763" y="681945"/>
            <a:ext cx="6825908" cy="769441"/>
          </a:xfrm>
          <a:prstGeom prst="rect">
            <a:avLst/>
          </a:prstGeom>
          <a:noFill/>
        </p:spPr>
        <p:txBody>
          <a:bodyPr wrap="none" rtlCol="0">
            <a:spAutoFit/>
          </a:bodyPr>
          <a:lstStyle/>
          <a:p>
            <a:pPr marL="457200" indent="-457200">
              <a:buFont typeface="+mj-lt"/>
              <a:buAutoNum type="arabicPeriod"/>
            </a:pPr>
            <a:r>
              <a:rPr lang="en-US" sz="2400" dirty="0"/>
              <a:t>Convert each of the following to percentages:</a:t>
            </a:r>
          </a:p>
          <a:p>
            <a:pPr marL="457200" indent="-457200">
              <a:buFont typeface="+mj-lt"/>
              <a:buAutoNum type="arabicPeriod"/>
            </a:pP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4505968" y="1096777"/>
                <a:ext cx="4457631" cy="1406732"/>
              </a:xfrm>
              <a:prstGeom prst="rect">
                <a:avLst/>
              </a:prstGeom>
              <a:noFill/>
            </p:spPr>
            <p:txBody>
              <a:bodyPr wrap="none" rtlCol="0">
                <a:spAutoFit/>
              </a:bodyPr>
              <a:lstStyle/>
              <a:p>
                <a:r>
                  <a:rPr lang="en-US" dirty="0"/>
                  <a:t>(a)  0.73			 		(b)	</a:t>
                </a:r>
                <a14:m>
                  <m:oMath xmlns:m="http://schemas.openxmlformats.org/officeDocument/2006/math">
                    <m:f>
                      <m:fPr>
                        <m:ctrlPr>
                          <a:rPr lang="en-US" i="1">
                            <a:latin typeface="Cambria Math" panose="02040503050406030204" pitchFamily="18" charset="0"/>
                          </a:rPr>
                        </m:ctrlPr>
                      </m:fPr>
                      <m:num>
                        <m:r>
                          <a:rPr lang="en-GB" i="1">
                            <a:latin typeface="Cambria Math" charset="0"/>
                          </a:rPr>
                          <m:t>5</m:t>
                        </m:r>
                      </m:num>
                      <m:den>
                        <m:r>
                          <a:rPr lang="en-GB" i="1">
                            <a:latin typeface="Cambria Math" charset="0"/>
                          </a:rPr>
                          <m:t>8</m:t>
                        </m:r>
                      </m:den>
                    </m:f>
                  </m:oMath>
                </a14:m>
                <a:endParaRPr lang="en-US" dirty="0"/>
              </a:p>
              <a:p>
                <a:r>
                  <a:rPr lang="en-US" dirty="0"/>
                  <a:t>(c)    </a:t>
                </a:r>
                <a14:m>
                  <m:oMath xmlns:m="http://schemas.openxmlformats.org/officeDocument/2006/math">
                    <m:f>
                      <m:fPr>
                        <m:ctrlPr>
                          <a:rPr lang="en-US" i="1">
                            <a:latin typeface="Cambria Math" panose="02040503050406030204" pitchFamily="18" charset="0"/>
                          </a:rPr>
                        </m:ctrlPr>
                      </m:fPr>
                      <m:num>
                        <m:r>
                          <a:rPr lang="en-GB">
                            <a:latin typeface="Cambria Math" charset="0"/>
                          </a:rPr>
                          <m:t>3</m:t>
                        </m:r>
                      </m:num>
                      <m:den>
                        <m:r>
                          <a:rPr lang="en-GB">
                            <a:latin typeface="Cambria Math" charset="0"/>
                          </a:rPr>
                          <m:t>5</m:t>
                        </m:r>
                      </m:den>
                    </m:f>
                  </m:oMath>
                </a14:m>
                <a:r>
                  <a:rPr lang="en-US" dirty="0"/>
                  <a:t>						(d)	0.375</a:t>
                </a:r>
              </a:p>
              <a:p>
                <a:r>
                  <a:rPr lang="en-US" dirty="0"/>
                  <a:t>(e)   0.025					(f)	</a:t>
                </a:r>
                <a14:m>
                  <m:oMath xmlns:m="http://schemas.openxmlformats.org/officeDocument/2006/math">
                    <m:f>
                      <m:fPr>
                        <m:ctrlPr>
                          <a:rPr lang="en-US" i="1">
                            <a:latin typeface="Cambria Math" panose="02040503050406030204" pitchFamily="18" charset="0"/>
                          </a:rPr>
                        </m:ctrlPr>
                      </m:fPr>
                      <m:num>
                        <m:r>
                          <a:rPr lang="en-GB" i="1">
                            <a:latin typeface="Cambria Math" charset="0"/>
                          </a:rPr>
                          <m:t>7</m:t>
                        </m:r>
                      </m:num>
                      <m:den>
                        <m:r>
                          <a:rPr lang="en-GB" i="1">
                            <a:latin typeface="Cambria Math" charset="0"/>
                          </a:rPr>
                          <m:t>20</m:t>
                        </m:r>
                      </m:den>
                    </m:f>
                  </m:oMath>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4505968" y="1096777"/>
                <a:ext cx="4457631" cy="1406732"/>
              </a:xfrm>
              <a:prstGeom prst="rect">
                <a:avLst/>
              </a:prstGeom>
              <a:blipFill>
                <a:blip r:embed="rId2"/>
                <a:stretch>
                  <a:fillRect l="-1368" r="-547" b="-1732"/>
                </a:stretch>
              </a:blipFill>
            </p:spPr>
            <p:txBody>
              <a:bodyPr/>
              <a:lstStyle/>
              <a:p>
                <a:r>
                  <a:rPr lang="en-GB">
                    <a:noFill/>
                  </a:rPr>
                  <a:t> </a:t>
                </a:r>
              </a:p>
            </p:txBody>
          </p:sp>
        </mc:Fallback>
      </mc:AlternateContent>
      <p:sp>
        <p:nvSpPr>
          <p:cNvPr id="4" name="TextBox 3"/>
          <p:cNvSpPr txBox="1"/>
          <p:nvPr/>
        </p:nvSpPr>
        <p:spPr>
          <a:xfrm>
            <a:off x="4047213" y="2662808"/>
            <a:ext cx="6346609" cy="461665"/>
          </a:xfrm>
          <a:prstGeom prst="rect">
            <a:avLst/>
          </a:prstGeom>
          <a:noFill/>
        </p:spPr>
        <p:txBody>
          <a:bodyPr wrap="none" rtlCol="0">
            <a:spAutoFit/>
          </a:bodyPr>
          <a:lstStyle/>
          <a:p>
            <a:pPr marL="457200" indent="-457200">
              <a:buFont typeface="+mj-lt"/>
              <a:buAutoNum type="arabicPeriod" startAt="2"/>
            </a:pPr>
            <a:r>
              <a:rPr lang="en-US" sz="2400" dirty="0"/>
              <a:t>Convert each of the following to decimals:</a:t>
            </a:r>
          </a:p>
        </p:txBody>
      </p:sp>
      <mc:AlternateContent xmlns:mc="http://schemas.openxmlformats.org/markup-compatibility/2006" xmlns:a14="http://schemas.microsoft.com/office/drawing/2010/main">
        <mc:Choice Requires="a14">
          <p:sp>
            <p:nvSpPr>
              <p:cNvPr id="6" name="TextBox 5"/>
              <p:cNvSpPr txBox="1"/>
              <p:nvPr/>
            </p:nvSpPr>
            <p:spPr>
              <a:xfrm>
                <a:off x="4505968" y="3075196"/>
                <a:ext cx="4186724" cy="1399294"/>
              </a:xfrm>
              <a:prstGeom prst="rect">
                <a:avLst/>
              </a:prstGeom>
              <a:noFill/>
            </p:spPr>
            <p:txBody>
              <a:bodyPr wrap="none" rtlCol="0">
                <a:spAutoFit/>
              </a:bodyPr>
              <a:lstStyle/>
              <a:p>
                <a:r>
                  <a:rPr lang="en-US" dirty="0"/>
                  <a:t>(a)  36%			 		(b)	</a:t>
                </a:r>
                <a14:m>
                  <m:oMath xmlns:m="http://schemas.openxmlformats.org/officeDocument/2006/math">
                    <m:f>
                      <m:fPr>
                        <m:ctrlPr>
                          <a:rPr lang="en-US" i="1">
                            <a:latin typeface="Cambria Math" panose="02040503050406030204" pitchFamily="18" charset="0"/>
                          </a:rPr>
                        </m:ctrlPr>
                      </m:fPr>
                      <m:num>
                        <m:r>
                          <a:rPr lang="en-GB" i="1">
                            <a:latin typeface="Cambria Math" charset="0"/>
                          </a:rPr>
                          <m:t>7</m:t>
                        </m:r>
                      </m:num>
                      <m:den>
                        <m:r>
                          <a:rPr lang="en-GB" i="1">
                            <a:latin typeface="Cambria Math" charset="0"/>
                          </a:rPr>
                          <m:t>8</m:t>
                        </m:r>
                      </m:den>
                    </m:f>
                  </m:oMath>
                </a14:m>
                <a:endParaRPr lang="en-US" dirty="0"/>
              </a:p>
              <a:p>
                <a:r>
                  <a:rPr lang="en-US" dirty="0"/>
                  <a:t>(c)    </a:t>
                </a:r>
                <a14:m>
                  <m:oMath xmlns:m="http://schemas.openxmlformats.org/officeDocument/2006/math">
                    <m:f>
                      <m:fPr>
                        <m:ctrlPr>
                          <a:rPr lang="en-US" i="1">
                            <a:latin typeface="Cambria Math" panose="02040503050406030204" pitchFamily="18" charset="0"/>
                          </a:rPr>
                        </m:ctrlPr>
                      </m:fPr>
                      <m:num>
                        <m:r>
                          <a:rPr lang="en-GB">
                            <a:latin typeface="Cambria Math" charset="0"/>
                          </a:rPr>
                          <m:t>4</m:t>
                        </m:r>
                      </m:num>
                      <m:den>
                        <m:r>
                          <a:rPr lang="en-GB">
                            <a:latin typeface="Cambria Math" charset="0"/>
                          </a:rPr>
                          <m:t>5</m:t>
                        </m:r>
                      </m:den>
                    </m:f>
                  </m:oMath>
                </a14:m>
                <a:r>
                  <a:rPr lang="en-US" dirty="0"/>
                  <a:t>						(d)	4%</a:t>
                </a:r>
              </a:p>
              <a:p>
                <a:r>
                  <a:rPr lang="en-US" dirty="0"/>
                  <a:t>(e)   150%					(f)	</a:t>
                </a:r>
                <a14:m>
                  <m:oMath xmlns:m="http://schemas.openxmlformats.org/officeDocument/2006/math">
                    <m:f>
                      <m:fPr>
                        <m:ctrlPr>
                          <a:rPr lang="en-US" i="1">
                            <a:latin typeface="Cambria Math" panose="02040503050406030204" pitchFamily="18" charset="0"/>
                          </a:rPr>
                        </m:ctrlPr>
                      </m:fPr>
                      <m:num>
                        <m:r>
                          <a:rPr lang="en-GB" i="1">
                            <a:latin typeface="Cambria Math" charset="0"/>
                          </a:rPr>
                          <m:t>7</m:t>
                        </m:r>
                      </m:num>
                      <m:den>
                        <m:r>
                          <a:rPr lang="en-GB" i="1">
                            <a:latin typeface="Cambria Math" charset="0"/>
                          </a:rPr>
                          <m:t>20</m:t>
                        </m:r>
                      </m:den>
                    </m:f>
                  </m:oMath>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4505968" y="3075196"/>
                <a:ext cx="4186724" cy="1399294"/>
              </a:xfrm>
              <a:prstGeom prst="rect">
                <a:avLst/>
              </a:prstGeom>
              <a:blipFill>
                <a:blip r:embed="rId3"/>
                <a:stretch>
                  <a:fillRect l="-1456" r="-582" b="-173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505968" y="5123287"/>
                <a:ext cx="6182498" cy="1631216"/>
              </a:xfrm>
              <a:prstGeom prst="rect">
                <a:avLst/>
              </a:prstGeom>
              <a:noFill/>
            </p:spPr>
            <p:txBody>
              <a:bodyPr wrap="square" rtlCol="0">
                <a:spAutoFit/>
              </a:bodyPr>
              <a:lstStyle/>
              <a:p>
                <a:r>
                  <a:rPr lang="en-US" dirty="0"/>
                  <a:t>(a)  0.32			 		(b)	</a:t>
                </a:r>
                <a14:m>
                  <m:oMath xmlns:m="http://schemas.openxmlformats.org/officeDocument/2006/math">
                    <m:r>
                      <m:rPr>
                        <m:nor/>
                      </m:rPr>
                      <a:rPr lang="en-US" dirty="0"/>
                      <m:t>0.</m:t>
                    </m:r>
                    <m:r>
                      <m:rPr>
                        <m:nor/>
                      </m:rPr>
                      <a:rPr lang="en-GB" dirty="0"/>
                      <m:t>0</m:t>
                    </m:r>
                    <m:r>
                      <m:rPr>
                        <m:nor/>
                      </m:rPr>
                      <a:rPr lang="en-US" dirty="0"/>
                      <m:t>5</m:t>
                    </m:r>
                  </m:oMath>
                </a14:m>
                <a:endParaRPr lang="en-GB" dirty="0"/>
              </a:p>
              <a:p>
                <a:pPr marL="457200" indent="-457200">
                  <a:buAutoNum type="alphaLcParenR"/>
                </a:pPr>
                <a:endParaRPr lang="en-US" dirty="0"/>
              </a:p>
              <a:p>
                <a:r>
                  <a:rPr lang="en-GB" dirty="0"/>
                  <a:t>(c)    </a:t>
                </a:r>
                <a14:m>
                  <m:oMath xmlns:m="http://schemas.openxmlformats.org/officeDocument/2006/math">
                    <m:r>
                      <m:rPr>
                        <m:nor/>
                      </m:rPr>
                      <a:rPr lang="en-GB" dirty="0"/>
                      <m:t>62</m:t>
                    </m:r>
                    <m:r>
                      <m:rPr>
                        <m:nor/>
                      </m:rPr>
                      <a:rPr lang="en-US" dirty="0"/>
                      <m:t>%</m:t>
                    </m:r>
                  </m:oMath>
                </a14:m>
                <a:r>
                  <a:rPr lang="en-US" dirty="0"/>
                  <a:t>					(d)	8%</a:t>
                </a:r>
              </a:p>
              <a:p>
                <a:pPr marL="457200" indent="-457200">
                  <a:buFontTx/>
                  <a:buAutoNum type="alphaLcParenR"/>
                </a:pPr>
                <a:endParaRPr lang="en-US" dirty="0"/>
              </a:p>
              <a:p>
                <a:r>
                  <a:rPr lang="en-US" dirty="0"/>
                  <a:t>(e)   0.0125					(f)	</a:t>
                </a:r>
                <a14:m>
                  <m:oMath xmlns:m="http://schemas.openxmlformats.org/officeDocument/2006/math">
                    <m:r>
                      <m:rPr>
                        <m:nor/>
                      </m:rPr>
                      <a:rPr lang="en-US" dirty="0"/>
                      <m:t>0.</m:t>
                    </m:r>
                    <m:r>
                      <m:rPr>
                        <m:nor/>
                      </m:rPr>
                      <a:rPr lang="en-GB" dirty="0"/>
                      <m:t>24</m:t>
                    </m:r>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4505968" y="5123287"/>
                <a:ext cx="6182498" cy="1631216"/>
              </a:xfrm>
              <a:prstGeom prst="rect">
                <a:avLst/>
              </a:prstGeom>
              <a:blipFill>
                <a:blip r:embed="rId4"/>
                <a:stretch>
                  <a:fillRect l="-986" t="-1493" b="-5970"/>
                </a:stretch>
              </a:blipFill>
            </p:spPr>
            <p:txBody>
              <a:bodyPr/>
              <a:lstStyle/>
              <a:p>
                <a:r>
                  <a:rPr lang="en-GB">
                    <a:noFill/>
                  </a:rPr>
                  <a:t> </a:t>
                </a:r>
              </a:p>
            </p:txBody>
          </p:sp>
        </mc:Fallback>
      </mc:AlternateContent>
      <p:sp>
        <p:nvSpPr>
          <p:cNvPr id="8" name="TextBox 7"/>
          <p:cNvSpPr txBox="1"/>
          <p:nvPr/>
        </p:nvSpPr>
        <p:spPr>
          <a:xfrm>
            <a:off x="4009385" y="4562707"/>
            <a:ext cx="6293711" cy="769441"/>
          </a:xfrm>
          <a:prstGeom prst="rect">
            <a:avLst/>
          </a:prstGeom>
          <a:noFill/>
        </p:spPr>
        <p:txBody>
          <a:bodyPr wrap="none" rtlCol="0">
            <a:spAutoFit/>
          </a:bodyPr>
          <a:lstStyle/>
          <a:p>
            <a:pPr marL="457200" indent="-457200">
              <a:buFont typeface="+mj-lt"/>
              <a:buAutoNum type="arabicPeriod" startAt="3"/>
            </a:pPr>
            <a:r>
              <a:rPr lang="en-US" sz="2400" dirty="0"/>
              <a:t>Convert each of the following to fractions:</a:t>
            </a:r>
          </a:p>
          <a:p>
            <a:pPr marL="457200" indent="-457200">
              <a:buFont typeface="+mj-lt"/>
              <a:buAutoNum type="arabicPeriod" startAt="3"/>
            </a:pPr>
            <a:endParaRPr lang="en-US" dirty="0"/>
          </a:p>
        </p:txBody>
      </p:sp>
      <p:sp>
        <p:nvSpPr>
          <p:cNvPr id="9" name="TextBox 8"/>
          <p:cNvSpPr txBox="1"/>
          <p:nvPr/>
        </p:nvSpPr>
        <p:spPr>
          <a:xfrm>
            <a:off x="6024647" y="1136842"/>
            <a:ext cx="697627" cy="400110"/>
          </a:xfrm>
          <a:prstGeom prst="rect">
            <a:avLst/>
          </a:prstGeom>
          <a:noFill/>
        </p:spPr>
        <p:txBody>
          <a:bodyPr wrap="none" rtlCol="0">
            <a:spAutoFit/>
          </a:bodyPr>
          <a:lstStyle/>
          <a:p>
            <a:r>
              <a:rPr lang="en-US" dirty="0">
                <a:solidFill>
                  <a:srgbClr val="FF0000"/>
                </a:solidFill>
              </a:rPr>
              <a:t>73%</a:t>
            </a:r>
          </a:p>
        </p:txBody>
      </p:sp>
      <p:sp>
        <p:nvSpPr>
          <p:cNvPr id="10" name="TextBox 9"/>
          <p:cNvSpPr txBox="1"/>
          <p:nvPr/>
        </p:nvSpPr>
        <p:spPr>
          <a:xfrm>
            <a:off x="6052749" y="1611856"/>
            <a:ext cx="697627" cy="400110"/>
          </a:xfrm>
          <a:prstGeom prst="rect">
            <a:avLst/>
          </a:prstGeom>
          <a:noFill/>
        </p:spPr>
        <p:txBody>
          <a:bodyPr wrap="none" rtlCol="0">
            <a:spAutoFit/>
          </a:bodyPr>
          <a:lstStyle/>
          <a:p>
            <a:r>
              <a:rPr lang="en-US" dirty="0">
                <a:solidFill>
                  <a:srgbClr val="FF0000"/>
                </a:solidFill>
              </a:rPr>
              <a:t>60%</a:t>
            </a:r>
          </a:p>
        </p:txBody>
      </p:sp>
      <p:sp>
        <p:nvSpPr>
          <p:cNvPr id="11" name="TextBox 10"/>
          <p:cNvSpPr txBox="1"/>
          <p:nvPr/>
        </p:nvSpPr>
        <p:spPr>
          <a:xfrm>
            <a:off x="9418630" y="1108405"/>
            <a:ext cx="910827" cy="400110"/>
          </a:xfrm>
          <a:prstGeom prst="rect">
            <a:avLst/>
          </a:prstGeom>
          <a:noFill/>
        </p:spPr>
        <p:txBody>
          <a:bodyPr wrap="none" rtlCol="0">
            <a:spAutoFit/>
          </a:bodyPr>
          <a:lstStyle/>
          <a:p>
            <a:r>
              <a:rPr lang="en-US" dirty="0">
                <a:solidFill>
                  <a:srgbClr val="FF0000"/>
                </a:solidFill>
              </a:rPr>
              <a:t>62.5%</a:t>
            </a:r>
          </a:p>
        </p:txBody>
      </p:sp>
      <p:sp>
        <p:nvSpPr>
          <p:cNvPr id="12" name="TextBox 11"/>
          <p:cNvSpPr txBox="1"/>
          <p:nvPr/>
        </p:nvSpPr>
        <p:spPr>
          <a:xfrm>
            <a:off x="6025953" y="2043264"/>
            <a:ext cx="768159" cy="707886"/>
          </a:xfrm>
          <a:prstGeom prst="rect">
            <a:avLst/>
          </a:prstGeom>
          <a:noFill/>
        </p:spPr>
        <p:txBody>
          <a:bodyPr wrap="none" rtlCol="0">
            <a:spAutoFit/>
          </a:bodyPr>
          <a:lstStyle/>
          <a:p>
            <a:r>
              <a:rPr lang="en-US" dirty="0">
                <a:solidFill>
                  <a:srgbClr val="FF0000"/>
                </a:solidFill>
              </a:rPr>
              <a:t>2.5%</a:t>
            </a:r>
          </a:p>
          <a:p>
            <a:endParaRPr lang="en-US" dirty="0"/>
          </a:p>
        </p:txBody>
      </p:sp>
      <p:sp>
        <p:nvSpPr>
          <p:cNvPr id="13" name="TextBox 12"/>
          <p:cNvSpPr txBox="1"/>
          <p:nvPr/>
        </p:nvSpPr>
        <p:spPr>
          <a:xfrm>
            <a:off x="9432523" y="3544485"/>
            <a:ext cx="683200" cy="400110"/>
          </a:xfrm>
          <a:prstGeom prst="rect">
            <a:avLst/>
          </a:prstGeom>
          <a:noFill/>
        </p:spPr>
        <p:txBody>
          <a:bodyPr wrap="none" rtlCol="0">
            <a:spAutoFit/>
          </a:bodyPr>
          <a:lstStyle/>
          <a:p>
            <a:r>
              <a:rPr lang="en-US" dirty="0">
                <a:solidFill>
                  <a:srgbClr val="FF0000"/>
                </a:solidFill>
              </a:rPr>
              <a:t>0.04</a:t>
            </a:r>
          </a:p>
        </p:txBody>
      </p:sp>
      <p:sp>
        <p:nvSpPr>
          <p:cNvPr id="14" name="TextBox 13"/>
          <p:cNvSpPr txBox="1"/>
          <p:nvPr/>
        </p:nvSpPr>
        <p:spPr>
          <a:xfrm>
            <a:off x="9393002" y="1566154"/>
            <a:ext cx="910827" cy="400110"/>
          </a:xfrm>
          <a:prstGeom prst="rect">
            <a:avLst/>
          </a:prstGeom>
          <a:noFill/>
        </p:spPr>
        <p:txBody>
          <a:bodyPr wrap="none" rtlCol="0">
            <a:spAutoFit/>
          </a:bodyPr>
          <a:lstStyle/>
          <a:p>
            <a:r>
              <a:rPr lang="en-US" dirty="0">
                <a:solidFill>
                  <a:srgbClr val="FF0000"/>
                </a:solidFill>
              </a:rPr>
              <a:t>37.5%</a:t>
            </a:r>
          </a:p>
        </p:txBody>
      </p:sp>
      <p:sp>
        <p:nvSpPr>
          <p:cNvPr id="15" name="TextBox 14"/>
          <p:cNvSpPr txBox="1"/>
          <p:nvPr/>
        </p:nvSpPr>
        <p:spPr>
          <a:xfrm>
            <a:off x="9393002" y="2073108"/>
            <a:ext cx="697627" cy="707886"/>
          </a:xfrm>
          <a:prstGeom prst="rect">
            <a:avLst/>
          </a:prstGeom>
          <a:noFill/>
        </p:spPr>
        <p:txBody>
          <a:bodyPr wrap="none" rtlCol="0">
            <a:spAutoFit/>
          </a:bodyPr>
          <a:lstStyle/>
          <a:p>
            <a:r>
              <a:rPr lang="en-US" dirty="0">
                <a:solidFill>
                  <a:srgbClr val="FF0000"/>
                </a:solidFill>
              </a:rPr>
              <a:t>35%</a:t>
            </a:r>
          </a:p>
          <a:p>
            <a:endParaRPr lang="en-US" dirty="0"/>
          </a:p>
        </p:txBody>
      </p:sp>
      <p:sp>
        <p:nvSpPr>
          <p:cNvPr id="16" name="TextBox 15"/>
          <p:cNvSpPr txBox="1"/>
          <p:nvPr/>
        </p:nvSpPr>
        <p:spPr>
          <a:xfrm>
            <a:off x="5941413" y="3584866"/>
            <a:ext cx="540533" cy="400110"/>
          </a:xfrm>
          <a:prstGeom prst="rect">
            <a:avLst/>
          </a:prstGeom>
          <a:noFill/>
        </p:spPr>
        <p:txBody>
          <a:bodyPr wrap="none" rtlCol="0">
            <a:spAutoFit/>
          </a:bodyPr>
          <a:lstStyle/>
          <a:p>
            <a:r>
              <a:rPr lang="en-US" dirty="0">
                <a:solidFill>
                  <a:srgbClr val="FF0000"/>
                </a:solidFill>
              </a:rPr>
              <a:t>0.8</a:t>
            </a:r>
          </a:p>
        </p:txBody>
      </p:sp>
      <p:sp>
        <p:nvSpPr>
          <p:cNvPr id="18" name="TextBox 17"/>
          <p:cNvSpPr txBox="1"/>
          <p:nvPr/>
        </p:nvSpPr>
        <p:spPr>
          <a:xfrm>
            <a:off x="5935356" y="4028304"/>
            <a:ext cx="540533" cy="400110"/>
          </a:xfrm>
          <a:prstGeom prst="rect">
            <a:avLst/>
          </a:prstGeom>
          <a:noFill/>
        </p:spPr>
        <p:txBody>
          <a:bodyPr wrap="none" rtlCol="0">
            <a:spAutoFit/>
          </a:bodyPr>
          <a:lstStyle/>
          <a:p>
            <a:r>
              <a:rPr lang="en-US" dirty="0">
                <a:solidFill>
                  <a:srgbClr val="FF0000"/>
                </a:solidFill>
              </a:rPr>
              <a:t>1.5</a:t>
            </a:r>
          </a:p>
        </p:txBody>
      </p:sp>
      <p:sp>
        <p:nvSpPr>
          <p:cNvPr id="20" name="TextBox 19"/>
          <p:cNvSpPr txBox="1"/>
          <p:nvPr/>
        </p:nvSpPr>
        <p:spPr>
          <a:xfrm>
            <a:off x="5935355" y="3144375"/>
            <a:ext cx="683200" cy="400110"/>
          </a:xfrm>
          <a:prstGeom prst="rect">
            <a:avLst/>
          </a:prstGeom>
          <a:noFill/>
        </p:spPr>
        <p:txBody>
          <a:bodyPr wrap="none" rtlCol="0">
            <a:spAutoFit/>
          </a:bodyPr>
          <a:lstStyle/>
          <a:p>
            <a:r>
              <a:rPr lang="en-US" dirty="0">
                <a:solidFill>
                  <a:srgbClr val="FF0000"/>
                </a:solidFill>
              </a:rPr>
              <a:t>0.36</a:t>
            </a:r>
          </a:p>
        </p:txBody>
      </p:sp>
      <p:sp>
        <p:nvSpPr>
          <p:cNvPr id="21" name="TextBox 20"/>
          <p:cNvSpPr txBox="1"/>
          <p:nvPr/>
        </p:nvSpPr>
        <p:spPr>
          <a:xfrm>
            <a:off x="9432524" y="3086080"/>
            <a:ext cx="825867" cy="400110"/>
          </a:xfrm>
          <a:prstGeom prst="rect">
            <a:avLst/>
          </a:prstGeom>
          <a:noFill/>
        </p:spPr>
        <p:txBody>
          <a:bodyPr wrap="none" rtlCol="0">
            <a:spAutoFit/>
          </a:bodyPr>
          <a:lstStyle/>
          <a:p>
            <a:r>
              <a:rPr lang="en-US" dirty="0">
                <a:solidFill>
                  <a:srgbClr val="FF0000"/>
                </a:solidFill>
              </a:rPr>
              <a:t>0.875</a:t>
            </a:r>
          </a:p>
        </p:txBody>
      </p:sp>
      <p:sp>
        <p:nvSpPr>
          <p:cNvPr id="22" name="TextBox 21"/>
          <p:cNvSpPr txBox="1"/>
          <p:nvPr/>
        </p:nvSpPr>
        <p:spPr>
          <a:xfrm>
            <a:off x="9432045" y="4055568"/>
            <a:ext cx="683200" cy="400110"/>
          </a:xfrm>
          <a:prstGeom prst="rect">
            <a:avLst/>
          </a:prstGeom>
          <a:noFill/>
        </p:spPr>
        <p:txBody>
          <a:bodyPr wrap="none" rtlCol="0">
            <a:spAutoFit/>
          </a:bodyPr>
          <a:lstStyle/>
          <a:p>
            <a:r>
              <a:rPr lang="en-US" dirty="0">
                <a:solidFill>
                  <a:srgbClr val="FF0000"/>
                </a:solidFill>
              </a:rPr>
              <a:t>0.35</a:t>
            </a:r>
          </a:p>
        </p:txBody>
      </p:sp>
      <mc:AlternateContent xmlns:mc="http://schemas.openxmlformats.org/markup-compatibility/2006" xmlns:a14="http://schemas.microsoft.com/office/drawing/2010/main">
        <mc:Choice Requires="a14">
          <p:sp>
            <p:nvSpPr>
              <p:cNvPr id="23" name="TextBox 22"/>
              <p:cNvSpPr txBox="1"/>
              <p:nvPr/>
            </p:nvSpPr>
            <p:spPr>
              <a:xfrm>
                <a:off x="9479584" y="5103168"/>
                <a:ext cx="473206" cy="528863"/>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1</m:t>
                        </m:r>
                      </m:num>
                      <m:den>
                        <m:r>
                          <a:rPr lang="en-GB" i="1">
                            <a:solidFill>
                              <a:srgbClr val="FF0000"/>
                            </a:solidFill>
                            <a:latin typeface="Cambria Math" charset="0"/>
                          </a:rPr>
                          <m:t>20</m:t>
                        </m:r>
                      </m:den>
                    </m:f>
                  </m:oMath>
                </a14:m>
                <a:r>
                  <a:rPr lang="en-US" dirty="0">
                    <a:solidFill>
                      <a:srgbClr val="FF0000"/>
                    </a:solidFill>
                  </a:rPr>
                  <a:t> </a:t>
                </a:r>
              </a:p>
            </p:txBody>
          </p:sp>
        </mc:Choice>
        <mc:Fallback xmlns="">
          <p:sp>
            <p:nvSpPr>
              <p:cNvPr id="23" name="TextBox 22"/>
              <p:cNvSpPr txBox="1">
                <a:spLocks noRot="1" noChangeAspect="1" noMove="1" noResize="1" noEditPoints="1" noAdjustHandles="1" noChangeArrowheads="1" noChangeShapeType="1" noTextEdit="1"/>
              </p:cNvSpPr>
              <p:nvPr/>
            </p:nvSpPr>
            <p:spPr>
              <a:xfrm>
                <a:off x="9479584" y="5103168"/>
                <a:ext cx="473206" cy="528863"/>
              </a:xfrm>
              <a:prstGeom prst="rect">
                <a:avLst/>
              </a:prstGeom>
              <a:blipFill>
                <a:blip r:embed="rId5"/>
                <a:stretch>
                  <a:fillRect b="-229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6639057" y="5695707"/>
                <a:ext cx="514885" cy="529504"/>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31</m:t>
                        </m:r>
                      </m:num>
                      <m:den>
                        <m:r>
                          <a:rPr lang="en-GB" i="1">
                            <a:solidFill>
                              <a:srgbClr val="FF0000"/>
                            </a:solidFill>
                            <a:latin typeface="Cambria Math" charset="0"/>
                          </a:rPr>
                          <m:t>50</m:t>
                        </m:r>
                      </m:den>
                    </m:f>
                  </m:oMath>
                </a14:m>
                <a:r>
                  <a:rPr lang="en-US" dirty="0">
                    <a:solidFill>
                      <a:srgbClr val="FF0000"/>
                    </a:solidFill>
                  </a:rPr>
                  <a:t> </a:t>
                </a:r>
              </a:p>
            </p:txBody>
          </p:sp>
        </mc:Choice>
        <mc:Fallback xmlns="">
          <p:sp>
            <p:nvSpPr>
              <p:cNvPr id="24" name="TextBox 23"/>
              <p:cNvSpPr txBox="1">
                <a:spLocks noRot="1" noChangeAspect="1" noMove="1" noResize="1" noEditPoints="1" noAdjustHandles="1" noChangeArrowheads="1" noChangeShapeType="1" noTextEdit="1"/>
              </p:cNvSpPr>
              <p:nvPr/>
            </p:nvSpPr>
            <p:spPr>
              <a:xfrm>
                <a:off x="6639057" y="5695707"/>
                <a:ext cx="514885" cy="5295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933664" y="5118009"/>
                <a:ext cx="731290" cy="529504"/>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32</m:t>
                        </m:r>
                      </m:num>
                      <m:den>
                        <m:r>
                          <a:rPr lang="en-GB" i="1">
                            <a:solidFill>
                              <a:srgbClr val="FF0000"/>
                            </a:solidFill>
                            <a:latin typeface="Cambria Math" charset="0"/>
                          </a:rPr>
                          <m:t>100</m:t>
                        </m:r>
                      </m:den>
                    </m:f>
                  </m:oMath>
                </a14:m>
                <a:r>
                  <a:rPr lang="en-US" dirty="0">
                    <a:solidFill>
                      <a:srgbClr val="FF0000"/>
                    </a:solidFill>
                  </a:rPr>
                  <a:t> =</a:t>
                </a:r>
              </a:p>
            </p:txBody>
          </p:sp>
        </mc:Choice>
        <mc:Fallback xmlns="">
          <p:sp>
            <p:nvSpPr>
              <p:cNvPr id="25" name="TextBox 24"/>
              <p:cNvSpPr txBox="1">
                <a:spLocks noRot="1" noChangeAspect="1" noMove="1" noResize="1" noEditPoints="1" noAdjustHandles="1" noChangeArrowheads="1" noChangeShapeType="1" noTextEdit="1"/>
              </p:cNvSpPr>
              <p:nvPr/>
            </p:nvSpPr>
            <p:spPr>
              <a:xfrm>
                <a:off x="5933664" y="5118009"/>
                <a:ext cx="731290" cy="529504"/>
              </a:xfrm>
              <a:prstGeom prst="rect">
                <a:avLst/>
              </a:prstGeom>
              <a:blipFill>
                <a:blip r:embed="rId7"/>
                <a:stretch>
                  <a:fillRect r="-8333" b="-814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6639056" y="5124434"/>
                <a:ext cx="473206" cy="529504"/>
              </a:xfrm>
              <a:prstGeom prst="rect">
                <a:avLst/>
              </a:prstGeom>
            </p:spPr>
            <p:txBody>
              <a:bodyPr wrap="none">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8</m:t>
                        </m:r>
                      </m:num>
                      <m:den>
                        <m:r>
                          <a:rPr lang="en-GB" i="1">
                            <a:solidFill>
                              <a:srgbClr val="FF0000"/>
                            </a:solidFill>
                            <a:latin typeface="Cambria Math" charset="0"/>
                          </a:rPr>
                          <m:t>25</m:t>
                        </m:r>
                      </m:den>
                    </m:f>
                  </m:oMath>
                </a14:m>
                <a:r>
                  <a:rPr lang="en-US" dirty="0">
                    <a:solidFill>
                      <a:srgbClr val="FF0000"/>
                    </a:solidFill>
                  </a:rPr>
                  <a:t> </a:t>
                </a:r>
              </a:p>
            </p:txBody>
          </p:sp>
        </mc:Choice>
        <mc:Fallback xmlns="">
          <p:sp>
            <p:nvSpPr>
              <p:cNvPr id="28" name="Rectangle 27"/>
              <p:cNvSpPr>
                <a:spLocks noRot="1" noChangeAspect="1" noMove="1" noResize="1" noEditPoints="1" noAdjustHandles="1" noChangeArrowheads="1" noChangeShapeType="1" noTextEdit="1"/>
              </p:cNvSpPr>
              <p:nvPr/>
            </p:nvSpPr>
            <p:spPr>
              <a:xfrm>
                <a:off x="6639056" y="5124434"/>
                <a:ext cx="473206" cy="529504"/>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5907766" y="5729710"/>
                <a:ext cx="731290" cy="837280"/>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62</m:t>
                        </m:r>
                      </m:num>
                      <m:den>
                        <m:r>
                          <a:rPr lang="en-GB" i="1">
                            <a:solidFill>
                              <a:srgbClr val="FF0000"/>
                            </a:solidFill>
                            <a:latin typeface="Cambria Math" charset="0"/>
                          </a:rPr>
                          <m:t>100</m:t>
                        </m:r>
                      </m:den>
                    </m:f>
                  </m:oMath>
                </a14:m>
                <a:r>
                  <a:rPr lang="en-US" dirty="0">
                    <a:solidFill>
                      <a:srgbClr val="FF0000"/>
                    </a:solidFill>
                  </a:rPr>
                  <a:t> =</a:t>
                </a:r>
              </a:p>
              <a:p>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5907766" y="5729710"/>
                <a:ext cx="731290" cy="837280"/>
              </a:xfrm>
              <a:prstGeom prst="rect">
                <a:avLst/>
              </a:prstGeom>
              <a:blipFill>
                <a:blip r:embed="rId9"/>
                <a:stretch>
                  <a:fillRect r="-8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9518266" y="6239381"/>
                <a:ext cx="473206" cy="529504"/>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6</m:t>
                        </m:r>
                      </m:num>
                      <m:den>
                        <m:r>
                          <a:rPr lang="en-GB" i="1">
                            <a:solidFill>
                              <a:srgbClr val="FF0000"/>
                            </a:solidFill>
                            <a:latin typeface="Cambria Math" charset="0"/>
                          </a:rPr>
                          <m:t>25</m:t>
                        </m:r>
                      </m:den>
                    </m:f>
                  </m:oMath>
                </a14:m>
                <a:r>
                  <a:rPr lang="en-US" dirty="0"/>
                  <a:t> </a:t>
                </a:r>
              </a:p>
            </p:txBody>
          </p:sp>
        </mc:Choice>
        <mc:Fallback xmlns="">
          <p:sp>
            <p:nvSpPr>
              <p:cNvPr id="30" name="TextBox 29"/>
              <p:cNvSpPr txBox="1">
                <a:spLocks noRot="1" noChangeAspect="1" noMove="1" noResize="1" noEditPoints="1" noAdjustHandles="1" noChangeArrowheads="1" noChangeShapeType="1" noTextEdit="1"/>
              </p:cNvSpPr>
              <p:nvPr/>
            </p:nvSpPr>
            <p:spPr>
              <a:xfrm>
                <a:off x="9518266" y="6239381"/>
                <a:ext cx="473206" cy="529504"/>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8767649" y="5683808"/>
                <a:ext cx="731290" cy="837280"/>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8</m:t>
                        </m:r>
                      </m:num>
                      <m:den>
                        <m:r>
                          <a:rPr lang="en-GB" i="1">
                            <a:solidFill>
                              <a:srgbClr val="FF0000"/>
                            </a:solidFill>
                            <a:latin typeface="Cambria Math" charset="0"/>
                          </a:rPr>
                          <m:t>100</m:t>
                        </m:r>
                      </m:den>
                    </m:f>
                  </m:oMath>
                </a14:m>
                <a:r>
                  <a:rPr lang="en-US" dirty="0">
                    <a:solidFill>
                      <a:srgbClr val="FF0000"/>
                    </a:solidFill>
                  </a:rPr>
                  <a:t> =</a:t>
                </a:r>
              </a:p>
              <a:p>
                <a:endParaRPr lang="en-US" dirty="0"/>
              </a:p>
            </p:txBody>
          </p:sp>
        </mc:Choice>
        <mc:Fallback xmlns="">
          <p:sp>
            <p:nvSpPr>
              <p:cNvPr id="31" name="TextBox 30"/>
              <p:cNvSpPr txBox="1">
                <a:spLocks noRot="1" noChangeAspect="1" noMove="1" noResize="1" noEditPoints="1" noAdjustHandles="1" noChangeArrowheads="1" noChangeShapeType="1" noTextEdit="1"/>
              </p:cNvSpPr>
              <p:nvPr/>
            </p:nvSpPr>
            <p:spPr>
              <a:xfrm>
                <a:off x="8767649" y="5683808"/>
                <a:ext cx="731290" cy="837280"/>
              </a:xfrm>
              <a:prstGeom prst="rect">
                <a:avLst/>
              </a:prstGeom>
              <a:blipFill>
                <a:blip r:embed="rId11"/>
                <a:stretch>
                  <a:fillRect r="-8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60" name="TextBox 15359"/>
              <p:cNvSpPr txBox="1"/>
              <p:nvPr/>
            </p:nvSpPr>
            <p:spPr>
              <a:xfrm>
                <a:off x="9476588" y="5672862"/>
                <a:ext cx="514885" cy="529504"/>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2</m:t>
                        </m:r>
                      </m:num>
                      <m:den>
                        <m:r>
                          <a:rPr lang="en-GB" i="1">
                            <a:solidFill>
                              <a:srgbClr val="FF0000"/>
                            </a:solidFill>
                            <a:latin typeface="Cambria Math" charset="0"/>
                          </a:rPr>
                          <m:t> 25</m:t>
                        </m:r>
                      </m:den>
                    </m:f>
                  </m:oMath>
                </a14:m>
                <a:r>
                  <a:rPr lang="en-US" dirty="0"/>
                  <a:t> </a:t>
                </a:r>
              </a:p>
            </p:txBody>
          </p:sp>
        </mc:Choice>
        <mc:Fallback xmlns="">
          <p:sp>
            <p:nvSpPr>
              <p:cNvPr id="15360" name="TextBox 15359"/>
              <p:cNvSpPr txBox="1">
                <a:spLocks noRot="1" noChangeAspect="1" noMove="1" noResize="1" noEditPoints="1" noAdjustHandles="1" noChangeArrowheads="1" noChangeShapeType="1" noTextEdit="1"/>
              </p:cNvSpPr>
              <p:nvPr/>
            </p:nvSpPr>
            <p:spPr>
              <a:xfrm>
                <a:off x="9476588" y="5672862"/>
                <a:ext cx="514885" cy="529504"/>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61" name="TextBox 15360"/>
              <p:cNvSpPr txBox="1"/>
              <p:nvPr/>
            </p:nvSpPr>
            <p:spPr>
              <a:xfrm>
                <a:off x="8767649" y="6239381"/>
                <a:ext cx="731290" cy="529504"/>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24</m:t>
                        </m:r>
                      </m:num>
                      <m:den>
                        <m:r>
                          <a:rPr lang="en-GB" i="1">
                            <a:solidFill>
                              <a:srgbClr val="FF0000"/>
                            </a:solidFill>
                            <a:latin typeface="Cambria Math" charset="0"/>
                          </a:rPr>
                          <m:t>100</m:t>
                        </m:r>
                      </m:den>
                    </m:f>
                  </m:oMath>
                </a14:m>
                <a:r>
                  <a:rPr lang="en-US" dirty="0">
                    <a:solidFill>
                      <a:srgbClr val="FF0000"/>
                    </a:solidFill>
                  </a:rPr>
                  <a:t> =</a:t>
                </a:r>
              </a:p>
            </p:txBody>
          </p:sp>
        </mc:Choice>
        <mc:Fallback xmlns="">
          <p:sp>
            <p:nvSpPr>
              <p:cNvPr id="15361" name="TextBox 15360"/>
              <p:cNvSpPr txBox="1">
                <a:spLocks noRot="1" noChangeAspect="1" noMove="1" noResize="1" noEditPoints="1" noAdjustHandles="1" noChangeArrowheads="1" noChangeShapeType="1" noTextEdit="1"/>
              </p:cNvSpPr>
              <p:nvPr/>
            </p:nvSpPr>
            <p:spPr>
              <a:xfrm>
                <a:off x="8767649" y="6239381"/>
                <a:ext cx="731290" cy="529504"/>
              </a:xfrm>
              <a:prstGeom prst="rect">
                <a:avLst/>
              </a:prstGeom>
              <a:blipFill>
                <a:blip r:embed="rId13"/>
                <a:stretch>
                  <a:fillRect r="-8333" b="-814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64" name="TextBox 15363"/>
              <p:cNvSpPr txBox="1"/>
              <p:nvPr/>
            </p:nvSpPr>
            <p:spPr>
              <a:xfrm>
                <a:off x="5835182" y="6296348"/>
                <a:ext cx="949299" cy="533929"/>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125</m:t>
                        </m:r>
                      </m:num>
                      <m:den>
                        <m:r>
                          <a:rPr lang="en-GB" i="1">
                            <a:solidFill>
                              <a:srgbClr val="FF0000"/>
                            </a:solidFill>
                            <a:latin typeface="Cambria Math" charset="0"/>
                          </a:rPr>
                          <m:t>10000</m:t>
                        </m:r>
                      </m:den>
                    </m:f>
                  </m:oMath>
                </a14:m>
                <a:r>
                  <a:rPr lang="en-US" dirty="0">
                    <a:solidFill>
                      <a:srgbClr val="FF0000"/>
                    </a:solidFill>
                  </a:rPr>
                  <a:t> =</a:t>
                </a:r>
              </a:p>
            </p:txBody>
          </p:sp>
        </mc:Choice>
        <mc:Fallback xmlns="">
          <p:sp>
            <p:nvSpPr>
              <p:cNvPr id="15364" name="TextBox 15363"/>
              <p:cNvSpPr txBox="1">
                <a:spLocks noRot="1" noChangeAspect="1" noMove="1" noResize="1" noEditPoints="1" noAdjustHandles="1" noChangeArrowheads="1" noChangeShapeType="1" noTextEdit="1"/>
              </p:cNvSpPr>
              <p:nvPr/>
            </p:nvSpPr>
            <p:spPr>
              <a:xfrm>
                <a:off x="5835182" y="6296348"/>
                <a:ext cx="949299" cy="533929"/>
              </a:xfrm>
              <a:prstGeom prst="rect">
                <a:avLst/>
              </a:prstGeom>
              <a:blipFill>
                <a:blip r:embed="rId14"/>
                <a:stretch>
                  <a:fillRect r="-6410" b="-689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65" name="TextBox 15364"/>
              <p:cNvSpPr txBox="1"/>
              <p:nvPr/>
            </p:nvSpPr>
            <p:spPr>
              <a:xfrm>
                <a:off x="6650283" y="6300772"/>
                <a:ext cx="473206" cy="529056"/>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1</m:t>
                        </m:r>
                      </m:num>
                      <m:den>
                        <m:r>
                          <a:rPr lang="en-GB" i="1">
                            <a:solidFill>
                              <a:srgbClr val="FF0000"/>
                            </a:solidFill>
                            <a:latin typeface="Cambria Math" charset="0"/>
                          </a:rPr>
                          <m:t>80</m:t>
                        </m:r>
                      </m:den>
                    </m:f>
                  </m:oMath>
                </a14:m>
                <a:r>
                  <a:rPr lang="en-US" dirty="0"/>
                  <a:t> </a:t>
                </a:r>
              </a:p>
            </p:txBody>
          </p:sp>
        </mc:Choice>
        <mc:Fallback xmlns="">
          <p:sp>
            <p:nvSpPr>
              <p:cNvPr id="15365" name="TextBox 15364"/>
              <p:cNvSpPr txBox="1">
                <a:spLocks noRot="1" noChangeAspect="1" noMove="1" noResize="1" noEditPoints="1" noAdjustHandles="1" noChangeArrowheads="1" noChangeShapeType="1" noTextEdit="1"/>
              </p:cNvSpPr>
              <p:nvPr/>
            </p:nvSpPr>
            <p:spPr>
              <a:xfrm>
                <a:off x="6650283" y="6300772"/>
                <a:ext cx="473206" cy="529056"/>
              </a:xfrm>
              <a:prstGeom prst="rect">
                <a:avLst/>
              </a:prstGeom>
              <a:blipFill>
                <a:blip r:embed="rId15"/>
                <a:stretch>
                  <a:fillRect b="-348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66" name="TextBox 15365"/>
              <p:cNvSpPr txBox="1"/>
              <p:nvPr/>
            </p:nvSpPr>
            <p:spPr>
              <a:xfrm>
                <a:off x="8763599" y="5084452"/>
                <a:ext cx="731290" cy="841705"/>
              </a:xfrm>
              <a:prstGeom prst="rect">
                <a:avLst/>
              </a:prstGeom>
              <a:noFill/>
            </p:spPr>
            <p:txBody>
              <a:bodyPr wrap="none" rtlCol="0">
                <a:spAutoFit/>
              </a:bodyPr>
              <a:lstStyle/>
              <a:p>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 5</m:t>
                        </m:r>
                      </m:num>
                      <m:den>
                        <m:r>
                          <a:rPr lang="en-GB" i="1">
                            <a:solidFill>
                              <a:srgbClr val="FF0000"/>
                            </a:solidFill>
                            <a:latin typeface="Cambria Math" charset="0"/>
                          </a:rPr>
                          <m:t>100</m:t>
                        </m:r>
                      </m:den>
                    </m:f>
                  </m:oMath>
                </a14:m>
                <a:r>
                  <a:rPr lang="en-US" dirty="0">
                    <a:solidFill>
                      <a:srgbClr val="FF0000"/>
                    </a:solidFill>
                  </a:rPr>
                  <a:t> =</a:t>
                </a:r>
              </a:p>
              <a:p>
                <a:endParaRPr lang="en-US" dirty="0"/>
              </a:p>
            </p:txBody>
          </p:sp>
        </mc:Choice>
        <mc:Fallback xmlns="">
          <p:sp>
            <p:nvSpPr>
              <p:cNvPr id="15366" name="TextBox 15365"/>
              <p:cNvSpPr txBox="1">
                <a:spLocks noRot="1" noChangeAspect="1" noMove="1" noResize="1" noEditPoints="1" noAdjustHandles="1" noChangeArrowheads="1" noChangeShapeType="1" noTextEdit="1"/>
              </p:cNvSpPr>
              <p:nvPr/>
            </p:nvSpPr>
            <p:spPr>
              <a:xfrm>
                <a:off x="8763599" y="5084452"/>
                <a:ext cx="731290" cy="841705"/>
              </a:xfrm>
              <a:prstGeom prst="rect">
                <a:avLst/>
              </a:prstGeom>
              <a:blipFill>
                <a:blip r:embed="rId16"/>
                <a:stretch>
                  <a:fillRect r="-7500"/>
                </a:stretch>
              </a:blipFill>
            </p:spPr>
            <p:txBody>
              <a:bodyPr/>
              <a:lstStyle/>
              <a:p>
                <a:r>
                  <a:rPr lang="en-GB">
                    <a:noFill/>
                  </a:rPr>
                  <a:t> </a:t>
                </a:r>
              </a:p>
            </p:txBody>
          </p:sp>
        </mc:Fallback>
      </mc:AlternateContent>
      <p:sp>
        <p:nvSpPr>
          <p:cNvPr id="35" name="TextBox 34">
            <a:extLst>
              <a:ext uri="{FF2B5EF4-FFF2-40B4-BE49-F238E27FC236}">
                <a16:creationId xmlns:a16="http://schemas.microsoft.com/office/drawing/2014/main" id="{3E2317F9-F3EB-3342-899D-128F558B445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192044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536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4"/>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536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5364"/>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536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15361"/>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P spid="10" grpId="0"/>
      <p:bldP spid="11" grpId="0"/>
      <p:bldP spid="12" grpId="0"/>
      <p:bldP spid="13" grpId="0"/>
      <p:bldP spid="14" grpId="0"/>
      <p:bldP spid="15" grpId="0"/>
      <p:bldP spid="16" grpId="0"/>
      <p:bldP spid="18" grpId="0"/>
      <p:bldP spid="20" grpId="0"/>
      <p:bldP spid="21" grpId="0"/>
      <p:bldP spid="22" grpId="0"/>
      <p:bldP spid="23" grpId="0"/>
      <p:bldP spid="24" grpId="0"/>
      <p:bldP spid="25" grpId="0"/>
      <p:bldP spid="28" grpId="0"/>
      <p:bldP spid="29" grpId="0"/>
      <p:bldP spid="30" grpId="0"/>
      <p:bldP spid="31" grpId="0"/>
      <p:bldP spid="15360" grpId="0"/>
      <p:bldP spid="15361" grpId="0"/>
      <p:bldP spid="15364" grpId="0"/>
      <p:bldP spid="15365" grpId="0"/>
      <p:bldP spid="153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7568" y="2584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A2.1: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183462" y="1270164"/>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207568" y="2204864"/>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BF16E367-55D2-AA44-9040-F14D21F4D809}"/>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
        <p:nvSpPr>
          <p:cNvPr id="14" name="TextBox 2">
            <a:extLst>
              <a:ext uri="{FF2B5EF4-FFF2-40B4-BE49-F238E27FC236}">
                <a16:creationId xmlns:a16="http://schemas.microsoft.com/office/drawing/2014/main" id="{13940D04-F638-9E4E-8F24-A058CFD9BC21}"/>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http://szalonta.hu/ske/text/A2/skea2s1.html</a:t>
            </a:r>
          </a:p>
        </p:txBody>
      </p:sp>
    </p:spTree>
    <p:extLst>
      <p:ext uri="{BB962C8B-B14F-4D97-AF65-F5344CB8AC3E}">
        <p14:creationId xmlns:p14="http://schemas.microsoft.com/office/powerpoint/2010/main" val="51150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16471" y="65794"/>
            <a:ext cx="9875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Percentages of Quantities</a:t>
            </a:r>
          </a:p>
        </p:txBody>
      </p:sp>
      <p:sp>
        <p:nvSpPr>
          <p:cNvPr id="2" name="TextBox 1"/>
          <p:cNvSpPr txBox="1"/>
          <p:nvPr/>
        </p:nvSpPr>
        <p:spPr>
          <a:xfrm>
            <a:off x="2711625" y="897840"/>
            <a:ext cx="9380534" cy="461665"/>
          </a:xfrm>
          <a:prstGeom prst="rect">
            <a:avLst/>
          </a:prstGeom>
          <a:noFill/>
        </p:spPr>
        <p:txBody>
          <a:bodyPr wrap="square" rtlCol="0">
            <a:spAutoFit/>
          </a:bodyPr>
          <a:lstStyle/>
          <a:p>
            <a:r>
              <a:rPr lang="en-US" sz="2400" dirty="0"/>
              <a:t>Percentages are often used to describe changes in price or value.</a:t>
            </a:r>
          </a:p>
        </p:txBody>
      </p:sp>
      <p:sp>
        <p:nvSpPr>
          <p:cNvPr id="3" name="TextBox 2"/>
          <p:cNvSpPr txBox="1"/>
          <p:nvPr/>
        </p:nvSpPr>
        <p:spPr>
          <a:xfrm>
            <a:off x="3355162" y="1383624"/>
            <a:ext cx="7873437" cy="2808461"/>
          </a:xfrm>
          <a:prstGeom prst="rect">
            <a:avLst/>
          </a:prstGeom>
          <a:noFill/>
        </p:spPr>
        <p:txBody>
          <a:bodyPr wrap="none" rtlCol="0">
            <a:spAutoFit/>
          </a:bodyPr>
          <a:lstStyle/>
          <a:p>
            <a:r>
              <a:rPr lang="en-US" sz="2400" b="1" dirty="0"/>
              <a:t>Examples: 	</a:t>
            </a:r>
          </a:p>
          <a:p>
            <a:pPr algn="ctr">
              <a:spcAft>
                <a:spcPts val="300"/>
              </a:spcAft>
            </a:pPr>
            <a:r>
              <a:rPr lang="en-US" sz="2400" dirty="0"/>
              <a:t>‘20% discount on your first order’.</a:t>
            </a:r>
          </a:p>
          <a:p>
            <a:pPr algn="ctr">
              <a:spcAft>
                <a:spcPts val="300"/>
              </a:spcAft>
            </a:pPr>
            <a:r>
              <a:rPr lang="en-US" sz="2400" dirty="0"/>
              <a:t>‘Price excluding 17.5% VAT’.</a:t>
            </a:r>
          </a:p>
          <a:p>
            <a:pPr algn="ctr">
              <a:spcAft>
                <a:spcPts val="300"/>
              </a:spcAft>
            </a:pPr>
            <a:r>
              <a:rPr lang="en-US" sz="2400" dirty="0"/>
              <a:t>‘This year we made a loss of 10%’.</a:t>
            </a:r>
          </a:p>
          <a:p>
            <a:pPr algn="ctr">
              <a:spcAft>
                <a:spcPts val="300"/>
              </a:spcAft>
            </a:pPr>
            <a:r>
              <a:rPr lang="en-US" sz="2400" dirty="0"/>
              <a:t>‘The number of sheep on the farm was reduced by 30%’.</a:t>
            </a:r>
          </a:p>
          <a:p>
            <a:pPr algn="ctr">
              <a:spcAft>
                <a:spcPts val="300"/>
              </a:spcAft>
            </a:pPr>
            <a:r>
              <a:rPr lang="en-US" sz="2400" dirty="0"/>
              <a:t>‘15% off in the sale’.</a:t>
            </a:r>
          </a:p>
          <a:p>
            <a:endParaRPr lang="en-US" dirty="0"/>
          </a:p>
        </p:txBody>
      </p:sp>
      <p:sp>
        <p:nvSpPr>
          <p:cNvPr id="4" name="TextBox 3"/>
          <p:cNvSpPr txBox="1"/>
          <p:nvPr/>
        </p:nvSpPr>
        <p:spPr>
          <a:xfrm>
            <a:off x="3300538" y="3933056"/>
            <a:ext cx="8202705" cy="1251625"/>
          </a:xfrm>
          <a:prstGeom prst="rect">
            <a:avLst/>
          </a:prstGeom>
          <a:noFill/>
        </p:spPr>
        <p:txBody>
          <a:bodyPr wrap="square" rtlCol="0">
            <a:spAutoFit/>
          </a:bodyPr>
          <a:lstStyle/>
          <a:p>
            <a:pPr>
              <a:spcAft>
                <a:spcPts val="400"/>
              </a:spcAft>
            </a:pPr>
            <a:r>
              <a:rPr lang="en-US" sz="2400" dirty="0"/>
              <a:t>To calculate percentages of an amount:</a:t>
            </a:r>
          </a:p>
          <a:p>
            <a:pPr marL="342900" indent="-342900">
              <a:buFont typeface="Arial" charset="0"/>
              <a:buChar char="•"/>
            </a:pPr>
            <a:r>
              <a:rPr lang="en-US" sz="2400" dirty="0"/>
              <a:t>We convert the percentage to a decimal (or fraction)</a:t>
            </a:r>
          </a:p>
          <a:p>
            <a:pPr marL="342900" indent="-342900">
              <a:buFont typeface="Arial" charset="0"/>
              <a:buChar char="•"/>
            </a:pPr>
            <a:r>
              <a:rPr lang="en-US" sz="2400" dirty="0"/>
              <a:t>We remember that, in </a:t>
            </a:r>
            <a:r>
              <a:rPr lang="en-US" sz="2400" dirty="0" err="1"/>
              <a:t>maths</a:t>
            </a:r>
            <a:r>
              <a:rPr lang="en-US" sz="2400" dirty="0"/>
              <a:t>, ‘</a:t>
            </a:r>
            <a:r>
              <a:rPr lang="en-US" sz="2400" i="1" dirty="0"/>
              <a:t>of</a:t>
            </a:r>
            <a:r>
              <a:rPr lang="en-US" sz="2400" dirty="0"/>
              <a:t>’ means ‘</a:t>
            </a:r>
            <a:r>
              <a:rPr lang="en-US" sz="2400" i="1" dirty="0"/>
              <a:t>to multiply</a:t>
            </a:r>
            <a:r>
              <a:rPr lang="en-US" sz="2400" dirty="0"/>
              <a:t>’</a:t>
            </a:r>
          </a:p>
        </p:txBody>
      </p:sp>
      <p:sp>
        <p:nvSpPr>
          <p:cNvPr id="5" name="TextBox 4"/>
          <p:cNvSpPr txBox="1"/>
          <p:nvPr/>
        </p:nvSpPr>
        <p:spPr>
          <a:xfrm>
            <a:off x="3965319" y="5462082"/>
            <a:ext cx="6873144" cy="1508105"/>
          </a:xfrm>
          <a:prstGeom prst="rect">
            <a:avLst/>
          </a:prstGeom>
          <a:noFill/>
        </p:spPr>
        <p:txBody>
          <a:bodyPr wrap="square" rtlCol="0">
            <a:spAutoFit/>
          </a:bodyPr>
          <a:lstStyle/>
          <a:p>
            <a:r>
              <a:rPr lang="en-US" sz="2400" dirty="0"/>
              <a:t>For example:   Find    12% of £84</a:t>
            </a:r>
          </a:p>
          <a:p>
            <a:r>
              <a:rPr lang="en-US" sz="2400" dirty="0"/>
              <a:t>This is the same as:  0.12 ×  84   =  10.08</a:t>
            </a:r>
          </a:p>
          <a:p>
            <a:r>
              <a:rPr lang="en-US" sz="2400" dirty="0">
                <a:solidFill>
                  <a:srgbClr val="FF0000"/>
                </a:solidFill>
              </a:rPr>
              <a:t>                    Answer: £10.08</a:t>
            </a:r>
          </a:p>
          <a:p>
            <a:endParaRPr lang="en-US" dirty="0"/>
          </a:p>
        </p:txBody>
      </p:sp>
      <p:sp>
        <p:nvSpPr>
          <p:cNvPr id="8" name="TextBox 7">
            <a:extLst>
              <a:ext uri="{FF2B5EF4-FFF2-40B4-BE49-F238E27FC236}">
                <a16:creationId xmlns:a16="http://schemas.microsoft.com/office/drawing/2014/main" id="{3ED7F3EC-8CC0-4145-943D-A3B29DB50AE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A2.2</a:t>
            </a:r>
          </a:p>
        </p:txBody>
      </p:sp>
    </p:spTree>
    <p:extLst>
      <p:ext uri="{BB962C8B-B14F-4D97-AF65-F5344CB8AC3E}">
        <p14:creationId xmlns:p14="http://schemas.microsoft.com/office/powerpoint/2010/main" val="227325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53310"/>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Percentage of Quantities: Examples</a:t>
            </a:r>
          </a:p>
        </p:txBody>
      </p:sp>
      <p:sp>
        <p:nvSpPr>
          <p:cNvPr id="3" name="TextBox 2"/>
          <p:cNvSpPr txBox="1"/>
          <p:nvPr/>
        </p:nvSpPr>
        <p:spPr>
          <a:xfrm>
            <a:off x="3575720" y="764704"/>
            <a:ext cx="7851829" cy="6694140"/>
          </a:xfrm>
          <a:prstGeom prst="rect">
            <a:avLst/>
          </a:prstGeom>
          <a:noFill/>
        </p:spPr>
        <p:txBody>
          <a:bodyPr wrap="none" rtlCol="0">
            <a:spAutoFit/>
          </a:bodyPr>
          <a:lstStyle/>
          <a:p>
            <a:r>
              <a:rPr lang="en-US" sz="2400" b="1" dirty="0"/>
              <a:t>Examples: </a:t>
            </a:r>
            <a:r>
              <a:rPr lang="en-US" sz="2400" dirty="0"/>
              <a:t>	</a:t>
            </a:r>
          </a:p>
          <a:p>
            <a:r>
              <a:rPr lang="en-US" sz="2400" dirty="0"/>
              <a:t>‘20% discount on your first order of £250.’    </a:t>
            </a:r>
          </a:p>
          <a:p>
            <a:pPr>
              <a:spcAft>
                <a:spcPts val="300"/>
              </a:spcAft>
            </a:pPr>
            <a:r>
              <a:rPr lang="en-US" sz="2400" dirty="0"/>
              <a:t>				  20% of £250</a:t>
            </a:r>
          </a:p>
          <a:p>
            <a:r>
              <a:rPr lang="en-US" sz="2400" dirty="0"/>
              <a:t>This is the same as:	0.2 ×  250   =  50</a:t>
            </a:r>
          </a:p>
          <a:p>
            <a:r>
              <a:rPr lang="en-US" sz="2400" dirty="0">
                <a:solidFill>
                  <a:srgbClr val="FF0000"/>
                </a:solidFill>
              </a:rPr>
              <a:t>              Answer:	 £50 discount</a:t>
            </a:r>
          </a:p>
          <a:p>
            <a:endParaRPr lang="en-US" sz="2400" dirty="0"/>
          </a:p>
          <a:p>
            <a:r>
              <a:rPr lang="en-US" sz="2400" dirty="0"/>
              <a:t>‘Price is £980, excluding 17.5% VAT. Calculate VAT.’</a:t>
            </a:r>
          </a:p>
          <a:p>
            <a:pPr>
              <a:spcAft>
                <a:spcPts val="300"/>
              </a:spcAft>
            </a:pPr>
            <a:r>
              <a:rPr lang="en-US" sz="2400" dirty="0"/>
              <a:t>	  			17.5% of £980</a:t>
            </a:r>
          </a:p>
          <a:p>
            <a:r>
              <a:rPr lang="en-US" sz="2400" dirty="0"/>
              <a:t>This is the same as:   0.175 ×  980   =  171.5</a:t>
            </a:r>
          </a:p>
          <a:p>
            <a:r>
              <a:rPr lang="en-US" sz="2400" dirty="0">
                <a:solidFill>
                  <a:srgbClr val="FF0000"/>
                </a:solidFill>
              </a:rPr>
              <a:t>             Answer:	      £171.50</a:t>
            </a:r>
            <a:endParaRPr lang="en-US" sz="2400" dirty="0"/>
          </a:p>
          <a:p>
            <a:endParaRPr lang="en-US" sz="2400" dirty="0"/>
          </a:p>
          <a:p>
            <a:r>
              <a:rPr lang="en-US" sz="2400" dirty="0"/>
              <a:t>‘The number of sheep on the farm was reduced by 30%.</a:t>
            </a:r>
          </a:p>
          <a:p>
            <a:r>
              <a:rPr lang="en-US" sz="2400" dirty="0"/>
              <a:t>We originally had 5000 sheep.’</a:t>
            </a:r>
          </a:p>
          <a:p>
            <a:pPr>
              <a:spcAft>
                <a:spcPts val="300"/>
              </a:spcAft>
            </a:pPr>
            <a:r>
              <a:rPr lang="en-US" sz="2400" dirty="0"/>
              <a:t>				  30% of 5000</a:t>
            </a:r>
          </a:p>
          <a:p>
            <a:r>
              <a:rPr lang="en-US" sz="2400" dirty="0"/>
              <a:t>This is the same as:  0.3 ×  5000   =  1500</a:t>
            </a:r>
          </a:p>
          <a:p>
            <a:r>
              <a:rPr lang="en-US" sz="2400" dirty="0">
                <a:solidFill>
                  <a:srgbClr val="FF0000"/>
                </a:solidFill>
              </a:rPr>
              <a:t>             Answer:	1500 less sheep</a:t>
            </a:r>
            <a:endParaRPr lang="en-US" sz="2400" dirty="0"/>
          </a:p>
          <a:p>
            <a:endParaRPr lang="en-US" dirty="0"/>
          </a:p>
          <a:p>
            <a:endParaRPr lang="en-US" dirty="0"/>
          </a:p>
        </p:txBody>
      </p:sp>
      <p:sp>
        <p:nvSpPr>
          <p:cNvPr id="5" name="TextBox 4">
            <a:extLst>
              <a:ext uri="{FF2B5EF4-FFF2-40B4-BE49-F238E27FC236}">
                <a16:creationId xmlns:a16="http://schemas.microsoft.com/office/drawing/2014/main" id="{74A1603A-1BF3-8B43-962E-260E524E84CD}"/>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A2.2</a:t>
            </a:r>
          </a:p>
        </p:txBody>
      </p:sp>
    </p:spTree>
    <p:extLst>
      <p:ext uri="{BB962C8B-B14F-4D97-AF65-F5344CB8AC3E}">
        <p14:creationId xmlns:p14="http://schemas.microsoft.com/office/powerpoint/2010/main" val="60807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316312" y="65794"/>
            <a:ext cx="96843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A2.2: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61665"/>
          </a:xfrm>
          <a:prstGeom prst="rect">
            <a:avLst/>
          </a:prstGeom>
          <a:noFill/>
        </p:spPr>
        <p:txBody>
          <a:bodyPr wrap="square" rtlCol="0">
            <a:spAutoFit/>
          </a:bodyPr>
          <a:lstStyle/>
          <a:p>
            <a:r>
              <a:rPr lang="en-US" sz="2400" dirty="0"/>
              <a:t>    </a:t>
            </a:r>
          </a:p>
        </p:txBody>
      </p:sp>
      <p:sp>
        <p:nvSpPr>
          <p:cNvPr id="2" name="TextBox 1"/>
          <p:cNvSpPr txBox="1"/>
          <p:nvPr/>
        </p:nvSpPr>
        <p:spPr>
          <a:xfrm>
            <a:off x="3539742" y="1268761"/>
            <a:ext cx="7703114" cy="2754600"/>
          </a:xfrm>
          <a:prstGeom prst="rect">
            <a:avLst/>
          </a:prstGeom>
          <a:noFill/>
        </p:spPr>
        <p:txBody>
          <a:bodyPr wrap="square" rtlCol="0">
            <a:spAutoFit/>
          </a:bodyPr>
          <a:lstStyle/>
          <a:p>
            <a:pPr marL="457200" indent="-457200">
              <a:spcAft>
                <a:spcPts val="600"/>
              </a:spcAft>
              <a:buFont typeface="+mj-lt"/>
              <a:buAutoNum type="arabicPeriod"/>
            </a:pPr>
            <a:r>
              <a:rPr lang="en-US" sz="2400" dirty="0"/>
              <a:t>Find:</a:t>
            </a:r>
          </a:p>
          <a:p>
            <a:pPr>
              <a:tabLst>
                <a:tab pos="442913" algn="l"/>
                <a:tab pos="3943350" algn="l"/>
              </a:tabLst>
            </a:pPr>
            <a:r>
              <a:rPr lang="en-US" sz="2400" dirty="0"/>
              <a:t>	(a) 10% of £580	 (b) 	65% of 30 kg</a:t>
            </a:r>
          </a:p>
          <a:p>
            <a:pPr marL="457200" indent="-457200">
              <a:buAutoNum type="alphaLcParenR"/>
              <a:tabLst>
                <a:tab pos="442913" algn="l"/>
                <a:tab pos="3943350" algn="l"/>
              </a:tabLst>
            </a:pPr>
            <a:endParaRPr lang="en-US" sz="2400" dirty="0"/>
          </a:p>
          <a:p>
            <a:pPr>
              <a:tabLst>
                <a:tab pos="442913" algn="l"/>
                <a:tab pos="3943350" algn="l"/>
              </a:tabLst>
            </a:pPr>
            <a:r>
              <a:rPr lang="en-US" sz="2400" dirty="0"/>
              <a:t>	(c)  5% of £75	 (d)	17.5% of £25 000</a:t>
            </a:r>
          </a:p>
          <a:p>
            <a:pPr marL="457200" indent="-457200">
              <a:buFont typeface="+mj-lt"/>
              <a:buAutoNum type="alphaLcParenR" startAt="3"/>
              <a:tabLst>
                <a:tab pos="442913" algn="l"/>
                <a:tab pos="3943350" algn="l"/>
              </a:tabLst>
            </a:pPr>
            <a:endParaRPr lang="en-US" sz="2400" dirty="0"/>
          </a:p>
          <a:p>
            <a:pPr>
              <a:tabLst>
                <a:tab pos="442913" algn="l"/>
                <a:tab pos="3943350" algn="l"/>
              </a:tabLst>
            </a:pPr>
            <a:r>
              <a:rPr lang="en-US" sz="2400" dirty="0"/>
              <a:t>	(e) 18% of 200	 (f)	4% of 1500 seats</a:t>
            </a:r>
          </a:p>
          <a:p>
            <a:endParaRPr lang="en-US" sz="2400" dirty="0"/>
          </a:p>
        </p:txBody>
      </p:sp>
      <p:sp>
        <p:nvSpPr>
          <p:cNvPr id="3" name="TextBox 2"/>
          <p:cNvSpPr txBox="1"/>
          <p:nvPr/>
        </p:nvSpPr>
        <p:spPr>
          <a:xfrm>
            <a:off x="3539742" y="3993274"/>
            <a:ext cx="7233070" cy="1569660"/>
          </a:xfrm>
          <a:prstGeom prst="rect">
            <a:avLst/>
          </a:prstGeom>
          <a:noFill/>
        </p:spPr>
        <p:txBody>
          <a:bodyPr wrap="none" rtlCol="0">
            <a:spAutoFit/>
          </a:bodyPr>
          <a:lstStyle/>
          <a:p>
            <a:pPr marL="457200" indent="-457200">
              <a:buFont typeface="+mj-lt"/>
              <a:buAutoNum type="arabicPeriod" startAt="2"/>
            </a:pPr>
            <a:r>
              <a:rPr lang="en-US" sz="2400" dirty="0"/>
              <a:t>In a school 38% of the students identify as girls. </a:t>
            </a:r>
          </a:p>
          <a:p>
            <a:r>
              <a:rPr lang="en-US" sz="2400" dirty="0"/>
              <a:t>	There are 550 students in the school. </a:t>
            </a:r>
          </a:p>
          <a:p>
            <a:r>
              <a:rPr lang="en-US" sz="2400" dirty="0"/>
              <a:t>	How many of the students identify as girls?  </a:t>
            </a:r>
          </a:p>
          <a:p>
            <a:endParaRPr lang="en-US" sz="2400" dirty="0"/>
          </a:p>
        </p:txBody>
      </p:sp>
      <p:sp>
        <p:nvSpPr>
          <p:cNvPr id="4" name="TextBox 3"/>
          <p:cNvSpPr txBox="1"/>
          <p:nvPr/>
        </p:nvSpPr>
        <p:spPr>
          <a:xfrm>
            <a:off x="10467374" y="1717927"/>
            <a:ext cx="1194558" cy="461665"/>
          </a:xfrm>
          <a:prstGeom prst="rect">
            <a:avLst/>
          </a:prstGeom>
          <a:noFill/>
        </p:spPr>
        <p:txBody>
          <a:bodyPr wrap="none" rtlCol="0">
            <a:spAutoFit/>
          </a:bodyPr>
          <a:lstStyle/>
          <a:p>
            <a:r>
              <a:rPr lang="en-US" sz="2400" dirty="0">
                <a:solidFill>
                  <a:srgbClr val="FF0000"/>
                </a:solidFill>
              </a:rPr>
              <a:t>19.5 kg</a:t>
            </a:r>
          </a:p>
        </p:txBody>
      </p:sp>
      <p:sp>
        <p:nvSpPr>
          <p:cNvPr id="6" name="TextBox 5"/>
          <p:cNvSpPr txBox="1"/>
          <p:nvPr/>
        </p:nvSpPr>
        <p:spPr>
          <a:xfrm>
            <a:off x="6286903" y="1687942"/>
            <a:ext cx="699230" cy="461665"/>
          </a:xfrm>
          <a:prstGeom prst="rect">
            <a:avLst/>
          </a:prstGeom>
          <a:noFill/>
        </p:spPr>
        <p:txBody>
          <a:bodyPr wrap="none" rtlCol="0">
            <a:spAutoFit/>
          </a:bodyPr>
          <a:lstStyle/>
          <a:p>
            <a:r>
              <a:rPr lang="en-US" sz="2400" dirty="0">
                <a:solidFill>
                  <a:srgbClr val="FF0000"/>
                </a:solidFill>
              </a:rPr>
              <a:t>£58</a:t>
            </a:r>
          </a:p>
        </p:txBody>
      </p:sp>
      <p:sp>
        <p:nvSpPr>
          <p:cNvPr id="7" name="TextBox 6"/>
          <p:cNvSpPr txBox="1"/>
          <p:nvPr/>
        </p:nvSpPr>
        <p:spPr>
          <a:xfrm>
            <a:off x="6158662" y="2450798"/>
            <a:ext cx="955711" cy="461665"/>
          </a:xfrm>
          <a:prstGeom prst="rect">
            <a:avLst/>
          </a:prstGeom>
          <a:noFill/>
        </p:spPr>
        <p:txBody>
          <a:bodyPr wrap="none" rtlCol="0">
            <a:spAutoFit/>
          </a:bodyPr>
          <a:lstStyle/>
          <a:p>
            <a:r>
              <a:rPr lang="en-US" sz="2400" dirty="0">
                <a:solidFill>
                  <a:srgbClr val="FF0000"/>
                </a:solidFill>
              </a:rPr>
              <a:t>£3.75</a:t>
            </a:r>
          </a:p>
        </p:txBody>
      </p:sp>
      <p:sp>
        <p:nvSpPr>
          <p:cNvPr id="8" name="TextBox 7"/>
          <p:cNvSpPr txBox="1"/>
          <p:nvPr/>
        </p:nvSpPr>
        <p:spPr>
          <a:xfrm>
            <a:off x="10568633" y="3198167"/>
            <a:ext cx="1348446" cy="461665"/>
          </a:xfrm>
          <a:prstGeom prst="rect">
            <a:avLst/>
          </a:prstGeom>
          <a:noFill/>
        </p:spPr>
        <p:txBody>
          <a:bodyPr wrap="none" rtlCol="0">
            <a:spAutoFit/>
          </a:bodyPr>
          <a:lstStyle/>
          <a:p>
            <a:r>
              <a:rPr lang="en-US" sz="2400" dirty="0">
                <a:solidFill>
                  <a:srgbClr val="FF0000"/>
                </a:solidFill>
              </a:rPr>
              <a:t>60 seats</a:t>
            </a:r>
          </a:p>
        </p:txBody>
      </p:sp>
      <p:sp>
        <p:nvSpPr>
          <p:cNvPr id="10" name="TextBox 9"/>
          <p:cNvSpPr txBox="1"/>
          <p:nvPr/>
        </p:nvSpPr>
        <p:spPr>
          <a:xfrm>
            <a:off x="6226717" y="3168174"/>
            <a:ext cx="699230" cy="461665"/>
          </a:xfrm>
          <a:prstGeom prst="rect">
            <a:avLst/>
          </a:prstGeom>
          <a:noFill/>
        </p:spPr>
        <p:txBody>
          <a:bodyPr wrap="none" rtlCol="0">
            <a:spAutoFit/>
          </a:bodyPr>
          <a:lstStyle/>
          <a:p>
            <a:r>
              <a:rPr lang="en-US" sz="2400" dirty="0">
                <a:solidFill>
                  <a:srgbClr val="FF0000"/>
                </a:solidFill>
              </a:rPr>
              <a:t>£36</a:t>
            </a:r>
          </a:p>
        </p:txBody>
      </p:sp>
      <p:sp>
        <p:nvSpPr>
          <p:cNvPr id="11" name="TextBox 10"/>
          <p:cNvSpPr txBox="1"/>
          <p:nvPr/>
        </p:nvSpPr>
        <p:spPr>
          <a:xfrm>
            <a:off x="10721719" y="2453701"/>
            <a:ext cx="1042273" cy="461665"/>
          </a:xfrm>
          <a:prstGeom prst="rect">
            <a:avLst/>
          </a:prstGeom>
          <a:noFill/>
        </p:spPr>
        <p:txBody>
          <a:bodyPr wrap="none" rtlCol="0">
            <a:spAutoFit/>
          </a:bodyPr>
          <a:lstStyle/>
          <a:p>
            <a:r>
              <a:rPr lang="en-US" sz="2400" dirty="0">
                <a:solidFill>
                  <a:srgbClr val="FF0000"/>
                </a:solidFill>
              </a:rPr>
              <a:t>£4375</a:t>
            </a:r>
          </a:p>
        </p:txBody>
      </p:sp>
      <p:sp>
        <p:nvSpPr>
          <p:cNvPr id="12" name="TextBox 11"/>
          <p:cNvSpPr txBox="1"/>
          <p:nvPr/>
        </p:nvSpPr>
        <p:spPr>
          <a:xfrm>
            <a:off x="6609628" y="5215591"/>
            <a:ext cx="3309880" cy="461665"/>
          </a:xfrm>
          <a:prstGeom prst="rect">
            <a:avLst/>
          </a:prstGeom>
          <a:noFill/>
        </p:spPr>
        <p:txBody>
          <a:bodyPr wrap="none" rtlCol="0">
            <a:spAutoFit/>
          </a:bodyPr>
          <a:lstStyle/>
          <a:p>
            <a:r>
              <a:rPr lang="en-US" sz="2400" dirty="0">
                <a:solidFill>
                  <a:srgbClr val="FF0000"/>
                </a:solidFill>
              </a:rPr>
              <a:t>Answer:	209 students</a:t>
            </a:r>
            <a:endParaRPr lang="en-US" sz="2400" dirty="0"/>
          </a:p>
        </p:txBody>
      </p:sp>
      <p:sp>
        <p:nvSpPr>
          <p:cNvPr id="14" name="TextBox 13">
            <a:extLst>
              <a:ext uri="{FF2B5EF4-FFF2-40B4-BE49-F238E27FC236}">
                <a16:creationId xmlns:a16="http://schemas.microsoft.com/office/drawing/2014/main" id="{14D4045E-2C34-154A-8811-7A072F9EAC7B}"/>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A2.2</a:t>
            </a:r>
          </a:p>
        </p:txBody>
      </p:sp>
    </p:spTree>
    <p:extLst>
      <p:ext uri="{BB962C8B-B14F-4D97-AF65-F5344CB8AC3E}">
        <p14:creationId xmlns:p14="http://schemas.microsoft.com/office/powerpoint/2010/main" val="407914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194422"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A2.2: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194423" y="1022407"/>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207568" y="2420888"/>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2">
            <a:extLst>
              <a:ext uri="{FF2B5EF4-FFF2-40B4-BE49-F238E27FC236}">
                <a16:creationId xmlns:a16="http://schemas.microsoft.com/office/drawing/2014/main" id="{0432A95A-C94C-4946-8064-A3C52E09A347}"/>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a:t>
            </a:r>
            <a:r>
              <a:rPr lang="en-US" altLang="en-US" sz="2400">
                <a:solidFill>
                  <a:srgbClr val="C00000"/>
                </a:solidFill>
              </a:rPr>
              <a:t>, go to</a:t>
            </a:r>
            <a:br>
              <a:rPr lang="en-US" altLang="en-US" sz="2400" dirty="0">
                <a:solidFill>
                  <a:srgbClr val="C00000"/>
                </a:solidFill>
              </a:rPr>
            </a:br>
            <a:r>
              <a:rPr lang="en-US" altLang="en-US" sz="2400" b="1" dirty="0">
                <a:solidFill>
                  <a:srgbClr val="C00000"/>
                </a:solidFill>
              </a:rPr>
              <a:t>http://</a:t>
            </a:r>
            <a:r>
              <a:rPr lang="en-US" altLang="en-US" sz="2400" b="1" dirty="0" err="1">
                <a:solidFill>
                  <a:srgbClr val="C00000"/>
                </a:solidFill>
              </a:rPr>
              <a:t>szalonta.hu</a:t>
            </a:r>
            <a:r>
              <a:rPr lang="en-US" altLang="en-US" sz="2400" b="1" dirty="0">
                <a:solidFill>
                  <a:srgbClr val="C00000"/>
                </a:solidFill>
              </a:rPr>
              <a:t>/</a:t>
            </a:r>
            <a:r>
              <a:rPr lang="en-US" altLang="en-US" sz="2400" b="1" dirty="0" err="1">
                <a:solidFill>
                  <a:srgbClr val="C00000"/>
                </a:solidFill>
              </a:rPr>
              <a:t>ske</a:t>
            </a:r>
            <a:r>
              <a:rPr lang="en-US" altLang="en-US" sz="2400" b="1" dirty="0">
                <a:solidFill>
                  <a:srgbClr val="C00000"/>
                </a:solidFill>
              </a:rPr>
              <a:t>/text/A2/skea2s2.html</a:t>
            </a:r>
          </a:p>
        </p:txBody>
      </p:sp>
      <p:sp>
        <p:nvSpPr>
          <p:cNvPr id="14" name="TextBox 13">
            <a:extLst>
              <a:ext uri="{FF2B5EF4-FFF2-40B4-BE49-F238E27FC236}">
                <a16:creationId xmlns:a16="http://schemas.microsoft.com/office/drawing/2014/main" id="{072C4EE8-5D66-FA4E-B8A9-90F868E4887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A2.2</a:t>
            </a:r>
          </a:p>
        </p:txBody>
      </p:sp>
    </p:spTree>
    <p:extLst>
      <p:ext uri="{BB962C8B-B14F-4D97-AF65-F5344CB8AC3E}">
        <p14:creationId xmlns:p14="http://schemas.microsoft.com/office/powerpoint/2010/main" val="75949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4580"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Quantities as Percentages</a:t>
            </a:r>
          </a:p>
        </p:txBody>
      </p:sp>
      <p:sp>
        <p:nvSpPr>
          <p:cNvPr id="2" name="TextBox 1"/>
          <p:cNvSpPr txBox="1"/>
          <p:nvPr/>
        </p:nvSpPr>
        <p:spPr>
          <a:xfrm>
            <a:off x="2506532" y="916740"/>
            <a:ext cx="9660470" cy="830997"/>
          </a:xfrm>
          <a:prstGeom prst="rect">
            <a:avLst/>
          </a:prstGeom>
          <a:noFill/>
        </p:spPr>
        <p:txBody>
          <a:bodyPr wrap="square" rtlCol="0">
            <a:spAutoFit/>
          </a:bodyPr>
          <a:lstStyle/>
          <a:p>
            <a:pPr algn="ctr"/>
            <a:r>
              <a:rPr lang="en-US" sz="2400" dirty="0"/>
              <a:t>You scored 40 out of 50 in one </a:t>
            </a:r>
            <a:r>
              <a:rPr lang="en-US" sz="2400" dirty="0" err="1"/>
              <a:t>maths</a:t>
            </a:r>
            <a:r>
              <a:rPr lang="en-US" sz="2400" dirty="0"/>
              <a:t> test and 65 out of 80 in another. In which test did you do better?</a:t>
            </a:r>
          </a:p>
        </p:txBody>
      </p:sp>
      <p:sp>
        <p:nvSpPr>
          <p:cNvPr id="3" name="TextBox 2"/>
          <p:cNvSpPr txBox="1"/>
          <p:nvPr/>
        </p:nvSpPr>
        <p:spPr>
          <a:xfrm>
            <a:off x="2602399" y="1807384"/>
            <a:ext cx="9660470" cy="830997"/>
          </a:xfrm>
          <a:prstGeom prst="rect">
            <a:avLst/>
          </a:prstGeom>
          <a:noFill/>
        </p:spPr>
        <p:txBody>
          <a:bodyPr wrap="square" rtlCol="0">
            <a:spAutoFit/>
          </a:bodyPr>
          <a:lstStyle/>
          <a:p>
            <a:r>
              <a:rPr lang="en-US" sz="2400" dirty="0"/>
              <a:t>Expressing the scores as percentages will help answer this question. </a:t>
            </a:r>
          </a:p>
          <a:p>
            <a:pPr algn="ctr"/>
            <a:r>
              <a:rPr lang="en-US" sz="2400" dirty="0"/>
              <a:t>We will then be able to compare like with like.</a:t>
            </a:r>
          </a:p>
        </p:txBody>
      </p:sp>
      <mc:AlternateContent xmlns:mc="http://schemas.openxmlformats.org/markup-compatibility/2006" xmlns:a14="http://schemas.microsoft.com/office/drawing/2010/main">
        <mc:Choice Requires="a14">
          <p:sp>
            <p:nvSpPr>
              <p:cNvPr id="5" name="TextBox 4"/>
              <p:cNvSpPr txBox="1"/>
              <p:nvPr/>
            </p:nvSpPr>
            <p:spPr>
              <a:xfrm>
                <a:off x="3859494" y="4626638"/>
                <a:ext cx="5040014" cy="2402068"/>
              </a:xfrm>
              <a:prstGeom prst="rect">
                <a:avLst/>
              </a:prstGeom>
              <a:noFill/>
            </p:spPr>
            <p:txBody>
              <a:bodyPr wrap="square" rtlCol="0">
                <a:spAutoFit/>
              </a:bodyPr>
              <a:lstStyle/>
              <a:p>
                <a:pPr>
                  <a:spcAft>
                    <a:spcPts val="600"/>
                  </a:spcAft>
                </a:pPr>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40</m:t>
                        </m:r>
                      </m:num>
                      <m:den>
                        <m:r>
                          <a:rPr lang="en-GB" sz="2400" i="1">
                            <a:latin typeface="Cambria Math" charset="0"/>
                          </a:rPr>
                          <m:t>50</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40</m:t>
                        </m:r>
                      </m:num>
                      <m:den>
                        <m:r>
                          <a:rPr lang="en-GB" sz="2400" i="1">
                            <a:latin typeface="Cambria Math" charset="0"/>
                          </a:rPr>
                          <m:t>50</m:t>
                        </m:r>
                      </m:den>
                    </m:f>
                  </m:oMath>
                </a14:m>
                <a:r>
                  <a:rPr lang="en-US" sz="2400" dirty="0"/>
                  <a:t> ×  100%				</a:t>
                </a:r>
              </a:p>
              <a:p>
                <a:pPr>
                  <a:spcAft>
                    <a:spcPts val="600"/>
                  </a:spcAft>
                </a:pPr>
                <a:r>
                  <a:rPr lang="en-US" sz="2400" dirty="0"/>
                  <a:t>	     =  0.8 ×  100% </a:t>
                </a:r>
              </a:p>
              <a:p>
                <a:pPr>
                  <a:spcAft>
                    <a:spcPts val="600"/>
                  </a:spcAft>
                </a:pPr>
                <a:r>
                  <a:rPr lang="en-US" sz="2400" dirty="0"/>
                  <a:t>	     = </a:t>
                </a:r>
                <a:r>
                  <a:rPr lang="en-US" sz="2400" dirty="0">
                    <a:solidFill>
                      <a:srgbClr val="FF0000"/>
                    </a:solidFill>
                  </a:rPr>
                  <a:t>80%	</a:t>
                </a:r>
                <a:r>
                  <a:rPr lang="en-US" sz="2400" dirty="0"/>
                  <a:t>					</a:t>
                </a:r>
              </a:p>
              <a:p>
                <a:pPr>
                  <a:spcAft>
                    <a:spcPts val="600"/>
                  </a:spcAft>
                </a:pPr>
                <a:endParaRPr lang="en-US" sz="2400" dirty="0"/>
              </a:p>
              <a:p>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859494" y="4626638"/>
                <a:ext cx="5040014" cy="2402068"/>
              </a:xfrm>
              <a:prstGeom prst="rect">
                <a:avLst/>
              </a:prstGeom>
              <a:blipFill rotWithShape="1">
                <a:blip r:embed="rId2"/>
                <a:stretch>
                  <a:fillRect/>
                </a:stretch>
              </a:blipFill>
            </p:spPr>
            <p:txBody>
              <a:bodyPr/>
              <a:lstStyle/>
              <a:p>
                <a:r>
                  <a:rPr lang="en-GB">
                    <a:noFill/>
                  </a:rPr>
                  <a:t> </a:t>
                </a:r>
              </a:p>
            </p:txBody>
          </p:sp>
        </mc:Fallback>
      </mc:AlternateContent>
      <p:sp>
        <p:nvSpPr>
          <p:cNvPr id="6" name="TextBox 5"/>
          <p:cNvSpPr txBox="1"/>
          <p:nvPr/>
        </p:nvSpPr>
        <p:spPr>
          <a:xfrm>
            <a:off x="4134051" y="2711881"/>
            <a:ext cx="6449201" cy="1200329"/>
          </a:xfrm>
          <a:prstGeom prst="rect">
            <a:avLst/>
          </a:prstGeom>
          <a:noFill/>
        </p:spPr>
        <p:txBody>
          <a:bodyPr wrap="none" rtlCol="0">
            <a:spAutoFit/>
          </a:bodyPr>
          <a:lstStyle/>
          <a:p>
            <a:pPr algn="ctr"/>
            <a:r>
              <a:rPr lang="en-US" sz="2400" dirty="0"/>
              <a:t>First we write the scores as fractions.</a:t>
            </a:r>
          </a:p>
          <a:p>
            <a:pPr algn="ctr"/>
            <a:r>
              <a:rPr lang="en-US" sz="2400" dirty="0"/>
              <a:t>Then convert the fractions to percentages.</a:t>
            </a:r>
          </a:p>
          <a:p>
            <a:pPr algn="ctr"/>
            <a:r>
              <a:rPr lang="en-US" sz="2400" dirty="0"/>
              <a:t>(Earlier slides have shown us how to do this.) </a:t>
            </a:r>
          </a:p>
        </p:txBody>
      </p:sp>
      <mc:AlternateContent xmlns:mc="http://schemas.openxmlformats.org/markup-compatibility/2006" xmlns:a14="http://schemas.microsoft.com/office/drawing/2010/main">
        <mc:Choice Requires="a14">
          <p:sp>
            <p:nvSpPr>
              <p:cNvPr id="8" name="TextBox 7"/>
              <p:cNvSpPr txBox="1"/>
              <p:nvPr/>
            </p:nvSpPr>
            <p:spPr>
              <a:xfrm>
                <a:off x="7667818" y="4670208"/>
                <a:ext cx="3281989" cy="1961243"/>
              </a:xfrm>
              <a:prstGeom prst="rect">
                <a:avLst/>
              </a:prstGeom>
              <a:noFill/>
            </p:spPr>
            <p:txBody>
              <a:bodyPr wrap="none" rtlCol="0">
                <a:spAutoFit/>
              </a:bodyPr>
              <a:lstStyle/>
              <a:p>
                <a:pPr>
                  <a:spcAft>
                    <a:spcPts val="600"/>
                  </a:spcAft>
                </a:pP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65</m:t>
                        </m:r>
                      </m:num>
                      <m:den>
                        <m:r>
                          <a:rPr lang="en-GB" sz="2400" i="1">
                            <a:latin typeface="Cambria Math" charset="0"/>
                          </a:rPr>
                          <m:t>80</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65</m:t>
                        </m:r>
                      </m:num>
                      <m:den>
                        <m:r>
                          <a:rPr lang="en-GB" sz="2400" i="1">
                            <a:latin typeface="Cambria Math" charset="0"/>
                          </a:rPr>
                          <m:t>80</m:t>
                        </m:r>
                      </m:den>
                    </m:f>
                  </m:oMath>
                </a14:m>
                <a:r>
                  <a:rPr lang="en-US" sz="2400" dirty="0"/>
                  <a:t> ×  100%  </a:t>
                </a:r>
              </a:p>
              <a:p>
                <a:pPr>
                  <a:spcAft>
                    <a:spcPts val="600"/>
                  </a:spcAft>
                </a:pPr>
                <a:r>
                  <a:rPr lang="en-US" sz="2400" dirty="0"/>
                  <a:t>	=  0.8125 ×  100%</a:t>
                </a:r>
              </a:p>
              <a:p>
                <a:pPr>
                  <a:spcAft>
                    <a:spcPts val="600"/>
                  </a:spcAft>
                </a:pPr>
                <a:r>
                  <a:rPr lang="en-US" sz="2400" dirty="0"/>
                  <a:t>	= </a:t>
                </a:r>
                <a:r>
                  <a:rPr lang="en-US" sz="2400" dirty="0">
                    <a:solidFill>
                      <a:srgbClr val="FF0000"/>
                    </a:solidFill>
                  </a:rPr>
                  <a:t>81.25%</a:t>
                </a:r>
              </a:p>
              <a:p>
                <a:r>
                  <a:rPr lang="en-US" sz="2400" dirty="0"/>
                  <a:t> 	</a:t>
                </a:r>
              </a:p>
            </p:txBody>
          </p:sp>
        </mc:Choice>
        <mc:Fallback xmlns="">
          <p:sp>
            <p:nvSpPr>
              <p:cNvPr id="8" name="TextBox 7"/>
              <p:cNvSpPr txBox="1">
                <a:spLocks noRot="1" noChangeAspect="1" noMove="1" noResize="1" noEditPoints="1" noAdjustHandles="1" noChangeArrowheads="1" noChangeShapeType="1" noTextEdit="1"/>
              </p:cNvSpPr>
              <p:nvPr/>
            </p:nvSpPr>
            <p:spPr>
              <a:xfrm>
                <a:off x="7667818" y="4670208"/>
                <a:ext cx="3281989" cy="1961243"/>
              </a:xfrm>
              <a:prstGeom prst="rect">
                <a:avLst/>
              </a:prstGeom>
              <a:blipFill rotWithShape="1">
                <a:blip r:embed="rId3"/>
                <a:stretch>
                  <a:fillRect r="-1859"/>
                </a:stretch>
              </a:blipFill>
            </p:spPr>
            <p:txBody>
              <a:bodyPr/>
              <a:lstStyle/>
              <a:p>
                <a:r>
                  <a:rPr lang="en-GB">
                    <a:noFill/>
                  </a:rPr>
                  <a:t> </a:t>
                </a:r>
              </a:p>
            </p:txBody>
          </p:sp>
        </mc:Fallback>
      </mc:AlternateContent>
      <p:sp>
        <p:nvSpPr>
          <p:cNvPr id="9" name="TextBox 8"/>
          <p:cNvSpPr txBox="1"/>
          <p:nvPr/>
        </p:nvSpPr>
        <p:spPr>
          <a:xfrm>
            <a:off x="8955579" y="7647709"/>
            <a:ext cx="184731" cy="400110"/>
          </a:xfrm>
          <a:prstGeom prst="rect">
            <a:avLst/>
          </a:prstGeom>
          <a:noFill/>
        </p:spPr>
        <p:txBody>
          <a:bodyPr wrap="none" rtlCol="0">
            <a:spAutoFit/>
          </a:bodyPr>
          <a:lstStyle/>
          <a:p>
            <a:endParaRPr lang="en-US" dirty="0"/>
          </a:p>
        </p:txBody>
      </p:sp>
      <p:sp>
        <p:nvSpPr>
          <p:cNvPr id="10" name="TextBox 9"/>
          <p:cNvSpPr txBox="1"/>
          <p:nvPr/>
        </p:nvSpPr>
        <p:spPr>
          <a:xfrm>
            <a:off x="4425463" y="6225685"/>
            <a:ext cx="5369419" cy="461665"/>
          </a:xfrm>
          <a:prstGeom prst="rect">
            <a:avLst/>
          </a:prstGeom>
          <a:noFill/>
        </p:spPr>
        <p:txBody>
          <a:bodyPr wrap="none" rtlCol="0">
            <a:spAutoFit/>
          </a:bodyPr>
          <a:lstStyle/>
          <a:p>
            <a:r>
              <a:rPr lang="en-US" sz="2400" dirty="0">
                <a:solidFill>
                  <a:srgbClr val="FF0000"/>
                </a:solidFill>
              </a:rPr>
              <a:t>The second test score was the higher.</a:t>
            </a:r>
          </a:p>
        </p:txBody>
      </p:sp>
      <p:sp>
        <p:nvSpPr>
          <p:cNvPr id="11" name="TextBox 10"/>
          <p:cNvSpPr txBox="1"/>
          <p:nvPr/>
        </p:nvSpPr>
        <p:spPr>
          <a:xfrm>
            <a:off x="3859494" y="4106486"/>
            <a:ext cx="3126177" cy="461665"/>
          </a:xfrm>
          <a:prstGeom prst="rect">
            <a:avLst/>
          </a:prstGeom>
          <a:noFill/>
        </p:spPr>
        <p:txBody>
          <a:bodyPr wrap="none" rtlCol="0">
            <a:spAutoFit/>
          </a:bodyPr>
          <a:lstStyle/>
          <a:p>
            <a:r>
              <a:rPr lang="en-US" sz="2400" dirty="0"/>
              <a:t>Score of 40 out of 50:</a:t>
            </a:r>
          </a:p>
        </p:txBody>
      </p:sp>
      <p:sp>
        <p:nvSpPr>
          <p:cNvPr id="12" name="TextBox 11"/>
          <p:cNvSpPr txBox="1"/>
          <p:nvPr/>
        </p:nvSpPr>
        <p:spPr>
          <a:xfrm>
            <a:off x="7667818" y="4131951"/>
            <a:ext cx="3126177" cy="830997"/>
          </a:xfrm>
          <a:prstGeom prst="rect">
            <a:avLst/>
          </a:prstGeom>
          <a:noFill/>
        </p:spPr>
        <p:txBody>
          <a:bodyPr wrap="none" rtlCol="0">
            <a:spAutoFit/>
          </a:bodyPr>
          <a:lstStyle/>
          <a:p>
            <a:r>
              <a:rPr lang="en-US" sz="2400" dirty="0"/>
              <a:t>Score of 65 out of 80:</a:t>
            </a:r>
          </a:p>
          <a:p>
            <a:endParaRPr lang="en-US" sz="2400" dirty="0"/>
          </a:p>
        </p:txBody>
      </p:sp>
      <p:sp>
        <p:nvSpPr>
          <p:cNvPr id="13" name="TextBox 12">
            <a:extLst>
              <a:ext uri="{FF2B5EF4-FFF2-40B4-BE49-F238E27FC236}">
                <a16:creationId xmlns:a16="http://schemas.microsoft.com/office/drawing/2014/main" id="{EF677B51-53DB-384D-A927-2A36700BF035}"/>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A2.3</a:t>
            </a:r>
          </a:p>
        </p:txBody>
      </p:sp>
    </p:spTree>
    <p:extLst>
      <p:ext uri="{BB962C8B-B14F-4D97-AF65-F5344CB8AC3E}">
        <p14:creationId xmlns:p14="http://schemas.microsoft.com/office/powerpoint/2010/main" val="100054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29473"/>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A2.3: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61665"/>
          </a:xfrm>
          <a:prstGeom prst="rect">
            <a:avLst/>
          </a:prstGeom>
          <a:noFill/>
        </p:spPr>
        <p:txBody>
          <a:bodyPr wrap="square" rtlCol="0">
            <a:spAutoFit/>
          </a:bodyPr>
          <a:lstStyle/>
          <a:p>
            <a:r>
              <a:rPr lang="en-US" sz="2400" dirty="0"/>
              <a:t>    </a:t>
            </a:r>
          </a:p>
        </p:txBody>
      </p:sp>
      <p:sp>
        <p:nvSpPr>
          <p:cNvPr id="2" name="TextBox 1"/>
          <p:cNvSpPr txBox="1"/>
          <p:nvPr/>
        </p:nvSpPr>
        <p:spPr>
          <a:xfrm>
            <a:off x="3215680" y="1027105"/>
            <a:ext cx="6928500" cy="461665"/>
          </a:xfrm>
          <a:prstGeom prst="rect">
            <a:avLst/>
          </a:prstGeom>
          <a:noFill/>
        </p:spPr>
        <p:txBody>
          <a:bodyPr wrap="none" rtlCol="0">
            <a:spAutoFit/>
          </a:bodyPr>
          <a:lstStyle/>
          <a:p>
            <a:pPr marL="457200" indent="-457200">
              <a:buFont typeface="+mj-lt"/>
              <a:buAutoNum type="arabicPeriod"/>
            </a:pPr>
            <a:r>
              <a:rPr lang="en-US" sz="2400" dirty="0"/>
              <a:t>Express each of the following as percentages:</a:t>
            </a:r>
          </a:p>
        </p:txBody>
      </p:sp>
      <p:sp>
        <p:nvSpPr>
          <p:cNvPr id="3" name="TextBox 2"/>
          <p:cNvSpPr txBox="1"/>
          <p:nvPr/>
        </p:nvSpPr>
        <p:spPr>
          <a:xfrm>
            <a:off x="3674700" y="1624798"/>
            <a:ext cx="3362459" cy="1685846"/>
          </a:xfrm>
          <a:prstGeom prst="rect">
            <a:avLst/>
          </a:prstGeom>
          <a:noFill/>
        </p:spPr>
        <p:txBody>
          <a:bodyPr wrap="none" rtlCol="0">
            <a:spAutoFit/>
          </a:bodyPr>
          <a:lstStyle/>
          <a:p>
            <a:pPr>
              <a:lnSpc>
                <a:spcPct val="150000"/>
              </a:lnSpc>
              <a:spcAft>
                <a:spcPts val="0"/>
              </a:spcAft>
            </a:pPr>
            <a:r>
              <a:rPr lang="en-US" sz="2400" dirty="0"/>
              <a:t>(a)  12 out of 30			</a:t>
            </a:r>
          </a:p>
          <a:p>
            <a:pPr>
              <a:lnSpc>
                <a:spcPct val="150000"/>
              </a:lnSpc>
              <a:spcAft>
                <a:spcPts val="0"/>
              </a:spcAft>
            </a:pPr>
            <a:r>
              <a:rPr lang="en-US" sz="2400" dirty="0"/>
              <a:t>(c)  72g out of 300g</a:t>
            </a:r>
          </a:p>
          <a:p>
            <a:pPr>
              <a:lnSpc>
                <a:spcPct val="150000"/>
              </a:lnSpc>
              <a:spcAft>
                <a:spcPts val="0"/>
              </a:spcAft>
            </a:pPr>
            <a:r>
              <a:rPr lang="en-US" sz="2400" dirty="0"/>
              <a:t>(e)  1.2 out of 3			</a:t>
            </a:r>
          </a:p>
        </p:txBody>
      </p:sp>
      <p:sp>
        <p:nvSpPr>
          <p:cNvPr id="4" name="TextBox 3"/>
          <p:cNvSpPr txBox="1"/>
          <p:nvPr/>
        </p:nvSpPr>
        <p:spPr>
          <a:xfrm>
            <a:off x="3299953" y="4236639"/>
            <a:ext cx="7613623" cy="830997"/>
          </a:xfrm>
          <a:prstGeom prst="rect">
            <a:avLst/>
          </a:prstGeom>
          <a:noFill/>
        </p:spPr>
        <p:txBody>
          <a:bodyPr wrap="none" rtlCol="0">
            <a:spAutoFit/>
          </a:bodyPr>
          <a:lstStyle/>
          <a:p>
            <a:pPr marL="457200" indent="-457200">
              <a:buFont typeface="+mj-lt"/>
              <a:buAutoNum type="arabicPeriod" startAt="2"/>
            </a:pPr>
            <a:r>
              <a:rPr lang="en-US" sz="2400" dirty="0"/>
              <a:t>A  500ml bottle of hand-wash soap contains 150ml </a:t>
            </a:r>
          </a:p>
          <a:p>
            <a:r>
              <a:rPr lang="en-US" sz="2400" dirty="0"/>
              <a:t>	of free soap. What percentage is free?</a:t>
            </a:r>
          </a:p>
        </p:txBody>
      </p:sp>
      <p:sp>
        <p:nvSpPr>
          <p:cNvPr id="7" name="TextBox 6"/>
          <p:cNvSpPr txBox="1"/>
          <p:nvPr/>
        </p:nvSpPr>
        <p:spPr>
          <a:xfrm>
            <a:off x="7267357" y="1649402"/>
            <a:ext cx="3470822" cy="1685846"/>
          </a:xfrm>
          <a:prstGeom prst="rect">
            <a:avLst/>
          </a:prstGeom>
          <a:noFill/>
        </p:spPr>
        <p:txBody>
          <a:bodyPr wrap="none" rtlCol="0">
            <a:spAutoFit/>
          </a:bodyPr>
          <a:lstStyle/>
          <a:p>
            <a:pPr>
              <a:lnSpc>
                <a:spcPct val="150000"/>
              </a:lnSpc>
            </a:pPr>
            <a:r>
              <a:rPr lang="en-US" sz="2400" dirty="0"/>
              <a:t>(b)  £178.50 out of £210</a:t>
            </a:r>
          </a:p>
          <a:p>
            <a:pPr>
              <a:lnSpc>
                <a:spcPct val="150000"/>
              </a:lnSpc>
            </a:pPr>
            <a:r>
              <a:rPr lang="en-US" sz="2400" dirty="0"/>
              <a:t>(d)  240 out of 320</a:t>
            </a:r>
          </a:p>
          <a:p>
            <a:pPr>
              <a:lnSpc>
                <a:spcPct val="150000"/>
              </a:lnSpc>
            </a:pPr>
            <a:r>
              <a:rPr lang="en-US" sz="2400" dirty="0"/>
              <a:t>(f)   24 out of 3200</a:t>
            </a:r>
          </a:p>
        </p:txBody>
      </p:sp>
      <p:sp>
        <p:nvSpPr>
          <p:cNvPr id="8" name="TextBox 7"/>
          <p:cNvSpPr txBox="1"/>
          <p:nvPr/>
        </p:nvSpPr>
        <p:spPr>
          <a:xfrm>
            <a:off x="10653220" y="1768631"/>
            <a:ext cx="801823" cy="461665"/>
          </a:xfrm>
          <a:prstGeom prst="rect">
            <a:avLst/>
          </a:prstGeom>
          <a:noFill/>
        </p:spPr>
        <p:txBody>
          <a:bodyPr wrap="none" rtlCol="0">
            <a:spAutoFit/>
          </a:bodyPr>
          <a:lstStyle/>
          <a:p>
            <a:r>
              <a:rPr lang="en-US" sz="2400" dirty="0">
                <a:solidFill>
                  <a:srgbClr val="FF0000"/>
                </a:solidFill>
              </a:rPr>
              <a:t>85%</a:t>
            </a:r>
          </a:p>
        </p:txBody>
      </p:sp>
      <p:sp>
        <p:nvSpPr>
          <p:cNvPr id="12" name="TextBox 11"/>
          <p:cNvSpPr txBox="1"/>
          <p:nvPr/>
        </p:nvSpPr>
        <p:spPr>
          <a:xfrm>
            <a:off x="10479133" y="2777600"/>
            <a:ext cx="1058303" cy="461665"/>
          </a:xfrm>
          <a:prstGeom prst="rect">
            <a:avLst/>
          </a:prstGeom>
          <a:noFill/>
        </p:spPr>
        <p:txBody>
          <a:bodyPr wrap="none" rtlCol="0">
            <a:spAutoFit/>
          </a:bodyPr>
          <a:lstStyle/>
          <a:p>
            <a:r>
              <a:rPr lang="en-US" sz="2400" dirty="0">
                <a:solidFill>
                  <a:srgbClr val="FF0000"/>
                </a:solidFill>
              </a:rPr>
              <a:t>0.75%</a:t>
            </a:r>
          </a:p>
        </p:txBody>
      </p:sp>
      <p:sp>
        <p:nvSpPr>
          <p:cNvPr id="13" name="TextBox 12"/>
          <p:cNvSpPr txBox="1"/>
          <p:nvPr/>
        </p:nvSpPr>
        <p:spPr>
          <a:xfrm>
            <a:off x="6442458" y="1785423"/>
            <a:ext cx="801823" cy="461665"/>
          </a:xfrm>
          <a:prstGeom prst="rect">
            <a:avLst/>
          </a:prstGeom>
          <a:noFill/>
        </p:spPr>
        <p:txBody>
          <a:bodyPr wrap="none" rtlCol="0">
            <a:spAutoFit/>
          </a:bodyPr>
          <a:lstStyle/>
          <a:p>
            <a:r>
              <a:rPr lang="en-US" sz="2400" dirty="0">
                <a:solidFill>
                  <a:srgbClr val="FF0000"/>
                </a:solidFill>
              </a:rPr>
              <a:t>40%</a:t>
            </a:r>
          </a:p>
        </p:txBody>
      </p:sp>
      <p:sp>
        <p:nvSpPr>
          <p:cNvPr id="14" name="TextBox 13"/>
          <p:cNvSpPr txBox="1"/>
          <p:nvPr/>
        </p:nvSpPr>
        <p:spPr>
          <a:xfrm>
            <a:off x="10700140" y="2298745"/>
            <a:ext cx="801823" cy="461665"/>
          </a:xfrm>
          <a:prstGeom prst="rect">
            <a:avLst/>
          </a:prstGeom>
          <a:noFill/>
        </p:spPr>
        <p:txBody>
          <a:bodyPr wrap="none" rtlCol="0">
            <a:spAutoFit/>
          </a:bodyPr>
          <a:lstStyle/>
          <a:p>
            <a:r>
              <a:rPr lang="en-US" sz="2400" dirty="0">
                <a:solidFill>
                  <a:srgbClr val="FF0000"/>
                </a:solidFill>
              </a:rPr>
              <a:t>75%</a:t>
            </a:r>
          </a:p>
        </p:txBody>
      </p:sp>
      <p:sp>
        <p:nvSpPr>
          <p:cNvPr id="15" name="TextBox 14"/>
          <p:cNvSpPr txBox="1"/>
          <p:nvPr/>
        </p:nvSpPr>
        <p:spPr>
          <a:xfrm>
            <a:off x="6442459" y="2812283"/>
            <a:ext cx="801823" cy="461665"/>
          </a:xfrm>
          <a:prstGeom prst="rect">
            <a:avLst/>
          </a:prstGeom>
          <a:noFill/>
        </p:spPr>
        <p:txBody>
          <a:bodyPr wrap="none" rtlCol="0">
            <a:spAutoFit/>
          </a:bodyPr>
          <a:lstStyle/>
          <a:p>
            <a:r>
              <a:rPr lang="en-US" sz="2400" dirty="0">
                <a:solidFill>
                  <a:srgbClr val="FF0000"/>
                </a:solidFill>
              </a:rPr>
              <a:t>40%</a:t>
            </a:r>
          </a:p>
        </p:txBody>
      </p:sp>
      <p:sp>
        <p:nvSpPr>
          <p:cNvPr id="16" name="TextBox 15"/>
          <p:cNvSpPr txBox="1"/>
          <p:nvPr/>
        </p:nvSpPr>
        <p:spPr>
          <a:xfrm>
            <a:off x="6416896" y="2283784"/>
            <a:ext cx="1296507" cy="461665"/>
          </a:xfrm>
          <a:prstGeom prst="rect">
            <a:avLst/>
          </a:prstGeom>
          <a:noFill/>
        </p:spPr>
        <p:txBody>
          <a:bodyPr wrap="square" rtlCol="0">
            <a:spAutoFit/>
          </a:bodyPr>
          <a:lstStyle/>
          <a:p>
            <a:r>
              <a:rPr lang="en-US" sz="2400" dirty="0">
                <a:solidFill>
                  <a:srgbClr val="FF0000"/>
                </a:solidFill>
              </a:rPr>
              <a:t>24%</a:t>
            </a:r>
          </a:p>
        </p:txBody>
      </p:sp>
      <p:sp>
        <p:nvSpPr>
          <p:cNvPr id="10" name="TextBox 9"/>
          <p:cNvSpPr txBox="1"/>
          <p:nvPr/>
        </p:nvSpPr>
        <p:spPr>
          <a:xfrm>
            <a:off x="8924060" y="5138350"/>
            <a:ext cx="2084225" cy="769441"/>
          </a:xfrm>
          <a:prstGeom prst="rect">
            <a:avLst/>
          </a:prstGeom>
          <a:noFill/>
        </p:spPr>
        <p:txBody>
          <a:bodyPr wrap="none" rtlCol="0">
            <a:spAutoFit/>
          </a:bodyPr>
          <a:lstStyle/>
          <a:p>
            <a:r>
              <a:rPr lang="en-US" sz="2400" dirty="0">
                <a:solidFill>
                  <a:srgbClr val="FF0000"/>
                </a:solidFill>
              </a:rPr>
              <a:t>Answer:</a:t>
            </a:r>
            <a:r>
              <a:rPr lang="en-US" sz="2400" dirty="0"/>
              <a:t> </a:t>
            </a:r>
            <a:r>
              <a:rPr lang="en-US" sz="2400" dirty="0">
                <a:solidFill>
                  <a:srgbClr val="FF0000"/>
                </a:solidFill>
              </a:rPr>
              <a:t> 30%</a:t>
            </a:r>
          </a:p>
          <a:p>
            <a:endParaRPr lang="en-US" dirty="0"/>
          </a:p>
        </p:txBody>
      </p:sp>
      <p:sp>
        <p:nvSpPr>
          <p:cNvPr id="11" name="TextBox 10"/>
          <p:cNvSpPr txBox="1"/>
          <p:nvPr/>
        </p:nvSpPr>
        <p:spPr>
          <a:xfrm>
            <a:off x="8240685" y="6151418"/>
            <a:ext cx="184731" cy="461665"/>
          </a:xfrm>
          <a:prstGeom prst="rect">
            <a:avLst/>
          </a:prstGeom>
          <a:noFill/>
        </p:spPr>
        <p:txBody>
          <a:bodyPr wrap="none" rtlCol="0">
            <a:spAutoFit/>
          </a:bodyPr>
          <a:lstStyle/>
          <a:p>
            <a:endParaRPr lang="en-US" sz="2400" dirty="0"/>
          </a:p>
        </p:txBody>
      </p:sp>
      <p:sp>
        <p:nvSpPr>
          <p:cNvPr id="17" name="TextBox 16">
            <a:extLst>
              <a:ext uri="{FF2B5EF4-FFF2-40B4-BE49-F238E27FC236}">
                <a16:creationId xmlns:a16="http://schemas.microsoft.com/office/drawing/2014/main" id="{E75307D4-48D0-634A-8E82-4A502BC4E42D}"/>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A2.3</a:t>
            </a:r>
          </a:p>
        </p:txBody>
      </p:sp>
    </p:spTree>
    <p:extLst>
      <p:ext uri="{BB962C8B-B14F-4D97-AF65-F5344CB8AC3E}">
        <p14:creationId xmlns:p14="http://schemas.microsoft.com/office/powerpoint/2010/main" val="356130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P spid="12"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7568" y="19778"/>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A2.3: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913066"/>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97164" y="21186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3E31BDA6-8932-384E-9DB2-EDF096E2A8E2}"/>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A2.3</a:t>
            </a:r>
          </a:p>
        </p:txBody>
      </p:sp>
      <p:sp>
        <p:nvSpPr>
          <p:cNvPr id="14" name="TextBox 2">
            <a:extLst>
              <a:ext uri="{FF2B5EF4-FFF2-40B4-BE49-F238E27FC236}">
                <a16:creationId xmlns:a16="http://schemas.microsoft.com/office/drawing/2014/main" id="{390BDCF4-1461-8C47-9311-C348399177DE}"/>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http://szalonta.hu/ske/text/A2/skea2s3.html</a:t>
            </a:r>
          </a:p>
        </p:txBody>
      </p:sp>
    </p:spTree>
    <p:extLst>
      <p:ext uri="{BB962C8B-B14F-4D97-AF65-F5344CB8AC3E}">
        <p14:creationId xmlns:p14="http://schemas.microsoft.com/office/powerpoint/2010/main" val="311157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063552" y="36790"/>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Percentages</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079776" y="2393595"/>
            <a:ext cx="7105534"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spcAft>
                <a:spcPts val="900"/>
              </a:spcAft>
              <a:buFontTx/>
              <a:buAutoNum type="arabicPeriod"/>
            </a:pPr>
            <a:r>
              <a:rPr lang="en-US" altLang="en-US" sz="2400" dirty="0"/>
              <a:t>Fractions, Decimals and Percentages</a:t>
            </a:r>
          </a:p>
          <a:p>
            <a:pPr>
              <a:spcAft>
                <a:spcPts val="900"/>
              </a:spcAft>
              <a:buFontTx/>
              <a:buAutoNum type="arabicPeriod"/>
            </a:pPr>
            <a:r>
              <a:rPr lang="en-US" altLang="en-US" sz="2400" dirty="0"/>
              <a:t>Percentages </a:t>
            </a:r>
            <a:r>
              <a:rPr lang="en-US" altLang="en-US" sz="2400" i="1" dirty="0"/>
              <a:t>of</a:t>
            </a:r>
            <a:r>
              <a:rPr lang="en-US" altLang="en-US" sz="2400" dirty="0"/>
              <a:t> Quantities</a:t>
            </a:r>
          </a:p>
          <a:p>
            <a:pPr>
              <a:spcAft>
                <a:spcPts val="900"/>
              </a:spcAft>
              <a:buFontTx/>
              <a:buAutoNum type="arabicPeriod"/>
            </a:pPr>
            <a:r>
              <a:rPr lang="en-US" altLang="en-US" sz="2400" dirty="0"/>
              <a:t>Quantities </a:t>
            </a:r>
            <a:r>
              <a:rPr lang="en-US" altLang="en-US" sz="2400" i="1" dirty="0"/>
              <a:t>as</a:t>
            </a:r>
            <a:r>
              <a:rPr lang="en-US" altLang="en-US" sz="2400" dirty="0"/>
              <a:t> Percentages</a:t>
            </a:r>
          </a:p>
          <a:p>
            <a:pPr>
              <a:spcAft>
                <a:spcPts val="900"/>
              </a:spcAft>
              <a:buFontTx/>
              <a:buAutoNum type="arabicPeriod"/>
            </a:pPr>
            <a:r>
              <a:rPr lang="en-US" altLang="en-US" sz="2400" dirty="0"/>
              <a:t>Addition and Subtraction of Fractions</a:t>
            </a:r>
          </a:p>
          <a:p>
            <a:pPr>
              <a:spcAft>
                <a:spcPts val="900"/>
              </a:spcAft>
              <a:buFontTx/>
              <a:buAutoNum type="arabicPeriod"/>
            </a:pPr>
            <a:r>
              <a:rPr lang="en-US" altLang="en-US" sz="2400" dirty="0"/>
              <a:t>Multiplication and Division of Fractions</a:t>
            </a:r>
          </a:p>
          <a:p>
            <a:pPr>
              <a:spcAft>
                <a:spcPts val="900"/>
              </a:spcAft>
              <a:buFontTx/>
              <a:buAutoNum type="arabicPeriod"/>
            </a:pPr>
            <a:r>
              <a:rPr lang="en-US" altLang="en-US" sz="2400" dirty="0"/>
              <a:t>Complex Percentages</a:t>
            </a:r>
          </a:p>
          <a:p>
            <a:pPr>
              <a:spcAft>
                <a:spcPts val="900"/>
              </a:spcAft>
              <a:buFontTx/>
              <a:buAutoNum type="arabicPeriod"/>
            </a:pPr>
            <a:r>
              <a:rPr lang="en-US" altLang="en-US" sz="2400" dirty="0"/>
              <a:t>Percentage Increase and Percentage Decrease</a:t>
            </a:r>
          </a:p>
          <a:p>
            <a:pPr>
              <a:spcAft>
                <a:spcPts val="900"/>
              </a:spcAft>
              <a:buFontTx/>
              <a:buAutoNum type="arabicPeriod"/>
            </a:pPr>
            <a:r>
              <a:rPr lang="en-US" altLang="en-US" sz="2400" dirty="0"/>
              <a:t>Compound Interest and Depreciation</a:t>
            </a:r>
          </a:p>
          <a:p>
            <a:pPr>
              <a:spcAft>
                <a:spcPts val="900"/>
              </a:spcAft>
              <a:buFontTx/>
              <a:buAutoNum type="arabicPeriod"/>
            </a:pPr>
            <a:r>
              <a:rPr lang="en-US" altLang="en-US" sz="2400" dirty="0"/>
              <a:t>Reverse Percentage Problems</a:t>
            </a:r>
            <a:endParaRPr lang="en-US" altLang="en-US" dirty="0"/>
          </a:p>
        </p:txBody>
      </p:sp>
      <p:sp>
        <p:nvSpPr>
          <p:cNvPr id="2" name="TextBox 1">
            <a:extLst>
              <a:ext uri="{FF2B5EF4-FFF2-40B4-BE49-F238E27FC236}">
                <a16:creationId xmlns:a16="http://schemas.microsoft.com/office/drawing/2014/main" id="{90C77461-8681-D44D-B85D-428C97017DEE}"/>
              </a:ext>
            </a:extLst>
          </p:cNvPr>
          <p:cNvSpPr txBox="1"/>
          <p:nvPr/>
        </p:nvSpPr>
        <p:spPr>
          <a:xfrm>
            <a:off x="2209969" y="670046"/>
            <a:ext cx="9960366" cy="1723549"/>
          </a:xfrm>
          <a:prstGeom prst="rect">
            <a:avLst/>
          </a:prstGeom>
          <a:noFill/>
        </p:spPr>
        <p:txBody>
          <a:bodyPr wrap="square" rtlCol="0">
            <a:spAutoFit/>
          </a:bodyPr>
          <a:lstStyle/>
          <a:p>
            <a:pPr algn="ctr"/>
            <a:r>
              <a:rPr lang="en-US" sz="2400" dirty="0"/>
              <a:t>It is important to be able to understand the connection between </a:t>
            </a:r>
            <a:r>
              <a:rPr lang="en-US" sz="2400" b="1" dirty="0"/>
              <a:t>fractions, decimals </a:t>
            </a:r>
            <a:r>
              <a:rPr lang="en-US" sz="2400" dirty="0"/>
              <a:t>and </a:t>
            </a:r>
            <a:r>
              <a:rPr lang="en-US" sz="2400" b="1" dirty="0"/>
              <a:t>percentages</a:t>
            </a:r>
            <a:r>
              <a:rPr lang="en-US" sz="2400" dirty="0"/>
              <a:t> </a:t>
            </a:r>
          </a:p>
          <a:p>
            <a:pPr algn="ctr">
              <a:spcAft>
                <a:spcPts val="1200"/>
              </a:spcAft>
            </a:pPr>
            <a:r>
              <a:rPr lang="en-US" sz="2400" dirty="0"/>
              <a:t>and to be able to </a:t>
            </a:r>
            <a:r>
              <a:rPr lang="is-IS" sz="2400" dirty="0"/>
              <a:t>complete calculations with percentages.</a:t>
            </a:r>
          </a:p>
          <a:p>
            <a:pPr algn="ctr"/>
            <a:r>
              <a:rPr lang="en-US" sz="2400" dirty="0"/>
              <a:t>There are nine sections in this Unit:</a:t>
            </a:r>
          </a:p>
        </p:txBody>
      </p:sp>
      <p:sp>
        <p:nvSpPr>
          <p:cNvPr id="8"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endParaRPr lang="en-US" altLang="en-US" b="1" dirty="0">
              <a:solidFill>
                <a:schemeClr val="bg1"/>
              </a:solidFill>
            </a:endParaRPr>
          </a:p>
        </p:txBody>
      </p:sp>
    </p:spTree>
    <p:extLst>
      <p:ext uri="{BB962C8B-B14F-4D97-AF65-F5344CB8AC3E}">
        <p14:creationId xmlns:p14="http://schemas.microsoft.com/office/powerpoint/2010/main" val="414806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36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36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29247" y="66766"/>
            <a:ext cx="994769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Addition and Subtraction of Fract</a:t>
            </a:r>
            <a:r>
              <a:rPr lang="en-US" altLang="en-US" sz="3000" b="1" dirty="0"/>
              <a:t>ions</a:t>
            </a:r>
          </a:p>
        </p:txBody>
      </p:sp>
      <p:sp>
        <p:nvSpPr>
          <p:cNvPr id="3" name="Rectangle 2">
            <a:extLst>
              <a:ext uri="{FF2B5EF4-FFF2-40B4-BE49-F238E27FC236}">
                <a16:creationId xmlns:a16="http://schemas.microsoft.com/office/drawing/2014/main" id="{9F42911F-52A6-BA40-A856-A1015A093A34}"/>
              </a:ext>
            </a:extLst>
          </p:cNvPr>
          <p:cNvSpPr/>
          <p:nvPr/>
        </p:nvSpPr>
        <p:spPr>
          <a:xfrm>
            <a:off x="3396320" y="731494"/>
            <a:ext cx="7812360" cy="461665"/>
          </a:xfrm>
          <a:prstGeom prst="rect">
            <a:avLst/>
          </a:prstGeom>
        </p:spPr>
        <p:txBody>
          <a:bodyPr wrap="square">
            <a:spAutoFit/>
          </a:bodyPr>
          <a:lstStyle/>
          <a:p>
            <a:pPr algn="ctr"/>
            <a:r>
              <a:rPr lang="en-GB" sz="2400" dirty="0">
                <a:latin typeface="Arial"/>
                <a:cs typeface="Arial"/>
              </a:rPr>
              <a:t>We start with a quick review of key facts about fractions:</a:t>
            </a:r>
            <a:endParaRPr lang="en-US" sz="2400" dirty="0"/>
          </a:p>
        </p:txBody>
      </p:sp>
      <p:sp>
        <p:nvSpPr>
          <p:cNvPr id="7" name="Rectangle 6">
            <a:extLst>
              <a:ext uri="{FF2B5EF4-FFF2-40B4-BE49-F238E27FC236}">
                <a16:creationId xmlns:a16="http://schemas.microsoft.com/office/drawing/2014/main" id="{3A634048-22F6-424E-9C40-031DEB396083}"/>
              </a:ext>
            </a:extLst>
          </p:cNvPr>
          <p:cNvSpPr/>
          <p:nvPr/>
        </p:nvSpPr>
        <p:spPr>
          <a:xfrm>
            <a:off x="3782714" y="1307615"/>
            <a:ext cx="6840760" cy="1116999"/>
          </a:xfrm>
          <a:prstGeom prst="rect">
            <a:avLst/>
          </a:prstGeom>
          <a:ln w="15875">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sz="2400" dirty="0">
              <a:latin typeface="+mj-lt"/>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2855640" y="1303889"/>
                <a:ext cx="8856983" cy="5284908"/>
              </a:xfrm>
              <a:prstGeom prst="rect">
                <a:avLst/>
              </a:prstGeom>
              <a:noFill/>
            </p:spPr>
            <p:txBody>
              <a:bodyPr wrap="square" rtlCol="0">
                <a:spAutoFit/>
              </a:bodyPr>
              <a:lstStyle/>
              <a:p>
                <a:pPr algn="ctr">
                  <a:spcAft>
                    <a:spcPts val="1800"/>
                  </a:spcAft>
                </a:pPr>
                <a:r>
                  <a:rPr lang="en-US" sz="2400" dirty="0"/>
                  <a:t>The number above the line is the </a:t>
                </a:r>
                <a:r>
                  <a:rPr lang="en-US" sz="2400" b="1" dirty="0"/>
                  <a:t>numerator</a:t>
                </a:r>
                <a:r>
                  <a:rPr lang="en-US" sz="2400" dirty="0"/>
                  <a:t>;</a:t>
                </a:r>
              </a:p>
              <a:p>
                <a:pPr algn="ctr">
                  <a:spcAft>
                    <a:spcPts val="1800"/>
                  </a:spcAft>
                </a:pPr>
                <a:r>
                  <a:rPr lang="en-US" sz="2400" dirty="0"/>
                  <a:t> the number below the line is the </a:t>
                </a:r>
                <a:r>
                  <a:rPr lang="en-US" sz="2400" b="1" dirty="0"/>
                  <a:t>denominator</a:t>
                </a:r>
                <a:r>
                  <a:rPr lang="en-US" sz="2400" dirty="0"/>
                  <a:t>.</a:t>
                </a:r>
              </a:p>
              <a:p>
                <a:pPr algn="ctr"/>
                <a:r>
                  <a:rPr lang="en-US" sz="2400" dirty="0"/>
                  <a:t>The </a:t>
                </a:r>
                <a:r>
                  <a:rPr lang="en-US" sz="2400" i="1" dirty="0"/>
                  <a:t>key</a:t>
                </a:r>
                <a:r>
                  <a:rPr lang="en-US" sz="2400" dirty="0"/>
                  <a:t> step in either adding or subtracting fractions is to </a:t>
                </a:r>
              </a:p>
              <a:p>
                <a:pPr algn="ctr">
                  <a:spcAft>
                    <a:spcPts val="600"/>
                  </a:spcAft>
                </a:pPr>
                <a:r>
                  <a:rPr lang="en-US" sz="2400" dirty="0"/>
                  <a:t>make sure that the fractions have the </a:t>
                </a:r>
                <a:r>
                  <a:rPr lang="en-US" sz="2400" i="1" dirty="0"/>
                  <a:t>same</a:t>
                </a:r>
                <a:r>
                  <a:rPr lang="en-US" sz="2400" dirty="0"/>
                  <a:t> denominator. </a:t>
                </a:r>
              </a:p>
              <a:p>
                <a:pPr algn="ctr">
                  <a:spcAft>
                    <a:spcPts val="1000"/>
                  </a:spcAft>
                </a:pPr>
                <a:r>
                  <a:rPr lang="en-US" sz="2400" dirty="0"/>
                  <a:t>If, initially, the fractions do not have the same denominator, we need to find </a:t>
                </a:r>
                <a:r>
                  <a:rPr lang="en-US" sz="2400" b="1" dirty="0"/>
                  <a:t>equivalent fractions</a:t>
                </a:r>
                <a:r>
                  <a:rPr lang="en-US" sz="2400" dirty="0"/>
                  <a:t>*</a:t>
                </a:r>
                <a:r>
                  <a:rPr lang="en-US" sz="2400" b="1" dirty="0"/>
                  <a:t> </a:t>
                </a:r>
                <a:r>
                  <a:rPr lang="en-US" sz="2400" dirty="0"/>
                  <a:t>so that they do.</a:t>
                </a:r>
              </a:p>
              <a:p>
                <a:pPr algn="ctr"/>
                <a:r>
                  <a:rPr lang="en-US" sz="2400" dirty="0"/>
                  <a:t>An example of </a:t>
                </a:r>
                <a:r>
                  <a:rPr lang="en-US" sz="2400" b="1" dirty="0"/>
                  <a:t>equivalent fractions </a:t>
                </a:r>
                <a:r>
                  <a:rPr lang="en-US" sz="2400" dirty="0"/>
                  <a:t>is:</a:t>
                </a:r>
                <a:endParaRPr lang="en-GB" sz="2400" dirty="0">
                  <a:latin typeface="Cambria Math" charset="0"/>
                </a:endParaRPr>
              </a:p>
              <a:p>
                <a:pPr algn="ctr"/>
                <a14:m>
                  <m:oMath xmlns:m="http://schemas.openxmlformats.org/officeDocument/2006/math">
                    <m:r>
                      <a:rPr lang="en-GB" sz="2400">
                        <a:latin typeface="Cambria Math" charset="0"/>
                      </a:rPr>
                      <m:t>  </m:t>
                    </m:r>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r>
                      <a:rPr lang="en-GB" sz="2400" i="1">
                        <a:latin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panose="02040503050406030204" pitchFamily="18" charset="0"/>
                          </a:rPr>
                          <m:t>6</m:t>
                        </m:r>
                      </m:den>
                    </m:f>
                    <m:r>
                      <a:rPr lang="en-GB" sz="2400" i="1">
                        <a:latin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8</m:t>
                        </m:r>
                      </m:num>
                      <m:den>
                        <m:r>
                          <a:rPr lang="en-GB" sz="2400" i="1">
                            <a:latin typeface="Cambria Math" panose="02040503050406030204" pitchFamily="18" charset="0"/>
                          </a:rPr>
                          <m:t>1</m:t>
                        </m:r>
                        <m:r>
                          <a:rPr lang="en-GB" sz="2400" i="1">
                            <a:latin typeface="Cambria Math" charset="0"/>
                          </a:rPr>
                          <m:t>2</m:t>
                        </m:r>
                      </m:den>
                    </m:f>
                  </m:oMath>
                </a14:m>
                <a:endParaRPr lang="en-US" sz="2400" dirty="0"/>
              </a:p>
              <a:p>
                <a:pPr algn="ctr"/>
                <a:r>
                  <a:rPr lang="en-US" sz="2400" dirty="0"/>
                  <a:t>They all have exactly the same value</a:t>
                </a:r>
              </a:p>
              <a:p>
                <a:pPr algn="ctr">
                  <a:spcAft>
                    <a:spcPts val="2400"/>
                  </a:spcAft>
                </a:pPr>
                <a:r>
                  <a:rPr lang="en-US" sz="2400" dirty="0"/>
                  <a:t>(as can be seen on the fraction wall on the next slide).</a:t>
                </a:r>
              </a:p>
              <a:p>
                <a:r>
                  <a:rPr lang="en-US" sz="2400" dirty="0"/>
                  <a:t>*</a:t>
                </a:r>
                <a:r>
                  <a:rPr lang="en-US" sz="1800" dirty="0"/>
                  <a:t>Note: More information about </a:t>
                </a:r>
                <a:r>
                  <a:rPr lang="en-US" sz="1800" b="1" dirty="0"/>
                  <a:t>equivalent fractions </a:t>
                </a:r>
                <a:r>
                  <a:rPr lang="en-US" sz="1800" dirty="0"/>
                  <a:t>is found in the Unit </a:t>
                </a:r>
                <a:r>
                  <a:rPr lang="en-US" sz="1800" b="1" dirty="0"/>
                  <a:t>Fractions.</a:t>
                </a:r>
              </a:p>
            </p:txBody>
          </p:sp>
        </mc:Choice>
        <mc:Fallback xmlns="">
          <p:sp>
            <p:nvSpPr>
              <p:cNvPr id="2" name="TextBox 1"/>
              <p:cNvSpPr txBox="1">
                <a:spLocks noRot="1" noChangeAspect="1" noMove="1" noResize="1" noEditPoints="1" noAdjustHandles="1" noChangeArrowheads="1" noChangeShapeType="1" noTextEdit="1"/>
              </p:cNvSpPr>
              <p:nvPr/>
            </p:nvSpPr>
            <p:spPr>
              <a:xfrm>
                <a:off x="2855640" y="1303889"/>
                <a:ext cx="8856983" cy="5284908"/>
              </a:xfrm>
              <a:prstGeom prst="rect">
                <a:avLst/>
              </a:prstGeom>
              <a:blipFill>
                <a:blip r:embed="rId2"/>
                <a:stretch>
                  <a:fillRect l="-1003" t="-959" r="-430" b="-1439"/>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9EC19BC9-DC14-3D4A-8E7C-A4C5CCFD452D}"/>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Tree>
    <p:extLst>
      <p:ext uri="{BB962C8B-B14F-4D97-AF65-F5344CB8AC3E}">
        <p14:creationId xmlns:p14="http://schemas.microsoft.com/office/powerpoint/2010/main" val="232235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115888"/>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 Wall for Equivalent Fractions</a:t>
            </a:r>
          </a:p>
        </p:txBody>
      </p:sp>
      <p:pic>
        <p:nvPicPr>
          <p:cNvPr id="4" name="Picture 3">
            <a:extLst>
              <a:ext uri="{FF2B5EF4-FFF2-40B4-BE49-F238E27FC236}">
                <a16:creationId xmlns:a16="http://schemas.microsoft.com/office/drawing/2014/main" id="{68DA6864-6391-BE48-AFDA-69E72B93D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5" y="692150"/>
            <a:ext cx="6121400" cy="617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61A2918-F43F-B541-AB2C-2BB433DD3F32}"/>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Tree>
    <p:extLst>
      <p:ext uri="{BB962C8B-B14F-4D97-AF65-F5344CB8AC3E}">
        <p14:creationId xmlns:p14="http://schemas.microsoft.com/office/powerpoint/2010/main" val="1924581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18383" y="8473"/>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Addition of Fractions: Example</a:t>
            </a:r>
          </a:p>
        </p:txBody>
      </p:sp>
      <mc:AlternateContent xmlns:mc="http://schemas.openxmlformats.org/markup-compatibility/2006" xmlns:a14="http://schemas.microsoft.com/office/drawing/2010/main">
        <mc:Choice Requires="a14">
          <p:sp>
            <p:nvSpPr>
              <p:cNvPr id="5" name="TextBox 4"/>
              <p:cNvSpPr txBox="1"/>
              <p:nvPr/>
            </p:nvSpPr>
            <p:spPr>
              <a:xfrm>
                <a:off x="5159896" y="1239444"/>
                <a:ext cx="3767279" cy="616515"/>
              </a:xfrm>
              <a:prstGeom prst="rect">
                <a:avLst/>
              </a:prstGeom>
              <a:noFill/>
            </p:spPr>
            <p:txBody>
              <a:bodyPr wrap="square" rtlCol="0">
                <a:spAutoFit/>
              </a:bodyPr>
              <a:lstStyle/>
              <a:p>
                <a:r>
                  <a:rPr lang="en-US" sz="2400" b="1" dirty="0"/>
                  <a:t>Example</a:t>
                </a:r>
                <a:r>
                  <a:rPr lang="en-US" sz="2400" dirty="0"/>
                  <a:t>: What is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r>
                      <a:rPr lang="en-GB" sz="2400">
                        <a:latin typeface="Cambria Math" panose="02040503050406030204" pitchFamily="18" charset="0"/>
                      </a:rPr>
                      <m:t> ?</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5159896" y="1239444"/>
                <a:ext cx="3767279" cy="616515"/>
              </a:xfrm>
              <a:prstGeom prst="rect">
                <a:avLst/>
              </a:prstGeom>
              <a:blipFill>
                <a:blip r:embed="rId2"/>
                <a:stretch>
                  <a:fillRect l="-2349" b="-6122"/>
                </a:stretch>
              </a:blipFill>
            </p:spPr>
            <p:txBody>
              <a:bodyPr/>
              <a:lstStyle/>
              <a:p>
                <a:r>
                  <a:rPr lang="en-US">
                    <a:noFill/>
                  </a:rPr>
                  <a:t> </a:t>
                </a:r>
              </a:p>
            </p:txBody>
          </p:sp>
        </mc:Fallback>
      </mc:AlternateContent>
      <p:sp>
        <p:nvSpPr>
          <p:cNvPr id="7" name="TextBox 6"/>
          <p:cNvSpPr txBox="1"/>
          <p:nvPr/>
        </p:nvSpPr>
        <p:spPr>
          <a:xfrm>
            <a:off x="3622606" y="2214192"/>
            <a:ext cx="8039380" cy="1608133"/>
          </a:xfrm>
          <a:prstGeom prst="rect">
            <a:avLst/>
          </a:prstGeom>
          <a:noFill/>
        </p:spPr>
        <p:txBody>
          <a:bodyPr wrap="none" rtlCol="0">
            <a:spAutoFit/>
          </a:bodyPr>
          <a:lstStyle/>
          <a:p>
            <a:pPr>
              <a:spcAft>
                <a:spcPts val="300"/>
              </a:spcAft>
            </a:pPr>
            <a:r>
              <a:rPr lang="en-US" sz="2400" b="1" dirty="0"/>
              <a:t>Solution</a:t>
            </a:r>
          </a:p>
          <a:p>
            <a:r>
              <a:rPr lang="en-US" sz="2400" dirty="0"/>
              <a:t>These fractions do not have the same denominator so</a:t>
            </a:r>
            <a:br>
              <a:rPr lang="en-US" sz="2400" dirty="0"/>
            </a:br>
            <a:r>
              <a:rPr lang="en-US" sz="2400" dirty="0"/>
              <a:t>we need to find equivalent fractions for each, so that</a:t>
            </a:r>
          </a:p>
          <a:p>
            <a:r>
              <a:rPr lang="en-US" sz="2400" dirty="0"/>
              <a:t>the two fractions have common (the same) denominators.</a:t>
            </a:r>
          </a:p>
        </p:txBody>
      </p:sp>
      <mc:AlternateContent xmlns:mc="http://schemas.openxmlformats.org/markup-compatibility/2006" xmlns:a14="http://schemas.microsoft.com/office/drawing/2010/main">
        <mc:Choice Requires="a14">
          <p:sp>
            <p:nvSpPr>
              <p:cNvPr id="8" name="TextBox 7"/>
              <p:cNvSpPr txBox="1"/>
              <p:nvPr/>
            </p:nvSpPr>
            <p:spPr>
              <a:xfrm>
                <a:off x="5562530" y="3878397"/>
                <a:ext cx="4159533" cy="1507400"/>
              </a:xfrm>
              <a:prstGeom prst="rect">
                <a:avLst/>
              </a:prstGeom>
              <a:noFill/>
            </p:spPr>
            <p:txBody>
              <a:bodyPr wrap="squar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   </m:t>
                    </m:r>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m:rPr>
                        <m:nor/>
                      </m:rPr>
                      <a:rPr lang="en-GB" sz="2400" dirty="0"/>
                      <m:t>  </m:t>
                    </m:r>
                    <m:r>
                      <a:rPr lang="en-GB" sz="2400" i="1" dirty="0">
                        <a:latin typeface="Cambria Math" charset="0"/>
                      </a:rPr>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4</m:t>
                        </m:r>
                      </m:num>
                      <m:den>
                        <m:r>
                          <a:rPr lang="en-GB" sz="2400" i="1">
                            <a:solidFill>
                              <a:srgbClr val="FF0000"/>
                            </a:solidFill>
                            <a:latin typeface="Cambria Math" charset="0"/>
                          </a:rPr>
                          <m:t>12</m:t>
                        </m:r>
                      </m:den>
                    </m:f>
                    <m:r>
                      <a:rPr lang="en-GB" sz="2400" i="1">
                        <a:solidFill>
                          <a:srgbClr val="FF0000"/>
                        </a:solidFill>
                        <a:latin typeface="Cambria Math" charset="0"/>
                      </a:rPr>
                      <m:t> </m:t>
                    </m:r>
                  </m:oMath>
                </a14:m>
                <a:endParaRPr lang="en-US" sz="2400" dirty="0"/>
              </a:p>
              <a:p>
                <a:endParaRPr lang="en-US" sz="2400" dirty="0"/>
              </a:p>
              <a:p>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r>
                      <m:rPr>
                        <m:nor/>
                      </m:rPr>
                      <a:rPr lang="en-GB" sz="2400">
                        <a:latin typeface="Cambria Math" charset="0"/>
                      </a:rPr>
                      <m:t>   </m:t>
                    </m:r>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m:rPr>
                        <m:nor/>
                      </m:rPr>
                      <a:rPr lang="en-GB" sz="2400" dirty="0"/>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9</m:t>
                        </m:r>
                      </m:num>
                      <m:den>
                        <m:r>
                          <a:rPr lang="en-GB" sz="2400" i="1">
                            <a:solidFill>
                              <a:srgbClr val="FF0000"/>
                            </a:solidFill>
                            <a:latin typeface="Cambria Math" charset="0"/>
                          </a:rPr>
                          <m:t>12</m:t>
                        </m:r>
                      </m:den>
                    </m:f>
                  </m:oMath>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5562530" y="3878397"/>
                <a:ext cx="4159533" cy="150740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101676" y="5733256"/>
                <a:ext cx="5081239" cy="924292"/>
              </a:xfrm>
              <a:prstGeom prst="rect">
                <a:avLst/>
              </a:prstGeom>
              <a:noFill/>
            </p:spPr>
            <p:txBody>
              <a:bodyPr wrap="square" rtlCol="0">
                <a:spAutoFit/>
              </a:bodyPr>
              <a:lstStyle/>
              <a:p>
                <a:r>
                  <a:rPr lang="en-US"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oMath>
                </a14:m>
                <a:r>
                  <a:rPr lang="en-US" sz="2400" dirty="0"/>
                  <a:t>  </a:t>
                </a:r>
                <a14:m>
                  <m:oMath xmlns:m="http://schemas.openxmlformats.org/officeDocument/2006/math">
                    <m:r>
                      <a:rPr lang="en-GB" sz="2400" i="1">
                        <a:latin typeface="Cambria Math" panose="02040503050406030204" pitchFamily="18" charset="0"/>
                      </a:rPr>
                      <m:t>=</m:t>
                    </m:r>
                  </m:oMath>
                </a14:m>
                <a:r>
                  <a:rPr lang="en-US" sz="2400" dirty="0"/>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4</m:t>
                        </m:r>
                      </m:num>
                      <m:den>
                        <m:r>
                          <a:rPr lang="en-GB" sz="2400" i="1">
                            <a:solidFill>
                              <a:srgbClr val="FF0000"/>
                            </a:solidFill>
                            <a:latin typeface="Cambria Math" panose="02040503050406030204" pitchFamily="18" charset="0"/>
                          </a:rPr>
                          <m:t>1</m:t>
                        </m:r>
                        <m:r>
                          <a:rPr lang="en-GB" sz="2400" i="1">
                            <a:solidFill>
                              <a:srgbClr val="FF0000"/>
                            </a:solidFill>
                            <a:latin typeface="Cambria Math" charset="0"/>
                          </a:rPr>
                          <m:t>2</m:t>
                        </m:r>
                      </m:den>
                    </m:f>
                  </m:oMath>
                </a14:m>
                <a:r>
                  <a:rPr lang="en-US" sz="2400" dirty="0">
                    <a:solidFill>
                      <a:srgbClr val="FF0000"/>
                    </a:solidFill>
                  </a:rPr>
                  <a:t>  </a:t>
                </a:r>
                <a14:m>
                  <m:oMath xmlns:m="http://schemas.openxmlformats.org/officeDocument/2006/math">
                    <m:r>
                      <a:rPr lang="en-GB" sz="2400" i="1">
                        <a:solidFill>
                          <a:srgbClr val="FF0000"/>
                        </a:solidFill>
                        <a:latin typeface="Cambria Math" charset="0"/>
                      </a:rPr>
                      <m:t>+</m:t>
                    </m:r>
                  </m:oMath>
                </a14:m>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9</m:t>
                        </m:r>
                      </m:num>
                      <m:den>
                        <m:r>
                          <a:rPr lang="en-GB" sz="2400" i="1">
                            <a:solidFill>
                              <a:srgbClr val="FF0000"/>
                            </a:solidFill>
                            <a:latin typeface="Cambria Math" panose="02040503050406030204" pitchFamily="18" charset="0"/>
                          </a:rPr>
                          <m:t>1</m:t>
                        </m:r>
                        <m:r>
                          <a:rPr lang="en-GB" sz="2400" i="1">
                            <a:solidFill>
                              <a:srgbClr val="FF0000"/>
                            </a:solidFill>
                            <a:latin typeface="Cambria Math" charset="0"/>
                          </a:rPr>
                          <m:t>2</m:t>
                        </m:r>
                      </m:den>
                    </m:f>
                  </m:oMath>
                </a14:m>
                <a:r>
                  <a:rPr lang="en-US"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m:t>
                    </m:r>
                  </m:oMath>
                </a14:m>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r>
                          <a:rPr lang="en-GB" sz="2400" i="1">
                            <a:solidFill>
                              <a:srgbClr val="FF0000"/>
                            </a:solidFill>
                            <a:latin typeface="Cambria Math" charset="0"/>
                          </a:rPr>
                          <m:t>3</m:t>
                        </m:r>
                      </m:num>
                      <m:den>
                        <m:r>
                          <a:rPr lang="en-GB" sz="2400" i="1">
                            <a:solidFill>
                              <a:srgbClr val="FF0000"/>
                            </a:solidFill>
                            <a:latin typeface="Cambria Math" panose="02040503050406030204" pitchFamily="18" charset="0"/>
                          </a:rPr>
                          <m:t>1</m:t>
                        </m:r>
                        <m:r>
                          <a:rPr lang="en-GB" sz="2400" i="1">
                            <a:solidFill>
                              <a:srgbClr val="FF0000"/>
                            </a:solidFill>
                            <a:latin typeface="Cambria Math" charset="0"/>
                          </a:rPr>
                          <m:t>2</m:t>
                        </m:r>
                      </m:den>
                    </m:f>
                  </m:oMath>
                </a14:m>
                <a:r>
                  <a:rPr lang="en-US"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m:t>
                    </m:r>
                    <m:r>
                      <a:rPr lang="en-GB" sz="2400" i="1">
                        <a:solidFill>
                          <a:srgbClr val="FF0000"/>
                        </a:solidFill>
                        <a:latin typeface="Cambria Math" charset="0"/>
                      </a:rPr>
                      <m:t>1</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1</m:t>
                        </m:r>
                        <m:r>
                          <a:rPr lang="en-GB" sz="2400" i="1">
                            <a:solidFill>
                              <a:srgbClr val="FF0000"/>
                            </a:solidFill>
                            <a:latin typeface="Cambria Math" charset="0"/>
                          </a:rPr>
                          <m:t>2</m:t>
                        </m:r>
                      </m:den>
                    </m:f>
                  </m:oMath>
                </a14:m>
                <a:endParaRPr lang="en-US" sz="2400" dirty="0">
                  <a:solidFill>
                    <a:srgbClr val="FF0000"/>
                  </a:solidFill>
                </a:endParaRPr>
              </a:p>
              <a:p>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101676" y="5733256"/>
                <a:ext cx="5081239" cy="924292"/>
              </a:xfrm>
              <a:prstGeom prst="rect">
                <a:avLst/>
              </a:prstGeom>
              <a:blipFill>
                <a:blip r:embed="rId4"/>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49B463A0-B7E6-E641-846D-C4B56EF04C74}"/>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Tree>
    <p:extLst>
      <p:ext uri="{BB962C8B-B14F-4D97-AF65-F5344CB8AC3E}">
        <p14:creationId xmlns:p14="http://schemas.microsoft.com/office/powerpoint/2010/main" val="226252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18383" y="75441"/>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Subtraction of Fractions: Example</a:t>
            </a:r>
          </a:p>
        </p:txBody>
      </p:sp>
      <mc:AlternateContent xmlns:mc="http://schemas.openxmlformats.org/markup-compatibility/2006" xmlns:a14="http://schemas.microsoft.com/office/drawing/2010/main">
        <mc:Choice Requires="a14">
          <p:sp>
            <p:nvSpPr>
              <p:cNvPr id="5" name="TextBox 4"/>
              <p:cNvSpPr txBox="1"/>
              <p:nvPr/>
            </p:nvSpPr>
            <p:spPr>
              <a:xfrm>
                <a:off x="4498455" y="890126"/>
                <a:ext cx="4781120" cy="617157"/>
              </a:xfrm>
              <a:prstGeom prst="rect">
                <a:avLst/>
              </a:prstGeom>
              <a:noFill/>
            </p:spPr>
            <p:txBody>
              <a:bodyPr wrap="square" rtlCol="0">
                <a:spAutoFit/>
              </a:bodyPr>
              <a:lstStyle/>
              <a:p>
                <a:r>
                  <a:rPr lang="en-US" sz="2400" b="1" dirty="0"/>
                  <a:t>Example</a:t>
                </a:r>
                <a:r>
                  <a:rPr lang="en-US" sz="2400" dirty="0"/>
                  <a:t>: What is  3</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  − 1</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r>
                      <a:rPr lang="en-GB" sz="2400">
                        <a:latin typeface="Cambria Math" panose="02040503050406030204" pitchFamily="18" charset="0"/>
                      </a:rPr>
                      <m:t>  ?</m:t>
                    </m:r>
                  </m:oMath>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4498455" y="890126"/>
                <a:ext cx="4781120" cy="617157"/>
              </a:xfrm>
              <a:prstGeom prst="rect">
                <a:avLst/>
              </a:prstGeom>
              <a:blipFill>
                <a:blip r:embed="rId2"/>
                <a:stretch>
                  <a:fillRect l="-1852" b="-6000"/>
                </a:stretch>
              </a:blipFill>
            </p:spPr>
            <p:txBody>
              <a:bodyPr/>
              <a:lstStyle/>
              <a:p>
                <a:r>
                  <a:rPr lang="en-US">
                    <a:noFill/>
                  </a:rPr>
                  <a:t> </a:t>
                </a:r>
              </a:p>
            </p:txBody>
          </p:sp>
        </mc:Fallback>
      </mc:AlternateContent>
      <p:sp>
        <p:nvSpPr>
          <p:cNvPr id="7" name="TextBox 6"/>
          <p:cNvSpPr txBox="1"/>
          <p:nvPr/>
        </p:nvSpPr>
        <p:spPr>
          <a:xfrm>
            <a:off x="3503712" y="1689508"/>
            <a:ext cx="7992888" cy="1569660"/>
          </a:xfrm>
          <a:prstGeom prst="rect">
            <a:avLst/>
          </a:prstGeom>
          <a:noFill/>
        </p:spPr>
        <p:txBody>
          <a:bodyPr wrap="square" rtlCol="0">
            <a:spAutoFit/>
          </a:bodyPr>
          <a:lstStyle/>
          <a:p>
            <a:r>
              <a:rPr lang="en-US" sz="2400" b="1" dirty="0"/>
              <a:t>Solution</a:t>
            </a:r>
          </a:p>
          <a:p>
            <a:r>
              <a:rPr lang="en-US" sz="2400" dirty="0"/>
              <a:t>These fractions do not have the same denominator, </a:t>
            </a:r>
          </a:p>
          <a:p>
            <a:r>
              <a:rPr lang="en-US" sz="2400" dirty="0"/>
              <a:t>so we need to find equivalent fractions for each, </a:t>
            </a:r>
          </a:p>
          <a:p>
            <a:r>
              <a:rPr lang="en-US" sz="2400" dirty="0"/>
              <a:t>so that the two fractions have a common denominator.</a:t>
            </a:r>
          </a:p>
        </p:txBody>
      </p:sp>
      <mc:AlternateContent xmlns:mc="http://schemas.openxmlformats.org/markup-compatibility/2006" xmlns:a14="http://schemas.microsoft.com/office/drawing/2010/main">
        <mc:Choice Requires="a14">
          <p:sp>
            <p:nvSpPr>
              <p:cNvPr id="8" name="TextBox 7"/>
              <p:cNvSpPr txBox="1"/>
              <p:nvPr/>
            </p:nvSpPr>
            <p:spPr>
              <a:xfrm>
                <a:off x="4176736" y="3429000"/>
                <a:ext cx="6048672" cy="1510670"/>
              </a:xfrm>
              <a:prstGeom prst="rect">
                <a:avLst/>
              </a:prstGeom>
              <a:noFill/>
            </p:spPr>
            <p:txBody>
              <a:bodyPr wrap="square" rtlCol="0">
                <a:spAutoFit/>
              </a:bodyPr>
              <a:lstStyle/>
              <a:p>
                <a:r>
                  <a:rPr lang="en-US" dirty="0"/>
                  <a:t> </a:t>
                </a:r>
                <a:r>
                  <a:rPr lang="en-US" sz="2400" dirty="0"/>
                  <a:t>3</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   </m:t>
                    </m:r>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a:rPr lang="en-GB" sz="2400" i="1" dirty="0">
                        <a:latin typeface="Cambria Math" charset="0"/>
                      </a:rPr>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10</m:t>
                        </m:r>
                      </m:num>
                      <m:den>
                        <m:r>
                          <a:rPr lang="en-GB" sz="2400" i="1">
                            <a:solidFill>
                              <a:srgbClr val="FF0000"/>
                            </a:solidFill>
                            <a:latin typeface="Cambria Math" charset="0"/>
                          </a:rPr>
                          <m:t>3</m:t>
                        </m:r>
                      </m:den>
                    </m:f>
                    <m:r>
                      <a:rPr lang="en-GB" sz="2400" i="1">
                        <a:solidFill>
                          <a:srgbClr val="FF0000"/>
                        </a:solidFill>
                        <a:latin typeface="Cambria Math" charset="0"/>
                      </a:rPr>
                      <m:t> </m:t>
                    </m:r>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m:rPr>
                        <m:nor/>
                      </m:rPr>
                      <a:rPr lang="en-GB" sz="2400" dirty="0"/>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80</m:t>
                        </m:r>
                      </m:num>
                      <m:den>
                        <m:r>
                          <a:rPr lang="en-GB" sz="2400" i="1">
                            <a:solidFill>
                              <a:srgbClr val="FF0000"/>
                            </a:solidFill>
                            <a:latin typeface="Cambria Math" charset="0"/>
                          </a:rPr>
                          <m:t>24</m:t>
                        </m:r>
                      </m:den>
                    </m:f>
                  </m:oMath>
                </a14:m>
                <a:endParaRPr lang="en-US" sz="2400" dirty="0">
                  <a:solidFill>
                    <a:srgbClr val="FF0000"/>
                  </a:solidFill>
                </a:endParaRPr>
              </a:p>
              <a:p>
                <a:endParaRPr lang="en-US" sz="2400" dirty="0"/>
              </a:p>
              <a:p>
                <a:r>
                  <a:rPr lang="en-US" sz="2400" dirty="0"/>
                  <a:t> 1</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r>
                      <m:rPr>
                        <m:nor/>
                      </m:rPr>
                      <a:rPr lang="en-GB" sz="2400">
                        <a:latin typeface="Cambria Math" charset="0"/>
                      </a:rPr>
                      <m:t>   </m:t>
                    </m:r>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m:rPr>
                        <m:nor/>
                      </m:rPr>
                      <a:rPr lang="en-GB" sz="2400" dirty="0"/>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11</m:t>
                        </m:r>
                      </m:num>
                      <m:den>
                        <m:r>
                          <a:rPr lang="en-GB" sz="2400" i="1">
                            <a:solidFill>
                              <a:srgbClr val="FF0000"/>
                            </a:solidFill>
                            <a:latin typeface="Cambria Math" charset="0"/>
                          </a:rPr>
                          <m:t>8</m:t>
                        </m:r>
                      </m:den>
                    </m:f>
                  </m:oMath>
                </a14:m>
                <a:r>
                  <a:rPr lang="en-US" sz="2400" dirty="0">
                    <a:solidFill>
                      <a:srgbClr val="FF0000"/>
                    </a:solidFill>
                  </a:rPr>
                  <a:t> </a:t>
                </a:r>
                <a14:m>
                  <m:oMath xmlns:m="http://schemas.openxmlformats.org/officeDocument/2006/math">
                    <m:r>
                      <m:rPr>
                        <m:nor/>
                      </m:rPr>
                      <a:rPr lang="en-US" sz="2400" dirty="0"/>
                      <m:t>is</m:t>
                    </m:r>
                    <m:r>
                      <m:rPr>
                        <m:nor/>
                      </m:rPr>
                      <a:rPr lang="en-US" sz="2400" dirty="0"/>
                      <m:t> </m:t>
                    </m:r>
                    <m:r>
                      <m:rPr>
                        <m:nor/>
                      </m:rPr>
                      <a:rPr lang="en-US" sz="2400" dirty="0"/>
                      <m:t>equivalent</m:t>
                    </m:r>
                    <m:r>
                      <m:rPr>
                        <m:nor/>
                      </m:rPr>
                      <a:rPr lang="en-US" sz="2400" dirty="0"/>
                      <m:t> </m:t>
                    </m:r>
                    <m:r>
                      <m:rPr>
                        <m:nor/>
                      </m:rPr>
                      <a:rPr lang="en-US" sz="2400" dirty="0"/>
                      <m:t>to</m:t>
                    </m:r>
                    <m:r>
                      <m:rPr>
                        <m:nor/>
                      </m:rPr>
                      <a:rPr lang="en-GB" sz="2400" dirty="0"/>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33</m:t>
                        </m:r>
                      </m:num>
                      <m:den>
                        <m:r>
                          <a:rPr lang="en-GB" sz="2400" i="1">
                            <a:solidFill>
                              <a:srgbClr val="FF0000"/>
                            </a:solidFill>
                            <a:latin typeface="Cambria Math" charset="0"/>
                          </a:rPr>
                          <m:t>24</m:t>
                        </m:r>
                      </m:den>
                    </m:f>
                  </m:oMath>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4176736" y="3429000"/>
                <a:ext cx="6048672" cy="1510670"/>
              </a:xfrm>
              <a:prstGeom prst="rect">
                <a:avLst/>
              </a:prstGeom>
              <a:blipFill>
                <a:blip r:embed="rId3"/>
                <a:stretch>
                  <a:fillRect l="-419"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899909" y="5245630"/>
                <a:ext cx="1544196" cy="924933"/>
              </a:xfrm>
              <a:prstGeom prst="rect">
                <a:avLst/>
              </a:prstGeom>
              <a:noFill/>
            </p:spPr>
            <p:txBody>
              <a:bodyPr wrap="square" rtlCol="0">
                <a:spAutoFit/>
              </a:bodyPr>
              <a:lstStyle/>
              <a:p>
                <a:r>
                  <a:rPr lang="en-US" sz="2400" dirty="0"/>
                  <a:t>3</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a:rPr lang="en-GB" sz="2400" i="1">
                        <a:latin typeface="Cambria Math" charset="0"/>
                      </a:rPr>
                      <m:t>−1</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r>
                      <a:rPr lang="en-GB" sz="2400" i="1">
                        <a:latin typeface="Cambria Math" panose="02040503050406030204" pitchFamily="18" charset="0"/>
                      </a:rPr>
                      <m:t>=</m:t>
                    </m:r>
                  </m:oMath>
                </a14:m>
                <a:endParaRPr lang="en-US" sz="2400" dirty="0"/>
              </a:p>
              <a:p>
                <a:r>
                  <a:rPr lang="en-US" dirty="0"/>
                  <a:t> </a:t>
                </a:r>
              </a:p>
            </p:txBody>
          </p:sp>
        </mc:Choice>
        <mc:Fallback xmlns="">
          <p:sp>
            <p:nvSpPr>
              <p:cNvPr id="9" name="TextBox 8"/>
              <p:cNvSpPr txBox="1">
                <a:spLocks noRot="1" noChangeAspect="1" noMove="1" noResize="1" noEditPoints="1" noAdjustHandles="1" noChangeArrowheads="1" noChangeShapeType="1" noTextEdit="1"/>
              </p:cNvSpPr>
              <p:nvPr/>
            </p:nvSpPr>
            <p:spPr>
              <a:xfrm>
                <a:off x="4899909" y="5245630"/>
                <a:ext cx="1544196" cy="924933"/>
              </a:xfrm>
              <a:prstGeom prst="rect">
                <a:avLst/>
              </a:prstGeom>
              <a:blipFill>
                <a:blip r:embed="rId4"/>
                <a:stretch>
                  <a:fillRect l="-57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6389792" y="5245630"/>
                <a:ext cx="1622560" cy="614655"/>
              </a:xfrm>
              <a:prstGeom prst="rect">
                <a:avLst/>
              </a:prstGeom>
              <a:noFill/>
            </p:spPr>
            <p:txBody>
              <a:bodyPr wrap="none" rtlCol="0">
                <a:spAutoFit/>
              </a:bodyPr>
              <a:lstStyle/>
              <a:p>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80</m:t>
                        </m:r>
                      </m:num>
                      <m:den>
                        <m:r>
                          <a:rPr lang="en-GB" sz="2400" i="1">
                            <a:solidFill>
                              <a:srgbClr val="FF0000"/>
                            </a:solidFill>
                            <a:latin typeface="Cambria Math" charset="0"/>
                          </a:rPr>
                          <m:t>24</m:t>
                        </m:r>
                      </m:den>
                    </m:f>
                  </m:oMath>
                </a14:m>
                <a:r>
                  <a:rPr lang="en-US" sz="2400" dirty="0">
                    <a:solidFill>
                      <a:srgbClr val="FF0000"/>
                    </a:solidFill>
                  </a:rPr>
                  <a:t>  </a:t>
                </a:r>
                <a14:m>
                  <m:oMath xmlns:m="http://schemas.openxmlformats.org/officeDocument/2006/math">
                    <m:r>
                      <a:rPr lang="en-GB" sz="2400" i="1" dirty="0">
                        <a:solidFill>
                          <a:srgbClr val="FF0000"/>
                        </a:solidFill>
                        <a:latin typeface="Cambria Math" charset="0"/>
                      </a:rPr>
                      <m:t>−</m:t>
                    </m:r>
                  </m:oMath>
                </a14:m>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33</m:t>
                        </m:r>
                      </m:num>
                      <m:den>
                        <m:r>
                          <a:rPr lang="en-GB" sz="2400" i="1">
                            <a:solidFill>
                              <a:srgbClr val="FF0000"/>
                            </a:solidFill>
                            <a:latin typeface="Cambria Math" charset="0"/>
                          </a:rPr>
                          <m:t>24</m:t>
                        </m:r>
                      </m:den>
                    </m:f>
                  </m:oMath>
                </a14:m>
                <a:r>
                  <a:rPr lang="en-US" sz="2400" dirty="0">
                    <a:solidFill>
                      <a:srgbClr val="FF0000"/>
                    </a:solidFill>
                  </a:rPr>
                  <a:t>  = </a:t>
                </a:r>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6389792" y="5245630"/>
                <a:ext cx="1622560" cy="614655"/>
              </a:xfrm>
              <a:prstGeom prst="rect">
                <a:avLst/>
              </a:prstGeom>
              <a:blipFill>
                <a:blip r:embed="rId5"/>
                <a:stretch>
                  <a:fillRect r="-3876"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8012352" y="5246912"/>
                <a:ext cx="843501" cy="613117"/>
              </a:xfrm>
              <a:prstGeom prst="rect">
                <a:avLst/>
              </a:prstGeom>
              <a:noFill/>
            </p:spPr>
            <p:txBody>
              <a:bodyPr wrap="none" rtlCol="0">
                <a:spAutoFit/>
              </a:bodyPr>
              <a:lstStyle/>
              <a:p>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47</m:t>
                        </m:r>
                      </m:num>
                      <m:den>
                        <m:r>
                          <a:rPr lang="en-GB" sz="2400" i="1">
                            <a:solidFill>
                              <a:srgbClr val="FF0000"/>
                            </a:solidFill>
                            <a:latin typeface="Cambria Math" charset="0"/>
                          </a:rPr>
                          <m:t>24</m:t>
                        </m:r>
                      </m:den>
                    </m:f>
                  </m:oMath>
                </a14:m>
                <a:r>
                  <a:rPr lang="en-US"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m:t>
                    </m:r>
                  </m:oMath>
                </a14:m>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8012352" y="5246912"/>
                <a:ext cx="843501" cy="613117"/>
              </a:xfrm>
              <a:prstGeom prst="rect">
                <a:avLst/>
              </a:prstGeom>
              <a:blipFill>
                <a:blip r:embed="rId6"/>
                <a:stretch>
                  <a:fillRect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8904312" y="5245630"/>
                <a:ext cx="750526" cy="614655"/>
              </a:xfrm>
              <a:prstGeom prst="rect">
                <a:avLst/>
              </a:prstGeom>
              <a:noFill/>
            </p:spPr>
            <p:txBody>
              <a:bodyPr wrap="none" rtlCol="0">
                <a:spAutoFit/>
              </a:bodyPr>
              <a:lstStyle/>
              <a:p>
                <a14:m>
                  <m:oMath xmlns:m="http://schemas.openxmlformats.org/officeDocument/2006/math">
                    <m:r>
                      <a:rPr lang="en-GB" sz="2400" i="1">
                        <a:solidFill>
                          <a:srgbClr val="FF0000"/>
                        </a:solidFill>
                        <a:latin typeface="Cambria Math" charset="0"/>
                      </a:rPr>
                      <m:t>1</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23</m:t>
                        </m:r>
                      </m:num>
                      <m:den>
                        <m:r>
                          <a:rPr lang="en-GB" sz="2400" i="1">
                            <a:solidFill>
                              <a:srgbClr val="FF0000"/>
                            </a:solidFill>
                            <a:latin typeface="Cambria Math" charset="0"/>
                          </a:rPr>
                          <m:t>24</m:t>
                        </m:r>
                      </m:den>
                    </m:f>
                  </m:oMath>
                </a14:m>
                <a:r>
                  <a:rPr lang="en-US" sz="2400" dirty="0"/>
                  <a:t> </a:t>
                </a:r>
              </a:p>
            </p:txBody>
          </p:sp>
        </mc:Choice>
        <mc:Fallback xmlns="">
          <p:sp>
            <p:nvSpPr>
              <p:cNvPr id="6" name="TextBox 5"/>
              <p:cNvSpPr txBox="1">
                <a:spLocks noRot="1" noChangeAspect="1" noMove="1" noResize="1" noEditPoints="1" noAdjustHandles="1" noChangeArrowheads="1" noChangeShapeType="1" noTextEdit="1"/>
              </p:cNvSpPr>
              <p:nvPr/>
            </p:nvSpPr>
            <p:spPr>
              <a:xfrm>
                <a:off x="8904312" y="5245630"/>
                <a:ext cx="750526" cy="614655"/>
              </a:xfrm>
              <a:prstGeom prst="rect">
                <a:avLst/>
              </a:prstGeom>
              <a:blipFill>
                <a:blip r:embed="rId7"/>
                <a:stretch>
                  <a:fillRect b="-4082"/>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4F67C998-97EC-2B49-A36F-3B968876939B}"/>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Tree>
    <p:extLst>
      <p:ext uri="{BB962C8B-B14F-4D97-AF65-F5344CB8AC3E}">
        <p14:creationId xmlns:p14="http://schemas.microsoft.com/office/powerpoint/2010/main" val="313610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45807"/>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A2.4:  Fitness Check</a:t>
            </a: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82D0A87D-8BD2-4946-AEBD-A6674173D59F}"/>
                  </a:ext>
                </a:extLst>
              </p:cNvPr>
              <p:cNvSpPr txBox="1"/>
              <p:nvPr/>
            </p:nvSpPr>
            <p:spPr>
              <a:xfrm>
                <a:off x="3163396" y="1314543"/>
                <a:ext cx="7973164" cy="1812291"/>
              </a:xfrm>
              <a:prstGeom prst="rect">
                <a:avLst/>
              </a:prstGeom>
              <a:noFill/>
            </p:spPr>
            <p:txBody>
              <a:bodyPr wrap="square" rtlCol="0">
                <a:spAutoFit/>
              </a:bodyPr>
              <a:lstStyle/>
              <a:p>
                <a:pPr marL="457200" indent="-457200">
                  <a:buAutoNum type="arabicPeriod"/>
                </a:pPr>
                <a:r>
                  <a:rPr lang="en-US" sz="2400" dirty="0"/>
                  <a:t>Calculate: (a)  </a:t>
                </a:r>
                <a14:m>
                  <m:oMath xmlns:m="http://schemas.openxmlformats.org/officeDocument/2006/math">
                    <m:f>
                      <m:fPr>
                        <m:ctrlPr>
                          <a:rPr lang="en-US" sz="2800" i="1">
                            <a:latin typeface="Cambria Math" panose="02040503050406030204" pitchFamily="18" charset="0"/>
                          </a:rPr>
                        </m:ctrlPr>
                      </m:fPr>
                      <m:num>
                        <m:r>
                          <a:rPr lang="en-GB" sz="2800" i="1">
                            <a:latin typeface="Cambria Math" charset="0"/>
                          </a:rPr>
                          <m:t>2</m:t>
                        </m:r>
                      </m:num>
                      <m:den>
                        <m:r>
                          <a:rPr lang="en-GB" sz="2800" i="1">
                            <a:latin typeface="Cambria Math" charset="0"/>
                          </a:rPr>
                          <m:t>7</m:t>
                        </m:r>
                      </m:den>
                    </m:f>
                    <m:r>
                      <a:rPr lang="en-GB" sz="2800" i="1">
                        <a:latin typeface="Cambria Math" charset="0"/>
                      </a:rPr>
                      <m:t>+</m:t>
                    </m:r>
                    <m:f>
                      <m:fPr>
                        <m:ctrlPr>
                          <a:rPr lang="en-US" sz="2800" i="1">
                            <a:latin typeface="Cambria Math" panose="02040503050406030204" pitchFamily="18" charset="0"/>
                          </a:rPr>
                        </m:ctrlPr>
                      </m:fPr>
                      <m:num>
                        <m:r>
                          <a:rPr lang="en-GB" sz="2800" i="1">
                            <a:latin typeface="Cambria Math" charset="0"/>
                          </a:rPr>
                          <m:t>2</m:t>
                        </m:r>
                      </m:num>
                      <m:den>
                        <m:r>
                          <a:rPr lang="en-GB" sz="2800" i="1">
                            <a:latin typeface="Cambria Math" charset="0"/>
                          </a:rPr>
                          <m:t>3</m:t>
                        </m:r>
                      </m:den>
                    </m:f>
                    <m:r>
                      <a:rPr lang="en-GB" sz="2800" i="1">
                        <a:latin typeface="Cambria Math" panose="02040503050406030204" pitchFamily="18" charset="0"/>
                      </a:rPr>
                      <m:t>=</m:t>
                    </m:r>
                    <m:r>
                      <a:rPr lang="en-GB" sz="2800" i="1">
                        <a:latin typeface="Cambria Math" charset="0"/>
                      </a:rPr>
                      <m:t>                    </m:t>
                    </m:r>
                  </m:oMath>
                </a14:m>
                <a:r>
                  <a:rPr lang="en-US" sz="2400" dirty="0"/>
                  <a:t>(b)   </a:t>
                </a:r>
                <a14:m>
                  <m:oMath xmlns:m="http://schemas.openxmlformats.org/officeDocument/2006/math">
                    <m:f>
                      <m:fPr>
                        <m:ctrlPr>
                          <a:rPr lang="en-US" sz="2800" i="1">
                            <a:latin typeface="Cambria Math" panose="02040503050406030204" pitchFamily="18" charset="0"/>
                          </a:rPr>
                        </m:ctrlPr>
                      </m:fPr>
                      <m:num>
                        <m:r>
                          <a:rPr lang="en-GB" sz="2800" i="1">
                            <a:latin typeface="Cambria Math" charset="0"/>
                          </a:rPr>
                          <m:t>4</m:t>
                        </m:r>
                      </m:num>
                      <m:den>
                        <m:r>
                          <a:rPr lang="en-GB" sz="2800" i="1">
                            <a:latin typeface="Cambria Math" charset="0"/>
                          </a:rPr>
                          <m:t>5</m:t>
                        </m:r>
                      </m:den>
                    </m:f>
                    <m:r>
                      <a:rPr lang="en-GB" sz="2800" i="1">
                        <a:latin typeface="Cambria Math" charset="0"/>
                      </a:rPr>
                      <m:t>−</m:t>
                    </m:r>
                    <m:f>
                      <m:fPr>
                        <m:ctrlPr>
                          <a:rPr lang="en-US" sz="2800" i="1">
                            <a:latin typeface="Cambria Math" panose="02040503050406030204" pitchFamily="18" charset="0"/>
                          </a:rPr>
                        </m:ctrlPr>
                      </m:fPr>
                      <m:num>
                        <m:r>
                          <a:rPr lang="en-GB" sz="2800" i="1">
                            <a:latin typeface="Cambria Math" charset="0"/>
                          </a:rPr>
                          <m:t>2</m:t>
                        </m:r>
                      </m:num>
                      <m:den>
                        <m:r>
                          <a:rPr lang="en-GB" sz="2800" i="1">
                            <a:latin typeface="Cambria Math" charset="0"/>
                          </a:rPr>
                          <m:t>3</m:t>
                        </m:r>
                      </m:den>
                    </m:f>
                    <m:r>
                      <a:rPr lang="en-GB" sz="2800" i="1">
                        <a:latin typeface="Cambria Math" panose="02040503050406030204" pitchFamily="18" charset="0"/>
                      </a:rPr>
                      <m:t>=</m:t>
                    </m:r>
                  </m:oMath>
                </a14:m>
                <a:r>
                  <a:rPr lang="en-US" sz="2800" dirty="0"/>
                  <a:t> </a:t>
                </a:r>
              </a:p>
              <a:p>
                <a:pPr marL="457200" indent="-457200">
                  <a:buAutoNum type="arabicPeriod"/>
                </a:pPr>
                <a:endParaRPr lang="en-US" sz="2400" dirty="0"/>
              </a:p>
              <a:p>
                <a:pPr marL="457200" indent="-457200">
                  <a:buAutoNum type="arabicPeriod"/>
                </a:pPr>
                <a:endParaRPr lang="en-US" sz="2400" dirty="0"/>
              </a:p>
              <a:p>
                <a:pPr marL="457200" indent="-457200">
                  <a:buAutoNum type="arabicPeriod"/>
                </a:pPr>
                <a:endParaRPr lang="en-US" sz="2400" dirty="0"/>
              </a:p>
            </p:txBody>
          </p:sp>
        </mc:Choice>
        <mc:Fallback>
          <p:sp>
            <p:nvSpPr>
              <p:cNvPr id="13" name="TextBox 12">
                <a:extLst>
                  <a:ext uri="{FF2B5EF4-FFF2-40B4-BE49-F238E27FC236}">
                    <a16:creationId xmlns:a16="http://schemas.microsoft.com/office/drawing/2014/main" id="{82D0A87D-8BD2-4946-AEBD-A6674173D59F}"/>
                  </a:ext>
                </a:extLst>
              </p:cNvPr>
              <p:cNvSpPr txBox="1">
                <a:spLocks noRot="1" noChangeAspect="1" noMove="1" noResize="1" noEditPoints="1" noAdjustHandles="1" noChangeArrowheads="1" noChangeShapeType="1" noTextEdit="1"/>
              </p:cNvSpPr>
              <p:nvPr/>
            </p:nvSpPr>
            <p:spPr>
              <a:xfrm>
                <a:off x="3163396" y="1314543"/>
                <a:ext cx="7973164" cy="1812291"/>
              </a:xfrm>
              <a:prstGeom prst="rect">
                <a:avLst/>
              </a:prstGeom>
              <a:blipFill>
                <a:blip r:embed="rId2"/>
                <a:stretch>
                  <a:fillRect l="-107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1F9C091-508E-AB46-BE8F-355F046D02C8}"/>
                  </a:ext>
                </a:extLst>
              </p:cNvPr>
              <p:cNvSpPr txBox="1"/>
              <p:nvPr/>
            </p:nvSpPr>
            <p:spPr>
              <a:xfrm>
                <a:off x="6642451" y="962653"/>
                <a:ext cx="648072" cy="1037848"/>
              </a:xfrm>
              <a:prstGeom prst="rect">
                <a:avLst/>
              </a:prstGeom>
              <a:noFill/>
            </p:spPr>
            <p:txBody>
              <a:bodyPr wrap="square" rtlCol="0">
                <a:spAutoFit/>
              </a:bodyPr>
              <a:lstStyle/>
              <a:p>
                <a:r>
                  <a:rPr lang="en-US" sz="2400" dirty="0"/>
                  <a:t>   </a:t>
                </a:r>
                <a:endParaRPr lang="en-GB" sz="2400" i="1" dirty="0">
                  <a:solidFill>
                    <a:srgbClr val="FF000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20</m:t>
                          </m:r>
                        </m:num>
                        <m:den>
                          <m:r>
                            <a:rPr lang="en-GB" i="1">
                              <a:solidFill>
                                <a:srgbClr val="FF0000"/>
                              </a:solidFill>
                              <a:latin typeface="Cambria Math" charset="0"/>
                            </a:rPr>
                            <m:t>21</m:t>
                          </m:r>
                        </m:den>
                      </m:f>
                    </m:oMath>
                  </m:oMathPara>
                </a14:m>
                <a:endParaRPr lang="en-US" dirty="0">
                  <a:solidFill>
                    <a:srgbClr val="FF0000"/>
                  </a:solidFill>
                </a:endParaRPr>
              </a:p>
            </p:txBody>
          </p:sp>
        </mc:Choice>
        <mc:Fallback xmlns="">
          <p:sp>
            <p:nvSpPr>
              <p:cNvPr id="16" name="TextBox 15">
                <a:extLst>
                  <a:ext uri="{FF2B5EF4-FFF2-40B4-BE49-F238E27FC236}">
                    <a16:creationId xmlns:a16="http://schemas.microsoft.com/office/drawing/2014/main" id="{A1F9C091-508E-AB46-BE8F-355F046D02C8}"/>
                  </a:ext>
                </a:extLst>
              </p:cNvPr>
              <p:cNvSpPr txBox="1">
                <a:spLocks noRot="1" noChangeAspect="1" noMove="1" noResize="1" noEditPoints="1" noAdjustHandles="1" noChangeArrowheads="1" noChangeShapeType="1" noTextEdit="1"/>
              </p:cNvSpPr>
              <p:nvPr/>
            </p:nvSpPr>
            <p:spPr>
              <a:xfrm>
                <a:off x="6642451" y="962653"/>
                <a:ext cx="648072" cy="1037848"/>
              </a:xfrm>
              <a:prstGeom prst="rect">
                <a:avLst/>
              </a:prstGeom>
              <a:blipFill>
                <a:blip r:embed="rId3"/>
                <a:stretch>
                  <a:fillRect b="-12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BA1E4D4-D5FF-4744-97DC-CF37B03BCDA3}"/>
                  </a:ext>
                </a:extLst>
              </p:cNvPr>
              <p:cNvSpPr txBox="1"/>
              <p:nvPr/>
            </p:nvSpPr>
            <p:spPr>
              <a:xfrm>
                <a:off x="9933997" y="954351"/>
                <a:ext cx="648072" cy="1073627"/>
              </a:xfrm>
              <a:prstGeom prst="rect">
                <a:avLst/>
              </a:prstGeom>
              <a:noFill/>
            </p:spPr>
            <p:txBody>
              <a:bodyPr wrap="square" rtlCol="0">
                <a:spAutoFit/>
              </a:bodyPr>
              <a:lstStyle/>
              <a:p>
                <a:r>
                  <a:rPr lang="en-US" sz="2400" dirty="0"/>
                  <a:t>   </a:t>
                </a:r>
                <a14:m>
                  <m:oMath xmlns:m="http://schemas.openxmlformats.org/officeDocument/2006/math">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2</m:t>
                        </m:r>
                      </m:num>
                      <m:den>
                        <m:r>
                          <a:rPr lang="en-GB" sz="2800" i="1">
                            <a:solidFill>
                              <a:srgbClr val="FF0000"/>
                            </a:solidFill>
                            <a:latin typeface="Cambria Math" charset="0"/>
                          </a:rPr>
                          <m:t>15</m:t>
                        </m:r>
                      </m:den>
                    </m:f>
                  </m:oMath>
                </a14:m>
                <a:endParaRPr lang="en-US" sz="2800" dirty="0">
                  <a:solidFill>
                    <a:srgbClr val="FF0000"/>
                  </a:solidFill>
                </a:endParaRPr>
              </a:p>
            </p:txBody>
          </p:sp>
        </mc:Choice>
        <mc:Fallback xmlns="">
          <p:sp>
            <p:nvSpPr>
              <p:cNvPr id="19" name="TextBox 18">
                <a:extLst>
                  <a:ext uri="{FF2B5EF4-FFF2-40B4-BE49-F238E27FC236}">
                    <a16:creationId xmlns:a16="http://schemas.microsoft.com/office/drawing/2014/main" id="{ABA1E4D4-D5FF-4744-97DC-CF37B03BCDA3}"/>
                  </a:ext>
                </a:extLst>
              </p:cNvPr>
              <p:cNvSpPr txBox="1">
                <a:spLocks noRot="1" noChangeAspect="1" noMove="1" noResize="1" noEditPoints="1" noAdjustHandles="1" noChangeArrowheads="1" noChangeShapeType="1" noTextEdit="1"/>
              </p:cNvSpPr>
              <p:nvPr/>
            </p:nvSpPr>
            <p:spPr>
              <a:xfrm>
                <a:off x="9933997" y="954351"/>
                <a:ext cx="648072" cy="1073627"/>
              </a:xfrm>
              <a:prstGeom prst="rect">
                <a:avLst/>
              </a:prstGeom>
              <a:blipFill>
                <a:blip r:embed="rId4"/>
                <a:stretch>
                  <a:fillRect b="-116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TextBox 1"/>
              <p:cNvSpPr txBox="1"/>
              <p:nvPr/>
            </p:nvSpPr>
            <p:spPr>
              <a:xfrm>
                <a:off x="3165639" y="3023604"/>
                <a:ext cx="8249768" cy="2099742"/>
              </a:xfrm>
              <a:prstGeom prst="rect">
                <a:avLst/>
              </a:prstGeom>
              <a:noFill/>
            </p:spPr>
            <p:txBody>
              <a:bodyPr wrap="square" rtlCol="0">
                <a:spAutoFit/>
              </a:bodyPr>
              <a:lstStyle/>
              <a:p>
                <a:pPr marL="457200" indent="-457200">
                  <a:buFont typeface="+mj-lt"/>
                  <a:buAutoNum type="arabicPeriod" startAt="2"/>
                </a:pPr>
                <a:r>
                  <a:rPr lang="en-US" sz="2400" dirty="0"/>
                  <a:t>Calculate: (a) 2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9</m:t>
                        </m:r>
                      </m:den>
                    </m:f>
                    <m:r>
                      <a:rPr lang="en-GB" sz="2400" i="1">
                        <a:latin typeface="Cambria Math" charset="0"/>
                      </a:rPr>
                      <m:t>−1</m:t>
                    </m:r>
                    <m:f>
                      <m:fPr>
                        <m:ctrlPr>
                          <a:rPr lang="en-US" sz="2400" i="1">
                            <a:latin typeface="Cambria Math" panose="02040503050406030204" pitchFamily="18" charset="0"/>
                          </a:rPr>
                        </m:ctrlPr>
                      </m:fPr>
                      <m:num>
                        <m:r>
                          <a:rPr lang="en-GB" sz="2400" i="1">
                            <a:latin typeface="Cambria Math" charset="0"/>
                          </a:rPr>
                          <m:t>5</m:t>
                        </m:r>
                      </m:num>
                      <m:den>
                        <m:r>
                          <a:rPr lang="en-GB" sz="2400" i="1">
                            <a:latin typeface="Cambria Math" charset="0"/>
                          </a:rPr>
                          <m:t>8</m:t>
                        </m:r>
                      </m:den>
                    </m:f>
                    <m:r>
                      <a:rPr lang="en-GB" sz="2400" i="1">
                        <a:latin typeface="Cambria Math" panose="02040503050406030204" pitchFamily="18" charset="0"/>
                      </a:rPr>
                      <m:t>=</m:t>
                    </m:r>
                    <m:r>
                      <a:rPr lang="en-GB" sz="2400" i="1">
                        <a:latin typeface="Cambria Math" charset="0"/>
                      </a:rPr>
                      <m:t>              </m:t>
                    </m:r>
                  </m:oMath>
                </a14:m>
                <a:r>
                  <a:rPr lang="en-US" sz="2400" dirty="0"/>
                  <a:t>     (b)  1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m:t>
                        </m:r>
                      </m:num>
                      <m:den>
                        <m:r>
                          <a:rPr lang="en-GB" sz="2400" i="1">
                            <a:latin typeface="Cambria Math" charset="0"/>
                          </a:rPr>
                          <m:t>9</m:t>
                        </m:r>
                      </m:den>
                    </m:f>
                    <m:r>
                      <a:rPr lang="en-GB" sz="2400" i="1">
                        <a:latin typeface="Cambria Math" charset="0"/>
                      </a:rPr>
                      <m:t>+3</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r>
                      <a:rPr lang="en-GB" sz="2400" i="1">
                        <a:latin typeface="Cambria Math" panose="02040503050406030204" pitchFamily="18" charset="0"/>
                      </a:rPr>
                      <m:t>=</m:t>
                    </m:r>
                  </m:oMath>
                </a14:m>
                <a:r>
                  <a:rPr lang="en-US" sz="2400" dirty="0"/>
                  <a:t> </a:t>
                </a:r>
              </a:p>
              <a:p>
                <a:pPr marL="457200" indent="-457200">
                  <a:buAutoNum type="arabicPeriod"/>
                </a:pPr>
                <a:endParaRPr lang="en-US" sz="2400" dirty="0"/>
              </a:p>
              <a:p>
                <a:pPr marL="457200" indent="-457200">
                  <a:buAutoNum type="arabicPeriod"/>
                </a:pPr>
                <a:endParaRPr lang="en-US" sz="2400" dirty="0"/>
              </a:p>
              <a:p>
                <a:pPr marL="457200" indent="-457200">
                  <a:buAutoNum type="arabicPeriod"/>
                </a:pPr>
                <a:endParaRPr lang="en-US" sz="2400" dirty="0"/>
              </a:p>
              <a:p>
                <a:endParaRPr lang="en-US" sz="2400" dirty="0"/>
              </a:p>
            </p:txBody>
          </p:sp>
        </mc:Choice>
        <mc:Fallback>
          <p:sp>
            <p:nvSpPr>
              <p:cNvPr id="2" name="TextBox 1"/>
              <p:cNvSpPr txBox="1">
                <a:spLocks noRot="1" noChangeAspect="1" noMove="1" noResize="1" noEditPoints="1" noAdjustHandles="1" noChangeArrowheads="1" noChangeShapeType="1" noTextEdit="1"/>
              </p:cNvSpPr>
              <p:nvPr/>
            </p:nvSpPr>
            <p:spPr>
              <a:xfrm>
                <a:off x="3165639" y="3023604"/>
                <a:ext cx="8249768" cy="2099742"/>
              </a:xfrm>
              <a:prstGeom prst="rect">
                <a:avLst/>
              </a:prstGeom>
              <a:blipFill>
                <a:blip r:embed="rId5"/>
                <a:stretch>
                  <a:fillRect l="-96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6896704" y="2957547"/>
                <a:ext cx="574196" cy="702244"/>
              </a:xfrm>
              <a:prstGeom prst="rect">
                <a:avLst/>
              </a:prstGeom>
              <a:noFill/>
            </p:spPr>
            <p:txBody>
              <a:bodyPr wrap="none" rtlCol="0">
                <a:spAutoFit/>
              </a:bodyPr>
              <a:lstStyle/>
              <a:p>
                <a:r>
                  <a:rPr lang="en-US" sz="2400" dirty="0"/>
                  <a:t> </a:t>
                </a:r>
                <a14:m>
                  <m:oMath xmlns:m="http://schemas.openxmlformats.org/officeDocument/2006/math">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43</m:t>
                        </m:r>
                      </m:num>
                      <m:den>
                        <m:r>
                          <a:rPr lang="en-GB" sz="2800" i="1">
                            <a:solidFill>
                              <a:srgbClr val="FF0000"/>
                            </a:solidFill>
                            <a:latin typeface="Cambria Math" charset="0"/>
                          </a:rPr>
                          <m:t>72</m:t>
                        </m:r>
                      </m:den>
                    </m:f>
                  </m:oMath>
                </a14:m>
                <a:endParaRPr lang="en-US" sz="2800" dirty="0"/>
              </a:p>
            </p:txBody>
          </p:sp>
        </mc:Choice>
        <mc:Fallback xmlns="">
          <p:sp>
            <p:nvSpPr>
              <p:cNvPr id="4" name="TextBox 3"/>
              <p:cNvSpPr txBox="1">
                <a:spLocks noRot="1" noChangeAspect="1" noMove="1" noResize="1" noEditPoints="1" noAdjustHandles="1" noChangeArrowheads="1" noChangeShapeType="1" noTextEdit="1"/>
              </p:cNvSpPr>
              <p:nvPr/>
            </p:nvSpPr>
            <p:spPr>
              <a:xfrm>
                <a:off x="6896704" y="2957547"/>
                <a:ext cx="574196" cy="702244"/>
              </a:xfrm>
              <a:prstGeom prst="rect">
                <a:avLst/>
              </a:prstGeom>
              <a:blipFill>
                <a:blip r:embed="rId6"/>
                <a:stretch>
                  <a:fillRect b="-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9945227" y="2609196"/>
                <a:ext cx="802824" cy="1440523"/>
              </a:xfrm>
              <a:prstGeom prst="rect">
                <a:avLst/>
              </a:prstGeom>
              <a:noFill/>
            </p:spPr>
            <p:txBody>
              <a:bodyPr wrap="square" rtlCol="0">
                <a:spAutoFit/>
              </a:bodyPr>
              <a:lstStyle/>
              <a:p>
                <a:r>
                  <a:rPr lang="en-GB" sz="2400" dirty="0">
                    <a:solidFill>
                      <a:srgbClr val="FF0000"/>
                    </a:solidFill>
                  </a:rPr>
                  <a:t> </a:t>
                </a:r>
                <a14:m>
                  <m:oMath xmlns:m="http://schemas.openxmlformats.org/officeDocument/2006/math">
                    <m:r>
                      <a:rPr lang="en-GB" sz="2800" i="1">
                        <a:solidFill>
                          <a:srgbClr val="FF0000"/>
                        </a:solidFill>
                        <a:latin typeface="Cambria Math" charset="0"/>
                      </a:rPr>
                      <m:t>5</m:t>
                    </m:r>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7</m:t>
                        </m:r>
                      </m:num>
                      <m:den>
                        <m:r>
                          <a:rPr lang="en-GB" sz="2800" i="1">
                            <a:solidFill>
                              <a:srgbClr val="FF0000"/>
                            </a:solidFill>
                            <a:latin typeface="Cambria Math" charset="0"/>
                          </a:rPr>
                          <m:t>36</m:t>
                        </m:r>
                      </m:den>
                    </m:f>
                  </m:oMath>
                </a14:m>
                <a:endParaRPr lang="en-GB" sz="2800" dirty="0">
                  <a:solidFill>
                    <a:srgbClr val="FF0000"/>
                  </a:solidFill>
                </a:endParaRPr>
              </a:p>
              <a:p>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9945227" y="2609196"/>
                <a:ext cx="802824" cy="1440523"/>
              </a:xfrm>
              <a:prstGeom prst="rect">
                <a:avLst/>
              </a:prstGeom>
              <a:blipFill>
                <a:blip r:embed="rId7"/>
                <a:stretch>
                  <a:fillRect l="-31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3203172" y="4697051"/>
                <a:ext cx="7025632" cy="620491"/>
              </a:xfrm>
              <a:prstGeom prst="rect">
                <a:avLst/>
              </a:prstGeom>
              <a:noFill/>
            </p:spPr>
            <p:txBody>
              <a:bodyPr wrap="square" rtlCol="0">
                <a:spAutoFit/>
              </a:bodyPr>
              <a:lstStyle/>
              <a:p>
                <a:pPr marL="457200" indent="-457200">
                  <a:buFont typeface="+mj-lt"/>
                  <a:buAutoNum type="arabicPeriod" startAt="3"/>
                </a:pPr>
                <a:r>
                  <a:rPr lang="en-US" sz="2400" dirty="0"/>
                  <a:t>Calculate: (a) 2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2</m:t>
                        </m:r>
                      </m:den>
                    </m:f>
                    <m:r>
                      <a:rPr lang="en-GB" sz="2400" i="1">
                        <a:latin typeface="Cambria Math" charset="0"/>
                      </a:rPr>
                      <m:t>−1</m:t>
                    </m:r>
                    <m:f>
                      <m:fPr>
                        <m:ctrlPr>
                          <a:rPr lang="en-US" sz="2400" i="1">
                            <a:latin typeface="Cambria Math" panose="02040503050406030204" pitchFamily="18" charset="0"/>
                          </a:rPr>
                        </m:ctrlPr>
                      </m:fPr>
                      <m:num>
                        <m:r>
                          <a:rPr lang="en-GB" sz="2400" i="1">
                            <a:latin typeface="Cambria Math" charset="0"/>
                          </a:rPr>
                          <m:t>5</m:t>
                        </m:r>
                      </m:num>
                      <m:den>
                        <m:r>
                          <a:rPr lang="en-GB" sz="2400" i="1">
                            <a:latin typeface="Cambria Math" charset="0"/>
                          </a:rPr>
                          <m:t>7</m:t>
                        </m:r>
                      </m:den>
                    </m:f>
                    <m:r>
                      <a:rPr lang="en-GB" sz="2400" i="1">
                        <a:latin typeface="Cambria Math" panose="02040503050406030204" pitchFamily="18" charset="0"/>
                      </a:rPr>
                      <m:t>=</m:t>
                    </m:r>
                    <m:r>
                      <a:rPr lang="en-GB" sz="2400" i="1">
                        <a:latin typeface="Cambria Math" charset="0"/>
                      </a:rPr>
                      <m:t>              </m:t>
                    </m:r>
                  </m:oMath>
                </a14:m>
                <a:r>
                  <a:rPr lang="en-US" sz="2400" dirty="0"/>
                  <a:t>    (b)   6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m:t>
                        </m:r>
                      </m:num>
                      <m:den>
                        <m:r>
                          <a:rPr lang="en-GB" sz="2400" i="1">
                            <a:latin typeface="Cambria Math" charset="0"/>
                          </a:rPr>
                          <m:t>5</m:t>
                        </m:r>
                      </m:den>
                    </m:f>
                    <m:r>
                      <a:rPr lang="en-GB" sz="2400" i="1">
                        <a:latin typeface="Cambria Math" charset="0"/>
                      </a:rPr>
                      <m:t>+</m:t>
                    </m:r>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3</m:t>
                        </m:r>
                      </m:den>
                    </m:f>
                    <m:r>
                      <a:rPr lang="en-GB" sz="2400" i="1">
                        <a:latin typeface="Cambria Math" panose="02040503050406030204" pitchFamily="18" charset="0"/>
                      </a:rPr>
                      <m:t>=</m:t>
                    </m:r>
                  </m:oMath>
                </a14:m>
                <a:r>
                  <a:rPr lang="en-US" sz="2400" dirty="0"/>
                  <a:t> </a:t>
                </a:r>
              </a:p>
            </p:txBody>
          </p:sp>
        </mc:Choice>
        <mc:Fallback>
          <p:sp>
            <p:nvSpPr>
              <p:cNvPr id="11" name="TextBox 10"/>
              <p:cNvSpPr txBox="1">
                <a:spLocks noRot="1" noChangeAspect="1" noMove="1" noResize="1" noEditPoints="1" noAdjustHandles="1" noChangeArrowheads="1" noChangeShapeType="1" noTextEdit="1"/>
              </p:cNvSpPr>
              <p:nvPr/>
            </p:nvSpPr>
            <p:spPr>
              <a:xfrm>
                <a:off x="3203172" y="4697051"/>
                <a:ext cx="7025632" cy="620491"/>
              </a:xfrm>
              <a:prstGeom prst="rect">
                <a:avLst/>
              </a:prstGeom>
              <a:blipFill>
                <a:blip r:embed="rId8"/>
                <a:stretch>
                  <a:fillRect l="-1127"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7022579" y="4616837"/>
                <a:ext cx="588623" cy="700705"/>
              </a:xfrm>
              <a:prstGeom prst="rect">
                <a:avLst/>
              </a:prstGeom>
              <a:noFill/>
            </p:spPr>
            <p:txBody>
              <a:bodyPr wrap="none" rtlCol="0">
                <a:spAutoFit/>
              </a:bodyPr>
              <a:lstStyle/>
              <a:p>
                <a14:m>
                  <m:oMath xmlns:m="http://schemas.openxmlformats.org/officeDocument/2006/math">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11</m:t>
                        </m:r>
                      </m:num>
                      <m:den>
                        <m:r>
                          <a:rPr lang="en-GB" sz="2800" i="1">
                            <a:solidFill>
                              <a:srgbClr val="FF0000"/>
                            </a:solidFill>
                            <a:latin typeface="Cambria Math" charset="0"/>
                          </a:rPr>
                          <m:t>14</m:t>
                        </m:r>
                      </m:den>
                    </m:f>
                  </m:oMath>
                </a14:m>
                <a:r>
                  <a:rPr lang="en-US" sz="2800" dirty="0"/>
                  <a:t> </a:t>
                </a:r>
              </a:p>
            </p:txBody>
          </p:sp>
        </mc:Choice>
        <mc:Fallback xmlns="">
          <p:sp>
            <p:nvSpPr>
              <p:cNvPr id="15" name="TextBox 14"/>
              <p:cNvSpPr txBox="1">
                <a:spLocks noRot="1" noChangeAspect="1" noMove="1" noResize="1" noEditPoints="1" noAdjustHandles="1" noChangeArrowheads="1" noChangeShapeType="1" noTextEdit="1"/>
              </p:cNvSpPr>
              <p:nvPr/>
            </p:nvSpPr>
            <p:spPr>
              <a:xfrm>
                <a:off x="7022579" y="4616837"/>
                <a:ext cx="588623" cy="700705"/>
              </a:xfrm>
              <a:prstGeom prst="rect">
                <a:avLst/>
              </a:prstGeom>
              <a:blipFill>
                <a:blip r:embed="rId9"/>
                <a:stretch>
                  <a:fillRect b="-17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9746487" y="4633699"/>
                <a:ext cx="1671163" cy="1073627"/>
              </a:xfrm>
              <a:prstGeom prst="rect">
                <a:avLst/>
              </a:prstGeom>
              <a:noFill/>
            </p:spPr>
            <p:txBody>
              <a:bodyPr wrap="none" rtlCol="0">
                <a:spAutoFit/>
              </a:bodyPr>
              <a:lstStyle/>
              <a:p>
                <a14:m>
                  <m:oMath xmlns:m="http://schemas.openxmlformats.org/officeDocument/2006/math">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112</m:t>
                        </m:r>
                      </m:num>
                      <m:den>
                        <m:r>
                          <a:rPr lang="en-GB" sz="2800" i="1">
                            <a:solidFill>
                              <a:srgbClr val="FF0000"/>
                            </a:solidFill>
                            <a:latin typeface="Cambria Math" charset="0"/>
                          </a:rPr>
                          <m:t>15</m:t>
                        </m:r>
                      </m:den>
                    </m:f>
                    <m:r>
                      <a:rPr lang="en-GB" sz="2800">
                        <a:solidFill>
                          <a:srgbClr val="FF0000"/>
                        </a:solidFill>
                        <a:latin typeface="Cambria Math" charset="0"/>
                      </a:rPr>
                      <m:t>  </m:t>
                    </m:r>
                  </m:oMath>
                </a14:m>
                <a:r>
                  <a:rPr lang="en-US" sz="2800" dirty="0">
                    <a:solidFill>
                      <a:srgbClr val="FF0000"/>
                    </a:solidFill>
                  </a:rPr>
                  <a:t>=</a:t>
                </a:r>
                <a:r>
                  <a:rPr lang="en-US" sz="2800" dirty="0"/>
                  <a:t> </a:t>
                </a:r>
                <a14:m>
                  <m:oMath xmlns:m="http://schemas.openxmlformats.org/officeDocument/2006/math">
                    <m:r>
                      <a:rPr lang="en-GB" sz="2800" i="1">
                        <a:solidFill>
                          <a:srgbClr val="FF0000"/>
                        </a:solidFill>
                        <a:latin typeface="Cambria Math" charset="0"/>
                      </a:rPr>
                      <m:t>7</m:t>
                    </m:r>
                    <m:f>
                      <m:fPr>
                        <m:ctrlPr>
                          <a:rPr lang="en-US" sz="2800" i="1">
                            <a:solidFill>
                              <a:srgbClr val="FF0000"/>
                            </a:solidFill>
                            <a:latin typeface="Cambria Math" panose="02040503050406030204" pitchFamily="18" charset="0"/>
                          </a:rPr>
                        </m:ctrlPr>
                      </m:fPr>
                      <m:num>
                        <m:r>
                          <a:rPr lang="en-GB" sz="2800" i="1">
                            <a:solidFill>
                              <a:srgbClr val="FF0000"/>
                            </a:solidFill>
                            <a:latin typeface="Cambria Math" charset="0"/>
                          </a:rPr>
                          <m:t>7</m:t>
                        </m:r>
                      </m:num>
                      <m:den>
                        <m:r>
                          <a:rPr lang="en-GB" sz="2800" i="1">
                            <a:solidFill>
                              <a:srgbClr val="FF0000"/>
                            </a:solidFill>
                            <a:latin typeface="Cambria Math" charset="0"/>
                          </a:rPr>
                          <m:t>15</m:t>
                        </m:r>
                      </m:den>
                    </m:f>
                  </m:oMath>
                </a14:m>
                <a:endParaRPr lang="en-GB" sz="2800" dirty="0">
                  <a:solidFill>
                    <a:srgbClr val="FF0000"/>
                  </a:solidFill>
                </a:endParaRPr>
              </a:p>
              <a:p>
                <a:endParaRPr lang="en-US" sz="2400" dirty="0"/>
              </a:p>
            </p:txBody>
          </p:sp>
        </mc:Choice>
        <mc:Fallback xmlns="">
          <p:sp>
            <p:nvSpPr>
              <p:cNvPr id="23" name="TextBox 22"/>
              <p:cNvSpPr txBox="1">
                <a:spLocks noRot="1" noChangeAspect="1" noMove="1" noResize="1" noEditPoints="1" noAdjustHandles="1" noChangeArrowheads="1" noChangeShapeType="1" noTextEdit="1"/>
              </p:cNvSpPr>
              <p:nvPr/>
            </p:nvSpPr>
            <p:spPr>
              <a:xfrm>
                <a:off x="9746487" y="4633699"/>
                <a:ext cx="1671163" cy="1073627"/>
              </a:xfrm>
              <a:prstGeom prst="rect">
                <a:avLst/>
              </a:prstGeom>
              <a:blipFill>
                <a:blip r:embed="rId10"/>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DC92AAA6-2107-CD40-BCF8-A454236DA1FF}"/>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Tree>
    <p:extLst>
      <p:ext uri="{BB962C8B-B14F-4D97-AF65-F5344CB8AC3E}">
        <p14:creationId xmlns:p14="http://schemas.microsoft.com/office/powerpoint/2010/main" val="267370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9" grpId="0"/>
      <p:bldP spid="2" grpId="0"/>
      <p:bldP spid="4" grpId="0"/>
      <p:bldP spid="6" grpId="0"/>
      <p:bldP spid="11" grpId="0"/>
      <p:bldP spid="15"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44304" y="18085"/>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A2.4: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44304" y="944966"/>
            <a:ext cx="99476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fourth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303908" y="2276872"/>
            <a:ext cx="99003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9" name="TextBox 8">
            <a:extLst>
              <a:ext uri="{FF2B5EF4-FFF2-40B4-BE49-F238E27FC236}">
                <a16:creationId xmlns:a16="http://schemas.microsoft.com/office/drawing/2014/main" id="{3747717E-528C-494B-A211-0234E256C08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A2.4</a:t>
            </a:r>
          </a:p>
        </p:txBody>
      </p:sp>
      <p:sp>
        <p:nvSpPr>
          <p:cNvPr id="10" name="TextBox 2">
            <a:extLst>
              <a:ext uri="{FF2B5EF4-FFF2-40B4-BE49-F238E27FC236}">
                <a16:creationId xmlns:a16="http://schemas.microsoft.com/office/drawing/2014/main" id="{7318E14A-4743-8E4F-82BD-84D6784931AC}"/>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http://szalonta.hu/ske/text/A2/skea2s4.html</a:t>
            </a:r>
          </a:p>
        </p:txBody>
      </p:sp>
    </p:spTree>
    <p:extLst>
      <p:ext uri="{BB962C8B-B14F-4D97-AF65-F5344CB8AC3E}">
        <p14:creationId xmlns:p14="http://schemas.microsoft.com/office/powerpoint/2010/main" val="1258467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52649"/>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Multiplying Fractions</a:t>
            </a:r>
          </a:p>
        </p:txBody>
      </p:sp>
      <p:sp>
        <p:nvSpPr>
          <p:cNvPr id="3" name="Rectangle 2">
            <a:extLst>
              <a:ext uri="{FF2B5EF4-FFF2-40B4-BE49-F238E27FC236}">
                <a16:creationId xmlns:a16="http://schemas.microsoft.com/office/drawing/2014/main" id="{9F42911F-52A6-BA40-A856-A1015A093A34}"/>
              </a:ext>
            </a:extLst>
          </p:cNvPr>
          <p:cNvSpPr/>
          <p:nvPr/>
        </p:nvSpPr>
        <p:spPr>
          <a:xfrm>
            <a:off x="4325852" y="898771"/>
            <a:ext cx="5928546" cy="461665"/>
          </a:xfrm>
          <a:prstGeom prst="rect">
            <a:avLst/>
          </a:prstGeom>
        </p:spPr>
        <p:txBody>
          <a:bodyPr wrap="square">
            <a:spAutoFit/>
          </a:bodyPr>
          <a:lstStyle/>
          <a:p>
            <a:r>
              <a:rPr lang="en-GB" sz="2400" dirty="0">
                <a:latin typeface="Arial"/>
                <a:cs typeface="Arial"/>
              </a:rPr>
              <a:t>We start with a quick review of key facts:</a:t>
            </a:r>
            <a:endParaRPr lang="en-US" sz="2400" dirty="0"/>
          </a:p>
        </p:txBody>
      </p:sp>
      <p:sp>
        <p:nvSpPr>
          <p:cNvPr id="7" name="Rectangle 6">
            <a:extLst>
              <a:ext uri="{FF2B5EF4-FFF2-40B4-BE49-F238E27FC236}">
                <a16:creationId xmlns:a16="http://schemas.microsoft.com/office/drawing/2014/main" id="{3A634048-22F6-424E-9C40-031DEB396083}"/>
              </a:ext>
            </a:extLst>
          </p:cNvPr>
          <p:cNvSpPr/>
          <p:nvPr/>
        </p:nvSpPr>
        <p:spPr>
          <a:xfrm>
            <a:off x="4153712" y="3264853"/>
            <a:ext cx="6430934" cy="1891452"/>
          </a:xfrm>
          <a:prstGeom prst="rect">
            <a:avLst/>
          </a:prstGeom>
          <a:ln w="15875">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p:sp>
        <p:nvSpPr>
          <p:cNvPr id="2" name="TextBox 1"/>
          <p:cNvSpPr txBox="1"/>
          <p:nvPr/>
        </p:nvSpPr>
        <p:spPr>
          <a:xfrm>
            <a:off x="4035545" y="1701695"/>
            <a:ext cx="6549101" cy="4108817"/>
          </a:xfrm>
          <a:prstGeom prst="rect">
            <a:avLst/>
          </a:prstGeom>
          <a:noFill/>
        </p:spPr>
        <p:txBody>
          <a:bodyPr wrap="square" rtlCol="0">
            <a:spAutoFit/>
          </a:bodyPr>
          <a:lstStyle/>
          <a:p>
            <a:pPr algn="ctr"/>
            <a:r>
              <a:rPr lang="en-US" sz="2400" dirty="0"/>
              <a:t>Multiplying fractions is probably the easiest</a:t>
            </a:r>
            <a:br>
              <a:rPr lang="en-US" sz="2400" dirty="0"/>
            </a:br>
            <a:r>
              <a:rPr lang="en-US" sz="2400" dirty="0"/>
              <a:t>fraction calculation.</a:t>
            </a:r>
          </a:p>
          <a:p>
            <a:pPr algn="ctr"/>
            <a:endParaRPr lang="en-US" dirty="0"/>
          </a:p>
          <a:p>
            <a:pPr algn="ctr"/>
            <a:r>
              <a:rPr lang="en-US" sz="2400" dirty="0"/>
              <a:t>You do NOT need the </a:t>
            </a:r>
            <a:r>
              <a:rPr lang="en-US" sz="2400" i="1" dirty="0"/>
              <a:t>same</a:t>
            </a:r>
            <a:r>
              <a:rPr lang="en-US" sz="2400" dirty="0"/>
              <a:t> denominator. </a:t>
            </a:r>
          </a:p>
          <a:p>
            <a:pPr algn="ctr"/>
            <a:endParaRPr lang="en-US" dirty="0"/>
          </a:p>
          <a:p>
            <a:pPr algn="ctr"/>
            <a:r>
              <a:rPr lang="en-US" sz="2400" dirty="0"/>
              <a:t>You simply find the product of the numerators </a:t>
            </a:r>
          </a:p>
          <a:p>
            <a:pPr algn="ctr">
              <a:spcAft>
                <a:spcPts val="600"/>
              </a:spcAft>
            </a:pPr>
            <a:r>
              <a:rPr lang="en-US" sz="2400" dirty="0"/>
              <a:t>(multiply them together).</a:t>
            </a:r>
          </a:p>
          <a:p>
            <a:pPr algn="ctr"/>
            <a:r>
              <a:rPr lang="en-US" sz="2400" dirty="0"/>
              <a:t>Then find the product of the denominators </a:t>
            </a:r>
          </a:p>
          <a:p>
            <a:pPr algn="ctr"/>
            <a:r>
              <a:rPr lang="en-US" sz="2400" dirty="0"/>
              <a:t>(multiply them together).</a:t>
            </a:r>
          </a:p>
          <a:p>
            <a:pPr algn="ctr"/>
            <a:endParaRPr lang="en-US" sz="2400" dirty="0"/>
          </a:p>
          <a:p>
            <a:pPr algn="ctr"/>
            <a:r>
              <a:rPr lang="en-US" sz="2400" dirty="0"/>
              <a:t>Then </a:t>
            </a:r>
            <a:r>
              <a:rPr lang="en-US" sz="2400" b="1" dirty="0"/>
              <a:t>simplify</a:t>
            </a:r>
            <a:r>
              <a:rPr lang="en-US" sz="2400" dirty="0"/>
              <a:t>, if necessary*.</a:t>
            </a:r>
          </a:p>
        </p:txBody>
      </p:sp>
      <p:sp>
        <p:nvSpPr>
          <p:cNvPr id="4" name="TextBox 3"/>
          <p:cNvSpPr txBox="1"/>
          <p:nvPr/>
        </p:nvSpPr>
        <p:spPr>
          <a:xfrm>
            <a:off x="2395331" y="6319353"/>
            <a:ext cx="9947695" cy="400110"/>
          </a:xfrm>
          <a:prstGeom prst="rect">
            <a:avLst/>
          </a:prstGeom>
          <a:noFill/>
        </p:spPr>
        <p:txBody>
          <a:bodyPr wrap="square" rtlCol="0">
            <a:spAutoFit/>
          </a:bodyPr>
          <a:lstStyle/>
          <a:p>
            <a:r>
              <a:rPr lang="en-US" dirty="0"/>
              <a:t>*Note: 	More information about </a:t>
            </a:r>
            <a:r>
              <a:rPr lang="en-US" b="1" dirty="0"/>
              <a:t>simplifying fractions </a:t>
            </a:r>
            <a:r>
              <a:rPr lang="en-US" dirty="0"/>
              <a:t>is found in the Unit Fractions.</a:t>
            </a:r>
          </a:p>
        </p:txBody>
      </p:sp>
      <p:sp>
        <p:nvSpPr>
          <p:cNvPr id="9" name="TextBox 8">
            <a:extLst>
              <a:ext uri="{FF2B5EF4-FFF2-40B4-BE49-F238E27FC236}">
                <a16:creationId xmlns:a16="http://schemas.microsoft.com/office/drawing/2014/main" id="{1A7D252A-DBCC-0644-B10C-AC674315848C}"/>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12726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32298"/>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Multiplying Fractions</a:t>
            </a:r>
          </a:p>
        </p:txBody>
      </p:sp>
      <mc:AlternateContent xmlns:mc="http://schemas.openxmlformats.org/markup-compatibility/2006" xmlns:a14="http://schemas.microsoft.com/office/drawing/2010/main">
        <mc:Choice Requires="a14">
          <p:sp>
            <p:nvSpPr>
              <p:cNvPr id="2" name="TextBox 1"/>
              <p:cNvSpPr txBox="1"/>
              <p:nvPr/>
            </p:nvSpPr>
            <p:spPr>
              <a:xfrm>
                <a:off x="5462610" y="2647974"/>
                <a:ext cx="1523174" cy="616515"/>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charset="0"/>
                          </a:rPr>
                          <m:t>5</m:t>
                        </m:r>
                      </m:den>
                    </m:f>
                  </m:oMath>
                </a14:m>
                <a:r>
                  <a:rPr lang="en-US" sz="2400" dirty="0"/>
                  <a:t>     = </a:t>
                </a:r>
              </a:p>
            </p:txBody>
          </p:sp>
        </mc:Choice>
        <mc:Fallback xmlns="">
          <p:sp>
            <p:nvSpPr>
              <p:cNvPr id="2" name="TextBox 1"/>
              <p:cNvSpPr txBox="1">
                <a:spLocks noRot="1" noChangeAspect="1" noMove="1" noResize="1" noEditPoints="1" noAdjustHandles="1" noChangeArrowheads="1" noChangeShapeType="1" noTextEdit="1"/>
              </p:cNvSpPr>
              <p:nvPr/>
            </p:nvSpPr>
            <p:spPr>
              <a:xfrm>
                <a:off x="5462610" y="2647974"/>
                <a:ext cx="1523174" cy="616515"/>
              </a:xfrm>
              <a:prstGeom prst="rect">
                <a:avLst/>
              </a:prstGeom>
              <a:blipFill>
                <a:blip r:embed="rId2"/>
                <a:stretch>
                  <a:fillRect r="-4959" b="-6122"/>
                </a:stretch>
              </a:blipFill>
            </p:spPr>
            <p:txBody>
              <a:bodyPr/>
              <a:lstStyle/>
              <a:p>
                <a:r>
                  <a:rPr lang="en-US">
                    <a:noFill/>
                  </a:rPr>
                  <a:t> </a:t>
                </a:r>
              </a:p>
            </p:txBody>
          </p:sp>
        </mc:Fallback>
      </mc:AlternateContent>
      <p:sp>
        <p:nvSpPr>
          <p:cNvPr id="4" name="TextBox 3"/>
          <p:cNvSpPr txBox="1"/>
          <p:nvPr/>
        </p:nvSpPr>
        <p:spPr>
          <a:xfrm>
            <a:off x="4549706" y="801199"/>
            <a:ext cx="5522388" cy="1723549"/>
          </a:xfrm>
          <a:prstGeom prst="rect">
            <a:avLst/>
          </a:prstGeom>
          <a:noFill/>
          <a:ln w="15875">
            <a:solidFill>
              <a:schemeClr val="tx1"/>
            </a:solidFill>
          </a:ln>
        </p:spPr>
        <p:txBody>
          <a:bodyPr wrap="square" rtlCol="0">
            <a:spAutoFit/>
          </a:bodyPr>
          <a:lstStyle/>
          <a:p>
            <a:pPr algn="ctr">
              <a:spcAft>
                <a:spcPts val="600"/>
              </a:spcAft>
            </a:pPr>
            <a:r>
              <a:rPr lang="en-US" sz="2400" b="1" dirty="0"/>
              <a:t>To multiply fractions</a:t>
            </a:r>
          </a:p>
          <a:p>
            <a:pPr marL="1147763" indent="-407988">
              <a:spcAft>
                <a:spcPts val="300"/>
              </a:spcAft>
              <a:buFont typeface="Arial" panose="020B0604020202020204" pitchFamily="34" charset="0"/>
              <a:buChar char="•"/>
            </a:pPr>
            <a:r>
              <a:rPr lang="en-US" sz="2400" dirty="0"/>
              <a:t>multiply the numerators, and </a:t>
            </a:r>
          </a:p>
          <a:p>
            <a:pPr marL="1147763" indent="-407988">
              <a:spcAft>
                <a:spcPts val="300"/>
              </a:spcAft>
              <a:buFont typeface="Arial" panose="020B0604020202020204" pitchFamily="34" charset="0"/>
              <a:buChar char="•"/>
            </a:pPr>
            <a:r>
              <a:rPr lang="en-US" sz="2400" dirty="0"/>
              <a:t>multiply the denominators;</a:t>
            </a:r>
          </a:p>
          <a:p>
            <a:pPr marL="1147763" indent="-407988">
              <a:buFont typeface="Arial" panose="020B0604020202020204" pitchFamily="34" charset="0"/>
              <a:buChar char="•"/>
            </a:pPr>
            <a:r>
              <a:rPr lang="en-US" sz="2400" dirty="0"/>
              <a:t>simplify, if needed.</a:t>
            </a:r>
          </a:p>
        </p:txBody>
      </p:sp>
      <mc:AlternateContent xmlns:mc="http://schemas.openxmlformats.org/markup-compatibility/2006" xmlns:a14="http://schemas.microsoft.com/office/drawing/2010/main">
        <mc:Choice Requires="a14">
          <p:sp>
            <p:nvSpPr>
              <p:cNvPr id="5" name="TextBox 4"/>
              <p:cNvSpPr txBox="1"/>
              <p:nvPr/>
            </p:nvSpPr>
            <p:spPr>
              <a:xfrm>
                <a:off x="4896703" y="3376157"/>
                <a:ext cx="4794518" cy="461665"/>
              </a:xfrm>
              <a:prstGeom prst="rect">
                <a:avLst/>
              </a:prstGeom>
              <a:noFill/>
            </p:spPr>
            <p:txBody>
              <a:bodyPr wrap="none" rtlCol="0">
                <a:spAutoFit/>
              </a:bodyPr>
              <a:lstStyle/>
              <a:p>
                <a:r>
                  <a:rPr lang="en-US" sz="2400" dirty="0"/>
                  <a:t>Remember </a:t>
                </a:r>
                <a:r>
                  <a:rPr lang="en-US" sz="2400" b="1" dirty="0"/>
                  <a:t>‘of’ </a:t>
                </a:r>
                <a:r>
                  <a:rPr lang="en-US" sz="2400" dirty="0"/>
                  <a:t>means ‘times’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a:t>
                </a:r>
              </a:p>
            </p:txBody>
          </p:sp>
        </mc:Choice>
        <mc:Fallback xmlns="">
          <p:sp>
            <p:nvSpPr>
              <p:cNvPr id="5" name="TextBox 4"/>
              <p:cNvSpPr txBox="1">
                <a:spLocks noRot="1" noChangeAspect="1" noMove="1" noResize="1" noEditPoints="1" noAdjustHandles="1" noChangeArrowheads="1" noChangeShapeType="1" noTextEdit="1"/>
              </p:cNvSpPr>
              <p:nvPr/>
            </p:nvSpPr>
            <p:spPr>
              <a:xfrm>
                <a:off x="4896703" y="3376157"/>
                <a:ext cx="4794518" cy="461665"/>
              </a:xfrm>
              <a:prstGeom prst="rect">
                <a:avLst/>
              </a:prstGeom>
              <a:blipFill>
                <a:blip r:embed="rId3"/>
                <a:stretch>
                  <a:fillRect l="-1852" t="-8108" r="-1058" b="-270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912193" y="3982397"/>
                <a:ext cx="1542410" cy="11555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5</m:t>
                          </m:r>
                        </m:den>
                      </m:f>
                      <m:r>
                        <m:rPr>
                          <m:nor/>
                        </m:rPr>
                        <a:rPr lang="en-US" sz="2400" dirty="0"/>
                        <m:t> </m:t>
                      </m:r>
                      <m:r>
                        <m:rPr>
                          <m:nor/>
                        </m:rPr>
                        <a:rPr lang="en-GB" sz="2400" dirty="0"/>
                        <m:t>of</m:t>
                      </m:r>
                      <m:r>
                        <m:rPr>
                          <m:nor/>
                        </m:rPr>
                        <a:rPr lang="en-GB" sz="2400" dirty="0"/>
                        <m:t> 75 </m:t>
                      </m:r>
                      <m:r>
                        <m:rPr>
                          <m:nor/>
                        </m:rPr>
                        <a:rPr lang="en-US" sz="2400" dirty="0"/>
                        <m:t>=</m:t>
                      </m:r>
                    </m:oMath>
                  </m:oMathPara>
                </a14:m>
                <a:endParaRPr lang="en-US" sz="2400" dirty="0"/>
              </a:p>
              <a:p>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912193" y="3982397"/>
                <a:ext cx="1542410" cy="1155509"/>
              </a:xfrm>
              <a:prstGeom prst="rect">
                <a:avLst/>
              </a:prstGeom>
              <a:blipFill>
                <a:blip r:embed="rId4"/>
                <a:stretch>
                  <a:fillRect/>
                </a:stretch>
              </a:blipFill>
            </p:spPr>
            <p:txBody>
              <a:bodyPr/>
              <a:lstStyle/>
              <a:p>
                <a:r>
                  <a:rPr lang="en-US">
                    <a:noFill/>
                  </a:rPr>
                  <a:t> </a:t>
                </a:r>
              </a:p>
            </p:txBody>
          </p:sp>
        </mc:Fallback>
      </mc:AlternateContent>
      <p:sp>
        <p:nvSpPr>
          <p:cNvPr id="7" name="TextBox 6"/>
          <p:cNvSpPr txBox="1"/>
          <p:nvPr/>
        </p:nvSpPr>
        <p:spPr>
          <a:xfrm>
            <a:off x="3055829" y="5031307"/>
            <a:ext cx="8904312" cy="461665"/>
          </a:xfrm>
          <a:prstGeom prst="rect">
            <a:avLst/>
          </a:prstGeom>
          <a:noFill/>
        </p:spPr>
        <p:txBody>
          <a:bodyPr wrap="square" rtlCol="0">
            <a:spAutoFit/>
          </a:bodyPr>
          <a:lstStyle/>
          <a:p>
            <a:r>
              <a:rPr lang="en-US" sz="2400" dirty="0"/>
              <a:t>Convert mixed numbers to improper (top-heavy) fractions first:</a:t>
            </a:r>
          </a:p>
        </p:txBody>
      </p:sp>
      <mc:AlternateContent xmlns:mc="http://schemas.openxmlformats.org/markup-compatibility/2006" xmlns:a14="http://schemas.microsoft.com/office/drawing/2010/main">
        <mc:Choice Requires="a14">
          <p:sp>
            <p:nvSpPr>
              <p:cNvPr id="8" name="TextBox 7"/>
              <p:cNvSpPr txBox="1"/>
              <p:nvPr/>
            </p:nvSpPr>
            <p:spPr>
              <a:xfrm>
                <a:off x="3898914" y="5698308"/>
                <a:ext cx="1609736" cy="922432"/>
              </a:xfrm>
              <a:prstGeom prst="rect">
                <a:avLst/>
              </a:prstGeom>
              <a:noFill/>
            </p:spPr>
            <p:txBody>
              <a:bodyPr wrap="none" rtlCol="0">
                <a:spAutoFit/>
              </a:bodyPr>
              <a:lstStyle/>
              <a:p>
                <a:r>
                  <a:rPr lang="en-US" sz="2400" dirty="0"/>
                  <a:t>3</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7</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r>
                      <a:rPr lang="en-GB" sz="2400">
                        <a:latin typeface="Cambria Math" charset="0"/>
                        <a:ea typeface="Cambria Math" panose="02040503050406030204" pitchFamily="18" charset="0"/>
                      </a:rPr>
                      <m:t>2</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oMath>
                </a14:m>
                <a:r>
                  <a:rPr lang="en-US" sz="2400" dirty="0"/>
                  <a:t>   =</a:t>
                </a:r>
              </a:p>
              <a:p>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3898914" y="5698308"/>
                <a:ext cx="1609736" cy="922432"/>
              </a:xfrm>
              <a:prstGeom prst="rect">
                <a:avLst/>
              </a:prstGeom>
              <a:blipFill>
                <a:blip r:embed="rId5"/>
                <a:stretch>
                  <a:fillRect l="-5469" r="-46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462610" y="5743010"/>
                <a:ext cx="1358064" cy="923010"/>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r>
                          <a:rPr lang="en-GB" sz="2400" i="1">
                            <a:latin typeface="Cambria Math" charset="0"/>
                          </a:rPr>
                          <m:t>2</m:t>
                        </m:r>
                      </m:num>
                      <m:den>
                        <m:r>
                          <a:rPr lang="en-GB" sz="2400" i="1">
                            <a:latin typeface="Cambria Math" charset="0"/>
                          </a:rPr>
                          <m:t>7</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11</m:t>
                        </m:r>
                      </m:num>
                      <m:den>
                        <m:r>
                          <a:rPr lang="en-GB" sz="2400" i="1">
                            <a:latin typeface="Cambria Math" charset="0"/>
                          </a:rPr>
                          <m:t>4</m:t>
                        </m:r>
                      </m:den>
                    </m:f>
                  </m:oMath>
                </a14:m>
                <a:r>
                  <a:rPr lang="en-US" sz="2400" dirty="0"/>
                  <a:t> =</a:t>
                </a:r>
              </a:p>
              <a:p>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462610" y="5743010"/>
                <a:ext cx="1358064" cy="923010"/>
              </a:xfrm>
              <a:prstGeom prst="rect">
                <a:avLst/>
              </a:prstGeom>
              <a:blipFill>
                <a:blip r:embed="rId6"/>
                <a:stretch>
                  <a:fillRect r="-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8014567" y="5723128"/>
                <a:ext cx="1263487" cy="617157"/>
              </a:xfrm>
              <a:prstGeom prst="rect">
                <a:avLst/>
              </a:prstGeom>
              <a:noFill/>
            </p:spPr>
            <p:txBody>
              <a:bodyPr wrap="non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r>
                          <a:rPr lang="en-GB" sz="2400" i="1">
                            <a:latin typeface="Cambria Math" charset="0"/>
                          </a:rPr>
                          <m:t>42</m:t>
                        </m:r>
                      </m:num>
                      <m:den>
                        <m:r>
                          <a:rPr lang="en-GB" sz="2400" i="1">
                            <a:latin typeface="Cambria Math" charset="0"/>
                          </a:rPr>
                          <m:t>28</m:t>
                        </m:r>
                      </m:den>
                    </m:f>
                  </m:oMath>
                </a14:m>
                <a:r>
                  <a:rPr lang="en-US" sz="2400" dirty="0"/>
                  <a:t>    = </a:t>
                </a:r>
              </a:p>
            </p:txBody>
          </p:sp>
        </mc:Choice>
        <mc:Fallback xmlns="">
          <p:sp>
            <p:nvSpPr>
              <p:cNvPr id="11" name="TextBox 10"/>
              <p:cNvSpPr txBox="1">
                <a:spLocks noRot="1" noChangeAspect="1" noMove="1" noResize="1" noEditPoints="1" noAdjustHandles="1" noChangeArrowheads="1" noChangeShapeType="1" noTextEdit="1"/>
              </p:cNvSpPr>
              <p:nvPr/>
            </p:nvSpPr>
            <p:spPr>
              <a:xfrm>
                <a:off x="8014567" y="5723128"/>
                <a:ext cx="1263487" cy="617157"/>
              </a:xfrm>
              <a:prstGeom prst="rect">
                <a:avLst/>
              </a:prstGeom>
              <a:blipFill>
                <a:blip r:embed="rId7"/>
                <a:stretch>
                  <a:fillRect r="-5941"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10175769" y="5725881"/>
                <a:ext cx="615874" cy="922432"/>
              </a:xfrm>
              <a:prstGeom prst="rect">
                <a:avLst/>
              </a:prstGeom>
              <a:noFill/>
            </p:spPr>
            <p:txBody>
              <a:bodyPr wrap="none" rtlCol="0">
                <a:spAutoFit/>
              </a:bodyPr>
              <a:lstStyle/>
              <a:p>
                <a:r>
                  <a:rPr lang="en-US" sz="2400" dirty="0">
                    <a:solidFill>
                      <a:srgbClr val="FF0000"/>
                    </a:solidFill>
                  </a:rPr>
                  <a:t>8</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9</m:t>
                        </m:r>
                      </m:num>
                      <m:den>
                        <m:r>
                          <a:rPr lang="en-GB" sz="2400" i="1">
                            <a:solidFill>
                              <a:srgbClr val="FF0000"/>
                            </a:solidFill>
                            <a:latin typeface="Cambria Math" charset="0"/>
                          </a:rPr>
                          <m:t>14</m:t>
                        </m:r>
                      </m:den>
                    </m:f>
                  </m:oMath>
                </a14:m>
                <a:endParaRPr lang="en-US" sz="2400" dirty="0"/>
              </a:p>
              <a:p>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10175769" y="5725881"/>
                <a:ext cx="615874" cy="922432"/>
              </a:xfrm>
              <a:prstGeom prst="rect">
                <a:avLst/>
              </a:prstGeom>
              <a:blipFill>
                <a:blip r:embed="rId8"/>
                <a:stretch>
                  <a:fillRect l="-1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853799" y="2658171"/>
                <a:ext cx="1308371" cy="616964"/>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4</m:t>
                        </m:r>
                      </m:num>
                      <m:den>
                        <m:r>
                          <a:rPr lang="en-GB" sz="2400" i="1">
                            <a:latin typeface="Cambria Math" charset="0"/>
                            <a:ea typeface="Cambria Math" panose="02040503050406030204" pitchFamily="18" charset="0"/>
                          </a:rPr>
                          <m:t>3</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m:t>
                        </m:r>
                        <m:r>
                          <a:rPr lang="en-GB" sz="2400" i="1">
                            <a:latin typeface="Cambria Math" panose="02040503050406030204" pitchFamily="18" charset="0"/>
                          </a:rPr>
                          <m:t>5</m:t>
                        </m:r>
                      </m:den>
                    </m:f>
                  </m:oMath>
                </a14:m>
                <a:r>
                  <a:rPr lang="en-US" sz="2400" dirty="0"/>
                  <a:t>    = </a:t>
                </a:r>
              </a:p>
            </p:txBody>
          </p:sp>
        </mc:Choice>
        <mc:Fallback xmlns="">
          <p:sp>
            <p:nvSpPr>
              <p:cNvPr id="14" name="TextBox 13"/>
              <p:cNvSpPr txBox="1">
                <a:spLocks noRot="1" noChangeAspect="1" noMove="1" noResize="1" noEditPoints="1" noAdjustHandles="1" noChangeArrowheads="1" noChangeShapeType="1" noTextEdit="1"/>
              </p:cNvSpPr>
              <p:nvPr/>
            </p:nvSpPr>
            <p:spPr>
              <a:xfrm>
                <a:off x="6853799" y="2658171"/>
                <a:ext cx="1308371" cy="616964"/>
              </a:xfrm>
              <a:prstGeom prst="rect">
                <a:avLst/>
              </a:prstGeom>
              <a:blipFill>
                <a:blip r:embed="rId9"/>
                <a:stretch>
                  <a:fillRect r="-5825"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8053324" y="2682354"/>
                <a:ext cx="720401" cy="616964"/>
              </a:xfrm>
              <a:prstGeom prst="rect">
                <a:avLst/>
              </a:prstGeom>
              <a:noFill/>
            </p:spPr>
            <p:txBody>
              <a:bodyPr wrap="square" rtlCol="0">
                <a:spAutoFit/>
              </a:bodyPr>
              <a:lstStyle/>
              <a:p>
                <a:r>
                  <a:rPr lang="en-US" sz="2400" dirty="0"/>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8</m:t>
                        </m:r>
                      </m:num>
                      <m:den>
                        <m:r>
                          <a:rPr lang="en-GB" sz="2400" i="1">
                            <a:solidFill>
                              <a:srgbClr val="FF0000"/>
                            </a:solidFill>
                            <a:latin typeface="Cambria Math" panose="02040503050406030204" pitchFamily="18" charset="0"/>
                          </a:rPr>
                          <m:t>1</m:t>
                        </m:r>
                        <m:r>
                          <a:rPr lang="en-GB" sz="2400" i="1">
                            <a:solidFill>
                              <a:srgbClr val="FF0000"/>
                            </a:solidFill>
                            <a:latin typeface="Cambria Math" charset="0"/>
                          </a:rPr>
                          <m:t>5</m:t>
                        </m:r>
                      </m:den>
                    </m:f>
                  </m:oMath>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8053324" y="2682354"/>
                <a:ext cx="720401" cy="616964"/>
              </a:xfrm>
              <a:prstGeom prst="rect">
                <a:avLst/>
              </a:prstGeom>
              <a:blipFill>
                <a:blip r:embed="rId10"/>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488036" y="4098923"/>
                <a:ext cx="1396536" cy="616964"/>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5</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75 = </a:t>
                </a:r>
              </a:p>
            </p:txBody>
          </p:sp>
        </mc:Choice>
        <mc:Fallback xmlns="">
          <p:sp>
            <p:nvSpPr>
              <p:cNvPr id="16" name="TextBox 15"/>
              <p:cNvSpPr txBox="1">
                <a:spLocks noRot="1" noChangeAspect="1" noMove="1" noResize="1" noEditPoints="1" noAdjustHandles="1" noChangeArrowheads="1" noChangeShapeType="1" noTextEdit="1"/>
              </p:cNvSpPr>
              <p:nvPr/>
            </p:nvSpPr>
            <p:spPr>
              <a:xfrm>
                <a:off x="5488036" y="4098923"/>
                <a:ext cx="1396536" cy="616964"/>
              </a:xfrm>
              <a:prstGeom prst="rect">
                <a:avLst/>
              </a:prstGeom>
              <a:blipFill>
                <a:blip r:embed="rId11"/>
                <a:stretch>
                  <a:fillRect r="-5455" b="-61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6750424" y="4063677"/>
                <a:ext cx="1313180" cy="619913"/>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5</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75</m:t>
                        </m:r>
                      </m:num>
                      <m:den>
                        <m:r>
                          <a:rPr lang="en-GB" sz="2400" i="1">
                            <a:latin typeface="Cambria Math" charset="0"/>
                          </a:rPr>
                          <m:t>1</m:t>
                        </m:r>
                      </m:den>
                    </m:f>
                  </m:oMath>
                </a14:m>
                <a:r>
                  <a:rPr lang="en-US" sz="2400" dirty="0"/>
                  <a:t> = </a:t>
                </a:r>
              </a:p>
            </p:txBody>
          </p:sp>
        </mc:Choice>
        <mc:Fallback xmlns="">
          <p:sp>
            <p:nvSpPr>
              <p:cNvPr id="17" name="TextBox 16"/>
              <p:cNvSpPr txBox="1">
                <a:spLocks noRot="1" noChangeAspect="1" noMove="1" noResize="1" noEditPoints="1" noAdjustHandles="1" noChangeArrowheads="1" noChangeShapeType="1" noTextEdit="1"/>
              </p:cNvSpPr>
              <p:nvPr/>
            </p:nvSpPr>
            <p:spPr>
              <a:xfrm>
                <a:off x="6750424" y="4063677"/>
                <a:ext cx="1313180" cy="619913"/>
              </a:xfrm>
              <a:prstGeom prst="rect">
                <a:avLst/>
              </a:prstGeom>
              <a:blipFill>
                <a:blip r:embed="rId12"/>
                <a:stretch>
                  <a:fillRect r="-5769"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8028600" y="4087860"/>
                <a:ext cx="1353256" cy="622222"/>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75</m:t>
                        </m:r>
                      </m:num>
                      <m:den>
                        <m:r>
                          <a:rPr lang="en-GB" sz="2400" i="1">
                            <a:latin typeface="Cambria Math" charset="0"/>
                            <a:ea typeface="Cambria Math" panose="02040503050406030204" pitchFamily="18" charset="0"/>
                          </a:rPr>
                          <m:t>5</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1</m:t>
                        </m:r>
                      </m:den>
                    </m:f>
                  </m:oMath>
                </a14:m>
                <a:r>
                  <a:rPr lang="en-US" sz="2400" dirty="0"/>
                  <a:t>   = </a:t>
                </a:r>
              </a:p>
            </p:txBody>
          </p:sp>
        </mc:Choice>
        <mc:Fallback xmlns="">
          <p:sp>
            <p:nvSpPr>
              <p:cNvPr id="18" name="TextBox 17"/>
              <p:cNvSpPr txBox="1">
                <a:spLocks noRot="1" noChangeAspect="1" noMove="1" noResize="1" noEditPoints="1" noAdjustHandles="1" noChangeArrowheads="1" noChangeShapeType="1" noTextEdit="1"/>
              </p:cNvSpPr>
              <p:nvPr/>
            </p:nvSpPr>
            <p:spPr>
              <a:xfrm>
                <a:off x="8028600" y="4087860"/>
                <a:ext cx="1353256" cy="622222"/>
              </a:xfrm>
              <a:prstGeom prst="rect">
                <a:avLst/>
              </a:prstGeom>
              <a:blipFill>
                <a:blip r:embed="rId13"/>
                <a:stretch>
                  <a:fillRect r="-5556"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9386152" y="4087860"/>
                <a:ext cx="923651" cy="622222"/>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150</m:t>
                        </m:r>
                      </m:num>
                      <m:den>
                        <m:r>
                          <a:rPr lang="en-GB" sz="2400" i="1">
                            <a:latin typeface="Cambria Math" charset="0"/>
                          </a:rPr>
                          <m:t>5</m:t>
                        </m:r>
                      </m:den>
                    </m:f>
                  </m:oMath>
                </a14:m>
                <a:r>
                  <a:rPr lang="en-US" sz="2400" dirty="0"/>
                  <a:t> = </a:t>
                </a:r>
              </a:p>
            </p:txBody>
          </p:sp>
        </mc:Choice>
        <mc:Fallback xmlns="">
          <p:sp>
            <p:nvSpPr>
              <p:cNvPr id="19" name="TextBox 18"/>
              <p:cNvSpPr txBox="1">
                <a:spLocks noRot="1" noChangeAspect="1" noMove="1" noResize="1" noEditPoints="1" noAdjustHandles="1" noChangeArrowheads="1" noChangeShapeType="1" noTextEdit="1"/>
              </p:cNvSpPr>
              <p:nvPr/>
            </p:nvSpPr>
            <p:spPr>
              <a:xfrm>
                <a:off x="9386152" y="4087860"/>
                <a:ext cx="923651" cy="622222"/>
              </a:xfrm>
              <a:prstGeom prst="rect">
                <a:avLst/>
              </a:prstGeom>
              <a:blipFill>
                <a:blip r:embed="rId14"/>
                <a:stretch>
                  <a:fillRect r="-8108" b="-6000"/>
                </a:stretch>
              </a:blipFill>
            </p:spPr>
            <p:txBody>
              <a:bodyPr/>
              <a:lstStyle/>
              <a:p>
                <a:r>
                  <a:rPr lang="en-US">
                    <a:noFill/>
                  </a:rPr>
                  <a:t> </a:t>
                </a:r>
              </a:p>
            </p:txBody>
          </p:sp>
        </mc:Fallback>
      </mc:AlternateContent>
      <p:sp>
        <p:nvSpPr>
          <p:cNvPr id="20" name="TextBox 19"/>
          <p:cNvSpPr txBox="1"/>
          <p:nvPr/>
        </p:nvSpPr>
        <p:spPr>
          <a:xfrm>
            <a:off x="10396177" y="4142800"/>
            <a:ext cx="527709" cy="461665"/>
          </a:xfrm>
          <a:prstGeom prst="rect">
            <a:avLst/>
          </a:prstGeom>
          <a:noFill/>
        </p:spPr>
        <p:txBody>
          <a:bodyPr wrap="none" rtlCol="0">
            <a:spAutoFit/>
          </a:bodyPr>
          <a:lstStyle/>
          <a:p>
            <a:r>
              <a:rPr lang="en-US" sz="2400" dirty="0">
                <a:solidFill>
                  <a:srgbClr val="FF0000"/>
                </a:solidFill>
              </a:rPr>
              <a:t>30</a:t>
            </a:r>
          </a:p>
        </p:txBody>
      </p:sp>
      <mc:AlternateContent xmlns:mc="http://schemas.openxmlformats.org/markup-compatibility/2006" xmlns:a14="http://schemas.microsoft.com/office/drawing/2010/main">
        <mc:Choice Requires="a14">
          <p:sp>
            <p:nvSpPr>
              <p:cNvPr id="21" name="TextBox 20"/>
              <p:cNvSpPr txBox="1"/>
              <p:nvPr/>
            </p:nvSpPr>
            <p:spPr>
              <a:xfrm>
                <a:off x="9166077" y="5719638"/>
                <a:ext cx="1050288" cy="924933"/>
              </a:xfrm>
              <a:prstGeom prst="rect">
                <a:avLst/>
              </a:prstGeom>
              <a:noFill/>
            </p:spPr>
            <p:txBody>
              <a:bodyPr wrap="none" rtlCol="0">
                <a:spAutoFit/>
              </a:bodyPr>
              <a:lstStyle/>
              <a:p>
                <a:r>
                  <a:rPr lang="en-US" sz="2400" dirty="0"/>
                  <a:t>8</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18</m:t>
                        </m:r>
                      </m:num>
                      <m:den>
                        <m:r>
                          <a:rPr lang="en-GB" sz="2400" i="1">
                            <a:latin typeface="Cambria Math" charset="0"/>
                          </a:rPr>
                          <m:t>28</m:t>
                        </m:r>
                      </m:den>
                    </m:f>
                  </m:oMath>
                </a14:m>
                <a:r>
                  <a:rPr lang="en-US" sz="2400" dirty="0"/>
                  <a:t>  = </a:t>
                </a:r>
              </a:p>
              <a:p>
                <a:endParaRPr lang="en-US" dirty="0"/>
              </a:p>
            </p:txBody>
          </p:sp>
        </mc:Choice>
        <mc:Fallback xmlns="">
          <p:sp>
            <p:nvSpPr>
              <p:cNvPr id="21" name="TextBox 20"/>
              <p:cNvSpPr txBox="1">
                <a:spLocks noRot="1" noChangeAspect="1" noMove="1" noResize="1" noEditPoints="1" noAdjustHandles="1" noChangeArrowheads="1" noChangeShapeType="1" noTextEdit="1"/>
              </p:cNvSpPr>
              <p:nvPr/>
            </p:nvSpPr>
            <p:spPr>
              <a:xfrm>
                <a:off x="9166077" y="5719638"/>
                <a:ext cx="1050288" cy="924933"/>
              </a:xfrm>
              <a:prstGeom prst="rect">
                <a:avLst/>
              </a:prstGeom>
              <a:blipFill>
                <a:blip r:embed="rId15"/>
                <a:stretch>
                  <a:fillRect l="-8434" r="-8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6808915" y="5725592"/>
                <a:ext cx="1398140" cy="923010"/>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22 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11</m:t>
                        </m:r>
                      </m:num>
                      <m:den>
                        <m:r>
                          <a:rPr lang="en-GB" sz="2400" i="1">
                            <a:latin typeface="Cambria Math" charset="0"/>
                            <a:ea typeface="Cambria Math" panose="02040503050406030204" pitchFamily="18" charset="0"/>
                          </a:rPr>
                          <m:t>7</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4</m:t>
                        </m:r>
                      </m:den>
                    </m:f>
                  </m:oMath>
                </a14:m>
                <a:r>
                  <a:rPr lang="en-US" sz="2400" dirty="0"/>
                  <a:t>  = </a:t>
                </a:r>
              </a:p>
              <a:p>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6808915" y="5725592"/>
                <a:ext cx="1398140" cy="923010"/>
              </a:xfrm>
              <a:prstGeom prst="rect">
                <a:avLst/>
              </a:prstGeom>
              <a:blipFill>
                <a:blip r:embed="rId16"/>
                <a:stretch>
                  <a:fillRect r="-5405"/>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9F6A262E-0B7B-BD4E-9D3F-8DDF07D5953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307075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6" grpId="0"/>
      <p:bldP spid="7" grpId="0"/>
      <p:bldP spid="8" grpId="0"/>
      <p:bldP spid="9" grpId="0"/>
      <p:bldP spid="11" grpId="0"/>
      <p:bldP spid="13" grpId="0"/>
      <p:bldP spid="14" grpId="0"/>
      <p:bldP spid="15" grpId="0"/>
      <p:bldP spid="16" grpId="0"/>
      <p:bldP spid="17" grpId="0"/>
      <p:bldP spid="18" grpId="0"/>
      <p:bldP spid="19" grpId="0"/>
      <p:bldP spid="20" grpId="0"/>
      <p:bldP spid="21"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30396"/>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Dividing Fractions</a:t>
            </a:r>
          </a:p>
        </p:txBody>
      </p:sp>
      <p:sp>
        <p:nvSpPr>
          <p:cNvPr id="3" name="Rectangle 2">
            <a:extLst>
              <a:ext uri="{FF2B5EF4-FFF2-40B4-BE49-F238E27FC236}">
                <a16:creationId xmlns:a16="http://schemas.microsoft.com/office/drawing/2014/main" id="{9F42911F-52A6-BA40-A856-A1015A093A34}"/>
              </a:ext>
            </a:extLst>
          </p:cNvPr>
          <p:cNvSpPr/>
          <p:nvPr/>
        </p:nvSpPr>
        <p:spPr>
          <a:xfrm>
            <a:off x="4250515" y="780707"/>
            <a:ext cx="7916705" cy="461665"/>
          </a:xfrm>
          <a:prstGeom prst="rect">
            <a:avLst/>
          </a:prstGeom>
        </p:spPr>
        <p:txBody>
          <a:bodyPr wrap="square">
            <a:spAutoFit/>
          </a:bodyPr>
          <a:lstStyle/>
          <a:p>
            <a:r>
              <a:rPr lang="en-GB" sz="2400" dirty="0">
                <a:latin typeface="Arial"/>
                <a:cs typeface="Arial"/>
              </a:rPr>
              <a:t>We start with a quick review of key facts:</a:t>
            </a:r>
            <a:endParaRPr lang="en-US" sz="2400" dirty="0"/>
          </a:p>
        </p:txBody>
      </p:sp>
      <mc:AlternateContent xmlns:mc="http://schemas.openxmlformats.org/markup-compatibility/2006" xmlns:a14="http://schemas.microsoft.com/office/drawing/2010/main">
        <mc:Choice Requires="a14">
          <p:sp>
            <p:nvSpPr>
              <p:cNvPr id="2" name="TextBox 1"/>
              <p:cNvSpPr txBox="1"/>
              <p:nvPr/>
            </p:nvSpPr>
            <p:spPr>
              <a:xfrm>
                <a:off x="2219525" y="1265916"/>
                <a:ext cx="9947695" cy="2552174"/>
              </a:xfrm>
              <a:prstGeom prst="rect">
                <a:avLst/>
              </a:prstGeom>
              <a:noFill/>
            </p:spPr>
            <p:txBody>
              <a:bodyPr wrap="square" rtlCol="0">
                <a:spAutoFit/>
              </a:bodyPr>
              <a:lstStyle/>
              <a:p>
                <a:pPr algn="ctr">
                  <a:spcAft>
                    <a:spcPts val="300"/>
                  </a:spcAft>
                </a:pPr>
                <a:r>
                  <a:rPr lang="en-US" sz="2400" dirty="0"/>
                  <a:t>Dividing by a number (any number) is exactly the same as multiplying </a:t>
                </a:r>
              </a:p>
              <a:p>
                <a:pPr algn="ctr">
                  <a:spcAft>
                    <a:spcPts val="300"/>
                  </a:spcAft>
                </a:pPr>
                <a:r>
                  <a:rPr lang="en-US" sz="2400" dirty="0"/>
                  <a:t>by the reciprocal* of that number.</a:t>
                </a:r>
              </a:p>
              <a:p>
                <a:pPr algn="ctr">
                  <a:spcAft>
                    <a:spcPts val="600"/>
                  </a:spcAft>
                </a:pPr>
                <a:r>
                  <a:rPr lang="en-US" sz="2400" dirty="0"/>
                  <a:t>For example: 10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2 is exactly the same as 10 </a:t>
                </a:r>
                <a14:m>
                  <m:oMath xmlns:m="http://schemas.openxmlformats.org/officeDocument/2006/math">
                    <m:r>
                      <a:rPr lang="en-GB" sz="2400" i="1">
                        <a:latin typeface="Cambria Math" panose="02040503050406030204" pitchFamily="18" charset="0"/>
                        <a:ea typeface="Cambria Math" panose="02040503050406030204" pitchFamily="18" charset="0"/>
                      </a:rPr>
                      <m:t>×</m:t>
                    </m:r>
                    <m:r>
                      <m:rPr>
                        <m:nor/>
                      </m:rPr>
                      <a:rPr lang="en-US" sz="2400" dirty="0"/>
                      <m:t> </m:t>
                    </m:r>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2</m:t>
                        </m:r>
                      </m:den>
                    </m:f>
                  </m:oMath>
                </a14:m>
                <a:r>
                  <a:rPr lang="en-US" sz="2400" dirty="0"/>
                  <a:t> since  the reciprocal of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2</m:t>
                        </m:r>
                      </m:den>
                    </m:f>
                  </m:oMath>
                </a14:m>
                <a:r>
                  <a:rPr lang="en-US" sz="2400" dirty="0"/>
                  <a:t> is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1</m:t>
                        </m:r>
                      </m:den>
                    </m:f>
                  </m:oMath>
                </a14:m>
                <a:r>
                  <a:rPr lang="en-US" sz="2400" dirty="0"/>
                  <a:t> which is just 2. </a:t>
                </a:r>
              </a:p>
              <a:p>
                <a:pPr algn="ctr">
                  <a:spcAft>
                    <a:spcPts val="600"/>
                  </a:spcAft>
                </a:pPr>
                <a:r>
                  <a:rPr lang="en-US" sz="2400" dirty="0"/>
                  <a:t>Similarly, 4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3</m:t>
                        </m:r>
                      </m:den>
                    </m:f>
                  </m:oMath>
                </a14:m>
                <a:r>
                  <a:rPr lang="en-US" sz="2400" dirty="0"/>
                  <a:t> is exactly the same as 4 </a:t>
                </a:r>
                <a14:m>
                  <m:oMath xmlns:m="http://schemas.openxmlformats.org/officeDocument/2006/math">
                    <m:r>
                      <a:rPr lang="en-GB" sz="2400" i="1">
                        <a:latin typeface="Cambria Math" panose="02040503050406030204" pitchFamily="18" charset="0"/>
                        <a:ea typeface="Cambria Math" panose="02040503050406030204" pitchFamily="18" charset="0"/>
                      </a:rPr>
                      <m:t>×</m:t>
                    </m:r>
                    <m:r>
                      <m:rPr>
                        <m:nor/>
                      </m:rPr>
                      <a:rPr lang="en-US" sz="2400" dirty="0"/>
                      <m:t> </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1</m:t>
                        </m:r>
                      </m:den>
                    </m:f>
                  </m:oMath>
                </a14:m>
                <a:r>
                  <a:rPr lang="en-US" sz="2400" dirty="0"/>
                  <a:t> = </a:t>
                </a:r>
                <a:r>
                  <a:rPr lang="en-US" sz="2400" dirty="0">
                    <a:solidFill>
                      <a:srgbClr val="FF0000"/>
                    </a:solidFill>
                  </a:rPr>
                  <a:t>12</a:t>
                </a:r>
                <a:r>
                  <a:rPr lang="en-US" sz="2400"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2219525" y="1265916"/>
                <a:ext cx="9947695" cy="2552174"/>
              </a:xfrm>
              <a:prstGeom prst="rect">
                <a:avLst/>
              </a:prstGeom>
              <a:blipFill>
                <a:blip r:embed="rId2"/>
                <a:stretch>
                  <a:fillRect l="-255" t="-1485" r="-1148" b="-4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058120" y="5690757"/>
                <a:ext cx="8424936" cy="1167243"/>
              </a:xfrm>
              <a:prstGeom prst="rect">
                <a:avLst/>
              </a:prstGeom>
              <a:noFill/>
            </p:spPr>
            <p:txBody>
              <a:bodyPr wrap="square" rtlCol="0">
                <a:spAutoFit/>
              </a:bodyPr>
              <a:lstStyle/>
              <a:p>
                <a:r>
                  <a:rPr lang="en-US" b="1" dirty="0"/>
                  <a:t>*Note</a:t>
                </a:r>
                <a:r>
                  <a:rPr lang="en-US" dirty="0"/>
                  <a:t>: The reciprocal of a number is 1 divided by the number so the product of a number and its reciprocal is always 1; for a fraction, the reciprocal of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𝑎</m:t>
                        </m:r>
                      </m:num>
                      <m:den>
                        <m:r>
                          <a:rPr lang="en-GB" i="1">
                            <a:latin typeface="Cambria Math" panose="02040503050406030204" pitchFamily="18" charset="0"/>
                          </a:rPr>
                          <m:t>𝑏</m:t>
                        </m:r>
                      </m:den>
                    </m:f>
                  </m:oMath>
                </a14:m>
                <a:r>
                  <a:rPr lang="en-US" dirty="0"/>
                  <a:t> is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𝑏</m:t>
                        </m:r>
                      </m:num>
                      <m:den>
                        <m:r>
                          <a:rPr lang="en-GB" i="1">
                            <a:latin typeface="Cambria Math" panose="02040503050406030204" pitchFamily="18" charset="0"/>
                          </a:rPr>
                          <m:t>𝑎</m:t>
                        </m:r>
                      </m:den>
                    </m:f>
                  </m:oMath>
                </a14:m>
                <a:r>
                  <a:rPr lang="en-US" dirty="0"/>
                  <a:t> , that is the fraction upside down (and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𝑎</m:t>
                        </m:r>
                      </m:num>
                      <m:den>
                        <m:r>
                          <a:rPr lang="en-GB" i="1">
                            <a:latin typeface="Cambria Math" panose="02040503050406030204" pitchFamily="18" charset="0"/>
                          </a:rPr>
                          <m:t>𝑏</m:t>
                        </m:r>
                      </m:den>
                    </m:f>
                  </m:oMath>
                </a14:m>
                <a:r>
                  <a:rPr lang="en-US" dirty="0"/>
                  <a:t>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𝑏</m:t>
                        </m:r>
                      </m:num>
                      <m:den>
                        <m:r>
                          <a:rPr lang="en-GB" i="1">
                            <a:latin typeface="Cambria Math" panose="02040503050406030204" pitchFamily="18" charset="0"/>
                          </a:rPr>
                          <m:t>𝑎</m:t>
                        </m:r>
                      </m:den>
                    </m:f>
                  </m:oMath>
                </a14:m>
                <a:r>
                  <a:rPr lang="en-US" dirty="0"/>
                  <a:t> = 1).</a:t>
                </a:r>
              </a:p>
            </p:txBody>
          </p:sp>
        </mc:Choice>
        <mc:Fallback xmlns="">
          <p:sp>
            <p:nvSpPr>
              <p:cNvPr id="4" name="TextBox 3"/>
              <p:cNvSpPr txBox="1">
                <a:spLocks noRot="1" noChangeAspect="1" noMove="1" noResize="1" noEditPoints="1" noAdjustHandles="1" noChangeArrowheads="1" noChangeShapeType="1" noTextEdit="1"/>
              </p:cNvSpPr>
              <p:nvPr/>
            </p:nvSpPr>
            <p:spPr>
              <a:xfrm>
                <a:off x="3058120" y="5690757"/>
                <a:ext cx="8424936" cy="1167243"/>
              </a:xfrm>
              <a:prstGeom prst="rect">
                <a:avLst/>
              </a:prstGeom>
              <a:blipFill>
                <a:blip r:embed="rId3"/>
                <a:stretch>
                  <a:fillRect l="-796" t="-2618" b="-1571"/>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21DC6217-4A74-634F-A75F-D20C7BCE5B96}"/>
              </a:ext>
            </a:extLst>
          </p:cNvPr>
          <p:cNvSpPr txBox="1"/>
          <p:nvPr/>
        </p:nvSpPr>
        <p:spPr>
          <a:xfrm>
            <a:off x="3044602" y="3841634"/>
            <a:ext cx="8208912" cy="1710725"/>
          </a:xfrm>
          <a:prstGeom prst="rect">
            <a:avLst/>
          </a:prstGeom>
          <a:noFill/>
        </p:spPr>
        <p:txBody>
          <a:bodyPr wrap="square" rtlCol="0">
            <a:spAutoFit/>
          </a:bodyPr>
          <a:lstStyle/>
          <a:p>
            <a:pPr algn="ctr">
              <a:spcAft>
                <a:spcPts val="300"/>
              </a:spcAft>
            </a:pPr>
            <a:r>
              <a:rPr lang="en-US" sz="2400" b="1" dirty="0"/>
              <a:t>Simple steps to divide fractions</a:t>
            </a:r>
          </a:p>
          <a:p>
            <a:pPr marL="460375" indent="-342900">
              <a:spcAft>
                <a:spcPts val="400"/>
              </a:spcAft>
              <a:buFont typeface="Arial" panose="020B0604020202020204" pitchFamily="34" charset="0"/>
              <a:buChar char="•"/>
            </a:pPr>
            <a:r>
              <a:rPr lang="en-US" sz="2400" dirty="0"/>
              <a:t>Turn the second fraction upside down (its reciprocal) </a:t>
            </a:r>
          </a:p>
          <a:p>
            <a:pPr marL="457200" indent="-339725">
              <a:spcAft>
                <a:spcPts val="400"/>
              </a:spcAft>
              <a:buFont typeface="Arial" panose="020B0604020202020204" pitchFamily="34" charset="0"/>
              <a:buChar char="•"/>
            </a:pPr>
            <a:r>
              <a:rPr lang="en-US" sz="2400" dirty="0"/>
              <a:t>Multiply the first fraction by that reciprocal</a:t>
            </a:r>
          </a:p>
          <a:p>
            <a:pPr marL="457200" indent="-339725">
              <a:buFont typeface="Arial" panose="020B0604020202020204" pitchFamily="34" charset="0"/>
              <a:buChar char="•"/>
            </a:pPr>
            <a:r>
              <a:rPr lang="en-US" sz="2400" dirty="0"/>
              <a:t>Then </a:t>
            </a:r>
            <a:r>
              <a:rPr lang="en-US" sz="2400" b="1" dirty="0"/>
              <a:t>simplify</a:t>
            </a:r>
            <a:r>
              <a:rPr lang="en-US" sz="2400" dirty="0"/>
              <a:t>, if needed.</a:t>
            </a:r>
          </a:p>
        </p:txBody>
      </p:sp>
      <p:sp>
        <p:nvSpPr>
          <p:cNvPr id="9" name="TextBox 8">
            <a:extLst>
              <a:ext uri="{FF2B5EF4-FFF2-40B4-BE49-F238E27FC236}">
                <a16:creationId xmlns:a16="http://schemas.microsoft.com/office/drawing/2014/main" id="{80C44BDC-AB5C-0140-9AD6-1FDA86B68E2E}"/>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411233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2203" y="41489"/>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Dividing Fractions</a:t>
            </a:r>
          </a:p>
        </p:txBody>
      </p:sp>
      <mc:AlternateContent xmlns:mc="http://schemas.openxmlformats.org/markup-compatibility/2006" xmlns:a14="http://schemas.microsoft.com/office/drawing/2010/main">
        <mc:Choice Requires="a14">
          <p:sp>
            <p:nvSpPr>
              <p:cNvPr id="2" name="TextBox 1"/>
              <p:cNvSpPr txBox="1"/>
              <p:nvPr/>
            </p:nvSpPr>
            <p:spPr>
              <a:xfrm>
                <a:off x="4311897" y="2750451"/>
                <a:ext cx="1414746" cy="1355179"/>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oMath>
                </a14:m>
                <a:r>
                  <a:rPr lang="en-US" sz="2400" dirty="0"/>
                  <a:t>     =</a:t>
                </a:r>
              </a:p>
              <a:p>
                <a:r>
                  <a:rPr lang="en-US" sz="2400" dirty="0"/>
                  <a:t>  </a:t>
                </a:r>
              </a:p>
              <a:p>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4311897" y="2750451"/>
                <a:ext cx="1414746" cy="1355179"/>
              </a:xfrm>
              <a:prstGeom prst="rect">
                <a:avLst/>
              </a:prstGeom>
              <a:blipFill>
                <a:blip r:embed="rId2"/>
                <a:stretch>
                  <a:fillRect r="-5357"/>
                </a:stretch>
              </a:blipFill>
            </p:spPr>
            <p:txBody>
              <a:bodyPr/>
              <a:lstStyle/>
              <a:p>
                <a:r>
                  <a:rPr lang="en-US">
                    <a:noFill/>
                  </a:rPr>
                  <a:t> </a:t>
                </a:r>
              </a:p>
            </p:txBody>
          </p:sp>
        </mc:Fallback>
      </mc:AlternateContent>
      <p:sp>
        <p:nvSpPr>
          <p:cNvPr id="4" name="TextBox 3"/>
          <p:cNvSpPr txBox="1"/>
          <p:nvPr/>
        </p:nvSpPr>
        <p:spPr>
          <a:xfrm>
            <a:off x="3258074" y="843056"/>
            <a:ext cx="7919640" cy="1646605"/>
          </a:xfrm>
          <a:prstGeom prst="rect">
            <a:avLst/>
          </a:prstGeom>
          <a:noFill/>
        </p:spPr>
        <p:txBody>
          <a:bodyPr wrap="square" rtlCol="0">
            <a:spAutoFit/>
          </a:bodyPr>
          <a:lstStyle/>
          <a:p>
            <a:pPr algn="ctr"/>
            <a:r>
              <a:rPr lang="en-US" b="1" dirty="0"/>
              <a:t>   </a:t>
            </a:r>
            <a:r>
              <a:rPr lang="en-US" sz="2400" b="1" dirty="0"/>
              <a:t>To divide fractions</a:t>
            </a:r>
          </a:p>
          <a:p>
            <a:pPr marL="457200" indent="-282575">
              <a:spcAft>
                <a:spcPts val="300"/>
              </a:spcAft>
              <a:buFont typeface="Arial" panose="020B0604020202020204" pitchFamily="34" charset="0"/>
              <a:buChar char="•"/>
              <a:tabLst>
                <a:tab pos="457200" algn="l"/>
              </a:tabLst>
            </a:pPr>
            <a:r>
              <a:rPr lang="en-US" sz="2400" dirty="0"/>
              <a:t>Turn the second fraction upside down (its reciprocal)</a:t>
            </a:r>
          </a:p>
          <a:p>
            <a:pPr marL="457200" indent="-282575">
              <a:spcAft>
                <a:spcPts val="300"/>
              </a:spcAft>
              <a:buFont typeface="Arial" panose="020B0604020202020204" pitchFamily="34" charset="0"/>
              <a:buChar char="•"/>
              <a:tabLst>
                <a:tab pos="457200" algn="l"/>
              </a:tabLst>
            </a:pPr>
            <a:r>
              <a:rPr lang="en-US" sz="2400" dirty="0"/>
              <a:t>Then multiply the fractions;</a:t>
            </a:r>
          </a:p>
          <a:p>
            <a:pPr marL="457200" indent="-282575">
              <a:buFont typeface="Arial" panose="020B0604020202020204" pitchFamily="34" charset="0"/>
              <a:buChar char="•"/>
              <a:tabLst>
                <a:tab pos="457200" algn="l"/>
              </a:tabLst>
            </a:pPr>
            <a:r>
              <a:rPr lang="en-US" sz="2400" dirty="0"/>
              <a:t>Simplify, if needed.</a:t>
            </a:r>
          </a:p>
        </p:txBody>
      </p:sp>
      <mc:AlternateContent xmlns:mc="http://schemas.openxmlformats.org/markup-compatibility/2006" xmlns:a14="http://schemas.microsoft.com/office/drawing/2010/main">
        <mc:Choice Requires="a14">
          <p:sp>
            <p:nvSpPr>
              <p:cNvPr id="6" name="TextBox 5"/>
              <p:cNvSpPr txBox="1"/>
              <p:nvPr/>
            </p:nvSpPr>
            <p:spPr>
              <a:xfrm>
                <a:off x="4286840" y="3701526"/>
                <a:ext cx="1454822" cy="986296"/>
              </a:xfrm>
              <a:prstGeom prst="rect">
                <a:avLst/>
              </a:prstGeom>
              <a:noFill/>
            </p:spPr>
            <p:txBody>
              <a:bodyPr wrap="non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5</m:t>
                        </m:r>
                      </m:den>
                    </m:f>
                    <m:r>
                      <a:rPr lang="en-US" sz="2400" i="1">
                        <a:latin typeface="Cambria Math" panose="02040503050406030204" pitchFamily="18" charset="0"/>
                        <a:ea typeface="Cambria Math" panose="02040503050406030204" pitchFamily="18" charset="0"/>
                      </a:rPr>
                      <m:t>÷</m:t>
                    </m:r>
                    <m:r>
                      <m:rPr>
                        <m:nor/>
                      </m:rPr>
                      <a:rPr lang="en-GB" sz="2400">
                        <a:latin typeface="Cambria Math" panose="02040503050406030204" pitchFamily="18" charset="0"/>
                        <a:ea typeface="Cambria Math" panose="02040503050406030204" pitchFamily="18" charset="0"/>
                      </a:rPr>
                      <m:t>8</m:t>
                    </m:r>
                    <m:r>
                      <m:rPr>
                        <m:nor/>
                      </m:rPr>
                      <a:rPr lang="en-GB" sz="2400" dirty="0"/>
                      <m:t>    </m:t>
                    </m:r>
                    <m:r>
                      <m:rPr>
                        <m:nor/>
                      </m:rPr>
                      <a:rPr lang="en-US" sz="2400" dirty="0"/>
                      <m:t>=</m:t>
                    </m:r>
                  </m:oMath>
                </a14:m>
                <a:endParaRPr lang="en-US" sz="2400" dirty="0"/>
              </a:p>
              <a:p>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4286840" y="3701526"/>
                <a:ext cx="1454822" cy="986296"/>
              </a:xfrm>
              <a:prstGeom prst="rect">
                <a:avLst/>
              </a:prstGeom>
              <a:blipFill>
                <a:blip r:embed="rId3"/>
                <a:stretch>
                  <a:fillRect/>
                </a:stretch>
              </a:blipFill>
            </p:spPr>
            <p:txBody>
              <a:bodyPr/>
              <a:lstStyle/>
              <a:p>
                <a:r>
                  <a:rPr lang="en-US">
                    <a:noFill/>
                  </a:rPr>
                  <a:t> </a:t>
                </a:r>
              </a:p>
            </p:txBody>
          </p:sp>
        </mc:Fallback>
      </mc:AlternateContent>
      <p:sp>
        <p:nvSpPr>
          <p:cNvPr id="7" name="TextBox 6"/>
          <p:cNvSpPr txBox="1"/>
          <p:nvPr/>
        </p:nvSpPr>
        <p:spPr>
          <a:xfrm>
            <a:off x="2999656" y="5157878"/>
            <a:ext cx="9901423" cy="461665"/>
          </a:xfrm>
          <a:prstGeom prst="rect">
            <a:avLst/>
          </a:prstGeom>
          <a:noFill/>
        </p:spPr>
        <p:txBody>
          <a:bodyPr wrap="square" rtlCol="0">
            <a:spAutoFit/>
          </a:bodyPr>
          <a:lstStyle/>
          <a:p>
            <a:r>
              <a:rPr lang="en-US" sz="2400" dirty="0"/>
              <a:t>Convert mixed numbers to improper (top-heavy) fractions first:</a:t>
            </a:r>
          </a:p>
        </p:txBody>
      </p:sp>
      <mc:AlternateContent xmlns:mc="http://schemas.openxmlformats.org/markup-compatibility/2006" xmlns:a14="http://schemas.microsoft.com/office/drawing/2010/main">
        <mc:Choice Requires="a14">
          <p:sp>
            <p:nvSpPr>
              <p:cNvPr id="8" name="TextBox 7"/>
              <p:cNvSpPr txBox="1"/>
              <p:nvPr/>
            </p:nvSpPr>
            <p:spPr>
              <a:xfrm>
                <a:off x="4361589" y="5832205"/>
                <a:ext cx="1256754" cy="836639"/>
              </a:xfrm>
              <a:prstGeom prst="rect">
                <a:avLst/>
              </a:prstGeom>
              <a:noFill/>
            </p:spPr>
            <p:txBody>
              <a:bodyPr wrap="none" rtlCol="0">
                <a:spAutoFit/>
              </a:bodyPr>
              <a:lstStyle/>
              <a:p>
                <a:r>
                  <a:rPr lang="en-US" dirty="0"/>
                  <a:t>1</a:t>
                </a:r>
                <a14:m>
                  <m:oMath xmlns:m="http://schemas.openxmlformats.org/officeDocument/2006/math">
                    <m:f>
                      <m:fPr>
                        <m:ctrlPr>
                          <a:rPr lang="en-US" i="1">
                            <a:latin typeface="Cambria Math" panose="02040503050406030204" pitchFamily="18" charset="0"/>
                          </a:rPr>
                        </m:ctrlPr>
                      </m:fPr>
                      <m:num>
                        <m:r>
                          <a:rPr lang="en-GB" i="1">
                            <a:latin typeface="Cambria Math" charset="0"/>
                          </a:rPr>
                          <m:t>1</m:t>
                        </m:r>
                      </m:num>
                      <m:den>
                        <m:r>
                          <a:rPr lang="en-GB" i="1">
                            <a:latin typeface="Cambria Math" charset="0"/>
                          </a:rPr>
                          <m:t>9</m:t>
                        </m:r>
                      </m:den>
                    </m:f>
                    <m:r>
                      <a:rPr lang="en-US" i="1">
                        <a:latin typeface="Cambria Math" panose="02040503050406030204" pitchFamily="18" charset="0"/>
                        <a:ea typeface="Cambria Math" panose="02040503050406030204" pitchFamily="18" charset="0"/>
                      </a:rPr>
                      <m:t>÷</m:t>
                    </m:r>
                    <m:r>
                      <a:rPr lang="en-GB">
                        <a:latin typeface="Cambria Math" charset="0"/>
                        <a:ea typeface="Cambria Math" panose="02040503050406030204" pitchFamily="18" charset="0"/>
                      </a:rPr>
                      <m:t>2</m:t>
                    </m:r>
                    <m:f>
                      <m:fPr>
                        <m:ctrlPr>
                          <a:rPr lang="en-US" i="1">
                            <a:latin typeface="Cambria Math" panose="02040503050406030204" pitchFamily="18" charset="0"/>
                          </a:rPr>
                        </m:ctrlPr>
                      </m:fPr>
                      <m:num>
                        <m:r>
                          <a:rPr lang="en-GB" i="1">
                            <a:latin typeface="Cambria Math" charset="0"/>
                          </a:rPr>
                          <m:t>1</m:t>
                        </m:r>
                      </m:num>
                      <m:den>
                        <m:r>
                          <a:rPr lang="en-GB" i="1">
                            <a:latin typeface="Cambria Math" charset="0"/>
                          </a:rPr>
                          <m:t>5</m:t>
                        </m:r>
                      </m:den>
                    </m:f>
                  </m:oMath>
                </a14:m>
                <a:r>
                  <a:rPr lang="en-US" dirty="0"/>
                  <a:t> =</a:t>
                </a:r>
              </a:p>
              <a:p>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4361589" y="5832205"/>
                <a:ext cx="1256754" cy="836639"/>
              </a:xfrm>
              <a:prstGeom prst="rect">
                <a:avLst/>
              </a:prstGeom>
              <a:blipFill>
                <a:blip r:embed="rId4"/>
                <a:stretch>
                  <a:fillRect l="-4000" r="-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6959195" y="5828764"/>
                <a:ext cx="1234633" cy="839782"/>
              </a:xfrm>
              <a:prstGeom prst="rect">
                <a:avLst/>
              </a:prstGeom>
              <a:noFill/>
            </p:spPr>
            <p:txBody>
              <a:bodyPr wrap="none" rtlCol="0">
                <a:spAutoFit/>
              </a:bodyPr>
              <a:lstStyle/>
              <a:p>
                <a14:m>
                  <m:oMath xmlns:m="http://schemas.openxmlformats.org/officeDocument/2006/math">
                    <m:f>
                      <m:fPr>
                        <m:ctrlPr>
                          <a:rPr lang="en-US" i="1">
                            <a:latin typeface="Cambria Math" panose="02040503050406030204" pitchFamily="18" charset="0"/>
                          </a:rPr>
                        </m:ctrlPr>
                      </m:fPr>
                      <m:num>
                        <m:r>
                          <a:rPr lang="en-GB" i="1">
                            <a:latin typeface="Cambria Math" charset="0"/>
                          </a:rPr>
                          <m:t>10</m:t>
                        </m:r>
                      </m:num>
                      <m:den>
                        <m:r>
                          <a:rPr lang="en-GB" i="1">
                            <a:latin typeface="Cambria Math" charset="0"/>
                          </a:rPr>
                          <m:t>9</m:t>
                        </m:r>
                      </m:den>
                    </m:f>
                  </m:oMath>
                </a14:m>
                <a:r>
                  <a:rPr lang="en-US" dirty="0"/>
                  <a:t> </a:t>
                </a:r>
                <a14:m>
                  <m:oMath xmlns:m="http://schemas.openxmlformats.org/officeDocument/2006/math">
                    <m:r>
                      <a:rPr lang="en-GB" i="1">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5</m:t>
                        </m:r>
                      </m:num>
                      <m:den>
                        <m:r>
                          <a:rPr lang="en-GB" i="1">
                            <a:latin typeface="Cambria Math" charset="0"/>
                          </a:rPr>
                          <m:t>11</m:t>
                        </m:r>
                      </m:den>
                    </m:f>
                  </m:oMath>
                </a14:m>
                <a:r>
                  <a:rPr lang="en-US" dirty="0"/>
                  <a:t>  =</a:t>
                </a:r>
              </a:p>
              <a:p>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6959195" y="5828764"/>
                <a:ext cx="1234633" cy="839782"/>
              </a:xfrm>
              <a:prstGeom prst="rect">
                <a:avLst/>
              </a:prstGeom>
              <a:blipFill>
                <a:blip r:embed="rId5"/>
                <a:stretch>
                  <a:fillRect r="-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9278878" y="5840939"/>
                <a:ext cx="755335" cy="533672"/>
              </a:xfrm>
              <a:prstGeom prst="rect">
                <a:avLst/>
              </a:prstGeom>
              <a:noFill/>
            </p:spPr>
            <p:txBody>
              <a:bodyPr wrap="none" rtlCol="0">
                <a:spAutoFit/>
              </a:bodyPr>
              <a:lstStyle/>
              <a:p>
                <a:r>
                  <a:rPr lang="en-US" dirty="0">
                    <a:solidFill>
                      <a:srgbClr val="FF0000"/>
                    </a:solidFill>
                  </a:rPr>
                  <a:t> </a:t>
                </a:r>
                <a14:m>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50</m:t>
                        </m:r>
                      </m:num>
                      <m:den>
                        <m:r>
                          <a:rPr lang="en-GB" i="1">
                            <a:solidFill>
                              <a:srgbClr val="FF0000"/>
                            </a:solidFill>
                            <a:latin typeface="Cambria Math" charset="0"/>
                          </a:rPr>
                          <m:t>99</m:t>
                        </m:r>
                      </m:den>
                    </m:f>
                  </m:oMath>
                </a14:m>
                <a:r>
                  <a:rPr lang="en-US" dirty="0"/>
                  <a:t>    </a:t>
                </a:r>
              </a:p>
            </p:txBody>
          </p:sp>
        </mc:Choice>
        <mc:Fallback xmlns="">
          <p:sp>
            <p:nvSpPr>
              <p:cNvPr id="11" name="TextBox 10"/>
              <p:cNvSpPr txBox="1">
                <a:spLocks noRot="1" noChangeAspect="1" noMove="1" noResize="1" noEditPoints="1" noAdjustHandles="1" noChangeArrowheads="1" noChangeShapeType="1" noTextEdit="1"/>
              </p:cNvSpPr>
              <p:nvPr/>
            </p:nvSpPr>
            <p:spPr>
              <a:xfrm>
                <a:off x="9278878" y="5840939"/>
                <a:ext cx="755335" cy="53367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962401" y="2733333"/>
                <a:ext cx="1308371" cy="616515"/>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4</m:t>
                        </m:r>
                      </m:num>
                      <m:den>
                        <m:r>
                          <a:rPr lang="en-GB" sz="2400" i="1">
                            <a:latin typeface="Cambria Math" charset="0"/>
                            <a:ea typeface="Cambria Math" panose="02040503050406030204" pitchFamily="18" charset="0"/>
                          </a:rPr>
                          <m:t>3</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3</m:t>
                        </m:r>
                      </m:den>
                    </m:f>
                  </m:oMath>
                </a14:m>
                <a:r>
                  <a:rPr lang="en-US" sz="2400" dirty="0"/>
                  <a:t>    = </a:t>
                </a:r>
              </a:p>
            </p:txBody>
          </p:sp>
        </mc:Choice>
        <mc:Fallback xmlns="">
          <p:sp>
            <p:nvSpPr>
              <p:cNvPr id="14" name="TextBox 13"/>
              <p:cNvSpPr txBox="1">
                <a:spLocks noRot="1" noChangeAspect="1" noMove="1" noResize="1" noEditPoints="1" noAdjustHandles="1" noChangeArrowheads="1" noChangeShapeType="1" noTextEdit="1"/>
              </p:cNvSpPr>
              <p:nvPr/>
            </p:nvSpPr>
            <p:spPr>
              <a:xfrm>
                <a:off x="6962401" y="2733333"/>
                <a:ext cx="1308371" cy="616515"/>
              </a:xfrm>
              <a:prstGeom prst="rect">
                <a:avLst/>
              </a:prstGeom>
              <a:blipFill>
                <a:blip r:embed="rId7"/>
                <a:stretch>
                  <a:fillRect r="-5769"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8219021" y="2705962"/>
                <a:ext cx="399468" cy="616579"/>
              </a:xfrm>
              <a:prstGeom prst="rect">
                <a:avLst/>
              </a:prstGeom>
              <a:noFill/>
            </p:spPr>
            <p:txBody>
              <a:bodyPr wrap="non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8</m:t>
                        </m:r>
                      </m:num>
                      <m:den>
                        <m:r>
                          <a:rPr lang="en-GB" sz="2400" i="1">
                            <a:solidFill>
                              <a:srgbClr val="FF0000"/>
                            </a:solidFill>
                            <a:latin typeface="Cambria Math" charset="0"/>
                          </a:rPr>
                          <m:t>9</m:t>
                        </m:r>
                      </m:den>
                    </m:f>
                  </m:oMath>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8219021" y="2705962"/>
                <a:ext cx="399468" cy="616579"/>
              </a:xfrm>
              <a:prstGeom prst="rect">
                <a:avLst/>
              </a:prstGeom>
              <a:blipFill>
                <a:blip r:embed="rId8"/>
                <a:stretch>
                  <a:fillRect b="-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6962402" y="3689238"/>
                <a:ext cx="1438214" cy="616964"/>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5</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8</m:t>
                        </m:r>
                      </m:den>
                    </m:f>
                  </m:oMath>
                </a14:m>
                <a:r>
                  <a:rPr lang="en-US" sz="2400" dirty="0"/>
                  <a:t>    = </a:t>
                </a:r>
              </a:p>
            </p:txBody>
          </p:sp>
        </mc:Choice>
        <mc:Fallback xmlns="">
          <p:sp>
            <p:nvSpPr>
              <p:cNvPr id="17" name="TextBox 16"/>
              <p:cNvSpPr txBox="1">
                <a:spLocks noRot="1" noChangeAspect="1" noMove="1" noResize="1" noEditPoints="1" noAdjustHandles="1" noChangeArrowheads="1" noChangeShapeType="1" noTextEdit="1"/>
              </p:cNvSpPr>
              <p:nvPr/>
            </p:nvSpPr>
            <p:spPr>
              <a:xfrm>
                <a:off x="6962402" y="3689238"/>
                <a:ext cx="1438214" cy="616964"/>
              </a:xfrm>
              <a:prstGeom prst="rect">
                <a:avLst/>
              </a:prstGeom>
              <a:blipFill>
                <a:blip r:embed="rId9"/>
                <a:stretch>
                  <a:fillRect r="-5263"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8225082" y="3676951"/>
                <a:ext cx="1223412" cy="61715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1</m:t>
                        </m:r>
                      </m:num>
                      <m:den>
                        <m:r>
                          <a:rPr lang="en-GB" sz="2400" i="1">
                            <a:latin typeface="Cambria Math" charset="0"/>
                            <a:ea typeface="Cambria Math" panose="02040503050406030204" pitchFamily="18" charset="0"/>
                          </a:rPr>
                          <m:t>5</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8</m:t>
                        </m:r>
                      </m:den>
                    </m:f>
                  </m:oMath>
                </a14:m>
                <a:r>
                  <a:rPr lang="en-US" sz="2400" dirty="0"/>
                  <a:t>   = </a:t>
                </a:r>
              </a:p>
            </p:txBody>
          </p:sp>
        </mc:Choice>
        <mc:Fallback xmlns="">
          <p:sp>
            <p:nvSpPr>
              <p:cNvPr id="18" name="TextBox 17"/>
              <p:cNvSpPr txBox="1">
                <a:spLocks noRot="1" noChangeAspect="1" noMove="1" noResize="1" noEditPoints="1" noAdjustHandles="1" noChangeArrowheads="1" noChangeShapeType="1" noTextEdit="1"/>
              </p:cNvSpPr>
              <p:nvPr/>
            </p:nvSpPr>
            <p:spPr>
              <a:xfrm>
                <a:off x="8225082" y="3676951"/>
                <a:ext cx="1223412" cy="617157"/>
              </a:xfrm>
              <a:prstGeom prst="rect">
                <a:avLst/>
              </a:prstGeom>
              <a:blipFill>
                <a:blip r:embed="rId10"/>
                <a:stretch>
                  <a:fillRect r="-6250" b="-183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9260134" y="3666537"/>
                <a:ext cx="793807" cy="616964"/>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40</m:t>
                        </m:r>
                      </m:den>
                    </m:f>
                  </m:oMath>
                </a14:m>
                <a:r>
                  <a:rPr lang="en-US" sz="2400" dirty="0"/>
                  <a:t> = </a:t>
                </a:r>
              </a:p>
            </p:txBody>
          </p:sp>
        </mc:Choice>
        <mc:Fallback xmlns="">
          <p:sp>
            <p:nvSpPr>
              <p:cNvPr id="19" name="TextBox 18"/>
              <p:cNvSpPr txBox="1">
                <a:spLocks noRot="1" noChangeAspect="1" noMove="1" noResize="1" noEditPoints="1" noAdjustHandles="1" noChangeArrowheads="1" noChangeShapeType="1" noTextEdit="1"/>
              </p:cNvSpPr>
              <p:nvPr/>
            </p:nvSpPr>
            <p:spPr>
              <a:xfrm>
                <a:off x="9260134" y="3666537"/>
                <a:ext cx="793807" cy="616964"/>
              </a:xfrm>
              <a:prstGeom prst="rect">
                <a:avLst/>
              </a:prstGeom>
              <a:blipFill>
                <a:blip r:embed="rId11"/>
                <a:stretch>
                  <a:fillRect r="-9375"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5598381" y="2754921"/>
                <a:ext cx="1438214" cy="98584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charset="0"/>
                          </a:rPr>
                          <m:t>3</m:t>
                        </m:r>
                      </m:den>
                    </m:f>
                  </m:oMath>
                </a14:m>
                <a:r>
                  <a:rPr lang="en-US" sz="2400" dirty="0"/>
                  <a:t>     =</a:t>
                </a:r>
              </a:p>
              <a:p>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5598381" y="2754921"/>
                <a:ext cx="1438214" cy="985847"/>
              </a:xfrm>
              <a:prstGeom prst="rect">
                <a:avLst/>
              </a:prstGeom>
              <a:blipFill>
                <a:blip r:embed="rId12"/>
                <a:stretch>
                  <a:fillRect r="-5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598381" y="3683350"/>
                <a:ext cx="1414746" cy="986296"/>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5</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8</m:t>
                        </m:r>
                      </m:num>
                      <m:den>
                        <m:r>
                          <a:rPr lang="en-GB" sz="2400" i="1">
                            <a:latin typeface="Cambria Math" charset="0"/>
                          </a:rPr>
                          <m:t>1</m:t>
                        </m:r>
                      </m:den>
                    </m:f>
                  </m:oMath>
                </a14:m>
                <a:r>
                  <a:rPr lang="en-US" sz="2400" dirty="0"/>
                  <a:t>     =</a:t>
                </a:r>
              </a:p>
              <a:p>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5598381" y="3683350"/>
                <a:ext cx="1414746" cy="986296"/>
              </a:xfrm>
              <a:prstGeom prst="rect">
                <a:avLst/>
              </a:prstGeom>
              <a:blipFill>
                <a:blip r:embed="rId13"/>
                <a:stretch>
                  <a:fillRect r="-53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9753602" y="3670758"/>
                <a:ext cx="803986" cy="616194"/>
              </a:xfrm>
              <a:prstGeom prst="rect">
                <a:avLst/>
              </a:prstGeom>
              <a:noFill/>
            </p:spPr>
            <p:txBody>
              <a:bodyPr wrap="square" rtlCol="0">
                <a:spAutoFit/>
              </a:bodyPr>
              <a:lstStyle/>
              <a:p>
                <a:r>
                  <a:rPr lang="en-US" sz="2400" dirty="0"/>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m:t>
                        </m:r>
                      </m:num>
                      <m:den>
                        <m:r>
                          <a:rPr lang="en-GB" sz="2400" i="1">
                            <a:solidFill>
                              <a:srgbClr val="FF0000"/>
                            </a:solidFill>
                            <a:latin typeface="Cambria Math" charset="0"/>
                          </a:rPr>
                          <m:t>20</m:t>
                        </m:r>
                      </m:den>
                    </m:f>
                  </m:oMath>
                </a14:m>
                <a:endParaRPr lang="en-US"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9753602" y="3670758"/>
                <a:ext cx="803986" cy="616194"/>
              </a:xfrm>
              <a:prstGeom prst="rect">
                <a:avLst/>
              </a:prstGeom>
              <a:blipFill>
                <a:blip r:embed="rId14"/>
                <a:stretch>
                  <a:fillRect b="-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299367" y="4390326"/>
                <a:ext cx="1455848" cy="985911"/>
              </a:xfrm>
              <a:prstGeom prst="rect">
                <a:avLst/>
              </a:prstGeom>
              <a:noFill/>
            </p:spPr>
            <p:txBody>
              <a:bodyPr wrap="none" rtlCol="0">
                <a:spAutoFit/>
              </a:bodyPr>
              <a:lstStyle/>
              <a:p>
                <a:r>
                  <a:rPr lang="en-US" sz="2400" dirty="0">
                    <a:ea typeface="Cambria Math" panose="02040503050406030204" pitchFamily="18" charset="0"/>
                  </a:rPr>
                  <a:t>7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9</m:t>
                        </m:r>
                      </m:den>
                    </m:f>
                    <m:r>
                      <m:rPr>
                        <m:nor/>
                      </m:rPr>
                      <a:rPr lang="en-GB" sz="2400" dirty="0"/>
                      <m:t>    </m:t>
                    </m:r>
                    <m:r>
                      <m:rPr>
                        <m:nor/>
                      </m:rPr>
                      <a:rPr lang="en-US" sz="2400" dirty="0"/>
                      <m:t>=</m:t>
                    </m:r>
                  </m:oMath>
                </a14:m>
                <a:endParaRPr lang="en-US" sz="2400" dirty="0"/>
              </a:p>
              <a:p>
                <a:endParaRPr lang="en-US" sz="2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4299367" y="4390326"/>
                <a:ext cx="1455848" cy="985911"/>
              </a:xfrm>
              <a:prstGeom prst="rect">
                <a:avLst/>
              </a:prstGeom>
              <a:blipFill>
                <a:blip r:embed="rId15"/>
                <a:stretch>
                  <a:fillRect l="-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5591374" y="4405162"/>
                <a:ext cx="1414746" cy="985911"/>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7</m:t>
                        </m:r>
                      </m:num>
                      <m:den>
                        <m:r>
                          <a:rPr lang="en-GB" sz="2400" i="1">
                            <a:latin typeface="Cambria Math" charset="0"/>
                          </a:rPr>
                          <m:t>1</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2</m:t>
                        </m:r>
                      </m:num>
                      <m:den>
                        <m:r>
                          <a:rPr lang="en-GB" sz="2400" i="1">
                            <a:latin typeface="Cambria Math" charset="0"/>
                          </a:rPr>
                          <m:t>9</m:t>
                        </m:r>
                      </m:den>
                    </m:f>
                  </m:oMath>
                </a14:m>
                <a:r>
                  <a:rPr lang="en-US" sz="2400" dirty="0"/>
                  <a:t>     =</a:t>
                </a:r>
              </a:p>
              <a:p>
                <a:endParaRPr lang="en-US" sz="2400" dirty="0"/>
              </a:p>
            </p:txBody>
          </p:sp>
        </mc:Choice>
        <mc:Fallback xmlns="">
          <p:sp>
            <p:nvSpPr>
              <p:cNvPr id="23" name="TextBox 22"/>
              <p:cNvSpPr txBox="1">
                <a:spLocks noRot="1" noChangeAspect="1" noMove="1" noResize="1" noEditPoints="1" noAdjustHandles="1" noChangeArrowheads="1" noChangeShapeType="1" noTextEdit="1"/>
              </p:cNvSpPr>
              <p:nvPr/>
            </p:nvSpPr>
            <p:spPr>
              <a:xfrm>
                <a:off x="5591374" y="4405162"/>
                <a:ext cx="1414746" cy="985911"/>
              </a:xfrm>
              <a:prstGeom prst="rect">
                <a:avLst/>
              </a:prstGeom>
              <a:blipFill>
                <a:blip r:embed="rId16"/>
                <a:stretch>
                  <a:fillRect r="-53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014499" y="4418599"/>
                <a:ext cx="1353256" cy="98398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7</m:t>
                        </m:r>
                      </m:num>
                      <m:den>
                        <m:r>
                          <a:rPr lang="en-GB" sz="2400" i="1">
                            <a:latin typeface="Cambria Math" charset="0"/>
                          </a:rPr>
                          <m:t>1</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9</m:t>
                        </m:r>
                      </m:num>
                      <m:den>
                        <m:r>
                          <a:rPr lang="en-GB" sz="2400" i="1">
                            <a:latin typeface="Cambria Math" charset="0"/>
                          </a:rPr>
                          <m:t>2</m:t>
                        </m:r>
                      </m:den>
                    </m:f>
                  </m:oMath>
                </a14:m>
                <a:r>
                  <a:rPr lang="en-US" sz="2400" dirty="0"/>
                  <a:t>   = </a:t>
                </a:r>
              </a:p>
              <a:p>
                <a:endParaRPr lang="en-US" sz="2400" dirty="0"/>
              </a:p>
            </p:txBody>
          </p:sp>
        </mc:Choice>
        <mc:Fallback xmlns="">
          <p:sp>
            <p:nvSpPr>
              <p:cNvPr id="24" name="TextBox 23"/>
              <p:cNvSpPr txBox="1">
                <a:spLocks noRot="1" noChangeAspect="1" noMove="1" noResize="1" noEditPoints="1" noAdjustHandles="1" noChangeArrowheads="1" noChangeShapeType="1" noTextEdit="1"/>
              </p:cNvSpPr>
              <p:nvPr/>
            </p:nvSpPr>
            <p:spPr>
              <a:xfrm>
                <a:off x="7014499" y="4418599"/>
                <a:ext cx="1353256" cy="983987"/>
              </a:xfrm>
              <a:prstGeom prst="rect">
                <a:avLst/>
              </a:prstGeom>
              <a:blipFill>
                <a:blip r:embed="rId17"/>
                <a:stretch>
                  <a:fillRect r="-56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8251135" y="4411250"/>
                <a:ext cx="1223412" cy="98398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7 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9</m:t>
                        </m:r>
                      </m:num>
                      <m:den>
                        <m:r>
                          <a:rPr lang="en-GB" sz="2400" i="1">
                            <a:latin typeface="Cambria Math" charset="0"/>
                            <a:ea typeface="Cambria Math" panose="02040503050406030204" pitchFamily="18" charset="0"/>
                          </a:rPr>
                          <m:t>1</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2</m:t>
                        </m:r>
                      </m:den>
                    </m:f>
                  </m:oMath>
                </a14:m>
                <a:r>
                  <a:rPr lang="en-US" sz="2400" dirty="0"/>
                  <a:t>   = </a:t>
                </a:r>
              </a:p>
              <a:p>
                <a:endParaRPr lang="en-US" sz="2400" dirty="0"/>
              </a:p>
            </p:txBody>
          </p:sp>
        </mc:Choice>
        <mc:Fallback xmlns="">
          <p:sp>
            <p:nvSpPr>
              <p:cNvPr id="26" name="TextBox 25"/>
              <p:cNvSpPr txBox="1">
                <a:spLocks noRot="1" noChangeAspect="1" noMove="1" noResize="1" noEditPoints="1" noAdjustHandles="1" noChangeArrowheads="1" noChangeShapeType="1" noTextEdit="1"/>
              </p:cNvSpPr>
              <p:nvPr/>
            </p:nvSpPr>
            <p:spPr>
              <a:xfrm>
                <a:off x="8251135" y="4411250"/>
                <a:ext cx="1223412" cy="983987"/>
              </a:xfrm>
              <a:prstGeom prst="rect">
                <a:avLst/>
              </a:prstGeom>
              <a:blipFill>
                <a:blip r:embed="rId18"/>
                <a:stretch>
                  <a:fillRect r="-61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9305498" y="4418598"/>
                <a:ext cx="793807" cy="98398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63</m:t>
                        </m:r>
                      </m:num>
                      <m:den>
                        <m:r>
                          <a:rPr lang="en-GB" sz="2400" i="1">
                            <a:latin typeface="Cambria Math" charset="0"/>
                          </a:rPr>
                          <m:t>2</m:t>
                        </m:r>
                      </m:den>
                    </m:f>
                  </m:oMath>
                </a14:m>
                <a:r>
                  <a:rPr lang="en-US" sz="2400" dirty="0"/>
                  <a:t> = </a:t>
                </a:r>
              </a:p>
              <a:p>
                <a:endParaRPr lang="en-US" sz="2400" dirty="0"/>
              </a:p>
            </p:txBody>
          </p:sp>
        </mc:Choice>
        <mc:Fallback xmlns="">
          <p:sp>
            <p:nvSpPr>
              <p:cNvPr id="27" name="TextBox 26"/>
              <p:cNvSpPr txBox="1">
                <a:spLocks noRot="1" noChangeAspect="1" noMove="1" noResize="1" noEditPoints="1" noAdjustHandles="1" noChangeArrowheads="1" noChangeShapeType="1" noTextEdit="1"/>
              </p:cNvSpPr>
              <p:nvPr/>
            </p:nvSpPr>
            <p:spPr>
              <a:xfrm>
                <a:off x="9305498" y="4418598"/>
                <a:ext cx="793807" cy="983987"/>
              </a:xfrm>
              <a:prstGeom prst="rect">
                <a:avLst/>
              </a:prstGeom>
              <a:blipFill>
                <a:blip r:embed="rId19"/>
                <a:stretch>
                  <a:fillRect r="-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9900036" y="4377691"/>
                <a:ext cx="657552" cy="1352550"/>
              </a:xfrm>
              <a:prstGeom prst="rect">
                <a:avLst/>
              </a:prstGeom>
              <a:noFill/>
            </p:spPr>
            <p:txBody>
              <a:bodyPr wrap="none" rtlCol="0">
                <a:spAutoFit/>
              </a:bodyPr>
              <a:lstStyle/>
              <a:p>
                <a:r>
                  <a:rPr lang="en-US" sz="2400" dirty="0">
                    <a:solidFill>
                      <a:srgbClr val="FF0000"/>
                    </a:solidFill>
                  </a:rPr>
                  <a:t>31</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m:t>
                        </m:r>
                      </m:num>
                      <m:den>
                        <m:r>
                          <a:rPr lang="en-GB" sz="2400" i="1">
                            <a:solidFill>
                              <a:srgbClr val="FF0000"/>
                            </a:solidFill>
                            <a:latin typeface="Cambria Math" charset="0"/>
                          </a:rPr>
                          <m:t>2</m:t>
                        </m:r>
                      </m:den>
                    </m:f>
                  </m:oMath>
                </a14:m>
                <a:endParaRPr lang="en-US" sz="2400" dirty="0"/>
              </a:p>
              <a:p>
                <a:endParaRPr lang="en-US" sz="2400" dirty="0"/>
              </a:p>
              <a:p>
                <a:endParaRPr lang="en-US" sz="2400" dirty="0"/>
              </a:p>
            </p:txBody>
          </p:sp>
        </mc:Choice>
        <mc:Fallback xmlns="">
          <p:sp>
            <p:nvSpPr>
              <p:cNvPr id="28" name="TextBox 27"/>
              <p:cNvSpPr txBox="1">
                <a:spLocks noRot="1" noChangeAspect="1" noMove="1" noResize="1" noEditPoints="1" noAdjustHandles="1" noChangeArrowheads="1" noChangeShapeType="1" noTextEdit="1"/>
              </p:cNvSpPr>
              <p:nvPr/>
            </p:nvSpPr>
            <p:spPr>
              <a:xfrm>
                <a:off x="9900036" y="4377691"/>
                <a:ext cx="657552" cy="1352550"/>
              </a:xfrm>
              <a:prstGeom prst="rect">
                <a:avLst/>
              </a:prstGeom>
              <a:blipFill>
                <a:blip r:embed="rId20"/>
                <a:stretch>
                  <a:fillRect l="-1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5603894" y="5851150"/>
                <a:ext cx="1287725" cy="837280"/>
              </a:xfrm>
              <a:prstGeom prst="rect">
                <a:avLst/>
              </a:prstGeom>
              <a:noFill/>
            </p:spPr>
            <p:txBody>
              <a:bodyPr wrap="none" rtlCol="0">
                <a:spAutoFit/>
              </a:bodyPr>
              <a:lstStyle/>
              <a:p>
                <a14:m>
                  <m:oMath xmlns:m="http://schemas.openxmlformats.org/officeDocument/2006/math">
                    <m:f>
                      <m:fPr>
                        <m:ctrlPr>
                          <a:rPr lang="en-US" i="1">
                            <a:latin typeface="Cambria Math" panose="02040503050406030204" pitchFamily="18" charset="0"/>
                          </a:rPr>
                        </m:ctrlPr>
                      </m:fPr>
                      <m:num>
                        <m:r>
                          <a:rPr lang="en-GB" i="1">
                            <a:latin typeface="Cambria Math" charset="0"/>
                          </a:rPr>
                          <m:t>10</m:t>
                        </m:r>
                      </m:num>
                      <m:den>
                        <m:r>
                          <a:rPr lang="en-GB" i="1">
                            <a:latin typeface="Cambria Math" charset="0"/>
                          </a:rPr>
                          <m:t>9</m:t>
                        </m:r>
                      </m:den>
                    </m:f>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rPr>
                        </m:ctrlPr>
                      </m:fPr>
                      <m:num>
                        <m:r>
                          <a:rPr lang="en-GB" i="1">
                            <a:latin typeface="Cambria Math" charset="0"/>
                          </a:rPr>
                          <m:t>11</m:t>
                        </m:r>
                      </m:num>
                      <m:den>
                        <m:r>
                          <a:rPr lang="en-GB" i="1">
                            <a:latin typeface="Cambria Math" charset="0"/>
                          </a:rPr>
                          <m:t>5</m:t>
                        </m:r>
                      </m:den>
                    </m:f>
                  </m:oMath>
                </a14:m>
                <a:r>
                  <a:rPr lang="en-US" dirty="0"/>
                  <a:t>   =</a:t>
                </a:r>
              </a:p>
              <a:p>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5603894" y="5851150"/>
                <a:ext cx="1287725" cy="837280"/>
              </a:xfrm>
              <a:prstGeom prst="rect">
                <a:avLst/>
              </a:prstGeom>
              <a:blipFill>
                <a:blip r:embed="rId21"/>
                <a:stretch>
                  <a:fillRect r="-2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8133924" y="5786024"/>
                <a:ext cx="1353256" cy="621837"/>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10 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5</m:t>
                        </m:r>
                      </m:num>
                      <m:den>
                        <m:r>
                          <a:rPr lang="en-GB" sz="2400" i="1">
                            <a:latin typeface="Cambria Math" charset="0"/>
                            <a:ea typeface="Cambria Math" panose="02040503050406030204" pitchFamily="18" charset="0"/>
                          </a:rPr>
                          <m:t>9</m:t>
                        </m:r>
                        <m:r>
                          <a:rPr lang="en-GB" sz="2400" i="1">
                            <a:latin typeface="Cambria Math" charset="0"/>
                          </a:rPr>
                          <m:t> </m:t>
                        </m:r>
                        <m:r>
                          <a:rPr lang="en-GB"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 11</m:t>
                        </m:r>
                      </m:den>
                    </m:f>
                  </m:oMath>
                </a14:m>
                <a:r>
                  <a:rPr lang="en-US" sz="2400" dirty="0"/>
                  <a:t>   = </a:t>
                </a:r>
              </a:p>
            </p:txBody>
          </p:sp>
        </mc:Choice>
        <mc:Fallback xmlns="">
          <p:sp>
            <p:nvSpPr>
              <p:cNvPr id="30" name="TextBox 29"/>
              <p:cNvSpPr txBox="1">
                <a:spLocks noRot="1" noChangeAspect="1" noMove="1" noResize="1" noEditPoints="1" noAdjustHandles="1" noChangeArrowheads="1" noChangeShapeType="1" noTextEdit="1"/>
              </p:cNvSpPr>
              <p:nvPr/>
            </p:nvSpPr>
            <p:spPr>
              <a:xfrm>
                <a:off x="8133924" y="5786024"/>
                <a:ext cx="1353256" cy="621837"/>
              </a:xfrm>
              <a:prstGeom prst="rect">
                <a:avLst/>
              </a:prstGeom>
              <a:blipFill>
                <a:blip r:embed="rId22"/>
                <a:stretch>
                  <a:fillRect t="-2041" r="-5556" b="-16327"/>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39D43D3F-4784-3D4A-8244-D7F593C7EB35}"/>
              </a:ext>
            </a:extLst>
          </p:cNvPr>
          <p:cNvSpPr/>
          <p:nvPr/>
        </p:nvSpPr>
        <p:spPr bwMode="auto">
          <a:xfrm>
            <a:off x="3258074" y="843056"/>
            <a:ext cx="7919640" cy="1631025"/>
          </a:xfrm>
          <a:prstGeom prst="rect">
            <a:avLst/>
          </a:prstGeom>
          <a:no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32" name="TextBox 31">
            <a:extLst>
              <a:ext uri="{FF2B5EF4-FFF2-40B4-BE49-F238E27FC236}">
                <a16:creationId xmlns:a16="http://schemas.microsoft.com/office/drawing/2014/main" id="{3EB214BD-CB62-0C41-8F7A-6B536308A1EA}"/>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98011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1" grpId="0"/>
      <p:bldP spid="14" grpId="0"/>
      <p:bldP spid="15" grpId="0"/>
      <p:bldP spid="17" grpId="0"/>
      <p:bldP spid="18" grpId="0"/>
      <p:bldP spid="19" grpId="0"/>
      <p:bldP spid="3" grpId="0"/>
      <p:bldP spid="10" grpId="0"/>
      <p:bldP spid="12" grpId="0"/>
      <p:bldP spid="22" grpId="0"/>
      <p:bldP spid="23" grpId="0"/>
      <p:bldP spid="24" grpId="0"/>
      <p:bldP spid="26" grpId="0"/>
      <p:bldP spid="27" grpId="0"/>
      <p:bldP spid="28" grpId="0"/>
      <p:bldP spid="29" grpId="0"/>
      <p:bldP spid="30" grpId="0"/>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57062"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p:sp>
        <p:nvSpPr>
          <p:cNvPr id="3" name="Rectangle 2">
            <a:extLst>
              <a:ext uri="{FF2B5EF4-FFF2-40B4-BE49-F238E27FC236}">
                <a16:creationId xmlns:a16="http://schemas.microsoft.com/office/drawing/2014/main" id="{9F42911F-52A6-BA40-A856-A1015A093A34}"/>
              </a:ext>
            </a:extLst>
          </p:cNvPr>
          <p:cNvSpPr/>
          <p:nvPr/>
        </p:nvSpPr>
        <p:spPr>
          <a:xfrm>
            <a:off x="4210047" y="1374995"/>
            <a:ext cx="6288943" cy="461665"/>
          </a:xfrm>
          <a:prstGeom prst="rect">
            <a:avLst/>
          </a:prstGeom>
        </p:spPr>
        <p:txBody>
          <a:bodyPr wrap="square">
            <a:spAutoFit/>
          </a:bodyPr>
          <a:lstStyle/>
          <a:p>
            <a:r>
              <a:rPr lang="en-GB" sz="2400" dirty="0">
                <a:latin typeface="Arial"/>
                <a:cs typeface="Arial"/>
              </a:rPr>
              <a:t>We start with a quick review of key facts:</a:t>
            </a:r>
            <a:endParaRPr lang="en-US" sz="2400" dirty="0"/>
          </a:p>
        </p:txBody>
      </p:sp>
      <p:sp>
        <p:nvSpPr>
          <p:cNvPr id="7" name="Rectangle 6">
            <a:extLst>
              <a:ext uri="{FF2B5EF4-FFF2-40B4-BE49-F238E27FC236}">
                <a16:creationId xmlns:a16="http://schemas.microsoft.com/office/drawing/2014/main" id="{3A634048-22F6-424E-9C40-031DEB396083}"/>
              </a:ext>
            </a:extLst>
          </p:cNvPr>
          <p:cNvSpPr/>
          <p:nvPr/>
        </p:nvSpPr>
        <p:spPr>
          <a:xfrm>
            <a:off x="3935759" y="1319984"/>
            <a:ext cx="6427037" cy="668856"/>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4BE1654-3653-C64D-94EF-F49F9F3D8533}"/>
                  </a:ext>
                </a:extLst>
              </p:cNvPr>
              <p:cNvSpPr txBox="1"/>
              <p:nvPr/>
            </p:nvSpPr>
            <p:spPr>
              <a:xfrm>
                <a:off x="3752788" y="3173975"/>
                <a:ext cx="8065113" cy="4187172"/>
              </a:xfrm>
              <a:prstGeom prst="rect">
                <a:avLst/>
              </a:prstGeom>
              <a:noFill/>
            </p:spPr>
            <p:txBody>
              <a:bodyPr wrap="square" rtlCol="0">
                <a:spAutoFit/>
              </a:bodyPr>
              <a:lstStyle/>
              <a:p>
                <a:pPr>
                  <a:spcAft>
                    <a:spcPts val="800"/>
                  </a:spcAft>
                </a:pPr>
                <a:r>
                  <a:rPr lang="en-GB" sz="2400" dirty="0"/>
                  <a:t>It is easy to convert between the three.</a:t>
                </a:r>
              </a:p>
              <a:p>
                <a:pPr>
                  <a:spcAft>
                    <a:spcPts val="800"/>
                  </a:spcAft>
                </a:pPr>
                <a:r>
                  <a:rPr lang="en-GB" sz="2400" dirty="0"/>
                  <a:t>‘Percentage’ simply means ‘per hundred’. </a:t>
                </a:r>
              </a:p>
              <a:p>
                <a:pPr>
                  <a:spcAft>
                    <a:spcPts val="400"/>
                  </a:spcAft>
                </a:pPr>
                <a:r>
                  <a:rPr lang="en-GB" sz="2400" dirty="0"/>
                  <a:t>So any </a:t>
                </a:r>
                <a:r>
                  <a:rPr lang="en-GB" sz="2400" b="1" dirty="0"/>
                  <a:t>percentage can be converted to a fraction </a:t>
                </a:r>
              </a:p>
              <a:p>
                <a:pPr marL="342900" indent="-342900">
                  <a:spcAft>
                    <a:spcPts val="400"/>
                  </a:spcAft>
                  <a:buFont typeface="Arial" charset="0"/>
                  <a:buChar char="•"/>
                </a:pPr>
                <a:r>
                  <a:rPr lang="en-GB" sz="2400" dirty="0"/>
                  <a:t>by simply putting the percentage value over 100, </a:t>
                </a:r>
              </a:p>
              <a:p>
                <a:pPr marL="342900" indent="-342900">
                  <a:buFont typeface="Arial" charset="0"/>
                  <a:buChar char="•"/>
                </a:pPr>
                <a:r>
                  <a:rPr lang="en-GB" sz="2400" dirty="0"/>
                  <a:t>and then by simplifying the fraction if needed.</a:t>
                </a:r>
              </a:p>
              <a:p>
                <a:endParaRPr lang="en-GB" sz="2400" dirty="0"/>
              </a:p>
              <a:p>
                <a:r>
                  <a:rPr lang="en-GB" sz="2400" dirty="0"/>
                  <a:t>      For example: 48%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48</m:t>
                        </m:r>
                      </m:num>
                      <m:den>
                        <m:r>
                          <a:rPr lang="en-GB" sz="2400" i="1">
                            <a:latin typeface="Cambria Math" charset="0"/>
                          </a:rPr>
                          <m:t>100</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24</m:t>
                        </m:r>
                      </m:num>
                      <m:den>
                        <m:r>
                          <a:rPr lang="en-GB" sz="2400" i="1">
                            <a:latin typeface="Cambria Math" charset="0"/>
                          </a:rPr>
                          <m:t>50</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12</m:t>
                        </m:r>
                      </m:num>
                      <m:den>
                        <m:r>
                          <a:rPr lang="en-GB" sz="2400" i="1">
                            <a:latin typeface="Cambria Math" charset="0"/>
                          </a:rPr>
                          <m:t>25</m:t>
                        </m:r>
                      </m:den>
                    </m:f>
                  </m:oMath>
                </a14:m>
                <a:endParaRPr lang="en-US" sz="2400" dirty="0"/>
              </a:p>
              <a:p>
                <a:endParaRPr lang="en-US" sz="2400" dirty="0"/>
              </a:p>
              <a:p>
                <a:endParaRPr lang="en-US" sz="2400" dirty="0"/>
              </a:p>
              <a:p>
                <a:endParaRPr lang="en-GB" dirty="0"/>
              </a:p>
            </p:txBody>
          </p:sp>
        </mc:Choice>
        <mc:Fallback xmlns="">
          <p:sp>
            <p:nvSpPr>
              <p:cNvPr id="8" name="TextBox 7">
                <a:extLst>
                  <a:ext uri="{FF2B5EF4-FFF2-40B4-BE49-F238E27FC236}">
                    <a16:creationId xmlns="" xmlns:a16="http://schemas.microsoft.com/office/drawing/2014/main" xmlns:a14="http://schemas.microsoft.com/office/drawing/2010/main" id="{04BE1654-3653-C64D-94EF-F49F9F3D8533}"/>
                  </a:ext>
                </a:extLst>
              </p:cNvPr>
              <p:cNvSpPr txBox="1">
                <a:spLocks noRot="1" noChangeAspect="1" noMove="1" noResize="1" noEditPoints="1" noAdjustHandles="1" noChangeArrowheads="1" noChangeShapeType="1" noTextEdit="1"/>
              </p:cNvSpPr>
              <p:nvPr/>
            </p:nvSpPr>
            <p:spPr>
              <a:xfrm>
                <a:off x="3752788" y="3173975"/>
                <a:ext cx="8065113" cy="4187172"/>
              </a:xfrm>
              <a:prstGeom prst="rect">
                <a:avLst/>
              </a:prstGeom>
              <a:blipFill rotWithShape="1">
                <a:blip r:embed="rId2"/>
                <a:stretch>
                  <a:fillRect l="-1209" t="-1019"/>
                </a:stretch>
              </a:blipFill>
            </p:spPr>
            <p:txBody>
              <a:bodyPr/>
              <a:lstStyle/>
              <a:p>
                <a:r>
                  <a:rPr lang="en-GB">
                    <a:noFill/>
                  </a:rPr>
                  <a:t> </a:t>
                </a:r>
              </a:p>
            </p:txBody>
          </p:sp>
        </mc:Fallback>
      </mc:AlternateContent>
      <p:sp>
        <p:nvSpPr>
          <p:cNvPr id="2" name="TextBox 1"/>
          <p:cNvSpPr txBox="1"/>
          <p:nvPr/>
        </p:nvSpPr>
        <p:spPr>
          <a:xfrm>
            <a:off x="3755202" y="2230654"/>
            <a:ext cx="7043916" cy="830997"/>
          </a:xfrm>
          <a:prstGeom prst="rect">
            <a:avLst/>
          </a:prstGeom>
          <a:noFill/>
        </p:spPr>
        <p:txBody>
          <a:bodyPr wrap="none" rtlCol="0">
            <a:spAutoFit/>
          </a:bodyPr>
          <a:lstStyle/>
          <a:p>
            <a:r>
              <a:rPr lang="en-US" altLang="en-US" sz="2400" b="1" dirty="0"/>
              <a:t>Fractions, Decimals </a:t>
            </a:r>
            <a:r>
              <a:rPr lang="en-US" altLang="en-US" sz="2400" dirty="0"/>
              <a:t>and </a:t>
            </a:r>
            <a:r>
              <a:rPr lang="en-US" altLang="en-US" sz="2400" b="1" dirty="0"/>
              <a:t>Percentages </a:t>
            </a:r>
            <a:r>
              <a:rPr lang="en-US" altLang="en-US" sz="2400" dirty="0"/>
              <a:t>are three </a:t>
            </a:r>
          </a:p>
          <a:p>
            <a:r>
              <a:rPr lang="en-US" altLang="en-US" sz="2400" dirty="0"/>
              <a:t>different ways of representing the </a:t>
            </a:r>
            <a:r>
              <a:rPr lang="en-US" altLang="en-US" sz="2400" i="1" dirty="0"/>
              <a:t>same</a:t>
            </a:r>
            <a:r>
              <a:rPr lang="en-US" altLang="en-US" sz="2400" dirty="0"/>
              <a:t> amount.</a:t>
            </a:r>
            <a:endParaRPr lang="en-US" sz="2400" dirty="0"/>
          </a:p>
        </p:txBody>
      </p:sp>
      <p:sp>
        <p:nvSpPr>
          <p:cNvPr id="9" name="TextBox 8">
            <a:extLst>
              <a:ext uri="{FF2B5EF4-FFF2-40B4-BE49-F238E27FC236}">
                <a16:creationId xmlns:a16="http://schemas.microsoft.com/office/drawing/2014/main" id="{6B617B59-4937-D549-BB1D-7F90F12291F5}"/>
              </a:ext>
            </a:extLst>
          </p:cNvPr>
          <p:cNvSpPr txBox="1">
            <a:spLocks noChangeArrowheads="1"/>
          </p:cNvSpPr>
          <p:nvPr/>
        </p:nvSpPr>
        <p:spPr bwMode="auto">
          <a:xfrm>
            <a:off x="18284" y="0"/>
            <a:ext cx="22133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0"/>
              </a:spcAft>
            </a:pPr>
            <a:r>
              <a:rPr lang="en-US" altLang="en-US" b="1" dirty="0">
                <a:solidFill>
                  <a:schemeClr val="bg1"/>
                </a:solidFill>
              </a:rPr>
              <a:t>Section A2.1</a:t>
            </a:r>
          </a:p>
          <a:p>
            <a:pPr algn="ctr">
              <a:spcAft>
                <a:spcPts val="600"/>
              </a:spcAft>
            </a:pPr>
            <a:endParaRPr lang="en-US" altLang="en-US" b="1" dirty="0">
              <a:solidFill>
                <a:schemeClr val="bg1"/>
              </a:solidFill>
            </a:endParaRPr>
          </a:p>
        </p:txBody>
      </p:sp>
      <p:sp>
        <p:nvSpPr>
          <p:cNvPr id="10" name="TextBox 9">
            <a:extLst>
              <a:ext uri="{FF2B5EF4-FFF2-40B4-BE49-F238E27FC236}">
                <a16:creationId xmlns:a16="http://schemas.microsoft.com/office/drawing/2014/main" id="{5E2FE4A7-4683-A24F-9F0A-4616F27C02DD}"/>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endParaRPr lang="en-US" altLang="en-US" b="1" dirty="0">
              <a:solidFill>
                <a:schemeClr val="bg1"/>
              </a:solidFill>
            </a:endParaRPr>
          </a:p>
        </p:txBody>
      </p:sp>
    </p:spTree>
    <p:extLst>
      <p:ext uri="{BB962C8B-B14F-4D97-AF65-F5344CB8AC3E}">
        <p14:creationId xmlns:p14="http://schemas.microsoft.com/office/powerpoint/2010/main" val="35391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63817" y="21370"/>
            <a:ext cx="99476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A2.5: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61665"/>
          </a:xfrm>
          <a:prstGeom prst="rect">
            <a:avLst/>
          </a:prstGeom>
          <a:noFill/>
        </p:spPr>
        <p:txBody>
          <a:bodyPr wrap="square" rtlCol="0">
            <a:spAutoFit/>
          </a:bodyPr>
          <a:lstStyle/>
          <a:p>
            <a:r>
              <a:rPr lang="en-US" sz="2400" dirty="0"/>
              <a:t>    </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2D0A87D-8BD2-4946-AEBD-A6674173D59F}"/>
                  </a:ext>
                </a:extLst>
              </p:cNvPr>
              <p:cNvSpPr txBox="1"/>
              <p:nvPr/>
            </p:nvSpPr>
            <p:spPr>
              <a:xfrm>
                <a:off x="3850542" y="1824249"/>
                <a:ext cx="7493559" cy="617157"/>
              </a:xfrm>
              <a:prstGeom prst="rect">
                <a:avLst/>
              </a:prstGeom>
              <a:noFill/>
            </p:spPr>
            <p:txBody>
              <a:bodyPr wrap="square" rtlCol="0">
                <a:spAutoFit/>
              </a:bodyPr>
              <a:lstStyle/>
              <a:p>
                <a:r>
                  <a:rPr lang="en-US" sz="2400" dirty="0"/>
                  <a:t>1. 	Calculate: 	a)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r>
                      <m:rPr>
                        <m:nor/>
                      </m:rPr>
                      <a:rPr lang="en-US" sz="2400" dirty="0"/>
                      <m:t> </m:t>
                    </m:r>
                    <m:r>
                      <a:rPr lang="en-GB" sz="2400" i="1">
                        <a:latin typeface="Cambria Math" panose="02040503050406030204" pitchFamily="18" charset="0"/>
                        <a:ea typeface="Cambria Math" panose="02040503050406030204" pitchFamily="18" charset="0"/>
                      </a:rPr>
                      <m:t>×</m:t>
                    </m:r>
                    <m:r>
                      <m:rPr>
                        <m:nor/>
                      </m:rPr>
                      <a:rPr lang="en-US" sz="2400" dirty="0"/>
                      <m:t> </m:t>
                    </m:r>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charset="0"/>
                          </a:rPr>
                          <m:t>5</m:t>
                        </m:r>
                      </m:den>
                    </m:f>
                    <m:r>
                      <m:rPr>
                        <m:nor/>
                      </m:rPr>
                      <a:rPr lang="en-US" sz="2400" dirty="0"/>
                      <m:t>   =</m:t>
                    </m:r>
                  </m:oMath>
                </a14:m>
                <a:r>
                  <a:rPr lang="en-US" sz="2400" dirty="0"/>
                  <a:t>		   b)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charset="0"/>
                          </a:rPr>
                          <m:t>5</m:t>
                        </m:r>
                      </m:den>
                    </m:f>
                  </m:oMath>
                </a14:m>
                <a:r>
                  <a:rPr lang="en-US" sz="2400" dirty="0"/>
                  <a:t>   =</a:t>
                </a:r>
              </a:p>
            </p:txBody>
          </p:sp>
        </mc:Choice>
        <mc:Fallback xmlns="">
          <p:sp>
            <p:nvSpPr>
              <p:cNvPr id="13" name="TextBox 12">
                <a:extLst>
                  <a:ext uri="{FF2B5EF4-FFF2-40B4-BE49-F238E27FC236}">
                    <a16:creationId xmlns="" xmlns:a16="http://schemas.microsoft.com/office/drawing/2014/main" xmlns:a14="http://schemas.microsoft.com/office/drawing/2010/main" id="{82D0A87D-8BD2-4946-AEBD-A6674173D59F}"/>
                  </a:ext>
                </a:extLst>
              </p:cNvPr>
              <p:cNvSpPr txBox="1">
                <a:spLocks noRot="1" noChangeAspect="1" noMove="1" noResize="1" noEditPoints="1" noAdjustHandles="1" noChangeArrowheads="1" noChangeShapeType="1" noTextEdit="1"/>
              </p:cNvSpPr>
              <p:nvPr/>
            </p:nvSpPr>
            <p:spPr>
              <a:xfrm>
                <a:off x="3850542" y="1824249"/>
                <a:ext cx="7493559" cy="617157"/>
              </a:xfrm>
              <a:prstGeom prst="rect">
                <a:avLst/>
              </a:prstGeom>
              <a:blipFill rotWithShape="1">
                <a:blip r:embed="rId2"/>
                <a:stretch>
                  <a:fillRect l="-1302"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0DA235A-6B34-214C-A9AC-62F8DD43305C}"/>
                  </a:ext>
                </a:extLst>
              </p:cNvPr>
              <p:cNvSpPr txBox="1"/>
              <p:nvPr/>
            </p:nvSpPr>
            <p:spPr>
              <a:xfrm>
                <a:off x="8135823" y="1824636"/>
                <a:ext cx="979967" cy="616964"/>
              </a:xfrm>
              <a:prstGeom prst="rect">
                <a:avLst/>
              </a:prstGeom>
              <a:noFill/>
            </p:spPr>
            <p:txBody>
              <a:bodyPr wrap="square" rtlCol="0">
                <a:spAutoFit/>
              </a:bodyPr>
              <a:lstStyle/>
              <a:p>
                <a:r>
                  <a:rPr lang="en-US" sz="2400" dirty="0"/>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8</m:t>
                        </m:r>
                      </m:num>
                      <m:den>
                        <m:r>
                          <a:rPr lang="en-GB" sz="2400" i="1">
                            <a:solidFill>
                              <a:srgbClr val="FF0000"/>
                            </a:solidFill>
                            <a:latin typeface="Cambria Math" charset="0"/>
                          </a:rPr>
                          <m:t>15</m:t>
                        </m:r>
                      </m:den>
                    </m:f>
                  </m:oMath>
                </a14:m>
                <a:endParaRPr lang="en-US" sz="2400" dirty="0">
                  <a:solidFill>
                    <a:srgbClr val="FF0000"/>
                  </a:solidFill>
                </a:endParaRPr>
              </a:p>
            </p:txBody>
          </p:sp>
        </mc:Choice>
        <mc:Fallback xmlns="">
          <p:sp>
            <p:nvSpPr>
              <p:cNvPr id="20" name="TextBox 19">
                <a:extLst>
                  <a:ext uri="{FF2B5EF4-FFF2-40B4-BE49-F238E27FC236}">
                    <a16:creationId xmlns:a16="http://schemas.microsoft.com/office/drawing/2014/main" id="{B0DA235A-6B34-214C-A9AC-62F8DD43305C}"/>
                  </a:ext>
                </a:extLst>
              </p:cNvPr>
              <p:cNvSpPr txBox="1">
                <a:spLocks noRot="1" noChangeAspect="1" noMove="1" noResize="1" noEditPoints="1" noAdjustHandles="1" noChangeArrowheads="1" noChangeShapeType="1" noTextEdit="1"/>
              </p:cNvSpPr>
              <p:nvPr/>
            </p:nvSpPr>
            <p:spPr>
              <a:xfrm>
                <a:off x="8135823" y="1824636"/>
                <a:ext cx="979967" cy="616964"/>
              </a:xfrm>
              <a:prstGeom prst="rect">
                <a:avLst/>
              </a:prstGeom>
              <a:blipFill>
                <a:blip r:embed="rId3"/>
                <a:stretch>
                  <a:fillRect b="-41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3850544" y="3031747"/>
                <a:ext cx="6889065" cy="986489"/>
              </a:xfrm>
              <a:prstGeom prst="rect">
                <a:avLst/>
              </a:prstGeom>
              <a:noFill/>
            </p:spPr>
            <p:txBody>
              <a:bodyPr wrap="none" rtlCol="0">
                <a:spAutoFit/>
              </a:bodyPr>
              <a:lstStyle/>
              <a:p>
                <a:pPr marL="457200" indent="-457200">
                  <a:buFont typeface="+mj-lt"/>
                  <a:buAutoNum type="arabicPeriod" startAt="2"/>
                </a:pPr>
                <a:r>
                  <a:rPr lang="en-US" sz="2400" dirty="0"/>
                  <a:t>Calculate: 	a)	2</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panose="02040503050406030204" pitchFamily="18" charset="0"/>
                          </a:rPr>
                          <m:t>3</m:t>
                        </m:r>
                      </m:den>
                    </m:f>
                    <m:r>
                      <m:rPr>
                        <m:nor/>
                      </m:rPr>
                      <a:rPr lang="en-US" sz="2400" dirty="0"/>
                      <m:t> </m:t>
                    </m:r>
                    <m:r>
                      <a:rPr lang="en-GB" sz="2400" i="1">
                        <a:latin typeface="Cambria Math" panose="02040503050406030204" pitchFamily="18" charset="0"/>
                        <a:ea typeface="Cambria Math" panose="02040503050406030204" pitchFamily="18" charset="0"/>
                      </a:rPr>
                      <m:t>×</m:t>
                    </m:r>
                    <m:r>
                      <m:rPr>
                        <m:nor/>
                      </m:rPr>
                      <a:rPr lang="en-US" sz="2400" dirty="0"/>
                      <m:t> </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r>
                      <m:rPr>
                        <m:nor/>
                      </m:rPr>
                      <a:rPr lang="en-US" sz="2400" dirty="0"/>
                      <m:t> =</m:t>
                    </m:r>
                  </m:oMath>
                </a14:m>
                <a:r>
                  <a:rPr lang="en-US" sz="2400" dirty="0"/>
                  <a:t>		   b)	2</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9</m:t>
                        </m:r>
                      </m:den>
                    </m:f>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m:t>
                    </m:r>
                  </m:oMath>
                </a14:m>
                <a:r>
                  <a:rPr lang="en-US" sz="2400" dirty="0"/>
                  <a:t>3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5</m:t>
                        </m:r>
                      </m:den>
                    </m:f>
                    <m:r>
                      <a:rPr lang="en-GB" sz="2400" b="0" i="0" smtClean="0">
                        <a:latin typeface="Cambria Math" panose="02040503050406030204" pitchFamily="18" charset="0"/>
                      </a:rPr>
                      <m:t> </m:t>
                    </m:r>
                  </m:oMath>
                </a14:m>
                <a:r>
                  <a:rPr lang="en-US" sz="2400" dirty="0"/>
                  <a:t>=</a:t>
                </a:r>
              </a:p>
              <a:p>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3850544" y="3031747"/>
                <a:ext cx="6889065" cy="986489"/>
              </a:xfrm>
              <a:prstGeom prst="rect">
                <a:avLst/>
              </a:prstGeom>
              <a:blipFill rotWithShape="1">
                <a:blip r:embed="rId4"/>
                <a:stretch>
                  <a:fillRect l="-1239" r="-663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3850543" y="4220813"/>
                <a:ext cx="7344639" cy="986489"/>
              </a:xfrm>
              <a:prstGeom prst="rect">
                <a:avLst/>
              </a:prstGeom>
              <a:noFill/>
            </p:spPr>
            <p:txBody>
              <a:bodyPr wrap="none" rtlCol="0">
                <a:spAutoFit/>
              </a:bodyPr>
              <a:lstStyle/>
              <a:p>
                <a:pPr marL="457200" indent="-457200">
                  <a:buFont typeface="+mj-lt"/>
                  <a:buAutoNum type="arabicPeriod" startAt="3"/>
                </a:pPr>
                <a:r>
                  <a:rPr lang="en-US" sz="2400" dirty="0"/>
                  <a:t>Calculate: 	a)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m:t>
                        </m:r>
                      </m:num>
                      <m:den>
                        <m:r>
                          <a:rPr lang="en-GB" sz="2400" i="1">
                            <a:latin typeface="Cambria Math" charset="0"/>
                          </a:rPr>
                          <m:t>7</m:t>
                        </m:r>
                      </m:den>
                    </m:f>
                    <m:r>
                      <m:rPr>
                        <m:nor/>
                      </m:rPr>
                      <a:rPr lang="en-US" sz="2400" dirty="0"/>
                      <m:t> </m:t>
                    </m:r>
                    <m:r>
                      <m:rPr>
                        <m:nor/>
                      </m:rPr>
                      <a:rPr lang="en-GB" sz="2400" dirty="0"/>
                      <m:t> </m:t>
                    </m:r>
                    <m:r>
                      <m:rPr>
                        <m:nor/>
                      </m:rPr>
                      <a:rPr lang="en-GB" sz="2400" dirty="0"/>
                      <m:t>of</m:t>
                    </m:r>
                    <m:r>
                      <m:rPr>
                        <m:nor/>
                      </m:rPr>
                      <a:rPr lang="en-GB" sz="2400" dirty="0"/>
                      <m:t> 35 </m:t>
                    </m:r>
                    <m:r>
                      <m:rPr>
                        <m:nor/>
                      </m:rPr>
                      <a:rPr lang="en-US" sz="2400" dirty="0"/>
                      <m:t>=</m:t>
                    </m:r>
                  </m:oMath>
                </a14:m>
                <a:r>
                  <a:rPr lang="en-US" sz="2400" dirty="0"/>
                  <a:t>		   	   b)	 3</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3</m:t>
                        </m:r>
                      </m:den>
                    </m:f>
                  </m:oMath>
                </a14:m>
                <a:r>
                  <a:rPr lang="en-US" sz="2400" dirty="0"/>
                  <a:t> </a:t>
                </a:r>
                <a14:m>
                  <m:oMath xmlns:m="http://schemas.openxmlformats.org/officeDocument/2006/math">
                    <m:r>
                      <m:rPr>
                        <m:nor/>
                      </m:rPr>
                      <a:rPr lang="en-GB" sz="2400" dirty="0"/>
                      <m:t>of</m:t>
                    </m:r>
                    <m:r>
                      <m:rPr>
                        <m:nor/>
                      </m:rPr>
                      <a:rPr lang="en-GB" sz="2400" dirty="0"/>
                      <m:t> </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8</m:t>
                        </m:r>
                      </m:den>
                    </m:f>
                  </m:oMath>
                </a14:m>
                <a:r>
                  <a:rPr lang="en-US" sz="2400" dirty="0"/>
                  <a:t> =</a:t>
                </a:r>
              </a:p>
              <a:p>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3850543" y="4220813"/>
                <a:ext cx="7344639" cy="986489"/>
              </a:xfrm>
              <a:prstGeom prst="rect">
                <a:avLst/>
              </a:prstGeom>
              <a:blipFill rotWithShape="1">
                <a:blip r:embed="rId5"/>
                <a:stretch>
                  <a:fillRect l="-1163" r="-33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0992544" y="1836639"/>
                <a:ext cx="529312" cy="986296"/>
              </a:xfrm>
              <a:prstGeom prst="rect">
                <a:avLst/>
              </a:prstGeom>
              <a:noFill/>
            </p:spPr>
            <p:txBody>
              <a:bodyPr wrap="non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3</m:t>
                        </m:r>
                      </m:num>
                      <m:den>
                        <m:r>
                          <a:rPr lang="en-GB" sz="2400" i="1">
                            <a:solidFill>
                              <a:srgbClr val="FF0000"/>
                            </a:solidFill>
                            <a:latin typeface="Cambria Math" charset="0"/>
                          </a:rPr>
                          <m:t>10</m:t>
                        </m:r>
                      </m:den>
                    </m:f>
                  </m:oMath>
                </a14:m>
                <a:endParaRPr lang="en-US" sz="2400" dirty="0">
                  <a:solidFill>
                    <a:srgbClr val="FF0000"/>
                  </a:solidFill>
                </a:endParaRPr>
              </a:p>
              <a:p>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0992544" y="1836639"/>
                <a:ext cx="529312" cy="986296"/>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flipH="1">
                <a:off x="8135823" y="3055630"/>
                <a:ext cx="882636" cy="615040"/>
              </a:xfrm>
              <a:prstGeom prst="rect">
                <a:avLst/>
              </a:prstGeom>
              <a:noFill/>
            </p:spPr>
            <p:txBody>
              <a:bodyPr wrap="squar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7</m:t>
                        </m:r>
                      </m:num>
                      <m:den>
                        <m:r>
                          <a:rPr lang="en-GB" sz="2400" i="1">
                            <a:solidFill>
                              <a:srgbClr val="FF0000"/>
                            </a:solidFill>
                            <a:latin typeface="Cambria Math" charset="0"/>
                          </a:rPr>
                          <m:t>8</m:t>
                        </m:r>
                      </m:den>
                    </m:f>
                  </m:oMath>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flipH="1">
                <a:off x="8135823" y="3055630"/>
                <a:ext cx="882636" cy="61504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1035826" y="3023617"/>
                <a:ext cx="486030" cy="615810"/>
              </a:xfrm>
              <a:prstGeom prst="rect">
                <a:avLst/>
              </a:prstGeom>
              <a:noFill/>
            </p:spPr>
            <p:txBody>
              <a:bodyPr wrap="none" rtlCol="0">
                <a:spAutoFit/>
              </a:bodyPr>
              <a:lstStyle/>
              <a:p>
                <a:r>
                  <a:rPr lang="en-US" sz="2400" dirty="0">
                    <a:solidFill>
                      <a:srgbClr val="FF0000"/>
                    </a:solidFill>
                  </a:rPr>
                  <a:t>7</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m:t>
                        </m:r>
                      </m:num>
                      <m:den>
                        <m:r>
                          <a:rPr lang="en-GB" sz="2400" i="1">
                            <a:solidFill>
                              <a:srgbClr val="FF0000"/>
                            </a:solidFill>
                            <a:latin typeface="Cambria Math" charset="0"/>
                          </a:rPr>
                          <m:t>9</m:t>
                        </m:r>
                      </m:den>
                    </m:f>
                  </m:oMath>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11035826" y="3023617"/>
                <a:ext cx="486030" cy="615810"/>
              </a:xfrm>
              <a:prstGeom prst="rect">
                <a:avLst/>
              </a:prstGeom>
              <a:blipFill rotWithShape="1">
                <a:blip r:embed="rId8"/>
                <a:stretch>
                  <a:fillRect l="-18750" b="-8911"/>
                </a:stretch>
              </a:blipFill>
            </p:spPr>
            <p:txBody>
              <a:bodyPr/>
              <a:lstStyle/>
              <a:p>
                <a:r>
                  <a:rPr lang="en-GB">
                    <a:noFill/>
                  </a:rPr>
                  <a:t> </a:t>
                </a:r>
              </a:p>
            </p:txBody>
          </p:sp>
        </mc:Fallback>
      </mc:AlternateContent>
      <p:sp>
        <p:nvSpPr>
          <p:cNvPr id="8" name="TextBox 7"/>
          <p:cNvSpPr txBox="1"/>
          <p:nvPr/>
        </p:nvSpPr>
        <p:spPr>
          <a:xfrm>
            <a:off x="8135823" y="4302197"/>
            <a:ext cx="527709" cy="461665"/>
          </a:xfrm>
          <a:prstGeom prst="rect">
            <a:avLst/>
          </a:prstGeom>
          <a:noFill/>
        </p:spPr>
        <p:txBody>
          <a:bodyPr wrap="none" rtlCol="0">
            <a:spAutoFit/>
          </a:bodyPr>
          <a:lstStyle/>
          <a:p>
            <a:r>
              <a:rPr lang="en-US" sz="2400" dirty="0">
                <a:solidFill>
                  <a:srgbClr val="FF0000"/>
                </a:solidFill>
              </a:rPr>
              <a:t>20</a:t>
            </a:r>
          </a:p>
        </p:txBody>
      </p:sp>
      <mc:AlternateContent xmlns:mc="http://schemas.openxmlformats.org/markup-compatibility/2006" xmlns:a14="http://schemas.microsoft.com/office/drawing/2010/main">
        <mc:Choice Requires="a14">
          <p:sp>
            <p:nvSpPr>
              <p:cNvPr id="9" name="TextBox 8"/>
              <p:cNvSpPr txBox="1"/>
              <p:nvPr/>
            </p:nvSpPr>
            <p:spPr>
              <a:xfrm>
                <a:off x="11035826" y="4146705"/>
                <a:ext cx="486030" cy="617157"/>
              </a:xfrm>
              <a:prstGeom prst="rect">
                <a:avLst/>
              </a:prstGeom>
              <a:noFill/>
            </p:spPr>
            <p:txBody>
              <a:bodyPr wrap="none" rtlCol="0">
                <a:spAutoFit/>
              </a:bodyPr>
              <a:lstStyle/>
              <a:p>
                <a:r>
                  <a:rPr lang="en-US" sz="2400" dirty="0">
                    <a:solidFill>
                      <a:srgbClr val="FF0000"/>
                    </a:solidFill>
                  </a:rPr>
                  <a:t>1</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3</m:t>
                        </m:r>
                      </m:num>
                      <m:den>
                        <m:r>
                          <a:rPr lang="en-GB" sz="2400" i="1">
                            <a:solidFill>
                              <a:srgbClr val="FF0000"/>
                            </a:solidFill>
                            <a:latin typeface="Cambria Math" charset="0"/>
                          </a:rPr>
                          <m:t>8</m:t>
                        </m:r>
                      </m:den>
                    </m:f>
                  </m:oMath>
                </a14:m>
                <a:endParaRPr lang="en-US" sz="2400" dirty="0">
                  <a:solidFill>
                    <a:srgbClr val="FF000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035826" y="4146705"/>
                <a:ext cx="486030" cy="617157"/>
              </a:xfrm>
              <a:prstGeom prst="rect">
                <a:avLst/>
              </a:prstGeom>
              <a:blipFill rotWithShape="1">
                <a:blip r:embed="rId9"/>
                <a:stretch>
                  <a:fillRect l="-18750" b="-8911"/>
                </a:stretch>
              </a:blipFill>
            </p:spPr>
            <p:txBody>
              <a:bodyPr/>
              <a:lstStyle/>
              <a:p>
                <a:r>
                  <a:rPr lang="en-GB">
                    <a:noFill/>
                  </a:rPr>
                  <a:t> </a:t>
                </a:r>
              </a:p>
            </p:txBody>
          </p:sp>
        </mc:Fallback>
      </mc:AlternateContent>
      <p:sp>
        <p:nvSpPr>
          <p:cNvPr id="15" name="TextBox 14">
            <a:extLst>
              <a:ext uri="{FF2B5EF4-FFF2-40B4-BE49-F238E27FC236}">
                <a16:creationId xmlns:a16="http://schemas.microsoft.com/office/drawing/2014/main" id="{3D21D722-737B-B04B-91A9-5DDC64B8B433}"/>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356860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 grpId="0"/>
      <p:bldP spid="4" grpId="0"/>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19565"/>
            <a:ext cx="99476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A2.5: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61665"/>
          </a:xfrm>
          <a:prstGeom prst="rect">
            <a:avLst/>
          </a:prstGeom>
          <a:noFill/>
        </p:spPr>
        <p:txBody>
          <a:bodyPr wrap="square" rtlCol="0">
            <a:spAutoFit/>
          </a:bodyPr>
          <a:lstStyle/>
          <a:p>
            <a:r>
              <a:rPr lang="en-US" sz="2400" dirty="0"/>
              <a:t>    </a:t>
            </a: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82D0A87D-8BD2-4946-AEBD-A6674173D59F}"/>
                  </a:ext>
                </a:extLst>
              </p:cNvPr>
              <p:cNvSpPr txBox="1"/>
              <p:nvPr/>
            </p:nvSpPr>
            <p:spPr>
              <a:xfrm>
                <a:off x="3365338" y="1898040"/>
                <a:ext cx="7162936" cy="616964"/>
              </a:xfrm>
              <a:prstGeom prst="rect">
                <a:avLst/>
              </a:prstGeom>
              <a:noFill/>
            </p:spPr>
            <p:txBody>
              <a:bodyPr wrap="square" rtlCol="0">
                <a:spAutoFit/>
              </a:bodyPr>
              <a:lstStyle/>
              <a:p>
                <a:r>
                  <a:rPr lang="en-US" sz="2400" dirty="0"/>
                  <a:t>4.   Calculate: 	(a)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charset="0"/>
                          </a:rPr>
                          <m:t>5</m:t>
                        </m:r>
                      </m:den>
                    </m:f>
                    <m:r>
                      <m:rPr>
                        <m:nor/>
                      </m:rPr>
                      <a:rPr lang="en-US" sz="2400" dirty="0"/>
                      <m:t>     =</m:t>
                    </m:r>
                  </m:oMath>
                </a14:m>
                <a:r>
                  <a:rPr lang="en-US" sz="2400" dirty="0"/>
                  <a:t>		    (b)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m:t>
                        </m:r>
                      </m:num>
                      <m:den>
                        <m:r>
                          <a:rPr lang="en-GB" sz="2400" i="1">
                            <a:latin typeface="Cambria Math" charset="0"/>
                          </a:rPr>
                          <m:t>7</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3</m:t>
                        </m:r>
                      </m:num>
                      <m:den>
                        <m:r>
                          <a:rPr lang="en-GB" sz="2400" i="1">
                            <a:latin typeface="Cambria Math" charset="0"/>
                          </a:rPr>
                          <m:t>4</m:t>
                        </m:r>
                      </m:den>
                    </m:f>
                  </m:oMath>
                </a14:m>
                <a:r>
                  <a:rPr lang="en-US" sz="2400" dirty="0"/>
                  <a:t>   =</a:t>
                </a:r>
              </a:p>
            </p:txBody>
          </p:sp>
        </mc:Choice>
        <mc:Fallback>
          <p:sp>
            <p:nvSpPr>
              <p:cNvPr id="13" name="TextBox 12">
                <a:extLst>
                  <a:ext uri="{FF2B5EF4-FFF2-40B4-BE49-F238E27FC236}">
                    <a16:creationId xmlns:a16="http://schemas.microsoft.com/office/drawing/2014/main" id="{82D0A87D-8BD2-4946-AEBD-A6674173D59F}"/>
                  </a:ext>
                </a:extLst>
              </p:cNvPr>
              <p:cNvSpPr txBox="1">
                <a:spLocks noRot="1" noChangeAspect="1" noMove="1" noResize="1" noEditPoints="1" noAdjustHandles="1" noChangeArrowheads="1" noChangeShapeType="1" noTextEdit="1"/>
              </p:cNvSpPr>
              <p:nvPr/>
            </p:nvSpPr>
            <p:spPr>
              <a:xfrm>
                <a:off x="3365338" y="1898040"/>
                <a:ext cx="7162936" cy="616964"/>
              </a:xfrm>
              <a:prstGeom prst="rect">
                <a:avLst/>
              </a:prstGeom>
              <a:blipFill>
                <a:blip r:embed="rId2"/>
                <a:stretch>
                  <a:fillRect l="-1277" b="-7843"/>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2" name="TextBox 1"/>
              <p:cNvSpPr txBox="1"/>
              <p:nvPr/>
            </p:nvSpPr>
            <p:spPr>
              <a:xfrm>
                <a:off x="3405908" y="3036402"/>
                <a:ext cx="6732549" cy="985847"/>
              </a:xfrm>
              <a:prstGeom prst="rect">
                <a:avLst/>
              </a:prstGeom>
              <a:noFill/>
            </p:spPr>
            <p:txBody>
              <a:bodyPr wrap="none" rtlCol="0">
                <a:spAutoFit/>
              </a:bodyPr>
              <a:lstStyle/>
              <a:p>
                <a:r>
                  <a:rPr lang="en-US" sz="2400" dirty="0"/>
                  <a:t>5.   Calculate: 	(a)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3</m:t>
                        </m:r>
                      </m:den>
                    </m:f>
                    <m:r>
                      <a:rPr lang="en-US" sz="2400" i="1">
                        <a:latin typeface="Cambria Math" panose="02040503050406030204" pitchFamily="18" charset="0"/>
                        <a:ea typeface="Cambria Math" panose="02040503050406030204" pitchFamily="18" charset="0"/>
                      </a:rPr>
                      <m:t>÷</m:t>
                    </m:r>
                    <m:r>
                      <a:rPr lang="en-GB" sz="2400" i="1">
                        <a:latin typeface="Cambria Math" charset="0"/>
                      </a:rPr>
                      <m:t>3</m:t>
                    </m:r>
                    <m:r>
                      <m:rPr>
                        <m:nor/>
                      </m:rPr>
                      <a:rPr lang="en-US" sz="2400" dirty="0"/>
                      <m:t>     =</m:t>
                    </m:r>
                  </m:oMath>
                </a14:m>
                <a:r>
                  <a:rPr lang="en-US" sz="2400" dirty="0"/>
                  <a:t>		    (b)	</a:t>
                </a:r>
                <a14:m>
                  <m:oMath xmlns:m="http://schemas.openxmlformats.org/officeDocument/2006/math">
                    <m:r>
                      <a:rPr lang="en-GB" sz="2400" i="1">
                        <a:latin typeface="Cambria Math" charset="0"/>
                      </a:rPr>
                      <m:t>4</m:t>
                    </m:r>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6</m:t>
                        </m:r>
                      </m:num>
                      <m:den>
                        <m:r>
                          <a:rPr lang="en-GB" sz="2400" i="1">
                            <a:latin typeface="Cambria Math" charset="0"/>
                          </a:rPr>
                          <m:t>7</m:t>
                        </m:r>
                      </m:den>
                    </m:f>
                  </m:oMath>
                </a14:m>
                <a:r>
                  <a:rPr lang="en-US" sz="2400" dirty="0"/>
                  <a:t>   =</a:t>
                </a:r>
              </a:p>
              <a:p>
                <a:endParaRPr lang="en-US" sz="2400" dirty="0"/>
              </a:p>
            </p:txBody>
          </p:sp>
        </mc:Choice>
        <mc:Fallback>
          <p:sp>
            <p:nvSpPr>
              <p:cNvPr id="2" name="TextBox 1"/>
              <p:cNvSpPr txBox="1">
                <a:spLocks noRot="1" noChangeAspect="1" noMove="1" noResize="1" noEditPoints="1" noAdjustHandles="1" noChangeArrowheads="1" noChangeShapeType="1" noTextEdit="1"/>
              </p:cNvSpPr>
              <p:nvPr/>
            </p:nvSpPr>
            <p:spPr>
              <a:xfrm>
                <a:off x="3405908" y="3036402"/>
                <a:ext cx="6732549" cy="985847"/>
              </a:xfrm>
              <a:prstGeom prst="rect">
                <a:avLst/>
              </a:prstGeom>
              <a:blipFill>
                <a:blip r:embed="rId3"/>
                <a:stretch>
                  <a:fillRect l="-1449" r="-36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3" name="TextBox 2"/>
              <p:cNvSpPr txBox="1"/>
              <p:nvPr/>
            </p:nvSpPr>
            <p:spPr>
              <a:xfrm>
                <a:off x="3405908" y="4224452"/>
                <a:ext cx="7707781" cy="991553"/>
              </a:xfrm>
              <a:prstGeom prst="rect">
                <a:avLst/>
              </a:prstGeom>
              <a:noFill/>
            </p:spPr>
            <p:txBody>
              <a:bodyPr wrap="square" rtlCol="0">
                <a:spAutoFit/>
              </a:bodyPr>
              <a:lstStyle/>
              <a:p>
                <a:r>
                  <a:rPr lang="en-US" sz="2400" dirty="0"/>
                  <a:t>6.   Calculate: 	(a)	1</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charset="0"/>
                          </a:rPr>
                          <m:t>5</m:t>
                        </m:r>
                      </m:den>
                    </m:f>
                    <m:r>
                      <a:rPr lang="en-US" sz="2400" i="1">
                        <a:latin typeface="Cambria Math" panose="02040503050406030204" pitchFamily="18" charset="0"/>
                        <a:ea typeface="Cambria Math" panose="02040503050406030204" pitchFamily="18" charset="0"/>
                      </a:rPr>
                      <m:t>÷</m:t>
                    </m:r>
                    <m:r>
                      <a:rPr lang="en-GB" sz="2400" i="1">
                        <a:latin typeface="Cambria Math" charset="0"/>
                        <a:ea typeface="Cambria Math" panose="02040503050406030204" pitchFamily="18" charset="0"/>
                      </a:rPr>
                      <m:t>3</m:t>
                    </m:r>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4</m:t>
                        </m:r>
                      </m:den>
                    </m:f>
                    <m:r>
                      <m:rPr>
                        <m:nor/>
                      </m:rPr>
                      <a:rPr lang="en-US" sz="2400" dirty="0"/>
                      <m:t>  =</m:t>
                    </m:r>
                  </m:oMath>
                </a14:m>
                <a:r>
                  <a:rPr lang="en-US" sz="2400" dirty="0"/>
                  <a:t>	    (b)	4</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m:t>
                        </m:r>
                      </m:num>
                      <m:den>
                        <m:r>
                          <a:rPr lang="en-GB" sz="2400" i="1">
                            <a:latin typeface="Cambria Math" charset="0"/>
                          </a:rPr>
                          <m:t>5</m:t>
                        </m:r>
                      </m:den>
                    </m:f>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GB" sz="2400" i="1">
                            <a:latin typeface="Cambria Math" charset="0"/>
                          </a:rPr>
                          <m:t>5</m:t>
                        </m:r>
                      </m:num>
                      <m:den>
                        <m:r>
                          <a:rPr lang="en-GB" sz="2400" i="1">
                            <a:latin typeface="Cambria Math" charset="0"/>
                          </a:rPr>
                          <m:t>7</m:t>
                        </m:r>
                      </m:den>
                    </m:f>
                  </m:oMath>
                </a14:m>
                <a:r>
                  <a:rPr lang="en-US" sz="2400" dirty="0"/>
                  <a:t>  =</a:t>
                </a:r>
              </a:p>
              <a:p>
                <a:endParaRPr lang="en-US" sz="2400" dirty="0"/>
              </a:p>
            </p:txBody>
          </p:sp>
        </mc:Choice>
        <mc:Fallback>
          <p:sp>
            <p:nvSpPr>
              <p:cNvPr id="3" name="TextBox 2"/>
              <p:cNvSpPr txBox="1">
                <a:spLocks noRot="1" noChangeAspect="1" noMove="1" noResize="1" noEditPoints="1" noAdjustHandles="1" noChangeArrowheads="1" noChangeShapeType="1" noTextEdit="1"/>
              </p:cNvSpPr>
              <p:nvPr/>
            </p:nvSpPr>
            <p:spPr>
              <a:xfrm>
                <a:off x="3405908" y="4224452"/>
                <a:ext cx="7707781" cy="991553"/>
              </a:xfrm>
              <a:prstGeom prst="rect">
                <a:avLst/>
              </a:prstGeom>
              <a:blipFill>
                <a:blip r:embed="rId4"/>
                <a:stretch>
                  <a:fillRect l="-126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7540749" y="1715254"/>
                <a:ext cx="492443" cy="11630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5</m:t>
                          </m:r>
                        </m:num>
                        <m:den>
                          <m:r>
                            <a:rPr lang="en-GB" sz="2400" i="1">
                              <a:solidFill>
                                <a:srgbClr val="FF0000"/>
                              </a:solidFill>
                              <a:latin typeface="Cambria Math" charset="0"/>
                            </a:rPr>
                            <m:t>6</m:t>
                          </m:r>
                        </m:den>
                      </m:f>
                    </m:oMath>
                  </m:oMathPara>
                </a14:m>
                <a:endParaRPr lang="en-US" sz="2400" dirty="0"/>
              </a:p>
              <a:p>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7540749" y="1715254"/>
                <a:ext cx="492443" cy="116301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0081356" y="1715254"/>
                <a:ext cx="45719" cy="78380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16</m:t>
                          </m:r>
                        </m:num>
                        <m:den>
                          <m:r>
                            <a:rPr lang="en-GB" sz="2400" i="1">
                              <a:solidFill>
                                <a:srgbClr val="FF0000"/>
                              </a:solidFill>
                              <a:latin typeface="Cambria Math" charset="0"/>
                            </a:rPr>
                            <m:t>21</m:t>
                          </m:r>
                        </m:den>
                      </m:f>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081356" y="1715254"/>
                <a:ext cx="45719" cy="783804"/>
              </a:xfrm>
              <a:prstGeom prst="rect">
                <a:avLst/>
              </a:prstGeom>
              <a:blipFill>
                <a:blip r:embed="rId6"/>
                <a:stretch>
                  <a:fillRect l="-150000" r="-825000" b="-6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553720" y="3004223"/>
                <a:ext cx="439544"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charset="0"/>
                            </a:rPr>
                            <m:t>9</m:t>
                          </m:r>
                        </m:den>
                      </m:f>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7553720" y="3004223"/>
                <a:ext cx="439544" cy="786177"/>
              </a:xfrm>
              <a:prstGeom prst="rect">
                <a:avLst/>
              </a:prstGeom>
              <a:blipFill>
                <a:blip r:embed="rId7"/>
                <a:stretch>
                  <a:fillRect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0030909" y="3032584"/>
                <a:ext cx="486030" cy="616515"/>
              </a:xfrm>
              <a:prstGeom prst="rect">
                <a:avLst/>
              </a:prstGeom>
              <a:noFill/>
            </p:spPr>
            <p:txBody>
              <a:bodyPr wrap="none" rtlCol="0">
                <a:spAutoFit/>
              </a:bodyPr>
              <a:lstStyle/>
              <a:p>
                <a:r>
                  <a:rPr lang="en-US" sz="2400" dirty="0">
                    <a:solidFill>
                      <a:srgbClr val="FF0000"/>
                    </a:solidFill>
                  </a:rPr>
                  <a:t>4</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charset="0"/>
                          </a:rPr>
                          <m:t>3</m:t>
                        </m:r>
                      </m:den>
                    </m:f>
                  </m:oMath>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10030909" y="3032584"/>
                <a:ext cx="486030" cy="616515"/>
              </a:xfrm>
              <a:prstGeom prst="rect">
                <a:avLst/>
              </a:prstGeom>
              <a:blipFill>
                <a:blip r:embed="rId8"/>
                <a:stretch>
                  <a:fillRect l="-17949"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7540748" y="4198571"/>
                <a:ext cx="648242" cy="616964"/>
              </a:xfrm>
              <a:prstGeom prst="rect">
                <a:avLst/>
              </a:prstGeom>
              <a:noFill/>
            </p:spPr>
            <p:txBody>
              <a:bodyPr wrap="squar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28</m:t>
                        </m:r>
                      </m:num>
                      <m:den>
                        <m:r>
                          <a:rPr lang="en-GB" sz="2400" i="1">
                            <a:solidFill>
                              <a:srgbClr val="FF0000"/>
                            </a:solidFill>
                            <a:latin typeface="Cambria Math" charset="0"/>
                          </a:rPr>
                          <m:t>65</m:t>
                        </m:r>
                      </m:den>
                    </m:f>
                  </m:oMath>
                </a14:m>
                <a:endParaRPr lang="en-US"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7540748" y="4198571"/>
                <a:ext cx="648242" cy="616964"/>
              </a:xfrm>
              <a:prstGeom prst="rect">
                <a:avLst/>
              </a:prstGeom>
              <a:blipFill>
                <a:blip r:embed="rId9"/>
                <a:stretch>
                  <a:fillRect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0069672" y="4208506"/>
                <a:ext cx="615874" cy="986296"/>
              </a:xfrm>
              <a:prstGeom prst="rect">
                <a:avLst/>
              </a:prstGeom>
              <a:noFill/>
            </p:spPr>
            <p:txBody>
              <a:bodyPr wrap="none" rtlCol="0">
                <a:spAutoFit/>
              </a:bodyPr>
              <a:lstStyle/>
              <a:p>
                <a:r>
                  <a:rPr lang="en-US" sz="2400" dirty="0">
                    <a:solidFill>
                      <a:srgbClr val="FF0000"/>
                    </a:solidFill>
                  </a:rPr>
                  <a:t>5</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22</m:t>
                        </m:r>
                      </m:num>
                      <m:den>
                        <m:r>
                          <a:rPr lang="en-GB" sz="2400" i="1">
                            <a:solidFill>
                              <a:srgbClr val="FF0000"/>
                            </a:solidFill>
                            <a:latin typeface="Cambria Math" charset="0"/>
                          </a:rPr>
                          <m:t>25</m:t>
                        </m:r>
                      </m:den>
                    </m:f>
                  </m:oMath>
                </a14:m>
                <a:endParaRPr lang="en-US" sz="2400" dirty="0"/>
              </a:p>
              <a:p>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10069672" y="4208506"/>
                <a:ext cx="615874" cy="986296"/>
              </a:xfrm>
              <a:prstGeom prst="rect">
                <a:avLst/>
              </a:prstGeom>
              <a:blipFill>
                <a:blip r:embed="rId10"/>
                <a:stretch>
                  <a:fillRect l="-1428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B6FC333F-1D27-6C4A-A1A2-9E54CC313BC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24616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3" grpId="0"/>
      <p:bldP spid="4" grpId="0"/>
      <p:bldP spid="6" grpId="0"/>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44304" y="29358"/>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A2.5: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44304" y="1006243"/>
            <a:ext cx="99476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fifth Section.</a:t>
            </a:r>
          </a:p>
        </p:txBody>
      </p:sp>
      <p:sp>
        <p:nvSpPr>
          <p:cNvPr id="9" name="TextBox 2">
            <a:extLst>
              <a:ext uri="{FF2B5EF4-FFF2-40B4-BE49-F238E27FC236}">
                <a16:creationId xmlns:a16="http://schemas.microsoft.com/office/drawing/2014/main" id="{827ACD7F-93CE-EE4B-A179-9CC12132E851}"/>
              </a:ext>
            </a:extLst>
          </p:cNvPr>
          <p:cNvSpPr txBox="1">
            <a:spLocks noChangeArrowheads="1"/>
          </p:cNvSpPr>
          <p:nvPr/>
        </p:nvSpPr>
        <p:spPr bwMode="auto">
          <a:xfrm>
            <a:off x="2207568" y="2924944"/>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a:t>
            </a:r>
            <a:r>
              <a:rPr lang="en-US" altLang="en-US" sz="2400">
                <a:solidFill>
                  <a:srgbClr val="C00000"/>
                </a:solidFill>
              </a:rPr>
              <a:t>, go to</a:t>
            </a:r>
            <a:br>
              <a:rPr lang="en-US" altLang="en-US" sz="2400" dirty="0">
                <a:solidFill>
                  <a:srgbClr val="C00000"/>
                </a:solidFill>
              </a:rPr>
            </a:br>
            <a:r>
              <a:rPr lang="en-US" altLang="en-US" sz="2400" b="1" dirty="0">
                <a:solidFill>
                  <a:srgbClr val="C00000"/>
                </a:solidFill>
              </a:rPr>
              <a:t>http://</a:t>
            </a:r>
            <a:r>
              <a:rPr lang="en-US" altLang="en-US" sz="2400" b="1" dirty="0" err="1">
                <a:solidFill>
                  <a:srgbClr val="C00000"/>
                </a:solidFill>
              </a:rPr>
              <a:t>szalonta.hu</a:t>
            </a:r>
            <a:r>
              <a:rPr lang="en-US" altLang="en-US" sz="2400" b="1" dirty="0">
                <a:solidFill>
                  <a:srgbClr val="C00000"/>
                </a:solidFill>
              </a:rPr>
              <a:t>/</a:t>
            </a:r>
            <a:r>
              <a:rPr lang="en-US" altLang="en-US" sz="2400" b="1" dirty="0" err="1">
                <a:solidFill>
                  <a:srgbClr val="C00000"/>
                </a:solidFill>
              </a:rPr>
              <a:t>ske</a:t>
            </a:r>
            <a:r>
              <a:rPr lang="en-US" altLang="en-US" sz="2400" b="1" dirty="0">
                <a:solidFill>
                  <a:srgbClr val="C00000"/>
                </a:solidFill>
              </a:rPr>
              <a:t>/text/A2/skea2s5.html</a:t>
            </a:r>
          </a:p>
        </p:txBody>
      </p:sp>
      <p:sp>
        <p:nvSpPr>
          <p:cNvPr id="7" name="TextBox 6">
            <a:extLst>
              <a:ext uri="{FF2B5EF4-FFF2-40B4-BE49-F238E27FC236}">
                <a16:creationId xmlns:a16="http://schemas.microsoft.com/office/drawing/2014/main" id="{5467BD08-4570-4B41-9C50-C442C98B47C6}"/>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A2.5</a:t>
            </a:r>
          </a:p>
        </p:txBody>
      </p:sp>
    </p:spTree>
    <p:extLst>
      <p:ext uri="{BB962C8B-B14F-4D97-AF65-F5344CB8AC3E}">
        <p14:creationId xmlns:p14="http://schemas.microsoft.com/office/powerpoint/2010/main" val="10989007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16068"/>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Complex Percentages</a:t>
            </a:r>
          </a:p>
        </p:txBody>
      </p:sp>
      <p:sp>
        <p:nvSpPr>
          <p:cNvPr id="2" name="TextBox 1"/>
          <p:cNvSpPr txBox="1"/>
          <p:nvPr/>
        </p:nvSpPr>
        <p:spPr>
          <a:xfrm>
            <a:off x="3401308" y="836640"/>
            <a:ext cx="7596951" cy="830997"/>
          </a:xfrm>
          <a:prstGeom prst="rect">
            <a:avLst/>
          </a:prstGeom>
          <a:noFill/>
        </p:spPr>
        <p:txBody>
          <a:bodyPr wrap="none" rtlCol="0">
            <a:spAutoFit/>
          </a:bodyPr>
          <a:lstStyle/>
          <a:p>
            <a:pPr algn="ctr"/>
            <a:r>
              <a:rPr lang="en-US" sz="2400" dirty="0"/>
              <a:t>More complex problems with percentages use exactly </a:t>
            </a:r>
          </a:p>
          <a:p>
            <a:pPr algn="ctr"/>
            <a:r>
              <a:rPr lang="en-US" sz="2400" dirty="0"/>
              <a:t>the same skill-set you are developing here.</a:t>
            </a:r>
          </a:p>
        </p:txBody>
      </p:sp>
      <p:sp>
        <p:nvSpPr>
          <p:cNvPr id="3" name="TextBox 2"/>
          <p:cNvSpPr txBox="1"/>
          <p:nvPr/>
        </p:nvSpPr>
        <p:spPr>
          <a:xfrm>
            <a:off x="3812071" y="1832054"/>
            <a:ext cx="6758581" cy="830997"/>
          </a:xfrm>
          <a:prstGeom prst="rect">
            <a:avLst/>
          </a:prstGeom>
          <a:noFill/>
        </p:spPr>
        <p:txBody>
          <a:bodyPr wrap="none" rtlCol="0">
            <a:spAutoFit/>
          </a:bodyPr>
          <a:lstStyle/>
          <a:p>
            <a:pPr algn="ctr"/>
            <a:r>
              <a:rPr lang="en-US" sz="2400" dirty="0"/>
              <a:t>All you need extra are confidence and fluency - </a:t>
            </a:r>
          </a:p>
          <a:p>
            <a:pPr algn="ctr"/>
            <a:r>
              <a:rPr lang="en-US" sz="2400" dirty="0"/>
              <a:t>both of which are developed by </a:t>
            </a:r>
            <a:r>
              <a:rPr lang="en-US" sz="2400" dirty="0" err="1"/>
              <a:t>practise</a:t>
            </a:r>
            <a:r>
              <a:rPr lang="en-US" sz="2400" dirty="0"/>
              <a:t>.</a:t>
            </a:r>
          </a:p>
        </p:txBody>
      </p:sp>
      <p:sp>
        <p:nvSpPr>
          <p:cNvPr id="4" name="TextBox 3"/>
          <p:cNvSpPr txBox="1"/>
          <p:nvPr/>
        </p:nvSpPr>
        <p:spPr>
          <a:xfrm>
            <a:off x="3995886" y="2721940"/>
            <a:ext cx="6054863" cy="461665"/>
          </a:xfrm>
          <a:prstGeom prst="rect">
            <a:avLst/>
          </a:prstGeom>
          <a:noFill/>
        </p:spPr>
        <p:txBody>
          <a:bodyPr wrap="none" rtlCol="0">
            <a:spAutoFit/>
          </a:bodyPr>
          <a:lstStyle/>
          <a:p>
            <a:r>
              <a:rPr lang="en-US" sz="2400" dirty="0"/>
              <a:t>So here are a few more practice questions.</a:t>
            </a:r>
          </a:p>
        </p:txBody>
      </p:sp>
      <p:sp>
        <p:nvSpPr>
          <p:cNvPr id="5" name="TextBox 4"/>
          <p:cNvSpPr txBox="1"/>
          <p:nvPr/>
        </p:nvSpPr>
        <p:spPr>
          <a:xfrm>
            <a:off x="3460193" y="3367888"/>
            <a:ext cx="1810111" cy="461665"/>
          </a:xfrm>
          <a:prstGeom prst="rect">
            <a:avLst/>
          </a:prstGeom>
          <a:noFill/>
        </p:spPr>
        <p:txBody>
          <a:bodyPr wrap="none" rtlCol="0">
            <a:spAutoFit/>
          </a:bodyPr>
          <a:lstStyle/>
          <a:p>
            <a:r>
              <a:rPr lang="en-US" sz="2400" b="1" dirty="0"/>
              <a:t>Example 1:</a:t>
            </a:r>
          </a:p>
        </p:txBody>
      </p:sp>
      <p:sp>
        <p:nvSpPr>
          <p:cNvPr id="6" name="TextBox 5"/>
          <p:cNvSpPr txBox="1"/>
          <p:nvPr/>
        </p:nvSpPr>
        <p:spPr>
          <a:xfrm>
            <a:off x="3460193" y="3828528"/>
            <a:ext cx="7573740" cy="830997"/>
          </a:xfrm>
          <a:prstGeom prst="rect">
            <a:avLst/>
          </a:prstGeom>
          <a:noFill/>
        </p:spPr>
        <p:txBody>
          <a:bodyPr wrap="none" rtlCol="0">
            <a:spAutoFit/>
          </a:bodyPr>
          <a:lstStyle/>
          <a:p>
            <a:r>
              <a:rPr lang="en-US" sz="2400" dirty="0"/>
              <a:t>Marni’s salary of £27 000 is to be increased by 2.25%.</a:t>
            </a:r>
          </a:p>
          <a:p>
            <a:r>
              <a:rPr lang="en-US" sz="2400" dirty="0"/>
              <a:t>Find her new salary. </a:t>
            </a:r>
          </a:p>
        </p:txBody>
      </p:sp>
      <p:sp>
        <p:nvSpPr>
          <p:cNvPr id="7" name="TextBox 6"/>
          <p:cNvSpPr txBox="1"/>
          <p:nvPr/>
        </p:nvSpPr>
        <p:spPr>
          <a:xfrm>
            <a:off x="3475686" y="5157639"/>
            <a:ext cx="7448193" cy="1877437"/>
          </a:xfrm>
          <a:prstGeom prst="rect">
            <a:avLst/>
          </a:prstGeom>
          <a:noFill/>
        </p:spPr>
        <p:txBody>
          <a:bodyPr wrap="none" rtlCol="0">
            <a:spAutoFit/>
          </a:bodyPr>
          <a:lstStyle/>
          <a:p>
            <a:r>
              <a:rPr lang="en-US" sz="2400" dirty="0"/>
              <a:t>Marni’s new salary is 102.25% of her old salary.</a:t>
            </a:r>
          </a:p>
          <a:p>
            <a:endParaRPr lang="en-US" sz="2400" dirty="0"/>
          </a:p>
          <a:p>
            <a:r>
              <a:rPr lang="en-US" sz="2400" dirty="0"/>
              <a:t>102.25% of £27 000	= 	1.0225 × £27 000			</a:t>
            </a:r>
          </a:p>
          <a:p>
            <a:r>
              <a:rPr lang="en-US" sz="2400" dirty="0">
                <a:solidFill>
                  <a:srgbClr val="FF0000"/>
                </a:solidFill>
              </a:rPr>
              <a:t>              Answer:		=	 £27 607.50</a:t>
            </a:r>
            <a:endParaRPr lang="en-US" sz="2400" dirty="0"/>
          </a:p>
          <a:p>
            <a:endParaRPr lang="en-US" dirty="0"/>
          </a:p>
        </p:txBody>
      </p:sp>
      <p:sp>
        <p:nvSpPr>
          <p:cNvPr id="8" name="TextBox 7"/>
          <p:cNvSpPr txBox="1"/>
          <p:nvPr/>
        </p:nvSpPr>
        <p:spPr>
          <a:xfrm>
            <a:off x="3460193" y="4718414"/>
            <a:ext cx="1515158" cy="461665"/>
          </a:xfrm>
          <a:prstGeom prst="rect">
            <a:avLst/>
          </a:prstGeom>
          <a:noFill/>
        </p:spPr>
        <p:txBody>
          <a:bodyPr wrap="none" rtlCol="0">
            <a:spAutoFit/>
          </a:bodyPr>
          <a:lstStyle/>
          <a:p>
            <a:r>
              <a:rPr lang="en-US" sz="2400" b="1" dirty="0"/>
              <a:t>Solution:</a:t>
            </a:r>
          </a:p>
        </p:txBody>
      </p:sp>
      <p:sp>
        <p:nvSpPr>
          <p:cNvPr id="11" name="TextBox 10">
            <a:extLst>
              <a:ext uri="{FF2B5EF4-FFF2-40B4-BE49-F238E27FC236}">
                <a16:creationId xmlns:a16="http://schemas.microsoft.com/office/drawing/2014/main" id="{CAD2BE00-39DC-0D40-A140-6936702A15A2}"/>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A2.6</a:t>
            </a:r>
          </a:p>
        </p:txBody>
      </p:sp>
    </p:spTree>
    <p:extLst>
      <p:ext uri="{BB962C8B-B14F-4D97-AF65-F5344CB8AC3E}">
        <p14:creationId xmlns:p14="http://schemas.microsoft.com/office/powerpoint/2010/main" val="376966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3854" y="57071"/>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Complex Percentages</a:t>
            </a:r>
          </a:p>
        </p:txBody>
      </p:sp>
      <p:sp>
        <p:nvSpPr>
          <p:cNvPr id="2" name="TextBox 1"/>
          <p:cNvSpPr txBox="1"/>
          <p:nvPr/>
        </p:nvSpPr>
        <p:spPr>
          <a:xfrm>
            <a:off x="2641133" y="1642838"/>
            <a:ext cx="9577064" cy="1200329"/>
          </a:xfrm>
          <a:prstGeom prst="rect">
            <a:avLst/>
          </a:prstGeom>
          <a:noFill/>
        </p:spPr>
        <p:txBody>
          <a:bodyPr wrap="square" rtlCol="0">
            <a:spAutoFit/>
          </a:bodyPr>
          <a:lstStyle/>
          <a:p>
            <a:r>
              <a:rPr lang="en-US" sz="2400" dirty="0"/>
              <a:t>A holiday cruise to the Bahamas for a family of four costs £11 999. </a:t>
            </a:r>
          </a:p>
          <a:p>
            <a:r>
              <a:rPr lang="en-US" sz="2400" dirty="0"/>
              <a:t>But the holiday company is offering a huge discount of 35%. </a:t>
            </a:r>
          </a:p>
          <a:p>
            <a:r>
              <a:rPr lang="en-US" sz="2400" dirty="0"/>
              <a:t>Find the discounted holiday price.</a:t>
            </a:r>
          </a:p>
        </p:txBody>
      </p:sp>
      <p:sp>
        <p:nvSpPr>
          <p:cNvPr id="3" name="TextBox 2"/>
          <p:cNvSpPr txBox="1"/>
          <p:nvPr/>
        </p:nvSpPr>
        <p:spPr>
          <a:xfrm>
            <a:off x="2641133" y="1158182"/>
            <a:ext cx="1707519" cy="461665"/>
          </a:xfrm>
          <a:prstGeom prst="rect">
            <a:avLst/>
          </a:prstGeom>
          <a:noFill/>
        </p:spPr>
        <p:txBody>
          <a:bodyPr wrap="none" rtlCol="0">
            <a:spAutoFit/>
          </a:bodyPr>
          <a:lstStyle/>
          <a:p>
            <a:r>
              <a:rPr lang="en-US" sz="2400" b="1" dirty="0"/>
              <a:t>Example 2</a:t>
            </a:r>
          </a:p>
        </p:txBody>
      </p:sp>
      <mc:AlternateContent xmlns:mc="http://schemas.openxmlformats.org/markup-compatibility/2006" xmlns:a14="http://schemas.microsoft.com/office/drawing/2010/main">
        <mc:Choice Requires="a14">
          <p:sp>
            <p:nvSpPr>
              <p:cNvPr id="4" name="TextBox 3"/>
              <p:cNvSpPr txBox="1"/>
              <p:nvPr/>
            </p:nvSpPr>
            <p:spPr>
              <a:xfrm>
                <a:off x="5231904" y="4247439"/>
                <a:ext cx="3161443" cy="461665"/>
              </a:xfrm>
              <a:prstGeom prst="rect">
                <a:avLst/>
              </a:prstGeom>
              <a:noFill/>
            </p:spPr>
            <p:txBody>
              <a:bodyPr wrap="none" rtlCol="0">
                <a:spAutoFit/>
              </a:bodyPr>
              <a:lstStyle/>
              <a:p>
                <a:r>
                  <a:rPr lang="en-US" sz="2400" dirty="0"/>
                  <a:t>(100% </a:t>
                </a:r>
                <a14:m>
                  <m:oMath xmlns:m="http://schemas.openxmlformats.org/officeDocument/2006/math">
                    <m:r>
                      <a:rPr lang="en-US" sz="2400" i="1" dirty="0" smtClean="0">
                        <a:latin typeface="Cambria Math"/>
                      </a:rPr>
                      <m:t>−</m:t>
                    </m:r>
                  </m:oMath>
                </a14:m>
                <a:r>
                  <a:rPr lang="en-US" sz="2400" dirty="0"/>
                  <a:t> 35% = 65%)</a:t>
                </a:r>
              </a:p>
            </p:txBody>
          </p:sp>
        </mc:Choice>
        <mc:Fallback xmlns="">
          <p:sp>
            <p:nvSpPr>
              <p:cNvPr id="4" name="TextBox 3"/>
              <p:cNvSpPr txBox="1">
                <a:spLocks noRot="1" noChangeAspect="1" noMove="1" noResize="1" noEditPoints="1" noAdjustHandles="1" noChangeArrowheads="1" noChangeShapeType="1" noTextEdit="1"/>
              </p:cNvSpPr>
              <p:nvPr/>
            </p:nvSpPr>
            <p:spPr>
              <a:xfrm>
                <a:off x="5231904" y="4247439"/>
                <a:ext cx="3161443" cy="461665"/>
              </a:xfrm>
              <a:prstGeom prst="rect">
                <a:avLst/>
              </a:prstGeom>
              <a:blipFill rotWithShape="1">
                <a:blip r:embed="rId2"/>
                <a:stretch>
                  <a:fillRect l="-2890" t="-9333" r="-1927" b="-32000"/>
                </a:stretch>
              </a:blipFill>
            </p:spPr>
            <p:txBody>
              <a:bodyPr/>
              <a:lstStyle/>
              <a:p>
                <a:r>
                  <a:rPr lang="en-GB">
                    <a:noFill/>
                  </a:rPr>
                  <a:t> </a:t>
                </a:r>
              </a:p>
            </p:txBody>
          </p:sp>
        </mc:Fallback>
      </mc:AlternateContent>
      <p:sp>
        <p:nvSpPr>
          <p:cNvPr id="5" name="TextBox 4"/>
          <p:cNvSpPr txBox="1"/>
          <p:nvPr/>
        </p:nvSpPr>
        <p:spPr>
          <a:xfrm>
            <a:off x="2641132" y="3657564"/>
            <a:ext cx="9719563" cy="461665"/>
          </a:xfrm>
          <a:prstGeom prst="rect">
            <a:avLst/>
          </a:prstGeom>
          <a:noFill/>
        </p:spPr>
        <p:txBody>
          <a:bodyPr wrap="square" rtlCol="0">
            <a:spAutoFit/>
          </a:bodyPr>
          <a:lstStyle/>
          <a:p>
            <a:r>
              <a:rPr lang="en-US" sz="2400" dirty="0"/>
              <a:t>With a 35% discount, the holiday now costs 65% of the original price.</a:t>
            </a:r>
          </a:p>
        </p:txBody>
      </p:sp>
      <p:sp>
        <p:nvSpPr>
          <p:cNvPr id="6" name="TextBox 5"/>
          <p:cNvSpPr txBox="1"/>
          <p:nvPr/>
        </p:nvSpPr>
        <p:spPr>
          <a:xfrm>
            <a:off x="4799856" y="5005289"/>
            <a:ext cx="5007333" cy="461665"/>
          </a:xfrm>
          <a:prstGeom prst="rect">
            <a:avLst/>
          </a:prstGeom>
          <a:noFill/>
        </p:spPr>
        <p:txBody>
          <a:bodyPr wrap="none" rtlCol="0">
            <a:spAutoFit/>
          </a:bodyPr>
          <a:lstStyle/>
          <a:p>
            <a:r>
              <a:rPr lang="en-US" sz="2400" dirty="0"/>
              <a:t>65% of £11 999 =   0.65 × £11 999</a:t>
            </a:r>
          </a:p>
        </p:txBody>
      </p:sp>
      <p:sp>
        <p:nvSpPr>
          <p:cNvPr id="7" name="TextBox 6"/>
          <p:cNvSpPr txBox="1"/>
          <p:nvPr/>
        </p:nvSpPr>
        <p:spPr>
          <a:xfrm>
            <a:off x="6960097" y="5597660"/>
            <a:ext cx="2197904" cy="461665"/>
          </a:xfrm>
          <a:prstGeom prst="rect">
            <a:avLst/>
          </a:prstGeom>
          <a:noFill/>
        </p:spPr>
        <p:txBody>
          <a:bodyPr wrap="square" rtlCol="0">
            <a:spAutoFit/>
          </a:bodyPr>
          <a:lstStyle/>
          <a:p>
            <a:r>
              <a:rPr lang="en-US" sz="2400" dirty="0"/>
              <a:t>=    £7799.35</a:t>
            </a:r>
          </a:p>
        </p:txBody>
      </p:sp>
      <p:sp>
        <p:nvSpPr>
          <p:cNvPr id="8" name="TextBox 7"/>
          <p:cNvSpPr txBox="1"/>
          <p:nvPr/>
        </p:nvSpPr>
        <p:spPr>
          <a:xfrm>
            <a:off x="4360282" y="6122181"/>
            <a:ext cx="4807726" cy="461665"/>
          </a:xfrm>
          <a:prstGeom prst="rect">
            <a:avLst/>
          </a:prstGeom>
          <a:noFill/>
        </p:spPr>
        <p:txBody>
          <a:bodyPr wrap="none" rtlCol="0">
            <a:spAutoFit/>
          </a:bodyPr>
          <a:lstStyle/>
          <a:p>
            <a:r>
              <a:rPr lang="en-US" sz="2400" dirty="0">
                <a:solidFill>
                  <a:srgbClr val="FF0000"/>
                </a:solidFill>
              </a:rPr>
              <a:t>The discounted price is £7799.35</a:t>
            </a:r>
          </a:p>
        </p:txBody>
      </p:sp>
      <p:sp>
        <p:nvSpPr>
          <p:cNvPr id="9" name="TextBox 8"/>
          <p:cNvSpPr txBox="1"/>
          <p:nvPr/>
        </p:nvSpPr>
        <p:spPr>
          <a:xfrm>
            <a:off x="2641133" y="3198167"/>
            <a:ext cx="1412566" cy="461665"/>
          </a:xfrm>
          <a:prstGeom prst="rect">
            <a:avLst/>
          </a:prstGeom>
          <a:noFill/>
        </p:spPr>
        <p:txBody>
          <a:bodyPr wrap="none" rtlCol="0">
            <a:spAutoFit/>
          </a:bodyPr>
          <a:lstStyle/>
          <a:p>
            <a:r>
              <a:rPr lang="en-US" sz="2400" b="1" dirty="0"/>
              <a:t>Solution</a:t>
            </a:r>
          </a:p>
        </p:txBody>
      </p:sp>
      <p:sp>
        <p:nvSpPr>
          <p:cNvPr id="12" name="TextBox 11">
            <a:extLst>
              <a:ext uri="{FF2B5EF4-FFF2-40B4-BE49-F238E27FC236}">
                <a16:creationId xmlns:a16="http://schemas.microsoft.com/office/drawing/2014/main" id="{4E3B56B3-5317-CA4B-95AC-B1745C1DC735}"/>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A2.6</a:t>
            </a:r>
          </a:p>
        </p:txBody>
      </p:sp>
    </p:spTree>
    <p:extLst>
      <p:ext uri="{BB962C8B-B14F-4D97-AF65-F5344CB8AC3E}">
        <p14:creationId xmlns:p14="http://schemas.microsoft.com/office/powerpoint/2010/main" val="383731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5336" y="44158"/>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A2.6: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00110"/>
          </a:xfrm>
          <a:prstGeom prst="rect">
            <a:avLst/>
          </a:prstGeom>
          <a:noFill/>
        </p:spPr>
        <p:txBody>
          <a:bodyPr wrap="square" rtlCol="0">
            <a:spAutoFit/>
          </a:bodyPr>
          <a:lstStyle/>
          <a:p>
            <a:r>
              <a:rPr lang="en-US" dirty="0"/>
              <a:t>    </a:t>
            </a:r>
          </a:p>
        </p:txBody>
      </p:sp>
      <p:sp>
        <p:nvSpPr>
          <p:cNvPr id="2" name="TextBox 1"/>
          <p:cNvSpPr txBox="1"/>
          <p:nvPr/>
        </p:nvSpPr>
        <p:spPr>
          <a:xfrm>
            <a:off x="3689707" y="1139781"/>
            <a:ext cx="7127336" cy="830997"/>
          </a:xfrm>
          <a:prstGeom prst="rect">
            <a:avLst/>
          </a:prstGeom>
          <a:noFill/>
        </p:spPr>
        <p:txBody>
          <a:bodyPr wrap="none" rtlCol="0">
            <a:spAutoFit/>
          </a:bodyPr>
          <a:lstStyle/>
          <a:p>
            <a:pPr marL="457200" indent="-457200">
              <a:buFont typeface="+mj-lt"/>
              <a:buAutoNum type="arabicPeriod"/>
            </a:pPr>
            <a:r>
              <a:rPr lang="en-US" sz="2400" dirty="0"/>
              <a:t>The cost of a car is £15 000. VAT at 17.5% has </a:t>
            </a:r>
          </a:p>
          <a:p>
            <a:r>
              <a:rPr lang="en-US" sz="2400" dirty="0"/>
              <a:t>	to be added to this bill. Find the total bill. </a:t>
            </a:r>
          </a:p>
        </p:txBody>
      </p:sp>
      <p:sp>
        <p:nvSpPr>
          <p:cNvPr id="3" name="TextBox 2"/>
          <p:cNvSpPr txBox="1"/>
          <p:nvPr/>
        </p:nvSpPr>
        <p:spPr>
          <a:xfrm>
            <a:off x="3791744" y="3148244"/>
            <a:ext cx="7484100" cy="1569660"/>
          </a:xfrm>
          <a:prstGeom prst="rect">
            <a:avLst/>
          </a:prstGeom>
          <a:noFill/>
        </p:spPr>
        <p:txBody>
          <a:bodyPr wrap="none" rtlCol="0">
            <a:spAutoFit/>
          </a:bodyPr>
          <a:lstStyle/>
          <a:p>
            <a:pPr marL="457200" indent="-457200">
              <a:buFont typeface="+mj-lt"/>
              <a:buAutoNum type="arabicPeriod" startAt="2"/>
            </a:pPr>
            <a:r>
              <a:rPr lang="en-US" sz="2400" dirty="0"/>
              <a:t>Jamal has £592.50 in his bank account which </a:t>
            </a:r>
          </a:p>
          <a:p>
            <a:r>
              <a:rPr lang="en-US" sz="2400" dirty="0"/>
              <a:t>	earns interest at 1.2% per year. How much will he </a:t>
            </a:r>
          </a:p>
          <a:p>
            <a:r>
              <a:rPr lang="en-US" sz="2400" dirty="0"/>
              <a:t>	have in his bank account after the first year </a:t>
            </a:r>
          </a:p>
          <a:p>
            <a:r>
              <a:rPr lang="en-US" sz="2400" dirty="0"/>
              <a:t>	(assuming he makes no withdrawals)?</a:t>
            </a:r>
          </a:p>
        </p:txBody>
      </p:sp>
      <p:sp>
        <p:nvSpPr>
          <p:cNvPr id="4" name="TextBox 3"/>
          <p:cNvSpPr txBox="1"/>
          <p:nvPr/>
        </p:nvSpPr>
        <p:spPr>
          <a:xfrm>
            <a:off x="6528048" y="2125802"/>
            <a:ext cx="3114635" cy="461665"/>
          </a:xfrm>
          <a:prstGeom prst="rect">
            <a:avLst/>
          </a:prstGeom>
          <a:noFill/>
        </p:spPr>
        <p:txBody>
          <a:bodyPr wrap="none" rtlCol="0">
            <a:spAutoFit/>
          </a:bodyPr>
          <a:lstStyle/>
          <a:p>
            <a:r>
              <a:rPr lang="en-US" dirty="0"/>
              <a:t>	</a:t>
            </a:r>
            <a:r>
              <a:rPr lang="en-US" sz="2400" dirty="0">
                <a:solidFill>
                  <a:srgbClr val="FF0000"/>
                </a:solidFill>
              </a:rPr>
              <a:t>Answer: 	£17 625</a:t>
            </a:r>
          </a:p>
        </p:txBody>
      </p:sp>
      <p:sp>
        <p:nvSpPr>
          <p:cNvPr id="6" name="TextBox 5"/>
          <p:cNvSpPr txBox="1"/>
          <p:nvPr/>
        </p:nvSpPr>
        <p:spPr>
          <a:xfrm>
            <a:off x="3935760" y="4906722"/>
            <a:ext cx="5843907" cy="461665"/>
          </a:xfrm>
          <a:prstGeom prst="rect">
            <a:avLst/>
          </a:prstGeom>
          <a:noFill/>
        </p:spPr>
        <p:txBody>
          <a:bodyPr wrap="none" rtlCol="0">
            <a:spAutoFit/>
          </a:bodyPr>
          <a:lstStyle/>
          <a:p>
            <a:r>
              <a:rPr lang="en-US" dirty="0"/>
              <a:t>						 	</a:t>
            </a:r>
            <a:r>
              <a:rPr lang="en-US" sz="2400" dirty="0">
                <a:solidFill>
                  <a:srgbClr val="FF0000"/>
                </a:solidFill>
              </a:rPr>
              <a:t>Answer:   £599.61</a:t>
            </a:r>
          </a:p>
        </p:txBody>
      </p:sp>
      <p:sp>
        <p:nvSpPr>
          <p:cNvPr id="9" name="TextBox 8">
            <a:extLst>
              <a:ext uri="{FF2B5EF4-FFF2-40B4-BE49-F238E27FC236}">
                <a16:creationId xmlns:a16="http://schemas.microsoft.com/office/drawing/2014/main" id="{86A719A8-2877-6447-86D9-93F50252EEC5}"/>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A2.6</a:t>
            </a:r>
          </a:p>
        </p:txBody>
      </p:sp>
    </p:spTree>
    <p:extLst>
      <p:ext uri="{BB962C8B-B14F-4D97-AF65-F5344CB8AC3E}">
        <p14:creationId xmlns:p14="http://schemas.microsoft.com/office/powerpoint/2010/main" val="83270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6809" y="17745"/>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A2.6: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913066"/>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sixth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91511" y="2132856"/>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1F79C401-670F-5848-89CE-9DE9E8178E37}"/>
              </a:ext>
            </a:extLst>
          </p:cNvPr>
          <p:cNvSpPr txBox="1">
            <a:spLocks noChangeArrowheads="1"/>
          </p:cNvSpPr>
          <p:nvPr/>
        </p:nvSpPr>
        <p:spPr bwMode="auto">
          <a:xfrm>
            <a:off x="-6541" y="10182"/>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A2.6</a:t>
            </a:r>
          </a:p>
        </p:txBody>
      </p:sp>
      <p:sp>
        <p:nvSpPr>
          <p:cNvPr id="14" name="TextBox 2">
            <a:extLst>
              <a:ext uri="{FF2B5EF4-FFF2-40B4-BE49-F238E27FC236}">
                <a16:creationId xmlns:a16="http://schemas.microsoft.com/office/drawing/2014/main" id="{AA967A4E-6F17-564D-B0C5-903C643E294F}"/>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http://szalonta.hu/ske/text/A2/skea2s6.html</a:t>
            </a:r>
          </a:p>
        </p:txBody>
      </p:sp>
    </p:spTree>
    <p:extLst>
      <p:ext uri="{BB962C8B-B14F-4D97-AF65-F5344CB8AC3E}">
        <p14:creationId xmlns:p14="http://schemas.microsoft.com/office/powerpoint/2010/main" val="161092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14200"/>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Percentage Increase and Percentage Decrease </a:t>
            </a:r>
          </a:p>
        </p:txBody>
      </p:sp>
      <p:sp>
        <p:nvSpPr>
          <p:cNvPr id="2" name="TextBox 1"/>
          <p:cNvSpPr txBox="1"/>
          <p:nvPr/>
        </p:nvSpPr>
        <p:spPr>
          <a:xfrm>
            <a:off x="3947518" y="619792"/>
            <a:ext cx="5779146" cy="830997"/>
          </a:xfrm>
          <a:prstGeom prst="rect">
            <a:avLst/>
          </a:prstGeom>
          <a:noFill/>
        </p:spPr>
        <p:txBody>
          <a:bodyPr wrap="none" rtlCol="0">
            <a:spAutoFit/>
          </a:bodyPr>
          <a:lstStyle/>
          <a:p>
            <a:r>
              <a:rPr lang="en-US" sz="2400" dirty="0"/>
              <a:t>Often we want to calculate by how much </a:t>
            </a:r>
          </a:p>
          <a:p>
            <a:r>
              <a:rPr lang="en-US" sz="2400" dirty="0"/>
              <a:t>something has increased or decreased.</a:t>
            </a:r>
          </a:p>
        </p:txBody>
      </p:sp>
      <mc:AlternateContent xmlns:mc="http://schemas.openxmlformats.org/markup-compatibility/2006" xmlns:a14="http://schemas.microsoft.com/office/drawing/2010/main">
        <mc:Choice Requires="a14">
          <p:sp>
            <p:nvSpPr>
              <p:cNvPr id="3" name="TextBox 2"/>
              <p:cNvSpPr txBox="1"/>
              <p:nvPr/>
            </p:nvSpPr>
            <p:spPr>
              <a:xfrm>
                <a:off x="3478466" y="1653208"/>
                <a:ext cx="7632848" cy="704167"/>
              </a:xfrm>
              <a:prstGeom prst="rect">
                <a:avLst/>
              </a:prstGeom>
              <a:noFill/>
            </p:spPr>
            <p:txBody>
              <a:bodyPr wrap="square" rtlCol="0">
                <a:spAutoFit/>
              </a:bodyPr>
              <a:lstStyle/>
              <a:p>
                <a:r>
                  <a:rPr lang="en-US" sz="2400" dirty="0"/>
                  <a:t>Percentage increase    =    </a:t>
                </a:r>
                <a14:m>
                  <m:oMath xmlns:m="http://schemas.openxmlformats.org/officeDocument/2006/math">
                    <m:f>
                      <m:fPr>
                        <m:ctrlPr>
                          <a:rPr lang="en-US" sz="2400" i="1">
                            <a:latin typeface="Cambria Math" panose="02040503050406030204" pitchFamily="18" charset="0"/>
                          </a:rPr>
                        </m:ctrlPr>
                      </m:fPr>
                      <m:num>
                        <m:r>
                          <m:rPr>
                            <m:nor/>
                          </m:rPr>
                          <a:rPr lang="en-US" sz="2400" dirty="0"/>
                          <m:t>actual</m:t>
                        </m:r>
                        <m:r>
                          <m:rPr>
                            <m:nor/>
                          </m:rPr>
                          <a:rPr lang="en-US" sz="2400" dirty="0"/>
                          <m:t> </m:t>
                        </m:r>
                        <m:r>
                          <m:rPr>
                            <m:nor/>
                          </m:rPr>
                          <a:rPr lang="en-US" sz="2400" dirty="0"/>
                          <m:t>increase</m:t>
                        </m:r>
                        <m:r>
                          <m:rPr>
                            <m:nor/>
                          </m:rPr>
                          <a:rPr lang="en-US" sz="2400" dirty="0"/>
                          <m:t> </m:t>
                        </m:r>
                      </m:num>
                      <m:den>
                        <m:r>
                          <m:rPr>
                            <m:nor/>
                          </m:rPr>
                          <a:rPr lang="en-US" sz="2400" dirty="0"/>
                          <m:t>initial</m:t>
                        </m:r>
                        <m:r>
                          <m:rPr>
                            <m:nor/>
                          </m:rPr>
                          <a:rPr lang="en-US" sz="2400" dirty="0"/>
                          <m:t> </m:t>
                        </m:r>
                        <m:r>
                          <m:rPr>
                            <m:nor/>
                          </m:rPr>
                          <a:rPr lang="en-US" sz="2400" dirty="0"/>
                          <m:t>value</m:t>
                        </m:r>
                        <m:r>
                          <m:rPr>
                            <m:nor/>
                          </m:rPr>
                          <a:rPr lang="en-US" sz="2400" dirty="0"/>
                          <m:t> </m:t>
                        </m:r>
                      </m:den>
                    </m:f>
                  </m:oMath>
                </a14:m>
                <a:r>
                  <a:rPr lang="en-US" sz="2400" dirty="0"/>
                  <a:t> ×  100%</a:t>
                </a:r>
              </a:p>
            </p:txBody>
          </p:sp>
        </mc:Choice>
        <mc:Fallback xmlns="">
          <p:sp>
            <p:nvSpPr>
              <p:cNvPr id="3" name="TextBox 2"/>
              <p:cNvSpPr txBox="1">
                <a:spLocks noRot="1" noChangeAspect="1" noMove="1" noResize="1" noEditPoints="1" noAdjustHandles="1" noChangeArrowheads="1" noChangeShapeType="1" noTextEdit="1"/>
              </p:cNvSpPr>
              <p:nvPr/>
            </p:nvSpPr>
            <p:spPr>
              <a:xfrm>
                <a:off x="3478466" y="1653208"/>
                <a:ext cx="7632848" cy="704167"/>
              </a:xfrm>
              <a:prstGeom prst="rect">
                <a:avLst/>
              </a:prstGeom>
              <a:blipFill>
                <a:blip r:embed="rId2"/>
                <a:stretch>
                  <a:fillRect l="-1278" b="-517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446230" y="2749012"/>
                <a:ext cx="7515199" cy="1011944"/>
              </a:xfrm>
              <a:prstGeom prst="rect">
                <a:avLst/>
              </a:prstGeom>
              <a:noFill/>
            </p:spPr>
            <p:txBody>
              <a:bodyPr wrap="none" rtlCol="0">
                <a:spAutoFit/>
              </a:bodyPr>
              <a:lstStyle/>
              <a:p>
                <a:r>
                  <a:rPr lang="en-US" sz="2400" dirty="0"/>
                  <a:t>Percentage decrease   =   </a:t>
                </a:r>
                <a14:m>
                  <m:oMath xmlns:m="http://schemas.openxmlformats.org/officeDocument/2006/math">
                    <m:f>
                      <m:fPr>
                        <m:ctrlPr>
                          <a:rPr lang="en-US" sz="2400" i="1">
                            <a:latin typeface="Cambria Math" panose="02040503050406030204" pitchFamily="18" charset="0"/>
                          </a:rPr>
                        </m:ctrlPr>
                      </m:fPr>
                      <m:num>
                        <m:r>
                          <m:rPr>
                            <m:nor/>
                          </m:rPr>
                          <a:rPr lang="en-US" sz="2400" dirty="0"/>
                          <m:t>actual</m:t>
                        </m:r>
                        <m:r>
                          <m:rPr>
                            <m:nor/>
                          </m:rPr>
                          <a:rPr lang="en-US" sz="2400" dirty="0"/>
                          <m:t> </m:t>
                        </m:r>
                        <m:r>
                          <m:rPr>
                            <m:nor/>
                          </m:rPr>
                          <a:rPr lang="en-GB" sz="2400" dirty="0"/>
                          <m:t>de</m:t>
                        </m:r>
                        <m:r>
                          <m:rPr>
                            <m:nor/>
                          </m:rPr>
                          <a:rPr lang="en-US" sz="2400" dirty="0"/>
                          <m:t>crease</m:t>
                        </m:r>
                        <m:r>
                          <m:rPr>
                            <m:nor/>
                          </m:rPr>
                          <a:rPr lang="en-US" sz="2400" dirty="0"/>
                          <m:t> </m:t>
                        </m:r>
                      </m:num>
                      <m:den>
                        <m:r>
                          <m:rPr>
                            <m:nor/>
                          </m:rPr>
                          <a:rPr lang="en-US" sz="2400" dirty="0"/>
                          <m:t>initial</m:t>
                        </m:r>
                        <m:r>
                          <m:rPr>
                            <m:nor/>
                          </m:rPr>
                          <a:rPr lang="en-US" sz="2400" dirty="0"/>
                          <m:t> </m:t>
                        </m:r>
                        <m:r>
                          <m:rPr>
                            <m:nor/>
                          </m:rPr>
                          <a:rPr lang="en-US" sz="2400" dirty="0"/>
                          <m:t>value</m:t>
                        </m:r>
                        <m:r>
                          <m:rPr>
                            <m:nor/>
                          </m:rPr>
                          <a:rPr lang="en-US" sz="2400" dirty="0"/>
                          <m:t> </m:t>
                        </m:r>
                      </m:den>
                    </m:f>
                  </m:oMath>
                </a14:m>
                <a:r>
                  <a:rPr lang="en-US" sz="2400" dirty="0"/>
                  <a:t> ×  100%</a:t>
                </a:r>
              </a:p>
              <a:p>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3446230" y="2749012"/>
                <a:ext cx="7515199" cy="1011944"/>
              </a:xfrm>
              <a:prstGeom prst="rect">
                <a:avLst/>
              </a:prstGeom>
              <a:blipFill>
                <a:blip r:embed="rId3"/>
                <a:stretch>
                  <a:fillRect l="-1217"/>
                </a:stretch>
              </a:blipFill>
            </p:spPr>
            <p:txBody>
              <a:bodyPr/>
              <a:lstStyle/>
              <a:p>
                <a:r>
                  <a:rPr lang="en-GB">
                    <a:noFill/>
                  </a:rPr>
                  <a:t> </a:t>
                </a:r>
              </a:p>
            </p:txBody>
          </p:sp>
        </mc:Fallback>
      </mc:AlternateContent>
      <p:sp>
        <p:nvSpPr>
          <p:cNvPr id="7" name="TextBox 6"/>
          <p:cNvSpPr txBox="1"/>
          <p:nvPr/>
        </p:nvSpPr>
        <p:spPr>
          <a:xfrm>
            <a:off x="3507408" y="3635132"/>
            <a:ext cx="6245621" cy="1569660"/>
          </a:xfrm>
          <a:prstGeom prst="rect">
            <a:avLst/>
          </a:prstGeom>
          <a:noFill/>
        </p:spPr>
        <p:txBody>
          <a:bodyPr wrap="none" rtlCol="0">
            <a:spAutoFit/>
          </a:bodyPr>
          <a:lstStyle/>
          <a:p>
            <a:r>
              <a:rPr lang="en-US" sz="2400" b="1" dirty="0"/>
              <a:t>Example: </a:t>
            </a:r>
          </a:p>
          <a:p>
            <a:r>
              <a:rPr lang="en-US" sz="2400" dirty="0"/>
              <a:t>A house was bought for £350 000. </a:t>
            </a:r>
          </a:p>
          <a:p>
            <a:r>
              <a:rPr lang="en-US" sz="2400" dirty="0"/>
              <a:t>One year later it was sold for £378 000.</a:t>
            </a:r>
          </a:p>
          <a:p>
            <a:r>
              <a:rPr lang="en-US" sz="2400" dirty="0"/>
              <a:t>What was the percentage increase in value?</a:t>
            </a:r>
          </a:p>
        </p:txBody>
      </p:sp>
      <mc:AlternateContent xmlns:mc="http://schemas.openxmlformats.org/markup-compatibility/2006" xmlns:a14="http://schemas.microsoft.com/office/drawing/2010/main">
        <mc:Choice Requires="a14">
          <p:sp>
            <p:nvSpPr>
              <p:cNvPr id="8" name="TextBox 7"/>
              <p:cNvSpPr txBox="1"/>
              <p:nvPr/>
            </p:nvSpPr>
            <p:spPr>
              <a:xfrm>
                <a:off x="4120728" y="5270971"/>
                <a:ext cx="6540252" cy="706219"/>
              </a:xfrm>
              <a:prstGeom prst="rect">
                <a:avLst/>
              </a:prstGeom>
              <a:noFill/>
            </p:spPr>
            <p:txBody>
              <a:bodyPr wrap="none" rtlCol="0">
                <a:spAutoFit/>
              </a:bodyPr>
              <a:lstStyle/>
              <a:p>
                <a:r>
                  <a:rPr lang="en-US" sz="2400" dirty="0"/>
                  <a:t>Percentage increase	=    </a:t>
                </a:r>
                <a14:m>
                  <m:oMath xmlns:m="http://schemas.openxmlformats.org/officeDocument/2006/math">
                    <m:f>
                      <m:fPr>
                        <m:ctrlPr>
                          <a:rPr lang="en-US" sz="2400" i="1">
                            <a:latin typeface="Cambria Math" panose="02040503050406030204" pitchFamily="18" charset="0"/>
                          </a:rPr>
                        </m:ctrlPr>
                      </m:fPr>
                      <m:num>
                        <m:r>
                          <m:rPr>
                            <m:nor/>
                          </m:rPr>
                          <a:rPr lang="en-GB" sz="2400" dirty="0"/>
                          <m:t>28 000</m:t>
                        </m:r>
                      </m:num>
                      <m:den>
                        <m:r>
                          <m:rPr>
                            <m:nor/>
                          </m:rPr>
                          <a:rPr lang="en-GB" sz="2400" dirty="0"/>
                          <m:t>350 000</m:t>
                        </m:r>
                      </m:den>
                    </m:f>
                  </m:oMath>
                </a14:m>
                <a:r>
                  <a:rPr lang="en-US" sz="2400" dirty="0"/>
                  <a:t> ×   100%	</a:t>
                </a:r>
                <a:endParaRPr lang="en-US" sz="2400" dirty="0">
                  <a:solidFill>
                    <a:srgbClr val="FF000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120728" y="5270971"/>
                <a:ext cx="6540252" cy="706219"/>
              </a:xfrm>
              <a:prstGeom prst="rect">
                <a:avLst/>
              </a:prstGeom>
              <a:blipFill rotWithShape="1">
                <a:blip r:embed="rId4"/>
                <a:stretch>
                  <a:fillRect l="-1491" b="-6034"/>
                </a:stretch>
              </a:blipFill>
            </p:spPr>
            <p:txBody>
              <a:bodyPr/>
              <a:lstStyle/>
              <a:p>
                <a:r>
                  <a:rPr lang="en-GB">
                    <a:noFill/>
                  </a:rPr>
                  <a:t> </a:t>
                </a:r>
              </a:p>
            </p:txBody>
          </p:sp>
        </mc:Fallback>
      </mc:AlternateContent>
      <p:sp>
        <p:nvSpPr>
          <p:cNvPr id="9" name="Rectangle 8"/>
          <p:cNvSpPr/>
          <p:nvPr/>
        </p:nvSpPr>
        <p:spPr bwMode="auto">
          <a:xfrm>
            <a:off x="3446231" y="1569155"/>
            <a:ext cx="7402297" cy="940417"/>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0" name="Rectangle 9"/>
          <p:cNvSpPr/>
          <p:nvPr/>
        </p:nvSpPr>
        <p:spPr bwMode="auto">
          <a:xfrm>
            <a:off x="3446230" y="2648374"/>
            <a:ext cx="7402297" cy="89055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1" name="TextBox 10"/>
          <p:cNvSpPr txBox="1"/>
          <p:nvPr/>
        </p:nvSpPr>
        <p:spPr>
          <a:xfrm>
            <a:off x="7283636" y="6043369"/>
            <a:ext cx="2998898" cy="1138773"/>
          </a:xfrm>
          <a:prstGeom prst="rect">
            <a:avLst/>
          </a:prstGeom>
          <a:noFill/>
        </p:spPr>
        <p:txBody>
          <a:bodyPr wrap="none" rtlCol="0">
            <a:spAutoFit/>
          </a:bodyPr>
          <a:lstStyle/>
          <a:p>
            <a:r>
              <a:rPr lang="en-US" sz="2400" dirty="0"/>
              <a:t>=	  0.08 	 ×   100%</a:t>
            </a:r>
          </a:p>
          <a:p>
            <a:r>
              <a:rPr lang="en-US" sz="2400" dirty="0"/>
              <a:t>= 	    </a:t>
            </a:r>
            <a:r>
              <a:rPr lang="en-US" sz="2400" dirty="0">
                <a:solidFill>
                  <a:srgbClr val="FF0000"/>
                </a:solidFill>
              </a:rPr>
              <a:t>8%</a:t>
            </a:r>
          </a:p>
          <a:p>
            <a:endParaRPr lang="en-US" dirty="0"/>
          </a:p>
        </p:txBody>
      </p:sp>
      <p:sp>
        <p:nvSpPr>
          <p:cNvPr id="12" name="TextBox 11">
            <a:extLst>
              <a:ext uri="{FF2B5EF4-FFF2-40B4-BE49-F238E27FC236}">
                <a16:creationId xmlns:a16="http://schemas.microsoft.com/office/drawing/2014/main" id="{302425A3-6B14-8A4B-B796-A5CBFEDA6F1D}"/>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A2.7</a:t>
            </a:r>
          </a:p>
        </p:txBody>
      </p:sp>
    </p:spTree>
    <p:extLst>
      <p:ext uri="{BB962C8B-B14F-4D97-AF65-F5344CB8AC3E}">
        <p14:creationId xmlns:p14="http://schemas.microsoft.com/office/powerpoint/2010/main" val="190842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Percentage Increase and Decrease: Examples </a:t>
            </a:r>
          </a:p>
        </p:txBody>
      </p:sp>
      <mc:AlternateContent xmlns:mc="http://schemas.openxmlformats.org/markup-compatibility/2006" xmlns:a14="http://schemas.microsoft.com/office/drawing/2010/main">
        <mc:Choice Requires="a14">
          <p:sp>
            <p:nvSpPr>
              <p:cNvPr id="3" name="Rectangle 2"/>
              <p:cNvSpPr/>
              <p:nvPr/>
            </p:nvSpPr>
            <p:spPr>
              <a:xfrm>
                <a:off x="3485524" y="2338041"/>
                <a:ext cx="7651036" cy="1444754"/>
              </a:xfrm>
              <a:prstGeom prst="rect">
                <a:avLst/>
              </a:prstGeom>
            </p:spPr>
            <p:txBody>
              <a:bodyPr wrap="square">
                <a:spAutoFit/>
              </a:bodyPr>
              <a:lstStyle/>
              <a:p>
                <a:r>
                  <a:rPr lang="en-US" sz="2400" dirty="0">
                    <a:solidFill>
                      <a:srgbClr val="FF0000"/>
                    </a:solidFill>
                  </a:rPr>
                  <a:t>Percentage increase	=    </a:t>
                </a:r>
                <a14:m>
                  <m:oMath xmlns:m="http://schemas.openxmlformats.org/officeDocument/2006/math">
                    <m:f>
                      <m:fPr>
                        <m:ctrlPr>
                          <a:rPr lang="en-US" sz="2400" i="1">
                            <a:solidFill>
                              <a:srgbClr val="FF0000"/>
                            </a:solidFill>
                            <a:latin typeface="Cambria Math" panose="02040503050406030204" pitchFamily="18" charset="0"/>
                          </a:rPr>
                        </m:ctrlPr>
                      </m:fPr>
                      <m:num>
                        <m:r>
                          <m:rPr>
                            <m:nor/>
                          </m:rPr>
                          <a:rPr lang="en-GB" sz="2400" dirty="0">
                            <a:solidFill>
                              <a:srgbClr val="FF0000"/>
                            </a:solidFill>
                          </a:rPr>
                          <m:t>18</m:t>
                        </m:r>
                      </m:num>
                      <m:den>
                        <m:r>
                          <m:rPr>
                            <m:nor/>
                          </m:rPr>
                          <a:rPr lang="en-GB" sz="2400" dirty="0">
                            <a:solidFill>
                              <a:srgbClr val="FF0000"/>
                            </a:solidFill>
                          </a:rPr>
                          <m:t>84</m:t>
                        </m:r>
                      </m:den>
                    </m:f>
                  </m:oMath>
                </a14:m>
                <a:r>
                  <a:rPr lang="en-US" sz="2400" dirty="0">
                    <a:solidFill>
                      <a:srgbClr val="FF0000"/>
                    </a:solidFill>
                  </a:rPr>
                  <a:t> × 100%</a:t>
                </a:r>
              </a:p>
              <a:p>
                <a:r>
                  <a:rPr lang="en-US" sz="2400" dirty="0">
                    <a:solidFill>
                      <a:srgbClr val="FF0000"/>
                    </a:solidFill>
                  </a:rPr>
                  <a:t>						     =	0.21951... ×  100%</a:t>
                </a:r>
              </a:p>
              <a:p>
                <a:r>
                  <a:rPr lang="en-US" sz="2400" dirty="0">
                    <a:solidFill>
                      <a:srgbClr val="FF0000"/>
                    </a:solidFill>
                  </a:rPr>
                  <a:t>						     </a:t>
                </a:r>
                <a14:m>
                  <m:oMath xmlns:m="http://schemas.openxmlformats.org/officeDocument/2006/math">
                    <m:r>
                      <a:rPr lang="en-US" sz="2400" i="1" dirty="0" smtClean="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21.95%</a:t>
                </a:r>
              </a:p>
            </p:txBody>
          </p:sp>
        </mc:Choice>
        <mc:Fallback xmlns="">
          <p:sp>
            <p:nvSpPr>
              <p:cNvPr id="3" name="Rectangle 2"/>
              <p:cNvSpPr>
                <a:spLocks noRot="1" noChangeAspect="1" noMove="1" noResize="1" noEditPoints="1" noAdjustHandles="1" noChangeArrowheads="1" noChangeShapeType="1" noTextEdit="1"/>
              </p:cNvSpPr>
              <p:nvPr/>
            </p:nvSpPr>
            <p:spPr>
              <a:xfrm>
                <a:off x="3485524" y="2338041"/>
                <a:ext cx="7651036" cy="1444754"/>
              </a:xfrm>
              <a:prstGeom prst="rect">
                <a:avLst/>
              </a:prstGeom>
              <a:blipFill>
                <a:blip r:embed="rId2"/>
                <a:stretch>
                  <a:fillRect l="-1159" b="-7826"/>
                </a:stretch>
              </a:blipFill>
            </p:spPr>
            <p:txBody>
              <a:bodyPr/>
              <a:lstStyle/>
              <a:p>
                <a:r>
                  <a:rPr lang="en-US">
                    <a:noFill/>
                  </a:rPr>
                  <a:t> </a:t>
                </a:r>
              </a:p>
            </p:txBody>
          </p:sp>
        </mc:Fallback>
      </mc:AlternateContent>
      <p:sp>
        <p:nvSpPr>
          <p:cNvPr id="4" name="TextBox 3"/>
          <p:cNvSpPr txBox="1"/>
          <p:nvPr/>
        </p:nvSpPr>
        <p:spPr>
          <a:xfrm>
            <a:off x="2927648" y="908128"/>
            <a:ext cx="7881325" cy="1200329"/>
          </a:xfrm>
          <a:prstGeom prst="rect">
            <a:avLst/>
          </a:prstGeom>
          <a:noFill/>
        </p:spPr>
        <p:txBody>
          <a:bodyPr wrap="none" rtlCol="0">
            <a:spAutoFit/>
          </a:bodyPr>
          <a:lstStyle/>
          <a:p>
            <a:pPr marL="457200" indent="-457200">
              <a:buFont typeface="+mj-lt"/>
              <a:buAutoNum type="arabicPeriod"/>
            </a:pPr>
            <a:r>
              <a:rPr lang="en-US" sz="2400" dirty="0"/>
              <a:t>A factory produces face-masks at a cost of 82p each </a:t>
            </a:r>
          </a:p>
          <a:p>
            <a:r>
              <a:rPr lang="en-US" sz="2400" dirty="0"/>
              <a:t>	and sells them for £1.00.	</a:t>
            </a:r>
          </a:p>
          <a:p>
            <a:r>
              <a:rPr lang="en-US" sz="2400" dirty="0"/>
              <a:t>	Find the percentage increase. </a:t>
            </a:r>
          </a:p>
        </p:txBody>
      </p:sp>
      <p:sp>
        <p:nvSpPr>
          <p:cNvPr id="5" name="TextBox 4"/>
          <p:cNvSpPr txBox="1"/>
          <p:nvPr/>
        </p:nvSpPr>
        <p:spPr>
          <a:xfrm>
            <a:off x="2927647" y="3821735"/>
            <a:ext cx="8787489" cy="1569660"/>
          </a:xfrm>
          <a:prstGeom prst="rect">
            <a:avLst/>
          </a:prstGeom>
          <a:noFill/>
        </p:spPr>
        <p:txBody>
          <a:bodyPr wrap="square" rtlCol="0">
            <a:spAutoFit/>
          </a:bodyPr>
          <a:lstStyle/>
          <a:p>
            <a:pPr marL="457200" indent="-457200">
              <a:buFont typeface="+mj-lt"/>
              <a:buAutoNum type="arabicPeriod" startAt="2"/>
            </a:pPr>
            <a:r>
              <a:rPr lang="en-US" sz="2400" dirty="0"/>
              <a:t>A supermarket offers £10 discount to all customers spending £50 or more. Diva spends £53.80. </a:t>
            </a:r>
          </a:p>
          <a:p>
            <a:r>
              <a:rPr lang="en-US" sz="2400" dirty="0"/>
              <a:t>      Find her percentage saving.</a:t>
            </a:r>
          </a:p>
          <a:p>
            <a:endParaRPr lang="en-US" sz="2400" dirty="0"/>
          </a:p>
        </p:txBody>
      </p:sp>
      <mc:AlternateContent xmlns:mc="http://schemas.openxmlformats.org/markup-compatibility/2006" xmlns:a14="http://schemas.microsoft.com/office/drawing/2010/main">
        <mc:Choice Requires="a14">
          <p:sp>
            <p:nvSpPr>
              <p:cNvPr id="6" name="TextBox 5"/>
              <p:cNvSpPr txBox="1"/>
              <p:nvPr/>
            </p:nvSpPr>
            <p:spPr>
              <a:xfrm>
                <a:off x="3575720" y="5093661"/>
                <a:ext cx="6674584" cy="1814215"/>
              </a:xfrm>
              <a:prstGeom prst="rect">
                <a:avLst/>
              </a:prstGeom>
              <a:noFill/>
            </p:spPr>
            <p:txBody>
              <a:bodyPr wrap="none" rtlCol="0">
                <a:spAutoFit/>
              </a:bodyPr>
              <a:lstStyle/>
              <a:p>
                <a:r>
                  <a:rPr lang="en-US" sz="2400" dirty="0">
                    <a:solidFill>
                      <a:srgbClr val="FF0000"/>
                    </a:solidFill>
                  </a:rPr>
                  <a:t>Percentage decrease	=    </a:t>
                </a:r>
                <a14:m>
                  <m:oMath xmlns:m="http://schemas.openxmlformats.org/officeDocument/2006/math">
                    <m:f>
                      <m:fPr>
                        <m:ctrlPr>
                          <a:rPr lang="en-US" sz="2400" i="1">
                            <a:solidFill>
                              <a:srgbClr val="FF0000"/>
                            </a:solidFill>
                            <a:latin typeface="Cambria Math" panose="02040503050406030204" pitchFamily="18" charset="0"/>
                          </a:rPr>
                        </m:ctrlPr>
                      </m:fPr>
                      <m:num>
                        <m:r>
                          <m:rPr>
                            <m:nor/>
                          </m:rPr>
                          <a:rPr lang="en-GB" sz="2400" dirty="0">
                            <a:solidFill>
                              <a:srgbClr val="FF0000"/>
                            </a:solidFill>
                          </a:rPr>
                          <m:t>10</m:t>
                        </m:r>
                      </m:num>
                      <m:den>
                        <m:r>
                          <m:rPr>
                            <m:nor/>
                          </m:rPr>
                          <a:rPr lang="en-US" sz="2400" b="0" i="0" dirty="0" smtClean="0">
                            <a:solidFill>
                              <a:srgbClr val="FF0000"/>
                            </a:solidFill>
                          </a:rPr>
                          <m:t>53.8</m:t>
                        </m:r>
                      </m:den>
                    </m:f>
                  </m:oMath>
                </a14:m>
                <a:r>
                  <a:rPr lang="en-US" sz="2400" dirty="0">
                    <a:solidFill>
                      <a:srgbClr val="FF0000"/>
                    </a:solidFill>
                  </a:rPr>
                  <a:t> ×   100%</a:t>
                </a:r>
              </a:p>
              <a:p>
                <a:r>
                  <a:rPr lang="en-US" sz="2400" dirty="0">
                    <a:solidFill>
                      <a:srgbClr val="FF0000"/>
                    </a:solidFill>
                  </a:rPr>
                  <a:t>						     =	0.18587</a:t>
                </a:r>
                <a:r>
                  <a:rPr lang="is-IS" sz="2400" dirty="0">
                    <a:solidFill>
                      <a:srgbClr val="FF0000"/>
                    </a:solidFill>
                  </a:rPr>
                  <a:t>…</a:t>
                </a:r>
                <a:r>
                  <a:rPr lang="en-US" sz="2400" dirty="0">
                    <a:solidFill>
                      <a:srgbClr val="FF0000"/>
                    </a:solidFill>
                  </a:rPr>
                  <a:t> ×   100%</a:t>
                </a:r>
              </a:p>
              <a:p>
                <a:r>
                  <a:rPr lang="en-US" sz="2400" dirty="0">
                    <a:solidFill>
                      <a:srgbClr val="FF0000"/>
                    </a:solidFill>
                  </a:rPr>
                  <a:t>						     </a:t>
                </a:r>
                <a14:m>
                  <m:oMath xmlns:m="http://schemas.openxmlformats.org/officeDocument/2006/math">
                    <m:r>
                      <a:rPr lang="en-US" sz="2400" i="1" dirty="0" smtClean="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18.6%</a:t>
                </a:r>
              </a:p>
              <a:p>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575720" y="5093661"/>
                <a:ext cx="6674584" cy="1814215"/>
              </a:xfrm>
              <a:prstGeom prst="rect">
                <a:avLst/>
              </a:prstGeom>
              <a:blipFill>
                <a:blip r:embed="rId3"/>
                <a:stretch>
                  <a:fillRect l="-1331" r="-380"/>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207CD5F7-2902-EC42-A2EF-5F0D7145C157}"/>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A2.7</a:t>
            </a:r>
          </a:p>
        </p:txBody>
      </p:sp>
    </p:spTree>
    <p:extLst>
      <p:ext uri="{BB962C8B-B14F-4D97-AF65-F5344CB8AC3E}">
        <p14:creationId xmlns:p14="http://schemas.microsoft.com/office/powerpoint/2010/main" val="260416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316312" y="35017"/>
            <a:ext cx="9875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A2.7: Fitness Check </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00110"/>
          </a:xfrm>
          <a:prstGeom prst="rect">
            <a:avLst/>
          </a:prstGeom>
          <a:noFill/>
        </p:spPr>
        <p:txBody>
          <a:bodyPr wrap="square" rtlCol="0">
            <a:spAutoFit/>
          </a:bodyPr>
          <a:lstStyle/>
          <a:p>
            <a:r>
              <a:rPr lang="en-US" dirty="0"/>
              <a:t>    </a:t>
            </a:r>
          </a:p>
        </p:txBody>
      </p:sp>
      <p:sp>
        <p:nvSpPr>
          <p:cNvPr id="2" name="TextBox 1"/>
          <p:cNvSpPr txBox="1"/>
          <p:nvPr/>
        </p:nvSpPr>
        <p:spPr>
          <a:xfrm>
            <a:off x="2964032" y="1222200"/>
            <a:ext cx="7560083" cy="1277273"/>
          </a:xfrm>
          <a:prstGeom prst="rect">
            <a:avLst/>
          </a:prstGeom>
          <a:noFill/>
        </p:spPr>
        <p:txBody>
          <a:bodyPr wrap="none" rtlCol="0">
            <a:spAutoFit/>
          </a:bodyPr>
          <a:lstStyle/>
          <a:p>
            <a:pPr marL="457200" indent="-457200">
              <a:buFont typeface="+mj-lt"/>
              <a:buAutoNum type="arabicPeriod"/>
            </a:pPr>
            <a:r>
              <a:rPr lang="en-US" sz="2400" dirty="0"/>
              <a:t>The number of students in a school increases from</a:t>
            </a:r>
          </a:p>
          <a:p>
            <a:pPr>
              <a:spcAft>
                <a:spcPts val="600"/>
              </a:spcAft>
            </a:pPr>
            <a:r>
              <a:rPr lang="en-US" sz="2400" dirty="0"/>
              <a:t>	1150 one year to 1460 the next. </a:t>
            </a:r>
          </a:p>
          <a:p>
            <a:r>
              <a:rPr lang="en-US" sz="2400" dirty="0"/>
              <a:t>	Find the percentage increase. </a:t>
            </a:r>
          </a:p>
        </p:txBody>
      </p:sp>
      <p:sp>
        <p:nvSpPr>
          <p:cNvPr id="3" name="TextBox 2"/>
          <p:cNvSpPr txBox="1"/>
          <p:nvPr/>
        </p:nvSpPr>
        <p:spPr>
          <a:xfrm>
            <a:off x="2964032" y="3400851"/>
            <a:ext cx="8096960" cy="1277273"/>
          </a:xfrm>
          <a:prstGeom prst="rect">
            <a:avLst/>
          </a:prstGeom>
          <a:noFill/>
        </p:spPr>
        <p:txBody>
          <a:bodyPr wrap="none" rtlCol="0">
            <a:spAutoFit/>
          </a:bodyPr>
          <a:lstStyle/>
          <a:p>
            <a:pPr marL="457200" indent="-457200">
              <a:buFont typeface="+mj-lt"/>
              <a:buAutoNum type="arabicPeriod" startAt="2"/>
            </a:pPr>
            <a:r>
              <a:rPr lang="en-US" sz="2400" dirty="0"/>
              <a:t>A baby’s birth weight is 3.2 kg. </a:t>
            </a:r>
          </a:p>
          <a:p>
            <a:pPr>
              <a:spcAft>
                <a:spcPts val="600"/>
              </a:spcAft>
            </a:pPr>
            <a:r>
              <a:rPr lang="en-US" sz="2400" dirty="0"/>
              <a:t>      After 2 days, the baby’s weight has dropped to 2.9 kg. </a:t>
            </a:r>
          </a:p>
          <a:p>
            <a:r>
              <a:rPr lang="en-US" sz="2400" dirty="0"/>
              <a:t>	Find the percentage weight loss.</a:t>
            </a:r>
          </a:p>
        </p:txBody>
      </p:sp>
      <p:sp>
        <p:nvSpPr>
          <p:cNvPr id="4" name="TextBox 3"/>
          <p:cNvSpPr txBox="1"/>
          <p:nvPr/>
        </p:nvSpPr>
        <p:spPr>
          <a:xfrm>
            <a:off x="9254296" y="2319671"/>
            <a:ext cx="2591735" cy="769441"/>
          </a:xfrm>
          <a:prstGeom prst="rect">
            <a:avLst/>
          </a:prstGeom>
          <a:noFill/>
        </p:spPr>
        <p:txBody>
          <a:bodyPr wrap="none" rtlCol="0">
            <a:spAutoFit/>
          </a:bodyPr>
          <a:lstStyle/>
          <a:p>
            <a:r>
              <a:rPr lang="en-US" sz="2400" dirty="0">
                <a:solidFill>
                  <a:srgbClr val="FF0000"/>
                </a:solidFill>
              </a:rPr>
              <a:t>Answer:	26.96%</a:t>
            </a:r>
          </a:p>
          <a:p>
            <a:endParaRPr lang="en-US" dirty="0"/>
          </a:p>
        </p:txBody>
      </p:sp>
      <p:sp>
        <p:nvSpPr>
          <p:cNvPr id="6" name="TextBox 5"/>
          <p:cNvSpPr txBox="1"/>
          <p:nvPr/>
        </p:nvSpPr>
        <p:spPr>
          <a:xfrm>
            <a:off x="8780910" y="4678124"/>
            <a:ext cx="3051156" cy="1077218"/>
          </a:xfrm>
          <a:prstGeom prst="rect">
            <a:avLst/>
          </a:prstGeom>
          <a:noFill/>
        </p:spPr>
        <p:txBody>
          <a:bodyPr wrap="none" rtlCol="0">
            <a:spAutoFit/>
          </a:bodyPr>
          <a:lstStyle/>
          <a:p>
            <a:endParaRPr lang="en-US" dirty="0"/>
          </a:p>
          <a:p>
            <a:r>
              <a:rPr lang="en-US" dirty="0"/>
              <a:t>	</a:t>
            </a:r>
            <a:r>
              <a:rPr lang="en-US" sz="2400" dirty="0">
                <a:solidFill>
                  <a:srgbClr val="FF0000"/>
                </a:solidFill>
              </a:rPr>
              <a:t>Answer:   9.375%</a:t>
            </a:r>
          </a:p>
          <a:p>
            <a:endParaRPr lang="en-US" dirty="0"/>
          </a:p>
        </p:txBody>
      </p:sp>
      <p:sp>
        <p:nvSpPr>
          <p:cNvPr id="9" name="TextBox 8">
            <a:extLst>
              <a:ext uri="{FF2B5EF4-FFF2-40B4-BE49-F238E27FC236}">
                <a16:creationId xmlns:a16="http://schemas.microsoft.com/office/drawing/2014/main" id="{B1A7EB7B-AB86-0D4D-8000-31D298C3FBE7}"/>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A2.7</a:t>
            </a:r>
          </a:p>
        </p:txBody>
      </p:sp>
    </p:spTree>
    <p:extLst>
      <p:ext uri="{BB962C8B-B14F-4D97-AF65-F5344CB8AC3E}">
        <p14:creationId xmlns:p14="http://schemas.microsoft.com/office/powerpoint/2010/main" val="227497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35017"/>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p:sp>
        <p:nvSpPr>
          <p:cNvPr id="7" name="Rectangle 6">
            <a:extLst>
              <a:ext uri="{FF2B5EF4-FFF2-40B4-BE49-F238E27FC236}">
                <a16:creationId xmlns:a16="http://schemas.microsoft.com/office/drawing/2014/main" id="{3A634048-22F6-424E-9C40-031DEB396083}"/>
              </a:ext>
            </a:extLst>
          </p:cNvPr>
          <p:cNvSpPr/>
          <p:nvPr/>
        </p:nvSpPr>
        <p:spPr>
          <a:xfrm>
            <a:off x="3575720" y="870140"/>
            <a:ext cx="7416824" cy="1169550"/>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2639616" y="2062300"/>
                <a:ext cx="9361040" cy="4634859"/>
              </a:xfrm>
              <a:prstGeom prst="rect">
                <a:avLst/>
              </a:prstGeom>
              <a:noFill/>
            </p:spPr>
            <p:txBody>
              <a:bodyPr wrap="square" rtlCol="0">
                <a:spAutoFit/>
              </a:bodyPr>
              <a:lstStyle/>
              <a:p>
                <a:r>
                  <a:rPr lang="en-US" sz="2400" dirty="0"/>
                  <a:t>                       For example,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12</m:t>
                        </m:r>
                      </m:num>
                      <m:den>
                        <m:r>
                          <a:rPr lang="en-GB" sz="2400" i="1">
                            <a:latin typeface="Cambria Math" charset="0"/>
                          </a:rPr>
                          <m:t>25</m:t>
                        </m:r>
                      </m:den>
                    </m:f>
                  </m:oMath>
                </a14:m>
                <a:r>
                  <a:rPr lang="en-US" sz="2400" dirty="0"/>
                  <a:t> =  12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25 = 0.48</a:t>
                </a:r>
              </a:p>
              <a:p>
                <a:endParaRPr lang="en-US" sz="2400" dirty="0"/>
              </a:p>
              <a:p>
                <a:r>
                  <a:rPr lang="en-US" sz="2400" dirty="0"/>
                  <a:t>                     This is easily done using a calculator.</a:t>
                </a:r>
              </a:p>
              <a:p>
                <a:endParaRPr lang="en-US" sz="2400" dirty="0"/>
              </a:p>
              <a:p>
                <a:r>
                  <a:rPr lang="en-US" sz="2400" dirty="0"/>
                  <a:t>If you are not using a calculator, you may like to try and find an equivalent fraction first, with a denominator of 10, 100 or 1000, etc. </a:t>
                </a:r>
              </a:p>
              <a:p>
                <a:pPr>
                  <a:spcBef>
                    <a:spcPts val="600"/>
                  </a:spcBef>
                  <a:spcAft>
                    <a:spcPts val="600"/>
                  </a:spcAft>
                </a:pPr>
                <a:r>
                  <a:rPr lang="en-US" sz="2400" dirty="0"/>
                  <a:t>This is because dividing by 10, 100 or 1000 are straightforward operations. For example, </a:t>
                </a:r>
              </a:p>
              <a:p>
                <a:pPr>
                  <a:spcBef>
                    <a:spcPts val="600"/>
                  </a:spcBef>
                  <a:spcAft>
                    <a:spcPts val="0"/>
                  </a:spcAft>
                </a:pPr>
                <a:r>
                  <a:rPr lang="en-US" sz="2400" dirty="0"/>
                  <a:t>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12</m:t>
                        </m:r>
                      </m:num>
                      <m:den>
                        <m:r>
                          <a:rPr lang="en-GB" sz="2400" i="1">
                            <a:latin typeface="Cambria Math" charset="0"/>
                          </a:rPr>
                          <m:t>25</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24</m:t>
                        </m:r>
                      </m:num>
                      <m:den>
                        <m:r>
                          <a:rPr lang="en-GB" sz="2400" i="1">
                            <a:latin typeface="Cambria Math" charset="0"/>
                          </a:rPr>
                          <m:t>50</m:t>
                        </m:r>
                      </m:den>
                    </m:f>
                    <m:r>
                      <a:rPr lang="en-GB" sz="2400">
                        <a:latin typeface="Cambria Math" charset="0"/>
                      </a:rPr>
                      <m:t>=</m:t>
                    </m:r>
                    <m:f>
                      <m:fPr>
                        <m:ctrlPr>
                          <a:rPr lang="en-US" sz="2400" i="1">
                            <a:latin typeface="Cambria Math" panose="02040503050406030204" pitchFamily="18" charset="0"/>
                          </a:rPr>
                        </m:ctrlPr>
                      </m:fPr>
                      <m:num>
                        <m:r>
                          <a:rPr lang="en-GB" sz="2400" i="1">
                            <a:latin typeface="Cambria Math" charset="0"/>
                          </a:rPr>
                          <m:t>48</m:t>
                        </m:r>
                      </m:num>
                      <m:den>
                        <m:r>
                          <a:rPr lang="en-GB" sz="2400" i="1">
                            <a:latin typeface="Cambria Math" charset="0"/>
                          </a:rPr>
                          <m:t>100</m:t>
                        </m:r>
                      </m:den>
                    </m:f>
                  </m:oMath>
                </a14:m>
                <a:r>
                  <a:rPr lang="en-US" sz="2400" dirty="0"/>
                  <a:t> = 48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100 = 0.48</a:t>
                </a:r>
              </a:p>
              <a:p>
                <a:endParaRPr lang="en-US" sz="2400" dirty="0"/>
              </a:p>
              <a:p>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2639616" y="2062300"/>
                <a:ext cx="9361040" cy="4634859"/>
              </a:xfrm>
              <a:prstGeom prst="rect">
                <a:avLst/>
              </a:prstGeom>
              <a:blipFill>
                <a:blip r:embed="rId2"/>
                <a:stretch>
                  <a:fillRect l="-977" r="-195"/>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3CD61C04-CEF7-F246-B6CF-5817251B7D0E}"/>
              </a:ext>
            </a:extLst>
          </p:cNvPr>
          <p:cNvSpPr/>
          <p:nvPr/>
        </p:nvSpPr>
        <p:spPr>
          <a:xfrm>
            <a:off x="3575720" y="1010642"/>
            <a:ext cx="7416824" cy="830997"/>
          </a:xfrm>
          <a:prstGeom prst="rect">
            <a:avLst/>
          </a:prstGeom>
        </p:spPr>
        <p:txBody>
          <a:bodyPr wrap="square">
            <a:spAutoFit/>
          </a:bodyPr>
          <a:lstStyle/>
          <a:p>
            <a:pPr algn="ctr"/>
            <a:r>
              <a:rPr lang="en-US" altLang="en-US" sz="2400" b="1" dirty="0"/>
              <a:t>Fractions can easily be converted to Decimals </a:t>
            </a:r>
            <a:r>
              <a:rPr lang="en-US" altLang="en-US" sz="2400" dirty="0"/>
              <a:t>by </a:t>
            </a:r>
          </a:p>
          <a:p>
            <a:pPr algn="ctr"/>
            <a:r>
              <a:rPr lang="en-US" altLang="en-US" sz="2400" dirty="0"/>
              <a:t>simply </a:t>
            </a:r>
            <a:r>
              <a:rPr lang="en-US" sz="2400" dirty="0"/>
              <a:t>dividing the </a:t>
            </a:r>
            <a:r>
              <a:rPr lang="en-US" sz="2400" i="1" dirty="0"/>
              <a:t>numerator </a:t>
            </a:r>
            <a:r>
              <a:rPr lang="en-US" sz="2400" dirty="0"/>
              <a:t>by the </a:t>
            </a:r>
            <a:r>
              <a:rPr lang="en-US" sz="2400" i="1" dirty="0"/>
              <a:t>denominator</a:t>
            </a:r>
            <a:r>
              <a:rPr lang="en-US" sz="2400" dirty="0"/>
              <a:t>.</a:t>
            </a:r>
          </a:p>
        </p:txBody>
      </p:sp>
      <p:sp>
        <p:nvSpPr>
          <p:cNvPr id="11" name="TextBox 10">
            <a:extLst>
              <a:ext uri="{FF2B5EF4-FFF2-40B4-BE49-F238E27FC236}">
                <a16:creationId xmlns:a16="http://schemas.microsoft.com/office/drawing/2014/main" id="{9D4D4EB6-E8C0-DC43-8C0F-B6D7C46235B8}"/>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76159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7568" y="96045"/>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A2.7: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913066"/>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seventh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207567" y="2243388"/>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AAC4A3FD-F8F5-D04E-A262-6AA592182457}"/>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A2.7</a:t>
            </a:r>
          </a:p>
        </p:txBody>
      </p:sp>
      <p:sp>
        <p:nvSpPr>
          <p:cNvPr id="15" name="TextBox 2">
            <a:extLst>
              <a:ext uri="{FF2B5EF4-FFF2-40B4-BE49-F238E27FC236}">
                <a16:creationId xmlns:a16="http://schemas.microsoft.com/office/drawing/2014/main" id="{E9539FD6-CF86-9A4F-AEFE-718C1C1A6241}"/>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http://szalonta.hu/ske/text/A2/skea2s7.html</a:t>
            </a:r>
          </a:p>
        </p:txBody>
      </p:sp>
    </p:spTree>
    <p:extLst>
      <p:ext uri="{BB962C8B-B14F-4D97-AF65-F5344CB8AC3E}">
        <p14:creationId xmlns:p14="http://schemas.microsoft.com/office/powerpoint/2010/main" val="247203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12209" y="43218"/>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Compound Interest and Depreciation</a:t>
            </a:r>
          </a:p>
        </p:txBody>
      </p:sp>
      <p:sp>
        <p:nvSpPr>
          <p:cNvPr id="2" name="TextBox 1"/>
          <p:cNvSpPr txBox="1"/>
          <p:nvPr/>
        </p:nvSpPr>
        <p:spPr>
          <a:xfrm>
            <a:off x="4168837" y="811115"/>
            <a:ext cx="5719066" cy="830997"/>
          </a:xfrm>
          <a:prstGeom prst="rect">
            <a:avLst/>
          </a:prstGeom>
          <a:noFill/>
        </p:spPr>
        <p:txBody>
          <a:bodyPr wrap="none" rtlCol="0">
            <a:spAutoFit/>
          </a:bodyPr>
          <a:lstStyle/>
          <a:p>
            <a:r>
              <a:rPr lang="en-GB" sz="2400" dirty="0">
                <a:latin typeface="Arial"/>
                <a:cs typeface="Arial"/>
              </a:rPr>
              <a:t>We start with a quick review of key facts:</a:t>
            </a:r>
            <a:endParaRPr lang="en-US" sz="2400" dirty="0"/>
          </a:p>
          <a:p>
            <a:endParaRPr lang="en-US" sz="2400" dirty="0"/>
          </a:p>
        </p:txBody>
      </p:sp>
      <p:sp>
        <p:nvSpPr>
          <p:cNvPr id="3" name="TextBox 2"/>
          <p:cNvSpPr txBox="1"/>
          <p:nvPr/>
        </p:nvSpPr>
        <p:spPr>
          <a:xfrm>
            <a:off x="4208984" y="2096979"/>
            <a:ext cx="5365187" cy="461665"/>
          </a:xfrm>
          <a:prstGeom prst="rect">
            <a:avLst/>
          </a:prstGeom>
          <a:noFill/>
        </p:spPr>
        <p:txBody>
          <a:bodyPr wrap="none" rtlCol="0">
            <a:spAutoFit/>
          </a:bodyPr>
          <a:lstStyle/>
          <a:p>
            <a:r>
              <a:rPr lang="en-US" sz="2400" dirty="0"/>
              <a:t>Simple interest is quite simply, simple!</a:t>
            </a:r>
          </a:p>
        </p:txBody>
      </p:sp>
      <p:sp>
        <p:nvSpPr>
          <p:cNvPr id="4" name="TextBox 3"/>
          <p:cNvSpPr txBox="1"/>
          <p:nvPr/>
        </p:nvSpPr>
        <p:spPr>
          <a:xfrm>
            <a:off x="3575720" y="1286034"/>
            <a:ext cx="9145016" cy="830997"/>
          </a:xfrm>
          <a:prstGeom prst="rect">
            <a:avLst/>
          </a:prstGeom>
          <a:noFill/>
        </p:spPr>
        <p:txBody>
          <a:bodyPr wrap="square" rtlCol="0">
            <a:spAutoFit/>
          </a:bodyPr>
          <a:lstStyle/>
          <a:p>
            <a:r>
              <a:rPr lang="en-US" sz="2400" dirty="0"/>
              <a:t>Often we can earn interest on invested money.</a:t>
            </a:r>
          </a:p>
          <a:p>
            <a:r>
              <a:rPr lang="en-US" sz="2400" dirty="0"/>
              <a:t>The initial sum invested is referred to as the principal.</a:t>
            </a:r>
          </a:p>
        </p:txBody>
      </p:sp>
      <p:sp>
        <p:nvSpPr>
          <p:cNvPr id="5" name="TextBox 4"/>
          <p:cNvSpPr txBox="1"/>
          <p:nvPr/>
        </p:nvSpPr>
        <p:spPr>
          <a:xfrm>
            <a:off x="2373342" y="3988854"/>
            <a:ext cx="9505056" cy="1200329"/>
          </a:xfrm>
          <a:prstGeom prst="rect">
            <a:avLst/>
          </a:prstGeom>
          <a:noFill/>
        </p:spPr>
        <p:txBody>
          <a:bodyPr wrap="square" rtlCol="0">
            <a:spAutoFit/>
          </a:bodyPr>
          <a:lstStyle/>
          <a:p>
            <a:r>
              <a:rPr lang="en-US" sz="2400" dirty="0"/>
              <a:t>Simple interest is easy to calculate because (assuming the interest rate remains the same) the calculation remains the same from one year to the next.</a:t>
            </a:r>
          </a:p>
        </p:txBody>
      </p:sp>
      <p:sp>
        <p:nvSpPr>
          <p:cNvPr id="6" name="TextBox 5"/>
          <p:cNvSpPr txBox="1"/>
          <p:nvPr/>
        </p:nvSpPr>
        <p:spPr>
          <a:xfrm>
            <a:off x="2373342" y="2805850"/>
            <a:ext cx="9292385" cy="1200329"/>
          </a:xfrm>
          <a:prstGeom prst="rect">
            <a:avLst/>
          </a:prstGeom>
          <a:noFill/>
        </p:spPr>
        <p:txBody>
          <a:bodyPr wrap="square" rtlCol="0">
            <a:spAutoFit/>
          </a:bodyPr>
          <a:lstStyle/>
          <a:p>
            <a:r>
              <a:rPr lang="en-US" sz="2400" b="1" dirty="0"/>
              <a:t>Simple interest </a:t>
            </a:r>
            <a:r>
              <a:rPr lang="en-US" sz="2400" dirty="0"/>
              <a:t>is where interest is calculated at the end of each year BUT the interest is NOT re-invested, That is, it is not added on to the principal. The principal remains the same.</a:t>
            </a:r>
          </a:p>
        </p:txBody>
      </p:sp>
      <p:sp>
        <p:nvSpPr>
          <p:cNvPr id="7" name="TextBox 6"/>
          <p:cNvSpPr txBox="1"/>
          <p:nvPr/>
        </p:nvSpPr>
        <p:spPr>
          <a:xfrm>
            <a:off x="2373342" y="5349895"/>
            <a:ext cx="9852337" cy="1508105"/>
          </a:xfrm>
          <a:prstGeom prst="rect">
            <a:avLst/>
          </a:prstGeom>
          <a:noFill/>
        </p:spPr>
        <p:txBody>
          <a:bodyPr wrap="square" rtlCol="0">
            <a:spAutoFit/>
          </a:bodyPr>
          <a:lstStyle/>
          <a:p>
            <a:r>
              <a:rPr lang="en-US" sz="2400" b="1" dirty="0"/>
              <a:t>Compound interest </a:t>
            </a:r>
            <a:r>
              <a:rPr lang="en-US" sz="2400" dirty="0"/>
              <a:t>is when the interest paid each year </a:t>
            </a:r>
            <a:r>
              <a:rPr lang="en-US" sz="2400" i="1" dirty="0"/>
              <a:t>is</a:t>
            </a:r>
            <a:r>
              <a:rPr lang="en-US" sz="2400" dirty="0"/>
              <a:t> added to the principal, thereby increasing the ‘principal’ amount on which interest is calculated. The interest earned therefore, increases each year. </a:t>
            </a:r>
          </a:p>
          <a:p>
            <a:endParaRPr lang="en-US" dirty="0"/>
          </a:p>
        </p:txBody>
      </p:sp>
      <p:sp>
        <p:nvSpPr>
          <p:cNvPr id="10" name="TextBox 9">
            <a:extLst>
              <a:ext uri="{FF2B5EF4-FFF2-40B4-BE49-F238E27FC236}">
                <a16:creationId xmlns:a16="http://schemas.microsoft.com/office/drawing/2014/main" id="{19480FB2-2208-904A-8CEF-8ECC1154D73E}"/>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Tree>
    <p:extLst>
      <p:ext uri="{BB962C8B-B14F-4D97-AF65-F5344CB8AC3E}">
        <p14:creationId xmlns:p14="http://schemas.microsoft.com/office/powerpoint/2010/main" val="368221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05334" y="44950"/>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Compound Interest and Depreciation: Example</a:t>
            </a:r>
          </a:p>
        </p:txBody>
      </p:sp>
      <p:sp>
        <p:nvSpPr>
          <p:cNvPr id="2" name="TextBox 1"/>
          <p:cNvSpPr txBox="1"/>
          <p:nvPr/>
        </p:nvSpPr>
        <p:spPr>
          <a:xfrm>
            <a:off x="2435223" y="990824"/>
            <a:ext cx="9937104" cy="1608133"/>
          </a:xfrm>
          <a:prstGeom prst="rect">
            <a:avLst/>
          </a:prstGeom>
          <a:noFill/>
        </p:spPr>
        <p:txBody>
          <a:bodyPr wrap="square" rtlCol="0">
            <a:spAutoFit/>
          </a:bodyPr>
          <a:lstStyle/>
          <a:p>
            <a:pPr>
              <a:spcAft>
                <a:spcPts val="300"/>
              </a:spcAft>
            </a:pPr>
            <a:r>
              <a:rPr lang="en-US" sz="2400" dirty="0"/>
              <a:t>A person invests £2000 in savings account which pays 3% interest at the end of each year. Find the value of the investment, after 4 years, if </a:t>
            </a:r>
          </a:p>
          <a:p>
            <a:r>
              <a:rPr lang="en-US" sz="2400" dirty="0"/>
              <a:t>(a) Simple interest is calculated each year,</a:t>
            </a:r>
          </a:p>
          <a:p>
            <a:r>
              <a:rPr lang="en-US" sz="2400" dirty="0"/>
              <a:t>(b) Compound interest is calculated each year.</a:t>
            </a:r>
          </a:p>
        </p:txBody>
      </p:sp>
      <p:sp>
        <p:nvSpPr>
          <p:cNvPr id="3" name="TextBox 2"/>
          <p:cNvSpPr txBox="1"/>
          <p:nvPr/>
        </p:nvSpPr>
        <p:spPr>
          <a:xfrm>
            <a:off x="3881725" y="2622671"/>
            <a:ext cx="9431693" cy="830997"/>
          </a:xfrm>
          <a:prstGeom prst="rect">
            <a:avLst/>
          </a:prstGeom>
          <a:noFill/>
        </p:spPr>
        <p:txBody>
          <a:bodyPr wrap="square" rtlCol="0">
            <a:spAutoFit/>
          </a:bodyPr>
          <a:lstStyle/>
          <a:p>
            <a:r>
              <a:rPr lang="en-US" sz="2400" dirty="0">
                <a:solidFill>
                  <a:srgbClr val="FF0000"/>
                </a:solidFill>
              </a:rPr>
              <a:t>(a) 3% of £2000  	=	0.03 ×  £2000   =  £60</a:t>
            </a:r>
          </a:p>
          <a:p>
            <a:r>
              <a:rPr lang="en-US" sz="2400" dirty="0">
                <a:solidFill>
                  <a:srgbClr val="FF0000"/>
                </a:solidFill>
              </a:rPr>
              <a:t>	4 years × £60 	= 	£240   Total: £2000 + £240 =  £2240	</a:t>
            </a:r>
          </a:p>
        </p:txBody>
      </p:sp>
      <p:sp>
        <p:nvSpPr>
          <p:cNvPr id="4" name="TextBox 3"/>
          <p:cNvSpPr txBox="1"/>
          <p:nvPr/>
        </p:nvSpPr>
        <p:spPr>
          <a:xfrm>
            <a:off x="2469159" y="2598957"/>
            <a:ext cx="1412566" cy="461665"/>
          </a:xfrm>
          <a:prstGeom prst="rect">
            <a:avLst/>
          </a:prstGeom>
          <a:noFill/>
        </p:spPr>
        <p:txBody>
          <a:bodyPr wrap="none" rtlCol="0">
            <a:spAutoFit/>
          </a:bodyPr>
          <a:lstStyle/>
          <a:p>
            <a:r>
              <a:rPr lang="en-US" sz="2400" b="1" dirty="0"/>
              <a:t>Solution</a:t>
            </a:r>
          </a:p>
        </p:txBody>
      </p:sp>
      <p:sp>
        <p:nvSpPr>
          <p:cNvPr id="5" name="TextBox 4"/>
          <p:cNvSpPr txBox="1"/>
          <p:nvPr/>
        </p:nvSpPr>
        <p:spPr>
          <a:xfrm>
            <a:off x="2435223" y="3477382"/>
            <a:ext cx="9620208" cy="4324261"/>
          </a:xfrm>
          <a:prstGeom prst="rect">
            <a:avLst/>
          </a:prstGeom>
          <a:noFill/>
        </p:spPr>
        <p:txBody>
          <a:bodyPr wrap="square" rtlCol="0">
            <a:spAutoFit/>
          </a:bodyPr>
          <a:lstStyle/>
          <a:p>
            <a:r>
              <a:rPr lang="en-US" sz="2400" dirty="0">
                <a:solidFill>
                  <a:srgbClr val="FF0000"/>
                </a:solidFill>
              </a:rPr>
              <a:t>(b) Y1:	3% of £2000  =  0.03 ×  £2000   =  £60</a:t>
            </a:r>
          </a:p>
          <a:p>
            <a:pPr>
              <a:spcAft>
                <a:spcPts val="600"/>
              </a:spcAft>
            </a:pPr>
            <a:r>
              <a:rPr lang="en-US" sz="2400" dirty="0">
                <a:solidFill>
                  <a:srgbClr val="FF0000"/>
                </a:solidFill>
              </a:rPr>
              <a:t>		£60 is now added to the ’principal’     £2060</a:t>
            </a:r>
          </a:p>
          <a:p>
            <a:r>
              <a:rPr lang="en-US" sz="2400" dirty="0">
                <a:solidFill>
                  <a:srgbClr val="FF0000"/>
                </a:solidFill>
              </a:rPr>
              <a:t>	Y2:	3% of £2060  =  0.03 ×  £2060   =  £61.80</a:t>
            </a:r>
          </a:p>
          <a:p>
            <a:pPr>
              <a:spcAft>
                <a:spcPts val="600"/>
              </a:spcAft>
            </a:pPr>
            <a:r>
              <a:rPr lang="en-US" sz="2400" dirty="0">
                <a:solidFill>
                  <a:srgbClr val="FF0000"/>
                </a:solidFill>
              </a:rPr>
              <a:t>		£61.80  is now added to the ’principal’      £2121.80</a:t>
            </a:r>
          </a:p>
          <a:p>
            <a:r>
              <a:rPr lang="en-US" sz="2400" dirty="0">
                <a:solidFill>
                  <a:srgbClr val="FF0000"/>
                </a:solidFill>
              </a:rPr>
              <a:t>	Y3:    3% of £2121.80    =  0.03 × £2121.80   =  £63.65</a:t>
            </a:r>
          </a:p>
          <a:p>
            <a:pPr>
              <a:spcAft>
                <a:spcPts val="600"/>
              </a:spcAft>
            </a:pPr>
            <a:r>
              <a:rPr lang="en-US" sz="2400" dirty="0">
                <a:solidFill>
                  <a:srgbClr val="FF0000"/>
                </a:solidFill>
              </a:rPr>
              <a:t>		£63.65 is now added to the ’principal’       £2185.45</a:t>
            </a:r>
          </a:p>
          <a:p>
            <a:r>
              <a:rPr lang="en-US" sz="2400" dirty="0">
                <a:solidFill>
                  <a:srgbClr val="FF0000"/>
                </a:solidFill>
              </a:rPr>
              <a:t>	Y4:    3% of £2185.45  = 0.03 ×  £2185.45 =  £65.56</a:t>
            </a:r>
            <a:r>
              <a:rPr lang="is-IS" sz="2400" dirty="0">
                <a:solidFill>
                  <a:srgbClr val="FF0000"/>
                </a:solidFill>
              </a:rPr>
              <a:t>…</a:t>
            </a:r>
            <a:endParaRPr lang="en-US" sz="2400" dirty="0">
              <a:solidFill>
                <a:srgbClr val="FF0000"/>
              </a:solidFill>
            </a:endParaRPr>
          </a:p>
          <a:p>
            <a:r>
              <a:rPr lang="en-US" sz="2400" dirty="0">
                <a:solidFill>
                  <a:srgbClr val="FF0000"/>
                </a:solidFill>
              </a:rPr>
              <a:t>	     £65.56</a:t>
            </a:r>
            <a:r>
              <a:rPr lang="is-IS" sz="2400" dirty="0">
                <a:solidFill>
                  <a:srgbClr val="FF0000"/>
                </a:solidFill>
              </a:rPr>
              <a:t>…</a:t>
            </a:r>
            <a:r>
              <a:rPr lang="en-US" sz="2400" dirty="0">
                <a:solidFill>
                  <a:srgbClr val="FF0000"/>
                </a:solidFill>
              </a:rPr>
              <a:t> is now added to the ’principal’        £2251.02</a:t>
            </a:r>
          </a:p>
          <a:p>
            <a:r>
              <a:rPr lang="en-US" sz="2400" dirty="0"/>
              <a:t>	</a:t>
            </a:r>
            <a:endParaRPr lang="en-US" sz="2400" dirty="0">
              <a:solidFill>
                <a:srgbClr val="FF0000"/>
              </a:solidFill>
            </a:endParaRPr>
          </a:p>
          <a:p>
            <a:r>
              <a:rPr lang="en-US" sz="2400" dirty="0"/>
              <a:t>	</a:t>
            </a:r>
          </a:p>
          <a:p>
            <a:endParaRPr lang="en-US" dirty="0"/>
          </a:p>
        </p:txBody>
      </p:sp>
      <p:sp>
        <p:nvSpPr>
          <p:cNvPr id="6" name="TextBox 5"/>
          <p:cNvSpPr txBox="1"/>
          <p:nvPr/>
        </p:nvSpPr>
        <p:spPr>
          <a:xfrm>
            <a:off x="2404077" y="650889"/>
            <a:ext cx="1553630" cy="461665"/>
          </a:xfrm>
          <a:prstGeom prst="rect">
            <a:avLst/>
          </a:prstGeom>
          <a:noFill/>
        </p:spPr>
        <p:txBody>
          <a:bodyPr wrap="none" rtlCol="0">
            <a:spAutoFit/>
          </a:bodyPr>
          <a:lstStyle/>
          <a:p>
            <a:r>
              <a:rPr lang="en-US" sz="2400" b="1" dirty="0"/>
              <a:t>Example:</a:t>
            </a:r>
          </a:p>
        </p:txBody>
      </p:sp>
      <p:cxnSp>
        <p:nvCxnSpPr>
          <p:cNvPr id="14" name="Straight Arrow Connector 13"/>
          <p:cNvCxnSpPr/>
          <p:nvPr/>
        </p:nvCxnSpPr>
        <p:spPr bwMode="auto">
          <a:xfrm flipV="1">
            <a:off x="8597571" y="5650120"/>
            <a:ext cx="288032" cy="1012"/>
          </a:xfrm>
          <a:prstGeom prst="straightConnector1">
            <a:avLst/>
          </a:prstGeom>
          <a:solidFill>
            <a:srgbClr val="00B8FF"/>
          </a:solidFill>
          <a:ln w="19050" cap="flat" cmpd="sng" algn="ctr">
            <a:solidFill>
              <a:srgbClr val="FF0000"/>
            </a:solidFill>
            <a:prstDash val="solid"/>
            <a:round/>
            <a:headEnd type="none" w="med" len="med"/>
            <a:tailEnd type="triangle"/>
          </a:ln>
          <a:effectLst/>
        </p:spPr>
      </p:cxnSp>
      <p:cxnSp>
        <p:nvCxnSpPr>
          <p:cNvPr id="15" name="Straight Arrow Connector 14"/>
          <p:cNvCxnSpPr/>
          <p:nvPr/>
        </p:nvCxnSpPr>
        <p:spPr bwMode="auto">
          <a:xfrm flipV="1">
            <a:off x="8906621" y="6525344"/>
            <a:ext cx="288032" cy="1012"/>
          </a:xfrm>
          <a:prstGeom prst="straightConnector1">
            <a:avLst/>
          </a:prstGeom>
          <a:solidFill>
            <a:srgbClr val="00B8FF"/>
          </a:solidFill>
          <a:ln w="19050" cap="flat" cmpd="sng" algn="ctr">
            <a:solidFill>
              <a:srgbClr val="FF0000"/>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AE2B694F-3D58-294F-930E-07AE5814C447}"/>
              </a:ext>
            </a:extLst>
          </p:cNvPr>
          <p:cNvCxnSpPr/>
          <p:nvPr/>
        </p:nvCxnSpPr>
        <p:spPr bwMode="auto">
          <a:xfrm flipV="1">
            <a:off x="8618589" y="4869160"/>
            <a:ext cx="288032" cy="1012"/>
          </a:xfrm>
          <a:prstGeom prst="straightConnector1">
            <a:avLst/>
          </a:prstGeom>
          <a:solidFill>
            <a:srgbClr val="00B8FF"/>
          </a:solidFill>
          <a:ln w="19050" cap="flat" cmpd="sng" algn="ctr">
            <a:solidFill>
              <a:srgbClr val="FF0000"/>
            </a:solidFill>
            <a:prstDash val="solid"/>
            <a:round/>
            <a:headEnd type="none" w="med" len="med"/>
            <a:tailEnd type="triangle"/>
          </a:ln>
          <a:effectLst/>
        </p:spPr>
      </p:cxnSp>
      <p:cxnSp>
        <p:nvCxnSpPr>
          <p:cNvPr id="18" name="Straight Arrow Connector 17">
            <a:extLst>
              <a:ext uri="{FF2B5EF4-FFF2-40B4-BE49-F238E27FC236}">
                <a16:creationId xmlns:a16="http://schemas.microsoft.com/office/drawing/2014/main" id="{96DAB83D-9D45-5E44-A3BE-7024DB2824EE}"/>
              </a:ext>
            </a:extLst>
          </p:cNvPr>
          <p:cNvCxnSpPr/>
          <p:nvPr/>
        </p:nvCxnSpPr>
        <p:spPr bwMode="auto">
          <a:xfrm flipV="1">
            <a:off x="8040216" y="4077072"/>
            <a:ext cx="288032" cy="1012"/>
          </a:xfrm>
          <a:prstGeom prst="straightConnector1">
            <a:avLst/>
          </a:prstGeom>
          <a:solidFill>
            <a:srgbClr val="00B8FF"/>
          </a:solidFill>
          <a:ln w="19050" cap="flat" cmpd="sng" algn="ctr">
            <a:solidFill>
              <a:srgbClr val="FF0000"/>
            </a:solidFill>
            <a:prstDash val="solid"/>
            <a:round/>
            <a:headEnd type="none" w="med" len="med"/>
            <a:tailEnd type="triangle"/>
          </a:ln>
          <a:effectLst/>
        </p:spPr>
      </p:cxnSp>
      <p:sp>
        <p:nvSpPr>
          <p:cNvPr id="7" name="Rectangle 6">
            <a:extLst>
              <a:ext uri="{FF2B5EF4-FFF2-40B4-BE49-F238E27FC236}">
                <a16:creationId xmlns:a16="http://schemas.microsoft.com/office/drawing/2014/main" id="{F9DF776C-A446-D243-937E-8D0C3128B0AC}"/>
              </a:ext>
            </a:extLst>
          </p:cNvPr>
          <p:cNvSpPr/>
          <p:nvPr/>
        </p:nvSpPr>
        <p:spPr bwMode="auto">
          <a:xfrm>
            <a:off x="11064552" y="3015717"/>
            <a:ext cx="990879" cy="461665"/>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8" name="Rectangle 7">
            <a:extLst>
              <a:ext uri="{FF2B5EF4-FFF2-40B4-BE49-F238E27FC236}">
                <a16:creationId xmlns:a16="http://schemas.microsoft.com/office/drawing/2014/main" id="{D60B9EF0-3DA6-0E4F-8EDF-7285B44B7220}"/>
              </a:ext>
            </a:extLst>
          </p:cNvPr>
          <p:cNvSpPr/>
          <p:nvPr/>
        </p:nvSpPr>
        <p:spPr bwMode="auto">
          <a:xfrm>
            <a:off x="9336360" y="6309320"/>
            <a:ext cx="1440160" cy="432048"/>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6" name="TextBox 15">
            <a:extLst>
              <a:ext uri="{FF2B5EF4-FFF2-40B4-BE49-F238E27FC236}">
                <a16:creationId xmlns:a16="http://schemas.microsoft.com/office/drawing/2014/main" id="{60917F6F-AFA4-0644-AC77-3B3DF783C2C4}"/>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Tree>
    <p:extLst>
      <p:ext uri="{BB962C8B-B14F-4D97-AF65-F5344CB8AC3E}">
        <p14:creationId xmlns:p14="http://schemas.microsoft.com/office/powerpoint/2010/main" val="203616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
                                            <p:txEl>
                                              <p:pRg st="5" end="5"/>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6579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Compound Interest and Depreciation</a:t>
            </a:r>
          </a:p>
        </p:txBody>
      </p:sp>
      <p:sp>
        <p:nvSpPr>
          <p:cNvPr id="2" name="TextBox 1"/>
          <p:cNvSpPr txBox="1"/>
          <p:nvPr/>
        </p:nvSpPr>
        <p:spPr>
          <a:xfrm>
            <a:off x="3287688" y="655252"/>
            <a:ext cx="9066805" cy="4247317"/>
          </a:xfrm>
          <a:prstGeom prst="rect">
            <a:avLst/>
          </a:prstGeom>
          <a:noFill/>
        </p:spPr>
        <p:txBody>
          <a:bodyPr wrap="square" rtlCol="0">
            <a:spAutoFit/>
          </a:bodyPr>
          <a:lstStyle/>
          <a:p>
            <a:pPr>
              <a:spcAft>
                <a:spcPts val="600"/>
              </a:spcAft>
            </a:pPr>
            <a:r>
              <a:rPr lang="en-US" sz="2400" dirty="0"/>
              <a:t>A more efficient way to complete the calculations for      </a:t>
            </a:r>
            <a:r>
              <a:rPr lang="en-US" sz="2400" b="1" dirty="0"/>
              <a:t>compound interest</a:t>
            </a:r>
            <a:r>
              <a:rPr lang="en-US" sz="2400" dirty="0"/>
              <a:t>, is outlined below (illustrated using the previous example). </a:t>
            </a:r>
          </a:p>
          <a:p>
            <a:r>
              <a:rPr lang="en-US" sz="2400" dirty="0"/>
              <a:t>Basically:</a:t>
            </a:r>
          </a:p>
          <a:p>
            <a:pPr>
              <a:spcAft>
                <a:spcPts val="600"/>
              </a:spcAft>
            </a:pPr>
            <a:r>
              <a:rPr lang="en-US" sz="2400" dirty="0"/>
              <a:t>In Year 1, the principal amount is multiplied by 103% </a:t>
            </a:r>
            <a:br>
              <a:rPr lang="en-US" sz="2400" dirty="0"/>
            </a:br>
            <a:r>
              <a:rPr lang="en-US" sz="2400" dirty="0"/>
              <a:t>(that is, 1.03, as a decimal)</a:t>
            </a:r>
          </a:p>
          <a:p>
            <a:r>
              <a:rPr lang="en-US" sz="2400" dirty="0"/>
              <a:t>In Year 2, </a:t>
            </a:r>
            <a:r>
              <a:rPr lang="en-US" sz="2400" i="1" dirty="0"/>
              <a:t>this result</a:t>
            </a:r>
            <a:r>
              <a:rPr lang="en-US" sz="2400" dirty="0"/>
              <a:t> is itself multiplied by 1.03</a:t>
            </a:r>
          </a:p>
          <a:p>
            <a:pPr>
              <a:lnSpc>
                <a:spcPct val="150000"/>
              </a:lnSpc>
            </a:pPr>
            <a:r>
              <a:rPr lang="en-US" sz="2400" dirty="0"/>
              <a:t>In Year 3, </a:t>
            </a:r>
            <a:r>
              <a:rPr lang="en-US" sz="2400" i="1" dirty="0"/>
              <a:t>this new result</a:t>
            </a:r>
            <a:r>
              <a:rPr lang="en-US" sz="2400" dirty="0"/>
              <a:t> is itself multiplied by 1.03</a:t>
            </a:r>
          </a:p>
          <a:p>
            <a:pPr>
              <a:lnSpc>
                <a:spcPct val="150000"/>
              </a:lnSpc>
            </a:pPr>
            <a:r>
              <a:rPr lang="en-US" sz="2400" dirty="0"/>
              <a:t>In Year 4, </a:t>
            </a:r>
            <a:r>
              <a:rPr lang="en-US" sz="2400" i="1" dirty="0"/>
              <a:t>this new, new! result</a:t>
            </a:r>
            <a:r>
              <a:rPr lang="en-US" sz="2400" dirty="0"/>
              <a:t> is itself multiplied by 1.03</a:t>
            </a:r>
          </a:p>
          <a:p>
            <a:endParaRPr lang="en-US" dirty="0"/>
          </a:p>
        </p:txBody>
      </p:sp>
      <p:sp>
        <p:nvSpPr>
          <p:cNvPr id="3" name="TextBox 2"/>
          <p:cNvSpPr txBox="1"/>
          <p:nvPr/>
        </p:nvSpPr>
        <p:spPr>
          <a:xfrm>
            <a:off x="2567608" y="4953417"/>
            <a:ext cx="9624392" cy="2062103"/>
          </a:xfrm>
          <a:prstGeom prst="rect">
            <a:avLst/>
          </a:prstGeom>
          <a:noFill/>
        </p:spPr>
        <p:txBody>
          <a:bodyPr wrap="square" rtlCol="0">
            <a:spAutoFit/>
          </a:bodyPr>
          <a:lstStyle/>
          <a:p>
            <a:pPr>
              <a:lnSpc>
                <a:spcPct val="150000"/>
              </a:lnSpc>
            </a:pPr>
            <a:r>
              <a:rPr lang="en-US" sz="2400" dirty="0"/>
              <a:t>3% of £2000  =	(((£2000×1.03) × 1.03) × 1.03) × 1.03 for 4 years				 =	£2000×1.03</a:t>
            </a:r>
            <a:r>
              <a:rPr lang="en-US" sz="2400" baseline="30000" dirty="0"/>
              <a:t>4</a:t>
            </a:r>
            <a:r>
              <a:rPr lang="en-US" sz="2400" dirty="0"/>
              <a:t> </a:t>
            </a:r>
          </a:p>
          <a:p>
            <a:pPr>
              <a:lnSpc>
                <a:spcPct val="150000"/>
              </a:lnSpc>
            </a:pPr>
            <a:r>
              <a:rPr lang="en-US" sz="2400" dirty="0">
                <a:solidFill>
                  <a:srgbClr val="FF0000"/>
                </a:solidFill>
              </a:rPr>
              <a:t>     Answer:	 =	£2251.02</a:t>
            </a:r>
          </a:p>
          <a:p>
            <a:endParaRPr lang="en-US" dirty="0"/>
          </a:p>
        </p:txBody>
      </p:sp>
      <p:sp>
        <p:nvSpPr>
          <p:cNvPr id="6" name="TextBox 5">
            <a:extLst>
              <a:ext uri="{FF2B5EF4-FFF2-40B4-BE49-F238E27FC236}">
                <a16:creationId xmlns:a16="http://schemas.microsoft.com/office/drawing/2014/main" id="{D6A66CAE-2671-3E40-ADA1-B7270E06347D}"/>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Tree>
    <p:extLst>
      <p:ext uri="{BB962C8B-B14F-4D97-AF65-F5344CB8AC3E}">
        <p14:creationId xmlns:p14="http://schemas.microsoft.com/office/powerpoint/2010/main" val="151168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063552" y="48609"/>
            <a:ext cx="98650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Depreciation</a:t>
            </a:r>
          </a:p>
        </p:txBody>
      </p:sp>
      <p:sp>
        <p:nvSpPr>
          <p:cNvPr id="4" name="TextBox 3"/>
          <p:cNvSpPr txBox="1"/>
          <p:nvPr/>
        </p:nvSpPr>
        <p:spPr>
          <a:xfrm>
            <a:off x="2501392" y="993672"/>
            <a:ext cx="9396478" cy="1569660"/>
          </a:xfrm>
          <a:prstGeom prst="rect">
            <a:avLst/>
          </a:prstGeom>
          <a:noFill/>
        </p:spPr>
        <p:txBody>
          <a:bodyPr wrap="square" rtlCol="0">
            <a:spAutoFit/>
          </a:bodyPr>
          <a:lstStyle/>
          <a:p>
            <a:r>
              <a:rPr lang="en-US" sz="2400" b="1" dirty="0"/>
              <a:t>Depreciation </a:t>
            </a:r>
            <a:r>
              <a:rPr lang="en-US" sz="2400" dirty="0"/>
              <a:t>calculations work in exactly the same way.</a:t>
            </a:r>
          </a:p>
          <a:p>
            <a:r>
              <a:rPr lang="en-US" sz="2400" dirty="0"/>
              <a:t>BUT remember to subtract (instead of add) the amount to the 100%. </a:t>
            </a:r>
          </a:p>
          <a:p>
            <a:r>
              <a:rPr lang="en-US" sz="2400" dirty="0"/>
              <a:t>If a car depreciates by 15%, this is the same as saying it is now worth 85% of the original value (that is, 0.85 × the original </a:t>
            </a:r>
            <a:r>
              <a:rPr lang="en-US" dirty="0"/>
              <a:t>value).</a:t>
            </a:r>
          </a:p>
        </p:txBody>
      </p:sp>
      <p:sp>
        <p:nvSpPr>
          <p:cNvPr id="5" name="TextBox 4"/>
          <p:cNvSpPr txBox="1"/>
          <p:nvPr/>
        </p:nvSpPr>
        <p:spPr>
          <a:xfrm>
            <a:off x="2514128" y="3190582"/>
            <a:ext cx="9270504" cy="1508105"/>
          </a:xfrm>
          <a:prstGeom prst="rect">
            <a:avLst/>
          </a:prstGeom>
          <a:noFill/>
        </p:spPr>
        <p:txBody>
          <a:bodyPr wrap="square" rtlCol="0">
            <a:spAutoFit/>
          </a:bodyPr>
          <a:lstStyle/>
          <a:p>
            <a:r>
              <a:rPr lang="en-US" sz="2400" dirty="0"/>
              <a:t>The value of a car depreciates at 15% per annum. Jack keeps the car for 3 years and then sells it. The car initially cost £18 000. </a:t>
            </a:r>
          </a:p>
          <a:p>
            <a:r>
              <a:rPr lang="en-US" sz="2400" dirty="0"/>
              <a:t>What was the value after 3 years?</a:t>
            </a:r>
          </a:p>
          <a:p>
            <a:endParaRPr lang="en-US" dirty="0"/>
          </a:p>
        </p:txBody>
      </p:sp>
      <p:sp>
        <p:nvSpPr>
          <p:cNvPr id="6" name="TextBox 5"/>
          <p:cNvSpPr txBox="1"/>
          <p:nvPr/>
        </p:nvSpPr>
        <p:spPr>
          <a:xfrm>
            <a:off x="3605538" y="4795897"/>
            <a:ext cx="7649851" cy="2062103"/>
          </a:xfrm>
          <a:prstGeom prst="rect">
            <a:avLst/>
          </a:prstGeom>
          <a:noFill/>
        </p:spPr>
        <p:txBody>
          <a:bodyPr wrap="none" rtlCol="0">
            <a:spAutoFit/>
          </a:bodyPr>
          <a:lstStyle/>
          <a:p>
            <a:pPr>
              <a:lnSpc>
                <a:spcPct val="150000"/>
              </a:lnSpc>
            </a:pPr>
            <a:r>
              <a:rPr lang="en-US" sz="2400" dirty="0"/>
              <a:t>85% of £9700    =  (((£18 000×0.85) × 0.85) × 0.85) </a:t>
            </a:r>
          </a:p>
          <a:p>
            <a:pPr>
              <a:lnSpc>
                <a:spcPct val="150000"/>
              </a:lnSpc>
            </a:pPr>
            <a:r>
              <a:rPr lang="en-US" sz="2400" dirty="0"/>
              <a:t>for 3 years     	=   £18 000×0.85</a:t>
            </a:r>
            <a:r>
              <a:rPr lang="en-US" sz="2400" baseline="30000" dirty="0"/>
              <a:t>3</a:t>
            </a:r>
            <a:r>
              <a:rPr lang="en-US" sz="2400" dirty="0"/>
              <a:t> </a:t>
            </a:r>
          </a:p>
          <a:p>
            <a:pPr>
              <a:lnSpc>
                <a:spcPct val="150000"/>
              </a:lnSpc>
            </a:pPr>
            <a:r>
              <a:rPr lang="en-US" sz="2400" dirty="0">
                <a:solidFill>
                  <a:srgbClr val="FF0000"/>
                </a:solidFill>
              </a:rPr>
              <a:t>    Answer:	   	=  £11 054.25</a:t>
            </a:r>
          </a:p>
          <a:p>
            <a:endParaRPr lang="en-US" dirty="0"/>
          </a:p>
        </p:txBody>
      </p:sp>
      <p:sp>
        <p:nvSpPr>
          <p:cNvPr id="7" name="TextBox 6"/>
          <p:cNvSpPr txBox="1"/>
          <p:nvPr/>
        </p:nvSpPr>
        <p:spPr>
          <a:xfrm>
            <a:off x="2514128" y="2754769"/>
            <a:ext cx="1553630" cy="461665"/>
          </a:xfrm>
          <a:prstGeom prst="rect">
            <a:avLst/>
          </a:prstGeom>
          <a:noFill/>
        </p:spPr>
        <p:txBody>
          <a:bodyPr wrap="none" rtlCol="0">
            <a:spAutoFit/>
          </a:bodyPr>
          <a:lstStyle/>
          <a:p>
            <a:r>
              <a:rPr lang="en-US" sz="2400" b="1" dirty="0"/>
              <a:t>Example:</a:t>
            </a:r>
          </a:p>
        </p:txBody>
      </p:sp>
      <p:sp>
        <p:nvSpPr>
          <p:cNvPr id="2" name="TextBox 1">
            <a:extLst>
              <a:ext uri="{FF2B5EF4-FFF2-40B4-BE49-F238E27FC236}">
                <a16:creationId xmlns:a16="http://schemas.microsoft.com/office/drawing/2014/main" id="{7A7F732F-ACC3-4946-92B4-175D9CB7B5FB}"/>
              </a:ext>
            </a:extLst>
          </p:cNvPr>
          <p:cNvSpPr txBox="1"/>
          <p:nvPr/>
        </p:nvSpPr>
        <p:spPr>
          <a:xfrm>
            <a:off x="2538496" y="4467854"/>
            <a:ext cx="1656184" cy="461665"/>
          </a:xfrm>
          <a:prstGeom prst="rect">
            <a:avLst/>
          </a:prstGeom>
          <a:noFill/>
        </p:spPr>
        <p:txBody>
          <a:bodyPr wrap="square" rtlCol="0">
            <a:spAutoFit/>
          </a:bodyPr>
          <a:lstStyle/>
          <a:p>
            <a:r>
              <a:rPr lang="en-US" sz="2400" b="1" dirty="0"/>
              <a:t>Solution</a:t>
            </a:r>
          </a:p>
        </p:txBody>
      </p:sp>
      <p:sp>
        <p:nvSpPr>
          <p:cNvPr id="10" name="TextBox 9">
            <a:extLst>
              <a:ext uri="{FF2B5EF4-FFF2-40B4-BE49-F238E27FC236}">
                <a16:creationId xmlns:a16="http://schemas.microsoft.com/office/drawing/2014/main" id="{AD19DCC2-E180-0F40-8950-17C180E31F8D}"/>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Tree>
    <p:extLst>
      <p:ext uri="{BB962C8B-B14F-4D97-AF65-F5344CB8AC3E}">
        <p14:creationId xmlns:p14="http://schemas.microsoft.com/office/powerpoint/2010/main" val="188367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A2.8: Fitness Check </a:t>
            </a:r>
          </a:p>
        </p:txBody>
      </p:sp>
      <p:sp>
        <p:nvSpPr>
          <p:cNvPr id="2" name="TextBox 1"/>
          <p:cNvSpPr txBox="1"/>
          <p:nvPr/>
        </p:nvSpPr>
        <p:spPr>
          <a:xfrm>
            <a:off x="2398700" y="961940"/>
            <a:ext cx="9602168" cy="2462213"/>
          </a:xfrm>
          <a:prstGeom prst="rect">
            <a:avLst/>
          </a:prstGeom>
          <a:noFill/>
        </p:spPr>
        <p:txBody>
          <a:bodyPr wrap="square" rtlCol="0">
            <a:spAutoFit/>
          </a:bodyPr>
          <a:lstStyle/>
          <a:p>
            <a:pPr marL="457200" indent="-457200">
              <a:buFont typeface="+mj-lt"/>
              <a:buAutoNum type="arabicPeriod"/>
            </a:pPr>
            <a:r>
              <a:rPr lang="en-US" sz="2400" dirty="0"/>
              <a:t>A person invests £6400 in savings account which pays 2.5% interest at the end of each year.</a:t>
            </a:r>
          </a:p>
          <a:p>
            <a:pPr>
              <a:spcAft>
                <a:spcPts val="600"/>
              </a:spcAft>
            </a:pPr>
            <a:r>
              <a:rPr lang="en-US" sz="2400" dirty="0"/>
              <a:t>	Find the value of the investment, after 3 years, if </a:t>
            </a:r>
          </a:p>
          <a:p>
            <a:pPr>
              <a:spcAft>
                <a:spcPts val="300"/>
              </a:spcAft>
            </a:pPr>
            <a:r>
              <a:rPr lang="en-US" sz="2400" dirty="0"/>
              <a:t>	(a)  Simple interest is calculated each year,</a:t>
            </a:r>
          </a:p>
          <a:p>
            <a:pPr>
              <a:spcAft>
                <a:spcPts val="300"/>
              </a:spcAft>
            </a:pPr>
            <a:endParaRPr lang="en-US" sz="2400" dirty="0"/>
          </a:p>
          <a:p>
            <a:r>
              <a:rPr lang="en-US" sz="2400" dirty="0"/>
              <a:t>	(b)  Compound interest is calculated each year.</a:t>
            </a:r>
          </a:p>
        </p:txBody>
      </p:sp>
      <p:sp>
        <p:nvSpPr>
          <p:cNvPr id="3" name="TextBox 2"/>
          <p:cNvSpPr txBox="1"/>
          <p:nvPr/>
        </p:nvSpPr>
        <p:spPr>
          <a:xfrm>
            <a:off x="7170754" y="2546540"/>
            <a:ext cx="5021246" cy="769441"/>
          </a:xfrm>
          <a:prstGeom prst="rect">
            <a:avLst/>
          </a:prstGeom>
          <a:noFill/>
        </p:spPr>
        <p:txBody>
          <a:bodyPr wrap="none" rtlCol="0">
            <a:spAutoFit/>
          </a:bodyPr>
          <a:lstStyle/>
          <a:p>
            <a:r>
              <a:rPr lang="en-US" dirty="0">
                <a:solidFill>
                  <a:srgbClr val="FF0000"/>
                </a:solidFill>
              </a:rPr>
              <a:t>	</a:t>
            </a:r>
            <a:r>
              <a:rPr lang="en-US" sz="2400" dirty="0">
                <a:solidFill>
                  <a:srgbClr val="FF0000"/>
                </a:solidFill>
              </a:rPr>
              <a:t>Answer: £6400 + £480 = £6880</a:t>
            </a:r>
          </a:p>
          <a:p>
            <a:r>
              <a:rPr lang="en-US" dirty="0"/>
              <a:t>	</a:t>
            </a:r>
          </a:p>
        </p:txBody>
      </p:sp>
      <p:sp>
        <p:nvSpPr>
          <p:cNvPr id="5" name="TextBox 4"/>
          <p:cNvSpPr txBox="1"/>
          <p:nvPr/>
        </p:nvSpPr>
        <p:spPr>
          <a:xfrm>
            <a:off x="8616280" y="3381546"/>
            <a:ext cx="3121688" cy="461665"/>
          </a:xfrm>
          <a:prstGeom prst="rect">
            <a:avLst/>
          </a:prstGeom>
          <a:noFill/>
        </p:spPr>
        <p:txBody>
          <a:bodyPr wrap="none" rtlCol="0">
            <a:spAutoFit/>
          </a:bodyPr>
          <a:lstStyle/>
          <a:p>
            <a:r>
              <a:rPr lang="en-US" dirty="0"/>
              <a:t>	</a:t>
            </a:r>
            <a:r>
              <a:rPr lang="en-US" sz="2400" dirty="0">
                <a:solidFill>
                  <a:srgbClr val="FF0000"/>
                </a:solidFill>
              </a:rPr>
              <a:t>Answer: £6892.10</a:t>
            </a:r>
          </a:p>
        </p:txBody>
      </p:sp>
      <p:sp>
        <p:nvSpPr>
          <p:cNvPr id="6" name="TextBox 5"/>
          <p:cNvSpPr txBox="1"/>
          <p:nvPr/>
        </p:nvSpPr>
        <p:spPr>
          <a:xfrm>
            <a:off x="2316312" y="4104379"/>
            <a:ext cx="9592643" cy="1200329"/>
          </a:xfrm>
          <a:prstGeom prst="rect">
            <a:avLst/>
          </a:prstGeom>
          <a:noFill/>
        </p:spPr>
        <p:txBody>
          <a:bodyPr wrap="square" rtlCol="0">
            <a:spAutoFit/>
          </a:bodyPr>
          <a:lstStyle/>
          <a:p>
            <a:pPr marL="457200" indent="-457200">
              <a:buFont typeface="+mj-lt"/>
              <a:buAutoNum type="arabicPeriod" startAt="2"/>
            </a:pPr>
            <a:r>
              <a:rPr lang="en-US" sz="2400" dirty="0"/>
              <a:t>The value of a car depreciates at 12% per annum. Ali keeps the car for 4 years and then sells it. The car initially cost £9 700. </a:t>
            </a:r>
          </a:p>
          <a:p>
            <a:r>
              <a:rPr lang="en-US" sz="2400" dirty="0"/>
              <a:t>      What was the value after 4 years?</a:t>
            </a:r>
          </a:p>
        </p:txBody>
      </p:sp>
      <p:sp>
        <p:nvSpPr>
          <p:cNvPr id="7" name="TextBox 6"/>
          <p:cNvSpPr txBox="1"/>
          <p:nvPr/>
        </p:nvSpPr>
        <p:spPr>
          <a:xfrm>
            <a:off x="6247836" y="5446351"/>
            <a:ext cx="5929678" cy="769441"/>
          </a:xfrm>
          <a:prstGeom prst="rect">
            <a:avLst/>
          </a:prstGeom>
          <a:noFill/>
        </p:spPr>
        <p:txBody>
          <a:bodyPr wrap="square" rtlCol="0">
            <a:spAutoFit/>
          </a:bodyPr>
          <a:lstStyle/>
          <a:p>
            <a:r>
              <a:rPr lang="en-US" sz="2400" dirty="0">
                <a:solidFill>
                  <a:srgbClr val="FF0000"/>
                </a:solidFill>
              </a:rPr>
              <a:t>Answer:    £9700</a:t>
            </a:r>
            <a:r>
              <a:rPr lang="en-US" sz="2400" dirty="0"/>
              <a:t> </a:t>
            </a:r>
            <a:r>
              <a:rPr lang="en-US" sz="2400" dirty="0">
                <a:solidFill>
                  <a:srgbClr val="FF0000"/>
                </a:solidFill>
              </a:rPr>
              <a:t>×</a:t>
            </a:r>
            <a:r>
              <a:rPr lang="en-US" sz="2400" dirty="0"/>
              <a:t> </a:t>
            </a:r>
            <a:r>
              <a:rPr lang="en-US" sz="2400" dirty="0">
                <a:solidFill>
                  <a:srgbClr val="FF0000"/>
                </a:solidFill>
              </a:rPr>
              <a:t>0.88</a:t>
            </a:r>
            <a:r>
              <a:rPr lang="en-US" sz="2400" baseline="30000" dirty="0">
                <a:solidFill>
                  <a:srgbClr val="FF0000"/>
                </a:solidFill>
              </a:rPr>
              <a:t>4</a:t>
            </a:r>
            <a:r>
              <a:rPr lang="en-US" sz="2400" dirty="0">
                <a:solidFill>
                  <a:srgbClr val="FF0000"/>
                </a:solidFill>
              </a:rPr>
              <a:t>  = £5817.04</a:t>
            </a:r>
          </a:p>
          <a:p>
            <a:endParaRPr lang="en-US" dirty="0"/>
          </a:p>
        </p:txBody>
      </p:sp>
      <p:sp>
        <p:nvSpPr>
          <p:cNvPr id="9" name="TextBox 8">
            <a:extLst>
              <a:ext uri="{FF2B5EF4-FFF2-40B4-BE49-F238E27FC236}">
                <a16:creationId xmlns:a16="http://schemas.microsoft.com/office/drawing/2014/main" id="{F9E4D2CB-44C3-4D45-A346-DAC8F8BD7E49}"/>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Tree>
    <p:extLst>
      <p:ext uri="{BB962C8B-B14F-4D97-AF65-F5344CB8AC3E}">
        <p14:creationId xmlns:p14="http://schemas.microsoft.com/office/powerpoint/2010/main" val="35176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192173"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A2.8: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913066"/>
            <a:ext cx="99844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eighth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192173" y="2348880"/>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CF13B046-99AC-C443-AAC2-20F57CDF4326}"/>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A2.8</a:t>
            </a:r>
          </a:p>
        </p:txBody>
      </p:sp>
      <p:sp>
        <p:nvSpPr>
          <p:cNvPr id="10" name="TextBox 2">
            <a:extLst>
              <a:ext uri="{FF2B5EF4-FFF2-40B4-BE49-F238E27FC236}">
                <a16:creationId xmlns:a16="http://schemas.microsoft.com/office/drawing/2014/main" id="{6AE7D8C6-7704-5147-9B6C-AC3C6A4C3250}"/>
              </a:ext>
            </a:extLst>
          </p:cNvPr>
          <p:cNvSpPr txBox="1">
            <a:spLocks noChangeArrowheads="1"/>
          </p:cNvSpPr>
          <p:nvPr/>
        </p:nvSpPr>
        <p:spPr bwMode="auto">
          <a:xfrm>
            <a:off x="2136189" y="394304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http://szalonta.hu/ske/text/A2/skea2s8.html</a:t>
            </a:r>
          </a:p>
        </p:txBody>
      </p:sp>
    </p:spTree>
    <p:extLst>
      <p:ext uri="{BB962C8B-B14F-4D97-AF65-F5344CB8AC3E}">
        <p14:creationId xmlns:p14="http://schemas.microsoft.com/office/powerpoint/2010/main" val="3618962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3641" y="0"/>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Reverse Percentage Problems</a:t>
            </a:r>
          </a:p>
        </p:txBody>
      </p:sp>
      <p:sp>
        <p:nvSpPr>
          <p:cNvPr id="2" name="TextBox 1"/>
          <p:cNvSpPr txBox="1"/>
          <p:nvPr/>
        </p:nvSpPr>
        <p:spPr>
          <a:xfrm>
            <a:off x="3351883" y="847539"/>
            <a:ext cx="8168274" cy="1877437"/>
          </a:xfrm>
          <a:prstGeom prst="rect">
            <a:avLst/>
          </a:prstGeom>
          <a:noFill/>
        </p:spPr>
        <p:txBody>
          <a:bodyPr wrap="square" rtlCol="0">
            <a:spAutoFit/>
          </a:bodyPr>
          <a:lstStyle/>
          <a:p>
            <a:r>
              <a:rPr lang="en-US" sz="2400" dirty="0"/>
              <a:t>Sometimes we know the final result once a percentage increase or percentage decrease has taken place. </a:t>
            </a:r>
          </a:p>
          <a:p>
            <a:r>
              <a:rPr lang="en-US" sz="2400" dirty="0"/>
              <a:t>What we would really like to know is the original value before this calculation has occurred.</a:t>
            </a:r>
          </a:p>
          <a:p>
            <a:endParaRPr lang="en-US" dirty="0"/>
          </a:p>
        </p:txBody>
      </p:sp>
      <p:sp>
        <p:nvSpPr>
          <p:cNvPr id="3" name="TextBox 2"/>
          <p:cNvSpPr txBox="1"/>
          <p:nvPr/>
        </p:nvSpPr>
        <p:spPr>
          <a:xfrm>
            <a:off x="3365972" y="2517163"/>
            <a:ext cx="7370929" cy="830997"/>
          </a:xfrm>
          <a:prstGeom prst="rect">
            <a:avLst/>
          </a:prstGeom>
          <a:noFill/>
        </p:spPr>
        <p:txBody>
          <a:bodyPr wrap="none" rtlCol="0">
            <a:spAutoFit/>
          </a:bodyPr>
          <a:lstStyle/>
          <a:p>
            <a:r>
              <a:rPr lang="en-US" sz="2400" dirty="0"/>
              <a:t>In these cases we need to conduct, what is called, a </a:t>
            </a:r>
          </a:p>
          <a:p>
            <a:r>
              <a:rPr lang="en-US" sz="2400" b="1" dirty="0"/>
              <a:t>                         reverse percentage</a:t>
            </a:r>
            <a:r>
              <a:rPr lang="en-US" dirty="0"/>
              <a:t>.</a:t>
            </a:r>
          </a:p>
        </p:txBody>
      </p:sp>
      <p:sp>
        <p:nvSpPr>
          <p:cNvPr id="4" name="TextBox 3"/>
          <p:cNvSpPr txBox="1"/>
          <p:nvPr/>
        </p:nvSpPr>
        <p:spPr>
          <a:xfrm>
            <a:off x="3351883" y="3438403"/>
            <a:ext cx="7399013" cy="830997"/>
          </a:xfrm>
          <a:prstGeom prst="rect">
            <a:avLst/>
          </a:prstGeom>
          <a:noFill/>
        </p:spPr>
        <p:txBody>
          <a:bodyPr wrap="none" rtlCol="0">
            <a:spAutoFit/>
          </a:bodyPr>
          <a:lstStyle/>
          <a:p>
            <a:r>
              <a:rPr lang="en-US" sz="2400" dirty="0"/>
              <a:t>We need to reverse, or undo, the process so we can </a:t>
            </a:r>
          </a:p>
          <a:p>
            <a:r>
              <a:rPr lang="en-US" sz="2400" dirty="0"/>
              <a:t>reveal the original amount.</a:t>
            </a:r>
          </a:p>
        </p:txBody>
      </p:sp>
      <p:sp>
        <p:nvSpPr>
          <p:cNvPr id="5" name="TextBox 4"/>
          <p:cNvSpPr txBox="1"/>
          <p:nvPr/>
        </p:nvSpPr>
        <p:spPr>
          <a:xfrm>
            <a:off x="3375497" y="4321107"/>
            <a:ext cx="8282845" cy="1569660"/>
          </a:xfrm>
          <a:prstGeom prst="rect">
            <a:avLst/>
          </a:prstGeom>
          <a:noFill/>
        </p:spPr>
        <p:txBody>
          <a:bodyPr wrap="none" rtlCol="0">
            <a:spAutoFit/>
          </a:bodyPr>
          <a:lstStyle/>
          <a:p>
            <a:r>
              <a:rPr lang="en-US" sz="2400" b="1" dirty="0"/>
              <a:t>Example:</a:t>
            </a:r>
          </a:p>
          <a:p>
            <a:r>
              <a:rPr lang="en-US" sz="2400" dirty="0"/>
              <a:t>You are offered a 20% discount when buying a new laptop. </a:t>
            </a:r>
          </a:p>
          <a:p>
            <a:r>
              <a:rPr lang="en-US" sz="2400" dirty="0"/>
              <a:t>The discounted price is £860.</a:t>
            </a:r>
          </a:p>
          <a:p>
            <a:r>
              <a:rPr lang="en-US" sz="2400" dirty="0"/>
              <a:t>But what was the original full-price of the laptop? </a:t>
            </a:r>
          </a:p>
        </p:txBody>
      </p:sp>
      <p:sp>
        <p:nvSpPr>
          <p:cNvPr id="6" name="TextBox 5"/>
          <p:cNvSpPr txBox="1"/>
          <p:nvPr/>
        </p:nvSpPr>
        <p:spPr>
          <a:xfrm>
            <a:off x="5641387" y="6135687"/>
            <a:ext cx="2820003" cy="461665"/>
          </a:xfrm>
          <a:prstGeom prst="rect">
            <a:avLst/>
          </a:prstGeom>
          <a:noFill/>
        </p:spPr>
        <p:txBody>
          <a:bodyPr wrap="none" rtlCol="0">
            <a:spAutoFit/>
          </a:bodyPr>
          <a:lstStyle/>
          <a:p>
            <a:r>
              <a:rPr lang="en-US" sz="2400" dirty="0"/>
              <a:t>What do you think?</a:t>
            </a:r>
          </a:p>
        </p:txBody>
      </p:sp>
      <p:sp>
        <p:nvSpPr>
          <p:cNvPr id="9" name="TextBox 8">
            <a:extLst>
              <a:ext uri="{FF2B5EF4-FFF2-40B4-BE49-F238E27FC236}">
                <a16:creationId xmlns:a16="http://schemas.microsoft.com/office/drawing/2014/main" id="{2028AB13-BAE1-DA44-AF82-478260B93E4A}"/>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290921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6809" y="27868"/>
            <a:ext cx="9985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Reverse Percentage Problem</a:t>
            </a:r>
          </a:p>
        </p:txBody>
      </p:sp>
      <p:sp>
        <p:nvSpPr>
          <p:cNvPr id="7" name="TextBox 6"/>
          <p:cNvSpPr txBox="1"/>
          <p:nvPr/>
        </p:nvSpPr>
        <p:spPr>
          <a:xfrm>
            <a:off x="2363155" y="812097"/>
            <a:ext cx="9612336" cy="1569660"/>
          </a:xfrm>
          <a:prstGeom prst="rect">
            <a:avLst/>
          </a:prstGeom>
          <a:noFill/>
        </p:spPr>
        <p:txBody>
          <a:bodyPr wrap="square" rtlCol="0">
            <a:spAutoFit/>
          </a:bodyPr>
          <a:lstStyle/>
          <a:p>
            <a:r>
              <a:rPr lang="en-US" sz="2400" dirty="0"/>
              <a:t>The trick to this type of question is to know that the original amount    is always the 100%. This is the amount we don’t yet know! </a:t>
            </a:r>
          </a:p>
          <a:p>
            <a:endParaRPr lang="en-US" sz="2400" dirty="0"/>
          </a:p>
          <a:p>
            <a:r>
              <a:rPr lang="en-US" sz="2400" dirty="0"/>
              <a:t>But we do know the discounted price (in this case) is worth 80%.</a:t>
            </a:r>
          </a:p>
        </p:txBody>
      </p:sp>
      <p:sp>
        <p:nvSpPr>
          <p:cNvPr id="8" name="TextBox 7"/>
          <p:cNvSpPr txBox="1"/>
          <p:nvPr/>
        </p:nvSpPr>
        <p:spPr>
          <a:xfrm>
            <a:off x="3572043" y="2475022"/>
            <a:ext cx="6995826" cy="461665"/>
          </a:xfrm>
          <a:prstGeom prst="rect">
            <a:avLst/>
          </a:prstGeom>
          <a:noFill/>
        </p:spPr>
        <p:txBody>
          <a:bodyPr wrap="none" rtlCol="0">
            <a:spAutoFit/>
          </a:bodyPr>
          <a:lstStyle/>
          <a:p>
            <a:r>
              <a:rPr lang="en-US" sz="2400" dirty="0"/>
              <a:t>Set out what you do - and don’t - know in a table.</a:t>
            </a:r>
          </a:p>
        </p:txBody>
      </p:sp>
      <p:graphicFrame>
        <p:nvGraphicFramePr>
          <p:cNvPr id="10" name="Table 9"/>
          <p:cNvGraphicFramePr>
            <a:graphicFrameLocks noGrp="1"/>
          </p:cNvGraphicFramePr>
          <p:nvPr>
            <p:extLst>
              <p:ext uri="{D42A27DB-BD31-4B8C-83A1-F6EECF244321}">
                <p14:modId xmlns:p14="http://schemas.microsoft.com/office/powerpoint/2010/main" val="1082140543"/>
              </p:ext>
            </p:extLst>
          </p:nvPr>
        </p:nvGraphicFramePr>
        <p:xfrm>
          <a:off x="4021956" y="3140830"/>
          <a:ext cx="6096000" cy="1970441"/>
        </p:xfrm>
        <a:graphic>
          <a:graphicData uri="http://schemas.openxmlformats.org/drawingml/2006/table">
            <a:tbl>
              <a:tblPr firstRow="1" bandRow="1">
                <a:tableStyleId>{21E4AEA4-8DFA-4A89-87EB-49C32662AFE0}</a:tableStyleId>
              </a:tblPr>
              <a:tblGrid>
                <a:gridCol w="3767460">
                  <a:extLst>
                    <a:ext uri="{9D8B030D-6E8A-4147-A177-3AD203B41FA5}">
                      <a16:colId xmlns:a16="http://schemas.microsoft.com/office/drawing/2014/main" val="20000"/>
                    </a:ext>
                  </a:extLst>
                </a:gridCol>
                <a:gridCol w="2328540">
                  <a:extLst>
                    <a:ext uri="{9D8B030D-6E8A-4147-A177-3AD203B41FA5}">
                      <a16:colId xmlns:a16="http://schemas.microsoft.com/office/drawing/2014/main" val="20001"/>
                    </a:ext>
                  </a:extLst>
                </a:gridCol>
              </a:tblGrid>
              <a:tr h="407677">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000"/>
                  </a:ext>
                </a:extLst>
              </a:tr>
              <a:tr h="7813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Original</a:t>
                      </a:r>
                      <a:r>
                        <a:rPr lang="en-US" sz="2000" baseline="0" dirty="0"/>
                        <a:t> value                             </a:t>
                      </a:r>
                      <a:r>
                        <a:rPr lang="en-US" sz="2000"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aseline="0" dirty="0">
                          <a:solidFill>
                            <a:srgbClr val="FF0000"/>
                          </a:solidFill>
                        </a:rPr>
                        <a:t>                          ????</a:t>
                      </a:r>
                      <a:endParaRPr lang="en-US" sz="2000" dirty="0">
                        <a:solidFill>
                          <a:srgbClr val="FF0000"/>
                        </a:solidFill>
                      </a:endParaRPr>
                    </a:p>
                  </a:txBody>
                  <a:tcPr/>
                </a:tc>
                <a:extLst>
                  <a:ext uri="{0D108BD9-81ED-4DB2-BD59-A6C34878D82A}">
                    <a16:rowId xmlns:a16="http://schemas.microsoft.com/office/drawing/2014/main" val="10001"/>
                  </a:ext>
                </a:extLst>
              </a:tr>
              <a:tr h="7813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Discounted value                         80%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                         £760</a:t>
                      </a:r>
                    </a:p>
                  </a:txBody>
                  <a:tcPr/>
                </a:tc>
                <a:extLst>
                  <a:ext uri="{0D108BD9-81ED-4DB2-BD59-A6C34878D82A}">
                    <a16:rowId xmlns:a16="http://schemas.microsoft.com/office/drawing/2014/main" val="10002"/>
                  </a:ext>
                </a:extLst>
              </a:tr>
            </a:tbl>
          </a:graphicData>
        </a:graphic>
      </p:graphicFrame>
      <p:sp>
        <p:nvSpPr>
          <p:cNvPr id="11" name="TextBox 10"/>
          <p:cNvSpPr txBox="1"/>
          <p:nvPr/>
        </p:nvSpPr>
        <p:spPr>
          <a:xfrm>
            <a:off x="2316312" y="5230392"/>
            <a:ext cx="9972375" cy="1277273"/>
          </a:xfrm>
          <a:prstGeom prst="rect">
            <a:avLst/>
          </a:prstGeom>
          <a:noFill/>
        </p:spPr>
        <p:txBody>
          <a:bodyPr wrap="square" rtlCol="0">
            <a:spAutoFit/>
          </a:bodyPr>
          <a:lstStyle/>
          <a:p>
            <a:pPr>
              <a:spcAft>
                <a:spcPts val="600"/>
              </a:spcAft>
            </a:pPr>
            <a:r>
              <a:rPr lang="en-US" sz="2400" dirty="0"/>
              <a:t>Now if we could work out the value of 1% we could thereafter work out the value of any percentage we like, including the full 100%. </a:t>
            </a:r>
          </a:p>
          <a:p>
            <a:r>
              <a:rPr lang="en-US" sz="2400" dirty="0"/>
              <a:t>                     How can we work out the value of 1%?</a:t>
            </a:r>
          </a:p>
        </p:txBody>
      </p:sp>
      <p:sp>
        <p:nvSpPr>
          <p:cNvPr id="9" name="TextBox 8">
            <a:extLst>
              <a:ext uri="{FF2B5EF4-FFF2-40B4-BE49-F238E27FC236}">
                <a16:creationId xmlns:a16="http://schemas.microsoft.com/office/drawing/2014/main" id="{19B51B30-F272-DF46-B342-6E3219E38043}"/>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293459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6291"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Reverse Percentage Problem</a:t>
            </a:r>
          </a:p>
        </p:txBody>
      </p:sp>
      <p:sp>
        <p:nvSpPr>
          <p:cNvPr id="11" name="TextBox 10"/>
          <p:cNvSpPr txBox="1"/>
          <p:nvPr/>
        </p:nvSpPr>
        <p:spPr>
          <a:xfrm>
            <a:off x="2549637" y="703586"/>
            <a:ext cx="9073008" cy="461665"/>
          </a:xfrm>
          <a:prstGeom prst="rect">
            <a:avLst/>
          </a:prstGeom>
          <a:noFill/>
        </p:spPr>
        <p:txBody>
          <a:bodyPr wrap="square" rtlCol="0">
            <a:spAutoFit/>
          </a:bodyPr>
          <a:lstStyle/>
          <a:p>
            <a:r>
              <a:rPr lang="en-US" dirty="0"/>
              <a:t>The </a:t>
            </a:r>
            <a:r>
              <a:rPr lang="en-US" sz="2400" dirty="0"/>
              <a:t>value of 1% can be calculated by dividing both sides by 80.</a:t>
            </a:r>
          </a:p>
        </p:txBody>
      </p:sp>
      <p:sp>
        <p:nvSpPr>
          <p:cNvPr id="2" name="TextBox 1"/>
          <p:cNvSpPr txBox="1"/>
          <p:nvPr/>
        </p:nvSpPr>
        <p:spPr>
          <a:xfrm>
            <a:off x="5148350" y="3491345"/>
            <a:ext cx="184731" cy="400110"/>
          </a:xfrm>
          <a:prstGeom prst="rect">
            <a:avLst/>
          </a:prstGeom>
          <a:noFill/>
        </p:spPr>
        <p:txBody>
          <a:bodyPr wrap="none" rtlCol="0">
            <a:spAutoFit/>
          </a:bodyPr>
          <a:lstStyle/>
          <a:p>
            <a:endParaRPr lang="en-US" dirty="0"/>
          </a:p>
        </p:txBody>
      </p:sp>
      <p:sp>
        <p:nvSpPr>
          <p:cNvPr id="3" name="TextBox 2"/>
          <p:cNvSpPr txBox="1"/>
          <p:nvPr/>
        </p:nvSpPr>
        <p:spPr>
          <a:xfrm>
            <a:off x="6993776" y="3790604"/>
            <a:ext cx="184731" cy="400110"/>
          </a:xfrm>
          <a:prstGeom prst="rect">
            <a:avLst/>
          </a:prstGeom>
          <a:noFill/>
        </p:spPr>
        <p:txBody>
          <a:bodyPr wrap="none" rtlCol="0">
            <a:spAutoFit/>
          </a:bodyPr>
          <a:lstStyle/>
          <a:p>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574655985"/>
                  </p:ext>
                </p:extLst>
              </p:nvPr>
            </p:nvGraphicFramePr>
            <p:xfrm>
              <a:off x="3755985" y="1300317"/>
              <a:ext cx="6552728" cy="1839016"/>
            </p:xfrm>
            <a:graphic>
              <a:graphicData uri="http://schemas.openxmlformats.org/drawingml/2006/table">
                <a:tbl>
                  <a:tblPr firstRow="1" bandRow="1">
                    <a:tableStyleId>{21E4AEA4-8DFA-4A89-87EB-49C32662AFE0}</a:tableStyleId>
                  </a:tblPr>
                  <a:tblGrid>
                    <a:gridCol w="3817519">
                      <a:extLst>
                        <a:ext uri="{9D8B030D-6E8A-4147-A177-3AD203B41FA5}">
                          <a16:colId xmlns:a16="http://schemas.microsoft.com/office/drawing/2014/main" val="20000"/>
                        </a:ext>
                      </a:extLst>
                    </a:gridCol>
                    <a:gridCol w="2735209">
                      <a:extLst>
                        <a:ext uri="{9D8B030D-6E8A-4147-A177-3AD203B41FA5}">
                          <a16:colId xmlns:a16="http://schemas.microsoft.com/office/drawing/2014/main" val="20001"/>
                        </a:ext>
                      </a:extLst>
                    </a:gridCol>
                  </a:tblGrid>
                  <a:tr h="66526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9125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39125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Discounted value                         80%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£760</a:t>
                          </a:r>
                        </a:p>
                      </a:txBody>
                      <a:tcPr/>
                    </a:tc>
                    <a:extLst>
                      <a:ext uri="{0D108BD9-81ED-4DB2-BD59-A6C34878D82A}">
                        <a16:rowId xmlns:a16="http://schemas.microsoft.com/office/drawing/2014/main" val="10002"/>
                      </a:ext>
                    </a:extLst>
                  </a:tr>
                  <a:tr h="39125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80%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80 =           1% </a:t>
                          </a:r>
                          <a:r>
                            <a:rPr lang="en-US" baseline="0" dirty="0"/>
                            <a: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760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80   =     £9.50</a:t>
                          </a:r>
                        </a:p>
                      </a:txBody>
                      <a:tcPr/>
                    </a:tc>
                    <a:extLst>
                      <a:ext uri="{0D108BD9-81ED-4DB2-BD59-A6C34878D82A}">
                        <a16:rowId xmlns:a16="http://schemas.microsoft.com/office/drawing/2014/main" val="10003"/>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574655985"/>
                  </p:ext>
                </p:extLst>
              </p:nvPr>
            </p:nvGraphicFramePr>
            <p:xfrm>
              <a:off x="3755985" y="1300317"/>
              <a:ext cx="6552728" cy="1839016"/>
            </p:xfrm>
            <a:graphic>
              <a:graphicData uri="http://schemas.openxmlformats.org/drawingml/2006/table">
                <a:tbl>
                  <a:tblPr firstRow="1" bandRow="1">
                    <a:tableStyleId>{21E4AEA4-8DFA-4A89-87EB-49C32662AFE0}</a:tableStyleId>
                  </a:tblPr>
                  <a:tblGrid>
                    <a:gridCol w="3817519">
                      <a:extLst>
                        <a:ext uri="{9D8B030D-6E8A-4147-A177-3AD203B41FA5}">
                          <a16:colId xmlns:a16="http://schemas.microsoft.com/office/drawing/2014/main" val="20000"/>
                        </a:ext>
                      </a:extLst>
                    </a:gridCol>
                    <a:gridCol w="2735209">
                      <a:extLst>
                        <a:ext uri="{9D8B030D-6E8A-4147-A177-3AD203B41FA5}">
                          <a16:colId xmlns:a16="http://schemas.microsoft.com/office/drawing/2014/main" val="20001"/>
                        </a:ext>
                      </a:extLst>
                    </a:gridCol>
                  </a:tblGrid>
                  <a:tr h="66526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9125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39125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Discounted value                         80%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£760</a:t>
                          </a:r>
                        </a:p>
                      </a:txBody>
                      <a:tcPr/>
                    </a:tc>
                    <a:extLst>
                      <a:ext uri="{0D108BD9-81ED-4DB2-BD59-A6C34878D82A}">
                        <a16:rowId xmlns:a16="http://schemas.microsoft.com/office/drawing/2014/main" val="10002"/>
                      </a:ext>
                    </a:extLst>
                  </a:tr>
                  <a:tr h="391252">
                    <a:tc>
                      <a:txBody>
                        <a:bodyPr/>
                        <a:lstStyle/>
                        <a:p>
                          <a:endParaRPr lang="en-US"/>
                        </a:p>
                      </a:txBody>
                      <a:tcPr>
                        <a:blipFill>
                          <a:blip r:embed="rId2"/>
                          <a:stretch>
                            <a:fillRect t="-374194" r="-72425" b="-16129"/>
                          </a:stretch>
                        </a:blipFill>
                      </a:tcPr>
                    </a:tc>
                    <a:tc>
                      <a:txBody>
                        <a:bodyPr/>
                        <a:lstStyle/>
                        <a:p>
                          <a:endParaRPr lang="en-US"/>
                        </a:p>
                      </a:txBody>
                      <a:tcPr>
                        <a:blipFill>
                          <a:blip r:embed="rId2"/>
                          <a:stretch>
                            <a:fillRect l="-139352" t="-374194" r="-926" b="-16129"/>
                          </a:stretch>
                        </a:blipFill>
                      </a:tcPr>
                    </a:tc>
                    <a:extLst>
                      <a:ext uri="{0D108BD9-81ED-4DB2-BD59-A6C34878D82A}">
                        <a16:rowId xmlns:a16="http://schemas.microsoft.com/office/drawing/2014/main" val="10003"/>
                      </a:ext>
                    </a:extLst>
                  </a:tr>
                </a:tbl>
              </a:graphicData>
            </a:graphic>
          </p:graphicFrame>
        </mc:Fallback>
      </mc:AlternateContent>
      <p:sp>
        <p:nvSpPr>
          <p:cNvPr id="6" name="TextBox 5"/>
          <p:cNvSpPr txBox="1"/>
          <p:nvPr/>
        </p:nvSpPr>
        <p:spPr>
          <a:xfrm>
            <a:off x="2495600" y="3274400"/>
            <a:ext cx="9505055" cy="1200329"/>
          </a:xfrm>
          <a:prstGeom prst="rect">
            <a:avLst/>
          </a:prstGeom>
          <a:noFill/>
        </p:spPr>
        <p:txBody>
          <a:bodyPr wrap="square" rtlCol="0">
            <a:spAutoFit/>
          </a:bodyPr>
          <a:lstStyle/>
          <a:p>
            <a:r>
              <a:rPr lang="en-US" sz="2400" dirty="0"/>
              <a:t>Now that we know the value of 1%, we can find the value of any percentage by multiplying.</a:t>
            </a:r>
          </a:p>
          <a:p>
            <a:r>
              <a:rPr lang="en-US" sz="2400" dirty="0"/>
              <a:t>To find 100% - i.e. the original value - we multiply both sides by 100.</a:t>
            </a:r>
          </a:p>
        </p:txBody>
      </p:sp>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ext uri="{D42A27DB-BD31-4B8C-83A1-F6EECF244321}">
                    <p14:modId xmlns:p14="http://schemas.microsoft.com/office/powerpoint/2010/main" val="2737185604"/>
                  </p:ext>
                </p:extLst>
              </p:nvPr>
            </p:nvGraphicFramePr>
            <p:xfrm>
              <a:off x="3755984" y="4553161"/>
              <a:ext cx="6490293" cy="2030716"/>
            </p:xfrm>
            <a:graphic>
              <a:graphicData uri="http://schemas.openxmlformats.org/drawingml/2006/table">
                <a:tbl>
                  <a:tblPr firstRow="1" bandRow="1">
                    <a:tableStyleId>{21E4AEA4-8DFA-4A89-87EB-49C32662AFE0}</a:tableStyleId>
                  </a:tblPr>
                  <a:tblGrid>
                    <a:gridCol w="3781145">
                      <a:extLst>
                        <a:ext uri="{9D8B030D-6E8A-4147-A177-3AD203B41FA5}">
                          <a16:colId xmlns:a16="http://schemas.microsoft.com/office/drawing/2014/main" val="20000"/>
                        </a:ext>
                      </a:extLst>
                    </a:gridCol>
                    <a:gridCol w="2709148">
                      <a:extLst>
                        <a:ext uri="{9D8B030D-6E8A-4147-A177-3AD203B41FA5}">
                          <a16:colId xmlns:a16="http://schemas.microsoft.com/office/drawing/2014/main" val="20001"/>
                        </a:ext>
                      </a:extLst>
                    </a:gridCol>
                  </a:tblGrid>
                  <a:tr h="40168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40725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40725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Discounted value                         80%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£760</a:t>
                          </a:r>
                        </a:p>
                      </a:txBody>
                      <a:tcPr/>
                    </a:tc>
                    <a:extLst>
                      <a:ext uri="{0D108BD9-81ED-4DB2-BD59-A6C34878D82A}">
                        <a16:rowId xmlns:a16="http://schemas.microsoft.com/office/drawing/2014/main" val="10002"/>
                      </a:ext>
                    </a:extLst>
                  </a:tr>
                  <a:tr h="40725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80%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80 =           1% </a:t>
                          </a:r>
                          <a:r>
                            <a:rPr lang="en-US" baseline="0" dirty="0"/>
                            <a: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760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80   =    £9.50</a:t>
                          </a:r>
                        </a:p>
                      </a:txBody>
                      <a:tcPr/>
                    </a:tc>
                    <a:extLst>
                      <a:ext uri="{0D108BD9-81ED-4DB2-BD59-A6C34878D82A}">
                        <a16:rowId xmlns:a16="http://schemas.microsoft.com/office/drawing/2014/main" val="10003"/>
                      </a:ext>
                    </a:extLst>
                  </a:tr>
                  <a:tr h="40725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 x</a:t>
                          </a:r>
                          <a:r>
                            <a:rPr lang="en-US" baseline="0" dirty="0"/>
                            <a:t> 10</a:t>
                          </a:r>
                          <a:r>
                            <a:rPr lang="en-US" dirty="0"/>
                            <a:t>0 =        </a:t>
                          </a:r>
                          <a:r>
                            <a:rPr lang="en-US" dirty="0">
                              <a:solidFill>
                                <a:srgbClr val="FF0000"/>
                              </a:solidFill>
                            </a:rPr>
                            <a:t>100%</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£9.50 x 100  =   </a:t>
                          </a:r>
                          <a:r>
                            <a:rPr lang="en-US" baseline="0" dirty="0">
                              <a:solidFill>
                                <a:srgbClr val="FF0000"/>
                              </a:solidFill>
                            </a:rPr>
                            <a:t>£950</a:t>
                          </a:r>
                          <a:endParaRPr lang="en-US" dirty="0">
                            <a:solidFill>
                              <a:srgbClr val="FF0000"/>
                            </a:solidFill>
                          </a:endParaRPr>
                        </a:p>
                      </a:txBody>
                      <a:tcPr/>
                    </a:tc>
                    <a:extLst>
                      <a:ext uri="{0D108BD9-81ED-4DB2-BD59-A6C34878D82A}">
                        <a16:rowId xmlns:a16="http://schemas.microsoft.com/office/drawing/2014/main" val="10004"/>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2737185604"/>
                  </p:ext>
                </p:extLst>
              </p:nvPr>
            </p:nvGraphicFramePr>
            <p:xfrm>
              <a:off x="3755984" y="4553161"/>
              <a:ext cx="6490293" cy="2030716"/>
            </p:xfrm>
            <a:graphic>
              <a:graphicData uri="http://schemas.openxmlformats.org/drawingml/2006/table">
                <a:tbl>
                  <a:tblPr firstRow="1" bandRow="1">
                    <a:tableStyleId>{21E4AEA4-8DFA-4A89-87EB-49C32662AFE0}</a:tableStyleId>
                  </a:tblPr>
                  <a:tblGrid>
                    <a:gridCol w="3781145">
                      <a:extLst>
                        <a:ext uri="{9D8B030D-6E8A-4147-A177-3AD203B41FA5}">
                          <a16:colId xmlns:a16="http://schemas.microsoft.com/office/drawing/2014/main" val="20000"/>
                        </a:ext>
                      </a:extLst>
                    </a:gridCol>
                    <a:gridCol w="2709148">
                      <a:extLst>
                        <a:ext uri="{9D8B030D-6E8A-4147-A177-3AD203B41FA5}">
                          <a16:colId xmlns:a16="http://schemas.microsoft.com/office/drawing/2014/main" val="20001"/>
                        </a:ext>
                      </a:extLst>
                    </a:gridCol>
                  </a:tblGrid>
                  <a:tr h="40168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40725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40725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Discounted value                         80%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£760</a:t>
                          </a:r>
                        </a:p>
                      </a:txBody>
                      <a:tcPr/>
                    </a:tc>
                    <a:extLst>
                      <a:ext uri="{0D108BD9-81ED-4DB2-BD59-A6C34878D82A}">
                        <a16:rowId xmlns:a16="http://schemas.microsoft.com/office/drawing/2014/main" val="10002"/>
                      </a:ext>
                    </a:extLst>
                  </a:tr>
                  <a:tr h="407259">
                    <a:tc>
                      <a:txBody>
                        <a:bodyPr/>
                        <a:lstStyle/>
                        <a:p>
                          <a:endParaRPr lang="en-US"/>
                        </a:p>
                      </a:txBody>
                      <a:tcPr>
                        <a:blipFill>
                          <a:blip r:embed="rId3"/>
                          <a:stretch>
                            <a:fillRect t="-293939" r="-72148" b="-109091"/>
                          </a:stretch>
                        </a:blipFill>
                      </a:tcPr>
                    </a:tc>
                    <a:tc>
                      <a:txBody>
                        <a:bodyPr/>
                        <a:lstStyle/>
                        <a:p>
                          <a:endParaRPr lang="en-US"/>
                        </a:p>
                      </a:txBody>
                      <a:tcPr>
                        <a:blipFill>
                          <a:blip r:embed="rId3"/>
                          <a:stretch>
                            <a:fillRect l="-139252" t="-293939" r="-467" b="-109091"/>
                          </a:stretch>
                        </a:blipFill>
                      </a:tcPr>
                    </a:tc>
                    <a:extLst>
                      <a:ext uri="{0D108BD9-81ED-4DB2-BD59-A6C34878D82A}">
                        <a16:rowId xmlns:a16="http://schemas.microsoft.com/office/drawing/2014/main" val="10003"/>
                      </a:ext>
                    </a:extLst>
                  </a:tr>
                  <a:tr h="40725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 x</a:t>
                          </a:r>
                          <a:r>
                            <a:rPr lang="en-US" baseline="0" dirty="0"/>
                            <a:t> 10</a:t>
                          </a:r>
                          <a:r>
                            <a:rPr lang="en-US" dirty="0"/>
                            <a:t>0 =        </a:t>
                          </a:r>
                          <a:r>
                            <a:rPr lang="en-US" dirty="0">
                              <a:solidFill>
                                <a:srgbClr val="FF0000"/>
                              </a:solidFill>
                            </a:rPr>
                            <a:t>100%</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£9.50 x 100  =   </a:t>
                          </a:r>
                          <a:r>
                            <a:rPr lang="en-US" baseline="0" dirty="0">
                              <a:solidFill>
                                <a:srgbClr val="FF0000"/>
                              </a:solidFill>
                            </a:rPr>
                            <a:t>£950</a:t>
                          </a:r>
                          <a:endParaRPr lang="en-US" dirty="0">
                            <a:solidFill>
                              <a:srgbClr val="FF0000"/>
                            </a:solidFill>
                          </a:endParaRPr>
                        </a:p>
                      </a:txBody>
                      <a:tcPr/>
                    </a:tc>
                    <a:extLst>
                      <a:ext uri="{0D108BD9-81ED-4DB2-BD59-A6C34878D82A}">
                        <a16:rowId xmlns:a16="http://schemas.microsoft.com/office/drawing/2014/main" val="10004"/>
                      </a:ext>
                    </a:extLst>
                  </a:tr>
                </a:tbl>
              </a:graphicData>
            </a:graphic>
          </p:graphicFrame>
        </mc:Fallback>
      </mc:AlternateContent>
      <p:sp>
        <p:nvSpPr>
          <p:cNvPr id="5" name="TextBox 4"/>
          <p:cNvSpPr txBox="1"/>
          <p:nvPr/>
        </p:nvSpPr>
        <p:spPr>
          <a:xfrm>
            <a:off x="10223729" y="6154414"/>
            <a:ext cx="2068195" cy="769441"/>
          </a:xfrm>
          <a:prstGeom prst="rect">
            <a:avLst/>
          </a:prstGeom>
          <a:noFill/>
        </p:spPr>
        <p:txBody>
          <a:bodyPr wrap="none" rtlCol="0">
            <a:spAutoFit/>
          </a:bodyPr>
          <a:lstStyle/>
          <a:p>
            <a:r>
              <a:rPr lang="en-US" sz="2400" dirty="0">
                <a:solidFill>
                  <a:srgbClr val="FF0000"/>
                </a:solidFill>
              </a:rPr>
              <a:t>Answer: £950</a:t>
            </a:r>
          </a:p>
          <a:p>
            <a:endParaRPr lang="en-US" dirty="0"/>
          </a:p>
        </p:txBody>
      </p:sp>
      <p:sp>
        <p:nvSpPr>
          <p:cNvPr id="12" name="TextBox 11">
            <a:extLst>
              <a:ext uri="{FF2B5EF4-FFF2-40B4-BE49-F238E27FC236}">
                <a16:creationId xmlns:a16="http://schemas.microsoft.com/office/drawing/2014/main" id="{81AC781C-7CD5-D647-BE3C-00D85F0ED0B1}"/>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44558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6809" y="61325"/>
            <a:ext cx="99825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p:sp>
        <p:nvSpPr>
          <p:cNvPr id="7" name="Rectangle 6">
            <a:extLst>
              <a:ext uri="{FF2B5EF4-FFF2-40B4-BE49-F238E27FC236}">
                <a16:creationId xmlns:a16="http://schemas.microsoft.com/office/drawing/2014/main" id="{3A634048-22F6-424E-9C40-031DEB396083}"/>
              </a:ext>
            </a:extLst>
          </p:cNvPr>
          <p:cNvSpPr/>
          <p:nvPr/>
        </p:nvSpPr>
        <p:spPr>
          <a:xfrm>
            <a:off x="3503712" y="909310"/>
            <a:ext cx="7919426" cy="1169551"/>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p:sp>
        <p:nvSpPr>
          <p:cNvPr id="2" name="TextBox 1"/>
          <p:cNvSpPr txBox="1"/>
          <p:nvPr/>
        </p:nvSpPr>
        <p:spPr>
          <a:xfrm>
            <a:off x="2639616" y="2316310"/>
            <a:ext cx="9001000" cy="2246769"/>
          </a:xfrm>
          <a:prstGeom prst="rect">
            <a:avLst/>
          </a:prstGeom>
          <a:noFill/>
        </p:spPr>
        <p:txBody>
          <a:bodyPr wrap="square" rtlCol="0">
            <a:spAutoFit/>
          </a:bodyPr>
          <a:lstStyle/>
          <a:p>
            <a:r>
              <a:rPr lang="en-US" sz="2400" dirty="0"/>
              <a:t>                For example:    0.48 = 0.48 × 100% = 48%</a:t>
            </a:r>
          </a:p>
          <a:p>
            <a:endParaRPr lang="en-US" sz="2400" dirty="0"/>
          </a:p>
          <a:p>
            <a:pPr algn="ctr"/>
            <a:r>
              <a:rPr lang="en-US" sz="2400" dirty="0"/>
              <a:t>This is easily done using your understanding of </a:t>
            </a:r>
          </a:p>
          <a:p>
            <a:pPr algn="ctr"/>
            <a:r>
              <a:rPr lang="en-US" sz="2400" dirty="0"/>
              <a:t>place value and multiplying by 100. </a:t>
            </a:r>
          </a:p>
          <a:p>
            <a:pPr algn="ctr"/>
            <a:r>
              <a:rPr lang="en-US" sz="2400" dirty="0"/>
              <a:t>Each digit moves two places to the LEFT.</a:t>
            </a:r>
          </a:p>
          <a:p>
            <a:endParaRPr lang="en-US" dirty="0"/>
          </a:p>
        </p:txBody>
      </p:sp>
      <p:sp>
        <p:nvSpPr>
          <p:cNvPr id="4" name="TextBox 3"/>
          <p:cNvSpPr txBox="1"/>
          <p:nvPr/>
        </p:nvSpPr>
        <p:spPr>
          <a:xfrm>
            <a:off x="3823069" y="4345901"/>
            <a:ext cx="7280711" cy="1200329"/>
          </a:xfrm>
          <a:prstGeom prst="rect">
            <a:avLst/>
          </a:prstGeom>
          <a:noFill/>
        </p:spPr>
        <p:txBody>
          <a:bodyPr wrap="none" rtlCol="0">
            <a:spAutoFit/>
          </a:bodyPr>
          <a:lstStyle/>
          <a:p>
            <a:r>
              <a:rPr lang="en-US" sz="2400" dirty="0"/>
              <a:t>To convert </a:t>
            </a:r>
            <a:r>
              <a:rPr lang="en-US" sz="2400" b="1" dirty="0"/>
              <a:t>Fractions </a:t>
            </a:r>
            <a:r>
              <a:rPr lang="en-US" sz="2400" dirty="0"/>
              <a:t>to</a:t>
            </a:r>
            <a:r>
              <a:rPr lang="en-US" sz="2400" b="1" dirty="0"/>
              <a:t> Percentages</a:t>
            </a:r>
            <a:r>
              <a:rPr lang="en-US" sz="2400" dirty="0"/>
              <a:t>, you can first </a:t>
            </a:r>
          </a:p>
          <a:p>
            <a:r>
              <a:rPr lang="en-US" sz="2400" dirty="0"/>
              <a:t>convert a fraction to a decimal and then convert </a:t>
            </a:r>
          </a:p>
          <a:p>
            <a:r>
              <a:rPr lang="en-US" sz="2400" dirty="0"/>
              <a:t>the decimal to a percentage, as above; for example:</a:t>
            </a:r>
          </a:p>
        </p:txBody>
      </p:sp>
      <mc:AlternateContent xmlns:mc="http://schemas.openxmlformats.org/markup-compatibility/2006" xmlns:a14="http://schemas.microsoft.com/office/drawing/2010/main">
        <mc:Choice Requires="a14">
          <p:sp>
            <p:nvSpPr>
              <p:cNvPr id="5" name="TextBox 4"/>
              <p:cNvSpPr txBox="1"/>
              <p:nvPr/>
            </p:nvSpPr>
            <p:spPr>
              <a:xfrm>
                <a:off x="4457618" y="5812898"/>
                <a:ext cx="5364995" cy="924740"/>
              </a:xfrm>
              <a:prstGeom prst="rect">
                <a:avLst/>
              </a:prstGeom>
              <a:noFill/>
            </p:spPr>
            <p:txBody>
              <a:bodyPr wrap="none" rtlCol="0">
                <a:spAutoFit/>
              </a:bodyPr>
              <a:lstStyle/>
              <a:p>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12</m:t>
                        </m:r>
                      </m:num>
                      <m:den>
                        <m:r>
                          <a:rPr lang="en-GB" sz="2400" i="1">
                            <a:latin typeface="Cambria Math" charset="0"/>
                          </a:rPr>
                          <m:t>25</m:t>
                        </m:r>
                      </m:den>
                    </m:f>
                  </m:oMath>
                </a14:m>
                <a:r>
                  <a:rPr lang="en-US" sz="2400" dirty="0"/>
                  <a:t>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24</m:t>
                        </m:r>
                      </m:num>
                      <m:den>
                        <m:r>
                          <a:rPr lang="en-GB" sz="2400" i="1">
                            <a:latin typeface="Cambria Math" charset="0"/>
                          </a:rPr>
                          <m:t>50</m:t>
                        </m:r>
                      </m:den>
                    </m:f>
                    <m:r>
                      <a:rPr lang="en-GB" sz="2400">
                        <a:latin typeface="Cambria Math" charset="0"/>
                      </a:rPr>
                      <m:t>=</m:t>
                    </m:r>
                    <m:f>
                      <m:fPr>
                        <m:ctrlPr>
                          <a:rPr lang="en-US" sz="2400" i="1">
                            <a:latin typeface="Cambria Math" panose="02040503050406030204" pitchFamily="18" charset="0"/>
                          </a:rPr>
                        </m:ctrlPr>
                      </m:fPr>
                      <m:num>
                        <m:r>
                          <a:rPr lang="en-GB" sz="2400" i="1">
                            <a:latin typeface="Cambria Math" charset="0"/>
                          </a:rPr>
                          <m:t>48</m:t>
                        </m:r>
                      </m:num>
                      <m:den>
                        <m:r>
                          <a:rPr lang="en-GB" sz="2400" i="1">
                            <a:latin typeface="Cambria Math" charset="0"/>
                          </a:rPr>
                          <m:t>100</m:t>
                        </m:r>
                      </m:den>
                    </m:f>
                  </m:oMath>
                </a14:m>
                <a:r>
                  <a:rPr lang="en-US" sz="2400" dirty="0"/>
                  <a:t> = 48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100 = 0.48 = 48%</a:t>
                </a:r>
              </a:p>
              <a:p>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4457618" y="5812898"/>
                <a:ext cx="5364995" cy="924740"/>
              </a:xfrm>
              <a:prstGeom prst="rect">
                <a:avLst/>
              </a:prstGeom>
              <a:blipFill>
                <a:blip r:embed="rId2"/>
                <a:stretch>
                  <a:fillRect r="-946"/>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A6FE7CC-0676-0643-A70B-3F778370D39D}"/>
              </a:ext>
            </a:extLst>
          </p:cNvPr>
          <p:cNvSpPr txBox="1"/>
          <p:nvPr/>
        </p:nvSpPr>
        <p:spPr>
          <a:xfrm>
            <a:off x="3503712" y="1073422"/>
            <a:ext cx="7919426" cy="1138773"/>
          </a:xfrm>
          <a:prstGeom prst="rect">
            <a:avLst/>
          </a:prstGeom>
          <a:noFill/>
        </p:spPr>
        <p:txBody>
          <a:bodyPr wrap="square" rtlCol="0">
            <a:spAutoFit/>
          </a:bodyPr>
          <a:lstStyle/>
          <a:p>
            <a:pPr algn="ctr"/>
            <a:r>
              <a:rPr lang="en-US" altLang="en-US" sz="2400" b="1" dirty="0"/>
              <a:t>Decimals can easily be converted to Percentages </a:t>
            </a:r>
          </a:p>
          <a:p>
            <a:pPr algn="ctr"/>
            <a:r>
              <a:rPr lang="en-US" altLang="en-US" sz="2400" dirty="0"/>
              <a:t>by simply </a:t>
            </a:r>
            <a:r>
              <a:rPr lang="en-US" sz="2400" dirty="0"/>
              <a:t>multiplying the decimal by 100%.</a:t>
            </a:r>
          </a:p>
          <a:p>
            <a:endParaRPr lang="en-US" dirty="0"/>
          </a:p>
        </p:txBody>
      </p:sp>
      <p:sp>
        <p:nvSpPr>
          <p:cNvPr id="10" name="TextBox 9">
            <a:extLst>
              <a:ext uri="{FF2B5EF4-FFF2-40B4-BE49-F238E27FC236}">
                <a16:creationId xmlns:a16="http://schemas.microsoft.com/office/drawing/2014/main" id="{E103D19A-A4C8-0F46-BD63-3839B25F4683}"/>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114470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6809" y="-8273"/>
            <a:ext cx="9985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Reverse Percentage Example</a:t>
            </a:r>
          </a:p>
        </p:txBody>
      </p:sp>
      <p:sp>
        <p:nvSpPr>
          <p:cNvPr id="5" name="TextBox 4"/>
          <p:cNvSpPr txBox="1"/>
          <p:nvPr/>
        </p:nvSpPr>
        <p:spPr>
          <a:xfrm>
            <a:off x="2316312" y="758200"/>
            <a:ext cx="9540328" cy="1200329"/>
          </a:xfrm>
          <a:prstGeom prst="rect">
            <a:avLst/>
          </a:prstGeom>
          <a:noFill/>
        </p:spPr>
        <p:txBody>
          <a:bodyPr wrap="square" rtlCol="0">
            <a:spAutoFit/>
          </a:bodyPr>
          <a:lstStyle/>
          <a:p>
            <a:r>
              <a:rPr lang="en-US" sz="2400" dirty="0"/>
              <a:t>Nadine invests some money in a savings account at 4% interest per annum. A year later her investment is worth £468. </a:t>
            </a:r>
          </a:p>
          <a:p>
            <a:r>
              <a:rPr lang="en-US" sz="2400" dirty="0"/>
              <a:t>How much did Nadine initially invest?</a:t>
            </a:r>
          </a:p>
        </p:txBody>
      </p:sp>
      <p:sp>
        <p:nvSpPr>
          <p:cNvPr id="8" name="TextBox 7"/>
          <p:cNvSpPr txBox="1"/>
          <p:nvPr/>
        </p:nvSpPr>
        <p:spPr>
          <a:xfrm>
            <a:off x="3503712" y="1953697"/>
            <a:ext cx="7406641" cy="461665"/>
          </a:xfrm>
          <a:prstGeom prst="rect">
            <a:avLst/>
          </a:prstGeom>
          <a:noFill/>
        </p:spPr>
        <p:txBody>
          <a:bodyPr wrap="square" rtlCol="0">
            <a:spAutoFit/>
          </a:bodyPr>
          <a:lstStyle/>
          <a:p>
            <a:r>
              <a:rPr lang="en-US" sz="2400" dirty="0"/>
              <a:t>Set out what you do - and don’t - know in a table.</a:t>
            </a:r>
          </a:p>
        </p:txBody>
      </p:sp>
      <p:graphicFrame>
        <p:nvGraphicFramePr>
          <p:cNvPr id="10" name="Table 9"/>
          <p:cNvGraphicFramePr>
            <a:graphicFrameLocks noGrp="1"/>
          </p:cNvGraphicFramePr>
          <p:nvPr>
            <p:extLst>
              <p:ext uri="{D42A27DB-BD31-4B8C-83A1-F6EECF244321}">
                <p14:modId xmlns:p14="http://schemas.microsoft.com/office/powerpoint/2010/main" val="3825079854"/>
              </p:ext>
            </p:extLst>
          </p:nvPr>
        </p:nvGraphicFramePr>
        <p:xfrm>
          <a:off x="3835079" y="2417664"/>
          <a:ext cx="6197921" cy="1479268"/>
        </p:xfrm>
        <a:graphic>
          <a:graphicData uri="http://schemas.openxmlformats.org/drawingml/2006/table">
            <a:tbl>
              <a:tblPr firstRow="1" bandRow="1">
                <a:tableStyleId>{21E4AEA4-8DFA-4A89-87EB-49C32662AFE0}</a:tableStyleId>
              </a:tblPr>
              <a:tblGrid>
                <a:gridCol w="3830449">
                  <a:extLst>
                    <a:ext uri="{9D8B030D-6E8A-4147-A177-3AD203B41FA5}">
                      <a16:colId xmlns:a16="http://schemas.microsoft.com/office/drawing/2014/main" val="20000"/>
                    </a:ext>
                  </a:extLst>
                </a:gridCol>
                <a:gridCol w="2367472">
                  <a:extLst>
                    <a:ext uri="{9D8B030D-6E8A-4147-A177-3AD203B41FA5}">
                      <a16:colId xmlns:a16="http://schemas.microsoft.com/office/drawing/2014/main" val="20001"/>
                    </a:ext>
                  </a:extLst>
                </a:gridCol>
              </a:tblGrid>
              <a:tr h="427347">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0"/>
                  </a:ext>
                </a:extLst>
              </a:tr>
              <a:tr h="5190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investment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53283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Current</a:t>
                      </a:r>
                      <a:r>
                        <a:rPr lang="en-US" baseline="0" dirty="0"/>
                        <a:t> </a:t>
                      </a:r>
                      <a:r>
                        <a:rPr lang="en-US" dirty="0"/>
                        <a:t>value                                 104%</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£468</a:t>
                      </a:r>
                    </a:p>
                  </a:txBody>
                  <a:tcPr/>
                </a:tc>
                <a:extLst>
                  <a:ext uri="{0D108BD9-81ED-4DB2-BD59-A6C34878D82A}">
                    <a16:rowId xmlns:a16="http://schemas.microsoft.com/office/drawing/2014/main" val="10002"/>
                  </a:ext>
                </a:extLst>
              </a:tr>
            </a:tbl>
          </a:graphicData>
        </a:graphic>
      </p:graphicFrame>
      <p:sp>
        <p:nvSpPr>
          <p:cNvPr id="11" name="TextBox 10"/>
          <p:cNvSpPr txBox="1"/>
          <p:nvPr/>
        </p:nvSpPr>
        <p:spPr>
          <a:xfrm>
            <a:off x="4002535" y="3894630"/>
            <a:ext cx="6364243" cy="830997"/>
          </a:xfrm>
          <a:prstGeom prst="rect">
            <a:avLst/>
          </a:prstGeom>
          <a:noFill/>
        </p:spPr>
        <p:txBody>
          <a:bodyPr wrap="none" rtlCol="0">
            <a:spAutoFit/>
          </a:bodyPr>
          <a:lstStyle/>
          <a:p>
            <a:pPr algn="ctr"/>
            <a:r>
              <a:rPr lang="en-US" sz="2400" dirty="0"/>
              <a:t>Now we work out the value of 1% </a:t>
            </a:r>
          </a:p>
          <a:p>
            <a:pPr algn="ctr"/>
            <a:r>
              <a:rPr lang="en-US" sz="2400" dirty="0"/>
              <a:t>and then we can work out the original 100%. </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1009465018"/>
                  </p:ext>
                </p:extLst>
              </p:nvPr>
            </p:nvGraphicFramePr>
            <p:xfrm>
              <a:off x="3901059" y="4725627"/>
              <a:ext cx="6131941" cy="2015740"/>
            </p:xfrm>
            <a:graphic>
              <a:graphicData uri="http://schemas.openxmlformats.org/drawingml/2006/table">
                <a:tbl>
                  <a:tblPr firstRow="1" bandRow="1">
                    <a:tableStyleId>{21E4AEA4-8DFA-4A89-87EB-49C32662AFE0}</a:tableStyleId>
                  </a:tblPr>
                  <a:tblGrid>
                    <a:gridCol w="3805772">
                      <a:extLst>
                        <a:ext uri="{9D8B030D-6E8A-4147-A177-3AD203B41FA5}">
                          <a16:colId xmlns:a16="http://schemas.microsoft.com/office/drawing/2014/main" val="20000"/>
                        </a:ext>
                      </a:extLst>
                    </a:gridCol>
                    <a:gridCol w="2326169">
                      <a:extLst>
                        <a:ext uri="{9D8B030D-6E8A-4147-A177-3AD203B41FA5}">
                          <a16:colId xmlns:a16="http://schemas.microsoft.com/office/drawing/2014/main" val="20001"/>
                        </a:ext>
                      </a:extLst>
                    </a:gridCol>
                  </a:tblGrid>
                  <a:tr h="403148">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investment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a16="http://schemas.microsoft.com/office/drawing/2014/main" val="10001"/>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Current</a:t>
                          </a:r>
                          <a:r>
                            <a:rPr lang="en-US" baseline="0" dirty="0"/>
                            <a:t> </a:t>
                          </a:r>
                          <a:r>
                            <a:rPr lang="en-US" dirty="0"/>
                            <a:t>value                                 104%</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£468</a:t>
                          </a:r>
                        </a:p>
                      </a:txBody>
                      <a:tcPr/>
                    </a:tc>
                    <a:extLst>
                      <a:ext uri="{0D108BD9-81ED-4DB2-BD59-A6C34878D82A}">
                        <a16:rowId xmlns:a16="http://schemas.microsoft.com/office/drawing/2014/main" val="10002"/>
                      </a:ext>
                    </a:extLst>
                  </a:tr>
                  <a:tr h="40314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104%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104 =           1% </a:t>
                          </a:r>
                          <a:r>
                            <a:rPr lang="en-US" baseline="0" dirty="0"/>
                            <a: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468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104   =    £4.50</a:t>
                          </a:r>
                        </a:p>
                      </a:txBody>
                      <a:tcPr/>
                    </a:tc>
                    <a:extLst>
                      <a:ext uri="{0D108BD9-81ED-4DB2-BD59-A6C34878D82A}">
                        <a16:rowId xmlns:a16="http://schemas.microsoft.com/office/drawing/2014/main" val="10003"/>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a:t>
                          </a:r>
                          <a:r>
                            <a:rPr lang="en-US" sz="1800" dirty="0"/>
                            <a:t>×</a:t>
                          </a:r>
                          <a:r>
                            <a:rPr lang="en-US" baseline="0" dirty="0"/>
                            <a:t>10</a:t>
                          </a:r>
                          <a:r>
                            <a:rPr lang="en-US" dirty="0"/>
                            <a:t>0 =           </a:t>
                          </a:r>
                          <a:r>
                            <a:rPr lang="en-US" dirty="0">
                              <a:solidFill>
                                <a:srgbClr val="FF0000"/>
                              </a:solidFill>
                            </a:rPr>
                            <a:t>100%</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£4.50</a:t>
                          </a:r>
                          <a:r>
                            <a:rPr lang="en-US" sz="1800" dirty="0"/>
                            <a:t>×</a:t>
                          </a:r>
                          <a:r>
                            <a:rPr lang="en-US" baseline="0" dirty="0"/>
                            <a:t>100  =     </a:t>
                          </a:r>
                          <a:r>
                            <a:rPr lang="en-US" baseline="0" dirty="0">
                              <a:solidFill>
                                <a:srgbClr val="FF0000"/>
                              </a:solidFill>
                            </a:rPr>
                            <a:t>£450</a:t>
                          </a:r>
                          <a:endParaRPr lang="en-US" dirty="0">
                            <a:solidFill>
                              <a:srgbClr val="FF0000"/>
                            </a:solidFill>
                          </a:endParaRPr>
                        </a:p>
                      </a:txBody>
                      <a:tcPr/>
                    </a:tc>
                    <a:extLst>
                      <a:ext uri="{0D108BD9-81ED-4DB2-BD59-A6C34878D82A}">
                        <a16:rowId xmlns:a16="http://schemas.microsoft.com/office/drawing/2014/main" val="10004"/>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009465018"/>
                  </p:ext>
                </p:extLst>
              </p:nvPr>
            </p:nvGraphicFramePr>
            <p:xfrm>
              <a:off x="3901059" y="4725627"/>
              <a:ext cx="6131941" cy="2015740"/>
            </p:xfrm>
            <a:graphic>
              <a:graphicData uri="http://schemas.openxmlformats.org/drawingml/2006/table">
                <a:tbl>
                  <a:tblPr firstRow="1" bandRow="1">
                    <a:tableStyleId>{21E4AEA4-8DFA-4A89-87EB-49C32662AFE0}</a:tableStyleId>
                  </a:tblPr>
                  <a:tblGrid>
                    <a:gridCol w="3805772">
                      <a:extLst>
                        <a:ext uri="{9D8B030D-6E8A-4147-A177-3AD203B41FA5}">
                          <a16:colId xmlns="" xmlns:a16="http://schemas.microsoft.com/office/drawing/2014/main" xmlns:a14="http://schemas.microsoft.com/office/drawing/2010/main" val="20000"/>
                        </a:ext>
                      </a:extLst>
                    </a:gridCol>
                    <a:gridCol w="2326169">
                      <a:extLst>
                        <a:ext uri="{9D8B030D-6E8A-4147-A177-3AD203B41FA5}">
                          <a16:colId xmlns="" xmlns:a16="http://schemas.microsoft.com/office/drawing/2014/main" xmlns:a14="http://schemas.microsoft.com/office/drawing/2010/main" val="20001"/>
                        </a:ext>
                      </a:extLst>
                    </a:gridCol>
                  </a:tblGrid>
                  <a:tr h="403148">
                    <a:tc>
                      <a:txBody>
                        <a:bodyPr/>
                        <a:lstStyle/>
                        <a:p>
                          <a:endParaRPr lang="en-US" dirty="0"/>
                        </a:p>
                      </a:txBody>
                      <a:tcPr/>
                    </a:tc>
                    <a:tc>
                      <a:txBody>
                        <a:bodyPr/>
                        <a:lstStyle/>
                        <a:p>
                          <a:endParaRPr lang="en-US"/>
                        </a:p>
                      </a:txBody>
                      <a:tcPr/>
                    </a:tc>
                    <a:extLst>
                      <a:ext uri="{0D108BD9-81ED-4DB2-BD59-A6C34878D82A}">
                        <a16:rowId xmlns="" xmlns:a16="http://schemas.microsoft.com/office/drawing/2014/main" xmlns:a14="http://schemas.microsoft.com/office/drawing/2010/main" val="10000"/>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investment                      </a:t>
                          </a:r>
                          <a:r>
                            <a:rPr lang="en-US" dirty="0"/>
                            <a:t>100%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                          ????</a:t>
                          </a:r>
                          <a:endParaRPr lang="en-US" dirty="0">
                            <a:solidFill>
                              <a:srgbClr val="FF0000"/>
                            </a:solidFill>
                          </a:endParaRPr>
                        </a:p>
                      </a:txBody>
                      <a:tcPr/>
                    </a:tc>
                    <a:extLst>
                      <a:ext uri="{0D108BD9-81ED-4DB2-BD59-A6C34878D82A}">
                        <a16:rowId xmlns="" xmlns:a16="http://schemas.microsoft.com/office/drawing/2014/main" xmlns:a14="http://schemas.microsoft.com/office/drawing/2010/main" val="10001"/>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Current</a:t>
                          </a:r>
                          <a:r>
                            <a:rPr lang="en-US" baseline="0" dirty="0"/>
                            <a:t> </a:t>
                          </a:r>
                          <a:r>
                            <a:rPr lang="en-US" dirty="0"/>
                            <a:t>value                                 104%</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                         £468</a:t>
                          </a:r>
                        </a:p>
                      </a:txBody>
                      <a:tcPr/>
                    </a:tc>
                    <a:extLst>
                      <a:ext uri="{0D108BD9-81ED-4DB2-BD59-A6C34878D82A}">
                        <a16:rowId xmlns="" xmlns:a16="http://schemas.microsoft.com/office/drawing/2014/main" xmlns:a14="http://schemas.microsoft.com/office/drawing/2010/main" val="10002"/>
                      </a:ext>
                    </a:extLst>
                  </a:tr>
                  <a:tr h="403148">
                    <a:tc>
                      <a:txBody>
                        <a:bodyPr/>
                        <a:lstStyle/>
                        <a:p>
                          <a:endParaRPr lang="en-US"/>
                        </a:p>
                      </a:txBody>
                      <a:tcPr>
                        <a:blipFill rotWithShape="1">
                          <a:blip r:embed="rId2"/>
                          <a:stretch>
                            <a:fillRect l="-160" t="-301515" r="-61218" b="-116667"/>
                          </a:stretch>
                        </a:blipFill>
                      </a:tcPr>
                    </a:tc>
                    <a:tc>
                      <a:txBody>
                        <a:bodyPr/>
                        <a:lstStyle/>
                        <a:p>
                          <a:endParaRPr lang="en-US"/>
                        </a:p>
                      </a:txBody>
                      <a:tcPr>
                        <a:blipFill rotWithShape="1">
                          <a:blip r:embed="rId2"/>
                          <a:stretch>
                            <a:fillRect l="-163613" t="-301515" b="-116667"/>
                          </a:stretch>
                        </a:blipFill>
                      </a:tcPr>
                    </a:tc>
                    <a:extLst>
                      <a:ext uri="{0D108BD9-81ED-4DB2-BD59-A6C34878D82A}">
                        <a16:rowId xmlns="" xmlns:a16="http://schemas.microsoft.com/office/drawing/2014/main" xmlns:a14="http://schemas.microsoft.com/office/drawing/2010/main" val="10003"/>
                      </a:ext>
                    </a:extLst>
                  </a:tr>
                  <a:tr h="40314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Original</a:t>
                          </a:r>
                          <a:r>
                            <a:rPr lang="en-US" baseline="0" dirty="0"/>
                            <a:t> value: </a:t>
                          </a:r>
                          <a:r>
                            <a:rPr lang="en-US" dirty="0"/>
                            <a:t>1</a:t>
                          </a:r>
                          <a:r>
                            <a:rPr lang="en-US" dirty="0" smtClean="0"/>
                            <a:t>%</a:t>
                          </a:r>
                          <a:r>
                            <a:rPr lang="en-US" sz="1800" dirty="0" smtClean="0"/>
                            <a:t>×</a:t>
                          </a:r>
                          <a:r>
                            <a:rPr lang="en-US" baseline="0" dirty="0" smtClean="0"/>
                            <a:t>10</a:t>
                          </a:r>
                          <a:r>
                            <a:rPr lang="en-US" dirty="0" smtClean="0"/>
                            <a:t>0 </a:t>
                          </a:r>
                          <a:r>
                            <a:rPr lang="en-US" dirty="0"/>
                            <a:t>=           </a:t>
                          </a:r>
                          <a:r>
                            <a:rPr lang="en-US" dirty="0">
                              <a:solidFill>
                                <a:srgbClr val="FF0000"/>
                              </a:solidFill>
                            </a:rPr>
                            <a:t>100%</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t>
                          </a:r>
                          <a:r>
                            <a:rPr lang="en-US" baseline="0" dirty="0" smtClean="0"/>
                            <a:t>4.50</a:t>
                          </a:r>
                          <a:r>
                            <a:rPr lang="en-US" sz="1800" dirty="0" smtClean="0"/>
                            <a:t>×</a:t>
                          </a:r>
                          <a:r>
                            <a:rPr lang="en-US" baseline="0" dirty="0" smtClean="0"/>
                            <a:t>100  </a:t>
                          </a:r>
                          <a:r>
                            <a:rPr lang="en-US" baseline="0" dirty="0"/>
                            <a:t>= </a:t>
                          </a:r>
                          <a:r>
                            <a:rPr lang="en-US" baseline="0" dirty="0" smtClean="0"/>
                            <a:t>    </a:t>
                          </a:r>
                          <a:r>
                            <a:rPr lang="en-US" baseline="0" dirty="0">
                              <a:solidFill>
                                <a:srgbClr val="FF0000"/>
                              </a:solidFill>
                            </a:rPr>
                            <a:t>£450</a:t>
                          </a:r>
                          <a:endParaRPr lang="en-US" dirty="0">
                            <a:solidFill>
                              <a:srgbClr val="FF0000"/>
                            </a:solidFill>
                          </a:endParaRPr>
                        </a:p>
                      </a:txBody>
                      <a:tcPr/>
                    </a:tc>
                    <a:extLst>
                      <a:ext uri="{0D108BD9-81ED-4DB2-BD59-A6C34878D82A}">
                        <a16:rowId xmlns="" xmlns:a16="http://schemas.microsoft.com/office/drawing/2014/main" xmlns:a14="http://schemas.microsoft.com/office/drawing/2010/main" val="10004"/>
                      </a:ext>
                    </a:extLst>
                  </a:tr>
                </a:tbl>
              </a:graphicData>
            </a:graphic>
          </p:graphicFrame>
        </mc:Fallback>
      </mc:AlternateContent>
      <p:sp>
        <p:nvSpPr>
          <p:cNvPr id="2" name="TextBox 1"/>
          <p:cNvSpPr txBox="1"/>
          <p:nvPr/>
        </p:nvSpPr>
        <p:spPr>
          <a:xfrm>
            <a:off x="10123805" y="6202593"/>
            <a:ext cx="2068195" cy="461665"/>
          </a:xfrm>
          <a:prstGeom prst="rect">
            <a:avLst/>
          </a:prstGeom>
          <a:noFill/>
        </p:spPr>
        <p:txBody>
          <a:bodyPr wrap="none" rtlCol="0">
            <a:spAutoFit/>
          </a:bodyPr>
          <a:lstStyle/>
          <a:p>
            <a:r>
              <a:rPr lang="en-US" sz="2400" dirty="0">
                <a:solidFill>
                  <a:srgbClr val="FF0000"/>
                </a:solidFill>
              </a:rPr>
              <a:t>Answer: £450</a:t>
            </a:r>
          </a:p>
        </p:txBody>
      </p:sp>
      <p:sp>
        <p:nvSpPr>
          <p:cNvPr id="12" name="TextBox 11">
            <a:extLst>
              <a:ext uri="{FF2B5EF4-FFF2-40B4-BE49-F238E27FC236}">
                <a16:creationId xmlns:a16="http://schemas.microsoft.com/office/drawing/2014/main" id="{44FAE27D-92DE-6248-9569-BBE358327B8F}"/>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279459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6810" y="15472"/>
            <a:ext cx="99851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Reverse Percentage Problems</a:t>
            </a:r>
          </a:p>
        </p:txBody>
      </p:sp>
      <p:sp>
        <p:nvSpPr>
          <p:cNvPr id="5" name="TextBox 4">
            <a:extLst>
              <a:ext uri="{FF2B5EF4-FFF2-40B4-BE49-F238E27FC236}">
                <a16:creationId xmlns:a16="http://schemas.microsoft.com/office/drawing/2014/main" id="{E89B8246-A59E-464F-9207-E0DADCB9E0D3}"/>
              </a:ext>
            </a:extLst>
          </p:cNvPr>
          <p:cNvSpPr txBox="1"/>
          <p:nvPr/>
        </p:nvSpPr>
        <p:spPr>
          <a:xfrm>
            <a:off x="2418360" y="1563581"/>
            <a:ext cx="9361040" cy="2003112"/>
          </a:xfrm>
          <a:prstGeom prst="rect">
            <a:avLst/>
          </a:prstGeom>
          <a:noFill/>
        </p:spPr>
        <p:txBody>
          <a:bodyPr wrap="square" rtlCol="0">
            <a:spAutoFit/>
          </a:bodyPr>
          <a:lstStyle/>
          <a:p>
            <a:pPr>
              <a:spcAft>
                <a:spcPts val="500"/>
              </a:spcAft>
            </a:pPr>
            <a:r>
              <a:rPr lang="en-US" sz="2400" dirty="0"/>
              <a:t>In both the previous examples we found the </a:t>
            </a:r>
            <a:r>
              <a:rPr lang="en-US" sz="2400" i="1" dirty="0"/>
              <a:t>value</a:t>
            </a:r>
            <a:r>
              <a:rPr lang="en-US" sz="2400" dirty="0"/>
              <a:t> of 1% and then, to find 100%, we multiplied that </a:t>
            </a:r>
            <a:r>
              <a:rPr lang="en-US" sz="2400" i="1" dirty="0"/>
              <a:t>value</a:t>
            </a:r>
            <a:r>
              <a:rPr lang="en-US" sz="2400" dirty="0"/>
              <a:t> by 100.</a:t>
            </a:r>
          </a:p>
          <a:p>
            <a:pPr>
              <a:spcAft>
                <a:spcPts val="500"/>
              </a:spcAft>
            </a:pPr>
            <a:r>
              <a:rPr lang="en-US" sz="2400" dirty="0"/>
              <a:t>In these examples (and in all questions like this) we can, however, do these calculations in one step. We simply divide the ‘new’ amount by the decimal equivalent of its percentage worth.</a:t>
            </a:r>
          </a:p>
        </p:txBody>
      </p:sp>
      <p:sp>
        <p:nvSpPr>
          <p:cNvPr id="2" name="TextBox 1"/>
          <p:cNvSpPr txBox="1"/>
          <p:nvPr/>
        </p:nvSpPr>
        <p:spPr>
          <a:xfrm>
            <a:off x="2206810" y="677108"/>
            <a:ext cx="9985190" cy="830997"/>
          </a:xfrm>
          <a:prstGeom prst="rect">
            <a:avLst/>
          </a:prstGeom>
          <a:noFill/>
        </p:spPr>
        <p:txBody>
          <a:bodyPr wrap="square" rtlCol="0">
            <a:spAutoFit/>
          </a:bodyPr>
          <a:lstStyle/>
          <a:p>
            <a:pPr algn="ctr"/>
            <a:r>
              <a:rPr lang="en-US" sz="2400" dirty="0"/>
              <a:t>After you have solved several problems like these,</a:t>
            </a:r>
            <a:br>
              <a:rPr lang="en-US" sz="2400" dirty="0"/>
            </a:br>
            <a:r>
              <a:rPr lang="en-US" sz="2400" dirty="0"/>
              <a:t>you may notice a short-cut.</a:t>
            </a:r>
          </a:p>
        </p:txBody>
      </p:sp>
      <mc:AlternateContent xmlns:mc="http://schemas.openxmlformats.org/markup-compatibility/2006" xmlns:a14="http://schemas.microsoft.com/office/drawing/2010/main">
        <mc:Choice Requires="a14">
          <p:sp>
            <p:nvSpPr>
              <p:cNvPr id="3" name="TextBox 2"/>
              <p:cNvSpPr txBox="1"/>
              <p:nvPr/>
            </p:nvSpPr>
            <p:spPr>
              <a:xfrm>
                <a:off x="6567801" y="4940369"/>
                <a:ext cx="3024763" cy="706091"/>
              </a:xfrm>
              <a:prstGeom prst="rect">
                <a:avLst/>
              </a:prstGeom>
              <a:noFill/>
            </p:spPr>
            <p:txBody>
              <a:bodyPr wrap="squar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m:rPr>
                            <m:nor/>
                          </m:rPr>
                          <a:rPr lang="en-US" sz="2400" b="0" i="0" smtClean="0">
                            <a:latin typeface="Cambria Math"/>
                          </a:rPr>
                          <m:t> </m:t>
                        </m:r>
                        <m:r>
                          <m:rPr>
                            <m:nor/>
                          </m:rPr>
                          <a:rPr lang="en-US" sz="2400" b="0" i="0" dirty="0" smtClean="0"/>
                          <m:t>468</m:t>
                        </m:r>
                        <m:r>
                          <m:rPr>
                            <m:nor/>
                          </m:rPr>
                          <a:rPr lang="en-GB" sz="2400" dirty="0"/>
                          <m:t> </m:t>
                        </m:r>
                      </m:num>
                      <m:den>
                        <m:r>
                          <m:rPr>
                            <m:nor/>
                          </m:rPr>
                          <a:rPr lang="en-GB" sz="2400" dirty="0"/>
                          <m:t>1.04</m:t>
                        </m:r>
                      </m:den>
                    </m:f>
                  </m:oMath>
                </a14:m>
                <a:r>
                  <a:rPr lang="en-US" sz="2400" dirty="0"/>
                  <a:t>   = 	</a:t>
                </a:r>
                <a:r>
                  <a:rPr lang="en-US" sz="2400" dirty="0">
                    <a:solidFill>
                      <a:srgbClr val="FF0000"/>
                    </a:solidFill>
                  </a:rPr>
                  <a:t>450</a:t>
                </a:r>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6567801" y="4940369"/>
                <a:ext cx="3024763" cy="706091"/>
              </a:xfrm>
              <a:prstGeom prst="rect">
                <a:avLst/>
              </a:prstGeom>
              <a:blipFill rotWithShape="1">
                <a:blip r:embed="rId2"/>
                <a:stretch>
                  <a:fillRect l="-3018" b="-603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5908854" y="4287241"/>
                <a:ext cx="4758244" cy="706091"/>
              </a:xfrm>
              <a:prstGeom prst="rect">
                <a:avLst/>
              </a:prstGeom>
              <a:noFill/>
            </p:spPr>
            <p:txBody>
              <a:bodyPr wrap="squar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m:rPr>
                            <m:nor/>
                          </m:rPr>
                          <a:rPr lang="en-US" sz="2400" b="0" i="0" smtClean="0">
                            <a:latin typeface="+mj-lt"/>
                          </a:rPr>
                          <m:t> </m:t>
                        </m:r>
                        <m:r>
                          <m:rPr>
                            <m:nor/>
                          </m:rPr>
                          <a:rPr lang="en-GB" sz="2400">
                            <a:latin typeface="+mj-lt"/>
                          </a:rPr>
                          <m:t>760</m:t>
                        </m:r>
                        <m:r>
                          <m:rPr>
                            <m:nor/>
                          </m:rPr>
                          <a:rPr lang="en-GB" sz="2400" dirty="0">
                            <a:latin typeface="+mj-lt"/>
                          </a:rPr>
                          <m:t> </m:t>
                        </m:r>
                      </m:num>
                      <m:den>
                        <m:r>
                          <m:rPr>
                            <m:nor/>
                          </m:rPr>
                          <a:rPr lang="en-GB" sz="2400" dirty="0">
                            <a:latin typeface="+mj-lt"/>
                          </a:rPr>
                          <m:t>0.80</m:t>
                        </m:r>
                      </m:den>
                    </m:f>
                  </m:oMath>
                </a14:m>
                <a:r>
                  <a:rPr lang="en-US" sz="2400" dirty="0"/>
                  <a:t>   = 	</a:t>
                </a:r>
                <a:r>
                  <a:rPr lang="en-US" sz="2400" dirty="0">
                    <a:solidFill>
                      <a:srgbClr val="FF0000"/>
                    </a:solidFill>
                  </a:rPr>
                  <a:t>950</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5908854" y="4287241"/>
                <a:ext cx="4758244" cy="706091"/>
              </a:xfrm>
              <a:prstGeom prst="rect">
                <a:avLst/>
              </a:prstGeom>
              <a:blipFill rotWithShape="1">
                <a:blip r:embed="rId3"/>
                <a:stretch>
                  <a:fillRect l="-1921" b="-6034"/>
                </a:stretch>
              </a:blipFill>
            </p:spPr>
            <p:txBody>
              <a:bodyPr/>
              <a:lstStyle/>
              <a:p>
                <a:r>
                  <a:rPr lang="en-GB">
                    <a:noFill/>
                  </a:rPr>
                  <a:t> </a:t>
                </a:r>
              </a:p>
            </p:txBody>
          </p:sp>
        </mc:Fallback>
      </mc:AlternateContent>
      <p:sp>
        <p:nvSpPr>
          <p:cNvPr id="6" name="TextBox 5"/>
          <p:cNvSpPr txBox="1"/>
          <p:nvPr/>
        </p:nvSpPr>
        <p:spPr>
          <a:xfrm>
            <a:off x="2418360" y="3474711"/>
            <a:ext cx="10086352" cy="830997"/>
          </a:xfrm>
          <a:prstGeom prst="rect">
            <a:avLst/>
          </a:prstGeom>
          <a:noFill/>
        </p:spPr>
        <p:txBody>
          <a:bodyPr wrap="square" rtlCol="0">
            <a:spAutoFit/>
          </a:bodyPr>
          <a:lstStyle/>
          <a:p>
            <a:r>
              <a:rPr lang="en-US" sz="2400" dirty="0"/>
              <a:t>In the laptop example, the new amount is £760, and this is equivalent    to 80% of the original value. As a decimal, 80% is equal to 0.80. </a:t>
            </a:r>
          </a:p>
        </p:txBody>
      </p:sp>
      <p:sp>
        <p:nvSpPr>
          <p:cNvPr id="7" name="TextBox 6"/>
          <p:cNvSpPr txBox="1"/>
          <p:nvPr/>
        </p:nvSpPr>
        <p:spPr>
          <a:xfrm>
            <a:off x="3760086" y="4381490"/>
            <a:ext cx="2154757" cy="461665"/>
          </a:xfrm>
          <a:prstGeom prst="rect">
            <a:avLst/>
          </a:prstGeom>
          <a:noFill/>
        </p:spPr>
        <p:txBody>
          <a:bodyPr wrap="none" rtlCol="0">
            <a:spAutoFit/>
          </a:bodyPr>
          <a:lstStyle/>
          <a:p>
            <a:r>
              <a:rPr lang="en-US" sz="2400" dirty="0"/>
              <a:t>Original value </a:t>
            </a:r>
          </a:p>
        </p:txBody>
      </p:sp>
      <p:sp>
        <p:nvSpPr>
          <p:cNvPr id="8" name="TextBox 7"/>
          <p:cNvSpPr txBox="1"/>
          <p:nvPr/>
        </p:nvSpPr>
        <p:spPr>
          <a:xfrm>
            <a:off x="2418360" y="5644569"/>
            <a:ext cx="9634385" cy="1569660"/>
          </a:xfrm>
          <a:prstGeom prst="rect">
            <a:avLst/>
          </a:prstGeom>
          <a:noFill/>
        </p:spPr>
        <p:txBody>
          <a:bodyPr wrap="square" rtlCol="0">
            <a:spAutoFit/>
          </a:bodyPr>
          <a:lstStyle/>
          <a:p>
            <a:r>
              <a:rPr lang="en-US" sz="2400" dirty="0"/>
              <a:t>In the investment example, the ‘new’ (i.e. discounted) amount is £468, and this is equivalent to 104% of the original value. </a:t>
            </a:r>
          </a:p>
          <a:p>
            <a:r>
              <a:rPr lang="en-US" sz="2400" dirty="0"/>
              <a:t>                As a decimal, 104% is equal to 1.04. </a:t>
            </a:r>
          </a:p>
          <a:p>
            <a:endParaRPr lang="en-US" sz="2400" dirty="0"/>
          </a:p>
        </p:txBody>
      </p:sp>
      <p:sp>
        <p:nvSpPr>
          <p:cNvPr id="10" name="TextBox 9"/>
          <p:cNvSpPr txBox="1"/>
          <p:nvPr/>
        </p:nvSpPr>
        <p:spPr>
          <a:xfrm>
            <a:off x="3746195" y="5038644"/>
            <a:ext cx="2821606" cy="830997"/>
          </a:xfrm>
          <a:prstGeom prst="rect">
            <a:avLst/>
          </a:prstGeom>
          <a:noFill/>
        </p:spPr>
        <p:txBody>
          <a:bodyPr wrap="none" rtlCol="0">
            <a:spAutoFit/>
          </a:bodyPr>
          <a:lstStyle/>
          <a:p>
            <a:r>
              <a:rPr lang="en-US" sz="2400" dirty="0"/>
              <a:t>Original investment</a:t>
            </a:r>
          </a:p>
          <a:p>
            <a:endParaRPr lang="en-US" sz="2400" dirty="0"/>
          </a:p>
        </p:txBody>
      </p:sp>
      <p:sp>
        <p:nvSpPr>
          <p:cNvPr id="11" name="TextBox 10"/>
          <p:cNvSpPr txBox="1"/>
          <p:nvPr/>
        </p:nvSpPr>
        <p:spPr>
          <a:xfrm>
            <a:off x="9592564" y="5100199"/>
            <a:ext cx="2068195" cy="769441"/>
          </a:xfrm>
          <a:prstGeom prst="rect">
            <a:avLst/>
          </a:prstGeom>
          <a:noFill/>
        </p:spPr>
        <p:txBody>
          <a:bodyPr wrap="none" rtlCol="0">
            <a:spAutoFit/>
          </a:bodyPr>
          <a:lstStyle/>
          <a:p>
            <a:r>
              <a:rPr lang="en-US" sz="2400" dirty="0">
                <a:solidFill>
                  <a:srgbClr val="FF0000"/>
                </a:solidFill>
              </a:rPr>
              <a:t>Answer: £450</a:t>
            </a:r>
          </a:p>
          <a:p>
            <a:endParaRPr lang="en-US" dirty="0"/>
          </a:p>
        </p:txBody>
      </p:sp>
      <p:sp>
        <p:nvSpPr>
          <p:cNvPr id="14" name="TextBox 13">
            <a:extLst>
              <a:ext uri="{FF2B5EF4-FFF2-40B4-BE49-F238E27FC236}">
                <a16:creationId xmlns:a16="http://schemas.microsoft.com/office/drawing/2014/main" id="{DF67E0F0-244B-D343-AE3E-0691F7898D4D}"/>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358520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A2.9: Fitness Check </a:t>
            </a:r>
          </a:p>
        </p:txBody>
      </p:sp>
      <mc:AlternateContent xmlns:mc="http://schemas.openxmlformats.org/markup-compatibility/2006" xmlns:a14="http://schemas.microsoft.com/office/drawing/2010/main">
        <mc:Choice Requires="a14">
          <p:sp>
            <p:nvSpPr>
              <p:cNvPr id="3" name="TextBox 2"/>
              <p:cNvSpPr txBox="1"/>
              <p:nvPr/>
            </p:nvSpPr>
            <p:spPr>
              <a:xfrm>
                <a:off x="5729802" y="5216616"/>
                <a:ext cx="4110614" cy="692369"/>
              </a:xfrm>
              <a:prstGeom prst="rect">
                <a:avLst/>
              </a:prstGeom>
              <a:noFill/>
            </p:spPr>
            <p:txBody>
              <a:bodyPr wrap="squar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m:rPr>
                            <m:nor/>
                          </m:rPr>
                          <a:rPr lang="en-GB" sz="2400">
                            <a:latin typeface="Cambria Math" charset="0"/>
                          </a:rPr>
                          <m:t>1096.50</m:t>
                        </m:r>
                        <m:r>
                          <m:rPr>
                            <m:nor/>
                          </m:rPr>
                          <a:rPr lang="en-GB" sz="2400" dirty="0"/>
                          <m:t> </m:t>
                        </m:r>
                      </m:num>
                      <m:den>
                        <m:r>
                          <m:rPr>
                            <m:nor/>
                          </m:rPr>
                          <a:rPr lang="en-GB" sz="2400" dirty="0">
                            <a:latin typeface="Cambria Math" charset="0"/>
                          </a:rPr>
                          <m:t>0.85</m:t>
                        </m:r>
                      </m:den>
                    </m:f>
                  </m:oMath>
                </a14:m>
                <a:r>
                  <a:rPr lang="en-US" sz="2400" dirty="0"/>
                  <a:t>   = 	</a:t>
                </a:r>
                <a:r>
                  <a:rPr lang="en-US" sz="2400" dirty="0">
                    <a:solidFill>
                      <a:srgbClr val="FF0000"/>
                    </a:solidFill>
                  </a:rPr>
                  <a:t>1290</a:t>
                </a:r>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5729802" y="5216616"/>
                <a:ext cx="4110614" cy="692369"/>
              </a:xfrm>
              <a:prstGeom prst="rect">
                <a:avLst/>
              </a:prstGeom>
              <a:blipFill>
                <a:blip r:embed="rId2"/>
                <a:stretch>
                  <a:fillRect l="-2154" t="-7273" b="-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5611581" y="1702870"/>
                <a:ext cx="2969083" cy="1000146"/>
              </a:xfrm>
              <a:prstGeom prst="rect">
                <a:avLst/>
              </a:prstGeom>
              <a:noFill/>
            </p:spPr>
            <p:txBody>
              <a:bodyPr wrap="non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m:rPr>
                            <m:nor/>
                          </m:rPr>
                          <a:rPr lang="en-GB" sz="2400">
                            <a:latin typeface="Cambria Math" charset="0"/>
                          </a:rPr>
                          <m:t>225.60</m:t>
                        </m:r>
                        <m:r>
                          <m:rPr>
                            <m:nor/>
                          </m:rPr>
                          <a:rPr lang="en-GB" sz="2400" dirty="0"/>
                          <m:t> </m:t>
                        </m:r>
                      </m:num>
                      <m:den>
                        <m:r>
                          <m:rPr>
                            <m:nor/>
                          </m:rPr>
                          <a:rPr lang="en-GB" sz="2400" dirty="0">
                            <a:latin typeface="Cambria Math" charset="0"/>
                          </a:rPr>
                          <m:t>1.175</m:t>
                        </m:r>
                      </m:den>
                    </m:f>
                  </m:oMath>
                </a14:m>
                <a:r>
                  <a:rPr lang="en-US" sz="2400" dirty="0"/>
                  <a:t>   = 	</a:t>
                </a:r>
                <a:r>
                  <a:rPr lang="en-US" sz="2400" dirty="0">
                    <a:solidFill>
                      <a:srgbClr val="FF0000"/>
                    </a:solidFill>
                  </a:rPr>
                  <a:t>192</a:t>
                </a:r>
                <a:endParaRPr lang="en-US" sz="2400" dirty="0"/>
              </a:p>
              <a:p>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5611581" y="1702870"/>
                <a:ext cx="2969083" cy="1000146"/>
              </a:xfrm>
              <a:prstGeom prst="rect">
                <a:avLst/>
              </a:prstGeom>
              <a:blipFill>
                <a:blip r:embed="rId3"/>
                <a:stretch>
                  <a:fillRect l="-2979" t="-5000" r="-2128"/>
                </a:stretch>
              </a:blipFill>
            </p:spPr>
            <p:txBody>
              <a:bodyPr/>
              <a:lstStyle/>
              <a:p>
                <a:r>
                  <a:rPr lang="en-US">
                    <a:noFill/>
                  </a:rPr>
                  <a:t> </a:t>
                </a:r>
              </a:p>
            </p:txBody>
          </p:sp>
        </mc:Fallback>
      </mc:AlternateContent>
      <p:sp>
        <p:nvSpPr>
          <p:cNvPr id="6" name="TextBox 5"/>
          <p:cNvSpPr txBox="1"/>
          <p:nvPr/>
        </p:nvSpPr>
        <p:spPr>
          <a:xfrm>
            <a:off x="2638002" y="4374046"/>
            <a:ext cx="7776809" cy="1138773"/>
          </a:xfrm>
          <a:prstGeom prst="rect">
            <a:avLst/>
          </a:prstGeom>
          <a:noFill/>
        </p:spPr>
        <p:txBody>
          <a:bodyPr wrap="none" rtlCol="0">
            <a:spAutoFit/>
          </a:bodyPr>
          <a:lstStyle/>
          <a:p>
            <a:pPr marL="457200" indent="-457200">
              <a:buFont typeface="+mj-lt"/>
              <a:buAutoNum type="arabicPeriod" startAt="3"/>
            </a:pPr>
            <a:r>
              <a:rPr lang="en-US" sz="2400" dirty="0"/>
              <a:t>In a furniture sale, a sofa is discounted by 15%.</a:t>
            </a:r>
          </a:p>
          <a:p>
            <a:r>
              <a:rPr lang="en-US" sz="2400" dirty="0"/>
              <a:t>	The discounted price is £1096.50. Find the full price.</a:t>
            </a:r>
          </a:p>
          <a:p>
            <a:endParaRPr lang="en-US" dirty="0"/>
          </a:p>
        </p:txBody>
      </p:sp>
      <p:sp>
        <p:nvSpPr>
          <p:cNvPr id="7" name="TextBox 6"/>
          <p:cNvSpPr txBox="1"/>
          <p:nvPr/>
        </p:nvSpPr>
        <p:spPr>
          <a:xfrm>
            <a:off x="3456824" y="1769488"/>
            <a:ext cx="2154757" cy="461665"/>
          </a:xfrm>
          <a:prstGeom prst="rect">
            <a:avLst/>
          </a:prstGeom>
          <a:noFill/>
        </p:spPr>
        <p:txBody>
          <a:bodyPr wrap="none" rtlCol="0">
            <a:spAutoFit/>
          </a:bodyPr>
          <a:lstStyle/>
          <a:p>
            <a:r>
              <a:rPr lang="en-US" sz="2400" dirty="0"/>
              <a:t>Original value </a:t>
            </a:r>
          </a:p>
        </p:txBody>
      </p:sp>
      <p:sp>
        <p:nvSpPr>
          <p:cNvPr id="9" name="TextBox 8"/>
          <p:cNvSpPr txBox="1"/>
          <p:nvPr/>
        </p:nvSpPr>
        <p:spPr>
          <a:xfrm>
            <a:off x="9500010" y="1875133"/>
            <a:ext cx="2068195" cy="461665"/>
          </a:xfrm>
          <a:prstGeom prst="rect">
            <a:avLst/>
          </a:prstGeom>
          <a:noFill/>
        </p:spPr>
        <p:txBody>
          <a:bodyPr wrap="none" rtlCol="0">
            <a:spAutoFit/>
          </a:bodyPr>
          <a:lstStyle/>
          <a:p>
            <a:r>
              <a:rPr lang="en-US" sz="2400" dirty="0">
                <a:solidFill>
                  <a:srgbClr val="FF0000"/>
                </a:solidFill>
              </a:rPr>
              <a:t>Answer: £192</a:t>
            </a:r>
          </a:p>
        </p:txBody>
      </p:sp>
      <p:sp>
        <p:nvSpPr>
          <p:cNvPr id="10" name="TextBox 9"/>
          <p:cNvSpPr txBox="1"/>
          <p:nvPr/>
        </p:nvSpPr>
        <p:spPr>
          <a:xfrm>
            <a:off x="3535626" y="5290052"/>
            <a:ext cx="2000869" cy="769441"/>
          </a:xfrm>
          <a:prstGeom prst="rect">
            <a:avLst/>
          </a:prstGeom>
          <a:noFill/>
        </p:spPr>
        <p:txBody>
          <a:bodyPr wrap="none" rtlCol="0">
            <a:spAutoFit/>
          </a:bodyPr>
          <a:lstStyle/>
          <a:p>
            <a:r>
              <a:rPr lang="en-US" sz="2400" dirty="0"/>
              <a:t>Original price</a:t>
            </a:r>
          </a:p>
          <a:p>
            <a:endParaRPr lang="en-US" dirty="0"/>
          </a:p>
        </p:txBody>
      </p:sp>
      <p:sp>
        <p:nvSpPr>
          <p:cNvPr id="11" name="TextBox 10"/>
          <p:cNvSpPr txBox="1"/>
          <p:nvPr/>
        </p:nvSpPr>
        <p:spPr>
          <a:xfrm>
            <a:off x="9522805" y="5326182"/>
            <a:ext cx="2239716" cy="769441"/>
          </a:xfrm>
          <a:prstGeom prst="rect">
            <a:avLst/>
          </a:prstGeom>
          <a:noFill/>
        </p:spPr>
        <p:txBody>
          <a:bodyPr wrap="none" rtlCol="0">
            <a:spAutoFit/>
          </a:bodyPr>
          <a:lstStyle/>
          <a:p>
            <a:r>
              <a:rPr lang="en-US" sz="2400" dirty="0">
                <a:solidFill>
                  <a:srgbClr val="FF0000"/>
                </a:solidFill>
              </a:rPr>
              <a:t>Answer: £1290</a:t>
            </a:r>
          </a:p>
          <a:p>
            <a:endParaRPr lang="en-US" dirty="0"/>
          </a:p>
        </p:txBody>
      </p:sp>
      <p:sp>
        <p:nvSpPr>
          <p:cNvPr id="12" name="TextBox 11"/>
          <p:cNvSpPr txBox="1"/>
          <p:nvPr/>
        </p:nvSpPr>
        <p:spPr>
          <a:xfrm>
            <a:off x="2670544" y="860062"/>
            <a:ext cx="7972119" cy="830997"/>
          </a:xfrm>
          <a:prstGeom prst="rect">
            <a:avLst/>
          </a:prstGeom>
          <a:noFill/>
        </p:spPr>
        <p:txBody>
          <a:bodyPr wrap="none" rtlCol="0">
            <a:spAutoFit/>
          </a:bodyPr>
          <a:lstStyle/>
          <a:p>
            <a:pPr marL="457200" indent="-457200">
              <a:buFont typeface="+mj-lt"/>
              <a:buAutoNum type="arabicPeriod"/>
            </a:pPr>
            <a:r>
              <a:rPr lang="en-US" sz="2400" dirty="0"/>
              <a:t>The price of a printer including 17.5% VAT is £225.60.</a:t>
            </a:r>
          </a:p>
          <a:p>
            <a:r>
              <a:rPr lang="en-US" sz="2400" dirty="0"/>
              <a:t>	What would be the price with no VAT?</a:t>
            </a:r>
          </a:p>
        </p:txBody>
      </p:sp>
      <p:sp>
        <p:nvSpPr>
          <p:cNvPr id="13" name="TextBox 12"/>
          <p:cNvSpPr txBox="1"/>
          <p:nvPr/>
        </p:nvSpPr>
        <p:spPr>
          <a:xfrm>
            <a:off x="2636090" y="2587965"/>
            <a:ext cx="9364566" cy="830997"/>
          </a:xfrm>
          <a:prstGeom prst="rect">
            <a:avLst/>
          </a:prstGeom>
          <a:noFill/>
        </p:spPr>
        <p:txBody>
          <a:bodyPr wrap="square" rtlCol="0">
            <a:spAutoFit/>
          </a:bodyPr>
          <a:lstStyle/>
          <a:p>
            <a:pPr marL="457200" indent="-457200">
              <a:buFont typeface="+mj-lt"/>
              <a:buAutoNum type="arabicPeriod" startAt="2"/>
            </a:pPr>
            <a:r>
              <a:rPr lang="en-US" sz="2400" dirty="0"/>
              <a:t>After 1 year, the value of a car has fallen by 23% to £10 395. What was the value of the car at the beginning of the year?</a:t>
            </a:r>
          </a:p>
        </p:txBody>
      </p:sp>
      <mc:AlternateContent xmlns:mc="http://schemas.openxmlformats.org/markup-compatibility/2006" xmlns:a14="http://schemas.microsoft.com/office/drawing/2010/main">
        <mc:Choice Requires="a14">
          <p:sp>
            <p:nvSpPr>
              <p:cNvPr id="14" name="TextBox 13"/>
              <p:cNvSpPr txBox="1"/>
              <p:nvPr/>
            </p:nvSpPr>
            <p:spPr>
              <a:xfrm>
                <a:off x="5729802" y="3501126"/>
                <a:ext cx="3100529" cy="689997"/>
              </a:xfrm>
              <a:prstGeom prst="rect">
                <a:avLst/>
              </a:prstGeom>
              <a:noFill/>
            </p:spPr>
            <p:txBody>
              <a:bodyPr wrap="none" rtlCol="0">
                <a:spAutoFit/>
              </a:bodyPr>
              <a:lstStyle/>
              <a:p>
                <a:r>
                  <a:rPr lang="en-US" sz="2400" dirty="0"/>
                  <a:t>=    </a:t>
                </a:r>
                <a14:m>
                  <m:oMath xmlns:m="http://schemas.openxmlformats.org/officeDocument/2006/math">
                    <m:f>
                      <m:fPr>
                        <m:ctrlPr>
                          <a:rPr lang="en-US" sz="2400" i="1">
                            <a:latin typeface="Cambria Math" panose="02040503050406030204" pitchFamily="18" charset="0"/>
                          </a:rPr>
                        </m:ctrlPr>
                      </m:fPr>
                      <m:num>
                        <m:r>
                          <m:rPr>
                            <m:nor/>
                          </m:rPr>
                          <a:rPr lang="en-GB" sz="2400">
                            <a:latin typeface="Cambria Math" charset="0"/>
                          </a:rPr>
                          <m:t>10395</m:t>
                        </m:r>
                        <m:r>
                          <m:rPr>
                            <m:nor/>
                          </m:rPr>
                          <a:rPr lang="en-GB" sz="2400" dirty="0"/>
                          <m:t> </m:t>
                        </m:r>
                      </m:num>
                      <m:den>
                        <m:r>
                          <m:rPr>
                            <m:nor/>
                          </m:rPr>
                          <a:rPr lang="en-GB" sz="2400" dirty="0">
                            <a:latin typeface="Cambria Math" charset="0"/>
                          </a:rPr>
                          <m:t>0.77</m:t>
                        </m:r>
                      </m:den>
                    </m:f>
                  </m:oMath>
                </a14:m>
                <a:r>
                  <a:rPr lang="en-US" sz="2400" dirty="0"/>
                  <a:t>   = </a:t>
                </a:r>
                <a:r>
                  <a:rPr lang="en-US" sz="2400" dirty="0">
                    <a:solidFill>
                      <a:srgbClr val="FF0000"/>
                    </a:solidFill>
                  </a:rPr>
                  <a:t>13 500</a:t>
                </a:r>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729802" y="3501126"/>
                <a:ext cx="3100529" cy="689997"/>
              </a:xfrm>
              <a:prstGeom prst="rect">
                <a:avLst/>
              </a:prstGeom>
              <a:blipFill>
                <a:blip r:embed="rId4"/>
                <a:stretch>
                  <a:fillRect l="-2857" t="-9259" r="-2041" b="-5556"/>
                </a:stretch>
              </a:blipFill>
            </p:spPr>
            <p:txBody>
              <a:bodyPr/>
              <a:lstStyle/>
              <a:p>
                <a:r>
                  <a:rPr lang="en-US">
                    <a:noFill/>
                  </a:rPr>
                  <a:t> </a:t>
                </a:r>
              </a:p>
            </p:txBody>
          </p:sp>
        </mc:Fallback>
      </mc:AlternateContent>
      <p:sp>
        <p:nvSpPr>
          <p:cNvPr id="15" name="TextBox 14"/>
          <p:cNvSpPr txBox="1"/>
          <p:nvPr/>
        </p:nvSpPr>
        <p:spPr>
          <a:xfrm>
            <a:off x="3580974" y="3599922"/>
            <a:ext cx="2154757" cy="769441"/>
          </a:xfrm>
          <a:prstGeom prst="rect">
            <a:avLst/>
          </a:prstGeom>
          <a:noFill/>
        </p:spPr>
        <p:txBody>
          <a:bodyPr wrap="none" rtlCol="0">
            <a:spAutoFit/>
          </a:bodyPr>
          <a:lstStyle/>
          <a:p>
            <a:r>
              <a:rPr lang="en-US" sz="2400" dirty="0"/>
              <a:t>Original value </a:t>
            </a:r>
          </a:p>
          <a:p>
            <a:endParaRPr lang="en-US" dirty="0"/>
          </a:p>
        </p:txBody>
      </p:sp>
      <p:sp>
        <p:nvSpPr>
          <p:cNvPr id="16" name="TextBox 15"/>
          <p:cNvSpPr txBox="1"/>
          <p:nvPr/>
        </p:nvSpPr>
        <p:spPr>
          <a:xfrm>
            <a:off x="9500010" y="3670129"/>
            <a:ext cx="2496196" cy="769441"/>
          </a:xfrm>
          <a:prstGeom prst="rect">
            <a:avLst/>
          </a:prstGeom>
          <a:noFill/>
        </p:spPr>
        <p:txBody>
          <a:bodyPr wrap="none" rtlCol="0">
            <a:spAutoFit/>
          </a:bodyPr>
          <a:lstStyle/>
          <a:p>
            <a:r>
              <a:rPr lang="en-US" sz="2400" dirty="0">
                <a:solidFill>
                  <a:srgbClr val="FF0000"/>
                </a:solidFill>
              </a:rPr>
              <a:t>Answer: £13 500</a:t>
            </a:r>
          </a:p>
          <a:p>
            <a:endParaRPr lang="en-US" dirty="0"/>
          </a:p>
        </p:txBody>
      </p:sp>
      <p:sp>
        <p:nvSpPr>
          <p:cNvPr id="17" name="TextBox 16">
            <a:extLst>
              <a:ext uri="{FF2B5EF4-FFF2-40B4-BE49-F238E27FC236}">
                <a16:creationId xmlns:a16="http://schemas.microsoft.com/office/drawing/2014/main" id="{F1A3A929-E69A-784E-B492-43455DD99163}"/>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327214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9" grpId="0"/>
      <p:bldP spid="10" grpId="0"/>
      <p:bldP spid="11" grpId="0"/>
      <p:bldP spid="12" grpId="0"/>
      <p:bldP spid="13" grpId="0"/>
      <p:bldP spid="14" grpId="0"/>
      <p:bldP spid="15" grpId="0"/>
      <p:bldP spid="1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6809"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A2.9: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23741" y="1586538"/>
            <a:ext cx="99745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last Section.</a:t>
            </a:r>
          </a:p>
        </p:txBody>
      </p:sp>
      <p:sp>
        <p:nvSpPr>
          <p:cNvPr id="8" name="TextBox 2">
            <a:extLst>
              <a:ext uri="{FF2B5EF4-FFF2-40B4-BE49-F238E27FC236}">
                <a16:creationId xmlns:a16="http://schemas.microsoft.com/office/drawing/2014/main" id="{B6ED23A5-F930-3C4E-8765-CC2804F7CC0C}"/>
              </a:ext>
            </a:extLst>
          </p:cNvPr>
          <p:cNvSpPr txBox="1">
            <a:spLocks noChangeArrowheads="1"/>
          </p:cNvSpPr>
          <p:nvPr/>
        </p:nvSpPr>
        <p:spPr bwMode="auto">
          <a:xfrm>
            <a:off x="2218821" y="3645024"/>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http://szalonta.hu/ske/text/A2/skea2s9.html</a:t>
            </a:r>
          </a:p>
        </p:txBody>
      </p:sp>
      <p:sp>
        <p:nvSpPr>
          <p:cNvPr id="9" name="TextBox 8">
            <a:extLst>
              <a:ext uri="{FF2B5EF4-FFF2-40B4-BE49-F238E27FC236}">
                <a16:creationId xmlns:a16="http://schemas.microsoft.com/office/drawing/2014/main" id="{DAD85EC0-B314-A542-B0A0-2A2327C94F26}"/>
              </a:ext>
            </a:extLst>
          </p:cNvPr>
          <p:cNvSpPr txBox="1">
            <a:spLocks noChangeArrowheads="1"/>
          </p:cNvSpPr>
          <p:nvPr/>
        </p:nvSpPr>
        <p:spPr bwMode="auto">
          <a:xfrm>
            <a:off x="0" y="90343"/>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A2.9</a:t>
            </a:r>
          </a:p>
        </p:txBody>
      </p:sp>
    </p:spTree>
    <p:extLst>
      <p:ext uri="{BB962C8B-B14F-4D97-AF65-F5344CB8AC3E}">
        <p14:creationId xmlns:p14="http://schemas.microsoft.com/office/powerpoint/2010/main" val="1353544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9294" y="65794"/>
            <a:ext cx="99827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p:sp>
        <p:nvSpPr>
          <p:cNvPr id="7" name="Rectangle 6">
            <a:extLst>
              <a:ext uri="{FF2B5EF4-FFF2-40B4-BE49-F238E27FC236}">
                <a16:creationId xmlns:a16="http://schemas.microsoft.com/office/drawing/2014/main" id="{3A634048-22F6-424E-9C40-031DEB396083}"/>
              </a:ext>
            </a:extLst>
          </p:cNvPr>
          <p:cNvSpPr/>
          <p:nvPr/>
        </p:nvSpPr>
        <p:spPr>
          <a:xfrm>
            <a:off x="3503712" y="836712"/>
            <a:ext cx="7704855" cy="937874"/>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p:sp>
        <p:nvSpPr>
          <p:cNvPr id="3" name="TextBox 2"/>
          <p:cNvSpPr txBox="1"/>
          <p:nvPr/>
        </p:nvSpPr>
        <p:spPr>
          <a:xfrm>
            <a:off x="3143672" y="5373216"/>
            <a:ext cx="8888218" cy="1200329"/>
          </a:xfrm>
          <a:prstGeom prst="rect">
            <a:avLst/>
          </a:prstGeom>
          <a:noFill/>
        </p:spPr>
        <p:txBody>
          <a:bodyPr wrap="square" rtlCol="0">
            <a:spAutoFit/>
          </a:bodyPr>
          <a:lstStyle/>
          <a:p>
            <a:r>
              <a:rPr lang="en-US" sz="2400" dirty="0"/>
              <a:t>The next two slides </a:t>
            </a:r>
            <a:r>
              <a:rPr lang="en-US" sz="2400" dirty="0" err="1"/>
              <a:t>summarise</a:t>
            </a:r>
            <a:r>
              <a:rPr lang="en-US" sz="2400" dirty="0"/>
              <a:t> these conversions, and the slides after that show some very common conversions between     </a:t>
            </a:r>
          </a:p>
          <a:p>
            <a:r>
              <a:rPr lang="en-US" sz="2400" b="1" dirty="0"/>
              <a:t>               Fractions, Decimals </a:t>
            </a:r>
            <a:r>
              <a:rPr lang="en-US" sz="2400" dirty="0"/>
              <a:t>and</a:t>
            </a:r>
            <a:r>
              <a:rPr lang="en-US" sz="2400" b="1" dirty="0"/>
              <a:t> Percentages</a:t>
            </a:r>
            <a:r>
              <a:rPr lang="en-US" sz="2400" dirty="0"/>
              <a:t>.</a:t>
            </a:r>
          </a:p>
        </p:txBody>
      </p:sp>
      <mc:AlternateContent xmlns:mc="http://schemas.openxmlformats.org/markup-compatibility/2006" xmlns:a14="http://schemas.microsoft.com/office/drawing/2010/main">
        <mc:Choice Requires="a14">
          <p:sp>
            <p:nvSpPr>
              <p:cNvPr id="6" name="TextBox 5"/>
              <p:cNvSpPr txBox="1"/>
              <p:nvPr/>
            </p:nvSpPr>
            <p:spPr>
              <a:xfrm>
                <a:off x="3143672" y="1891224"/>
                <a:ext cx="9696400" cy="1140184"/>
              </a:xfrm>
              <a:prstGeom prst="rect">
                <a:avLst/>
              </a:prstGeom>
              <a:noFill/>
            </p:spPr>
            <p:txBody>
              <a:bodyPr wrap="square" rtlCol="0">
                <a:spAutoFit/>
              </a:bodyPr>
              <a:lstStyle/>
              <a:p>
                <a:pPr>
                  <a:spcAft>
                    <a:spcPts val="1200"/>
                  </a:spcAft>
                </a:pPr>
                <a:r>
                  <a:rPr lang="en-US" sz="2400" dirty="0"/>
                  <a:t>This is equivalent to converting the percentage to a fraction first.</a:t>
                </a:r>
              </a:p>
              <a:p>
                <a:r>
                  <a:rPr lang="en-US" sz="2400" dirty="0"/>
                  <a:t>       For example:    48% = 48% </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100%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48</m:t>
                        </m:r>
                      </m:num>
                      <m:den>
                        <m:r>
                          <a:rPr lang="en-GB" sz="2400" i="1">
                            <a:latin typeface="Cambria Math" charset="0"/>
                          </a:rPr>
                          <m:t>100</m:t>
                        </m:r>
                      </m:den>
                    </m:f>
                  </m:oMath>
                </a14:m>
                <a:r>
                  <a:rPr lang="en-US" sz="2400" dirty="0"/>
                  <a:t> =  0.48</a:t>
                </a:r>
              </a:p>
            </p:txBody>
          </p:sp>
        </mc:Choice>
        <mc:Fallback xmlns="">
          <p:sp>
            <p:nvSpPr>
              <p:cNvPr id="6" name="TextBox 5"/>
              <p:cNvSpPr txBox="1">
                <a:spLocks noRot="1" noChangeAspect="1" noMove="1" noResize="1" noEditPoints="1" noAdjustHandles="1" noChangeArrowheads="1" noChangeShapeType="1" noTextEdit="1"/>
              </p:cNvSpPr>
              <p:nvPr/>
            </p:nvSpPr>
            <p:spPr>
              <a:xfrm>
                <a:off x="3143672" y="1891224"/>
                <a:ext cx="9696400" cy="1140184"/>
              </a:xfrm>
              <a:prstGeom prst="rect">
                <a:avLst/>
              </a:prstGeom>
              <a:blipFill>
                <a:blip r:embed="rId2"/>
                <a:stretch>
                  <a:fillRect l="-1006" t="-3743" b="-4278"/>
                </a:stretch>
              </a:blipFill>
            </p:spPr>
            <p:txBody>
              <a:bodyPr/>
              <a:lstStyle/>
              <a:p>
                <a:r>
                  <a:rPr lang="en-GB">
                    <a:noFill/>
                  </a:rPr>
                  <a:t> </a:t>
                </a:r>
              </a:p>
            </p:txBody>
          </p:sp>
        </mc:Fallback>
      </mc:AlternateContent>
      <p:sp>
        <p:nvSpPr>
          <p:cNvPr id="8" name="TextBox 7"/>
          <p:cNvSpPr txBox="1"/>
          <p:nvPr/>
        </p:nvSpPr>
        <p:spPr>
          <a:xfrm>
            <a:off x="3143672" y="3424416"/>
            <a:ext cx="8512039" cy="1200329"/>
          </a:xfrm>
          <a:prstGeom prst="rect">
            <a:avLst/>
          </a:prstGeom>
          <a:noFill/>
        </p:spPr>
        <p:txBody>
          <a:bodyPr wrap="square" rtlCol="0">
            <a:spAutoFit/>
          </a:bodyPr>
          <a:lstStyle/>
          <a:p>
            <a:r>
              <a:rPr lang="en-US" sz="2400" dirty="0"/>
              <a:t>And </a:t>
            </a:r>
            <a:r>
              <a:rPr lang="en-US" altLang="en-US" sz="2400" b="1" dirty="0"/>
              <a:t>Decimals can easily be converted to Fractions </a:t>
            </a:r>
            <a:r>
              <a:rPr lang="en-US" sz="2400" dirty="0"/>
              <a:t>by first converting the decimal to a percentage and then converting that percentage into a fraction; for example:</a:t>
            </a:r>
          </a:p>
        </p:txBody>
      </p:sp>
      <mc:AlternateContent xmlns:mc="http://schemas.openxmlformats.org/markup-compatibility/2006" xmlns:a14="http://schemas.microsoft.com/office/drawing/2010/main">
        <mc:Choice Requires="a14">
          <p:sp>
            <p:nvSpPr>
              <p:cNvPr id="9" name="TextBox 8"/>
              <p:cNvSpPr txBox="1"/>
              <p:nvPr/>
            </p:nvSpPr>
            <p:spPr>
              <a:xfrm>
                <a:off x="4727848" y="4675119"/>
                <a:ext cx="4636206" cy="616964"/>
              </a:xfrm>
              <a:prstGeom prst="rect">
                <a:avLst/>
              </a:prstGeom>
              <a:noFill/>
            </p:spPr>
            <p:txBody>
              <a:bodyPr wrap="none" rtlCol="0">
                <a:spAutoFit/>
              </a:bodyPr>
              <a:lstStyle/>
              <a:p>
                <a:r>
                  <a:rPr lang="en-US" sz="2400" dirty="0"/>
                  <a:t>0.48 = 0.48 x 100% = 48% =  </a:t>
                </a:r>
                <a14:m>
                  <m:oMath xmlns:m="http://schemas.openxmlformats.org/officeDocument/2006/math">
                    <m:f>
                      <m:fPr>
                        <m:ctrlPr>
                          <a:rPr lang="en-US" sz="2400" i="1">
                            <a:latin typeface="Cambria Math" panose="02040503050406030204" pitchFamily="18" charset="0"/>
                          </a:rPr>
                        </m:ctrlPr>
                      </m:fPr>
                      <m:num>
                        <m:r>
                          <a:rPr lang="en-GB" sz="2400" i="1">
                            <a:latin typeface="Cambria Math" charset="0"/>
                          </a:rPr>
                          <m:t>48</m:t>
                        </m:r>
                      </m:num>
                      <m:den>
                        <m:r>
                          <a:rPr lang="en-GB" sz="2400" i="1">
                            <a:latin typeface="Cambria Math" charset="0"/>
                          </a:rPr>
                          <m:t>100</m:t>
                        </m:r>
                      </m:den>
                    </m:f>
                  </m:oMath>
                </a14:m>
                <a:endParaRPr lang="en-US"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4727848" y="4675119"/>
                <a:ext cx="4636206" cy="616964"/>
              </a:xfrm>
              <a:prstGeom prst="rect">
                <a:avLst/>
              </a:prstGeom>
              <a:blipFill>
                <a:blip r:embed="rId3"/>
                <a:stretch>
                  <a:fillRect l="-2192" b="-6000"/>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7EDD71C0-42ED-5F45-8923-A1C55751520E}"/>
              </a:ext>
            </a:extLst>
          </p:cNvPr>
          <p:cNvSpPr txBox="1"/>
          <p:nvPr/>
        </p:nvSpPr>
        <p:spPr>
          <a:xfrm>
            <a:off x="3852275" y="836712"/>
            <a:ext cx="7344816" cy="1138773"/>
          </a:xfrm>
          <a:prstGeom prst="rect">
            <a:avLst/>
          </a:prstGeom>
          <a:noFill/>
        </p:spPr>
        <p:txBody>
          <a:bodyPr wrap="square" rtlCol="0">
            <a:spAutoFit/>
          </a:bodyPr>
          <a:lstStyle/>
          <a:p>
            <a:r>
              <a:rPr lang="en-US" altLang="en-US" sz="2400" b="1" dirty="0"/>
              <a:t>Decimals can easily be converted to Percentages </a:t>
            </a:r>
          </a:p>
          <a:p>
            <a:r>
              <a:rPr lang="en-US" altLang="en-US" sz="2400" dirty="0"/>
              <a:t>      by simply </a:t>
            </a:r>
            <a:r>
              <a:rPr lang="en-US" sz="2400" dirty="0"/>
              <a:t>multiplying the decimal by 100%.</a:t>
            </a:r>
          </a:p>
          <a:p>
            <a:endParaRPr lang="en-US" dirty="0"/>
          </a:p>
        </p:txBody>
      </p:sp>
      <p:sp>
        <p:nvSpPr>
          <p:cNvPr id="10" name="TextBox 9">
            <a:extLst>
              <a:ext uri="{FF2B5EF4-FFF2-40B4-BE49-F238E27FC236}">
                <a16:creationId xmlns:a16="http://schemas.microsoft.com/office/drawing/2014/main" id="{223CC4D4-8B51-2049-97FE-8623B2D8A452}"/>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16962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6809" y="54191"/>
            <a:ext cx="9985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p:sp>
        <p:nvSpPr>
          <p:cNvPr id="2" name="TextBox 1"/>
          <p:cNvSpPr txBox="1"/>
          <p:nvPr/>
        </p:nvSpPr>
        <p:spPr>
          <a:xfrm>
            <a:off x="3849636" y="851207"/>
            <a:ext cx="6548871" cy="830997"/>
          </a:xfrm>
          <a:prstGeom prst="rect">
            <a:avLst/>
          </a:prstGeom>
          <a:noFill/>
        </p:spPr>
        <p:txBody>
          <a:bodyPr wrap="square" rtlCol="0">
            <a:spAutoFit/>
          </a:bodyPr>
          <a:lstStyle/>
          <a:p>
            <a:pPr algn="ctr"/>
            <a:r>
              <a:rPr lang="en-US" sz="2400" dirty="0"/>
              <a:t>Converting between</a:t>
            </a:r>
          </a:p>
          <a:p>
            <a:pPr algn="ctr"/>
            <a:r>
              <a:rPr lang="en-US" sz="2400" b="1" dirty="0"/>
              <a:t>Fractions, Decimals and Percentages</a:t>
            </a:r>
          </a:p>
        </p:txBody>
      </p:sp>
      <p:sp>
        <p:nvSpPr>
          <p:cNvPr id="5" name="TextBox 4"/>
          <p:cNvSpPr txBox="1"/>
          <p:nvPr/>
        </p:nvSpPr>
        <p:spPr>
          <a:xfrm>
            <a:off x="6475497" y="2013460"/>
            <a:ext cx="1297150" cy="461665"/>
          </a:xfrm>
          <a:prstGeom prst="rect">
            <a:avLst/>
          </a:prstGeom>
          <a:noFill/>
        </p:spPr>
        <p:txBody>
          <a:bodyPr wrap="none" rtlCol="0">
            <a:spAutoFit/>
          </a:bodyPr>
          <a:lstStyle/>
          <a:p>
            <a:r>
              <a:rPr lang="en-US" sz="2400" dirty="0"/>
              <a:t>Fraction</a:t>
            </a:r>
          </a:p>
        </p:txBody>
      </p:sp>
      <p:sp>
        <p:nvSpPr>
          <p:cNvPr id="10" name="TextBox 9"/>
          <p:cNvSpPr txBox="1"/>
          <p:nvPr/>
        </p:nvSpPr>
        <p:spPr>
          <a:xfrm>
            <a:off x="8096949" y="4657970"/>
            <a:ext cx="1298753" cy="461665"/>
          </a:xfrm>
          <a:prstGeom prst="rect">
            <a:avLst/>
          </a:prstGeom>
          <a:noFill/>
        </p:spPr>
        <p:txBody>
          <a:bodyPr wrap="none" rtlCol="0">
            <a:spAutoFit/>
          </a:bodyPr>
          <a:lstStyle/>
          <a:p>
            <a:r>
              <a:rPr lang="en-US" sz="2400" dirty="0"/>
              <a:t>Decimal</a:t>
            </a:r>
          </a:p>
        </p:txBody>
      </p:sp>
      <p:sp>
        <p:nvSpPr>
          <p:cNvPr id="11" name="TextBox 10"/>
          <p:cNvSpPr txBox="1"/>
          <p:nvPr/>
        </p:nvSpPr>
        <p:spPr>
          <a:xfrm>
            <a:off x="5037662" y="4703391"/>
            <a:ext cx="1760418" cy="461665"/>
          </a:xfrm>
          <a:prstGeom prst="rect">
            <a:avLst/>
          </a:prstGeom>
          <a:noFill/>
        </p:spPr>
        <p:txBody>
          <a:bodyPr wrap="none" rtlCol="0">
            <a:spAutoFit/>
          </a:bodyPr>
          <a:lstStyle/>
          <a:p>
            <a:r>
              <a:rPr lang="en-US" sz="2400" dirty="0"/>
              <a:t>Percentage</a:t>
            </a:r>
          </a:p>
        </p:txBody>
      </p:sp>
      <p:sp>
        <p:nvSpPr>
          <p:cNvPr id="12" name="Circular Arrow 11"/>
          <p:cNvSpPr/>
          <p:nvPr/>
        </p:nvSpPr>
        <p:spPr bwMode="auto">
          <a:xfrm rot="4273717">
            <a:off x="7099465" y="2414161"/>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6" name="Circular Arrow 15"/>
          <p:cNvSpPr/>
          <p:nvPr/>
        </p:nvSpPr>
        <p:spPr bwMode="auto">
          <a:xfrm rot="10800000">
            <a:off x="5984421" y="4349447"/>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sz="2400">
              <a:latin typeface="Arial" charset="0"/>
              <a:ea typeface="ＭＳ Ｐゴシック" charset="0"/>
            </a:endParaRPr>
          </a:p>
        </p:txBody>
      </p:sp>
      <p:sp>
        <p:nvSpPr>
          <p:cNvPr id="18" name="Circular Arrow 17"/>
          <p:cNvSpPr/>
          <p:nvPr/>
        </p:nvSpPr>
        <p:spPr bwMode="auto">
          <a:xfrm rot="17660379">
            <a:off x="4676548" y="2584482"/>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mc:AlternateContent xmlns:mc="http://schemas.openxmlformats.org/markup-compatibility/2006" xmlns:a14="http://schemas.microsoft.com/office/drawing/2010/main">
        <mc:Choice Requires="a14">
          <p:sp>
            <p:nvSpPr>
              <p:cNvPr id="15" name="TextBox 14"/>
              <p:cNvSpPr txBox="1"/>
              <p:nvPr/>
            </p:nvSpPr>
            <p:spPr>
              <a:xfrm>
                <a:off x="9310935" y="3046936"/>
                <a:ext cx="1706365" cy="614848"/>
              </a:xfrm>
              <a:prstGeom prst="rect">
                <a:avLst/>
              </a:prstGeom>
              <a:noFill/>
            </p:spPr>
            <p:txBody>
              <a:bodyPr wrap="none" rtlCol="0">
                <a:spAutoFit/>
              </a:bodyPr>
              <a:lstStyle/>
              <a:p>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𝑁</m:t>
                        </m:r>
                      </m:num>
                      <m:den>
                        <m:r>
                          <a:rPr lang="en-GB" sz="2400" i="1">
                            <a:solidFill>
                              <a:srgbClr val="FF0000"/>
                            </a:solidFill>
                            <a:latin typeface="Cambria Math" charset="0"/>
                          </a:rPr>
                          <m:t>𝐷</m:t>
                        </m:r>
                      </m:den>
                    </m:f>
                  </m:oMath>
                </a14:m>
                <a:r>
                  <a:rPr lang="en-US" sz="2400" dirty="0">
                    <a:solidFill>
                      <a:srgbClr val="FF0000"/>
                    </a:solidFill>
                  </a:rPr>
                  <a:t> =  </a:t>
                </a:r>
                <a:r>
                  <a:rPr lang="en-US" sz="2400" i="1" dirty="0">
                    <a:solidFill>
                      <a:srgbClr val="FF0000"/>
                    </a:solidFill>
                    <a:latin typeface="Times New Roman" panose="02020603050405020304" pitchFamily="18" charset="0"/>
                    <a:cs typeface="Times New Roman" panose="02020603050405020304" pitchFamily="18" charset="0"/>
                  </a:rPr>
                  <a:t>N</a:t>
                </a:r>
                <a:r>
                  <a:rPr lang="en-US"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a:t>
                </a:r>
                <a:r>
                  <a:rPr lang="en-US" sz="2400" i="1" dirty="0">
                    <a:solidFill>
                      <a:srgbClr val="FF0000"/>
                    </a:solidFill>
                    <a:latin typeface="Times New Roman" panose="02020603050405020304" pitchFamily="18" charset="0"/>
                    <a:cs typeface="Times New Roman" panose="02020603050405020304" pitchFamily="18" charset="0"/>
                  </a:rPr>
                  <a:t>D</a:t>
                </a:r>
                <a:r>
                  <a:rPr lang="en-US" sz="2400" dirty="0">
                    <a:solidFill>
                      <a:srgbClr val="FF0000"/>
                    </a:solidFill>
                  </a:rPr>
                  <a:t> </a:t>
                </a:r>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310935" y="3046936"/>
                <a:ext cx="1706365" cy="614848"/>
              </a:xfrm>
              <a:prstGeom prst="rect">
                <a:avLst/>
              </a:prstGeom>
              <a:blipFill>
                <a:blip r:embed="rId2"/>
                <a:stretch>
                  <a:fillRect b="-8911"/>
                </a:stretch>
              </a:blipFill>
            </p:spPr>
            <p:txBody>
              <a:bodyPr/>
              <a:lstStyle/>
              <a:p>
                <a:r>
                  <a:rPr lang="en-GB">
                    <a:noFill/>
                  </a:rPr>
                  <a:t> </a:t>
                </a:r>
              </a:p>
            </p:txBody>
          </p:sp>
        </mc:Fallback>
      </mc:AlternateContent>
      <p:sp>
        <p:nvSpPr>
          <p:cNvPr id="17" name="TextBox 16"/>
          <p:cNvSpPr txBox="1"/>
          <p:nvPr/>
        </p:nvSpPr>
        <p:spPr>
          <a:xfrm>
            <a:off x="6196683" y="6287630"/>
            <a:ext cx="2565126" cy="461665"/>
          </a:xfrm>
          <a:prstGeom prst="rect">
            <a:avLst/>
          </a:prstGeom>
          <a:noFill/>
        </p:spPr>
        <p:txBody>
          <a:bodyPr wrap="none" rtlCol="0">
            <a:spAutoFit/>
          </a:bodyPr>
          <a:lstStyle/>
          <a:p>
            <a:r>
              <a:rPr lang="en-US" sz="2400" dirty="0">
                <a:solidFill>
                  <a:srgbClr val="FF0000"/>
                </a:solidFill>
              </a:rPr>
              <a:t>Decimal × 100%</a:t>
            </a:r>
          </a:p>
        </p:txBody>
      </p:sp>
      <mc:AlternateContent xmlns:mc="http://schemas.openxmlformats.org/markup-compatibility/2006" xmlns:a14="http://schemas.microsoft.com/office/drawing/2010/main">
        <mc:Choice Requires="a14">
          <p:sp>
            <p:nvSpPr>
              <p:cNvPr id="19" name="TextBox 18"/>
              <p:cNvSpPr txBox="1"/>
              <p:nvPr/>
            </p:nvSpPr>
            <p:spPr>
              <a:xfrm>
                <a:off x="3483458" y="2905207"/>
                <a:ext cx="1728358" cy="7837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a:solidFill>
                                <a:srgbClr val="FF0000"/>
                              </a:solidFill>
                              <a:latin typeface="Cambria Math" panose="02040503050406030204" pitchFamily="18" charset="0"/>
                            </a:rPr>
                          </m:ctrlPr>
                        </m:fPr>
                        <m:num>
                          <m:r>
                            <m:rPr>
                              <m:sty m:val="p"/>
                            </m:rPr>
                            <a:rPr lang="en-GB" sz="2400">
                              <a:solidFill>
                                <a:srgbClr val="FF0000"/>
                              </a:solidFill>
                              <a:latin typeface="Cambria Math" panose="02040503050406030204" pitchFamily="18" charset="0"/>
                            </a:rPr>
                            <m:t>Percentage</m:t>
                          </m:r>
                        </m:num>
                        <m:den>
                          <m:r>
                            <a:rPr lang="en-GB" sz="2400" i="1">
                              <a:solidFill>
                                <a:srgbClr val="FF0000"/>
                              </a:solidFill>
                              <a:latin typeface="Cambria Math" charset="0"/>
                            </a:rPr>
                            <m:t>100</m:t>
                          </m:r>
                        </m:den>
                      </m:f>
                    </m:oMath>
                  </m:oMathPara>
                </a14:m>
                <a:endParaRPr lang="en-US"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483458" y="2905207"/>
                <a:ext cx="1728358" cy="783741"/>
              </a:xfrm>
              <a:prstGeom prst="rect">
                <a:avLst/>
              </a:prstGeom>
              <a:blipFill>
                <a:blip r:embed="rId3"/>
                <a:stretch>
                  <a:fillRect/>
                </a:stretch>
              </a:blipFill>
            </p:spPr>
            <p:txBody>
              <a:bodyPr/>
              <a:lstStyle/>
              <a:p>
                <a:r>
                  <a:rPr lang="en-GB">
                    <a:noFill/>
                  </a:rPr>
                  <a:t> </a:t>
                </a:r>
              </a:p>
            </p:txBody>
          </p:sp>
        </mc:Fallback>
      </mc:AlternateContent>
      <p:sp>
        <p:nvSpPr>
          <p:cNvPr id="20" name="TextBox 19"/>
          <p:cNvSpPr txBox="1"/>
          <p:nvPr/>
        </p:nvSpPr>
        <p:spPr>
          <a:xfrm>
            <a:off x="3592490" y="3744727"/>
            <a:ext cx="1537600" cy="1200329"/>
          </a:xfrm>
          <a:prstGeom prst="rect">
            <a:avLst/>
          </a:prstGeom>
          <a:noFill/>
        </p:spPr>
        <p:txBody>
          <a:bodyPr wrap="none" rtlCol="0">
            <a:spAutoFit/>
          </a:bodyPr>
          <a:lstStyle/>
          <a:p>
            <a:r>
              <a:rPr lang="en-US" sz="2400" dirty="0">
                <a:solidFill>
                  <a:srgbClr val="FF0000"/>
                </a:solidFill>
              </a:rPr>
              <a:t>and then</a:t>
            </a:r>
          </a:p>
          <a:p>
            <a:r>
              <a:rPr lang="en-US" sz="2400" dirty="0">
                <a:solidFill>
                  <a:srgbClr val="FF0000"/>
                </a:solidFill>
              </a:rPr>
              <a:t>simplify </a:t>
            </a:r>
          </a:p>
          <a:p>
            <a:r>
              <a:rPr lang="en-US" sz="2400" dirty="0">
                <a:solidFill>
                  <a:srgbClr val="FF0000"/>
                </a:solidFill>
              </a:rPr>
              <a:t>if needed</a:t>
            </a:r>
            <a:r>
              <a:rPr lang="en-US" sz="2400" dirty="0"/>
              <a:t> </a:t>
            </a:r>
          </a:p>
        </p:txBody>
      </p:sp>
      <p:sp>
        <p:nvSpPr>
          <p:cNvPr id="21" name="TextBox 20">
            <a:extLst>
              <a:ext uri="{FF2B5EF4-FFF2-40B4-BE49-F238E27FC236}">
                <a16:creationId xmlns:a16="http://schemas.microsoft.com/office/drawing/2014/main" id="{E7CE0982-71C6-8443-83D5-CD54E2BF5E85}"/>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78850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7"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332150" y="30104"/>
            <a:ext cx="9859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Fractions, Decimals and Percentages</a:t>
            </a:r>
          </a:p>
        </p:txBody>
      </p:sp>
      <mc:AlternateContent xmlns:mc="http://schemas.openxmlformats.org/markup-compatibility/2006" xmlns:a14="http://schemas.microsoft.com/office/drawing/2010/main">
        <mc:Choice Requires="a14">
          <p:sp>
            <p:nvSpPr>
              <p:cNvPr id="2" name="TextBox 1"/>
              <p:cNvSpPr txBox="1"/>
              <p:nvPr/>
            </p:nvSpPr>
            <p:spPr>
              <a:xfrm>
                <a:off x="3983577" y="726640"/>
                <a:ext cx="6548871" cy="616964"/>
              </a:xfrm>
              <a:prstGeom prst="rect">
                <a:avLst/>
              </a:prstGeom>
              <a:noFill/>
            </p:spPr>
            <p:txBody>
              <a:bodyPr wrap="square" rtlCol="0">
                <a:spAutoFit/>
              </a:bodyPr>
              <a:lstStyle/>
              <a:p>
                <a:pPr algn="ctr"/>
                <a:r>
                  <a:rPr lang="en-US" sz="2400" dirty="0"/>
                  <a:t>Example: Convert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charset="0"/>
                          </a:rPr>
                          <m:t>5</m:t>
                        </m:r>
                      </m:den>
                    </m:f>
                  </m:oMath>
                </a14:m>
                <a:endParaRPr lang="en-GB" sz="2400" dirty="0">
                  <a:solidFill>
                    <a:srgbClr val="FF0000"/>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983577" y="726640"/>
                <a:ext cx="6548871" cy="616964"/>
              </a:xfrm>
              <a:prstGeom prst="rect">
                <a:avLst/>
              </a:prstGeom>
              <a:blipFill>
                <a:blip r:embed="rId2"/>
                <a:stretch>
                  <a:fillRect b="-6000"/>
                </a:stretch>
              </a:blipFill>
            </p:spPr>
            <p:txBody>
              <a:bodyPr/>
              <a:lstStyle/>
              <a:p>
                <a:r>
                  <a:rPr lang="en-US">
                    <a:noFill/>
                  </a:rPr>
                  <a:t> </a:t>
                </a:r>
              </a:p>
            </p:txBody>
          </p:sp>
        </mc:Fallback>
      </mc:AlternateContent>
      <p:sp>
        <p:nvSpPr>
          <p:cNvPr id="5" name="TextBox 4"/>
          <p:cNvSpPr txBox="1"/>
          <p:nvPr/>
        </p:nvSpPr>
        <p:spPr>
          <a:xfrm>
            <a:off x="6475497" y="2013460"/>
            <a:ext cx="1297150" cy="461665"/>
          </a:xfrm>
          <a:prstGeom prst="rect">
            <a:avLst/>
          </a:prstGeom>
          <a:noFill/>
        </p:spPr>
        <p:txBody>
          <a:bodyPr wrap="none" rtlCol="0">
            <a:spAutoFit/>
          </a:bodyPr>
          <a:lstStyle/>
          <a:p>
            <a:r>
              <a:rPr lang="en-US" sz="2400" dirty="0"/>
              <a:t>Fraction</a:t>
            </a:r>
          </a:p>
        </p:txBody>
      </p:sp>
      <p:sp>
        <p:nvSpPr>
          <p:cNvPr id="10" name="TextBox 9"/>
          <p:cNvSpPr txBox="1"/>
          <p:nvPr/>
        </p:nvSpPr>
        <p:spPr>
          <a:xfrm>
            <a:off x="8040578" y="4475090"/>
            <a:ext cx="1298753" cy="461665"/>
          </a:xfrm>
          <a:prstGeom prst="rect">
            <a:avLst/>
          </a:prstGeom>
          <a:noFill/>
        </p:spPr>
        <p:txBody>
          <a:bodyPr wrap="none" rtlCol="0">
            <a:spAutoFit/>
          </a:bodyPr>
          <a:lstStyle/>
          <a:p>
            <a:r>
              <a:rPr lang="en-US" sz="2400" dirty="0"/>
              <a:t>Decimal</a:t>
            </a:r>
          </a:p>
        </p:txBody>
      </p:sp>
      <p:sp>
        <p:nvSpPr>
          <p:cNvPr id="11" name="TextBox 10"/>
          <p:cNvSpPr txBox="1"/>
          <p:nvPr/>
        </p:nvSpPr>
        <p:spPr>
          <a:xfrm>
            <a:off x="4887847" y="4715706"/>
            <a:ext cx="1760418" cy="461665"/>
          </a:xfrm>
          <a:prstGeom prst="rect">
            <a:avLst/>
          </a:prstGeom>
          <a:noFill/>
        </p:spPr>
        <p:txBody>
          <a:bodyPr wrap="none" rtlCol="0">
            <a:spAutoFit/>
          </a:bodyPr>
          <a:lstStyle/>
          <a:p>
            <a:r>
              <a:rPr lang="en-US" sz="2400" dirty="0"/>
              <a:t>Percentage</a:t>
            </a:r>
          </a:p>
        </p:txBody>
      </p:sp>
      <p:sp>
        <p:nvSpPr>
          <p:cNvPr id="12" name="Circular Arrow 11"/>
          <p:cNvSpPr/>
          <p:nvPr/>
        </p:nvSpPr>
        <p:spPr bwMode="auto">
          <a:xfrm rot="4273717">
            <a:off x="7099465" y="2414161"/>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6" name="Circular Arrow 15"/>
          <p:cNvSpPr/>
          <p:nvPr/>
        </p:nvSpPr>
        <p:spPr bwMode="auto">
          <a:xfrm rot="10800000">
            <a:off x="5955023" y="4326365"/>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8" name="Circular Arrow 17"/>
          <p:cNvSpPr/>
          <p:nvPr/>
        </p:nvSpPr>
        <p:spPr bwMode="auto">
          <a:xfrm rot="17660379">
            <a:off x="4676548" y="2584482"/>
            <a:ext cx="2556950" cy="2020290"/>
          </a:xfrm>
          <a:prstGeom prst="circular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mc:AlternateContent xmlns:mc="http://schemas.openxmlformats.org/markup-compatibility/2006" xmlns:a14="http://schemas.microsoft.com/office/drawing/2010/main">
        <mc:Choice Requires="a14">
          <p:sp>
            <p:nvSpPr>
              <p:cNvPr id="15" name="TextBox 14"/>
              <p:cNvSpPr txBox="1"/>
              <p:nvPr/>
            </p:nvSpPr>
            <p:spPr>
              <a:xfrm>
                <a:off x="9281537" y="3023853"/>
                <a:ext cx="1576072" cy="616964"/>
              </a:xfrm>
              <a:prstGeom prst="rect">
                <a:avLst/>
              </a:prstGeom>
              <a:noFill/>
            </p:spPr>
            <p:txBody>
              <a:bodyPr wrap="none" rtlCol="0">
                <a:spAutoFit/>
              </a:bodyPr>
              <a:lstStyle/>
              <a:p>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charset="0"/>
                          </a:rPr>
                          <m:t>5</m:t>
                        </m:r>
                      </m:den>
                    </m:f>
                  </m:oMath>
                </a14:m>
                <a:r>
                  <a:rPr lang="en-US" sz="2400" dirty="0">
                    <a:solidFill>
                      <a:srgbClr val="FF0000"/>
                    </a:solidFill>
                  </a:rPr>
                  <a:t> =  2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5 </a:t>
                </a:r>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281537" y="3023853"/>
                <a:ext cx="1576072" cy="616964"/>
              </a:xfrm>
              <a:prstGeom prst="rect">
                <a:avLst/>
              </a:prstGeom>
              <a:blipFill>
                <a:blip r:embed="rId3"/>
                <a:stretch>
                  <a:fillRect r="-4800" b="-6000"/>
                </a:stretch>
              </a:blipFill>
            </p:spPr>
            <p:txBody>
              <a:bodyPr/>
              <a:lstStyle/>
              <a:p>
                <a:r>
                  <a:rPr lang="en-US">
                    <a:noFill/>
                  </a:rPr>
                  <a:t> </a:t>
                </a:r>
              </a:p>
            </p:txBody>
          </p:sp>
        </mc:Fallback>
      </mc:AlternateContent>
      <p:sp>
        <p:nvSpPr>
          <p:cNvPr id="17" name="TextBox 16"/>
          <p:cNvSpPr txBox="1"/>
          <p:nvPr/>
        </p:nvSpPr>
        <p:spPr>
          <a:xfrm>
            <a:off x="6475497" y="6172646"/>
            <a:ext cx="1572866" cy="400110"/>
          </a:xfrm>
          <a:prstGeom prst="rect">
            <a:avLst/>
          </a:prstGeom>
          <a:noFill/>
        </p:spPr>
        <p:txBody>
          <a:bodyPr wrap="none" rtlCol="0">
            <a:spAutoFit/>
          </a:bodyPr>
          <a:lstStyle/>
          <a:p>
            <a:r>
              <a:rPr lang="en-US" dirty="0">
                <a:solidFill>
                  <a:srgbClr val="FF0000"/>
                </a:solidFill>
              </a:rPr>
              <a:t>0.4</a:t>
            </a:r>
            <a:r>
              <a:rPr lang="en-US" sz="1400" dirty="0">
                <a:solidFill>
                  <a:srgbClr val="FF0000"/>
                </a:solidFill>
              </a:rPr>
              <a:t> </a:t>
            </a:r>
            <a:r>
              <a:rPr lang="en-US" dirty="0">
                <a:solidFill>
                  <a:srgbClr val="FF0000"/>
                </a:solidFill>
              </a:rPr>
              <a:t>× 100%</a:t>
            </a:r>
          </a:p>
        </p:txBody>
      </p:sp>
      <mc:AlternateContent xmlns:mc="http://schemas.openxmlformats.org/markup-compatibility/2006" xmlns:a14="http://schemas.microsoft.com/office/drawing/2010/main">
        <mc:Choice Requires="a14">
          <p:sp>
            <p:nvSpPr>
              <p:cNvPr id="19" name="TextBox 18"/>
              <p:cNvSpPr txBox="1"/>
              <p:nvPr/>
            </p:nvSpPr>
            <p:spPr>
              <a:xfrm>
                <a:off x="3844001" y="2745097"/>
                <a:ext cx="779381"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a:solidFill>
                                <a:srgbClr val="FF0000"/>
                              </a:solidFill>
                              <a:latin typeface="Cambria Math" panose="02040503050406030204" pitchFamily="18" charset="0"/>
                            </a:rPr>
                          </m:ctrlPr>
                        </m:fPr>
                        <m:num>
                          <m:r>
                            <a:rPr lang="en-GB" sz="2400" b="0" i="1">
                              <a:solidFill>
                                <a:srgbClr val="FF0000"/>
                              </a:solidFill>
                              <a:latin typeface="Cambria Math" charset="0"/>
                            </a:rPr>
                            <m:t>40</m:t>
                          </m:r>
                        </m:num>
                        <m:den>
                          <m:r>
                            <a:rPr lang="en-GB" sz="2400" b="0" i="1">
                              <a:solidFill>
                                <a:srgbClr val="FF0000"/>
                              </a:solidFill>
                              <a:latin typeface="Cambria Math" charset="0"/>
                            </a:rPr>
                            <m:t>100</m:t>
                          </m:r>
                        </m:den>
                      </m:f>
                    </m:oMath>
                  </m:oMathPara>
                </a14:m>
                <a:endParaRPr lang="en-US"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844001" y="2745097"/>
                <a:ext cx="779381" cy="786177"/>
              </a:xfrm>
              <a:prstGeom prst="rect">
                <a:avLst/>
              </a:prstGeom>
              <a:blipFill>
                <a:blip r:embed="rId4"/>
                <a:stretch>
                  <a:fillRect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3902748" y="3538116"/>
                <a:ext cx="793807" cy="616964"/>
              </a:xfrm>
              <a:prstGeom prst="rect">
                <a:avLst/>
              </a:prstGeom>
              <a:noFill/>
            </p:spPr>
            <p:txBody>
              <a:bodyPr wrap="non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a:solidFill>
                              <a:srgbClr val="FF0000"/>
                            </a:solidFill>
                            <a:latin typeface="Cambria Math" charset="0"/>
                          </a:rPr>
                          <m:t>20</m:t>
                        </m:r>
                      </m:num>
                      <m:den>
                        <m:r>
                          <a:rPr lang="en-GB" sz="2400" i="1">
                            <a:solidFill>
                              <a:srgbClr val="FF0000"/>
                            </a:solidFill>
                            <a:latin typeface="Cambria Math" charset="0"/>
                          </a:rPr>
                          <m:t>50</m:t>
                        </m:r>
                      </m:den>
                    </m:f>
                  </m:oMath>
                </a14:m>
                <a:r>
                  <a:rPr lang="en-US" sz="2400" dirty="0">
                    <a:solidFill>
                      <a:srgbClr val="FF0000"/>
                    </a:solidFill>
                  </a:rPr>
                  <a:t> </a:t>
                </a:r>
                <a:endParaRPr lang="en-US" sz="2400" dirty="0"/>
              </a:p>
            </p:txBody>
          </p:sp>
        </mc:Choice>
        <mc:Fallback xmlns="">
          <p:sp>
            <p:nvSpPr>
              <p:cNvPr id="20" name="TextBox 19"/>
              <p:cNvSpPr txBox="1">
                <a:spLocks noRot="1" noChangeAspect="1" noMove="1" noResize="1" noEditPoints="1" noAdjustHandles="1" noChangeArrowheads="1" noChangeShapeType="1" noTextEdit="1"/>
              </p:cNvSpPr>
              <p:nvPr/>
            </p:nvSpPr>
            <p:spPr>
              <a:xfrm>
                <a:off x="3902748" y="3538116"/>
                <a:ext cx="793807" cy="616964"/>
              </a:xfrm>
              <a:prstGeom prst="rect">
                <a:avLst/>
              </a:prstGeom>
              <a:blipFill>
                <a:blip r:embed="rId5"/>
                <a:stretch>
                  <a:fillRect l="-9375" b="-6122"/>
                </a:stretch>
              </a:blipFill>
            </p:spPr>
            <p:txBody>
              <a:bodyPr/>
              <a:lstStyle/>
              <a:p>
                <a:r>
                  <a:rPr lang="en-US">
                    <a:noFill/>
                  </a:rPr>
                  <a:t> </a:t>
                </a:r>
              </a:p>
            </p:txBody>
          </p:sp>
        </mc:Fallback>
      </mc:AlternateContent>
      <p:sp>
        <p:nvSpPr>
          <p:cNvPr id="3" name="TextBox 2"/>
          <p:cNvSpPr txBox="1"/>
          <p:nvPr/>
        </p:nvSpPr>
        <p:spPr>
          <a:xfrm>
            <a:off x="9536868" y="3615766"/>
            <a:ext cx="962123" cy="461665"/>
          </a:xfrm>
          <a:prstGeom prst="rect">
            <a:avLst/>
          </a:prstGeom>
          <a:noFill/>
        </p:spPr>
        <p:txBody>
          <a:bodyPr wrap="none" rtlCol="0">
            <a:spAutoFit/>
          </a:bodyPr>
          <a:lstStyle/>
          <a:p>
            <a:r>
              <a:rPr lang="en-US" sz="2400" dirty="0">
                <a:solidFill>
                  <a:srgbClr val="FF0000"/>
                </a:solidFill>
              </a:rPr>
              <a:t>=  0.4</a:t>
            </a:r>
            <a:endParaRPr lang="en-US" sz="2400" dirty="0"/>
          </a:p>
        </p:txBody>
      </p:sp>
      <p:sp>
        <p:nvSpPr>
          <p:cNvPr id="7" name="TextBox 6"/>
          <p:cNvSpPr txBox="1"/>
          <p:nvPr/>
        </p:nvSpPr>
        <p:spPr>
          <a:xfrm>
            <a:off x="8469479" y="4972859"/>
            <a:ext cx="612668" cy="461665"/>
          </a:xfrm>
          <a:prstGeom prst="rect">
            <a:avLst/>
          </a:prstGeom>
          <a:noFill/>
        </p:spPr>
        <p:txBody>
          <a:bodyPr wrap="none" rtlCol="0">
            <a:spAutoFit/>
          </a:bodyPr>
          <a:lstStyle/>
          <a:p>
            <a:r>
              <a:rPr lang="en-US" sz="2400" dirty="0">
                <a:solidFill>
                  <a:srgbClr val="FF0000"/>
                </a:solidFill>
              </a:rPr>
              <a:t>0.4</a:t>
            </a:r>
          </a:p>
        </p:txBody>
      </p:sp>
      <p:sp>
        <p:nvSpPr>
          <p:cNvPr id="8" name="TextBox 7"/>
          <p:cNvSpPr txBox="1"/>
          <p:nvPr/>
        </p:nvSpPr>
        <p:spPr>
          <a:xfrm>
            <a:off x="5289892" y="5162401"/>
            <a:ext cx="697627" cy="400110"/>
          </a:xfrm>
          <a:prstGeom prst="rect">
            <a:avLst/>
          </a:prstGeom>
          <a:noFill/>
        </p:spPr>
        <p:txBody>
          <a:bodyPr wrap="none" rtlCol="0">
            <a:spAutoFit/>
          </a:bodyPr>
          <a:lstStyle/>
          <a:p>
            <a:r>
              <a:rPr lang="en-US" dirty="0">
                <a:solidFill>
                  <a:srgbClr val="FF0000"/>
                </a:solidFill>
              </a:rPr>
              <a:t>40%</a:t>
            </a:r>
          </a:p>
        </p:txBody>
      </p:sp>
      <mc:AlternateContent xmlns:mc="http://schemas.openxmlformats.org/markup-compatibility/2006" xmlns:a14="http://schemas.microsoft.com/office/drawing/2010/main">
        <mc:Choice Requires="a14">
          <p:sp>
            <p:nvSpPr>
              <p:cNvPr id="9" name="TextBox 8"/>
              <p:cNvSpPr txBox="1"/>
              <p:nvPr/>
            </p:nvSpPr>
            <p:spPr>
              <a:xfrm>
                <a:off x="3902748" y="4166608"/>
                <a:ext cx="686407" cy="616964"/>
              </a:xfrm>
              <a:prstGeom prst="rect">
                <a:avLst/>
              </a:prstGeom>
              <a:noFill/>
            </p:spPr>
            <p:txBody>
              <a:bodyPr wrap="square" rtlCol="0">
                <a:spAutoFit/>
              </a:bodyPr>
              <a:lstStyle/>
              <a:p>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a:solidFill>
                              <a:srgbClr val="FF0000"/>
                            </a:solidFill>
                            <a:latin typeface="Cambria Math" charset="0"/>
                          </a:rPr>
                          <m:t>2</m:t>
                        </m:r>
                      </m:num>
                      <m:den>
                        <m:r>
                          <a:rPr lang="en-GB" sz="2400" i="1">
                            <a:solidFill>
                              <a:srgbClr val="FF0000"/>
                            </a:solidFill>
                            <a:latin typeface="Cambria Math" charset="0"/>
                          </a:rPr>
                          <m:t>5</m:t>
                        </m:r>
                      </m:den>
                    </m:f>
                  </m:oMath>
                </a14:m>
                <a:endParaRPr lang="en-US"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3902748" y="4166608"/>
                <a:ext cx="686407" cy="616964"/>
              </a:xfrm>
              <a:prstGeom prst="rect">
                <a:avLst/>
              </a:prstGeom>
              <a:blipFill>
                <a:blip r:embed="rId6"/>
                <a:stretch>
                  <a:fillRect l="-10909"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6925139" y="1405622"/>
                <a:ext cx="397866" cy="6705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srgbClr val="FF0000"/>
                              </a:solidFill>
                              <a:latin typeface="Cambria Math" panose="02040503050406030204" pitchFamily="18" charset="0"/>
                            </a:rPr>
                          </m:ctrlPr>
                        </m:fPr>
                        <m:num>
                          <m:r>
                            <a:rPr lang="en-GB" i="1">
                              <a:solidFill>
                                <a:srgbClr val="FF0000"/>
                              </a:solidFill>
                              <a:latin typeface="Cambria Math" charset="0"/>
                            </a:rPr>
                            <m:t>2</m:t>
                          </m:r>
                        </m:num>
                        <m:den>
                          <m:r>
                            <a:rPr lang="en-GB" i="1">
                              <a:solidFill>
                                <a:srgbClr val="FF0000"/>
                              </a:solidFill>
                              <a:latin typeface="Cambria Math" charset="0"/>
                            </a:rPr>
                            <m:t>5</m:t>
                          </m:r>
                        </m:den>
                      </m:f>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6925139" y="1405622"/>
                <a:ext cx="397866" cy="670505"/>
              </a:xfrm>
              <a:prstGeom prst="rect">
                <a:avLst/>
              </a:prstGeom>
              <a:blipFill>
                <a:blip r:embed="rId7"/>
                <a:stretch>
                  <a:fillRect/>
                </a:stretch>
              </a:blipFill>
            </p:spPr>
            <p:txBody>
              <a:bodyPr/>
              <a:lstStyle/>
              <a:p>
                <a:r>
                  <a:rPr lang="en-GB">
                    <a:noFill/>
                  </a:rPr>
                  <a:t> </a:t>
                </a:r>
              </a:p>
            </p:txBody>
          </p:sp>
        </mc:Fallback>
      </mc:AlternateContent>
      <p:sp>
        <p:nvSpPr>
          <p:cNvPr id="21" name="TextBox 20">
            <a:extLst>
              <a:ext uri="{FF2B5EF4-FFF2-40B4-BE49-F238E27FC236}">
                <a16:creationId xmlns:a16="http://schemas.microsoft.com/office/drawing/2014/main" id="{3CE6E9F1-4ABF-DF41-AF3A-FEFD3EDF1A45}"/>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75807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7" grpId="0"/>
      <p:bldP spid="19" grpId="0"/>
      <p:bldP spid="20" grpId="0"/>
      <p:bldP spid="3" grpId="0"/>
      <p:bldP spid="7" grpId="0"/>
      <p:bldP spid="8" grpId="0"/>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20978"/>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3000" b="1" dirty="0"/>
              <a:t>  </a:t>
            </a:r>
            <a:r>
              <a:rPr lang="en-US" altLang="en-US" sz="2800" b="1" dirty="0"/>
              <a:t>Fractions, Decimals and Percentages</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3429620" y="697369"/>
            <a:ext cx="79082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The table below shows some common equivalent fractions, decimals and percentages.</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783138" y="3251200"/>
            <a:ext cx="53276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endParaRPr lang="en-US" altLang="en-US" dirty="0"/>
          </a:p>
        </p:txBody>
      </p:sp>
      <p:graphicFrame>
        <p:nvGraphicFramePr>
          <p:cNvPr id="3" name="Table 2"/>
          <p:cNvGraphicFramePr>
            <a:graphicFrameLocks noGrp="1"/>
          </p:cNvGraphicFramePr>
          <p:nvPr>
            <p:extLst>
              <p:ext uri="{D42A27DB-BD31-4B8C-83A1-F6EECF244321}">
                <p14:modId xmlns:p14="http://schemas.microsoft.com/office/powerpoint/2010/main" val="3259110027"/>
              </p:ext>
            </p:extLst>
          </p:nvPr>
        </p:nvGraphicFramePr>
        <p:xfrm>
          <a:off x="4223891" y="1611494"/>
          <a:ext cx="6192142" cy="5022626"/>
        </p:xfrm>
        <a:graphic>
          <a:graphicData uri="http://schemas.openxmlformats.org/drawingml/2006/table">
            <a:tbl>
              <a:tblPr firstRow="1" bandRow="1">
                <a:tableStyleId>{21E4AEA4-8DFA-4A89-87EB-49C32662AFE0}</a:tableStyleId>
              </a:tblPr>
              <a:tblGrid>
                <a:gridCol w="2114794">
                  <a:extLst>
                    <a:ext uri="{9D8B030D-6E8A-4147-A177-3AD203B41FA5}">
                      <a16:colId xmlns:a16="http://schemas.microsoft.com/office/drawing/2014/main" val="20000"/>
                    </a:ext>
                  </a:extLst>
                </a:gridCol>
                <a:gridCol w="2038674">
                  <a:extLst>
                    <a:ext uri="{9D8B030D-6E8A-4147-A177-3AD203B41FA5}">
                      <a16:colId xmlns:a16="http://schemas.microsoft.com/office/drawing/2014/main" val="20001"/>
                    </a:ext>
                  </a:extLst>
                </a:gridCol>
                <a:gridCol w="2038674">
                  <a:extLst>
                    <a:ext uri="{9D8B030D-6E8A-4147-A177-3AD203B41FA5}">
                      <a16:colId xmlns:a16="http://schemas.microsoft.com/office/drawing/2014/main" val="20002"/>
                    </a:ext>
                  </a:extLst>
                </a:gridCol>
              </a:tblGrid>
              <a:tr h="481040">
                <a:tc>
                  <a:txBody>
                    <a:bodyPr/>
                    <a:lstStyle/>
                    <a:p>
                      <a:pPr algn="ctr"/>
                      <a:r>
                        <a:rPr lang="en-US" sz="1600" dirty="0"/>
                        <a:t>Fractions</a:t>
                      </a:r>
                    </a:p>
                  </a:txBody>
                  <a:tcPr/>
                </a:tc>
                <a:tc>
                  <a:txBody>
                    <a:bodyPr/>
                    <a:lstStyle/>
                    <a:p>
                      <a:pPr algn="ctr"/>
                      <a:r>
                        <a:rPr lang="en-US" sz="1600" dirty="0"/>
                        <a:t>Decimals</a:t>
                      </a:r>
                    </a:p>
                  </a:txBody>
                  <a:tcPr/>
                </a:tc>
                <a:tc>
                  <a:txBody>
                    <a:bodyPr/>
                    <a:lstStyle/>
                    <a:p>
                      <a:pPr algn="ctr"/>
                      <a:r>
                        <a:rPr lang="en-US" sz="1600" dirty="0"/>
                        <a:t>Percentages</a:t>
                      </a:r>
                    </a:p>
                  </a:txBody>
                  <a:tcPr/>
                </a:tc>
                <a:extLst>
                  <a:ext uri="{0D108BD9-81ED-4DB2-BD59-A6C34878D82A}">
                    <a16:rowId xmlns:a16="http://schemas.microsoft.com/office/drawing/2014/main" val="10000"/>
                  </a:ext>
                </a:extLst>
              </a:tr>
              <a:tr h="481040">
                <a:tc>
                  <a:txBody>
                    <a:bodyPr/>
                    <a:lstStyle/>
                    <a:p>
                      <a:pPr algn="ctr"/>
                      <a:endParaRPr lang="en-US" sz="1600" dirty="0"/>
                    </a:p>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1"/>
                  </a:ext>
                </a:extLst>
              </a:tr>
              <a:tr h="481040">
                <a:tc>
                  <a:txBody>
                    <a:bodyPr/>
                    <a:lstStyle/>
                    <a:p>
                      <a:pPr algn="ctr"/>
                      <a:endParaRPr lang="en-US" sz="1600" dirty="0"/>
                    </a:p>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2"/>
                  </a:ext>
                </a:extLst>
              </a:tr>
              <a:tr h="720655">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3"/>
                  </a:ext>
                </a:extLst>
              </a:tr>
              <a:tr h="727217">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4"/>
                  </a:ext>
                </a:extLst>
              </a:tr>
              <a:tr h="727217">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5"/>
                  </a:ext>
                </a:extLst>
              </a:tr>
              <a:tr h="727217">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6"/>
                  </a:ext>
                </a:extLst>
              </a:tr>
              <a:tr h="481040">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7"/>
                  </a:ext>
                </a:extLst>
              </a:tr>
            </a:tbl>
          </a:graphicData>
        </a:graphic>
      </p:graphicFrame>
      <p:sp>
        <p:nvSpPr>
          <p:cNvPr id="5" name="TextBox 4"/>
          <p:cNvSpPr txBox="1"/>
          <p:nvPr/>
        </p:nvSpPr>
        <p:spPr>
          <a:xfrm>
            <a:off x="7032104" y="2270132"/>
            <a:ext cx="1691312" cy="400110"/>
          </a:xfrm>
          <a:prstGeom prst="rect">
            <a:avLst/>
          </a:prstGeom>
          <a:noFill/>
        </p:spPr>
        <p:txBody>
          <a:bodyPr wrap="square" rtlCol="0">
            <a:spAutoFit/>
          </a:bodyPr>
          <a:lstStyle/>
          <a:p>
            <a:r>
              <a:rPr lang="en-US" dirty="0"/>
              <a:t>0.01</a:t>
            </a:r>
          </a:p>
        </p:txBody>
      </p:sp>
      <p:sp>
        <p:nvSpPr>
          <p:cNvPr id="6" name="TextBox 5"/>
          <p:cNvSpPr txBox="1"/>
          <p:nvPr/>
        </p:nvSpPr>
        <p:spPr>
          <a:xfrm>
            <a:off x="7042154" y="2803465"/>
            <a:ext cx="683200" cy="400110"/>
          </a:xfrm>
          <a:prstGeom prst="rect">
            <a:avLst/>
          </a:prstGeom>
          <a:noFill/>
        </p:spPr>
        <p:txBody>
          <a:bodyPr wrap="square" rtlCol="0">
            <a:spAutoFit/>
          </a:bodyPr>
          <a:lstStyle/>
          <a:p>
            <a:r>
              <a:rPr lang="en-US" dirty="0"/>
              <a:t>0.1</a:t>
            </a:r>
          </a:p>
        </p:txBody>
      </p:sp>
      <p:sp>
        <p:nvSpPr>
          <p:cNvPr id="8" name="TextBox 7"/>
          <p:cNvSpPr txBox="1"/>
          <p:nvPr/>
        </p:nvSpPr>
        <p:spPr>
          <a:xfrm>
            <a:off x="7042154" y="3575767"/>
            <a:ext cx="683200" cy="400110"/>
          </a:xfrm>
          <a:prstGeom prst="rect">
            <a:avLst/>
          </a:prstGeom>
          <a:noFill/>
        </p:spPr>
        <p:txBody>
          <a:bodyPr wrap="square" rtlCol="0">
            <a:spAutoFit/>
          </a:bodyPr>
          <a:lstStyle/>
          <a:p>
            <a:r>
              <a:rPr lang="en-US" dirty="0"/>
              <a:t>0.2</a:t>
            </a:r>
          </a:p>
        </p:txBody>
      </p:sp>
      <p:sp>
        <p:nvSpPr>
          <p:cNvPr id="9" name="TextBox 8"/>
          <p:cNvSpPr txBox="1"/>
          <p:nvPr/>
        </p:nvSpPr>
        <p:spPr>
          <a:xfrm>
            <a:off x="6997087" y="4164192"/>
            <a:ext cx="1008112" cy="400110"/>
          </a:xfrm>
          <a:prstGeom prst="rect">
            <a:avLst/>
          </a:prstGeom>
          <a:noFill/>
        </p:spPr>
        <p:txBody>
          <a:bodyPr wrap="square" rtlCol="0">
            <a:spAutoFit/>
          </a:bodyPr>
          <a:lstStyle/>
          <a:p>
            <a:r>
              <a:rPr lang="en-US" dirty="0"/>
              <a:t>0.25</a:t>
            </a:r>
          </a:p>
        </p:txBody>
      </p:sp>
      <p:sp>
        <p:nvSpPr>
          <p:cNvPr id="10" name="TextBox 9"/>
          <p:cNvSpPr txBox="1"/>
          <p:nvPr/>
        </p:nvSpPr>
        <p:spPr>
          <a:xfrm>
            <a:off x="7019089" y="4902745"/>
            <a:ext cx="683200" cy="400110"/>
          </a:xfrm>
          <a:prstGeom prst="rect">
            <a:avLst/>
          </a:prstGeom>
          <a:noFill/>
        </p:spPr>
        <p:txBody>
          <a:bodyPr wrap="square" rtlCol="0">
            <a:spAutoFit/>
          </a:bodyPr>
          <a:lstStyle/>
          <a:p>
            <a:r>
              <a:rPr lang="en-US" dirty="0"/>
              <a:t>0.5</a:t>
            </a:r>
          </a:p>
        </p:txBody>
      </p:sp>
      <p:sp>
        <p:nvSpPr>
          <p:cNvPr id="11" name="TextBox 10"/>
          <p:cNvSpPr txBox="1"/>
          <p:nvPr/>
        </p:nvSpPr>
        <p:spPr>
          <a:xfrm>
            <a:off x="6946418" y="5641298"/>
            <a:ext cx="936104" cy="400110"/>
          </a:xfrm>
          <a:prstGeom prst="rect">
            <a:avLst/>
          </a:prstGeom>
          <a:noFill/>
        </p:spPr>
        <p:txBody>
          <a:bodyPr wrap="square" rtlCol="0">
            <a:spAutoFit/>
          </a:bodyPr>
          <a:lstStyle/>
          <a:p>
            <a:r>
              <a:rPr lang="en-US" dirty="0"/>
              <a:t>0.75</a:t>
            </a:r>
          </a:p>
        </p:txBody>
      </p:sp>
      <p:sp>
        <p:nvSpPr>
          <p:cNvPr id="12" name="TextBox 11"/>
          <p:cNvSpPr txBox="1"/>
          <p:nvPr/>
        </p:nvSpPr>
        <p:spPr>
          <a:xfrm>
            <a:off x="7057367" y="6194203"/>
            <a:ext cx="683200" cy="398396"/>
          </a:xfrm>
          <a:prstGeom prst="rect">
            <a:avLst/>
          </a:prstGeom>
          <a:noFill/>
        </p:spPr>
        <p:txBody>
          <a:bodyPr wrap="square" rtlCol="0">
            <a:spAutoFit/>
          </a:bodyPr>
          <a:lstStyle/>
          <a:p>
            <a:r>
              <a:rPr lang="en-US" dirty="0"/>
              <a:t>1</a:t>
            </a:r>
          </a:p>
        </p:txBody>
      </p:sp>
      <mc:AlternateContent xmlns:mc="http://schemas.openxmlformats.org/markup-compatibility/2006" xmlns:a14="http://schemas.microsoft.com/office/drawing/2010/main">
        <mc:Choice Requires="a14">
          <p:sp>
            <p:nvSpPr>
              <p:cNvPr id="2" name="TextBox 1"/>
              <p:cNvSpPr txBox="1"/>
              <p:nvPr/>
            </p:nvSpPr>
            <p:spPr>
              <a:xfrm>
                <a:off x="4990646" y="2757349"/>
                <a:ext cx="473206" cy="836639"/>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10</m:t>
                        </m:r>
                      </m:den>
                    </m:f>
                  </m:oMath>
                </a14:m>
                <a:endParaRPr lang="en-US" dirty="0"/>
              </a:p>
              <a:p>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4990646" y="2757349"/>
                <a:ext cx="473206" cy="83663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4923438" y="2130501"/>
                <a:ext cx="582211" cy="528863"/>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100</m:t>
                        </m:r>
                      </m:den>
                    </m:f>
                  </m:oMath>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4923438" y="2130501"/>
                <a:ext cx="582211" cy="528863"/>
              </a:xfrm>
              <a:prstGeom prst="rect">
                <a:avLst/>
              </a:prstGeom>
              <a:blipFill>
                <a:blip r:embed="rId3"/>
                <a:stretch>
                  <a:fillRect b="-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939741" y="3405444"/>
                <a:ext cx="473206" cy="529504"/>
              </a:xfrm>
              <a:prstGeom prst="rect">
                <a:avLst/>
              </a:prstGeom>
              <a:noFill/>
            </p:spPr>
            <p:txBody>
              <a:bodyPr wrap="non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2</m:t>
                        </m:r>
                      </m:num>
                      <m:den>
                        <m:r>
                          <a:rPr lang="en-GB" i="1">
                            <a:latin typeface="Cambria Math" charset="0"/>
                          </a:rPr>
                          <m:t>10</m:t>
                        </m:r>
                      </m:den>
                    </m:f>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4939741" y="3405444"/>
                <a:ext cx="473206" cy="52950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4653732" y="4076636"/>
                <a:ext cx="1743209" cy="533929"/>
              </a:xfrm>
              <a:prstGeom prst="rect">
                <a:avLst/>
              </a:prstGeom>
              <a:noFill/>
            </p:spPr>
            <p:txBody>
              <a:bodyPr wrap="squar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4</m:t>
                        </m:r>
                      </m:den>
                    </m:f>
                    <m:r>
                      <a:rPr lang="en-GB" i="1">
                        <a:latin typeface="Cambria Math" charset="0"/>
                      </a:rPr>
                      <m:t>= </m:t>
                    </m:r>
                    <m:f>
                      <m:fPr>
                        <m:ctrlPr>
                          <a:rPr lang="en-US" i="1">
                            <a:latin typeface="Cambria Math" panose="02040503050406030204" pitchFamily="18" charset="0"/>
                          </a:rPr>
                        </m:ctrlPr>
                      </m:fPr>
                      <m:num>
                        <m:r>
                          <a:rPr lang="en-GB" i="1">
                            <a:latin typeface="Cambria Math" charset="0"/>
                          </a:rPr>
                          <m:t>25</m:t>
                        </m:r>
                      </m:num>
                      <m:den>
                        <m:r>
                          <a:rPr lang="en-GB" i="1">
                            <a:latin typeface="Cambria Math" charset="0"/>
                          </a:rPr>
                          <m:t>100</m:t>
                        </m:r>
                      </m:den>
                    </m:f>
                  </m:oMath>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4653732" y="4076636"/>
                <a:ext cx="1743209" cy="53392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4652457" y="4768926"/>
                <a:ext cx="1484957" cy="533929"/>
              </a:xfrm>
              <a:prstGeom prst="rect">
                <a:avLst/>
              </a:prstGeom>
              <a:noFill/>
            </p:spPr>
            <p:txBody>
              <a:bodyPr wrap="squar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panose="02040503050406030204" pitchFamily="18" charset="0"/>
                          </a:rPr>
                          <m:t>1</m:t>
                        </m:r>
                      </m:num>
                      <m:den>
                        <m:r>
                          <a:rPr lang="en-GB" i="1">
                            <a:latin typeface="Cambria Math" charset="0"/>
                          </a:rPr>
                          <m:t>2</m:t>
                        </m:r>
                      </m:den>
                    </m:f>
                    <m:r>
                      <a:rPr lang="en-GB" i="1">
                        <a:latin typeface="Cambria Math" charset="0"/>
                      </a:rPr>
                      <m:t>=</m:t>
                    </m:r>
                    <m:f>
                      <m:fPr>
                        <m:ctrlPr>
                          <a:rPr lang="en-US" i="1">
                            <a:latin typeface="Cambria Math" panose="02040503050406030204" pitchFamily="18" charset="0"/>
                          </a:rPr>
                        </m:ctrlPr>
                      </m:fPr>
                      <m:num>
                        <m:r>
                          <a:rPr lang="en-GB" i="1">
                            <a:latin typeface="Cambria Math" charset="0"/>
                          </a:rPr>
                          <m:t>5</m:t>
                        </m:r>
                      </m:num>
                      <m:den>
                        <m:r>
                          <a:rPr lang="en-GB" i="1">
                            <a:latin typeface="Cambria Math" charset="0"/>
                          </a:rPr>
                          <m:t>10</m:t>
                        </m:r>
                      </m:den>
                    </m:f>
                  </m:oMath>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4652457" y="4768926"/>
                <a:ext cx="1484957" cy="53392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652457" y="5525201"/>
                <a:ext cx="2113111" cy="533929"/>
              </a:xfrm>
              <a:prstGeom prst="rect">
                <a:avLst/>
              </a:prstGeom>
              <a:noFill/>
            </p:spPr>
            <p:txBody>
              <a:bodyPr wrap="square" rtlCol="0">
                <a:spAutoFit/>
              </a:bodyPr>
              <a:lstStyle/>
              <a:p>
                <a:r>
                  <a:rPr lang="en-US" dirty="0"/>
                  <a:t> </a:t>
                </a:r>
                <a14:m>
                  <m:oMath xmlns:m="http://schemas.openxmlformats.org/officeDocument/2006/math">
                    <m:f>
                      <m:fPr>
                        <m:ctrlPr>
                          <a:rPr lang="en-US" i="1">
                            <a:latin typeface="Cambria Math" panose="02040503050406030204" pitchFamily="18" charset="0"/>
                          </a:rPr>
                        </m:ctrlPr>
                      </m:fPr>
                      <m:num>
                        <m:r>
                          <a:rPr lang="en-GB" i="1">
                            <a:latin typeface="Cambria Math" charset="0"/>
                          </a:rPr>
                          <m:t>3</m:t>
                        </m:r>
                      </m:num>
                      <m:den>
                        <m:r>
                          <a:rPr lang="en-GB" i="1">
                            <a:latin typeface="Cambria Math" charset="0"/>
                          </a:rPr>
                          <m:t>4</m:t>
                        </m:r>
                      </m:den>
                    </m:f>
                    <m:r>
                      <a:rPr lang="en-GB" i="1">
                        <a:latin typeface="Cambria Math" charset="0"/>
                      </a:rPr>
                      <m:t>=</m:t>
                    </m:r>
                    <m:f>
                      <m:fPr>
                        <m:ctrlPr>
                          <a:rPr lang="en-US" i="1">
                            <a:latin typeface="Cambria Math" panose="02040503050406030204" pitchFamily="18" charset="0"/>
                          </a:rPr>
                        </m:ctrlPr>
                      </m:fPr>
                      <m:num>
                        <m:r>
                          <a:rPr lang="en-GB" i="1">
                            <a:latin typeface="Cambria Math" charset="0"/>
                          </a:rPr>
                          <m:t>75</m:t>
                        </m:r>
                      </m:num>
                      <m:den>
                        <m:r>
                          <a:rPr lang="en-GB" i="1">
                            <a:latin typeface="Cambria Math" charset="0"/>
                          </a:rPr>
                          <m:t>100</m:t>
                        </m:r>
                      </m:den>
                    </m:f>
                  </m:oMath>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4652457" y="5525201"/>
                <a:ext cx="2113111" cy="53392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977411" y="6194227"/>
                <a:ext cx="39786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a:latin typeface="Cambria Math" charset="0"/>
                        </a:rPr>
                        <m:t>1</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977411" y="6194227"/>
                <a:ext cx="397865" cy="400110"/>
              </a:xfrm>
              <a:prstGeom prst="rect">
                <a:avLst/>
              </a:prstGeom>
              <a:blipFill>
                <a:blip r:embed="rId8"/>
                <a:stretch>
                  <a:fillRect/>
                </a:stretch>
              </a:blipFill>
            </p:spPr>
            <p:txBody>
              <a:bodyPr/>
              <a:lstStyle/>
              <a:p>
                <a:r>
                  <a:rPr lang="en-US">
                    <a:noFill/>
                  </a:rPr>
                  <a:t> </a:t>
                </a:r>
              </a:p>
            </p:txBody>
          </p:sp>
        </mc:Fallback>
      </mc:AlternateContent>
      <p:sp>
        <p:nvSpPr>
          <p:cNvPr id="17" name="TextBox 16"/>
          <p:cNvSpPr txBox="1"/>
          <p:nvPr/>
        </p:nvSpPr>
        <p:spPr>
          <a:xfrm>
            <a:off x="9149018" y="2239782"/>
            <a:ext cx="554960" cy="400110"/>
          </a:xfrm>
          <a:prstGeom prst="rect">
            <a:avLst/>
          </a:prstGeom>
          <a:noFill/>
        </p:spPr>
        <p:txBody>
          <a:bodyPr wrap="none" rtlCol="0">
            <a:spAutoFit/>
          </a:bodyPr>
          <a:lstStyle/>
          <a:p>
            <a:r>
              <a:rPr lang="en-US" dirty="0"/>
              <a:t>1%</a:t>
            </a:r>
          </a:p>
        </p:txBody>
      </p:sp>
      <p:sp>
        <p:nvSpPr>
          <p:cNvPr id="18" name="TextBox 17"/>
          <p:cNvSpPr txBox="1"/>
          <p:nvPr/>
        </p:nvSpPr>
        <p:spPr>
          <a:xfrm>
            <a:off x="9071004" y="2775558"/>
            <a:ext cx="697627" cy="400110"/>
          </a:xfrm>
          <a:prstGeom prst="rect">
            <a:avLst/>
          </a:prstGeom>
          <a:noFill/>
        </p:spPr>
        <p:txBody>
          <a:bodyPr wrap="none" rtlCol="0">
            <a:spAutoFit/>
          </a:bodyPr>
          <a:lstStyle/>
          <a:p>
            <a:r>
              <a:rPr lang="en-US" dirty="0"/>
              <a:t>10%</a:t>
            </a:r>
          </a:p>
        </p:txBody>
      </p:sp>
      <p:sp>
        <p:nvSpPr>
          <p:cNvPr id="19" name="TextBox 18"/>
          <p:cNvSpPr txBox="1"/>
          <p:nvPr/>
        </p:nvSpPr>
        <p:spPr>
          <a:xfrm>
            <a:off x="9071004" y="3527473"/>
            <a:ext cx="697627" cy="400110"/>
          </a:xfrm>
          <a:prstGeom prst="rect">
            <a:avLst/>
          </a:prstGeom>
          <a:noFill/>
        </p:spPr>
        <p:txBody>
          <a:bodyPr wrap="none" rtlCol="0">
            <a:spAutoFit/>
          </a:bodyPr>
          <a:lstStyle/>
          <a:p>
            <a:r>
              <a:rPr lang="en-US" dirty="0"/>
              <a:t>20%</a:t>
            </a:r>
          </a:p>
        </p:txBody>
      </p:sp>
      <p:sp>
        <p:nvSpPr>
          <p:cNvPr id="20" name="TextBox 19"/>
          <p:cNvSpPr txBox="1"/>
          <p:nvPr/>
        </p:nvSpPr>
        <p:spPr>
          <a:xfrm>
            <a:off x="9071004" y="4170954"/>
            <a:ext cx="697627" cy="400110"/>
          </a:xfrm>
          <a:prstGeom prst="rect">
            <a:avLst/>
          </a:prstGeom>
          <a:noFill/>
        </p:spPr>
        <p:txBody>
          <a:bodyPr wrap="none" rtlCol="0">
            <a:spAutoFit/>
          </a:bodyPr>
          <a:lstStyle/>
          <a:p>
            <a:r>
              <a:rPr lang="en-US" dirty="0"/>
              <a:t>25%</a:t>
            </a:r>
          </a:p>
        </p:txBody>
      </p:sp>
      <p:sp>
        <p:nvSpPr>
          <p:cNvPr id="21" name="TextBox 20"/>
          <p:cNvSpPr txBox="1"/>
          <p:nvPr/>
        </p:nvSpPr>
        <p:spPr>
          <a:xfrm>
            <a:off x="9077684" y="4897601"/>
            <a:ext cx="697627" cy="400110"/>
          </a:xfrm>
          <a:prstGeom prst="rect">
            <a:avLst/>
          </a:prstGeom>
          <a:noFill/>
        </p:spPr>
        <p:txBody>
          <a:bodyPr wrap="none" rtlCol="0">
            <a:spAutoFit/>
          </a:bodyPr>
          <a:lstStyle/>
          <a:p>
            <a:r>
              <a:rPr lang="en-US" dirty="0"/>
              <a:t>50%</a:t>
            </a:r>
          </a:p>
        </p:txBody>
      </p:sp>
      <p:sp>
        <p:nvSpPr>
          <p:cNvPr id="22" name="TextBox 21"/>
          <p:cNvSpPr txBox="1"/>
          <p:nvPr/>
        </p:nvSpPr>
        <p:spPr>
          <a:xfrm>
            <a:off x="9071004" y="5617300"/>
            <a:ext cx="697627" cy="400110"/>
          </a:xfrm>
          <a:prstGeom prst="rect">
            <a:avLst/>
          </a:prstGeom>
          <a:noFill/>
        </p:spPr>
        <p:txBody>
          <a:bodyPr wrap="none" rtlCol="0">
            <a:spAutoFit/>
          </a:bodyPr>
          <a:lstStyle/>
          <a:p>
            <a:r>
              <a:rPr lang="en-US" dirty="0"/>
              <a:t>75%</a:t>
            </a:r>
          </a:p>
        </p:txBody>
      </p:sp>
      <p:sp>
        <p:nvSpPr>
          <p:cNvPr id="23" name="TextBox 22"/>
          <p:cNvSpPr txBox="1"/>
          <p:nvPr/>
        </p:nvSpPr>
        <p:spPr>
          <a:xfrm>
            <a:off x="8897728" y="6181939"/>
            <a:ext cx="840295" cy="400110"/>
          </a:xfrm>
          <a:prstGeom prst="rect">
            <a:avLst/>
          </a:prstGeom>
          <a:noFill/>
        </p:spPr>
        <p:txBody>
          <a:bodyPr wrap="none" rtlCol="0">
            <a:spAutoFit/>
          </a:bodyPr>
          <a:lstStyle/>
          <a:p>
            <a:r>
              <a:rPr lang="en-US" dirty="0"/>
              <a:t>100%</a:t>
            </a:r>
          </a:p>
        </p:txBody>
      </p:sp>
      <p:sp>
        <p:nvSpPr>
          <p:cNvPr id="28" name="TextBox 27">
            <a:extLst>
              <a:ext uri="{FF2B5EF4-FFF2-40B4-BE49-F238E27FC236}">
                <a16:creationId xmlns:a16="http://schemas.microsoft.com/office/drawing/2014/main" id="{C9F431B5-267B-CE4A-B807-460CBE3132E1}"/>
              </a:ext>
            </a:extLst>
          </p:cNvPr>
          <p:cNvSpPr txBox="1">
            <a:spLocks noChangeArrowheads="1"/>
          </p:cNvSpPr>
          <p:nvPr/>
        </p:nvSpPr>
        <p:spPr bwMode="auto">
          <a:xfrm>
            <a:off x="18284" y="0"/>
            <a:ext cx="22133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0"/>
              </a:spcAft>
            </a:pPr>
            <a:r>
              <a:rPr lang="en-US" altLang="en-US" b="1" dirty="0">
                <a:solidFill>
                  <a:schemeClr val="bg1"/>
                </a:solidFill>
              </a:rPr>
              <a:t>UNIT A2</a:t>
            </a:r>
          </a:p>
          <a:p>
            <a:pPr algn="ctr">
              <a:spcAft>
                <a:spcPts val="600"/>
              </a:spcAft>
            </a:pPr>
            <a:r>
              <a:rPr lang="en-US" altLang="en-US" b="1" dirty="0">
                <a:solidFill>
                  <a:schemeClr val="bg1"/>
                </a:solidFill>
              </a:rPr>
              <a:t>Section A2.1</a:t>
            </a:r>
          </a:p>
        </p:txBody>
      </p:sp>
    </p:spTree>
    <p:extLst>
      <p:ext uri="{BB962C8B-B14F-4D97-AF65-F5344CB8AC3E}">
        <p14:creationId xmlns:p14="http://schemas.microsoft.com/office/powerpoint/2010/main" val="209914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5" grpId="0"/>
      <p:bldP spid="8" grpId="0"/>
      <p:bldP spid="9" grpId="0"/>
      <p:bldP spid="10" grpId="0"/>
      <p:bldP spid="11" grpId="0"/>
      <p:bldP spid="12" grpId="0"/>
      <p:bldP spid="4" grpId="0"/>
      <p:bldP spid="7" grpId="0"/>
      <p:bldP spid="13" grpId="0"/>
      <p:bldP spid="15" grpId="0"/>
      <p:bldP spid="16" grpId="0"/>
      <p:bldP spid="17" grpId="0"/>
      <p:bldP spid="18" grpId="0"/>
      <p:bldP spid="19" grpId="0"/>
      <p:bldP spid="20" grpId="0"/>
      <p:bldP spid="22" grpId="0"/>
      <p:bldP spid="23"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26DF9-5106-4408-AEB8-21B8AFA51FB3}">
  <ds:schemaRefs>
    <ds:schemaRef ds:uri="http://purl.org/dc/elements/1.1/"/>
    <ds:schemaRef ds:uri="http://schemas.microsoft.com/office/2006/metadata/properties"/>
    <ds:schemaRef ds:uri="http://schemas.microsoft.com/office/2006/documentManagement/types"/>
    <ds:schemaRef ds:uri="9ee75292-5076-4fcc-bc52-dcc754448144"/>
    <ds:schemaRef ds:uri="http://purl.org/dc/terms/"/>
    <ds:schemaRef ds:uri="f7b00057-f5aa-46f4-8410-da255f325540"/>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8281</TotalTime>
  <Words>5341</Words>
  <Application>Microsoft Office PowerPoint</Application>
  <PresentationFormat>Widescreen</PresentationFormat>
  <Paragraphs>811</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Cambria Math</vt:lpstr>
      <vt:lpstr>Times New Roman</vt:lpstr>
      <vt:lpstr>Alapértelmezett terv</vt:lpstr>
      <vt:lpstr>TSST STRAND A UNIT A2: Using Fractions and Percentages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Liz Holland</cp:lastModifiedBy>
  <cp:revision>307</cp:revision>
  <cp:lastPrinted>2016-10-17T08:47:54Z</cp:lastPrinted>
  <dcterms:created xsi:type="dcterms:W3CDTF">2012-10-10T19:07:13Z</dcterms:created>
  <dcterms:modified xsi:type="dcterms:W3CDTF">2020-11-02T11:26:37Z</dcterms:modified>
</cp:coreProperties>
</file>