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355" r:id="rId5"/>
    <p:sldId id="356" r:id="rId6"/>
    <p:sldId id="357" r:id="rId7"/>
    <p:sldId id="363" r:id="rId8"/>
    <p:sldId id="375" r:id="rId9"/>
    <p:sldId id="376" r:id="rId10"/>
    <p:sldId id="365" r:id="rId11"/>
    <p:sldId id="374" r:id="rId12"/>
    <p:sldId id="377" r:id="rId13"/>
    <p:sldId id="378" r:id="rId14"/>
    <p:sldId id="366" r:id="rId15"/>
    <p:sldId id="372" r:id="rId16"/>
    <p:sldId id="369" r:id="rId17"/>
    <p:sldId id="360" r:id="rId18"/>
    <p:sldId id="367" r:id="rId19"/>
    <p:sldId id="379" r:id="rId20"/>
    <p:sldId id="373" r:id="rId21"/>
    <p:sldId id="371" r:id="rId22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78"/>
    <p:restoredTop sz="94809"/>
  </p:normalViewPr>
  <p:slideViewPr>
    <p:cSldViewPr>
      <p:cViewPr varScale="1">
        <p:scale>
          <a:sx n="103" d="100"/>
          <a:sy n="103" d="100"/>
        </p:scale>
        <p:origin x="132" y="108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11/2/2020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700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983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819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98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52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318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219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136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2996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15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37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358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2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7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0.png"/><Relationship Id="rId5" Type="http://schemas.openxmlformats.org/officeDocument/2006/relationships/image" Target="../media/image241.png"/><Relationship Id="rId4" Type="http://schemas.openxmlformats.org/officeDocument/2006/relationships/image" Target="../media/image2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8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49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 STRAND A</a:t>
            </a:r>
            <a:br>
              <a:rPr lang="en-GB" sz="3600" b="1" dirty="0"/>
            </a:br>
            <a:r>
              <a:rPr lang="en-GB" sz="3600" b="1" dirty="0"/>
              <a:t>UNIT A3: Scientific Notation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376" y="5855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Standard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5" name="TextBox 2">
                <a:extLst>
                  <a:ext uri="{FF2B5EF4-FFF2-40B4-BE49-F238E27FC236}">
                    <a16:creationId xmlns:a16="http://schemas.microsoft.com/office/drawing/2014/main" id="{49C288C9-FC2B-1C4A-A0A9-6BE06E56F8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58328" y="3265086"/>
                <a:ext cx="532765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457200" indent="-4572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dirty="0"/>
                  <a:t>4.023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dirty="0"/>
                  <a:t> 10 000 000 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5" name="TextBox 2">
                <a:extLst>
                  <a:ext uri="{FF2B5EF4-FFF2-40B4-BE49-F238E27FC236}">
                    <a16:creationId xmlns:a16="http://schemas.microsoft.com/office/drawing/2014/main" id="{49C288C9-FC2B-1C4A-A0A9-6BE06E56F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58328" y="3265086"/>
                <a:ext cx="5327650" cy="400110"/>
              </a:xfrm>
              <a:prstGeom prst="rect">
                <a:avLst/>
              </a:prstGeom>
              <a:blipFill>
                <a:blip r:embed="rId2"/>
                <a:stretch>
                  <a:fillRect l="-1190" t="-6061" b="-2424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0630233"/>
                  </p:ext>
                </p:extLst>
              </p:nvPr>
            </p:nvGraphicFramePr>
            <p:xfrm>
              <a:off x="2392575" y="906279"/>
              <a:ext cx="6480170" cy="195072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70296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9295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0318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9279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648017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648017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648017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723503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/>
                            <a:t>1</a:t>
                          </a:r>
                          <a:r>
                            <a:rPr lang="en-US" sz="1000" baseline="0" dirty="0"/>
                            <a:t> 000 000</a:t>
                          </a:r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M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100 000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Hth</a:t>
                          </a:r>
                          <a:endParaRPr lang="en-US" sz="1000" dirty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 </a:t>
                          </a:r>
                          <a:r>
                            <a:rPr lang="en-US" sz="1000" baseline="0" dirty="0"/>
                            <a:t>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Th</a:t>
                          </a:r>
                          <a:endParaRPr lang="en-US" sz="1000" dirty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H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T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O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t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h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th</a:t>
                          </a:r>
                          <a:endParaRPr lang="en-US" sz="1000" dirty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4379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4379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4379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0630233"/>
                  </p:ext>
                </p:extLst>
              </p:nvPr>
            </p:nvGraphicFramePr>
            <p:xfrm>
              <a:off x="2392575" y="906279"/>
              <a:ext cx="6480170" cy="195072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702965"/>
                    <a:gridCol w="648072"/>
                    <a:gridCol w="648072"/>
                    <a:gridCol w="592959"/>
                    <a:gridCol w="703185"/>
                    <a:gridCol w="648072"/>
                    <a:gridCol w="592794"/>
                    <a:gridCol w="648017"/>
                    <a:gridCol w="648017"/>
                    <a:gridCol w="648017"/>
                  </a:tblGrid>
                  <a:tr h="8534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 smtClean="0"/>
                            <a:t>1</a:t>
                          </a:r>
                          <a:r>
                            <a:rPr lang="en-US" sz="1000" baseline="0" dirty="0" smtClean="0"/>
                            <a:t> 000 000</a:t>
                          </a:r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M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100 000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Hth</a:t>
                          </a:r>
                          <a:endParaRPr lang="en-US" sz="1000" dirty="0" smtClean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 </a:t>
                          </a:r>
                          <a:r>
                            <a:rPr lang="en-US" sz="1000" baseline="0" dirty="0" smtClean="0"/>
                            <a:t>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Tth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Th</a:t>
                          </a:r>
                          <a:endParaRPr lang="en-US" sz="1000" dirty="0" smtClean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H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T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O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03774" t="-714" r="-204717" b="-13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796262" t="-714" r="-102804" b="-13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04717" t="-714" r="-3774" b="-130714"/>
                          </a:stretch>
                        </a:blip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4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33677" y="3274489"/>
                <a:ext cx="48021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4.023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10</a:t>
                </a:r>
                <a:r>
                  <a:rPr lang="en-US" baseline="30000" dirty="0"/>
                  <a:t>-7</a:t>
                </a:r>
                <a:r>
                  <a:rPr lang="en-US" dirty="0"/>
                  <a:t> =  4.023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0.0000001 =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677" y="3274489"/>
                <a:ext cx="4802135" cy="400110"/>
              </a:xfrm>
              <a:prstGeom prst="rect">
                <a:avLst/>
              </a:prstGeom>
              <a:blipFill rotWithShape="0">
                <a:blip r:embed="rId4"/>
                <a:stretch>
                  <a:fillRect l="-1396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 bwMode="auto">
          <a:xfrm>
            <a:off x="2392575" y="3021537"/>
            <a:ext cx="9452582" cy="95427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Oval 8"/>
          <p:cNvSpPr/>
          <p:nvPr/>
        </p:nvSpPr>
        <p:spPr bwMode="auto">
          <a:xfrm>
            <a:off x="6888088" y="1988840"/>
            <a:ext cx="50304" cy="4571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18821" y="590349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130" y="447994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15345" y="660226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447929" y="729089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Table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85586556"/>
                  </p:ext>
                </p:extLst>
              </p:nvPr>
            </p:nvGraphicFramePr>
            <p:xfrm>
              <a:off x="3863752" y="4605734"/>
              <a:ext cx="8136907" cy="21449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7042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1125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6924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4557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4557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557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2841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5570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39198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936104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005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𝟏𝟎𝟎𝟎𝟎𝟎𝟎𝟎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𝟏𝟎𝟎𝟎𝟎𝟎𝟎𝟎𝟎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𝟏𝟎𝟎𝟎𝟎𝟎𝟎𝟎𝟎𝟎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97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97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97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Table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85586556"/>
                  </p:ext>
                </p:extLst>
              </p:nvPr>
            </p:nvGraphicFramePr>
            <p:xfrm>
              <a:off x="3863752" y="4605734"/>
              <a:ext cx="8136907" cy="21449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70420"/>
                    <a:gridCol w="911252"/>
                    <a:gridCol w="869242"/>
                    <a:gridCol w="745570"/>
                    <a:gridCol w="745570"/>
                    <a:gridCol w="745570"/>
                    <a:gridCol w="828411"/>
                    <a:gridCol w="745570"/>
                    <a:gridCol w="739198"/>
                    <a:gridCol w="936104"/>
                  </a:tblGrid>
                  <a:tr h="1005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96000" t="-602" r="-698000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207042" t="-602" r="-637324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354472" t="-602" r="-635772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458197" t="-602" r="-540984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558197" t="-602" r="-440984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586131" t="-602" r="-292701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770492" t="-602" r="-228689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877686" t="-602" r="-130579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768182" t="-602" r="-2597" b="-113855"/>
                          </a:stretch>
                        </a:blipFill>
                      </a:tcPr>
                    </a:tc>
                  </a:tr>
                  <a:tr h="3797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4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3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97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97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2" name="TextBox 11"/>
          <p:cNvSpPr txBox="1"/>
          <p:nvPr/>
        </p:nvSpPr>
        <p:spPr>
          <a:xfrm>
            <a:off x="5632660" y="4122033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4.23 slides 7 places to the </a:t>
            </a:r>
            <a:r>
              <a:rPr lang="en-US" b="1" i="1" dirty="0"/>
              <a:t>right</a:t>
            </a:r>
          </a:p>
          <a:p>
            <a:endParaRPr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4649974" y="5747359"/>
            <a:ext cx="122312" cy="12231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1DC8D1-8FCC-8341-9837-FECF82FA9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27914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4" grpId="0"/>
      <p:bldP spid="5" grpId="0" animBg="1"/>
      <p:bldP spid="2" grpId="0"/>
      <p:bldP spid="6" grpId="0"/>
      <p:bldP spid="9" grpId="0" animBg="1"/>
      <p:bldP spid="10" grpId="0"/>
      <p:bldP spid="17" grpId="0"/>
      <p:bldP spid="12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Examples for very small numbers: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Standard Form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80038" y="1638290"/>
            <a:ext cx="4834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0.0000009 in standard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616280" y="1669891"/>
                <a:ext cx="12715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9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-7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1669891"/>
                <a:ext cx="1271502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7177" t="-9211" r="-1435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372344" y="2445175"/>
            <a:ext cx="4148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0.516 in standard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16280" y="2370725"/>
                <a:ext cx="16995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5.16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-1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2370725"/>
                <a:ext cx="169950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376" t="-9211" r="-1075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395354" y="3351686"/>
            <a:ext cx="5005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0.00006258 in standard form.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5406" y="4270709"/>
            <a:ext cx="5433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0.0000040008 in standard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616280" y="3271805"/>
                <a:ext cx="187102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6.258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-5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3271805"/>
                <a:ext cx="1871025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4886" t="-5147" r="-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616280" y="4270709"/>
                <a:ext cx="204254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4.0008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-6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4270709"/>
                <a:ext cx="2042547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4478" t="-5147" r="-8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425769" y="5175220"/>
            <a:ext cx="4234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0.009</a:t>
            </a:r>
            <a:r>
              <a:rPr lang="en-US" sz="2400" baseline="30000" dirty="0"/>
              <a:t>2 </a:t>
            </a:r>
            <a:r>
              <a:rPr lang="en-US" sz="2400" dirty="0"/>
              <a:t>in standard form.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16280" y="5175220"/>
                <a:ext cx="152798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8.1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-5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5175220"/>
                <a:ext cx="1527982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5976" t="-5147" r="-1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8E820A7-D1E2-A446-A139-D87DB5563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8229975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A3.1: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80038" y="1638290"/>
            <a:ext cx="5004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0.0000037 in </a:t>
            </a:r>
            <a:r>
              <a:rPr lang="en-US" sz="2400" b="1" dirty="0"/>
              <a:t>standard form</a:t>
            </a:r>
            <a:r>
              <a:rPr lang="en-US" sz="24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616280" y="1669891"/>
                <a:ext cx="1527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3.7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1669891"/>
                <a:ext cx="1527982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5976" t="-9211" r="-1195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372344" y="2445175"/>
            <a:ext cx="5517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4 921 000 000 in </a:t>
            </a:r>
            <a:r>
              <a:rPr lang="en-US" sz="2400" b="1" dirty="0"/>
              <a:t>standard form</a:t>
            </a:r>
            <a:r>
              <a:rPr lang="en-US" sz="24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16280" y="2370725"/>
                <a:ext cx="18020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4.921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9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2370725"/>
                <a:ext cx="1802096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5068" t="-9211" r="-101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95354" y="3351686"/>
                <a:ext cx="6192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Write </a:t>
                </a:r>
                <a:r>
                  <a:rPr lang="en-US" sz="2400" dirty="0">
                    <a:solidFill>
                      <a:schemeClr val="tx1"/>
                    </a:solidFill>
                  </a:rPr>
                  <a:t>7.531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chemeClr val="tx1"/>
                    </a:solidFill>
                  </a:rPr>
                  <a:t>11 </a:t>
                </a:r>
                <a:r>
                  <a:rPr lang="en-US" sz="2400" dirty="0"/>
                  <a:t>in </a:t>
                </a:r>
                <a:r>
                  <a:rPr lang="en-US" sz="2400" b="1" dirty="0"/>
                  <a:t>normal decimal form</a:t>
                </a:r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354" y="3351686"/>
                <a:ext cx="6192721" cy="461665"/>
              </a:xfrm>
              <a:prstGeom prst="rect">
                <a:avLst/>
              </a:prstGeom>
              <a:blipFill>
                <a:blip r:embed="rId5"/>
                <a:stretch>
                  <a:fillRect l="-1575" t="-9211" r="-49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25406" y="4270709"/>
                <a:ext cx="61903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Write </a:t>
                </a:r>
                <a:r>
                  <a:rPr lang="en-US" sz="2400" dirty="0">
                    <a:solidFill>
                      <a:schemeClr val="tx1"/>
                    </a:solidFill>
                  </a:rPr>
                  <a:t>1.275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chemeClr val="tx1"/>
                    </a:solidFill>
                  </a:rPr>
                  <a:t>-7</a:t>
                </a:r>
                <a:r>
                  <a:rPr lang="en-US" sz="2400" dirty="0">
                    <a:solidFill>
                      <a:schemeClr val="tx1"/>
                    </a:solidFill>
                  </a:rPr>
                  <a:t> in </a:t>
                </a:r>
                <a:r>
                  <a:rPr lang="en-US" sz="2400" b="1" dirty="0"/>
                  <a:t>normal decimal form</a:t>
                </a:r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406" y="4270709"/>
                <a:ext cx="6190349" cy="461665"/>
              </a:xfrm>
              <a:prstGeom prst="rect">
                <a:avLst/>
              </a:prstGeom>
              <a:blipFill>
                <a:blip r:embed="rId6"/>
                <a:stretch>
                  <a:fillRect l="-1576" t="-9333" r="-591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648339" y="3351686"/>
            <a:ext cx="24978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753 100 000 000</a:t>
            </a:r>
          </a:p>
          <a:p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8648340" y="4270709"/>
            <a:ext cx="21563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0.0000001275</a:t>
            </a:r>
          </a:p>
          <a:p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425769" y="5175220"/>
            <a:ext cx="45761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0.0004</a:t>
            </a:r>
            <a:r>
              <a:rPr lang="en-US" sz="2400" baseline="30000" dirty="0"/>
              <a:t>2 </a:t>
            </a:r>
            <a:r>
              <a:rPr lang="en-US" sz="2400" dirty="0"/>
              <a:t>in </a:t>
            </a:r>
            <a:r>
              <a:rPr lang="en-US" sz="2400" b="1" dirty="0"/>
              <a:t>standard form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48339" y="5175220"/>
                <a:ext cx="152798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1.6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-7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339" y="5175220"/>
                <a:ext cx="1527982" cy="830997"/>
              </a:xfrm>
              <a:prstGeom prst="rect">
                <a:avLst/>
              </a:prstGeom>
              <a:blipFill rotWithShape="0">
                <a:blip r:embed="rId7"/>
                <a:stretch>
                  <a:fillRect l="-6400" t="-5147" r="-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3646539E-26FC-B747-99DD-1BA7D5EF1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759869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A3.1: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1030131"/>
            <a:ext cx="99972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2499459"/>
            <a:ext cx="99844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7A2FCF-C8EA-304B-ABCF-C200DEF53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58A4FE34-1EC2-D241-93A8-136EC9C4B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394304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http://szalonta.hu/ske/text/A3/skea3s1.html</a:t>
            </a:r>
          </a:p>
        </p:txBody>
      </p:sp>
    </p:spTree>
    <p:extLst>
      <p:ext uri="{BB962C8B-B14F-4D97-AF65-F5344CB8AC3E}">
        <p14:creationId xmlns:p14="http://schemas.microsoft.com/office/powerpoint/2010/main" val="29033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1037572"/>
            <a:ext cx="9721081" cy="15081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We can multiply and divide </a:t>
            </a:r>
            <a:r>
              <a:rPr lang="en-US" sz="2400" b="1" dirty="0"/>
              <a:t>standard form </a:t>
            </a:r>
            <a:r>
              <a:rPr lang="en-US" sz="2400" dirty="0"/>
              <a:t>numbers,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taking advantage of the form in which they are written and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using the rules of indices.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84665" y="1522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Calculations with Standard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69859" y="2974522"/>
                <a:ext cx="4724370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Remember for integers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/>
                  <a:t> and 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/>
                  <a:t>: 	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	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/>
                  <a:t> =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aseline="30000" dirty="0"/>
                  <a:t> + 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859" y="2974522"/>
                <a:ext cx="4724370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2065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31230" y="3638837"/>
                <a:ext cx="426110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For example: 10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10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= 10</a:t>
                </a:r>
                <a:r>
                  <a:rPr lang="en-US" sz="2400" baseline="30000" dirty="0"/>
                  <a:t>8</a:t>
                </a:r>
                <a:r>
                  <a:rPr lang="en-US" sz="2400" dirty="0"/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230" y="3638837"/>
                <a:ext cx="4261103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2289" t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38256" y="4317052"/>
                <a:ext cx="21066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baseline="300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/>
                  <a:t> = </a:t>
                </a:r>
                <a:r>
                  <a:rPr lang="en-US" sz="2400" i="1" dirty="0">
                    <a:latin typeface="Times" pitchFamily="2" charset="0"/>
                  </a:rPr>
                  <a:t>a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400" dirty="0"/>
                  <a:t> </a:t>
                </a:r>
                <a:r>
                  <a:rPr lang="en-US" sz="2400" baseline="30000" dirty="0"/>
                  <a:t>-</a:t>
                </a:r>
                <a:r>
                  <a:rPr lang="en-US" sz="2400" dirty="0"/>
                  <a:t> </a:t>
                </a:r>
                <a:r>
                  <a:rPr lang="en-US" sz="2400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256" y="4317052"/>
                <a:ext cx="2106667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638" t="-10526" r="-58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58233" y="4317052"/>
                <a:ext cx="433965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For example: 10</a:t>
                </a:r>
                <a:r>
                  <a:rPr lang="en-US" sz="2400" baseline="30000" dirty="0"/>
                  <a:t>12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 = 10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233" y="4317052"/>
                <a:ext cx="4339650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2107" t="-55882" b="-30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2423591" y="2546231"/>
            <a:ext cx="9577064" cy="259228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63C306-A996-F641-8906-B76C0C46F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A3.2</a:t>
            </a:r>
          </a:p>
        </p:txBody>
      </p:sp>
    </p:spTree>
    <p:extLst>
      <p:ext uri="{BB962C8B-B14F-4D97-AF65-F5344CB8AC3E}">
        <p14:creationId xmlns:p14="http://schemas.microsoft.com/office/powerpoint/2010/main" val="1659632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Worked example:</a:t>
            </a: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Calculations with Standard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26266" y="1882243"/>
                <a:ext cx="6748322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</a:t>
                </a:r>
                <a:r>
                  <a:rPr lang="en-US" sz="2400" dirty="0">
                    <a:solidFill>
                      <a:srgbClr val="0070C0"/>
                    </a:solidFill>
                  </a:rPr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(</a:t>
                </a:r>
                <a:r>
                  <a:rPr lang="en-US" sz="2400" dirty="0">
                    <a:solidFill>
                      <a:srgbClr val="0070C0"/>
                    </a:solidFill>
                  </a:rPr>
                  <a:t>7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) 	=	       </a:t>
                </a:r>
                <a:r>
                  <a:rPr lang="en-US" sz="2400" dirty="0">
                    <a:solidFill>
                      <a:srgbClr val="0070C0"/>
                    </a:solidFill>
                  </a:rPr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7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3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5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							=	        14 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b="0" i="1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    10</a:t>
                </a:r>
                <a:r>
                  <a:rPr lang="en-US" sz="2400" baseline="30000" dirty="0"/>
                  <a:t>8</a:t>
                </a:r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							=    1.4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    10</a:t>
                </a:r>
                <a:r>
                  <a:rPr lang="en-US" sz="2400" baseline="30000" dirty="0"/>
                  <a:t>8</a:t>
                </a:r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							=	       1.4 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    10</a:t>
                </a:r>
                <a:r>
                  <a:rPr lang="en-US" sz="2400" baseline="30000" dirty="0"/>
                  <a:t>9</a:t>
                </a:r>
                <a:r>
                  <a:rPr lang="en-US" sz="2400" dirty="0"/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266" y="1882243"/>
                <a:ext cx="6748322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1355" t="-20370" b="-10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567608" y="2574740"/>
            <a:ext cx="3090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 </a:t>
            </a:r>
            <a:r>
              <a:rPr lang="en-US" i="1" dirty="0">
                <a:solidFill>
                  <a:srgbClr val="FF0000"/>
                </a:solidFill>
              </a:rPr>
              <a:t>using the rules of indices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616748" y="3043969"/>
            <a:ext cx="3300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converting to standard 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7608" y="4052067"/>
            <a:ext cx="25756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Worked example: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43672" y="4640708"/>
                <a:ext cx="7442743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</a:t>
                </a:r>
                <a:r>
                  <a:rPr lang="en-US" sz="2400" dirty="0">
                    <a:solidFill>
                      <a:srgbClr val="0070C0"/>
                    </a:solidFill>
                  </a:rPr>
                  <a:t>3.6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12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</a:t>
                </a:r>
                <a:r>
                  <a:rPr lang="en-US" sz="2400" dirty="0">
                    <a:solidFill>
                      <a:srgbClr val="0070C0"/>
                    </a:solidFill>
                  </a:rPr>
                  <a:t>4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) 	=	(</a:t>
                </a:r>
                <a:r>
                  <a:rPr lang="en-US" sz="2400" dirty="0">
                    <a:solidFill>
                      <a:srgbClr val="0070C0"/>
                    </a:solidFill>
                  </a:rPr>
                  <a:t>3.6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0070C0"/>
                    </a:solidFill>
                  </a:rPr>
                  <a:t>4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(10</a:t>
                </a:r>
                <a:r>
                  <a:rPr lang="en-US" sz="2400" baseline="30000" dirty="0"/>
                  <a:t>12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)</a:t>
                </a:r>
                <a:endParaRPr lang="en-US" sz="2400" baseline="30000" dirty="0"/>
              </a:p>
              <a:p>
                <a:endParaRPr lang="en-US" sz="2400" dirty="0"/>
              </a:p>
              <a:p>
                <a:r>
                  <a:rPr lang="en-US" sz="2400" dirty="0"/>
                  <a:t>								=		    0.9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								=	    9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 </a:t>
                </a:r>
              </a:p>
              <a:p>
                <a:r>
                  <a:rPr lang="en-US" sz="2400" dirty="0"/>
                  <a:t>								=	            9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6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4640708"/>
                <a:ext cx="7442743" cy="1938992"/>
              </a:xfrm>
              <a:prstGeom prst="rect">
                <a:avLst/>
              </a:prstGeom>
              <a:blipFill>
                <a:blip r:embed="rId4"/>
                <a:stretch>
                  <a:fillRect l="-1310" t="-2201" r="-246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764224" y="5343419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using the rules of indices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644259" y="5817458"/>
            <a:ext cx="33009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converting to standard form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45056" y="4640708"/>
                <a:ext cx="1370888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60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1600" smtClean="0">
                            <a:solidFill>
                              <a:schemeClr val="accent2"/>
                            </a:solidFill>
                            <a:latin typeface="Cambria Math" charset="0"/>
                          </a:rPr>
                          <m:t>3.6</m:t>
                        </m:r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en-GB" sz="1600" b="0" i="1" dirty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  </m:t>
                        </m:r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GB" sz="1600" b="0" i="1" dirty="0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16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GB" sz="1600" baseline="30000" dirty="0">
                            <a:solidFill>
                              <a:srgbClr val="FF0000"/>
                            </a:solidFill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GB" sz="1600" b="0" i="0" baseline="30000" dirty="0" smtClean="0">
                            <a:solidFill>
                              <a:srgbClr val="FF0000"/>
                            </a:solidFill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600" b="0" i="0" dirty="0" smtClean="0">
                            <a:solidFill>
                              <a:srgbClr val="FF0000"/>
                            </a:solidFill>
                          </a:rPr>
                          <m:t>  </m:t>
                        </m:r>
                        <m:r>
                          <m:rPr>
                            <m:nor/>
                          </m:rPr>
                          <a:rPr lang="en-GB" sz="1600" b="0" i="0" dirty="0" smtClean="0">
                            <a:solidFill>
                              <a:schemeClr val="accent2"/>
                            </a:solidFill>
                          </a:rPr>
                          <m:t>4</m:t>
                        </m:r>
                        <m:r>
                          <a:rPr lang="en-GB" sz="1600" i="1" dirty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  </m:t>
                        </m:r>
                        <m:r>
                          <a:rPr lang="en-GB" sz="1600" b="0" i="1" dirty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  </m:t>
                        </m:r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GB" sz="1600" b="0" i="1" dirty="0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16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GB" sz="1600" b="0" i="0" baseline="30000" dirty="0" smtClean="0">
                            <a:solidFill>
                              <a:srgbClr val="FF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rgbClr val="FF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5056" y="4640708"/>
                <a:ext cx="1370888" cy="501484"/>
              </a:xfrm>
              <a:prstGeom prst="rect">
                <a:avLst/>
              </a:prstGeom>
              <a:blipFill rotWithShape="0">
                <a:blip r:embed="rId5"/>
                <a:stretch>
                  <a:fillRect l="-889" t="-61446" b="-843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0487131" y="4055933"/>
            <a:ext cx="1734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This can also be </a:t>
            </a:r>
          </a:p>
          <a:p>
            <a:pPr algn="ctr"/>
            <a:r>
              <a:rPr lang="en-US" sz="1600" dirty="0">
                <a:solidFill>
                  <a:srgbClr val="FF0000"/>
                </a:solidFill>
              </a:rPr>
              <a:t>written as: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678310" y="5476225"/>
                <a:ext cx="1414170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60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1600" smtClean="0">
                            <a:solidFill>
                              <a:schemeClr val="accent2"/>
                            </a:solidFill>
                            <a:latin typeface="Cambria Math" charset="0"/>
                          </a:rPr>
                          <m:t>3.6</m:t>
                        </m:r>
                        <m:r>
                          <m:rPr>
                            <m:nor/>
                          </m:rPr>
                          <a:rPr lang="en-US" sz="1600" dirty="0" smtClean="0">
                            <a:solidFill>
                              <a:schemeClr val="accent2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1600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1600" dirty="0" smtClean="0">
                            <a:solidFill>
                              <a:schemeClr val="accent2"/>
                            </a:solidFill>
                          </a:rPr>
                          <m:t>4</m:t>
                        </m:r>
                        <m:r>
                          <a:rPr lang="en-GB" sz="1600" i="1" dirty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  </m:t>
                        </m:r>
                      </m:den>
                    </m:f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160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GB" sz="1600" baseline="30000" dirty="0">
                            <a:solidFill>
                              <a:srgbClr val="FF0000"/>
                            </a:solidFill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GB" sz="1600" baseline="30000" dirty="0">
                            <a:solidFill>
                              <a:srgbClr val="FF0000"/>
                            </a:solidFill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1600" dirty="0"/>
                  <a:t> 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8310" y="5476225"/>
                <a:ext cx="1414170" cy="501484"/>
              </a:xfrm>
              <a:prstGeom prst="rect">
                <a:avLst/>
              </a:prstGeom>
              <a:blipFill rotWithShape="0">
                <a:blip r:embed="rId6"/>
                <a:stretch>
                  <a:fillRect l="-862" t="-61446" b="-59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9498" y="5148517"/>
            <a:ext cx="13676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which equals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F0E0B8-7D23-9B4C-BB73-68AD965BD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A3.2</a:t>
            </a:r>
          </a:p>
        </p:txBody>
      </p:sp>
    </p:spTree>
    <p:extLst>
      <p:ext uri="{BB962C8B-B14F-4D97-AF65-F5344CB8AC3E}">
        <p14:creationId xmlns:p14="http://schemas.microsoft.com/office/powerpoint/2010/main" val="21386138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3" grpId="0"/>
      <p:bldP spid="10" grpId="0"/>
      <p:bldP spid="11" grpId="0"/>
      <p:bldP spid="13" grpId="0"/>
      <p:bldP spid="14" grpId="0"/>
      <p:bldP spid="2" grpId="0"/>
      <p:bldP spid="5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Calculations with Standard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07910" y="2084196"/>
                <a:ext cx="3816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(4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) 	=	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910" y="2084196"/>
                <a:ext cx="3816429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2396"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074633" y="2059414"/>
                <a:ext cx="12987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8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12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633" y="2059414"/>
                <a:ext cx="1298753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7512" t="-101316" r="-1408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92211" y="2828566"/>
                <a:ext cx="3816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(5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-7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(6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-8</a:t>
                </a:r>
                <a:r>
                  <a:rPr lang="en-US" sz="2400" dirty="0"/>
                  <a:t>) 	=	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211" y="2828566"/>
                <a:ext cx="3816429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2556" t="-100000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074633" y="2777958"/>
                <a:ext cx="17940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30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-15 </a:t>
                </a:r>
                <a:r>
                  <a:rPr lang="en-US" sz="2400" dirty="0">
                    <a:solidFill>
                      <a:srgbClr val="FF000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633" y="2777958"/>
                <a:ext cx="1794081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5442" t="-9333" r="-4422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68109" y="3572936"/>
                <a:ext cx="39959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(2.1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12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(3.1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18</a:t>
                </a:r>
                <a:r>
                  <a:rPr lang="en-US" sz="2400" dirty="0"/>
                  <a:t>) 	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109" y="3572936"/>
                <a:ext cx="3995966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2287" t="-100000" r="-1372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07910" y="4294032"/>
                <a:ext cx="35419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(8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12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) 	=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910" y="4294032"/>
                <a:ext cx="3541995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2582" t="-100000" r="-1721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076242" y="3556815"/>
                <a:ext cx="18020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6.51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30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242" y="3556815"/>
                <a:ext cx="1802096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5424" t="-9211" r="-1017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087131" y="4274845"/>
                <a:ext cx="118494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9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7131" y="4274845"/>
                <a:ext cx="1184940" cy="830997"/>
              </a:xfrm>
              <a:prstGeom prst="rect">
                <a:avLst/>
              </a:prstGeom>
              <a:blipFill rotWithShape="0">
                <a:blip r:embed="rId10"/>
                <a:stretch>
                  <a:fillRect l="-8247" t="-55474" r="-2062" b="-29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09703" y="5077672"/>
                <a:ext cx="47243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(6.12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12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(3.4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-8</a:t>
                </a:r>
                <a:r>
                  <a:rPr lang="en-US" sz="2400" dirty="0"/>
                  <a:t>) 	=	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703" y="5077672"/>
                <a:ext cx="4724370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2065" t="-101316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603388" y="5077672"/>
                <a:ext cx="157286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1.8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20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3388" y="5077672"/>
                <a:ext cx="1572866" cy="830997"/>
              </a:xfrm>
              <a:prstGeom prst="rect">
                <a:avLst/>
              </a:prstGeom>
              <a:blipFill rotWithShape="0">
                <a:blip r:embed="rId12"/>
                <a:stretch>
                  <a:fillRect l="-5814" t="-5147" r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651073" y="885527"/>
            <a:ext cx="9283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Here are some worked examples, </a:t>
            </a:r>
            <a:r>
              <a:rPr lang="en-US" sz="2400" i="1" dirty="0"/>
              <a:t>the final answers </a:t>
            </a:r>
          </a:p>
          <a:p>
            <a:pPr algn="ctr"/>
            <a:r>
              <a:rPr lang="en-US" sz="2400" i="1" dirty="0"/>
              <a:t>are in </a:t>
            </a:r>
            <a:r>
              <a:rPr lang="en-US" sz="2400" b="1" i="1" dirty="0"/>
              <a:t>standard form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68109" y="5908669"/>
                <a:ext cx="39959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(3.6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15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(9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) 	=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109" y="5908669"/>
                <a:ext cx="3995966" cy="461665"/>
              </a:xfrm>
              <a:prstGeom prst="rect">
                <a:avLst/>
              </a:prstGeom>
              <a:blipFill rotWithShape="0">
                <a:blip r:embed="rId13"/>
                <a:stretch>
                  <a:fillRect l="-2287" t="-100000" r="-1372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892055" y="5920973"/>
                <a:ext cx="189346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0.4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8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= </a:t>
                </a:r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055" y="5920973"/>
                <a:ext cx="1893467" cy="769441"/>
              </a:xfrm>
              <a:prstGeom prst="rect">
                <a:avLst/>
              </a:prstGeom>
              <a:blipFill rotWithShape="0">
                <a:blip r:embed="rId14"/>
                <a:stretch>
                  <a:fillRect l="-5161" t="-5512" r="-4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992420" y="2761221"/>
                <a:ext cx="14702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-14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2420" y="2761221"/>
                <a:ext cx="1470274" cy="461665"/>
              </a:xfrm>
              <a:prstGeom prst="rect">
                <a:avLst/>
              </a:prstGeom>
              <a:blipFill rotWithShape="0">
                <a:blip r:embed="rId15"/>
                <a:stretch>
                  <a:fillRect l="-622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0731604" y="5908668"/>
            <a:ext cx="1202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 </a:t>
            </a:r>
            <a:r>
              <a:rPr lang="en-US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×</a:t>
            </a:r>
            <a:r>
              <a:rPr lang="en-US" sz="2400" dirty="0">
                <a:solidFill>
                  <a:srgbClr val="FF0000"/>
                </a:solidFill>
              </a:rPr>
              <a:t> 10</a:t>
            </a:r>
            <a:r>
              <a:rPr lang="en-US" sz="2400" baseline="30000" dirty="0">
                <a:solidFill>
                  <a:srgbClr val="FF0000"/>
                </a:solidFill>
              </a:rPr>
              <a:t>7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34073" y="4213928"/>
                <a:ext cx="1519968" cy="6037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b="0" i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8 </m:t>
                        </m:r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baseline="30000" dirty="0">
                            <a:solidFill>
                              <a:srgbClr val="FF0000"/>
                            </a:solidFill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baseline="30000" dirty="0">
                            <a:solidFill>
                              <a:srgbClr val="FF0000"/>
                            </a:solidFill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 =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4073" y="4213928"/>
                <a:ext cx="1519968" cy="603755"/>
              </a:xfrm>
              <a:prstGeom prst="rect">
                <a:avLst/>
              </a:prstGeom>
              <a:blipFill rotWithShape="0">
                <a:blip r:embed="rId16"/>
                <a:stretch>
                  <a:fillRect r="-3614" b="-4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58058" y="4213928"/>
                <a:ext cx="1529073" cy="6037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8 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2 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baseline="30000" dirty="0">
                            <a:solidFill>
                              <a:srgbClr val="FF0000"/>
                            </a:solidFill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baseline="30000" dirty="0">
                            <a:solidFill>
                              <a:srgbClr val="FF0000"/>
                            </a:solidFill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  =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058" y="4213928"/>
                <a:ext cx="1529073" cy="603755"/>
              </a:xfrm>
              <a:prstGeom prst="rect">
                <a:avLst/>
              </a:prstGeom>
              <a:blipFill rotWithShape="0">
                <a:blip r:embed="rId17"/>
                <a:stretch>
                  <a:fillRect r="-3586" b="-4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005481" y="5011306"/>
                <a:ext cx="1787669" cy="911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b="0" i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6.12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baseline="30000" dirty="0">
                            <a:solidFill>
                              <a:srgbClr val="FF0000"/>
                            </a:solidFill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3.4</m:t>
                        </m:r>
                        <m:r>
                          <a:rPr lang="en-GB" b="0" i="1" dirty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    </m:t>
                        </m:r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GB" b="0" i="0" baseline="30000" dirty="0" smtClean="0">
                            <a:solidFill>
                              <a:srgbClr val="FF0000"/>
                            </a:solidFill>
                          </a:rPr>
                          <m:t>−8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=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481" y="5011306"/>
                <a:ext cx="1787669" cy="911660"/>
              </a:xfrm>
              <a:prstGeom prst="rect">
                <a:avLst/>
              </a:prstGeom>
              <a:blipFill rotWithShape="0">
                <a:blip r:embed="rId18"/>
                <a:stretch>
                  <a:fillRect r="-3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811270" y="5009441"/>
                <a:ext cx="1867306" cy="911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b="0" i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6.12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3.4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baseline="30000" dirty="0">
                            <a:solidFill>
                              <a:srgbClr val="FF0000"/>
                            </a:solidFill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GB" b="0" i="0" baseline="30000" dirty="0" smtClean="0">
                            <a:solidFill>
                              <a:srgbClr val="FF0000"/>
                            </a:solidFill>
                          </a:rPr>
                          <m:t>−8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  =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270" y="5009441"/>
                <a:ext cx="1867306" cy="911532"/>
              </a:xfrm>
              <a:prstGeom prst="rect">
                <a:avLst/>
              </a:prstGeom>
              <a:blipFill rotWithShape="0">
                <a:blip r:embed="rId19"/>
                <a:stretch>
                  <a:fillRect r="-2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029387" y="5850227"/>
                <a:ext cx="1645002" cy="1219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b="0" i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3.6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GB" b="0" i="0" baseline="30000" dirty="0" smtClean="0">
                            <a:solidFill>
                              <a:srgbClr val="FF0000"/>
                            </a:solidFill>
                          </a:rPr>
                          <m:t>15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b="0" i="0" dirty="0" smtClean="0">
                            <a:solidFill>
                              <a:srgbClr val="FF0000"/>
                            </a:solidFill>
                          </a:rPr>
                          <m:t>9</m:t>
                        </m:r>
                        <m:r>
                          <a:rPr lang="en-GB" i="1" dirty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     </m:t>
                        </m:r>
                        <m: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m:rPr>
                            <m:nor/>
                          </m:rPr>
                          <a:rPr lang="en-GB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>
                            <a:solidFill>
                              <a:srgbClr val="FF0000"/>
                            </a:solidFill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GB" b="0" i="0" baseline="30000" dirty="0" smtClean="0">
                            <a:solidFill>
                              <a:srgbClr val="FF0000"/>
                            </a:solidFill>
                          </a:rPr>
                          <m:t>7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=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387" y="5850227"/>
                <a:ext cx="1645002" cy="1219308"/>
              </a:xfrm>
              <a:prstGeom prst="rect">
                <a:avLst/>
              </a:prstGeom>
              <a:blipFill rotWithShape="0">
                <a:blip r:embed="rId20"/>
                <a:stretch>
                  <a:fillRect r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6C7022BF-2DDD-8646-9DB4-CEE72B853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A3.2</a:t>
            </a:r>
          </a:p>
        </p:txBody>
      </p:sp>
    </p:spTree>
    <p:extLst>
      <p:ext uri="{BB962C8B-B14F-4D97-AF65-F5344CB8AC3E}">
        <p14:creationId xmlns:p14="http://schemas.microsoft.com/office/powerpoint/2010/main" val="16582032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6" grpId="0"/>
      <p:bldP spid="17" grpId="0"/>
      <p:bldP spid="19" grpId="0"/>
      <p:bldP spid="15" grpId="0"/>
      <p:bldP spid="20" grpId="0"/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A3.2: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84645" y="2845190"/>
                <a:ext cx="3816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3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(2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5</a:t>
                </a:r>
                <a:r>
                  <a:rPr lang="en-US" sz="2400" dirty="0"/>
                  <a:t>) 	=	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645" y="2845190"/>
                <a:ext cx="3816429" cy="461665"/>
              </a:xfrm>
              <a:prstGeom prst="rect">
                <a:avLst/>
              </a:prstGeom>
              <a:blipFill>
                <a:blip r:embed="rId3"/>
                <a:stretch>
                  <a:fillRect l="-2556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720046" y="2845190"/>
                <a:ext cx="1184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6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8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046" y="2845190"/>
                <a:ext cx="1184940" cy="461665"/>
              </a:xfrm>
              <a:prstGeom prst="rect">
                <a:avLst/>
              </a:prstGeom>
              <a:blipFill>
                <a:blip r:embed="rId4"/>
                <a:stretch>
                  <a:fillRect l="-7692" t="-9333" r="-2051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84646" y="3519101"/>
                <a:ext cx="3816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(5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-7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(3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11</a:t>
                </a:r>
                <a:r>
                  <a:rPr lang="en-US" sz="2400" dirty="0"/>
                  <a:t>) 	=	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646" y="3519101"/>
                <a:ext cx="3816429" cy="461665"/>
              </a:xfrm>
              <a:prstGeom prst="rect">
                <a:avLst/>
              </a:prstGeom>
              <a:blipFill>
                <a:blip r:embed="rId5"/>
                <a:stretch>
                  <a:fillRect l="-2556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20046" y="3519101"/>
                <a:ext cx="16113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15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4 </a:t>
                </a:r>
                <a:r>
                  <a:rPr lang="en-US" sz="2400" dirty="0">
                    <a:solidFill>
                      <a:srgbClr val="FF000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046" y="3519101"/>
                <a:ext cx="1611339" cy="461665"/>
              </a:xfrm>
              <a:prstGeom prst="rect">
                <a:avLst/>
              </a:prstGeom>
              <a:blipFill>
                <a:blip r:embed="rId6"/>
                <a:stretch>
                  <a:fillRect l="-5660" t="-9211" r="-490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64042" y="4250670"/>
                <a:ext cx="39959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(3.6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12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0" dirty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(4.1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9</a:t>
                </a:r>
                <a:r>
                  <a:rPr lang="en-US" sz="2400" dirty="0"/>
                  <a:t>) 	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042" y="4250670"/>
                <a:ext cx="3995966" cy="461665"/>
              </a:xfrm>
              <a:prstGeom prst="rect">
                <a:avLst/>
              </a:prstGeom>
              <a:blipFill>
                <a:blip r:embed="rId7"/>
                <a:stretch>
                  <a:fillRect l="-2443" t="-9211" r="-137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91027" y="4994174"/>
                <a:ext cx="35419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(9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12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7</a:t>
                </a:r>
                <a:r>
                  <a:rPr lang="en-US" sz="2400" dirty="0"/>
                  <a:t>) 	=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027" y="4994174"/>
                <a:ext cx="3541995" cy="461665"/>
              </a:xfrm>
              <a:prstGeom prst="rect">
                <a:avLst/>
              </a:prstGeom>
              <a:blipFill>
                <a:blip r:embed="rId8"/>
                <a:stretch>
                  <a:fillRect l="-2754" t="-9211" r="-1549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720046" y="4250670"/>
                <a:ext cx="21531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14.76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21 </a:t>
                </a:r>
                <a:r>
                  <a:rPr lang="en-US" sz="2400" dirty="0">
                    <a:solidFill>
                      <a:srgbClr val="FF0000"/>
                    </a:solidFill>
                  </a:rPr>
                  <a:t>=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046" y="4250670"/>
                <a:ext cx="2153154" cy="461665"/>
              </a:xfrm>
              <a:prstGeom prst="rect">
                <a:avLst/>
              </a:prstGeom>
              <a:blipFill>
                <a:blip r:embed="rId9"/>
                <a:stretch>
                  <a:fillRect l="-4237" t="-9211" r="-3390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720046" y="4994174"/>
                <a:ext cx="1184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GB" sz="2400" dirty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5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046" y="4994174"/>
                <a:ext cx="1184940" cy="461665"/>
              </a:xfrm>
              <a:prstGeom prst="rect">
                <a:avLst/>
              </a:prstGeom>
              <a:blipFill>
                <a:blip r:embed="rId10"/>
                <a:stretch>
                  <a:fillRect l="-7692" t="-9211" r="-205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64042" y="5623852"/>
                <a:ext cx="47243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(5.74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12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(1.4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-5</a:t>
                </a:r>
                <a:r>
                  <a:rPr lang="en-US" sz="2400" dirty="0"/>
                  <a:t>)   =	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042" y="5623852"/>
                <a:ext cx="4724370" cy="461665"/>
              </a:xfrm>
              <a:prstGeom prst="rect">
                <a:avLst/>
              </a:prstGeom>
              <a:blipFill>
                <a:blip r:embed="rId11"/>
                <a:stretch>
                  <a:fillRect l="-2065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20046" y="5623852"/>
                <a:ext cx="157286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4.1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17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046" y="5623852"/>
                <a:ext cx="1572866" cy="461665"/>
              </a:xfrm>
              <a:prstGeom prst="rect">
                <a:avLst/>
              </a:prstGeom>
              <a:blipFill>
                <a:blip r:embed="rId12"/>
                <a:stretch>
                  <a:fillRect l="-5814" t="-9333" r="-116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297461" y="1718080"/>
            <a:ext cx="7770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Do the following calculations, </a:t>
            </a:r>
            <a:r>
              <a:rPr lang="en-US" sz="2400" i="1" dirty="0"/>
              <a:t>making sure your answer </a:t>
            </a:r>
          </a:p>
          <a:p>
            <a:r>
              <a:rPr lang="en-US" sz="2400" i="1" dirty="0"/>
              <a:t>is in </a:t>
            </a:r>
            <a:r>
              <a:rPr lang="en-US" sz="2400" b="1" i="1" dirty="0"/>
              <a:t>standard form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30774" y="6180314"/>
                <a:ext cx="42098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(1.62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20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(1.8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10</a:t>
                </a:r>
                <a:r>
                  <a:rPr lang="en-US" sz="2400" baseline="30000" dirty="0"/>
                  <a:t>8</a:t>
                </a:r>
                <a:r>
                  <a:rPr lang="en-US" sz="2400" dirty="0"/>
                  <a:t>)   =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774" y="6180314"/>
                <a:ext cx="4209807" cy="461665"/>
              </a:xfrm>
              <a:prstGeom prst="rect">
                <a:avLst/>
              </a:prstGeom>
              <a:blipFill>
                <a:blip r:embed="rId13"/>
                <a:stretch>
                  <a:fillRect l="-2171" t="-9211" r="-130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720046" y="6180314"/>
                <a:ext cx="192232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0.9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12</a:t>
                </a:r>
                <a:r>
                  <a:rPr lang="en-US" sz="2400" dirty="0">
                    <a:solidFill>
                      <a:srgbClr val="FF0000"/>
                    </a:solidFill>
                  </a:rPr>
                  <a:t> = </a:t>
                </a:r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046" y="6180314"/>
                <a:ext cx="1922321" cy="769441"/>
              </a:xfrm>
              <a:prstGeom prst="rect">
                <a:avLst/>
              </a:prstGeom>
              <a:blipFill>
                <a:blip r:embed="rId14"/>
                <a:stretch>
                  <a:fillRect l="-4747" t="-5556" r="-41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057077" y="3519101"/>
                <a:ext cx="15440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1.5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5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7077" y="3519101"/>
                <a:ext cx="1544012" cy="461665"/>
              </a:xfrm>
              <a:prstGeom prst="rect">
                <a:avLst/>
              </a:prstGeom>
              <a:blipFill>
                <a:blip r:embed="rId15"/>
                <a:stretch>
                  <a:fillRect l="-6324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057077" y="4250670"/>
                <a:ext cx="19159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1.476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22</a:t>
                </a:r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7077" y="4250670"/>
                <a:ext cx="1915909" cy="461665"/>
              </a:xfrm>
              <a:prstGeom prst="rect">
                <a:avLst/>
              </a:prstGeom>
              <a:blipFill>
                <a:blip r:embed="rId16"/>
                <a:stretch>
                  <a:fillRect l="-5096" t="-9211" r="-63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0057077" y="6180314"/>
            <a:ext cx="1301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9 </a:t>
            </a:r>
            <a:r>
              <a:rPr lang="en-US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×</a:t>
            </a:r>
            <a:r>
              <a:rPr lang="en-US" sz="2400" dirty="0">
                <a:solidFill>
                  <a:srgbClr val="FF0000"/>
                </a:solidFill>
              </a:rPr>
              <a:t> 10</a:t>
            </a:r>
            <a:r>
              <a:rPr lang="en-US" sz="2400" baseline="30000" dirty="0">
                <a:solidFill>
                  <a:srgbClr val="FF0000"/>
                </a:solidFill>
              </a:rPr>
              <a:t>11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0DA9F5-AB96-A242-A655-D48B66928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A3.2</a:t>
            </a:r>
          </a:p>
        </p:txBody>
      </p:sp>
    </p:spTree>
    <p:extLst>
      <p:ext uri="{BB962C8B-B14F-4D97-AF65-F5344CB8AC3E}">
        <p14:creationId xmlns:p14="http://schemas.microsoft.com/office/powerpoint/2010/main" val="13588315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A3.2: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569606"/>
            <a:ext cx="99972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this </a:t>
            </a:r>
            <a:r>
              <a:rPr lang="en-US" altLang="en-US" sz="2400" b="1" dirty="0"/>
              <a:t>second and last Section.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44630F-CAD2-4542-9785-15602A693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A3.2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AA2B05A2-DB76-C046-956D-AE6DDB202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394304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http://szalonta.hu/ske/text/A3/skea3s1.html</a:t>
            </a:r>
          </a:p>
        </p:txBody>
      </p:sp>
    </p:spTree>
    <p:extLst>
      <p:ext uri="{BB962C8B-B14F-4D97-AF65-F5344CB8AC3E}">
        <p14:creationId xmlns:p14="http://schemas.microsoft.com/office/powerpoint/2010/main" val="42046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Scientific Notation</a:t>
            </a:r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2755" y="823774"/>
            <a:ext cx="777686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Scientific notation (standard form) is an important part of number work because it enables very large and very small numbers to be expressed in concise ways. </a:t>
            </a:r>
          </a:p>
          <a:p>
            <a:pPr algn="ctr"/>
            <a:r>
              <a:rPr lang="en-US" altLang="en-US" sz="2400" dirty="0"/>
              <a:t> </a:t>
            </a:r>
          </a:p>
          <a:p>
            <a:pPr algn="ctr"/>
            <a:endParaRPr lang="en-US" altLang="en-US" sz="2400" dirty="0"/>
          </a:p>
          <a:p>
            <a:pPr algn="ctr"/>
            <a:r>
              <a:rPr lang="en-US" altLang="en-US" sz="2400" dirty="0"/>
              <a:t>You have two sections to work through and there are  fitness tests and </a:t>
            </a:r>
            <a:r>
              <a:rPr lang="en-US" altLang="en-US" sz="2400"/>
              <a:t>interactive questions for </a:t>
            </a:r>
            <a:r>
              <a:rPr lang="en-US" altLang="en-US" sz="2400" dirty="0"/>
              <a:t>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848" y="3717032"/>
            <a:ext cx="59213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/>
              <a:t>Standard (or Scientific) Form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Calculations with Standard Form</a:t>
            </a:r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575720" y="1031177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Powers of 10 are used in Standard Form, so it is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useful to remember that: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Numbers expressed </a:t>
            </a:r>
            <a:r>
              <a:rPr lang="en-US" altLang="en-US" sz="2800" b="1"/>
              <a:t>in Standard </a:t>
            </a:r>
            <a:r>
              <a:rPr lang="en-US" altLang="en-US" sz="2800" b="1" dirty="0"/>
              <a:t>F</a:t>
            </a:r>
            <a:r>
              <a:rPr lang="en-US" altLang="en-US" sz="2800" b="1"/>
              <a:t>orm</a:t>
            </a:r>
            <a:endParaRPr lang="en-US" alt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380335" y="2027030"/>
            <a:ext cx="184377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  <a:r>
              <a:rPr lang="en-US" baseline="30000" dirty="0"/>
              <a:t>4</a:t>
            </a:r>
            <a:r>
              <a:rPr lang="en-US" dirty="0"/>
              <a:t> = 10 000</a:t>
            </a:r>
          </a:p>
          <a:p>
            <a:r>
              <a:rPr lang="en-US" dirty="0"/>
              <a:t>10</a:t>
            </a:r>
            <a:r>
              <a:rPr lang="en-US" baseline="30000" dirty="0"/>
              <a:t>3</a:t>
            </a:r>
            <a:r>
              <a:rPr lang="en-US" dirty="0"/>
              <a:t> =    1000</a:t>
            </a:r>
          </a:p>
          <a:p>
            <a:r>
              <a:rPr lang="en-US" dirty="0"/>
              <a:t>10</a:t>
            </a:r>
            <a:r>
              <a:rPr lang="en-US" baseline="30000" dirty="0"/>
              <a:t>2</a:t>
            </a:r>
            <a:r>
              <a:rPr lang="en-US" dirty="0"/>
              <a:t> =      100</a:t>
            </a:r>
          </a:p>
          <a:p>
            <a:r>
              <a:rPr lang="en-US" dirty="0"/>
              <a:t>10</a:t>
            </a:r>
            <a:r>
              <a:rPr lang="en-US" baseline="30000" dirty="0"/>
              <a:t>1</a:t>
            </a:r>
            <a:r>
              <a:rPr lang="en-US" dirty="0"/>
              <a:t> =        10</a:t>
            </a:r>
          </a:p>
          <a:p>
            <a:r>
              <a:rPr lang="en-US" dirty="0"/>
              <a:t>10</a:t>
            </a:r>
            <a:r>
              <a:rPr lang="en-US" baseline="30000" dirty="0"/>
              <a:t>0</a:t>
            </a:r>
            <a:r>
              <a:rPr lang="en-US" dirty="0"/>
              <a:t> =          1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5720" y="3898459"/>
            <a:ext cx="7027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It might be helpful to see this as a pattern which </a:t>
            </a:r>
          </a:p>
          <a:p>
            <a:r>
              <a:rPr lang="en-US" sz="2400" dirty="0"/>
              <a:t>can be continued...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80335" y="4863255"/>
            <a:ext cx="247311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  <a:r>
              <a:rPr lang="en-US" baseline="30000" dirty="0"/>
              <a:t>-1</a:t>
            </a:r>
            <a:r>
              <a:rPr lang="en-US" dirty="0"/>
              <a:t> =  		0.1</a:t>
            </a:r>
          </a:p>
          <a:p>
            <a:r>
              <a:rPr lang="en-US" dirty="0"/>
              <a:t>10</a:t>
            </a:r>
            <a:r>
              <a:rPr lang="en-US" baseline="30000" dirty="0"/>
              <a:t>-2</a:t>
            </a:r>
            <a:r>
              <a:rPr lang="en-US" dirty="0"/>
              <a:t> =    	0.01</a:t>
            </a:r>
          </a:p>
          <a:p>
            <a:r>
              <a:rPr lang="en-US" dirty="0"/>
              <a:t>10</a:t>
            </a:r>
            <a:r>
              <a:rPr lang="en-US" baseline="30000" dirty="0"/>
              <a:t>-3</a:t>
            </a:r>
            <a:r>
              <a:rPr lang="en-US" dirty="0"/>
              <a:t> =      	0.001</a:t>
            </a:r>
          </a:p>
          <a:p>
            <a:r>
              <a:rPr lang="en-US" dirty="0"/>
              <a:t>10</a:t>
            </a:r>
            <a:r>
              <a:rPr lang="en-US" baseline="30000" dirty="0"/>
              <a:t>-4</a:t>
            </a:r>
            <a:r>
              <a:rPr lang="en-US" dirty="0"/>
              <a:t> =        	0.0001</a:t>
            </a:r>
          </a:p>
          <a:p>
            <a:r>
              <a:rPr lang="en-US" dirty="0"/>
              <a:t>10</a:t>
            </a:r>
            <a:r>
              <a:rPr lang="en-US" baseline="30000" dirty="0"/>
              <a:t>-5</a:t>
            </a:r>
            <a:r>
              <a:rPr lang="en-US" dirty="0"/>
              <a:t> =         	0.00001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B31E54-0068-E647-B45D-E985F63F5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713923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059739" y="1030609"/>
            <a:ext cx="9721081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Standard form </a:t>
            </a:r>
            <a:r>
              <a:rPr lang="en-US" sz="2400" dirty="0"/>
              <a:t>is a convenient way to write </a:t>
            </a:r>
            <a:r>
              <a:rPr lang="en-US" sz="2400" i="1" dirty="0"/>
              <a:t>very</a:t>
            </a:r>
            <a:r>
              <a:rPr lang="en-US" sz="2400" dirty="0"/>
              <a:t> large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or </a:t>
            </a:r>
            <a:r>
              <a:rPr lang="en-US" sz="2400" i="1" dirty="0"/>
              <a:t>very</a:t>
            </a:r>
            <a:r>
              <a:rPr lang="en-US" sz="2400" dirty="0"/>
              <a:t> small numbers, and to carry out calculations with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these very large or very small numbers.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Standard Form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32736" y="2662231"/>
            <a:ext cx="8005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 example of a large number written in standard form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77152" y="3263270"/>
                <a:ext cx="16305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3.27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10</a:t>
                </a:r>
                <a:r>
                  <a:rPr lang="en-US" sz="2400" baseline="30000" dirty="0"/>
                  <a:t>8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152" y="3263270"/>
                <a:ext cx="1630575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5993" t="-9211" r="-112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82677" y="3768222"/>
                <a:ext cx="5793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This is the same as:  3.27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100 000 000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677" y="3768222"/>
                <a:ext cx="5793574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684" t="-9211" r="-737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082677" y="4419747"/>
            <a:ext cx="2119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Which equals: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22002" y="4418889"/>
            <a:ext cx="1898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327 000 000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59739" y="5373216"/>
            <a:ext cx="83157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Note: 	in </a:t>
            </a:r>
            <a:r>
              <a:rPr lang="en-US" sz="2400" b="1" dirty="0"/>
              <a:t>standard form</a:t>
            </a:r>
            <a:r>
              <a:rPr lang="en-US" sz="2400" dirty="0"/>
              <a:t>, we write one single non-zero digit </a:t>
            </a:r>
          </a:p>
          <a:p>
            <a:r>
              <a:rPr lang="en-US" sz="2400" dirty="0"/>
              <a:t>		to the left of the decimal point.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77152" y="324702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04655" y="4412548"/>
            <a:ext cx="3536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</a:t>
            </a:r>
            <a:r>
              <a:rPr lang="en-US" sz="2400" b="1" dirty="0"/>
              <a:t>normal decimal form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74850A-2F51-A14A-B227-F7022EF64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2055998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0" y="1030608"/>
            <a:ext cx="9984740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You may like to remind yourself how to multiply by powers of 10: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Standard Form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50457" y="2348880"/>
            <a:ext cx="729834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To </a:t>
            </a:r>
            <a:r>
              <a:rPr lang="en-US" sz="2400" b="1" dirty="0"/>
              <a:t>multiply</a:t>
            </a:r>
            <a:r>
              <a:rPr lang="en-US" sz="2400" dirty="0"/>
              <a:t> by 10, 100, 1000, 10 000  100 000 etc., </a:t>
            </a:r>
          </a:p>
          <a:p>
            <a:pPr algn="ctr"/>
            <a:r>
              <a:rPr lang="en-US" sz="2400" dirty="0"/>
              <a:t>slide all the digits to the </a:t>
            </a:r>
            <a:r>
              <a:rPr lang="en-US" sz="2400" b="1" i="1" dirty="0"/>
              <a:t>left</a:t>
            </a:r>
            <a:r>
              <a:rPr lang="en-US" sz="2400" dirty="0"/>
              <a:t> by 1 place, 2 places, </a:t>
            </a:r>
          </a:p>
          <a:p>
            <a:pPr algn="ctr"/>
            <a:r>
              <a:rPr lang="en-US" sz="2400" dirty="0"/>
              <a:t>3 places, 4 places, 5 places, etc. respectively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Empty columns are filled with zeros; </a:t>
            </a:r>
          </a:p>
          <a:p>
            <a:pPr algn="ctr"/>
            <a:r>
              <a:rPr lang="en-US" sz="2400" dirty="0"/>
              <a:t>these act as placeholders.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98232" y="444366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252C71-EB69-5D49-8795-B2E04879B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11074945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1663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Standard Form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7437234"/>
                  </p:ext>
                </p:extLst>
              </p:nvPr>
            </p:nvGraphicFramePr>
            <p:xfrm>
              <a:off x="4134870" y="999443"/>
              <a:ext cx="6480170" cy="195072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70296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9295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0318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59279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648017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648017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648017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723503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/>
                            <a:t>1</a:t>
                          </a:r>
                          <a:r>
                            <a:rPr lang="en-US" sz="1000" baseline="0" dirty="0"/>
                            <a:t> 000 000</a:t>
                          </a:r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M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100 000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Hth</a:t>
                          </a:r>
                          <a:endParaRPr lang="en-US" sz="1000" dirty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 </a:t>
                          </a:r>
                          <a:r>
                            <a:rPr lang="en-US" sz="1000" baseline="0" dirty="0"/>
                            <a:t>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Th</a:t>
                          </a:r>
                          <a:endParaRPr lang="en-US" sz="1000" dirty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H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T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O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t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h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th</a:t>
                          </a:r>
                          <a:endParaRPr lang="en-US" sz="1000" dirty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4379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4379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4379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7437234"/>
                  </p:ext>
                </p:extLst>
              </p:nvPr>
            </p:nvGraphicFramePr>
            <p:xfrm>
              <a:off x="4134870" y="999443"/>
              <a:ext cx="6480170" cy="195072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702965"/>
                    <a:gridCol w="648072"/>
                    <a:gridCol w="648072"/>
                    <a:gridCol w="592959"/>
                    <a:gridCol w="703185"/>
                    <a:gridCol w="648072"/>
                    <a:gridCol w="592794"/>
                    <a:gridCol w="648017"/>
                    <a:gridCol w="648017"/>
                    <a:gridCol w="648017"/>
                  </a:tblGrid>
                  <a:tr h="8534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 smtClean="0"/>
                            <a:t>1</a:t>
                          </a:r>
                          <a:r>
                            <a:rPr lang="en-US" sz="1000" baseline="0" dirty="0" smtClean="0"/>
                            <a:t> 000 000</a:t>
                          </a:r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M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100 000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Hth</a:t>
                          </a:r>
                          <a:endParaRPr lang="en-US" sz="1000" dirty="0" smtClean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 </a:t>
                          </a:r>
                          <a:r>
                            <a:rPr lang="en-US" sz="1000" baseline="0" dirty="0" smtClean="0"/>
                            <a:t>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Tth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Th</a:t>
                          </a:r>
                          <a:endParaRPr lang="en-US" sz="1000" dirty="0" smtClean="0"/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H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T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O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703774" t="-714" r="-204717" b="-13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796262" t="-714" r="-102804" b="-13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04717" t="-714" r="-3774" b="-131429"/>
                          </a:stretch>
                        </a:blipFill>
                      </a:tcPr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7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TextBox 3"/>
          <p:cNvSpPr txBox="1"/>
          <p:nvPr/>
        </p:nvSpPr>
        <p:spPr>
          <a:xfrm>
            <a:off x="5241566" y="3371393"/>
            <a:ext cx="4409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3.27 × 10</a:t>
            </a:r>
            <a:r>
              <a:rPr lang="en-US" baseline="30000" dirty="0"/>
              <a:t>8</a:t>
            </a:r>
            <a:r>
              <a:rPr lang="en-US" dirty="0"/>
              <a:t>  = 3.27 × 100 000 000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591003" y="3055922"/>
            <a:ext cx="5447778" cy="90984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Oval 8"/>
          <p:cNvSpPr/>
          <p:nvPr/>
        </p:nvSpPr>
        <p:spPr bwMode="auto">
          <a:xfrm>
            <a:off x="8616280" y="2046236"/>
            <a:ext cx="50304" cy="4571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18821" y="590349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130" y="447994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015345" y="660226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447929" y="729089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Table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8488683"/>
                  </p:ext>
                </p:extLst>
              </p:nvPr>
            </p:nvGraphicFramePr>
            <p:xfrm>
              <a:off x="2531092" y="4636207"/>
              <a:ext cx="8136908" cy="21449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5659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5557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2008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576064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648072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648076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</a:tblGrid>
                  <a:tr h="1005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/>
                            <a:t>100</a:t>
                          </a:r>
                          <a:r>
                            <a:rPr lang="en-US" sz="1000" baseline="0" dirty="0"/>
                            <a:t> 000 000</a:t>
                          </a:r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Hundred M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/>
                            <a:t>10</a:t>
                          </a:r>
                          <a:r>
                            <a:rPr lang="en-US" sz="1000" baseline="0" dirty="0"/>
                            <a:t> 000 000</a:t>
                          </a:r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Ten M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/>
                            <a:t>1</a:t>
                          </a:r>
                          <a:r>
                            <a:rPr lang="en-US" sz="1000" baseline="0" dirty="0"/>
                            <a:t> 000 000</a:t>
                          </a:r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100 000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Hth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 </a:t>
                          </a:r>
                          <a:r>
                            <a:rPr lang="en-US" sz="1000" baseline="0" dirty="0"/>
                            <a:t>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10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/>
                            <a:t>1</a:t>
                          </a:r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/>
                            <a:t>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0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000" dirty="0"/>
                        </a:p>
                        <a:p>
                          <a:pPr algn="ctr"/>
                          <a:endParaRPr lang="en-US" sz="1000" dirty="0"/>
                        </a:p>
                        <a:p>
                          <a:pPr algn="ctr"/>
                          <a:r>
                            <a:rPr lang="en-US" sz="1000" dirty="0" err="1"/>
                            <a:t>th</a:t>
                          </a:r>
                          <a:endParaRPr 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97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97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97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Table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8488683"/>
                  </p:ext>
                </p:extLst>
              </p:nvPr>
            </p:nvGraphicFramePr>
            <p:xfrm>
              <a:off x="2531092" y="4636207"/>
              <a:ext cx="8136908" cy="21449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56596"/>
                    <a:gridCol w="792088"/>
                    <a:gridCol w="755572"/>
                    <a:gridCol w="648072"/>
                    <a:gridCol w="648072"/>
                    <a:gridCol w="648072"/>
                    <a:gridCol w="720080"/>
                    <a:gridCol w="648072"/>
                    <a:gridCol w="576064"/>
                    <a:gridCol w="648072"/>
                    <a:gridCol w="648072"/>
                    <a:gridCol w="648076"/>
                  </a:tblGrid>
                  <a:tr h="1005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 smtClean="0"/>
                            <a:t>100</a:t>
                          </a:r>
                          <a:r>
                            <a:rPr lang="en-US" sz="1000" baseline="0" dirty="0" smtClean="0"/>
                            <a:t> 000 000</a:t>
                          </a:r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Hundred M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 smtClean="0"/>
                            <a:t>10</a:t>
                          </a:r>
                          <a:r>
                            <a:rPr lang="en-US" sz="1000" baseline="0" dirty="0" smtClean="0"/>
                            <a:t> 000 000</a:t>
                          </a:r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Ten M</a:t>
                          </a:r>
                        </a:p>
                        <a:p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000" dirty="0" smtClean="0"/>
                            <a:t>1</a:t>
                          </a:r>
                          <a:r>
                            <a:rPr lang="en-US" sz="1000" baseline="0" dirty="0" smtClean="0"/>
                            <a:t> 000 000</a:t>
                          </a:r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100 000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Hth</a:t>
                          </a:r>
                          <a:endParaRPr lang="en-US" sz="10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 </a:t>
                          </a:r>
                          <a:r>
                            <a:rPr lang="en-US" sz="1000" baseline="0" dirty="0" smtClean="0"/>
                            <a:t>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Tth</a:t>
                          </a:r>
                          <a:endParaRPr 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err="1" smtClean="0"/>
                            <a:t>Th</a:t>
                          </a:r>
                          <a:endParaRPr lang="en-US" sz="10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10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 smtClean="0"/>
                            <a:t>1</a:t>
                          </a:r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endParaRPr lang="en-US" sz="1000" dirty="0" smtClean="0"/>
                        </a:p>
                        <a:p>
                          <a:pPr algn="ctr"/>
                          <a:r>
                            <a:rPr lang="en-US" sz="1000" dirty="0" smtClean="0"/>
                            <a:t>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59434" t="-602" r="-205660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49533" t="-602" r="-103738" b="-1138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60377" t="-602" r="-4717" b="-113855"/>
                          </a:stretch>
                        </a:blipFill>
                      </a:tcPr>
                    </a:tc>
                  </a:tr>
                  <a:tr h="3797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7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97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7970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2" name="TextBox 11"/>
          <p:cNvSpPr txBox="1"/>
          <p:nvPr/>
        </p:nvSpPr>
        <p:spPr>
          <a:xfrm>
            <a:off x="5632660" y="4122033"/>
            <a:ext cx="36006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3.27 slides 8 places to the </a:t>
            </a:r>
            <a:r>
              <a:rPr lang="en-US" b="1" i="1" dirty="0"/>
              <a:t>left</a:t>
            </a:r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29F5FA-4C0D-E64F-BF5A-8C0BA9F35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83830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4" grpId="0"/>
      <p:bldP spid="5" grpId="0" animBg="1"/>
      <p:bldP spid="9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Examples for very large numbers: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Standard Form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80038" y="1638290"/>
            <a:ext cx="4834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8 200 000 in standard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616280" y="1669891"/>
                <a:ext cx="14590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8.2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1669891"/>
                <a:ext cx="1459054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6250" t="-9211" r="-1250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372344" y="2445175"/>
            <a:ext cx="4747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8 297 000 in standard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16280" y="2370725"/>
                <a:ext cx="18020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8.297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6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2370725"/>
                <a:ext cx="1802096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5068" t="-9211" r="-101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395354" y="3351686"/>
            <a:ext cx="4747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8 297 431 in standard form.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5406" y="4270709"/>
            <a:ext cx="5518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58 207 000 000 in standard 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648340" y="3271805"/>
                <a:ext cx="231666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8.297431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6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340" y="3271805"/>
                <a:ext cx="2316660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4211" t="-5147" r="-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648340" y="4270709"/>
                <a:ext cx="208743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5.8207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10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340" y="4270709"/>
                <a:ext cx="2087431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4678" t="-5147" r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425769" y="5175220"/>
            <a:ext cx="49368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Write 27.8 million in standard form.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48339" y="5175220"/>
                <a:ext cx="163057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2.78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7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339" y="5175220"/>
                <a:ext cx="1630575" cy="830997"/>
              </a:xfrm>
              <a:prstGeom prst="rect">
                <a:avLst/>
              </a:prstGeom>
              <a:blipFill rotWithShape="0">
                <a:blip r:embed="rId7"/>
                <a:stretch>
                  <a:fillRect l="-5993" t="-5147" r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968DD69-E2BC-994F-BFDC-C8AD9989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21229458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Standard Form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9156" y="1490334"/>
            <a:ext cx="8570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 example of a very small number written in </a:t>
            </a:r>
            <a:r>
              <a:rPr lang="en-US" sz="2400" b="1" dirty="0"/>
              <a:t>standard form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203548" y="2313527"/>
                <a:ext cx="18710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4.023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10</a:t>
                </a:r>
                <a:r>
                  <a:rPr lang="en-US" sz="2400" baseline="30000" dirty="0"/>
                  <a:t>-7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548" y="2313527"/>
                <a:ext cx="1871025" cy="461665"/>
              </a:xfrm>
              <a:prstGeom prst="rect">
                <a:avLst/>
              </a:prstGeom>
              <a:blipFill>
                <a:blip r:embed="rId3"/>
                <a:stretch>
                  <a:fillRect l="-5212" t="-9333" r="-651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27648" y="3285390"/>
                <a:ext cx="58801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This is the same as:  4.023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0.0000001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285390"/>
                <a:ext cx="5880136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55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049141" y="4339416"/>
            <a:ext cx="2119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Which equals: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3445" y="4339416"/>
            <a:ext cx="2156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0.0000004023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59739" y="5373216"/>
            <a:ext cx="83157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Note: 	in </a:t>
            </a:r>
            <a:r>
              <a:rPr lang="en-US" sz="2400" b="1" dirty="0"/>
              <a:t>standard form</a:t>
            </a:r>
            <a:r>
              <a:rPr lang="en-US" sz="2400" dirty="0"/>
              <a:t>, we write one single non-zero digit </a:t>
            </a:r>
          </a:p>
          <a:p>
            <a:r>
              <a:rPr lang="en-US" sz="2400" dirty="0"/>
              <a:t>		to the left of the decimal point.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3548" y="233123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74573" y="4319190"/>
            <a:ext cx="36215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</a:t>
            </a:r>
            <a:r>
              <a:rPr lang="en-US" sz="2400" b="1" dirty="0"/>
              <a:t>normal decimal form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F5AC4A-D1B1-D642-8C53-A78EBF374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11025938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207260" y="970430"/>
            <a:ext cx="999294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You may like to remind yourself how to multiply by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negative</a:t>
            </a:r>
            <a:r>
              <a:rPr lang="en-US" sz="2400" dirty="0"/>
              <a:t> powers of 10: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Standard Form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95484" y="2012228"/>
            <a:ext cx="86082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Multiplying</a:t>
            </a:r>
            <a:r>
              <a:rPr lang="en-US" sz="2400" dirty="0"/>
              <a:t> by 10</a:t>
            </a:r>
            <a:r>
              <a:rPr lang="en-US" sz="2400" baseline="30000" dirty="0"/>
              <a:t>-1</a:t>
            </a:r>
            <a:r>
              <a:rPr lang="en-US" sz="2400" dirty="0"/>
              <a:t> is the same as </a:t>
            </a:r>
            <a:r>
              <a:rPr lang="en-US" sz="2400" b="1" dirty="0"/>
              <a:t>dividing</a:t>
            </a:r>
            <a:r>
              <a:rPr lang="en-US" sz="2400" dirty="0"/>
              <a:t> by 10</a:t>
            </a:r>
          </a:p>
          <a:p>
            <a:r>
              <a:rPr lang="en-US" sz="2400" b="1" dirty="0"/>
              <a:t>Multiplying</a:t>
            </a:r>
            <a:r>
              <a:rPr lang="en-US" sz="2400" dirty="0"/>
              <a:t> by 10</a:t>
            </a:r>
            <a:r>
              <a:rPr lang="en-US" sz="2400" baseline="30000" dirty="0"/>
              <a:t>-2</a:t>
            </a:r>
            <a:r>
              <a:rPr lang="en-US" sz="2400" dirty="0"/>
              <a:t> is the same as </a:t>
            </a:r>
            <a:r>
              <a:rPr lang="en-US" sz="2400" b="1" dirty="0"/>
              <a:t>dividing</a:t>
            </a:r>
            <a:r>
              <a:rPr lang="en-US" sz="2400" dirty="0"/>
              <a:t> by 100</a:t>
            </a:r>
          </a:p>
          <a:p>
            <a:r>
              <a:rPr lang="en-US" sz="2400" b="1" dirty="0"/>
              <a:t>Multiplying</a:t>
            </a:r>
            <a:r>
              <a:rPr lang="en-US" sz="2400" dirty="0"/>
              <a:t> by 10</a:t>
            </a:r>
            <a:r>
              <a:rPr lang="en-US" sz="2400" baseline="30000" dirty="0"/>
              <a:t>-3</a:t>
            </a:r>
            <a:r>
              <a:rPr lang="en-US" sz="2400" dirty="0"/>
              <a:t> is the same as </a:t>
            </a:r>
            <a:r>
              <a:rPr lang="en-US" sz="2400" b="1" dirty="0"/>
              <a:t>dividing</a:t>
            </a:r>
            <a:r>
              <a:rPr lang="en-US" sz="2400" dirty="0"/>
              <a:t> by 1000</a:t>
            </a:r>
          </a:p>
          <a:p>
            <a:r>
              <a:rPr lang="en-US" sz="2400" b="1" dirty="0"/>
              <a:t>Multiplying</a:t>
            </a:r>
            <a:r>
              <a:rPr lang="en-US" sz="2400" dirty="0"/>
              <a:t> by 10</a:t>
            </a:r>
            <a:r>
              <a:rPr lang="en-US" sz="2400" baseline="30000" dirty="0"/>
              <a:t>-4</a:t>
            </a:r>
            <a:r>
              <a:rPr lang="en-US" sz="2400" dirty="0"/>
              <a:t> is the same as </a:t>
            </a:r>
            <a:r>
              <a:rPr lang="en-US" sz="2400" b="1" dirty="0"/>
              <a:t>dividing</a:t>
            </a:r>
            <a:r>
              <a:rPr lang="en-US" sz="2400" dirty="0"/>
              <a:t> by 10 000</a:t>
            </a:r>
          </a:p>
          <a:p>
            <a:r>
              <a:rPr lang="en-US" sz="2400" b="1" dirty="0"/>
              <a:t>Multiplying</a:t>
            </a:r>
            <a:r>
              <a:rPr lang="en-US" sz="2400" dirty="0"/>
              <a:t> by 10</a:t>
            </a:r>
            <a:r>
              <a:rPr lang="en-US" sz="2400" baseline="30000" dirty="0"/>
              <a:t>-5</a:t>
            </a:r>
            <a:r>
              <a:rPr lang="en-US" sz="2400" dirty="0"/>
              <a:t> is the same as </a:t>
            </a:r>
            <a:r>
              <a:rPr lang="en-US" sz="2400" b="1" dirty="0"/>
              <a:t>dividing</a:t>
            </a:r>
            <a:r>
              <a:rPr lang="en-US" sz="2400" dirty="0"/>
              <a:t> by 100 000</a:t>
            </a:r>
          </a:p>
          <a:p>
            <a:r>
              <a:rPr lang="en-US" sz="2400" dirty="0"/>
              <a:t>and so on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898232" y="444366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37412" y="4315307"/>
            <a:ext cx="726307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To </a:t>
            </a:r>
            <a:r>
              <a:rPr lang="en-US" sz="2400" b="1" dirty="0"/>
              <a:t>divide</a:t>
            </a:r>
            <a:r>
              <a:rPr lang="en-US" sz="2400" dirty="0"/>
              <a:t> by 10, 100, 1000, 10 000,  100 000,  etc., </a:t>
            </a:r>
          </a:p>
          <a:p>
            <a:pPr algn="ctr"/>
            <a:r>
              <a:rPr lang="en-US" sz="2400" dirty="0"/>
              <a:t>slide all the digits to the </a:t>
            </a:r>
            <a:r>
              <a:rPr lang="en-US" sz="2400" b="1" i="1" dirty="0"/>
              <a:t>right</a:t>
            </a:r>
            <a:r>
              <a:rPr lang="en-US" sz="2400" dirty="0"/>
              <a:t> by 1 place, 2 places, </a:t>
            </a:r>
          </a:p>
          <a:p>
            <a:pPr algn="ctr"/>
            <a:r>
              <a:rPr lang="en-US" sz="2400" dirty="0"/>
              <a:t>3 places, 4 places, 5 places, etc. respectively</a:t>
            </a:r>
          </a:p>
          <a:p>
            <a:pPr algn="ctr"/>
            <a:r>
              <a:rPr lang="en-US" sz="2400" dirty="0"/>
              <a:t>Empty columns are filled with zeros; </a:t>
            </a:r>
          </a:p>
          <a:p>
            <a:pPr algn="ctr"/>
            <a:r>
              <a:rPr lang="en-US" sz="2400" dirty="0"/>
              <a:t>these act as placeholders.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50728" y="6256884"/>
                <a:ext cx="28696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4.023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-7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=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728" y="6256884"/>
                <a:ext cx="2869696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3397" t="-55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63952" y="6256884"/>
                <a:ext cx="20489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4.023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7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6256884"/>
                <a:ext cx="204895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4464" t="-9211" r="-357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971721" y="6264258"/>
                <a:ext cx="28696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4.023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10 000 000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 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721" y="6264258"/>
                <a:ext cx="286969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404" t="-9333" r="-426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F4F5AC4A-D1B1-D642-8C53-A78EBF374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888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A3.1</a:t>
            </a:r>
          </a:p>
        </p:txBody>
      </p:sp>
    </p:spTree>
    <p:extLst>
      <p:ext uri="{BB962C8B-B14F-4D97-AF65-F5344CB8AC3E}">
        <p14:creationId xmlns:p14="http://schemas.microsoft.com/office/powerpoint/2010/main" val="6822543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1"/>
      <p:bldP spid="2" grpId="0"/>
      <p:bldP spid="4" grpId="0"/>
      <p:bldP spid="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9ee75292-5076-4fcc-bc52-dcc754448144"/>
    <ds:schemaRef ds:uri="http://purl.org/dc/terms/"/>
    <ds:schemaRef ds:uri="f7b00057-f5aa-46f4-8410-da255f325540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12122</TotalTime>
  <Words>1584</Words>
  <Application>Microsoft Office PowerPoint</Application>
  <PresentationFormat>Widescreen</PresentationFormat>
  <Paragraphs>413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Times</vt:lpstr>
      <vt:lpstr>Times New Roman</vt:lpstr>
      <vt:lpstr>Alapértelmezett terv</vt:lpstr>
      <vt:lpstr>TSST STRAND A UNIT A3: Scientific Notation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Liz Holland</cp:lastModifiedBy>
  <cp:revision>343</cp:revision>
  <cp:lastPrinted>2016-10-17T08:47:54Z</cp:lastPrinted>
  <dcterms:created xsi:type="dcterms:W3CDTF">2012-10-10T19:07:13Z</dcterms:created>
  <dcterms:modified xsi:type="dcterms:W3CDTF">2020-11-02T10:48:59Z</dcterms:modified>
</cp:coreProperties>
</file>