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4"/>
  </p:notesMasterIdLst>
  <p:handoutMasterIdLst>
    <p:handoutMasterId r:id="rId25"/>
  </p:handoutMasterIdLst>
  <p:sldIdLst>
    <p:sldId id="355" r:id="rId5"/>
    <p:sldId id="398" r:id="rId6"/>
    <p:sldId id="371" r:id="rId7"/>
    <p:sldId id="387" r:id="rId8"/>
    <p:sldId id="400" r:id="rId9"/>
    <p:sldId id="361" r:id="rId10"/>
    <p:sldId id="401" r:id="rId11"/>
    <p:sldId id="404" r:id="rId12"/>
    <p:sldId id="388" r:id="rId13"/>
    <p:sldId id="403" r:id="rId14"/>
    <p:sldId id="394" r:id="rId15"/>
    <p:sldId id="395" r:id="rId16"/>
    <p:sldId id="389" r:id="rId17"/>
    <p:sldId id="402" r:id="rId18"/>
    <p:sldId id="405" r:id="rId19"/>
    <p:sldId id="396" r:id="rId20"/>
    <p:sldId id="391" r:id="rId21"/>
    <p:sldId id="399" r:id="rId22"/>
    <p:sldId id="406" r:id="rId23"/>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4"/>
    <p:restoredTop sz="86412"/>
  </p:normalViewPr>
  <p:slideViewPr>
    <p:cSldViewPr>
      <p:cViewPr varScale="1">
        <p:scale>
          <a:sx n="95" d="100"/>
          <a:sy n="95" d="100"/>
        </p:scale>
        <p:origin x="306" y="72"/>
      </p:cViewPr>
      <p:guideLst>
        <p:guide orient="horz" pos="2160"/>
        <p:guide pos="3840"/>
      </p:guideLst>
    </p:cSldViewPr>
  </p:slideViewPr>
  <p:outlineViewPr>
    <p:cViewPr varScale="1">
      <p:scale>
        <a:sx n="170" d="200"/>
        <a:sy n="170" d="200"/>
      </p:scale>
      <p:origin x="0" y="-3256"/>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11/2/2020</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22109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23683421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53054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71388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23357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3863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659" y="5301208"/>
            <a:ext cx="11593288" cy="1325563"/>
          </a:xfrm>
        </p:spPr>
        <p:txBody>
          <a:bodyPr/>
          <a:lstStyle/>
          <a:p>
            <a:pPr>
              <a:spcBef>
                <a:spcPts val="600"/>
              </a:spcBef>
              <a:spcAft>
                <a:spcPts val="1200"/>
              </a:spcAft>
            </a:pPr>
            <a:r>
              <a:rPr lang="en-GB" sz="3600" b="1" dirty="0"/>
              <a:t>TSST STRAND A</a:t>
            </a:r>
            <a:br>
              <a:rPr lang="en-GB" sz="3600" b="1" dirty="0"/>
            </a:br>
            <a:r>
              <a:rPr lang="en-GB" sz="3600" b="1" dirty="0"/>
              <a:t>UNIT A4: Ratio and Proportion</a:t>
            </a:r>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35560"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Ratio and Proportion: Problem</a:t>
            </a:r>
          </a:p>
        </p:txBody>
      </p:sp>
      <p:sp>
        <p:nvSpPr>
          <p:cNvPr id="4" name="TextBox 3"/>
          <p:cNvSpPr txBox="1"/>
          <p:nvPr/>
        </p:nvSpPr>
        <p:spPr>
          <a:xfrm>
            <a:off x="2495600" y="814060"/>
            <a:ext cx="9433048" cy="3046988"/>
          </a:xfrm>
          <a:prstGeom prst="rect">
            <a:avLst/>
          </a:prstGeom>
          <a:noFill/>
        </p:spPr>
        <p:txBody>
          <a:bodyPr wrap="square" rtlCol="0">
            <a:spAutoFit/>
          </a:bodyPr>
          <a:lstStyle/>
          <a:p>
            <a:r>
              <a:rPr lang="en-US" dirty="0"/>
              <a:t>			                  </a:t>
            </a:r>
            <a:r>
              <a:rPr lang="en-US" sz="2400" dirty="0"/>
              <a:t>People	 :	Hours</a:t>
            </a:r>
          </a:p>
          <a:p>
            <a:r>
              <a:rPr lang="en-US" sz="2400" dirty="0"/>
              <a:t>				                2	 :	  7</a:t>
            </a:r>
          </a:p>
          <a:p>
            <a:r>
              <a:rPr lang="en-US" sz="2400" dirty="0"/>
              <a:t>				                1	 :	  </a:t>
            </a:r>
            <a:r>
              <a:rPr lang="en-US" sz="2400" dirty="0">
                <a:solidFill>
                  <a:srgbClr val="FF0000"/>
                </a:solidFill>
              </a:rPr>
              <a:t>?</a:t>
            </a:r>
          </a:p>
          <a:p>
            <a:r>
              <a:rPr lang="en-US" sz="2400" dirty="0"/>
              <a:t>One person would take twice as long as two people, i.e.</a:t>
            </a:r>
          </a:p>
          <a:p>
            <a:r>
              <a:rPr lang="en-US" sz="2400" dirty="0"/>
              <a:t>				                </a:t>
            </a:r>
            <a:r>
              <a:rPr lang="en-US" sz="2400" dirty="0">
                <a:solidFill>
                  <a:srgbClr val="FF0000"/>
                </a:solidFill>
              </a:rPr>
              <a:t>1	 :	 14</a:t>
            </a:r>
          </a:p>
          <a:p>
            <a:r>
              <a:rPr lang="en-US" sz="2400" dirty="0"/>
              <a:t>That is, 1 person will take 14 hours. Now we have the ratio in the format of 1 : </a:t>
            </a:r>
            <a:r>
              <a:rPr lang="en-US" sz="2400" i="1" dirty="0">
                <a:latin typeface="Times New Roman" panose="02020603050405020304" pitchFamily="18" charset="0"/>
                <a:cs typeface="Times New Roman" panose="02020603050405020304" pitchFamily="18" charset="0"/>
              </a:rPr>
              <a:t>n</a:t>
            </a:r>
            <a:r>
              <a:rPr lang="en-US" sz="2400" dirty="0"/>
              <a:t>  so we can work out any other situation.</a:t>
            </a:r>
          </a:p>
          <a:p>
            <a:r>
              <a:rPr lang="en-US" sz="2400" dirty="0"/>
              <a:t>The question asked how long the job would take 5 people.</a:t>
            </a:r>
          </a:p>
        </p:txBody>
      </p:sp>
      <mc:AlternateContent xmlns:mc="http://schemas.openxmlformats.org/markup-compatibility/2006" xmlns:a14="http://schemas.microsoft.com/office/drawing/2010/main">
        <mc:Choice Requires="a14">
          <p:sp>
            <p:nvSpPr>
              <p:cNvPr id="5" name="TextBox 4"/>
              <p:cNvSpPr txBox="1"/>
              <p:nvPr/>
            </p:nvSpPr>
            <p:spPr>
              <a:xfrm>
                <a:off x="2495600" y="3831090"/>
                <a:ext cx="9624392" cy="2921954"/>
              </a:xfrm>
              <a:prstGeom prst="rect">
                <a:avLst/>
              </a:prstGeom>
              <a:noFill/>
            </p:spPr>
            <p:txBody>
              <a:bodyPr wrap="square" rtlCol="0">
                <a:spAutoFit/>
              </a:bodyPr>
              <a:lstStyle/>
              <a:p>
                <a:pPr>
                  <a:spcAft>
                    <a:spcPts val="300"/>
                  </a:spcAft>
                </a:pPr>
                <a:r>
                  <a:rPr lang="en-US" sz="2400" dirty="0"/>
                  <a:t>As the number of people </a:t>
                </a:r>
                <a:r>
                  <a:rPr lang="en-US" sz="2400" i="1" dirty="0"/>
                  <a:t>increases</a:t>
                </a:r>
                <a:r>
                  <a:rPr lang="en-US" sz="2400" dirty="0"/>
                  <a:t>, the time to complete the job will </a:t>
                </a:r>
                <a:r>
                  <a:rPr lang="en-US" sz="2400" i="1" dirty="0"/>
                  <a:t>decrease</a:t>
                </a:r>
                <a:r>
                  <a:rPr lang="en-US" sz="2400" dirty="0"/>
                  <a:t>. </a:t>
                </a:r>
                <a:r>
                  <a:rPr lang="en-US" sz="2400" b="1" dirty="0"/>
                  <a:t>Multiplying</a:t>
                </a:r>
                <a:r>
                  <a:rPr lang="en-US" sz="2400" dirty="0"/>
                  <a:t> the number of people by 5, will result in </a:t>
                </a:r>
                <a:r>
                  <a:rPr lang="en-US" sz="2400" b="1" dirty="0"/>
                  <a:t>dividing</a:t>
                </a:r>
                <a:r>
                  <a:rPr lang="en-US" sz="2400" dirty="0"/>
                  <a:t> the time taken by 5</a:t>
                </a:r>
              </a:p>
              <a:p>
                <a:r>
                  <a:rPr lang="en-US" sz="2400" dirty="0"/>
                  <a:t>				               5	 :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1</m:t>
                        </m:r>
                        <m:r>
                          <a:rPr lang="en-GB" sz="2400" i="1">
                            <a:latin typeface="Cambria Math" charset="0"/>
                          </a:rPr>
                          <m:t>4</m:t>
                        </m:r>
                      </m:num>
                      <m:den>
                        <m:r>
                          <a:rPr lang="en-GB" sz="2400" i="1">
                            <a:latin typeface="Cambria Math" panose="02040503050406030204" pitchFamily="18" charset="0"/>
                          </a:rPr>
                          <m:t>5</m:t>
                        </m:r>
                      </m:den>
                    </m:f>
                  </m:oMath>
                </a14:m>
                <a:endParaRPr lang="en-US" sz="2400" dirty="0"/>
              </a:p>
              <a:p>
                <a:r>
                  <a:rPr lang="en-US" sz="2400" dirty="0"/>
                  <a:t>				               </a:t>
                </a:r>
                <a:r>
                  <a:rPr lang="en-US" sz="2400" dirty="0">
                    <a:solidFill>
                      <a:srgbClr val="FF0000"/>
                    </a:solidFill>
                  </a:rPr>
                  <a:t>5	 : 	2.8</a:t>
                </a:r>
              </a:p>
              <a:p>
                <a:r>
                  <a:rPr lang="en-US" sz="2400" dirty="0"/>
                  <a:t>So time taken is 2.8 hours (i.e. </a:t>
                </a:r>
                <a:r>
                  <a:rPr lang="en-US" sz="2400" dirty="0">
                    <a:solidFill>
                      <a:srgbClr val="FF0000"/>
                    </a:solidFill>
                  </a:rPr>
                  <a:t>2 hours 48 minutes</a:t>
                </a:r>
                <a:r>
                  <a:rPr lang="en-US" sz="2400" dirty="0"/>
                  <a:t>).</a:t>
                </a:r>
              </a:p>
              <a:p>
                <a:pPr>
                  <a:spcBef>
                    <a:spcPts val="400"/>
                  </a:spcBef>
                </a:pPr>
                <a:r>
                  <a:rPr lang="en-US" sz="2400" dirty="0"/>
                  <a:t>				     7 hours </a:t>
                </a:r>
                <a14:m>
                  <m:oMath xmlns:m="http://schemas.openxmlformats.org/officeDocument/2006/math">
                    <m:r>
                      <a:rPr lang="en-US" sz="2400" i="1" dirty="0">
                        <a:latin typeface="Cambria Math"/>
                      </a:rPr>
                      <m:t>−</m:t>
                    </m:r>
                  </m:oMath>
                </a14:m>
                <a:r>
                  <a:rPr lang="en-US" sz="2400" dirty="0"/>
                  <a:t> 2 hours 48 minutes = </a:t>
                </a:r>
                <a:r>
                  <a:rPr lang="en-US" sz="2400" dirty="0">
                    <a:solidFill>
                      <a:srgbClr val="FF0000"/>
                    </a:solidFill>
                  </a:rPr>
                  <a:t>4 hours 12 minutes</a:t>
                </a:r>
              </a:p>
            </p:txBody>
          </p:sp>
        </mc:Choice>
        <mc:Fallback xmlns="">
          <p:sp>
            <p:nvSpPr>
              <p:cNvPr id="5" name="TextBox 4"/>
              <p:cNvSpPr txBox="1">
                <a:spLocks noRot="1" noChangeAspect="1" noMove="1" noResize="1" noEditPoints="1" noAdjustHandles="1" noChangeArrowheads="1" noChangeShapeType="1" noTextEdit="1"/>
              </p:cNvSpPr>
              <p:nvPr/>
            </p:nvSpPr>
            <p:spPr>
              <a:xfrm>
                <a:off x="2495600" y="3831090"/>
                <a:ext cx="9624392" cy="2921954"/>
              </a:xfrm>
              <a:prstGeom prst="rect">
                <a:avLst/>
              </a:prstGeom>
              <a:blipFill>
                <a:blip r:embed="rId3"/>
                <a:stretch>
                  <a:fillRect l="-923" t="-1732" b="-3463"/>
                </a:stretch>
              </a:blipFill>
            </p:spPr>
            <p:txBody>
              <a:bodyPr/>
              <a:lstStyle/>
              <a:p>
                <a:r>
                  <a:rPr lang="en-US">
                    <a:noFill/>
                  </a:rPr>
                  <a:t> </a:t>
                </a:r>
              </a:p>
            </p:txBody>
          </p:sp>
        </mc:Fallback>
      </mc:AlternateContent>
      <p:sp>
        <p:nvSpPr>
          <p:cNvPr id="6" name="TextBox 5"/>
          <p:cNvSpPr txBox="1"/>
          <p:nvPr/>
        </p:nvSpPr>
        <p:spPr>
          <a:xfrm>
            <a:off x="2509133" y="6291379"/>
            <a:ext cx="2072812" cy="461665"/>
          </a:xfrm>
          <a:prstGeom prst="rect">
            <a:avLst/>
          </a:prstGeom>
          <a:noFill/>
        </p:spPr>
        <p:txBody>
          <a:bodyPr wrap="none" rtlCol="0">
            <a:spAutoFit/>
          </a:bodyPr>
          <a:lstStyle/>
          <a:p>
            <a:r>
              <a:rPr lang="en-US" sz="2400" dirty="0"/>
              <a:t>Time saved is</a:t>
            </a:r>
          </a:p>
        </p:txBody>
      </p:sp>
      <p:sp>
        <p:nvSpPr>
          <p:cNvPr id="7" name="TextBox 6">
            <a:extLst>
              <a:ext uri="{FF2B5EF4-FFF2-40B4-BE49-F238E27FC236}">
                <a16:creationId xmlns:a16="http://schemas.microsoft.com/office/drawing/2014/main" id="{B2D0F2D6-6D33-3E41-B676-41437CB2C161}"/>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A4.2</a:t>
            </a:r>
          </a:p>
        </p:txBody>
      </p:sp>
    </p:spTree>
    <p:extLst>
      <p:ext uri="{BB962C8B-B14F-4D97-AF65-F5344CB8AC3E}">
        <p14:creationId xmlns:p14="http://schemas.microsoft.com/office/powerpoint/2010/main" val="112401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35560" y="27685"/>
            <a:ext cx="10056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a:t>Section A4.2: </a:t>
            </a:r>
            <a:r>
              <a:rPr lang="en-US" altLang="en-US" sz="2800" b="1" dirty="0"/>
              <a:t>Fitness Check</a:t>
            </a:r>
          </a:p>
        </p:txBody>
      </p:sp>
      <p:sp>
        <p:nvSpPr>
          <p:cNvPr id="5" name="TextBox 4">
            <a:extLst>
              <a:ext uri="{FF2B5EF4-FFF2-40B4-BE49-F238E27FC236}">
                <a16:creationId xmlns:a16="http://schemas.microsoft.com/office/drawing/2014/main" id="{E89B8246-A59E-464F-9207-E0DADCB9E0D3}"/>
              </a:ext>
            </a:extLst>
          </p:cNvPr>
          <p:cNvSpPr txBox="1"/>
          <p:nvPr/>
        </p:nvSpPr>
        <p:spPr>
          <a:xfrm>
            <a:off x="4943872" y="2348880"/>
            <a:ext cx="504056" cy="461665"/>
          </a:xfrm>
          <a:prstGeom prst="rect">
            <a:avLst/>
          </a:prstGeom>
          <a:noFill/>
        </p:spPr>
        <p:txBody>
          <a:bodyPr wrap="square" rtlCol="0">
            <a:spAutoFit/>
          </a:bodyPr>
          <a:lstStyle/>
          <a:p>
            <a:r>
              <a:rPr lang="en-US" sz="2400" dirty="0"/>
              <a:t>    </a:t>
            </a:r>
          </a:p>
        </p:txBody>
      </p:sp>
      <mc:AlternateContent xmlns:mc="http://schemas.openxmlformats.org/markup-compatibility/2006" xmlns:a14="http://schemas.microsoft.com/office/drawing/2010/main">
        <mc:Choice Requires="a14">
          <p:sp>
            <p:nvSpPr>
              <p:cNvPr id="2" name="TextBox 1"/>
              <p:cNvSpPr txBox="1"/>
              <p:nvPr/>
            </p:nvSpPr>
            <p:spPr>
              <a:xfrm>
                <a:off x="2316312" y="572293"/>
                <a:ext cx="9548294" cy="3878626"/>
              </a:xfrm>
              <a:prstGeom prst="rect">
                <a:avLst/>
              </a:prstGeom>
              <a:noFill/>
            </p:spPr>
            <p:txBody>
              <a:bodyPr wrap="square" rtlCol="0">
                <a:spAutoFit/>
              </a:bodyPr>
              <a:lstStyle/>
              <a:p>
                <a:pPr marL="457200" indent="-457200">
                  <a:lnSpc>
                    <a:spcPct val="150000"/>
                  </a:lnSpc>
                  <a:spcAft>
                    <a:spcPts val="600"/>
                  </a:spcAft>
                  <a:buFont typeface="+mj-lt"/>
                  <a:buAutoNum type="arabicPeriod"/>
                </a:pPr>
                <a:r>
                  <a:rPr lang="en-US" sz="2400" dirty="0"/>
                  <a:t>Write the ratio 5 : 4 in the format 1 : </a:t>
                </a:r>
                <a:r>
                  <a:rPr lang="en-US" sz="2400" i="1" dirty="0">
                    <a:latin typeface="Times New Roman" panose="02020603050405020304" pitchFamily="18" charset="0"/>
                    <a:cs typeface="Times New Roman" panose="02020603050405020304" pitchFamily="18" charset="0"/>
                  </a:rPr>
                  <a:t>n. </a:t>
                </a:r>
              </a:p>
              <a:p>
                <a:pPr marL="457200" indent="-457200">
                  <a:lnSpc>
                    <a:spcPct val="150000"/>
                  </a:lnSpc>
                  <a:spcAft>
                    <a:spcPts val="600"/>
                  </a:spcAft>
                  <a:buFont typeface="+mj-lt"/>
                  <a:buAutoNum type="arabicPeriod"/>
                </a:pPr>
                <a:r>
                  <a:rPr lang="en-US" sz="2400" dirty="0"/>
                  <a:t>Write the ratio 5 : 4 in the format </a:t>
                </a:r>
                <a:r>
                  <a:rPr lang="en-US" sz="2400" i="1" dirty="0">
                    <a:latin typeface="Times New Roman" panose="02020603050405020304" pitchFamily="18" charset="0"/>
                    <a:cs typeface="Times New Roman" panose="02020603050405020304" pitchFamily="18" charset="0"/>
                  </a:rPr>
                  <a:t>n</a:t>
                </a:r>
                <a:r>
                  <a:rPr lang="en-US" sz="2400" dirty="0"/>
                  <a:t> : 1.</a:t>
                </a:r>
              </a:p>
              <a:p>
                <a:pPr marL="457200" indent="-457200">
                  <a:lnSpc>
                    <a:spcPct val="150000"/>
                  </a:lnSpc>
                  <a:spcAft>
                    <a:spcPts val="600"/>
                  </a:spcAft>
                  <a:buFont typeface="+mj-lt"/>
                  <a:buAutoNum type="arabicPeriod"/>
                </a:pPr>
                <a:r>
                  <a:rPr lang="en-US" sz="2400" dirty="0"/>
                  <a:t>Write the ratio 7.5 : 2.5 in the format </a:t>
                </a:r>
                <a:r>
                  <a:rPr lang="en-US" sz="2400" i="1" dirty="0">
                    <a:latin typeface="Times New Roman" panose="02020603050405020304" pitchFamily="18" charset="0"/>
                    <a:cs typeface="Times New Roman" panose="02020603050405020304" pitchFamily="18" charset="0"/>
                  </a:rPr>
                  <a:t>n</a:t>
                </a:r>
                <a:r>
                  <a:rPr lang="en-US" sz="2400" dirty="0"/>
                  <a:t> : 1.</a:t>
                </a:r>
              </a:p>
              <a:p>
                <a:pPr marL="457200" indent="-457200">
                  <a:lnSpc>
                    <a:spcPct val="150000"/>
                  </a:lnSpc>
                  <a:spcAft>
                    <a:spcPts val="600"/>
                  </a:spcAft>
                  <a:buFont typeface="+mj-lt"/>
                  <a:buAutoNum type="arabicPeriod"/>
                </a:pPr>
                <a:r>
                  <a:rPr lang="en-US" sz="2400" dirty="0"/>
                  <a:t>Write the ratio 12 : 30 in the format 1 : </a:t>
                </a:r>
                <a:r>
                  <a:rPr lang="en-US" sz="2400" i="1" dirty="0">
                    <a:latin typeface="Times New Roman" panose="02020603050405020304" pitchFamily="18" charset="0"/>
                    <a:cs typeface="Times New Roman" panose="02020603050405020304" pitchFamily="18" charset="0"/>
                  </a:rPr>
                  <a:t>n.</a:t>
                </a:r>
              </a:p>
              <a:p>
                <a:pPr marL="457200" indent="-457200">
                  <a:buFont typeface="+mj-lt"/>
                  <a:buAutoNum type="arabicPeriod"/>
                </a:pPr>
                <a:r>
                  <a:rPr lang="en-US" sz="2400" dirty="0"/>
                  <a:t>There are some cubes in a bag. </a:t>
                </a:r>
                <a14:m>
                  <m:oMath xmlns:m="http://schemas.openxmlformats.org/officeDocument/2006/math">
                    <m:f>
                      <m:fPr>
                        <m:ctrlPr>
                          <a:rPr lang="en-US" sz="2400" i="1">
                            <a:latin typeface="Cambria Math" panose="02040503050406030204" pitchFamily="18" charset="0"/>
                          </a:rPr>
                        </m:ctrlPr>
                      </m:fPr>
                      <m:num>
                        <m:r>
                          <a:rPr lang="en-GB" sz="2400" i="1">
                            <a:latin typeface="Cambria Math" panose="02040503050406030204" pitchFamily="18" charset="0"/>
                          </a:rPr>
                          <m:t>1</m:t>
                        </m:r>
                      </m:num>
                      <m:den>
                        <m:r>
                          <a:rPr lang="en-GB" sz="2400" i="1">
                            <a:latin typeface="Cambria Math" panose="02040503050406030204" pitchFamily="18" charset="0"/>
                          </a:rPr>
                          <m:t>5</m:t>
                        </m:r>
                      </m:den>
                    </m:f>
                  </m:oMath>
                </a14:m>
                <a:r>
                  <a:rPr lang="en-US" sz="2400" dirty="0"/>
                  <a:t> of the cubes are blue. The rest are yellow. Write the ratio of the number of blue cubes </a:t>
                </a:r>
              </a:p>
              <a:p>
                <a:r>
                  <a:rPr lang="en-US" sz="2400" dirty="0"/>
                  <a:t>	to the number of yellow cubes in the form 1 : </a:t>
                </a:r>
                <a:r>
                  <a:rPr lang="en-US" sz="2400" i="1" dirty="0">
                    <a:latin typeface="Times New Roman" panose="02020603050405020304" pitchFamily="18" charset="0"/>
                    <a:cs typeface="Times New Roman" panose="02020603050405020304" pitchFamily="18" charset="0"/>
                  </a:rPr>
                  <a:t>n.</a:t>
                </a:r>
              </a:p>
            </p:txBody>
          </p:sp>
        </mc:Choice>
        <mc:Fallback xmlns="">
          <p:sp>
            <p:nvSpPr>
              <p:cNvPr id="2" name="TextBox 1"/>
              <p:cNvSpPr txBox="1">
                <a:spLocks noRot="1" noChangeAspect="1" noMove="1" noResize="1" noEditPoints="1" noAdjustHandles="1" noChangeArrowheads="1" noChangeShapeType="1" noTextEdit="1"/>
              </p:cNvSpPr>
              <p:nvPr/>
            </p:nvSpPr>
            <p:spPr>
              <a:xfrm>
                <a:off x="2316312" y="572293"/>
                <a:ext cx="9548294" cy="3878626"/>
              </a:xfrm>
              <a:prstGeom prst="rect">
                <a:avLst/>
              </a:prstGeom>
              <a:blipFill>
                <a:blip r:embed="rId2"/>
                <a:stretch>
                  <a:fillRect l="-894" b="-2673"/>
                </a:stretch>
              </a:blipFill>
            </p:spPr>
            <p:txBody>
              <a:bodyPr/>
              <a:lstStyle/>
              <a:p>
                <a:r>
                  <a:rPr lang="en-GB">
                    <a:noFill/>
                  </a:rPr>
                  <a:t> </a:t>
                </a:r>
              </a:p>
            </p:txBody>
          </p:sp>
        </mc:Fallback>
      </mc:AlternateContent>
      <p:sp>
        <p:nvSpPr>
          <p:cNvPr id="3" name="TextBox 2"/>
          <p:cNvSpPr txBox="1"/>
          <p:nvPr/>
        </p:nvSpPr>
        <p:spPr>
          <a:xfrm>
            <a:off x="2304615" y="4525957"/>
            <a:ext cx="8054449" cy="830997"/>
          </a:xfrm>
          <a:prstGeom prst="rect">
            <a:avLst/>
          </a:prstGeom>
          <a:noFill/>
        </p:spPr>
        <p:txBody>
          <a:bodyPr wrap="none" rtlCol="0">
            <a:spAutoFit/>
          </a:bodyPr>
          <a:lstStyle/>
          <a:p>
            <a:pPr marL="457200" indent="-457200">
              <a:buFont typeface="+mj-lt"/>
              <a:buAutoNum type="arabicPeriod" startAt="6"/>
            </a:pPr>
            <a:r>
              <a:rPr lang="en-US" sz="2400" dirty="0"/>
              <a:t>A recipe uses 300 grams of flour to make 8 cup cakes.</a:t>
            </a:r>
          </a:p>
          <a:p>
            <a:r>
              <a:rPr lang="en-US" sz="2400" dirty="0"/>
              <a:t>	How much flour is needed for 20 cup cakes? </a:t>
            </a:r>
          </a:p>
        </p:txBody>
      </p:sp>
      <p:sp>
        <p:nvSpPr>
          <p:cNvPr id="4" name="TextBox 3"/>
          <p:cNvSpPr txBox="1"/>
          <p:nvPr/>
        </p:nvSpPr>
        <p:spPr>
          <a:xfrm>
            <a:off x="2250048" y="5562540"/>
            <a:ext cx="9420384" cy="1569660"/>
          </a:xfrm>
          <a:prstGeom prst="rect">
            <a:avLst/>
          </a:prstGeom>
          <a:noFill/>
        </p:spPr>
        <p:txBody>
          <a:bodyPr wrap="square" rtlCol="0">
            <a:spAutoFit/>
          </a:bodyPr>
          <a:lstStyle/>
          <a:p>
            <a:pPr marL="457200" indent="-457200">
              <a:buFont typeface="+mj-lt"/>
              <a:buAutoNum type="arabicPeriod" startAt="7"/>
            </a:pPr>
            <a:r>
              <a:rPr lang="en-US" sz="2400" dirty="0"/>
              <a:t>Six people can build an 18 </a:t>
            </a:r>
            <a:r>
              <a:rPr lang="en-US" sz="2400" dirty="0" err="1"/>
              <a:t>metre</a:t>
            </a:r>
            <a:r>
              <a:rPr lang="en-US" sz="2400" dirty="0"/>
              <a:t> wall in 3 days.</a:t>
            </a:r>
          </a:p>
          <a:p>
            <a:r>
              <a:rPr lang="en-US" sz="2400" dirty="0"/>
              <a:t>	How long would it take 2 people to build the </a:t>
            </a:r>
          </a:p>
          <a:p>
            <a:r>
              <a:rPr lang="en-US" sz="2400" dirty="0"/>
              <a:t>	18 </a:t>
            </a:r>
            <a:r>
              <a:rPr lang="en-US" sz="2400" dirty="0" err="1"/>
              <a:t>metre</a:t>
            </a:r>
            <a:r>
              <a:rPr lang="en-US" sz="2400" dirty="0"/>
              <a:t> wall?</a:t>
            </a:r>
          </a:p>
          <a:p>
            <a:r>
              <a:rPr lang="en-US" sz="2400" dirty="0"/>
              <a:t>	</a:t>
            </a:r>
          </a:p>
        </p:txBody>
      </p:sp>
      <mc:AlternateContent xmlns:mc="http://schemas.openxmlformats.org/markup-compatibility/2006" xmlns:a14="http://schemas.microsoft.com/office/drawing/2010/main">
        <mc:Choice Requires="a14">
          <p:sp>
            <p:nvSpPr>
              <p:cNvPr id="6" name="TextBox 5"/>
              <p:cNvSpPr txBox="1"/>
              <p:nvPr/>
            </p:nvSpPr>
            <p:spPr>
              <a:xfrm>
                <a:off x="9832768" y="667852"/>
                <a:ext cx="740908" cy="615425"/>
              </a:xfrm>
              <a:prstGeom prst="rect">
                <a:avLst/>
              </a:prstGeom>
              <a:noFill/>
            </p:spPr>
            <p:txBody>
              <a:bodyPr wrap="none" rtlCol="0">
                <a:spAutoFit/>
              </a:bodyPr>
              <a:lstStyle/>
              <a:p>
                <a:r>
                  <a:rPr lang="en-US" sz="2400" dirty="0">
                    <a:solidFill>
                      <a:srgbClr val="FF0000"/>
                    </a:solidFill>
                  </a:rPr>
                  <a:t>1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4</m:t>
                        </m:r>
                      </m:num>
                      <m:den>
                        <m:r>
                          <a:rPr lang="en-GB" sz="2400" i="1">
                            <a:solidFill>
                              <a:srgbClr val="FF0000"/>
                            </a:solidFill>
                            <a:latin typeface="Cambria Math" panose="02040503050406030204" pitchFamily="18" charset="0"/>
                          </a:rPr>
                          <m:t>5</m:t>
                        </m:r>
                      </m:den>
                    </m:f>
                  </m:oMath>
                </a14:m>
                <a:endParaRPr lang="en-US" sz="2400" dirty="0">
                  <a:solidFill>
                    <a:srgbClr val="FF0000"/>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9832768" y="667852"/>
                <a:ext cx="740908" cy="615425"/>
              </a:xfrm>
              <a:prstGeom prst="rect">
                <a:avLst/>
              </a:prstGeom>
              <a:blipFill>
                <a:blip r:embed="rId3"/>
                <a:stretch>
                  <a:fillRect l="-13115" b="-792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9790289" y="1296957"/>
                <a:ext cx="825867" cy="619913"/>
              </a:xfrm>
              <a:prstGeom prst="rect">
                <a:avLst/>
              </a:prstGeom>
              <a:noFill/>
            </p:spPr>
            <p:txBody>
              <a:bodyPr wrap="none" rtlCol="0">
                <a:spAutoFit/>
              </a:bodyPr>
              <a:lstStyle/>
              <a:p>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5</m:t>
                        </m:r>
                      </m:num>
                      <m:den>
                        <m:r>
                          <a:rPr lang="en-GB" sz="2400" i="1">
                            <a:solidFill>
                              <a:srgbClr val="FF0000"/>
                            </a:solidFill>
                            <a:latin typeface="Cambria Math" charset="0"/>
                          </a:rPr>
                          <m:t>4</m:t>
                        </m:r>
                      </m:den>
                    </m:f>
                  </m:oMath>
                </a14:m>
                <a:r>
                  <a:rPr lang="en-US" sz="2400" dirty="0">
                    <a:solidFill>
                      <a:srgbClr val="FF0000"/>
                    </a:solidFill>
                  </a:rPr>
                  <a:t>  : 1</a:t>
                </a:r>
              </a:p>
            </p:txBody>
          </p:sp>
        </mc:Choice>
        <mc:Fallback xmlns="">
          <p:sp>
            <p:nvSpPr>
              <p:cNvPr id="7" name="TextBox 6"/>
              <p:cNvSpPr txBox="1">
                <a:spLocks noRot="1" noChangeAspect="1" noMove="1" noResize="1" noEditPoints="1" noAdjustHandles="1" noChangeArrowheads="1" noChangeShapeType="1" noTextEdit="1"/>
              </p:cNvSpPr>
              <p:nvPr/>
            </p:nvSpPr>
            <p:spPr>
              <a:xfrm>
                <a:off x="9790289" y="1296957"/>
                <a:ext cx="825867" cy="619913"/>
              </a:xfrm>
              <a:prstGeom prst="rect">
                <a:avLst/>
              </a:prstGeom>
              <a:blipFill>
                <a:blip r:embed="rId4"/>
                <a:stretch>
                  <a:fillRect r="-11111" b="-9901"/>
                </a:stretch>
              </a:blipFill>
            </p:spPr>
            <p:txBody>
              <a:bodyPr/>
              <a:lstStyle/>
              <a:p>
                <a:r>
                  <a:rPr lang="en-GB">
                    <a:noFill/>
                  </a:rPr>
                  <a:t> </a:t>
                </a:r>
              </a:p>
            </p:txBody>
          </p:sp>
        </mc:Fallback>
      </mc:AlternateContent>
      <p:sp>
        <p:nvSpPr>
          <p:cNvPr id="8" name="TextBox 7"/>
          <p:cNvSpPr txBox="1"/>
          <p:nvPr/>
        </p:nvSpPr>
        <p:spPr>
          <a:xfrm>
            <a:off x="9811929" y="1938622"/>
            <a:ext cx="782587" cy="461665"/>
          </a:xfrm>
          <a:prstGeom prst="rect">
            <a:avLst/>
          </a:prstGeom>
          <a:noFill/>
        </p:spPr>
        <p:txBody>
          <a:bodyPr wrap="none" rtlCol="0">
            <a:spAutoFit/>
          </a:bodyPr>
          <a:lstStyle/>
          <a:p>
            <a:r>
              <a:rPr lang="en-US" sz="2400" dirty="0">
                <a:solidFill>
                  <a:srgbClr val="FF0000"/>
                </a:solidFill>
              </a:rPr>
              <a:t>3 : 1</a:t>
            </a:r>
          </a:p>
        </p:txBody>
      </p:sp>
      <mc:AlternateContent xmlns:mc="http://schemas.openxmlformats.org/markup-compatibility/2006" xmlns:a14="http://schemas.microsoft.com/office/drawing/2010/main">
        <mc:Choice Requires="a14">
          <p:sp>
            <p:nvSpPr>
              <p:cNvPr id="9" name="TextBox 8"/>
              <p:cNvSpPr txBox="1"/>
              <p:nvPr/>
            </p:nvSpPr>
            <p:spPr>
              <a:xfrm>
                <a:off x="9832768" y="2437806"/>
                <a:ext cx="740908" cy="989245"/>
              </a:xfrm>
              <a:prstGeom prst="rect">
                <a:avLst/>
              </a:prstGeom>
              <a:noFill/>
            </p:spPr>
            <p:txBody>
              <a:bodyPr wrap="none" rtlCol="0">
                <a:spAutoFit/>
              </a:bodyPr>
              <a:lstStyle/>
              <a:p>
                <a:r>
                  <a:rPr lang="en-US" sz="2400" dirty="0">
                    <a:solidFill>
                      <a:srgbClr val="FF0000"/>
                    </a:solidFill>
                  </a:rPr>
                  <a:t>1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5</m:t>
                        </m:r>
                      </m:num>
                      <m:den>
                        <m:r>
                          <a:rPr lang="en-GB" sz="2400" i="1">
                            <a:solidFill>
                              <a:srgbClr val="FF0000"/>
                            </a:solidFill>
                            <a:latin typeface="Cambria Math" charset="0"/>
                          </a:rPr>
                          <m:t>2</m:t>
                        </m:r>
                      </m:den>
                    </m:f>
                  </m:oMath>
                </a14:m>
                <a:endParaRPr lang="en-US" sz="2400" dirty="0">
                  <a:solidFill>
                    <a:srgbClr val="FF0000"/>
                  </a:solidFill>
                </a:endParaRPr>
              </a:p>
              <a:p>
                <a:endParaRPr lang="en-US" sz="2400" dirty="0">
                  <a:solidFill>
                    <a:srgbClr val="FF000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9832768" y="2437806"/>
                <a:ext cx="740908" cy="989245"/>
              </a:xfrm>
              <a:prstGeom prst="rect">
                <a:avLst/>
              </a:prstGeom>
              <a:blipFill>
                <a:blip r:embed="rId5"/>
                <a:stretch>
                  <a:fillRect l="-1311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0115597" y="3934689"/>
                <a:ext cx="780983" cy="461665"/>
              </a:xfrm>
              <a:prstGeom prst="rect">
                <a:avLst/>
              </a:prstGeom>
              <a:noFill/>
            </p:spPr>
            <p:txBody>
              <a:bodyPr wrap="none" rtlCol="0">
                <a:spAutoFit/>
              </a:bodyPr>
              <a:lstStyle/>
              <a:p>
                <a:r>
                  <a:rPr lang="en-US" sz="2400" dirty="0">
                    <a:solidFill>
                      <a:srgbClr val="FF0000"/>
                    </a:solidFill>
                  </a:rPr>
                  <a:t>1 : </a:t>
                </a:r>
                <a14:m>
                  <m:oMath xmlns:m="http://schemas.openxmlformats.org/officeDocument/2006/math">
                    <m:r>
                      <a:rPr lang="en-GB" sz="2400" i="1">
                        <a:solidFill>
                          <a:srgbClr val="FF0000"/>
                        </a:solidFill>
                        <a:latin typeface="Cambria Math" charset="0"/>
                      </a:rPr>
                      <m:t>4</m:t>
                    </m:r>
                  </m:oMath>
                </a14:m>
                <a:endParaRPr lang="en-US" sz="2400" dirty="0">
                  <a:solidFill>
                    <a:srgbClr val="FF0000"/>
                  </a:solidFil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10115597" y="3934689"/>
                <a:ext cx="780983" cy="461665"/>
              </a:xfrm>
              <a:prstGeom prst="rect">
                <a:avLst/>
              </a:prstGeom>
              <a:blipFill>
                <a:blip r:embed="rId6"/>
                <a:stretch>
                  <a:fillRect l="-11719" t="-9211" r="-1563" b="-30263"/>
                </a:stretch>
              </a:blipFill>
            </p:spPr>
            <p:txBody>
              <a:bodyPr/>
              <a:lstStyle/>
              <a:p>
                <a:r>
                  <a:rPr lang="en-GB">
                    <a:noFill/>
                  </a:rPr>
                  <a:t> </a:t>
                </a:r>
              </a:p>
            </p:txBody>
          </p:sp>
        </mc:Fallback>
      </mc:AlternateContent>
      <p:sp>
        <p:nvSpPr>
          <p:cNvPr id="13" name="TextBox 12"/>
          <p:cNvSpPr txBox="1"/>
          <p:nvPr/>
        </p:nvSpPr>
        <p:spPr>
          <a:xfrm>
            <a:off x="9435857" y="4895839"/>
            <a:ext cx="2153154" cy="461665"/>
          </a:xfrm>
          <a:prstGeom prst="rect">
            <a:avLst/>
          </a:prstGeom>
          <a:noFill/>
        </p:spPr>
        <p:txBody>
          <a:bodyPr wrap="none" rtlCol="0">
            <a:spAutoFit/>
          </a:bodyPr>
          <a:lstStyle/>
          <a:p>
            <a:r>
              <a:rPr lang="en-US" sz="2400" dirty="0">
                <a:solidFill>
                  <a:srgbClr val="FF0000"/>
                </a:solidFill>
              </a:rPr>
              <a:t>Answer: 750 g</a:t>
            </a:r>
          </a:p>
        </p:txBody>
      </p:sp>
      <p:sp>
        <p:nvSpPr>
          <p:cNvPr id="14" name="TextBox 13"/>
          <p:cNvSpPr txBox="1"/>
          <p:nvPr/>
        </p:nvSpPr>
        <p:spPr>
          <a:xfrm>
            <a:off x="9049204" y="6248117"/>
            <a:ext cx="2289409" cy="830997"/>
          </a:xfrm>
          <a:prstGeom prst="rect">
            <a:avLst/>
          </a:prstGeom>
          <a:noFill/>
        </p:spPr>
        <p:txBody>
          <a:bodyPr wrap="none" rtlCol="0">
            <a:spAutoFit/>
          </a:bodyPr>
          <a:lstStyle/>
          <a:p>
            <a:r>
              <a:rPr lang="en-US" sz="2400" dirty="0">
                <a:solidFill>
                  <a:srgbClr val="FF0000"/>
                </a:solidFill>
              </a:rPr>
              <a:t>Answer: 9 days</a:t>
            </a:r>
          </a:p>
          <a:p>
            <a:endParaRPr lang="en-US" sz="2400" dirty="0"/>
          </a:p>
        </p:txBody>
      </p:sp>
      <p:sp>
        <p:nvSpPr>
          <p:cNvPr id="16" name="TextBox 15">
            <a:extLst>
              <a:ext uri="{FF2B5EF4-FFF2-40B4-BE49-F238E27FC236}">
                <a16:creationId xmlns:a16="http://schemas.microsoft.com/office/drawing/2014/main" id="{8243E74F-B26E-5745-94CA-204B7BF95AE4}"/>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A4.2</a:t>
            </a:r>
          </a:p>
        </p:txBody>
      </p:sp>
    </p:spTree>
    <p:extLst>
      <p:ext uri="{BB962C8B-B14F-4D97-AF65-F5344CB8AC3E}">
        <p14:creationId xmlns:p14="http://schemas.microsoft.com/office/powerpoint/2010/main" val="228648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9" grpId="0"/>
      <p:bldP spid="10"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181076" y="12851"/>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A4.2: Review</a:t>
            </a:r>
          </a:p>
        </p:txBody>
      </p:sp>
      <p:sp>
        <p:nvSpPr>
          <p:cNvPr id="10"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193896" y="1393326"/>
            <a:ext cx="9971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second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220387" y="2790172"/>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TextBox 2">
            <a:extLst>
              <a:ext uri="{FF2B5EF4-FFF2-40B4-BE49-F238E27FC236}">
                <a16:creationId xmlns:a16="http://schemas.microsoft.com/office/drawing/2014/main" id="{D7711895-32A7-6C4C-82EB-294CD3B783FC}"/>
              </a:ext>
            </a:extLst>
          </p:cNvPr>
          <p:cNvSpPr txBox="1">
            <a:spLocks noChangeArrowheads="1"/>
          </p:cNvSpPr>
          <p:nvPr/>
        </p:nvSpPr>
        <p:spPr bwMode="auto">
          <a:xfrm>
            <a:off x="2194748" y="4556350"/>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http://szalonta.hu/ske/text/A4/skea4s2.html</a:t>
            </a:r>
          </a:p>
        </p:txBody>
      </p:sp>
      <p:sp>
        <p:nvSpPr>
          <p:cNvPr id="14" name="TextBox 13">
            <a:extLst>
              <a:ext uri="{FF2B5EF4-FFF2-40B4-BE49-F238E27FC236}">
                <a16:creationId xmlns:a16="http://schemas.microsoft.com/office/drawing/2014/main" id="{4302215C-D582-1E46-A7B9-380099830154}"/>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A4.2</a:t>
            </a:r>
          </a:p>
        </p:txBody>
      </p:sp>
    </p:spTree>
    <p:extLst>
      <p:ext uri="{BB962C8B-B14F-4D97-AF65-F5344CB8AC3E}">
        <p14:creationId xmlns:p14="http://schemas.microsoft.com/office/powerpoint/2010/main" val="55078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82888" y="2912"/>
            <a:ext cx="100091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Map Scales and Ratios</a:t>
            </a:r>
          </a:p>
        </p:txBody>
      </p:sp>
      <p:sp>
        <p:nvSpPr>
          <p:cNvPr id="2" name="TextBox 1"/>
          <p:cNvSpPr txBox="1"/>
          <p:nvPr/>
        </p:nvSpPr>
        <p:spPr>
          <a:xfrm>
            <a:off x="4367808" y="1003375"/>
            <a:ext cx="5760640" cy="461665"/>
          </a:xfrm>
          <a:prstGeom prst="rect">
            <a:avLst/>
          </a:prstGeom>
          <a:noFill/>
        </p:spPr>
        <p:txBody>
          <a:bodyPr wrap="square" rtlCol="0">
            <a:spAutoFit/>
          </a:bodyPr>
          <a:lstStyle/>
          <a:p>
            <a:pPr algn="ctr"/>
            <a:r>
              <a:rPr lang="en-GB" sz="2400" dirty="0">
                <a:latin typeface="Arial"/>
                <a:cs typeface="Arial"/>
              </a:rPr>
              <a:t>We start with a quick review of key facts:</a:t>
            </a:r>
            <a:endParaRPr lang="en-US" sz="2400" dirty="0"/>
          </a:p>
        </p:txBody>
      </p:sp>
      <p:sp>
        <p:nvSpPr>
          <p:cNvPr id="3" name="Rectangle 2"/>
          <p:cNvSpPr/>
          <p:nvPr/>
        </p:nvSpPr>
        <p:spPr bwMode="auto">
          <a:xfrm>
            <a:off x="3071664" y="908720"/>
            <a:ext cx="8424936" cy="54006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5" name="TextBox 4"/>
          <p:cNvSpPr txBox="1"/>
          <p:nvPr/>
        </p:nvSpPr>
        <p:spPr>
          <a:xfrm>
            <a:off x="3071664" y="1584098"/>
            <a:ext cx="8352928" cy="5173405"/>
          </a:xfrm>
          <a:prstGeom prst="rect">
            <a:avLst/>
          </a:prstGeom>
          <a:noFill/>
        </p:spPr>
        <p:txBody>
          <a:bodyPr wrap="square" rtlCol="0">
            <a:spAutoFit/>
          </a:bodyPr>
          <a:lstStyle/>
          <a:p>
            <a:pPr algn="ctr">
              <a:spcAft>
                <a:spcPts val="600"/>
              </a:spcAft>
            </a:pPr>
            <a:r>
              <a:rPr lang="en-US" sz="2400" dirty="0"/>
              <a:t>The scales on maps are simply ratios.</a:t>
            </a:r>
          </a:p>
          <a:p>
            <a:pPr algn="ctr">
              <a:spcAft>
                <a:spcPts val="600"/>
              </a:spcAft>
            </a:pPr>
            <a:r>
              <a:rPr lang="en-US" sz="2400" dirty="0"/>
              <a:t>For example, a scale of 1 : 50 000 simply means that for every 1 unit of measurement on the map, there are 50 000 of the same units in real life.</a:t>
            </a:r>
          </a:p>
          <a:p>
            <a:pPr algn="ctr">
              <a:spcAft>
                <a:spcPts val="300"/>
              </a:spcAft>
            </a:pPr>
            <a:r>
              <a:rPr lang="en-US" sz="2400" dirty="0"/>
              <a:t>The units do not matter as long as you remember</a:t>
            </a:r>
            <a:br>
              <a:rPr lang="en-US" sz="2400" dirty="0"/>
            </a:br>
            <a:r>
              <a:rPr lang="en-US" sz="2400" dirty="0"/>
              <a:t>to compare like-for-like.</a:t>
            </a:r>
          </a:p>
          <a:p>
            <a:pPr algn="ctr">
              <a:spcAft>
                <a:spcPts val="300"/>
              </a:spcAft>
            </a:pPr>
            <a:r>
              <a:rPr lang="en-US" sz="2400" dirty="0"/>
              <a:t>In the example above, 1 cm on the map would represent </a:t>
            </a:r>
            <a:br>
              <a:rPr lang="en-US" sz="2400" dirty="0"/>
            </a:br>
            <a:r>
              <a:rPr lang="en-US" sz="2400" dirty="0"/>
              <a:t>50 000 cm in real life.</a:t>
            </a:r>
          </a:p>
          <a:p>
            <a:pPr algn="ctr">
              <a:spcAft>
                <a:spcPts val="300"/>
              </a:spcAft>
            </a:pPr>
            <a:r>
              <a:rPr lang="en-US" sz="2400" dirty="0"/>
              <a:t>But equally true, 1 mm on the map would represent</a:t>
            </a:r>
            <a:br>
              <a:rPr lang="en-US" sz="2400" dirty="0"/>
            </a:br>
            <a:r>
              <a:rPr lang="en-US" sz="2400" dirty="0"/>
              <a:t>50 000 mm in real life</a:t>
            </a:r>
          </a:p>
          <a:p>
            <a:pPr algn="ctr"/>
            <a:r>
              <a:rPr lang="en-US" sz="2400" dirty="0"/>
              <a:t>and 1 </a:t>
            </a:r>
            <a:r>
              <a:rPr lang="en-US" sz="2400" dirty="0" err="1"/>
              <a:t>metre</a:t>
            </a:r>
            <a:r>
              <a:rPr lang="en-US" sz="2400" dirty="0"/>
              <a:t> on the map would represent </a:t>
            </a:r>
            <a:br>
              <a:rPr lang="en-US" sz="2400" dirty="0"/>
            </a:br>
            <a:r>
              <a:rPr lang="en-US" sz="2400" dirty="0"/>
              <a:t>50 000 m in real life.</a:t>
            </a:r>
          </a:p>
          <a:p>
            <a:endParaRPr lang="en-US" dirty="0"/>
          </a:p>
        </p:txBody>
      </p:sp>
      <p:sp>
        <p:nvSpPr>
          <p:cNvPr id="7" name="TextBox 6">
            <a:extLst>
              <a:ext uri="{FF2B5EF4-FFF2-40B4-BE49-F238E27FC236}">
                <a16:creationId xmlns:a16="http://schemas.microsoft.com/office/drawing/2014/main" id="{2CFCBF94-0647-3541-B753-92746A07B1B7}"/>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A4.3</a:t>
            </a:r>
          </a:p>
        </p:txBody>
      </p:sp>
    </p:spTree>
    <p:extLst>
      <p:ext uri="{BB962C8B-B14F-4D97-AF65-F5344CB8AC3E}">
        <p14:creationId xmlns:p14="http://schemas.microsoft.com/office/powerpoint/2010/main" val="177985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25691"/>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Map Scales and Ratios</a:t>
            </a:r>
          </a:p>
        </p:txBody>
      </p:sp>
      <p:sp>
        <p:nvSpPr>
          <p:cNvPr id="2" name="TextBox 1"/>
          <p:cNvSpPr txBox="1"/>
          <p:nvPr/>
        </p:nvSpPr>
        <p:spPr>
          <a:xfrm>
            <a:off x="2335585" y="655165"/>
            <a:ext cx="5760640" cy="461665"/>
          </a:xfrm>
          <a:prstGeom prst="rect">
            <a:avLst/>
          </a:prstGeom>
          <a:noFill/>
        </p:spPr>
        <p:txBody>
          <a:bodyPr wrap="square" rtlCol="0">
            <a:spAutoFit/>
          </a:bodyPr>
          <a:lstStyle/>
          <a:p>
            <a:r>
              <a:rPr lang="en-US" sz="2400" b="1" dirty="0"/>
              <a:t>Example 1:</a:t>
            </a:r>
          </a:p>
        </p:txBody>
      </p:sp>
      <p:sp>
        <p:nvSpPr>
          <p:cNvPr id="5" name="TextBox 4"/>
          <p:cNvSpPr txBox="1"/>
          <p:nvPr/>
        </p:nvSpPr>
        <p:spPr>
          <a:xfrm>
            <a:off x="2335585" y="1137272"/>
            <a:ext cx="9008046" cy="1200329"/>
          </a:xfrm>
          <a:prstGeom prst="rect">
            <a:avLst/>
          </a:prstGeom>
          <a:noFill/>
        </p:spPr>
        <p:txBody>
          <a:bodyPr wrap="square" rtlCol="0">
            <a:spAutoFit/>
          </a:bodyPr>
          <a:lstStyle/>
          <a:p>
            <a:r>
              <a:rPr lang="en-US" sz="2400" dirty="0"/>
              <a:t>The scale on a map is  1 : 300 000. </a:t>
            </a:r>
          </a:p>
          <a:p>
            <a:r>
              <a:rPr lang="en-US" sz="2400" dirty="0"/>
              <a:t>On the map, the distance between two towns is 2.5 cm.</a:t>
            </a:r>
          </a:p>
          <a:p>
            <a:r>
              <a:rPr lang="en-US" sz="2400" dirty="0"/>
              <a:t>What is the distance between the two towns in reality?</a:t>
            </a:r>
          </a:p>
        </p:txBody>
      </p:sp>
      <p:sp>
        <p:nvSpPr>
          <p:cNvPr id="4" name="TextBox 3"/>
          <p:cNvSpPr txBox="1"/>
          <p:nvPr/>
        </p:nvSpPr>
        <p:spPr>
          <a:xfrm>
            <a:off x="4845560" y="2462596"/>
            <a:ext cx="2066591" cy="830997"/>
          </a:xfrm>
          <a:prstGeom prst="rect">
            <a:avLst/>
          </a:prstGeom>
          <a:noFill/>
        </p:spPr>
        <p:txBody>
          <a:bodyPr wrap="none" rtlCol="0">
            <a:spAutoFit/>
          </a:bodyPr>
          <a:lstStyle/>
          <a:p>
            <a:r>
              <a:rPr lang="en-US" sz="2400" dirty="0"/>
              <a:t> </a:t>
            </a:r>
            <a:r>
              <a:rPr lang="en-US" sz="2400" dirty="0">
                <a:solidFill>
                  <a:srgbClr val="FF0000"/>
                </a:solidFill>
              </a:rPr>
              <a:t>1   :  300 000</a:t>
            </a:r>
          </a:p>
          <a:p>
            <a:r>
              <a:rPr lang="en-US" sz="2400" dirty="0">
                <a:solidFill>
                  <a:srgbClr val="FF0000"/>
                </a:solidFill>
              </a:rPr>
              <a:t>2.5 :  750 000</a:t>
            </a:r>
          </a:p>
        </p:txBody>
      </p:sp>
      <p:sp>
        <p:nvSpPr>
          <p:cNvPr id="6" name="TextBox 5"/>
          <p:cNvSpPr txBox="1"/>
          <p:nvPr/>
        </p:nvSpPr>
        <p:spPr>
          <a:xfrm>
            <a:off x="7725594" y="2804234"/>
            <a:ext cx="4224233" cy="461665"/>
          </a:xfrm>
          <a:prstGeom prst="rect">
            <a:avLst/>
          </a:prstGeom>
          <a:noFill/>
        </p:spPr>
        <p:txBody>
          <a:bodyPr wrap="none" rtlCol="0">
            <a:spAutoFit/>
          </a:bodyPr>
          <a:lstStyle/>
          <a:p>
            <a:r>
              <a:rPr lang="en-US" sz="2400" dirty="0">
                <a:solidFill>
                  <a:srgbClr val="FF0000"/>
                </a:solidFill>
              </a:rPr>
              <a:t>(multiplying both parts by 2.5)</a:t>
            </a:r>
          </a:p>
        </p:txBody>
      </p:sp>
      <p:sp>
        <p:nvSpPr>
          <p:cNvPr id="7" name="TextBox 6"/>
          <p:cNvSpPr txBox="1"/>
          <p:nvPr/>
        </p:nvSpPr>
        <p:spPr>
          <a:xfrm>
            <a:off x="2305942" y="3317033"/>
            <a:ext cx="5626861" cy="461665"/>
          </a:xfrm>
          <a:prstGeom prst="rect">
            <a:avLst/>
          </a:prstGeom>
          <a:noFill/>
        </p:spPr>
        <p:txBody>
          <a:bodyPr wrap="none" rtlCol="0">
            <a:spAutoFit/>
          </a:bodyPr>
          <a:lstStyle/>
          <a:p>
            <a:r>
              <a:rPr lang="en-US" sz="2400" dirty="0">
                <a:solidFill>
                  <a:srgbClr val="FF0000"/>
                </a:solidFill>
              </a:rPr>
              <a:t>So the distance, in reality is 750 000 cm</a:t>
            </a:r>
          </a:p>
        </p:txBody>
      </p:sp>
      <p:sp>
        <p:nvSpPr>
          <p:cNvPr id="8" name="TextBox 7"/>
          <p:cNvSpPr txBox="1"/>
          <p:nvPr/>
        </p:nvSpPr>
        <p:spPr>
          <a:xfrm>
            <a:off x="7824192" y="3307097"/>
            <a:ext cx="3921266" cy="461665"/>
          </a:xfrm>
          <a:prstGeom prst="rect">
            <a:avLst/>
          </a:prstGeom>
          <a:noFill/>
        </p:spPr>
        <p:txBody>
          <a:bodyPr wrap="none" rtlCol="0">
            <a:spAutoFit/>
          </a:bodyPr>
          <a:lstStyle/>
          <a:p>
            <a:r>
              <a:rPr lang="en-US" sz="2400" dirty="0">
                <a:solidFill>
                  <a:srgbClr val="FF0000"/>
                </a:solidFill>
              </a:rPr>
              <a:t>which is  7 500 m = 7.5 km.</a:t>
            </a:r>
          </a:p>
        </p:txBody>
      </p:sp>
      <p:sp>
        <p:nvSpPr>
          <p:cNvPr id="9" name="TextBox 8"/>
          <p:cNvSpPr txBox="1"/>
          <p:nvPr/>
        </p:nvSpPr>
        <p:spPr>
          <a:xfrm>
            <a:off x="2294820" y="3827041"/>
            <a:ext cx="9655007" cy="1200329"/>
          </a:xfrm>
          <a:prstGeom prst="rect">
            <a:avLst/>
          </a:prstGeom>
          <a:noFill/>
        </p:spPr>
        <p:txBody>
          <a:bodyPr wrap="square" rtlCol="0">
            <a:spAutoFit/>
          </a:bodyPr>
          <a:lstStyle/>
          <a:p>
            <a:r>
              <a:rPr lang="en-US" sz="2400" b="1" dirty="0"/>
              <a:t>Example 2:</a:t>
            </a:r>
          </a:p>
          <a:p>
            <a:r>
              <a:rPr lang="en-US" sz="2400" dirty="0"/>
              <a:t>Two places are 2.5 km apart. On a map they are 12.5 cm apart. </a:t>
            </a:r>
          </a:p>
          <a:p>
            <a:r>
              <a:rPr lang="en-US" sz="2400" dirty="0"/>
              <a:t>What is the scale of the map?</a:t>
            </a:r>
          </a:p>
        </p:txBody>
      </p:sp>
      <p:sp>
        <p:nvSpPr>
          <p:cNvPr id="10" name="TextBox 9"/>
          <p:cNvSpPr txBox="1"/>
          <p:nvPr/>
        </p:nvSpPr>
        <p:spPr>
          <a:xfrm>
            <a:off x="2327289" y="4980681"/>
            <a:ext cx="8206207" cy="1938992"/>
          </a:xfrm>
          <a:prstGeom prst="rect">
            <a:avLst/>
          </a:prstGeom>
          <a:noFill/>
        </p:spPr>
        <p:txBody>
          <a:bodyPr wrap="square" rtlCol="0">
            <a:spAutoFit/>
          </a:bodyPr>
          <a:lstStyle/>
          <a:p>
            <a:r>
              <a:rPr lang="en-US" sz="2400" b="1" dirty="0"/>
              <a:t>Solution:</a:t>
            </a:r>
            <a:r>
              <a:rPr lang="en-US" sz="2400" dirty="0"/>
              <a:t> </a:t>
            </a:r>
            <a:r>
              <a:rPr lang="en-US" sz="2400" dirty="0">
                <a:solidFill>
                  <a:srgbClr val="FF0000"/>
                </a:solidFill>
              </a:rPr>
              <a:t>First convert the </a:t>
            </a:r>
            <a:r>
              <a:rPr lang="en-US" sz="2400" dirty="0" err="1">
                <a:solidFill>
                  <a:srgbClr val="FF0000"/>
                </a:solidFill>
              </a:rPr>
              <a:t>kilometres</a:t>
            </a:r>
            <a:r>
              <a:rPr lang="en-US" sz="2400" dirty="0">
                <a:solidFill>
                  <a:srgbClr val="FF0000"/>
                </a:solidFill>
              </a:rPr>
              <a:t> into centimetres</a:t>
            </a:r>
          </a:p>
          <a:p>
            <a:r>
              <a:rPr lang="en-US" sz="2400" dirty="0">
                <a:solidFill>
                  <a:srgbClr val="FF0000"/>
                </a:solidFill>
              </a:rPr>
              <a:t>			2.5 km = 2500 m = 250 000 cm</a:t>
            </a:r>
          </a:p>
          <a:p>
            <a:r>
              <a:rPr lang="en-US" sz="2400" dirty="0">
                <a:solidFill>
                  <a:srgbClr val="FF0000"/>
                </a:solidFill>
              </a:rPr>
              <a:t>We can now compare the map and real distances                </a:t>
            </a:r>
          </a:p>
          <a:p>
            <a:r>
              <a:rPr lang="en-US" sz="2400" dirty="0">
                <a:solidFill>
                  <a:srgbClr val="FF0000"/>
                </a:solidFill>
              </a:rPr>
              <a:t>                                   12.5  :  250 000</a:t>
            </a:r>
          </a:p>
          <a:p>
            <a:pPr algn="ctr"/>
            <a:r>
              <a:rPr lang="en-US" sz="2400" dirty="0">
                <a:solidFill>
                  <a:srgbClr val="FF0000"/>
                </a:solidFill>
              </a:rPr>
              <a:t>   1  :  20 000   </a:t>
            </a:r>
          </a:p>
        </p:txBody>
      </p:sp>
      <p:sp>
        <p:nvSpPr>
          <p:cNvPr id="11" name="TextBox 10"/>
          <p:cNvSpPr txBox="1"/>
          <p:nvPr/>
        </p:nvSpPr>
        <p:spPr>
          <a:xfrm>
            <a:off x="8096225" y="6416810"/>
            <a:ext cx="3985386" cy="830997"/>
          </a:xfrm>
          <a:prstGeom prst="rect">
            <a:avLst/>
          </a:prstGeom>
          <a:noFill/>
        </p:spPr>
        <p:txBody>
          <a:bodyPr wrap="none" rtlCol="0">
            <a:spAutoFit/>
          </a:bodyPr>
          <a:lstStyle/>
          <a:p>
            <a:r>
              <a:rPr lang="en-US" sz="2400" dirty="0"/>
              <a:t>(dividing both parts by 12.5)</a:t>
            </a:r>
          </a:p>
          <a:p>
            <a:endParaRPr lang="en-US" sz="2400" dirty="0"/>
          </a:p>
        </p:txBody>
      </p:sp>
      <p:sp>
        <p:nvSpPr>
          <p:cNvPr id="3" name="TextBox 2">
            <a:extLst>
              <a:ext uri="{FF2B5EF4-FFF2-40B4-BE49-F238E27FC236}">
                <a16:creationId xmlns:a16="http://schemas.microsoft.com/office/drawing/2014/main" id="{6263A47B-EF9E-3B4E-B1F1-620F1F8ED55E}"/>
              </a:ext>
            </a:extLst>
          </p:cNvPr>
          <p:cNvSpPr txBox="1"/>
          <p:nvPr/>
        </p:nvSpPr>
        <p:spPr>
          <a:xfrm>
            <a:off x="2354289" y="2366409"/>
            <a:ext cx="1584176" cy="461665"/>
          </a:xfrm>
          <a:prstGeom prst="rect">
            <a:avLst/>
          </a:prstGeom>
          <a:noFill/>
        </p:spPr>
        <p:txBody>
          <a:bodyPr wrap="square" rtlCol="0">
            <a:spAutoFit/>
          </a:bodyPr>
          <a:lstStyle/>
          <a:p>
            <a:r>
              <a:rPr lang="en-US" sz="2400" b="1" dirty="0"/>
              <a:t>Solution</a:t>
            </a:r>
          </a:p>
        </p:txBody>
      </p:sp>
      <p:sp>
        <p:nvSpPr>
          <p:cNvPr id="14" name="TextBox 13">
            <a:extLst>
              <a:ext uri="{FF2B5EF4-FFF2-40B4-BE49-F238E27FC236}">
                <a16:creationId xmlns:a16="http://schemas.microsoft.com/office/drawing/2014/main" id="{EC020B97-4E50-6941-90B0-B5158FE52C5E}"/>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A4.3</a:t>
            </a:r>
          </a:p>
        </p:txBody>
      </p:sp>
    </p:spTree>
    <p:extLst>
      <p:ext uri="{BB962C8B-B14F-4D97-AF65-F5344CB8AC3E}">
        <p14:creationId xmlns:p14="http://schemas.microsoft.com/office/powerpoint/2010/main" val="308866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9" grpId="0"/>
      <p:bldP spid="11"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365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A4.3: Fitness Check</a:t>
            </a:r>
          </a:p>
        </p:txBody>
      </p:sp>
      <p:sp>
        <p:nvSpPr>
          <p:cNvPr id="5" name="TextBox 4">
            <a:extLst>
              <a:ext uri="{FF2B5EF4-FFF2-40B4-BE49-F238E27FC236}">
                <a16:creationId xmlns:a16="http://schemas.microsoft.com/office/drawing/2014/main" id="{E89B8246-A59E-464F-9207-E0DADCB9E0D3}"/>
              </a:ext>
            </a:extLst>
          </p:cNvPr>
          <p:cNvSpPr txBox="1"/>
          <p:nvPr/>
        </p:nvSpPr>
        <p:spPr>
          <a:xfrm>
            <a:off x="3204217" y="2066647"/>
            <a:ext cx="7056784" cy="461665"/>
          </a:xfrm>
          <a:prstGeom prst="rect">
            <a:avLst/>
          </a:prstGeom>
          <a:noFill/>
        </p:spPr>
        <p:txBody>
          <a:bodyPr wrap="square" rtlCol="0">
            <a:spAutoFit/>
          </a:bodyPr>
          <a:lstStyle/>
          <a:p>
            <a:r>
              <a:rPr lang="en-US" sz="2400" dirty="0">
                <a:solidFill>
                  <a:srgbClr val="FF0000"/>
                </a:solidFill>
              </a:rPr>
              <a:t>The distance, in reality is 1 500 000 cm = 15 km</a:t>
            </a:r>
          </a:p>
        </p:txBody>
      </p:sp>
      <p:sp>
        <p:nvSpPr>
          <p:cNvPr id="2" name="TextBox 1"/>
          <p:cNvSpPr txBox="1"/>
          <p:nvPr/>
        </p:nvSpPr>
        <p:spPr>
          <a:xfrm>
            <a:off x="2630305" y="2586383"/>
            <a:ext cx="8794287" cy="3123932"/>
          </a:xfrm>
          <a:prstGeom prst="rect">
            <a:avLst/>
          </a:prstGeom>
          <a:noFill/>
        </p:spPr>
        <p:txBody>
          <a:bodyPr wrap="square" rtlCol="0">
            <a:spAutoFit/>
          </a:bodyPr>
          <a:lstStyle/>
          <a:p>
            <a:pPr marL="457200" indent="-457200">
              <a:spcAft>
                <a:spcPts val="600"/>
              </a:spcAft>
              <a:buFont typeface="+mj-lt"/>
              <a:buAutoNum type="arabicPeriod" startAt="2"/>
            </a:pPr>
            <a:r>
              <a:rPr lang="en-US" sz="2400" dirty="0"/>
              <a:t>The direct distance between Dover and Calais is 42 km. What would be the distance between those two ports on maps with scales:</a:t>
            </a:r>
          </a:p>
          <a:p>
            <a:pPr lvl="1" indent="0"/>
            <a:r>
              <a:rPr lang="en-US" sz="2400" dirty="0"/>
              <a:t>(a)  1 : 200 000</a:t>
            </a:r>
          </a:p>
          <a:p>
            <a:pPr marL="1200150" lvl="1" indent="-457200">
              <a:buFont typeface="+mj-lt"/>
              <a:buAutoNum type="alphaLcParenR"/>
            </a:pPr>
            <a:endParaRPr lang="en-US" sz="2400" dirty="0"/>
          </a:p>
          <a:p>
            <a:pPr lvl="1" indent="0"/>
            <a:r>
              <a:rPr lang="en-US" sz="2400" dirty="0"/>
              <a:t>(b)  1 : 40 000</a:t>
            </a:r>
          </a:p>
          <a:p>
            <a:pPr marL="1200150" lvl="1" indent="-457200">
              <a:buFont typeface="+mj-lt"/>
              <a:buAutoNum type="alphaLcParenR"/>
            </a:pPr>
            <a:endParaRPr lang="en-US" sz="2400" dirty="0"/>
          </a:p>
          <a:p>
            <a:pPr lvl="1" indent="0"/>
            <a:r>
              <a:rPr lang="en-US" sz="2400" dirty="0"/>
              <a:t>(c)  1 : 2 000 000</a:t>
            </a:r>
          </a:p>
        </p:txBody>
      </p:sp>
      <p:sp>
        <p:nvSpPr>
          <p:cNvPr id="4" name="TextBox 3"/>
          <p:cNvSpPr txBox="1"/>
          <p:nvPr/>
        </p:nvSpPr>
        <p:spPr>
          <a:xfrm>
            <a:off x="7246375" y="5471652"/>
            <a:ext cx="184731" cy="461665"/>
          </a:xfrm>
          <a:prstGeom prst="rect">
            <a:avLst/>
          </a:prstGeom>
          <a:noFill/>
        </p:spPr>
        <p:txBody>
          <a:bodyPr wrap="none" rtlCol="0">
            <a:spAutoFit/>
          </a:bodyPr>
          <a:lstStyle/>
          <a:p>
            <a:endParaRPr lang="en-US" sz="2400" dirty="0"/>
          </a:p>
        </p:txBody>
      </p:sp>
      <p:sp>
        <p:nvSpPr>
          <p:cNvPr id="8" name="TextBox 7"/>
          <p:cNvSpPr txBox="1"/>
          <p:nvPr/>
        </p:nvSpPr>
        <p:spPr>
          <a:xfrm>
            <a:off x="6313704" y="3714915"/>
            <a:ext cx="2220480" cy="461665"/>
          </a:xfrm>
          <a:prstGeom prst="rect">
            <a:avLst/>
          </a:prstGeom>
          <a:noFill/>
        </p:spPr>
        <p:txBody>
          <a:bodyPr wrap="none" rtlCol="0">
            <a:spAutoFit/>
          </a:bodyPr>
          <a:lstStyle/>
          <a:p>
            <a:r>
              <a:rPr lang="en-US" sz="2400" dirty="0">
                <a:solidFill>
                  <a:srgbClr val="FF0000"/>
                </a:solidFill>
              </a:rPr>
              <a:t>Answer: 21 cm</a:t>
            </a:r>
          </a:p>
        </p:txBody>
      </p:sp>
      <p:sp>
        <p:nvSpPr>
          <p:cNvPr id="9" name="TextBox 8"/>
          <p:cNvSpPr txBox="1"/>
          <p:nvPr/>
        </p:nvSpPr>
        <p:spPr>
          <a:xfrm>
            <a:off x="6313704" y="4473991"/>
            <a:ext cx="2392001" cy="830997"/>
          </a:xfrm>
          <a:prstGeom prst="rect">
            <a:avLst/>
          </a:prstGeom>
          <a:noFill/>
        </p:spPr>
        <p:txBody>
          <a:bodyPr wrap="none" rtlCol="0">
            <a:spAutoFit/>
          </a:bodyPr>
          <a:lstStyle/>
          <a:p>
            <a:r>
              <a:rPr lang="en-US" sz="2400" dirty="0">
                <a:solidFill>
                  <a:srgbClr val="FF0000"/>
                </a:solidFill>
              </a:rPr>
              <a:t>Answer: 105 cm</a:t>
            </a:r>
          </a:p>
          <a:p>
            <a:endParaRPr lang="en-US" sz="2400" dirty="0"/>
          </a:p>
        </p:txBody>
      </p:sp>
      <p:sp>
        <p:nvSpPr>
          <p:cNvPr id="10" name="TextBox 9"/>
          <p:cNvSpPr txBox="1"/>
          <p:nvPr/>
        </p:nvSpPr>
        <p:spPr>
          <a:xfrm>
            <a:off x="6313704" y="5168201"/>
            <a:ext cx="2305439" cy="769441"/>
          </a:xfrm>
          <a:prstGeom prst="rect">
            <a:avLst/>
          </a:prstGeom>
          <a:noFill/>
        </p:spPr>
        <p:txBody>
          <a:bodyPr wrap="none" rtlCol="0">
            <a:spAutoFit/>
          </a:bodyPr>
          <a:lstStyle/>
          <a:p>
            <a:r>
              <a:rPr lang="en-US" sz="2400" dirty="0">
                <a:solidFill>
                  <a:srgbClr val="FF0000"/>
                </a:solidFill>
              </a:rPr>
              <a:t>Answer: 2.1 cm</a:t>
            </a:r>
          </a:p>
          <a:p>
            <a:endParaRPr lang="en-US" dirty="0"/>
          </a:p>
        </p:txBody>
      </p:sp>
      <p:sp>
        <p:nvSpPr>
          <p:cNvPr id="11" name="TextBox 10"/>
          <p:cNvSpPr txBox="1"/>
          <p:nvPr/>
        </p:nvSpPr>
        <p:spPr>
          <a:xfrm>
            <a:off x="2630305" y="812234"/>
            <a:ext cx="9073008" cy="1200329"/>
          </a:xfrm>
          <a:prstGeom prst="rect">
            <a:avLst/>
          </a:prstGeom>
          <a:noFill/>
        </p:spPr>
        <p:txBody>
          <a:bodyPr wrap="square" rtlCol="0">
            <a:spAutoFit/>
          </a:bodyPr>
          <a:lstStyle/>
          <a:p>
            <a:pPr marL="457200" indent="-457200">
              <a:buFont typeface="+mj-lt"/>
              <a:buAutoNum type="arabicPeriod"/>
            </a:pPr>
            <a:r>
              <a:rPr lang="en-US" sz="2400" dirty="0"/>
              <a:t>On a map with a scale of 1 : 250 000, the distance between two towns is 6 cm.</a:t>
            </a:r>
          </a:p>
          <a:p>
            <a:r>
              <a:rPr lang="en-US" sz="2400" dirty="0"/>
              <a:t>     What is the distance between the two towns in reality?</a:t>
            </a:r>
          </a:p>
        </p:txBody>
      </p:sp>
      <p:sp>
        <p:nvSpPr>
          <p:cNvPr id="13" name="TextBox 12">
            <a:extLst>
              <a:ext uri="{FF2B5EF4-FFF2-40B4-BE49-F238E27FC236}">
                <a16:creationId xmlns:a16="http://schemas.microsoft.com/office/drawing/2014/main" id="{D7FEFC87-6F51-664B-BC35-9E7384E43C68}"/>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A4.3</a:t>
            </a:r>
          </a:p>
        </p:txBody>
      </p:sp>
    </p:spTree>
    <p:extLst>
      <p:ext uri="{BB962C8B-B14F-4D97-AF65-F5344CB8AC3E}">
        <p14:creationId xmlns:p14="http://schemas.microsoft.com/office/powerpoint/2010/main" val="397176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07568"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A4.3: Review</a:t>
            </a:r>
          </a:p>
        </p:txBody>
      </p:sp>
      <p:sp>
        <p:nvSpPr>
          <p:cNvPr id="10"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20388" y="1019175"/>
            <a:ext cx="9971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third Section.</a:t>
            </a:r>
          </a:p>
        </p:txBody>
      </p:sp>
      <p:sp>
        <p:nvSpPr>
          <p:cNvPr id="12" name="TextBox 11">
            <a:extLst>
              <a:ext uri="{FF2B5EF4-FFF2-40B4-BE49-F238E27FC236}">
                <a16:creationId xmlns:a16="http://schemas.microsoft.com/office/drawing/2014/main" id="{680F8782-DF76-DB40-940C-99195A385260}"/>
              </a:ext>
            </a:extLst>
          </p:cNvPr>
          <p:cNvSpPr txBox="1">
            <a:spLocks noChangeArrowheads="1"/>
          </p:cNvSpPr>
          <p:nvPr/>
        </p:nvSpPr>
        <p:spPr bwMode="auto">
          <a:xfrm>
            <a:off x="2194748" y="2337177"/>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TextBox 2">
            <a:extLst>
              <a:ext uri="{FF2B5EF4-FFF2-40B4-BE49-F238E27FC236}">
                <a16:creationId xmlns:a16="http://schemas.microsoft.com/office/drawing/2014/main" id="{66107F5D-F9E7-9E4A-AF65-D70E79ECAB02}"/>
              </a:ext>
            </a:extLst>
          </p:cNvPr>
          <p:cNvSpPr txBox="1">
            <a:spLocks noChangeArrowheads="1"/>
          </p:cNvSpPr>
          <p:nvPr/>
        </p:nvSpPr>
        <p:spPr bwMode="auto">
          <a:xfrm>
            <a:off x="2194748" y="4122510"/>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http://szalonta.hu/ske/text/A4/skea4s3.html</a:t>
            </a:r>
          </a:p>
        </p:txBody>
      </p:sp>
      <p:sp>
        <p:nvSpPr>
          <p:cNvPr id="14" name="TextBox 13">
            <a:extLst>
              <a:ext uri="{FF2B5EF4-FFF2-40B4-BE49-F238E27FC236}">
                <a16:creationId xmlns:a16="http://schemas.microsoft.com/office/drawing/2014/main" id="{59499552-2639-3040-83BE-7E128C6CE0AA}"/>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A4.3</a:t>
            </a:r>
          </a:p>
        </p:txBody>
      </p:sp>
    </p:spTree>
    <p:extLst>
      <p:ext uri="{BB962C8B-B14F-4D97-AF65-F5344CB8AC3E}">
        <p14:creationId xmlns:p14="http://schemas.microsoft.com/office/powerpoint/2010/main" val="75084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14782"/>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Proportional Division</a:t>
            </a:r>
          </a:p>
        </p:txBody>
      </p:sp>
      <p:sp>
        <p:nvSpPr>
          <p:cNvPr id="2" name="TextBox 1"/>
          <p:cNvSpPr txBox="1"/>
          <p:nvPr/>
        </p:nvSpPr>
        <p:spPr>
          <a:xfrm>
            <a:off x="2292986" y="1112314"/>
            <a:ext cx="9756352" cy="1990288"/>
          </a:xfrm>
          <a:prstGeom prst="rect">
            <a:avLst/>
          </a:prstGeom>
          <a:noFill/>
        </p:spPr>
        <p:txBody>
          <a:bodyPr wrap="square" rtlCol="0">
            <a:spAutoFit/>
          </a:bodyPr>
          <a:lstStyle/>
          <a:p>
            <a:pPr>
              <a:spcAft>
                <a:spcPts val="400"/>
              </a:spcAft>
            </a:pPr>
            <a:r>
              <a:rPr lang="en-US" sz="2400" b="1" dirty="0"/>
              <a:t>Example: </a:t>
            </a:r>
          </a:p>
          <a:p>
            <a:pPr>
              <a:spcAft>
                <a:spcPts val="400"/>
              </a:spcAft>
            </a:pPr>
            <a:r>
              <a:rPr lang="en-US" sz="2400" dirty="0"/>
              <a:t>Matthew and Luca earn some money washing cars. Together they earned £94.50. Whilst Matthew worked 5 days washing cars, Luca only worked for 2 days. So to be fair, they decide to split the </a:t>
            </a:r>
            <a:br>
              <a:rPr lang="en-US" sz="2400" dirty="0"/>
            </a:br>
            <a:r>
              <a:rPr lang="en-US" sz="2400" dirty="0"/>
              <a:t>money earned in the ratio of  5  :  2.  How much did they each earn?</a:t>
            </a:r>
          </a:p>
        </p:txBody>
      </p:sp>
      <p:sp>
        <p:nvSpPr>
          <p:cNvPr id="3" name="TextBox 2"/>
          <p:cNvSpPr txBox="1"/>
          <p:nvPr/>
        </p:nvSpPr>
        <p:spPr>
          <a:xfrm>
            <a:off x="2220387" y="691890"/>
            <a:ext cx="9971614" cy="461665"/>
          </a:xfrm>
          <a:prstGeom prst="rect">
            <a:avLst/>
          </a:prstGeom>
          <a:noFill/>
        </p:spPr>
        <p:txBody>
          <a:bodyPr wrap="square" rtlCol="0">
            <a:spAutoFit/>
          </a:bodyPr>
          <a:lstStyle/>
          <a:p>
            <a:pPr algn="ctr"/>
            <a:r>
              <a:rPr lang="en-US" sz="2400" dirty="0"/>
              <a:t>Sometimes we need to divide a quantity into a certain ratio.</a:t>
            </a:r>
          </a:p>
        </p:txBody>
      </p:sp>
      <p:sp>
        <p:nvSpPr>
          <p:cNvPr id="4" name="TextBox 3"/>
          <p:cNvSpPr txBox="1"/>
          <p:nvPr/>
        </p:nvSpPr>
        <p:spPr>
          <a:xfrm>
            <a:off x="5015880" y="3112581"/>
            <a:ext cx="2611612" cy="830997"/>
          </a:xfrm>
          <a:prstGeom prst="rect">
            <a:avLst/>
          </a:prstGeom>
          <a:noFill/>
        </p:spPr>
        <p:txBody>
          <a:bodyPr wrap="none" rtlCol="0">
            <a:spAutoFit/>
          </a:bodyPr>
          <a:lstStyle/>
          <a:p>
            <a:r>
              <a:rPr lang="en-US" sz="2400" dirty="0">
                <a:solidFill>
                  <a:srgbClr val="FF0000"/>
                </a:solidFill>
              </a:rPr>
              <a:t>Matthew   :   Luca</a:t>
            </a:r>
          </a:p>
          <a:p>
            <a:r>
              <a:rPr lang="en-US" sz="2400" dirty="0">
                <a:solidFill>
                  <a:srgbClr val="FF0000"/>
                </a:solidFill>
              </a:rPr>
              <a:t>	  5       :     2</a:t>
            </a:r>
          </a:p>
        </p:txBody>
      </p:sp>
      <p:sp>
        <p:nvSpPr>
          <p:cNvPr id="5" name="TextBox 4"/>
          <p:cNvSpPr txBox="1"/>
          <p:nvPr/>
        </p:nvSpPr>
        <p:spPr>
          <a:xfrm>
            <a:off x="4570245" y="3817910"/>
            <a:ext cx="3587842" cy="461665"/>
          </a:xfrm>
          <a:prstGeom prst="rect">
            <a:avLst/>
          </a:prstGeom>
          <a:noFill/>
        </p:spPr>
        <p:txBody>
          <a:bodyPr wrap="none" rtlCol="0">
            <a:spAutoFit/>
          </a:bodyPr>
          <a:lstStyle/>
          <a:p>
            <a:r>
              <a:rPr lang="en-US" sz="2400" dirty="0">
                <a:solidFill>
                  <a:srgbClr val="FF0000"/>
                </a:solidFill>
              </a:rPr>
              <a:t>This is a total of 7 ‘parts’.</a:t>
            </a:r>
          </a:p>
        </p:txBody>
      </p:sp>
      <p:sp>
        <p:nvSpPr>
          <p:cNvPr id="6" name="TextBox 5"/>
          <p:cNvSpPr txBox="1"/>
          <p:nvPr/>
        </p:nvSpPr>
        <p:spPr>
          <a:xfrm>
            <a:off x="3078674" y="4250684"/>
            <a:ext cx="7544053" cy="461665"/>
          </a:xfrm>
          <a:prstGeom prst="rect">
            <a:avLst/>
          </a:prstGeom>
          <a:noFill/>
        </p:spPr>
        <p:txBody>
          <a:bodyPr wrap="none" rtlCol="0">
            <a:spAutoFit/>
          </a:bodyPr>
          <a:lstStyle/>
          <a:p>
            <a:r>
              <a:rPr lang="en-US" sz="2400" dirty="0">
                <a:solidFill>
                  <a:srgbClr val="FF0000"/>
                </a:solidFill>
              </a:rPr>
              <a:t>£94.50 is then divided by 7 to find the value of 1 ‘part’.</a:t>
            </a:r>
          </a:p>
        </p:txBody>
      </p:sp>
      <mc:AlternateContent xmlns:mc="http://schemas.openxmlformats.org/markup-compatibility/2006" xmlns:a14="http://schemas.microsoft.com/office/drawing/2010/main">
        <mc:Choice Requires="a14">
          <p:sp>
            <p:nvSpPr>
              <p:cNvPr id="7" name="TextBox 6"/>
              <p:cNvSpPr txBox="1"/>
              <p:nvPr/>
            </p:nvSpPr>
            <p:spPr>
              <a:xfrm>
                <a:off x="2851201" y="4733666"/>
                <a:ext cx="3244799" cy="461665"/>
              </a:xfrm>
              <a:prstGeom prst="rect">
                <a:avLst/>
              </a:prstGeom>
              <a:noFill/>
            </p:spPr>
            <p:txBody>
              <a:bodyPr wrap="none" rtlCol="0">
                <a:spAutoFit/>
              </a:bodyPr>
              <a:lstStyle/>
              <a:p>
                <a:r>
                  <a:rPr lang="en-US" sz="2400" dirty="0">
                    <a:solidFill>
                      <a:srgbClr val="FF0000"/>
                    </a:solidFill>
                  </a:rPr>
                  <a:t>£94.50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oMath>
                </a14:m>
                <a:r>
                  <a:rPr lang="en-US" sz="2400" dirty="0">
                    <a:solidFill>
                      <a:srgbClr val="FF0000"/>
                    </a:solidFill>
                  </a:rPr>
                  <a:t>  7  =  £13.50</a:t>
                </a:r>
              </a:p>
            </p:txBody>
          </p:sp>
        </mc:Choice>
        <mc:Fallback xmlns="">
          <p:sp>
            <p:nvSpPr>
              <p:cNvPr id="7" name="TextBox 6"/>
              <p:cNvSpPr txBox="1">
                <a:spLocks noRot="1" noChangeAspect="1" noMove="1" noResize="1" noEditPoints="1" noAdjustHandles="1" noChangeArrowheads="1" noChangeShapeType="1" noTextEdit="1"/>
              </p:cNvSpPr>
              <p:nvPr/>
            </p:nvSpPr>
            <p:spPr>
              <a:xfrm>
                <a:off x="2851201" y="4733666"/>
                <a:ext cx="3244799" cy="461665"/>
              </a:xfrm>
              <a:prstGeom prst="rect">
                <a:avLst/>
              </a:prstGeom>
              <a:blipFill>
                <a:blip r:embed="rId2"/>
                <a:stretch>
                  <a:fillRect l="-3125" t="-10811" r="-1953" b="-27027"/>
                </a:stretch>
              </a:blipFill>
            </p:spPr>
            <p:txBody>
              <a:bodyPr/>
              <a:lstStyle/>
              <a:p>
                <a:r>
                  <a:rPr lang="en-US">
                    <a:noFill/>
                  </a:rPr>
                  <a:t> </a:t>
                </a:r>
              </a:p>
            </p:txBody>
          </p:sp>
        </mc:Fallback>
      </mc:AlternateContent>
      <p:sp>
        <p:nvSpPr>
          <p:cNvPr id="8" name="TextBox 7"/>
          <p:cNvSpPr txBox="1"/>
          <p:nvPr/>
        </p:nvSpPr>
        <p:spPr>
          <a:xfrm>
            <a:off x="6525103" y="4706918"/>
            <a:ext cx="4230453" cy="461665"/>
          </a:xfrm>
          <a:prstGeom prst="rect">
            <a:avLst/>
          </a:prstGeom>
          <a:noFill/>
        </p:spPr>
        <p:txBody>
          <a:bodyPr wrap="none" rtlCol="0">
            <a:spAutoFit/>
          </a:bodyPr>
          <a:lstStyle/>
          <a:p>
            <a:r>
              <a:rPr lang="en-US" sz="2400" dirty="0">
                <a:solidFill>
                  <a:srgbClr val="FF0000"/>
                </a:solidFill>
              </a:rPr>
              <a:t>So each ‘part’ is worth £13.50</a:t>
            </a:r>
          </a:p>
        </p:txBody>
      </p:sp>
      <p:sp>
        <p:nvSpPr>
          <p:cNvPr id="9" name="TextBox 8"/>
          <p:cNvSpPr txBox="1"/>
          <p:nvPr/>
        </p:nvSpPr>
        <p:spPr>
          <a:xfrm>
            <a:off x="2567608" y="5242970"/>
            <a:ext cx="8744180" cy="830997"/>
          </a:xfrm>
          <a:prstGeom prst="rect">
            <a:avLst/>
          </a:prstGeom>
          <a:noFill/>
        </p:spPr>
        <p:txBody>
          <a:bodyPr wrap="square" rtlCol="0">
            <a:spAutoFit/>
          </a:bodyPr>
          <a:lstStyle/>
          <a:p>
            <a:r>
              <a:rPr lang="en-US" sz="2400" dirty="0">
                <a:solidFill>
                  <a:srgbClr val="FF0000"/>
                </a:solidFill>
              </a:rPr>
              <a:t>Matthew will get 5 ‘parts’ of the money,  i.e. 5 × £13.50</a:t>
            </a:r>
          </a:p>
          <a:p>
            <a:r>
              <a:rPr lang="en-US" sz="2400" dirty="0">
                <a:solidFill>
                  <a:srgbClr val="FF0000"/>
                </a:solidFill>
              </a:rPr>
              <a:t>Luca will get 2 ‘parts’ of the money,        i.e. 2 × £13.50</a:t>
            </a:r>
          </a:p>
        </p:txBody>
      </p:sp>
      <p:sp>
        <p:nvSpPr>
          <p:cNvPr id="10" name="TextBox 9"/>
          <p:cNvSpPr txBox="1"/>
          <p:nvPr/>
        </p:nvSpPr>
        <p:spPr>
          <a:xfrm>
            <a:off x="5150369" y="6006926"/>
            <a:ext cx="2919389" cy="830997"/>
          </a:xfrm>
          <a:prstGeom prst="rect">
            <a:avLst/>
          </a:prstGeom>
          <a:noFill/>
        </p:spPr>
        <p:txBody>
          <a:bodyPr wrap="none" rtlCol="0">
            <a:spAutoFit/>
          </a:bodyPr>
          <a:lstStyle/>
          <a:p>
            <a:r>
              <a:rPr lang="en-US" sz="2400" dirty="0">
                <a:solidFill>
                  <a:srgbClr val="FF0000"/>
                </a:solidFill>
              </a:rPr>
              <a:t>Matthew    :   Luca</a:t>
            </a:r>
          </a:p>
          <a:p>
            <a:r>
              <a:rPr lang="en-US" sz="2400" dirty="0">
                <a:solidFill>
                  <a:srgbClr val="FF0000"/>
                </a:solidFill>
              </a:rPr>
              <a:t>£67.50       :  £27.00</a:t>
            </a:r>
          </a:p>
        </p:txBody>
      </p:sp>
      <p:sp>
        <p:nvSpPr>
          <p:cNvPr id="11" name="TextBox 10">
            <a:extLst>
              <a:ext uri="{FF2B5EF4-FFF2-40B4-BE49-F238E27FC236}">
                <a16:creationId xmlns:a16="http://schemas.microsoft.com/office/drawing/2014/main" id="{DBCE5325-72C4-6C4F-B32B-1E7ECE9FB160}"/>
              </a:ext>
            </a:extLst>
          </p:cNvPr>
          <p:cNvSpPr txBox="1"/>
          <p:nvPr/>
        </p:nvSpPr>
        <p:spPr>
          <a:xfrm>
            <a:off x="2316312" y="3123919"/>
            <a:ext cx="1550075" cy="461665"/>
          </a:xfrm>
          <a:prstGeom prst="rect">
            <a:avLst/>
          </a:prstGeom>
          <a:noFill/>
        </p:spPr>
        <p:txBody>
          <a:bodyPr wrap="square" rtlCol="0">
            <a:spAutoFit/>
          </a:bodyPr>
          <a:lstStyle/>
          <a:p>
            <a:r>
              <a:rPr lang="en-US" sz="2400" b="1" dirty="0"/>
              <a:t>Solution</a:t>
            </a:r>
          </a:p>
        </p:txBody>
      </p:sp>
      <p:sp>
        <p:nvSpPr>
          <p:cNvPr id="14" name="TextBox 13">
            <a:extLst>
              <a:ext uri="{FF2B5EF4-FFF2-40B4-BE49-F238E27FC236}">
                <a16:creationId xmlns:a16="http://schemas.microsoft.com/office/drawing/2014/main" id="{21B9120E-4D9F-D049-8212-57C665303F04}"/>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A4.4</a:t>
            </a:r>
          </a:p>
        </p:txBody>
      </p:sp>
    </p:spTree>
    <p:extLst>
      <p:ext uri="{BB962C8B-B14F-4D97-AF65-F5344CB8AC3E}">
        <p14:creationId xmlns:p14="http://schemas.microsoft.com/office/powerpoint/2010/main" val="270508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10776" y="46687"/>
            <a:ext cx="9971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A4.4: Fitness Check</a:t>
            </a:r>
          </a:p>
        </p:txBody>
      </p:sp>
      <p:sp>
        <p:nvSpPr>
          <p:cNvPr id="5" name="TextBox 4">
            <a:extLst>
              <a:ext uri="{FF2B5EF4-FFF2-40B4-BE49-F238E27FC236}">
                <a16:creationId xmlns:a16="http://schemas.microsoft.com/office/drawing/2014/main" id="{E89B8246-A59E-464F-9207-E0DADCB9E0D3}"/>
              </a:ext>
            </a:extLst>
          </p:cNvPr>
          <p:cNvSpPr txBox="1"/>
          <p:nvPr/>
        </p:nvSpPr>
        <p:spPr>
          <a:xfrm>
            <a:off x="4831022" y="2348880"/>
            <a:ext cx="616906" cy="461665"/>
          </a:xfrm>
          <a:prstGeom prst="rect">
            <a:avLst/>
          </a:prstGeom>
          <a:noFill/>
        </p:spPr>
        <p:txBody>
          <a:bodyPr wrap="square" rtlCol="0">
            <a:spAutoFit/>
          </a:bodyPr>
          <a:lstStyle/>
          <a:p>
            <a:r>
              <a:rPr lang="en-US" sz="2400" dirty="0"/>
              <a:t>    </a:t>
            </a:r>
          </a:p>
        </p:txBody>
      </p:sp>
      <p:sp>
        <p:nvSpPr>
          <p:cNvPr id="2" name="TextBox 1"/>
          <p:cNvSpPr txBox="1"/>
          <p:nvPr/>
        </p:nvSpPr>
        <p:spPr>
          <a:xfrm>
            <a:off x="2168264" y="1099172"/>
            <a:ext cx="10051542" cy="1200329"/>
          </a:xfrm>
          <a:prstGeom prst="rect">
            <a:avLst/>
          </a:prstGeom>
          <a:noFill/>
        </p:spPr>
        <p:txBody>
          <a:bodyPr wrap="square" rtlCol="0">
            <a:spAutoFit/>
          </a:bodyPr>
          <a:lstStyle/>
          <a:p>
            <a:pPr marL="457200" indent="-457200">
              <a:buFont typeface="+mj-lt"/>
              <a:buAutoNum type="arabicPeriod"/>
            </a:pPr>
            <a:r>
              <a:rPr lang="en-US" sz="2400" dirty="0"/>
              <a:t>The ratio of girls to boys in a ballet competition is 13: 2. </a:t>
            </a:r>
          </a:p>
          <a:p>
            <a:r>
              <a:rPr lang="en-US" sz="2400" dirty="0"/>
              <a:t>      Find the numbers of girls and boys competing if there are </a:t>
            </a:r>
            <a:br>
              <a:rPr lang="en-US" sz="2400" dirty="0"/>
            </a:br>
            <a:r>
              <a:rPr lang="en-US" sz="2400" dirty="0"/>
              <a:t>	105 participants in total.</a:t>
            </a:r>
          </a:p>
        </p:txBody>
      </p:sp>
      <p:sp>
        <p:nvSpPr>
          <p:cNvPr id="4" name="TextBox 3"/>
          <p:cNvSpPr txBox="1"/>
          <p:nvPr/>
        </p:nvSpPr>
        <p:spPr>
          <a:xfrm>
            <a:off x="7291829" y="2118047"/>
            <a:ext cx="4436223" cy="461665"/>
          </a:xfrm>
          <a:prstGeom prst="rect">
            <a:avLst/>
          </a:prstGeom>
          <a:noFill/>
        </p:spPr>
        <p:txBody>
          <a:bodyPr wrap="square" rtlCol="0">
            <a:spAutoFit/>
          </a:bodyPr>
          <a:lstStyle/>
          <a:p>
            <a:r>
              <a:rPr lang="en-US" sz="2400" dirty="0">
                <a:solidFill>
                  <a:srgbClr val="FF0000"/>
                </a:solidFill>
              </a:rPr>
              <a:t>Answer: 91 girls, 14 boys</a:t>
            </a:r>
          </a:p>
        </p:txBody>
      </p:sp>
      <p:sp>
        <p:nvSpPr>
          <p:cNvPr id="6" name="TextBox 5"/>
          <p:cNvSpPr txBox="1"/>
          <p:nvPr/>
        </p:nvSpPr>
        <p:spPr>
          <a:xfrm>
            <a:off x="2266058" y="3262626"/>
            <a:ext cx="10051543" cy="1569660"/>
          </a:xfrm>
          <a:prstGeom prst="rect">
            <a:avLst/>
          </a:prstGeom>
          <a:noFill/>
        </p:spPr>
        <p:txBody>
          <a:bodyPr wrap="square" rtlCol="0">
            <a:spAutoFit/>
          </a:bodyPr>
          <a:lstStyle/>
          <a:p>
            <a:pPr marL="457200" indent="-457200">
              <a:buFont typeface="+mj-lt"/>
              <a:buAutoNum type="arabicPeriod" startAt="2"/>
            </a:pPr>
            <a:r>
              <a:rPr lang="en-US" sz="2400" dirty="0"/>
              <a:t>Together, Jamal, Annie, Rafique and Yasmin inherit £30 000 from a long lost relative. They have been instructed to divide the money in the ratio 2 : 4 : 1 : 3.    </a:t>
            </a:r>
          </a:p>
          <a:p>
            <a:r>
              <a:rPr lang="en-US" sz="2400" dirty="0"/>
              <a:t>	How much do they each get?</a:t>
            </a:r>
          </a:p>
        </p:txBody>
      </p:sp>
      <p:sp>
        <p:nvSpPr>
          <p:cNvPr id="7" name="TextBox 6"/>
          <p:cNvSpPr txBox="1"/>
          <p:nvPr/>
        </p:nvSpPr>
        <p:spPr>
          <a:xfrm>
            <a:off x="2266058" y="4941168"/>
            <a:ext cx="9730414" cy="461665"/>
          </a:xfrm>
          <a:prstGeom prst="rect">
            <a:avLst/>
          </a:prstGeom>
          <a:noFill/>
        </p:spPr>
        <p:txBody>
          <a:bodyPr wrap="square" rtlCol="0">
            <a:spAutoFit/>
          </a:bodyPr>
          <a:lstStyle/>
          <a:p>
            <a:pPr lvl="1"/>
            <a:r>
              <a:rPr lang="en-US" sz="2400" dirty="0">
                <a:solidFill>
                  <a:srgbClr val="FF0000"/>
                </a:solidFill>
              </a:rPr>
              <a:t>Jamal: £6000,  Annie: £12 000,  Rafique: £3000,  Yasmin:  £9000</a:t>
            </a:r>
            <a:endParaRPr lang="en-US" dirty="0"/>
          </a:p>
        </p:txBody>
      </p:sp>
      <p:sp>
        <p:nvSpPr>
          <p:cNvPr id="10" name="TextBox 9">
            <a:extLst>
              <a:ext uri="{FF2B5EF4-FFF2-40B4-BE49-F238E27FC236}">
                <a16:creationId xmlns:a16="http://schemas.microsoft.com/office/drawing/2014/main" id="{3D9A471C-6DD5-544B-81A4-E92DD056E186}"/>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A4.4</a:t>
            </a:r>
          </a:p>
        </p:txBody>
      </p:sp>
    </p:spTree>
    <p:extLst>
      <p:ext uri="{BB962C8B-B14F-4D97-AF65-F5344CB8AC3E}">
        <p14:creationId xmlns:p14="http://schemas.microsoft.com/office/powerpoint/2010/main" val="22584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07568" y="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4: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20387" y="1655122"/>
            <a:ext cx="9971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final Section.</a:t>
            </a:r>
          </a:p>
        </p:txBody>
      </p:sp>
      <p:sp>
        <p:nvSpPr>
          <p:cNvPr id="8" name="TextBox 2">
            <a:extLst>
              <a:ext uri="{FF2B5EF4-FFF2-40B4-BE49-F238E27FC236}">
                <a16:creationId xmlns:a16="http://schemas.microsoft.com/office/drawing/2014/main" id="{0A5EDBC7-4C78-3A4D-B6C4-7C03B23B0D46}"/>
              </a:ext>
            </a:extLst>
          </p:cNvPr>
          <p:cNvSpPr txBox="1">
            <a:spLocks noChangeArrowheads="1"/>
          </p:cNvSpPr>
          <p:nvPr/>
        </p:nvSpPr>
        <p:spPr bwMode="auto">
          <a:xfrm>
            <a:off x="2197477" y="3645024"/>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http://szalonta.hu/ske/text/A4/skea4s4.html</a:t>
            </a:r>
          </a:p>
        </p:txBody>
      </p:sp>
      <p:sp>
        <p:nvSpPr>
          <p:cNvPr id="10" name="TextBox 9">
            <a:extLst>
              <a:ext uri="{FF2B5EF4-FFF2-40B4-BE49-F238E27FC236}">
                <a16:creationId xmlns:a16="http://schemas.microsoft.com/office/drawing/2014/main" id="{8BC6B436-1C82-E44D-AA5F-EECCA84B84E5}"/>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A4.4</a:t>
            </a:r>
          </a:p>
        </p:txBody>
      </p:sp>
    </p:spTree>
    <p:extLst>
      <p:ext uri="{BB962C8B-B14F-4D97-AF65-F5344CB8AC3E}">
        <p14:creationId xmlns:p14="http://schemas.microsoft.com/office/powerpoint/2010/main" val="42163731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Ratio and Proportion</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2316312" y="2180372"/>
            <a:ext cx="377968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marL="0" indent="0"/>
            <a:r>
              <a:rPr lang="en-US" sz="2400" dirty="0"/>
              <a:t>There are four sections in this Unit, namely:</a:t>
            </a:r>
          </a:p>
          <a:p>
            <a:pPr marL="0" indent="0"/>
            <a:endParaRPr lang="en-US" altLang="en-US" sz="2400" dirty="0"/>
          </a:p>
          <a:p>
            <a:pPr>
              <a:buFontTx/>
              <a:buAutoNum type="arabicPeriod"/>
            </a:pPr>
            <a:r>
              <a:rPr lang="en-US" altLang="en-US" sz="2400" dirty="0"/>
              <a:t>Simple Ratios</a:t>
            </a:r>
          </a:p>
          <a:p>
            <a:pPr>
              <a:buFontTx/>
              <a:buAutoNum type="arabicPeriod"/>
            </a:pPr>
            <a:endParaRPr lang="en-US" altLang="en-US" sz="2400" dirty="0"/>
          </a:p>
          <a:p>
            <a:pPr>
              <a:buFontTx/>
              <a:buAutoNum type="arabicPeriod"/>
            </a:pPr>
            <a:r>
              <a:rPr lang="en-US" altLang="en-US" sz="2400" dirty="0"/>
              <a:t>Ratio and Proportion</a:t>
            </a:r>
          </a:p>
          <a:p>
            <a:pPr>
              <a:buFontTx/>
              <a:buAutoNum type="arabicPeriod"/>
            </a:pPr>
            <a:endParaRPr lang="en-US" altLang="en-US" sz="2400" dirty="0"/>
          </a:p>
          <a:p>
            <a:pPr>
              <a:buFontTx/>
              <a:buAutoNum type="arabicPeriod"/>
            </a:pPr>
            <a:r>
              <a:rPr lang="en-US" altLang="en-US" sz="2400" dirty="0"/>
              <a:t>Map Scales and Ratios</a:t>
            </a:r>
          </a:p>
          <a:p>
            <a:pPr>
              <a:buFontTx/>
              <a:buAutoNum type="arabicPeriod"/>
            </a:pPr>
            <a:endParaRPr lang="en-US" altLang="en-US" sz="2400" dirty="0"/>
          </a:p>
          <a:p>
            <a:pPr>
              <a:buFontTx/>
              <a:buAutoNum type="arabicPeriod"/>
            </a:pPr>
            <a:r>
              <a:rPr lang="en-US" altLang="en-US" sz="2400" dirty="0"/>
              <a:t>Proportional Division</a:t>
            </a:r>
          </a:p>
          <a:p>
            <a:pPr marL="0" indent="0"/>
            <a:endParaRPr lang="en-US" altLang="en-US" dirty="0"/>
          </a:p>
        </p:txBody>
      </p:sp>
      <p:sp>
        <p:nvSpPr>
          <p:cNvPr id="2" name="TextBox 1">
            <a:extLst>
              <a:ext uri="{FF2B5EF4-FFF2-40B4-BE49-F238E27FC236}">
                <a16:creationId xmlns:a16="http://schemas.microsoft.com/office/drawing/2014/main" id="{90C77461-8681-D44D-B85D-428C97017DEE}"/>
              </a:ext>
            </a:extLst>
          </p:cNvPr>
          <p:cNvSpPr txBox="1"/>
          <p:nvPr/>
        </p:nvSpPr>
        <p:spPr>
          <a:xfrm>
            <a:off x="2207568" y="711571"/>
            <a:ext cx="9984432" cy="830997"/>
          </a:xfrm>
          <a:prstGeom prst="rect">
            <a:avLst/>
          </a:prstGeom>
          <a:noFill/>
        </p:spPr>
        <p:txBody>
          <a:bodyPr wrap="square" rtlCol="0">
            <a:spAutoFit/>
          </a:bodyPr>
          <a:lstStyle/>
          <a:p>
            <a:pPr algn="ctr"/>
            <a:r>
              <a:rPr lang="en-US" sz="2400" dirty="0"/>
              <a:t>It is important to </a:t>
            </a:r>
            <a:r>
              <a:rPr lang="en-GB" sz="2400" dirty="0"/>
              <a:t>understand ratio and proportion and their</a:t>
            </a:r>
            <a:br>
              <a:rPr lang="en-GB" sz="2400" dirty="0"/>
            </a:br>
            <a:r>
              <a:rPr lang="en-GB" sz="2400" dirty="0"/>
              <a:t>similarities and differences.</a:t>
            </a:r>
            <a:endParaRPr lang="en-US" sz="2400" dirty="0"/>
          </a:p>
        </p:txBody>
      </p:sp>
      <p:pic>
        <p:nvPicPr>
          <p:cNvPr id="8" name="Picture 7">
            <a:extLst>
              <a:ext uri="{FF2B5EF4-FFF2-40B4-BE49-F238E27FC236}">
                <a16:creationId xmlns:a16="http://schemas.microsoft.com/office/drawing/2014/main" id="{83A6157A-A3D1-8047-A404-9EE4D0E5DA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420888"/>
            <a:ext cx="5954188" cy="3334659"/>
          </a:xfrm>
          <a:prstGeom prst="rect">
            <a:avLst/>
          </a:prstGeom>
        </p:spPr>
      </p:pic>
      <p:sp>
        <p:nvSpPr>
          <p:cNvPr id="9"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7037" y="0"/>
            <a:ext cx="22133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p:txBody>
      </p:sp>
    </p:spTree>
    <p:extLst>
      <p:ext uri="{BB962C8B-B14F-4D97-AF65-F5344CB8AC3E}">
        <p14:creationId xmlns:p14="http://schemas.microsoft.com/office/powerpoint/2010/main" val="396953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Simple Ratios    </a:t>
            </a:r>
          </a:p>
        </p:txBody>
      </p:sp>
      <p:sp>
        <p:nvSpPr>
          <p:cNvPr id="3" name="Rectangle 2">
            <a:extLst>
              <a:ext uri="{FF2B5EF4-FFF2-40B4-BE49-F238E27FC236}">
                <a16:creationId xmlns:a16="http://schemas.microsoft.com/office/drawing/2014/main" id="{9F42911F-52A6-BA40-A856-A1015A093A34}"/>
              </a:ext>
            </a:extLst>
          </p:cNvPr>
          <p:cNvSpPr/>
          <p:nvPr/>
        </p:nvSpPr>
        <p:spPr>
          <a:xfrm>
            <a:off x="4357805" y="940307"/>
            <a:ext cx="6120680" cy="461665"/>
          </a:xfrm>
          <a:prstGeom prst="rect">
            <a:avLst/>
          </a:prstGeom>
        </p:spPr>
        <p:txBody>
          <a:bodyPr wrap="square">
            <a:spAutoFit/>
          </a:bodyPr>
          <a:lstStyle/>
          <a:p>
            <a:r>
              <a:rPr lang="en-GB" sz="2400" dirty="0">
                <a:latin typeface="Arial"/>
                <a:cs typeface="Arial"/>
              </a:rPr>
              <a:t>We start with a quick review of key facts:</a:t>
            </a:r>
            <a:endParaRPr lang="en-US" sz="2400" dirty="0"/>
          </a:p>
        </p:txBody>
      </p:sp>
      <p:sp>
        <p:nvSpPr>
          <p:cNvPr id="7" name="Rectangle 6">
            <a:extLst>
              <a:ext uri="{FF2B5EF4-FFF2-40B4-BE49-F238E27FC236}">
                <a16:creationId xmlns:a16="http://schemas.microsoft.com/office/drawing/2014/main" id="{3A634048-22F6-424E-9C40-031DEB396083}"/>
              </a:ext>
            </a:extLst>
          </p:cNvPr>
          <p:cNvSpPr/>
          <p:nvPr/>
        </p:nvSpPr>
        <p:spPr>
          <a:xfrm>
            <a:off x="4069697" y="836712"/>
            <a:ext cx="6373917" cy="668856"/>
          </a:xfrm>
          <a:prstGeom prst="rect">
            <a:avLst/>
          </a:prstGeom>
          <a:ln w="25400">
            <a:solidFill>
              <a:schemeClr val="tx1"/>
            </a:solidFill>
          </a:ln>
        </p:spPr>
        <p:txBody>
          <a:bodyPr wrap="square" lIns="180000" tIns="180000" rIns="180000" bIns="180000">
            <a:spAutoFit/>
          </a:bodyPr>
          <a:lstStyle/>
          <a:p>
            <a:pPr>
              <a:lnSpc>
                <a:spcPct val="107000"/>
              </a:lnSpc>
              <a:spcAft>
                <a:spcPts val="600"/>
              </a:spcAft>
              <a:tabLst>
                <a:tab pos="342900" algn="l"/>
              </a:tabLst>
            </a:pPr>
            <a:endParaRPr lang="en-GB" dirty="0">
              <a:latin typeface="+mj-lt"/>
              <a:ea typeface="Calibri" panose="020F0502020204030204" pitchFamily="34" charset="0"/>
              <a:cs typeface="Arial" panose="020B0604020202020204" pitchFamily="34" charset="0"/>
            </a:endParaRPr>
          </a:p>
        </p:txBody>
      </p:sp>
      <p:sp>
        <p:nvSpPr>
          <p:cNvPr id="2" name="TextBox 1"/>
          <p:cNvSpPr txBox="1"/>
          <p:nvPr/>
        </p:nvSpPr>
        <p:spPr>
          <a:xfrm>
            <a:off x="2765309" y="1706784"/>
            <a:ext cx="8875956" cy="5216813"/>
          </a:xfrm>
          <a:prstGeom prst="rect">
            <a:avLst/>
          </a:prstGeom>
          <a:noFill/>
        </p:spPr>
        <p:txBody>
          <a:bodyPr wrap="none" rtlCol="0">
            <a:spAutoFit/>
          </a:bodyPr>
          <a:lstStyle/>
          <a:p>
            <a:pPr algn="ctr"/>
            <a:r>
              <a:rPr lang="en-US" sz="2400" b="1" dirty="0"/>
              <a:t>Ratios</a:t>
            </a:r>
            <a:r>
              <a:rPr lang="en-US" sz="2400" dirty="0"/>
              <a:t> are used to describe how two (or more) </a:t>
            </a:r>
          </a:p>
          <a:p>
            <a:pPr algn="ctr">
              <a:spcAft>
                <a:spcPts val="1200"/>
              </a:spcAft>
            </a:pPr>
            <a:r>
              <a:rPr lang="en-US" sz="2400" dirty="0"/>
              <a:t>quantities are related.</a:t>
            </a:r>
          </a:p>
          <a:p>
            <a:pPr algn="ctr"/>
            <a:r>
              <a:rPr lang="en-US" sz="2400" dirty="0"/>
              <a:t>In other words, a ratio says how much of </a:t>
            </a:r>
          </a:p>
          <a:p>
            <a:pPr algn="ctr">
              <a:spcAft>
                <a:spcPts val="1200"/>
              </a:spcAft>
            </a:pPr>
            <a:r>
              <a:rPr lang="en-US" sz="2400" dirty="0"/>
              <a:t>one thing there is, </a:t>
            </a:r>
            <a:r>
              <a:rPr lang="en-US" sz="2400" i="1" dirty="0"/>
              <a:t>compared with another</a:t>
            </a:r>
            <a:r>
              <a:rPr lang="en-US" sz="2400" dirty="0"/>
              <a:t>.</a:t>
            </a:r>
          </a:p>
          <a:p>
            <a:pPr algn="ctr"/>
            <a:r>
              <a:rPr lang="en-US" sz="2400" dirty="0"/>
              <a:t>We express ratios like this</a:t>
            </a:r>
          </a:p>
          <a:p>
            <a:pPr algn="ctr"/>
            <a:r>
              <a:rPr lang="en-US" sz="2400" dirty="0"/>
              <a:t>                 48 </a:t>
            </a:r>
            <a:r>
              <a:rPr lang="en-US" sz="2400" b="1" dirty="0"/>
              <a:t>:</a:t>
            </a:r>
            <a:r>
              <a:rPr lang="en-US" sz="2400" dirty="0"/>
              <a:t> 12                  </a:t>
            </a:r>
          </a:p>
          <a:p>
            <a:pPr algn="ctr">
              <a:spcAft>
                <a:spcPts val="600"/>
              </a:spcAft>
            </a:pPr>
            <a:r>
              <a:rPr lang="en-US" sz="2400" dirty="0"/>
              <a:t>and read this as</a:t>
            </a:r>
          </a:p>
          <a:p>
            <a:pPr algn="ctr">
              <a:spcAft>
                <a:spcPts val="1200"/>
              </a:spcAft>
            </a:pPr>
            <a:r>
              <a:rPr lang="en-US" sz="2400" dirty="0"/>
              <a:t>                                  ‘</a:t>
            </a:r>
            <a:r>
              <a:rPr lang="en-US" sz="2400" i="1" dirty="0"/>
              <a:t>forty-eight </a:t>
            </a:r>
            <a:r>
              <a:rPr lang="en-US" sz="2400" b="1" i="1" dirty="0"/>
              <a:t>to</a:t>
            </a:r>
            <a:r>
              <a:rPr lang="en-US" sz="2400" i="1" dirty="0"/>
              <a:t> twelve</a:t>
            </a:r>
            <a:r>
              <a:rPr lang="en-US" sz="2400" dirty="0"/>
              <a:t>’                                   </a:t>
            </a:r>
          </a:p>
          <a:p>
            <a:pPr algn="ctr">
              <a:spcAft>
                <a:spcPts val="1200"/>
              </a:spcAft>
            </a:pPr>
            <a:r>
              <a:rPr lang="en-US" sz="2400" dirty="0"/>
              <a:t>Sometimes ratios can be simplified.</a:t>
            </a:r>
          </a:p>
          <a:p>
            <a:pPr algn="ctr"/>
            <a:r>
              <a:rPr lang="en-US" sz="2400" dirty="0"/>
              <a:t>The </a:t>
            </a:r>
            <a:r>
              <a:rPr lang="en-US" sz="2400" i="1" dirty="0"/>
              <a:t>key </a:t>
            </a:r>
            <a:r>
              <a:rPr lang="en-US" sz="2400" dirty="0"/>
              <a:t>thing to remember when simplifying ratios </a:t>
            </a:r>
          </a:p>
          <a:p>
            <a:pPr algn="ctr"/>
            <a:r>
              <a:rPr lang="en-US" sz="2400" dirty="0"/>
              <a:t>is to </a:t>
            </a:r>
            <a:r>
              <a:rPr lang="en-US" sz="2400" b="1" dirty="0"/>
              <a:t>divide</a:t>
            </a:r>
            <a:r>
              <a:rPr lang="en-US" sz="2400" dirty="0"/>
              <a:t> (or </a:t>
            </a:r>
            <a:r>
              <a:rPr lang="en-US" sz="2400" b="1" dirty="0"/>
              <a:t>multiply</a:t>
            </a:r>
            <a:r>
              <a:rPr lang="en-US" sz="2400" dirty="0"/>
              <a:t>) each of the numbers </a:t>
            </a:r>
          </a:p>
          <a:p>
            <a:pPr algn="ctr"/>
            <a:r>
              <a:rPr lang="en-US" sz="2400" dirty="0"/>
              <a:t>by the </a:t>
            </a:r>
            <a:r>
              <a:rPr lang="en-US" sz="2400" b="1" i="1" dirty="0"/>
              <a:t>same</a:t>
            </a:r>
            <a:r>
              <a:rPr lang="en-US" sz="2400" dirty="0"/>
              <a:t> amount.</a:t>
            </a:r>
          </a:p>
        </p:txBody>
      </p:sp>
      <p:sp>
        <p:nvSpPr>
          <p:cNvPr id="8" name="TextBox 7">
            <a:extLst>
              <a:ext uri="{FF2B5EF4-FFF2-40B4-BE49-F238E27FC236}">
                <a16:creationId xmlns:a16="http://schemas.microsoft.com/office/drawing/2014/main" id="{915B4582-F0AB-D744-8117-247E91D29835}"/>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A4.1</a:t>
            </a:r>
          </a:p>
        </p:txBody>
      </p:sp>
    </p:spTree>
    <p:extLst>
      <p:ext uri="{BB962C8B-B14F-4D97-AF65-F5344CB8AC3E}">
        <p14:creationId xmlns:p14="http://schemas.microsoft.com/office/powerpoint/2010/main" val="99232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0" end="1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30082"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Simplifying Ratios: Examples</a:t>
            </a:r>
          </a:p>
        </p:txBody>
      </p:sp>
      <p:sp>
        <p:nvSpPr>
          <p:cNvPr id="2" name="TextBox 1"/>
          <p:cNvSpPr txBox="1"/>
          <p:nvPr/>
        </p:nvSpPr>
        <p:spPr>
          <a:xfrm>
            <a:off x="4216652" y="863284"/>
            <a:ext cx="5063087" cy="400110"/>
          </a:xfrm>
          <a:prstGeom prst="rect">
            <a:avLst/>
          </a:prstGeom>
          <a:noFill/>
        </p:spPr>
        <p:txBody>
          <a:bodyPr wrap="square" rtlCol="0">
            <a:spAutoFit/>
          </a:bodyPr>
          <a:lstStyle/>
          <a:p>
            <a:r>
              <a:rPr lang="en-US" b="1" dirty="0"/>
              <a:t>             </a:t>
            </a:r>
            <a:endParaRPr lang="en-US" dirty="0"/>
          </a:p>
        </p:txBody>
      </p:sp>
      <p:sp>
        <p:nvSpPr>
          <p:cNvPr id="3" name="TextBox 2"/>
          <p:cNvSpPr txBox="1"/>
          <p:nvPr/>
        </p:nvSpPr>
        <p:spPr>
          <a:xfrm>
            <a:off x="3519034" y="957481"/>
            <a:ext cx="3876061" cy="461665"/>
          </a:xfrm>
          <a:prstGeom prst="rect">
            <a:avLst/>
          </a:prstGeom>
          <a:noFill/>
        </p:spPr>
        <p:txBody>
          <a:bodyPr wrap="none" rtlCol="0">
            <a:spAutoFit/>
          </a:bodyPr>
          <a:lstStyle/>
          <a:p>
            <a:pPr marL="457200" indent="-457200">
              <a:buFont typeface="+mj-lt"/>
              <a:buAutoNum type="arabicPeriod"/>
            </a:pPr>
            <a:r>
              <a:rPr lang="en-US" sz="2400" dirty="0"/>
              <a:t>Simplify 	           24 : 15</a:t>
            </a:r>
          </a:p>
        </p:txBody>
      </p:sp>
      <p:sp>
        <p:nvSpPr>
          <p:cNvPr id="4" name="TextBox 3"/>
          <p:cNvSpPr txBox="1"/>
          <p:nvPr/>
        </p:nvSpPr>
        <p:spPr>
          <a:xfrm>
            <a:off x="4007768" y="1491480"/>
            <a:ext cx="5918608" cy="830997"/>
          </a:xfrm>
          <a:prstGeom prst="rect">
            <a:avLst/>
          </a:prstGeom>
          <a:noFill/>
        </p:spPr>
        <p:txBody>
          <a:bodyPr wrap="none" rtlCol="0">
            <a:spAutoFit/>
          </a:bodyPr>
          <a:lstStyle/>
          <a:p>
            <a:r>
              <a:rPr lang="en-US" sz="2400" dirty="0"/>
              <a:t>Both numbers can be divided by 3, to give</a:t>
            </a:r>
          </a:p>
          <a:p>
            <a:r>
              <a:rPr lang="en-US" sz="2400" dirty="0"/>
              <a:t>					  </a:t>
            </a:r>
            <a:r>
              <a:rPr lang="en-US" sz="2400" dirty="0">
                <a:solidFill>
                  <a:srgbClr val="FF0000"/>
                </a:solidFill>
              </a:rPr>
              <a:t>8 : 5</a:t>
            </a:r>
          </a:p>
        </p:txBody>
      </p:sp>
      <p:sp>
        <p:nvSpPr>
          <p:cNvPr id="5" name="TextBox 4"/>
          <p:cNvSpPr txBox="1"/>
          <p:nvPr/>
        </p:nvSpPr>
        <p:spPr>
          <a:xfrm>
            <a:off x="3561935" y="2364846"/>
            <a:ext cx="6568465" cy="1302921"/>
          </a:xfrm>
          <a:prstGeom prst="rect">
            <a:avLst/>
          </a:prstGeom>
          <a:noFill/>
        </p:spPr>
        <p:txBody>
          <a:bodyPr wrap="none" rtlCol="0">
            <a:spAutoFit/>
          </a:bodyPr>
          <a:lstStyle/>
          <a:p>
            <a:pPr marL="457200" indent="-457200">
              <a:spcAft>
                <a:spcPts val="400"/>
              </a:spcAft>
              <a:buFont typeface="+mj-lt"/>
              <a:buAutoNum type="arabicPeriod" startAt="2"/>
            </a:pPr>
            <a:r>
              <a:rPr lang="en-US" sz="2400" dirty="0"/>
              <a:t>A swimming team has 18 girls and 12 boys.</a:t>
            </a:r>
          </a:p>
          <a:p>
            <a:pPr>
              <a:spcAft>
                <a:spcPts val="400"/>
              </a:spcAft>
            </a:pPr>
            <a:r>
              <a:rPr lang="en-US" sz="2400" dirty="0"/>
              <a:t>	What is the ratio of girls to boys?</a:t>
            </a:r>
          </a:p>
          <a:p>
            <a:r>
              <a:rPr lang="en-US" sz="2400" dirty="0"/>
              <a:t>	What is the ratio of boys to girls?</a:t>
            </a:r>
          </a:p>
        </p:txBody>
      </p:sp>
      <p:sp>
        <p:nvSpPr>
          <p:cNvPr id="7" name="TextBox 6"/>
          <p:cNvSpPr txBox="1"/>
          <p:nvPr/>
        </p:nvSpPr>
        <p:spPr>
          <a:xfrm>
            <a:off x="8598873" y="2800431"/>
            <a:ext cx="1390124" cy="461665"/>
          </a:xfrm>
          <a:prstGeom prst="rect">
            <a:avLst/>
          </a:prstGeom>
          <a:noFill/>
        </p:spPr>
        <p:txBody>
          <a:bodyPr wrap="none" rtlCol="0">
            <a:spAutoFit/>
          </a:bodyPr>
          <a:lstStyle/>
          <a:p>
            <a:r>
              <a:rPr lang="en-US" sz="2400" dirty="0"/>
              <a:t>18 : 12 =</a:t>
            </a:r>
          </a:p>
        </p:txBody>
      </p:sp>
      <p:sp>
        <p:nvSpPr>
          <p:cNvPr id="8" name="TextBox 7"/>
          <p:cNvSpPr txBox="1"/>
          <p:nvPr/>
        </p:nvSpPr>
        <p:spPr>
          <a:xfrm>
            <a:off x="9889460" y="2784947"/>
            <a:ext cx="782587" cy="461665"/>
          </a:xfrm>
          <a:prstGeom prst="rect">
            <a:avLst/>
          </a:prstGeom>
          <a:noFill/>
        </p:spPr>
        <p:txBody>
          <a:bodyPr wrap="none" rtlCol="0">
            <a:spAutoFit/>
          </a:bodyPr>
          <a:lstStyle/>
          <a:p>
            <a:r>
              <a:rPr lang="en-US" sz="2400" dirty="0">
                <a:solidFill>
                  <a:srgbClr val="FF0000"/>
                </a:solidFill>
              </a:rPr>
              <a:t>3 : 2</a:t>
            </a:r>
          </a:p>
        </p:txBody>
      </p:sp>
      <p:sp>
        <p:nvSpPr>
          <p:cNvPr id="9" name="TextBox 8"/>
          <p:cNvSpPr txBox="1"/>
          <p:nvPr/>
        </p:nvSpPr>
        <p:spPr>
          <a:xfrm>
            <a:off x="8586861" y="3210087"/>
            <a:ext cx="1390124" cy="461665"/>
          </a:xfrm>
          <a:prstGeom prst="rect">
            <a:avLst/>
          </a:prstGeom>
          <a:noFill/>
        </p:spPr>
        <p:txBody>
          <a:bodyPr wrap="none" rtlCol="0">
            <a:spAutoFit/>
          </a:bodyPr>
          <a:lstStyle/>
          <a:p>
            <a:r>
              <a:rPr lang="en-US" sz="2400" dirty="0"/>
              <a:t>12 : 18 =</a:t>
            </a:r>
          </a:p>
        </p:txBody>
      </p:sp>
      <p:sp>
        <p:nvSpPr>
          <p:cNvPr id="10" name="TextBox 9"/>
          <p:cNvSpPr txBox="1"/>
          <p:nvPr/>
        </p:nvSpPr>
        <p:spPr>
          <a:xfrm>
            <a:off x="9906618" y="3213661"/>
            <a:ext cx="782587" cy="461665"/>
          </a:xfrm>
          <a:prstGeom prst="rect">
            <a:avLst/>
          </a:prstGeom>
          <a:noFill/>
        </p:spPr>
        <p:txBody>
          <a:bodyPr wrap="none" rtlCol="0">
            <a:spAutoFit/>
          </a:bodyPr>
          <a:lstStyle/>
          <a:p>
            <a:r>
              <a:rPr lang="en-US" sz="2400" dirty="0">
                <a:solidFill>
                  <a:srgbClr val="FF0000"/>
                </a:solidFill>
              </a:rPr>
              <a:t>2 : 3</a:t>
            </a:r>
          </a:p>
        </p:txBody>
      </p:sp>
      <p:sp>
        <p:nvSpPr>
          <p:cNvPr id="11" name="TextBox 10"/>
          <p:cNvSpPr txBox="1"/>
          <p:nvPr/>
        </p:nvSpPr>
        <p:spPr>
          <a:xfrm>
            <a:off x="3512807" y="3727868"/>
            <a:ext cx="7983793" cy="1200329"/>
          </a:xfrm>
          <a:prstGeom prst="rect">
            <a:avLst/>
          </a:prstGeom>
          <a:noFill/>
        </p:spPr>
        <p:txBody>
          <a:bodyPr wrap="square" rtlCol="0">
            <a:spAutoFit/>
          </a:bodyPr>
          <a:lstStyle/>
          <a:p>
            <a:pPr marL="457200" indent="-457200" defTabSz="914400" eaLnBrk="1" fontAlgn="auto" hangingPunct="1">
              <a:spcBef>
                <a:spcPts val="0"/>
              </a:spcBef>
              <a:spcAft>
                <a:spcPts val="0"/>
              </a:spcAft>
              <a:buFont typeface="+mj-lt"/>
              <a:buAutoNum type="arabicPeriod" startAt="3"/>
              <a:defRPr/>
            </a:pPr>
            <a:r>
              <a:rPr lang="en-US" sz="2400" dirty="0"/>
              <a:t>Juice is mixed with water in the ratio of 1 : 6, that is,   </a:t>
            </a:r>
          </a:p>
          <a:p>
            <a:pPr defTabSz="914400" eaLnBrk="1" fontAlgn="auto" hangingPunct="1">
              <a:spcBef>
                <a:spcPts val="0"/>
              </a:spcBef>
              <a:spcAft>
                <a:spcPts val="0"/>
              </a:spcAft>
              <a:defRPr/>
            </a:pPr>
            <a:r>
              <a:rPr lang="en-US" sz="2400" dirty="0"/>
              <a:t>      for every 1 part of juice, 6 parts of water are added. </a:t>
            </a:r>
          </a:p>
          <a:p>
            <a:pPr defTabSz="914400" eaLnBrk="1" fontAlgn="auto" hangingPunct="1">
              <a:spcBef>
                <a:spcPts val="0"/>
              </a:spcBef>
              <a:spcAft>
                <a:spcPts val="0"/>
              </a:spcAft>
              <a:defRPr/>
            </a:pPr>
            <a:r>
              <a:rPr lang="en-US" sz="2400" dirty="0"/>
              <a:t>      How much water is added to 50 ml of juice?</a:t>
            </a:r>
          </a:p>
        </p:txBody>
      </p:sp>
      <p:sp>
        <p:nvSpPr>
          <p:cNvPr id="12" name="TextBox 11"/>
          <p:cNvSpPr txBox="1"/>
          <p:nvPr/>
        </p:nvSpPr>
        <p:spPr>
          <a:xfrm>
            <a:off x="10040630" y="5011576"/>
            <a:ext cx="1297150" cy="461665"/>
          </a:xfrm>
          <a:prstGeom prst="rect">
            <a:avLst/>
          </a:prstGeom>
          <a:noFill/>
        </p:spPr>
        <p:txBody>
          <a:bodyPr wrap="none" rtlCol="0">
            <a:spAutoFit/>
          </a:bodyPr>
          <a:lstStyle/>
          <a:p>
            <a:r>
              <a:rPr lang="en-US" sz="2400" dirty="0">
                <a:solidFill>
                  <a:srgbClr val="FF0000"/>
                </a:solidFill>
              </a:rPr>
              <a:t>50 : 300</a:t>
            </a:r>
          </a:p>
        </p:txBody>
      </p:sp>
      <p:sp>
        <p:nvSpPr>
          <p:cNvPr id="13" name="TextBox 12"/>
          <p:cNvSpPr txBox="1"/>
          <p:nvPr/>
        </p:nvSpPr>
        <p:spPr>
          <a:xfrm>
            <a:off x="4007768" y="5011575"/>
            <a:ext cx="7252773" cy="461665"/>
          </a:xfrm>
          <a:prstGeom prst="rect">
            <a:avLst/>
          </a:prstGeom>
          <a:noFill/>
        </p:spPr>
        <p:txBody>
          <a:bodyPr wrap="square" rtlCol="0">
            <a:spAutoFit/>
          </a:bodyPr>
          <a:lstStyle/>
          <a:p>
            <a:pPr>
              <a:spcBef>
                <a:spcPts val="0"/>
              </a:spcBef>
              <a:spcAft>
                <a:spcPts val="0"/>
              </a:spcAft>
            </a:pPr>
            <a:r>
              <a:rPr lang="en-US" sz="2400" dirty="0"/>
              <a:t>Multiplying both ratios by 50,   1 : 6    gives</a:t>
            </a:r>
          </a:p>
        </p:txBody>
      </p:sp>
      <p:sp>
        <p:nvSpPr>
          <p:cNvPr id="14" name="TextBox 13"/>
          <p:cNvSpPr txBox="1"/>
          <p:nvPr/>
        </p:nvSpPr>
        <p:spPr>
          <a:xfrm>
            <a:off x="8160787" y="5556620"/>
            <a:ext cx="2222083" cy="461665"/>
          </a:xfrm>
          <a:prstGeom prst="rect">
            <a:avLst/>
          </a:prstGeom>
          <a:noFill/>
        </p:spPr>
        <p:txBody>
          <a:bodyPr wrap="none" rtlCol="0">
            <a:spAutoFit/>
          </a:bodyPr>
          <a:lstStyle/>
          <a:p>
            <a:r>
              <a:rPr lang="en-US" sz="2400" dirty="0"/>
              <a:t>Answer </a:t>
            </a:r>
            <a:r>
              <a:rPr lang="en-US" sz="2400" dirty="0">
                <a:solidFill>
                  <a:srgbClr val="FF0000"/>
                </a:solidFill>
              </a:rPr>
              <a:t>300 ml</a:t>
            </a:r>
          </a:p>
        </p:txBody>
      </p:sp>
      <p:sp>
        <p:nvSpPr>
          <p:cNvPr id="16" name="TextBox 15">
            <a:extLst>
              <a:ext uri="{FF2B5EF4-FFF2-40B4-BE49-F238E27FC236}">
                <a16:creationId xmlns:a16="http://schemas.microsoft.com/office/drawing/2014/main" id="{75E1942F-C2DA-284E-851C-B63E44C9B27A}"/>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A4.1</a:t>
            </a:r>
          </a:p>
        </p:txBody>
      </p:sp>
    </p:spTree>
    <p:extLst>
      <p:ext uri="{BB962C8B-B14F-4D97-AF65-F5344CB8AC3E}">
        <p14:creationId xmlns:p14="http://schemas.microsoft.com/office/powerpoint/2010/main" val="168351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07568" y="506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A4.1: Fitness Check</a:t>
            </a:r>
          </a:p>
        </p:txBody>
      </p:sp>
      <p:sp>
        <p:nvSpPr>
          <p:cNvPr id="3" name="TextBox 2"/>
          <p:cNvSpPr txBox="1"/>
          <p:nvPr/>
        </p:nvSpPr>
        <p:spPr>
          <a:xfrm>
            <a:off x="3268846" y="824539"/>
            <a:ext cx="4330032" cy="461665"/>
          </a:xfrm>
          <a:prstGeom prst="rect">
            <a:avLst/>
          </a:prstGeom>
          <a:noFill/>
        </p:spPr>
        <p:txBody>
          <a:bodyPr wrap="none" rtlCol="0">
            <a:spAutoFit/>
          </a:bodyPr>
          <a:lstStyle/>
          <a:p>
            <a:pPr marL="457200" indent="-457200">
              <a:buFont typeface="+mj-lt"/>
              <a:buAutoNum type="arabicPeriod"/>
            </a:pPr>
            <a:r>
              <a:rPr lang="en-US" sz="2400" dirty="0"/>
              <a:t>(a)  Simplify 	           56 : 16</a:t>
            </a:r>
          </a:p>
        </p:txBody>
      </p:sp>
      <p:sp>
        <p:nvSpPr>
          <p:cNvPr id="4" name="TextBox 3"/>
          <p:cNvSpPr txBox="1"/>
          <p:nvPr/>
        </p:nvSpPr>
        <p:spPr>
          <a:xfrm>
            <a:off x="7614162" y="808628"/>
            <a:ext cx="1429576" cy="461665"/>
          </a:xfrm>
          <a:prstGeom prst="rect">
            <a:avLst/>
          </a:prstGeom>
          <a:noFill/>
        </p:spPr>
        <p:txBody>
          <a:bodyPr wrap="square" rtlCol="0">
            <a:spAutoFit/>
          </a:bodyPr>
          <a:lstStyle/>
          <a:p>
            <a:r>
              <a:rPr lang="en-US" sz="2400" dirty="0"/>
              <a:t>	</a:t>
            </a:r>
            <a:r>
              <a:rPr lang="en-US" sz="2400" dirty="0">
                <a:solidFill>
                  <a:srgbClr val="FF0000"/>
                </a:solidFill>
              </a:rPr>
              <a:t>7 : 2</a:t>
            </a:r>
          </a:p>
        </p:txBody>
      </p:sp>
      <p:sp>
        <p:nvSpPr>
          <p:cNvPr id="5" name="TextBox 4"/>
          <p:cNvSpPr txBox="1"/>
          <p:nvPr/>
        </p:nvSpPr>
        <p:spPr>
          <a:xfrm>
            <a:off x="3221919" y="2195683"/>
            <a:ext cx="6414577" cy="1277273"/>
          </a:xfrm>
          <a:prstGeom prst="rect">
            <a:avLst/>
          </a:prstGeom>
          <a:noFill/>
        </p:spPr>
        <p:txBody>
          <a:bodyPr wrap="none" rtlCol="0">
            <a:spAutoFit/>
          </a:bodyPr>
          <a:lstStyle/>
          <a:p>
            <a:pPr marL="457200" indent="-457200">
              <a:spcAft>
                <a:spcPts val="300"/>
              </a:spcAft>
              <a:buFont typeface="+mj-lt"/>
              <a:buAutoNum type="arabicPeriod" startAt="2"/>
            </a:pPr>
            <a:r>
              <a:rPr lang="en-US" sz="2400" dirty="0"/>
              <a:t>A basketball team has 9 girls and 54 boys.</a:t>
            </a:r>
          </a:p>
          <a:p>
            <a:pPr>
              <a:spcAft>
                <a:spcPts val="300"/>
              </a:spcAft>
            </a:pPr>
            <a:r>
              <a:rPr lang="en-US" sz="2400" dirty="0"/>
              <a:t>	What is the ratio of girls to boys?</a:t>
            </a:r>
          </a:p>
          <a:p>
            <a:r>
              <a:rPr lang="en-US" sz="2400" dirty="0"/>
              <a:t>	What is the ratio of boys to girls?</a:t>
            </a:r>
          </a:p>
        </p:txBody>
      </p:sp>
      <p:sp>
        <p:nvSpPr>
          <p:cNvPr id="7" name="TextBox 6"/>
          <p:cNvSpPr txBox="1"/>
          <p:nvPr/>
        </p:nvSpPr>
        <p:spPr>
          <a:xfrm>
            <a:off x="8634288" y="2609679"/>
            <a:ext cx="1218603" cy="461665"/>
          </a:xfrm>
          <a:prstGeom prst="rect">
            <a:avLst/>
          </a:prstGeom>
          <a:noFill/>
        </p:spPr>
        <p:txBody>
          <a:bodyPr wrap="none" rtlCol="0">
            <a:spAutoFit/>
          </a:bodyPr>
          <a:lstStyle/>
          <a:p>
            <a:r>
              <a:rPr lang="en-US" sz="2400" dirty="0"/>
              <a:t>9 : 54 =</a:t>
            </a:r>
          </a:p>
        </p:txBody>
      </p:sp>
      <p:sp>
        <p:nvSpPr>
          <p:cNvPr id="8" name="TextBox 7"/>
          <p:cNvSpPr txBox="1"/>
          <p:nvPr/>
        </p:nvSpPr>
        <p:spPr>
          <a:xfrm>
            <a:off x="9982920" y="2609679"/>
            <a:ext cx="782587" cy="461665"/>
          </a:xfrm>
          <a:prstGeom prst="rect">
            <a:avLst/>
          </a:prstGeom>
          <a:noFill/>
        </p:spPr>
        <p:txBody>
          <a:bodyPr wrap="none" rtlCol="0">
            <a:spAutoFit/>
          </a:bodyPr>
          <a:lstStyle/>
          <a:p>
            <a:r>
              <a:rPr lang="en-US" sz="2400" dirty="0">
                <a:solidFill>
                  <a:srgbClr val="FF0000"/>
                </a:solidFill>
              </a:rPr>
              <a:t>1 : 6</a:t>
            </a:r>
          </a:p>
        </p:txBody>
      </p:sp>
      <p:sp>
        <p:nvSpPr>
          <p:cNvPr id="9" name="TextBox 8"/>
          <p:cNvSpPr txBox="1"/>
          <p:nvPr/>
        </p:nvSpPr>
        <p:spPr>
          <a:xfrm>
            <a:off x="8504259" y="3020699"/>
            <a:ext cx="1388522" cy="461665"/>
          </a:xfrm>
          <a:prstGeom prst="rect">
            <a:avLst/>
          </a:prstGeom>
          <a:noFill/>
        </p:spPr>
        <p:txBody>
          <a:bodyPr wrap="none" rtlCol="0">
            <a:spAutoFit/>
          </a:bodyPr>
          <a:lstStyle/>
          <a:p>
            <a:r>
              <a:rPr lang="en-US" sz="2400" dirty="0"/>
              <a:t>54 : 9   =</a:t>
            </a:r>
          </a:p>
        </p:txBody>
      </p:sp>
      <p:sp>
        <p:nvSpPr>
          <p:cNvPr id="10" name="TextBox 9"/>
          <p:cNvSpPr txBox="1"/>
          <p:nvPr/>
        </p:nvSpPr>
        <p:spPr>
          <a:xfrm>
            <a:off x="10009461" y="3035406"/>
            <a:ext cx="782587" cy="461665"/>
          </a:xfrm>
          <a:prstGeom prst="rect">
            <a:avLst/>
          </a:prstGeom>
          <a:noFill/>
        </p:spPr>
        <p:txBody>
          <a:bodyPr wrap="none" rtlCol="0">
            <a:spAutoFit/>
          </a:bodyPr>
          <a:lstStyle/>
          <a:p>
            <a:r>
              <a:rPr lang="en-US" sz="2400" dirty="0">
                <a:solidFill>
                  <a:srgbClr val="FF0000"/>
                </a:solidFill>
              </a:rPr>
              <a:t>6 : 1</a:t>
            </a:r>
          </a:p>
        </p:txBody>
      </p:sp>
      <p:sp>
        <p:nvSpPr>
          <p:cNvPr id="11" name="TextBox 10"/>
          <p:cNvSpPr txBox="1"/>
          <p:nvPr/>
        </p:nvSpPr>
        <p:spPr>
          <a:xfrm>
            <a:off x="3231129" y="3463598"/>
            <a:ext cx="8762860" cy="1238801"/>
          </a:xfrm>
          <a:prstGeom prst="rect">
            <a:avLst/>
          </a:prstGeom>
          <a:noFill/>
        </p:spPr>
        <p:txBody>
          <a:bodyPr wrap="square" rtlCol="0">
            <a:spAutoFit/>
          </a:bodyPr>
          <a:lstStyle/>
          <a:p>
            <a:pPr marL="457200" indent="-457200" defTabSz="914400" eaLnBrk="1" fontAlgn="auto" hangingPunct="1">
              <a:spcBef>
                <a:spcPts val="0"/>
              </a:spcBef>
              <a:spcAft>
                <a:spcPts val="0"/>
              </a:spcAft>
              <a:buFont typeface="+mj-lt"/>
              <a:buAutoNum type="arabicPeriod" startAt="3"/>
              <a:defRPr/>
            </a:pPr>
            <a:r>
              <a:rPr lang="en-US" sz="2400" dirty="0"/>
              <a:t>To make orange paint, blue paint is mixed with</a:t>
            </a:r>
          </a:p>
          <a:p>
            <a:pPr defTabSz="914400" eaLnBrk="1" fontAlgn="auto" hangingPunct="1">
              <a:spcBef>
                <a:spcPts val="0"/>
              </a:spcBef>
              <a:spcAft>
                <a:spcPts val="300"/>
              </a:spcAft>
              <a:defRPr/>
            </a:pPr>
            <a:r>
              <a:rPr lang="en-US" sz="2400" dirty="0"/>
              <a:t>      red paint in the ratio of  4 : 7 .      </a:t>
            </a:r>
          </a:p>
          <a:p>
            <a:pPr defTabSz="914400" eaLnBrk="1" fontAlgn="auto" hangingPunct="1">
              <a:spcBef>
                <a:spcPts val="0"/>
              </a:spcBef>
              <a:spcAft>
                <a:spcPts val="0"/>
              </a:spcAft>
              <a:defRPr/>
            </a:pPr>
            <a:r>
              <a:rPr lang="en-US" sz="2400" dirty="0"/>
              <a:t>      How much blue paint is mixed with  21 litres of red paint?</a:t>
            </a:r>
          </a:p>
        </p:txBody>
      </p:sp>
      <p:sp>
        <p:nvSpPr>
          <p:cNvPr id="13" name="TextBox 12"/>
          <p:cNvSpPr txBox="1"/>
          <p:nvPr/>
        </p:nvSpPr>
        <p:spPr>
          <a:xfrm>
            <a:off x="3802853" y="4619093"/>
            <a:ext cx="7592049" cy="461665"/>
          </a:xfrm>
          <a:prstGeom prst="rect">
            <a:avLst/>
          </a:prstGeom>
          <a:noFill/>
        </p:spPr>
        <p:txBody>
          <a:bodyPr wrap="square" rtlCol="0">
            <a:spAutoFit/>
          </a:bodyPr>
          <a:lstStyle/>
          <a:p>
            <a:r>
              <a:rPr lang="en-US" sz="2400" dirty="0">
                <a:solidFill>
                  <a:srgbClr val="FF0000"/>
                </a:solidFill>
              </a:rPr>
              <a:t>Multiplying both ratios by 3;  4 : 7  gives  12 : 21</a:t>
            </a:r>
          </a:p>
        </p:txBody>
      </p:sp>
      <p:sp>
        <p:nvSpPr>
          <p:cNvPr id="14" name="TextBox 13"/>
          <p:cNvSpPr txBox="1"/>
          <p:nvPr/>
        </p:nvSpPr>
        <p:spPr>
          <a:xfrm>
            <a:off x="10606656" y="4602915"/>
            <a:ext cx="1599025" cy="830997"/>
          </a:xfrm>
          <a:prstGeom prst="rect">
            <a:avLst/>
          </a:prstGeom>
          <a:noFill/>
        </p:spPr>
        <p:txBody>
          <a:bodyPr wrap="square" rtlCol="0">
            <a:spAutoFit/>
          </a:bodyPr>
          <a:lstStyle/>
          <a:p>
            <a:r>
              <a:rPr lang="en-US" sz="2400" dirty="0">
                <a:solidFill>
                  <a:srgbClr val="FF0000"/>
                </a:solidFill>
              </a:rPr>
              <a:t>12 litres</a:t>
            </a:r>
            <a:br>
              <a:rPr lang="en-US" sz="2400" dirty="0">
                <a:solidFill>
                  <a:srgbClr val="FF0000"/>
                </a:solidFill>
              </a:rPr>
            </a:br>
            <a:r>
              <a:rPr lang="en-US" sz="2400" dirty="0">
                <a:solidFill>
                  <a:srgbClr val="FF0000"/>
                </a:solidFill>
              </a:rPr>
              <a:t>blue paint</a:t>
            </a:r>
          </a:p>
        </p:txBody>
      </p:sp>
      <p:sp>
        <p:nvSpPr>
          <p:cNvPr id="6" name="TextBox 5"/>
          <p:cNvSpPr txBox="1"/>
          <p:nvPr/>
        </p:nvSpPr>
        <p:spPr>
          <a:xfrm>
            <a:off x="3253562" y="1286204"/>
            <a:ext cx="4331635" cy="830997"/>
          </a:xfrm>
          <a:prstGeom prst="rect">
            <a:avLst/>
          </a:prstGeom>
          <a:noFill/>
        </p:spPr>
        <p:txBody>
          <a:bodyPr wrap="none" rtlCol="0">
            <a:spAutoFit/>
          </a:bodyPr>
          <a:lstStyle/>
          <a:p>
            <a:r>
              <a:rPr lang="en-US" sz="2400" dirty="0"/>
              <a:t>      (b)  Simplify 	         100 : 25</a:t>
            </a:r>
          </a:p>
          <a:p>
            <a:pPr marL="457200" indent="-457200">
              <a:buFont typeface="+mj-lt"/>
              <a:buAutoNum type="arabicPeriod" startAt="2"/>
            </a:pPr>
            <a:endParaRPr lang="en-US" sz="2400" dirty="0"/>
          </a:p>
        </p:txBody>
      </p:sp>
      <p:sp>
        <p:nvSpPr>
          <p:cNvPr id="15" name="TextBox 14"/>
          <p:cNvSpPr txBox="1"/>
          <p:nvPr/>
        </p:nvSpPr>
        <p:spPr>
          <a:xfrm>
            <a:off x="3287930" y="1724340"/>
            <a:ext cx="4330032" cy="461665"/>
          </a:xfrm>
          <a:prstGeom prst="rect">
            <a:avLst/>
          </a:prstGeom>
          <a:noFill/>
        </p:spPr>
        <p:txBody>
          <a:bodyPr wrap="none" rtlCol="0">
            <a:spAutoFit/>
          </a:bodyPr>
          <a:lstStyle/>
          <a:p>
            <a:r>
              <a:rPr lang="en-US" sz="2400" dirty="0"/>
              <a:t>      (c)  Simplify 	           45 : 81</a:t>
            </a:r>
          </a:p>
        </p:txBody>
      </p:sp>
      <p:sp>
        <p:nvSpPr>
          <p:cNvPr id="16" name="TextBox 15"/>
          <p:cNvSpPr txBox="1"/>
          <p:nvPr/>
        </p:nvSpPr>
        <p:spPr>
          <a:xfrm>
            <a:off x="8098381" y="1289023"/>
            <a:ext cx="782587" cy="461665"/>
          </a:xfrm>
          <a:prstGeom prst="rect">
            <a:avLst/>
          </a:prstGeom>
          <a:noFill/>
        </p:spPr>
        <p:txBody>
          <a:bodyPr wrap="none" rtlCol="0">
            <a:spAutoFit/>
          </a:bodyPr>
          <a:lstStyle/>
          <a:p>
            <a:r>
              <a:rPr lang="en-US" sz="2400" dirty="0">
                <a:solidFill>
                  <a:srgbClr val="FF0000"/>
                </a:solidFill>
              </a:rPr>
              <a:t>4 : 1</a:t>
            </a:r>
          </a:p>
        </p:txBody>
      </p:sp>
      <p:sp>
        <p:nvSpPr>
          <p:cNvPr id="17" name="TextBox 16"/>
          <p:cNvSpPr txBox="1"/>
          <p:nvPr/>
        </p:nvSpPr>
        <p:spPr>
          <a:xfrm>
            <a:off x="8098380" y="1725428"/>
            <a:ext cx="782587" cy="461665"/>
          </a:xfrm>
          <a:prstGeom prst="rect">
            <a:avLst/>
          </a:prstGeom>
          <a:noFill/>
        </p:spPr>
        <p:txBody>
          <a:bodyPr wrap="none" rtlCol="0">
            <a:spAutoFit/>
          </a:bodyPr>
          <a:lstStyle/>
          <a:p>
            <a:r>
              <a:rPr lang="en-US" sz="2400" dirty="0">
                <a:solidFill>
                  <a:srgbClr val="FF0000"/>
                </a:solidFill>
              </a:rPr>
              <a:t>5 : 9</a:t>
            </a:r>
          </a:p>
        </p:txBody>
      </p:sp>
      <p:sp>
        <p:nvSpPr>
          <p:cNvPr id="18" name="TextBox 17"/>
          <p:cNvSpPr txBox="1"/>
          <p:nvPr/>
        </p:nvSpPr>
        <p:spPr>
          <a:xfrm>
            <a:off x="3166402" y="5304031"/>
            <a:ext cx="8841615" cy="1200329"/>
          </a:xfrm>
          <a:prstGeom prst="rect">
            <a:avLst/>
          </a:prstGeom>
          <a:noFill/>
        </p:spPr>
        <p:txBody>
          <a:bodyPr wrap="square" rtlCol="0">
            <a:spAutoFit/>
          </a:bodyPr>
          <a:lstStyle/>
          <a:p>
            <a:pPr marL="457200" indent="-457200">
              <a:buFont typeface="+mj-lt"/>
              <a:buAutoNum type="arabicPeriod" startAt="4"/>
            </a:pPr>
            <a:r>
              <a:rPr lang="en-US" sz="2400" dirty="0"/>
              <a:t>There are 30 counters in a bag. The ratio of green counters to purple counters is 2 : 13 . </a:t>
            </a:r>
          </a:p>
          <a:p>
            <a:r>
              <a:rPr lang="en-US" sz="2400" dirty="0"/>
              <a:t>      How many green counters are there?:</a:t>
            </a:r>
          </a:p>
        </p:txBody>
      </p:sp>
      <p:sp>
        <p:nvSpPr>
          <p:cNvPr id="19" name="TextBox 18"/>
          <p:cNvSpPr txBox="1"/>
          <p:nvPr/>
        </p:nvSpPr>
        <p:spPr>
          <a:xfrm>
            <a:off x="8905928" y="6049372"/>
            <a:ext cx="2936570" cy="769441"/>
          </a:xfrm>
          <a:prstGeom prst="rect">
            <a:avLst/>
          </a:prstGeom>
          <a:noFill/>
        </p:spPr>
        <p:txBody>
          <a:bodyPr wrap="square" rtlCol="0">
            <a:spAutoFit/>
          </a:bodyPr>
          <a:lstStyle/>
          <a:p>
            <a:r>
              <a:rPr lang="en-US" dirty="0"/>
              <a:t>  </a:t>
            </a:r>
            <a:r>
              <a:rPr lang="en-US" sz="2400" dirty="0"/>
              <a:t>2 : 13 gives </a:t>
            </a:r>
            <a:r>
              <a:rPr lang="en-US" sz="2400" dirty="0">
                <a:solidFill>
                  <a:srgbClr val="FF0000"/>
                </a:solidFill>
              </a:rPr>
              <a:t>4</a:t>
            </a:r>
            <a:r>
              <a:rPr lang="en-US" sz="2400" dirty="0"/>
              <a:t> : 26</a:t>
            </a:r>
          </a:p>
          <a:p>
            <a:endParaRPr lang="en-US" dirty="0"/>
          </a:p>
        </p:txBody>
      </p:sp>
      <p:sp>
        <p:nvSpPr>
          <p:cNvPr id="20" name="TextBox 19"/>
          <p:cNvSpPr txBox="1"/>
          <p:nvPr/>
        </p:nvSpPr>
        <p:spPr>
          <a:xfrm>
            <a:off x="8060747" y="6440760"/>
            <a:ext cx="3693640" cy="461665"/>
          </a:xfrm>
          <a:prstGeom prst="rect">
            <a:avLst/>
          </a:prstGeom>
          <a:noFill/>
        </p:spPr>
        <p:txBody>
          <a:bodyPr wrap="none" rtlCol="0">
            <a:spAutoFit/>
          </a:bodyPr>
          <a:lstStyle/>
          <a:p>
            <a:r>
              <a:rPr lang="en-US" sz="2400" dirty="0"/>
              <a:t>Answer  </a:t>
            </a:r>
            <a:r>
              <a:rPr lang="en-US" sz="2400" dirty="0">
                <a:solidFill>
                  <a:srgbClr val="FF0000"/>
                </a:solidFill>
              </a:rPr>
              <a:t>4 green counters</a:t>
            </a:r>
          </a:p>
        </p:txBody>
      </p:sp>
      <p:sp>
        <p:nvSpPr>
          <p:cNvPr id="21" name="TextBox 20">
            <a:extLst>
              <a:ext uri="{FF2B5EF4-FFF2-40B4-BE49-F238E27FC236}">
                <a16:creationId xmlns:a16="http://schemas.microsoft.com/office/drawing/2014/main" id="{7A084B1C-FC24-AA45-9C6E-B04D4A625DCE}"/>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A4.1</a:t>
            </a:r>
          </a:p>
        </p:txBody>
      </p:sp>
    </p:spTree>
    <p:extLst>
      <p:ext uri="{BB962C8B-B14F-4D97-AF65-F5344CB8AC3E}">
        <p14:creationId xmlns:p14="http://schemas.microsoft.com/office/powerpoint/2010/main" val="121636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xEl>
                                              <p:pRg st="0" end="0"/>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4" grpId="0"/>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20386" y="45407"/>
            <a:ext cx="99716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A4.1: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424487"/>
            <a:ext cx="9971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first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07568" y="2780928"/>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section,</a:t>
            </a:r>
            <a:br>
              <a:rPr lang="en-US" altLang="en-US" sz="2400" dirty="0">
                <a:solidFill>
                  <a:srgbClr val="00B050"/>
                </a:solidFill>
              </a:rPr>
            </a:br>
            <a:r>
              <a:rPr lang="en-US" altLang="en-US" sz="2400" b="1" dirty="0">
                <a:solidFill>
                  <a:srgbClr val="00B050"/>
                </a:solidFill>
              </a:rPr>
              <a:t>click</a:t>
            </a:r>
            <a:r>
              <a:rPr lang="en-US" altLang="en-US" sz="2400" dirty="0">
                <a:solidFill>
                  <a:srgbClr val="00B050"/>
                </a:solidFill>
              </a:rPr>
              <a:t> to start the </a:t>
            </a:r>
            <a:r>
              <a:rPr lang="en-US" altLang="en-US" sz="2400" b="1" dirty="0">
                <a:solidFill>
                  <a:srgbClr val="00B050"/>
                </a:solidFill>
              </a:rPr>
              <a:t>next Section.</a:t>
            </a:r>
          </a:p>
        </p:txBody>
      </p:sp>
      <p:sp>
        <p:nvSpPr>
          <p:cNvPr id="8" name="TextBox 7">
            <a:extLst>
              <a:ext uri="{FF2B5EF4-FFF2-40B4-BE49-F238E27FC236}">
                <a16:creationId xmlns:a16="http://schemas.microsoft.com/office/drawing/2014/main" id="{E3214BC6-0DA3-9C47-A540-B8A33C80E27D}"/>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A4.1</a:t>
            </a:r>
          </a:p>
        </p:txBody>
      </p:sp>
      <p:sp>
        <p:nvSpPr>
          <p:cNvPr id="10" name="TextBox 2">
            <a:extLst>
              <a:ext uri="{FF2B5EF4-FFF2-40B4-BE49-F238E27FC236}">
                <a16:creationId xmlns:a16="http://schemas.microsoft.com/office/drawing/2014/main" id="{A1F8D78A-711C-DD47-BF7E-FC4C6D43ED61}"/>
              </a:ext>
            </a:extLst>
          </p:cNvPr>
          <p:cNvSpPr txBox="1">
            <a:spLocks noChangeArrowheads="1"/>
          </p:cNvSpPr>
          <p:nvPr/>
        </p:nvSpPr>
        <p:spPr bwMode="auto">
          <a:xfrm>
            <a:off x="2194748" y="4556350"/>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C00000"/>
                </a:solidFill>
              </a:rPr>
              <a:t>http://szalonta.hu/ske/text/A4/skea4s1.html</a:t>
            </a:r>
          </a:p>
        </p:txBody>
      </p:sp>
    </p:spTree>
    <p:extLst>
      <p:ext uri="{BB962C8B-B14F-4D97-AF65-F5344CB8AC3E}">
        <p14:creationId xmlns:p14="http://schemas.microsoft.com/office/powerpoint/2010/main" val="40160365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47899" y="41488"/>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Ratio and Proportion</a:t>
            </a:r>
            <a:endParaRPr lang="en-US" altLang="en-US" sz="3000" b="1" dirty="0"/>
          </a:p>
        </p:txBody>
      </p:sp>
      <p:sp>
        <p:nvSpPr>
          <p:cNvPr id="3" name="Rectangle 2">
            <a:extLst>
              <a:ext uri="{FF2B5EF4-FFF2-40B4-BE49-F238E27FC236}">
                <a16:creationId xmlns:a16="http://schemas.microsoft.com/office/drawing/2014/main" id="{9F42911F-52A6-BA40-A856-A1015A093A34}"/>
              </a:ext>
            </a:extLst>
          </p:cNvPr>
          <p:cNvSpPr/>
          <p:nvPr/>
        </p:nvSpPr>
        <p:spPr>
          <a:xfrm>
            <a:off x="4334700" y="894857"/>
            <a:ext cx="6124785" cy="461665"/>
          </a:xfrm>
          <a:prstGeom prst="rect">
            <a:avLst/>
          </a:prstGeom>
        </p:spPr>
        <p:txBody>
          <a:bodyPr wrap="square">
            <a:spAutoFit/>
          </a:bodyPr>
          <a:lstStyle/>
          <a:p>
            <a:r>
              <a:rPr lang="en-GB" sz="2400" dirty="0">
                <a:latin typeface="Arial"/>
                <a:cs typeface="Arial"/>
              </a:rPr>
              <a:t>We start with a quick review of key facts:</a:t>
            </a:r>
            <a:endParaRPr lang="en-US" sz="2400" dirty="0"/>
          </a:p>
        </p:txBody>
      </p:sp>
      <p:sp>
        <p:nvSpPr>
          <p:cNvPr id="7" name="Rectangle 6">
            <a:extLst>
              <a:ext uri="{FF2B5EF4-FFF2-40B4-BE49-F238E27FC236}">
                <a16:creationId xmlns:a16="http://schemas.microsoft.com/office/drawing/2014/main" id="{3A634048-22F6-424E-9C40-031DEB396083}"/>
              </a:ext>
            </a:extLst>
          </p:cNvPr>
          <p:cNvSpPr/>
          <p:nvPr/>
        </p:nvSpPr>
        <p:spPr>
          <a:xfrm>
            <a:off x="4069697" y="836712"/>
            <a:ext cx="6373917" cy="668856"/>
          </a:xfrm>
          <a:prstGeom prst="rect">
            <a:avLst/>
          </a:prstGeom>
          <a:ln w="25400">
            <a:solidFill>
              <a:schemeClr val="tx1"/>
            </a:solidFill>
          </a:ln>
        </p:spPr>
        <p:txBody>
          <a:bodyPr wrap="square" lIns="180000" tIns="180000" rIns="180000" bIns="180000">
            <a:spAutoFit/>
          </a:bodyPr>
          <a:lstStyle/>
          <a:p>
            <a:pPr>
              <a:lnSpc>
                <a:spcPct val="107000"/>
              </a:lnSpc>
              <a:spcAft>
                <a:spcPts val="600"/>
              </a:spcAft>
              <a:tabLst>
                <a:tab pos="342900" algn="l"/>
              </a:tabLst>
            </a:pPr>
            <a:endParaRPr lang="en-GB" dirty="0">
              <a:latin typeface="+mj-lt"/>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TextBox 1"/>
              <p:cNvSpPr txBox="1"/>
              <p:nvPr/>
            </p:nvSpPr>
            <p:spPr>
              <a:xfrm>
                <a:off x="2927648" y="1655893"/>
                <a:ext cx="8856984" cy="4907369"/>
              </a:xfrm>
              <a:prstGeom prst="rect">
                <a:avLst/>
              </a:prstGeom>
              <a:noFill/>
            </p:spPr>
            <p:txBody>
              <a:bodyPr wrap="square" rtlCol="0">
                <a:spAutoFit/>
              </a:bodyPr>
              <a:lstStyle/>
              <a:p>
                <a:pPr algn="ctr"/>
                <a:r>
                  <a:rPr lang="en-US" sz="2400" dirty="0"/>
                  <a:t>It is often useful to write ratios in the form of </a:t>
                </a:r>
              </a:p>
              <a:p>
                <a:pPr algn="ctr"/>
                <a:r>
                  <a:rPr lang="en-US" sz="2400" i="1" dirty="0">
                    <a:latin typeface="Times New Roman" panose="02020603050405020304" pitchFamily="18" charset="0"/>
                    <a:cs typeface="Times New Roman" panose="02020603050405020304" pitchFamily="18" charset="0"/>
                  </a:rPr>
                  <a:t>n</a:t>
                </a:r>
                <a:r>
                  <a:rPr lang="en-US" sz="2400" dirty="0"/>
                  <a:t> : 1</a:t>
                </a:r>
              </a:p>
              <a:p>
                <a:pPr algn="ctr"/>
                <a:r>
                  <a:rPr lang="en-US" sz="2400" dirty="0"/>
                  <a:t>or</a:t>
                </a:r>
              </a:p>
              <a:p>
                <a:pPr algn="ctr">
                  <a:spcAft>
                    <a:spcPts val="1200"/>
                  </a:spcAft>
                </a:pPr>
                <a:r>
                  <a:rPr lang="en-US" sz="2400" dirty="0"/>
                  <a:t>1 : </a:t>
                </a:r>
                <a:r>
                  <a:rPr lang="en-US" sz="2400" i="1" dirty="0">
                    <a:latin typeface="Times New Roman" panose="02020603050405020304" pitchFamily="18" charset="0"/>
                    <a:cs typeface="Times New Roman" panose="02020603050405020304" pitchFamily="18" charset="0"/>
                  </a:rPr>
                  <a:t>n</a:t>
                </a:r>
                <a:endParaRPr lang="en-US" sz="2400" dirty="0">
                  <a:latin typeface="Times New Roman" panose="02020603050405020304" pitchFamily="18" charset="0"/>
                  <a:cs typeface="Times New Roman" panose="02020603050405020304" pitchFamily="18" charset="0"/>
                </a:endParaRPr>
              </a:p>
              <a:p>
                <a:pPr algn="ctr"/>
                <a:r>
                  <a:rPr lang="en-US" sz="2400" dirty="0"/>
                  <a:t>In other words, we are now less interested in representing ratios as whole numbers (integers) and are keen, instead, to have the value ‘1’ on either the left or right hand side of the ratio.</a:t>
                </a:r>
              </a:p>
              <a:p>
                <a:pPr algn="ctr">
                  <a:spcBef>
                    <a:spcPts val="600"/>
                  </a:spcBef>
                </a:pPr>
                <a:r>
                  <a:rPr lang="en-US" sz="2400" dirty="0"/>
                  <a:t>For example, we could express the ratio    48 </a:t>
                </a:r>
                <a:r>
                  <a:rPr lang="en-US" sz="2400" b="1" dirty="0"/>
                  <a:t>:</a:t>
                </a:r>
                <a:r>
                  <a:rPr lang="en-US" sz="2400" dirty="0"/>
                  <a:t> 12</a:t>
                </a:r>
              </a:p>
              <a:p>
                <a:pPr algn="ctr"/>
                <a:r>
                  <a:rPr lang="en-US" sz="2400" dirty="0"/>
                  <a:t>as</a:t>
                </a:r>
              </a:p>
              <a:p>
                <a:pPr algn="ctr"/>
                <a:r>
                  <a:rPr lang="en-US" sz="2400" dirty="0"/>
                  <a:t>                       </a:t>
                </a:r>
                <a:r>
                  <a:rPr lang="en-US" sz="2400" dirty="0">
                    <a:solidFill>
                      <a:srgbClr val="FF0000"/>
                    </a:solidFill>
                  </a:rPr>
                  <a:t>4 : 1</a:t>
                </a:r>
                <a:r>
                  <a:rPr lang="en-US" sz="2400" dirty="0"/>
                  <a:t>	(in the </a:t>
                </a:r>
                <a:r>
                  <a:rPr lang="en-US" sz="2400" i="1" dirty="0">
                    <a:latin typeface="Times New Roman" panose="02020603050405020304" pitchFamily="18" charset="0"/>
                    <a:cs typeface="Times New Roman" panose="02020603050405020304" pitchFamily="18" charset="0"/>
                  </a:rPr>
                  <a:t>n</a:t>
                </a:r>
                <a:r>
                  <a:rPr lang="en-US" sz="2400" dirty="0"/>
                  <a:t> : 1 format)</a:t>
                </a:r>
              </a:p>
              <a:p>
                <a:pPr algn="ctr"/>
                <a:r>
                  <a:rPr lang="en-US" sz="2400" dirty="0"/>
                  <a:t>or</a:t>
                </a:r>
              </a:p>
              <a:p>
                <a:pPr algn="ctr"/>
                <a:r>
                  <a:rPr lang="en-US" sz="2400" dirty="0"/>
                  <a:t>                        </a:t>
                </a:r>
                <a:r>
                  <a:rPr lang="en-US" sz="2400" dirty="0">
                    <a:solidFill>
                      <a:srgbClr val="FF0000"/>
                    </a:solidFill>
                  </a:rPr>
                  <a:t>1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4</m:t>
                        </m:r>
                      </m:den>
                    </m:f>
                    <m:r>
                      <a:rPr lang="en-GB" sz="2400" i="1">
                        <a:solidFill>
                          <a:srgbClr val="FF0000"/>
                        </a:solidFill>
                        <a:latin typeface="Cambria Math" panose="02040503050406030204" pitchFamily="18" charset="0"/>
                      </a:rPr>
                      <m:t>   </m:t>
                    </m:r>
                  </m:oMath>
                </a14:m>
                <a:r>
                  <a:rPr lang="en-US" sz="2400" dirty="0"/>
                  <a:t>(in the 1 :</a:t>
                </a:r>
                <a:r>
                  <a:rPr lang="en-US" sz="2400" i="1" dirty="0"/>
                  <a:t> </a:t>
                </a:r>
                <a:r>
                  <a:rPr lang="en-US" sz="2400" i="1" dirty="0">
                    <a:latin typeface="Times New Roman" panose="02020603050405020304" pitchFamily="18" charset="0"/>
                    <a:cs typeface="Times New Roman" panose="02020603050405020304" pitchFamily="18" charset="0"/>
                  </a:rPr>
                  <a:t>n</a:t>
                </a:r>
                <a:r>
                  <a:rPr lang="en-US" sz="2400" i="1" dirty="0"/>
                  <a:t> </a:t>
                </a:r>
                <a:r>
                  <a:rPr lang="en-US" sz="2400" dirty="0"/>
                  <a:t>format)</a:t>
                </a:r>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2927648" y="1655893"/>
                <a:ext cx="8856984" cy="4907369"/>
              </a:xfrm>
              <a:prstGeom prst="rect">
                <a:avLst/>
              </a:prstGeom>
              <a:blipFill>
                <a:blip r:embed="rId2"/>
                <a:stretch>
                  <a:fillRect l="-964" t="-870" r="-1789" b="-248"/>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3F4E8C4D-0897-B942-832C-144B56F9AC44}"/>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A4.2</a:t>
            </a:r>
          </a:p>
        </p:txBody>
      </p:sp>
    </p:spTree>
    <p:extLst>
      <p:ext uri="{BB962C8B-B14F-4D97-AF65-F5344CB8AC3E}">
        <p14:creationId xmlns:p14="http://schemas.microsoft.com/office/powerpoint/2010/main" val="109657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98361" y="2983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Ratio and Proportion: Example</a:t>
            </a:r>
          </a:p>
        </p:txBody>
      </p:sp>
      <p:sp>
        <p:nvSpPr>
          <p:cNvPr id="2" name="TextBox 1"/>
          <p:cNvSpPr txBox="1"/>
          <p:nvPr/>
        </p:nvSpPr>
        <p:spPr>
          <a:xfrm>
            <a:off x="3532656" y="728913"/>
            <a:ext cx="7135345" cy="830997"/>
          </a:xfrm>
          <a:prstGeom prst="rect">
            <a:avLst/>
          </a:prstGeom>
          <a:noFill/>
        </p:spPr>
        <p:txBody>
          <a:bodyPr wrap="square" rtlCol="0">
            <a:spAutoFit/>
          </a:bodyPr>
          <a:lstStyle/>
          <a:p>
            <a:pPr algn="ctr"/>
            <a:r>
              <a:rPr lang="en-US" sz="2400" dirty="0"/>
              <a:t>Writing ratios in the form of  1 : </a:t>
            </a:r>
            <a:r>
              <a:rPr lang="en-US" sz="2400" i="1" dirty="0">
                <a:latin typeface="Times New Roman" panose="02020603050405020304" pitchFamily="18" charset="0"/>
                <a:cs typeface="Times New Roman" panose="02020603050405020304" pitchFamily="18" charset="0"/>
              </a:rPr>
              <a:t>n</a:t>
            </a:r>
            <a:r>
              <a:rPr lang="en-US" sz="2400" dirty="0"/>
              <a:t>  or </a:t>
            </a:r>
            <a:r>
              <a:rPr lang="en-US" sz="2400" i="1" dirty="0">
                <a:latin typeface="Times New Roman" panose="02020603050405020304" pitchFamily="18" charset="0"/>
                <a:cs typeface="Times New Roman" panose="02020603050405020304" pitchFamily="18" charset="0"/>
              </a:rPr>
              <a:t>n</a:t>
            </a:r>
            <a:r>
              <a:rPr lang="en-US" sz="2400" dirty="0"/>
              <a:t> : 1  </a:t>
            </a:r>
          </a:p>
          <a:p>
            <a:pPr algn="ctr"/>
            <a:r>
              <a:rPr lang="en-US" sz="2400" dirty="0"/>
              <a:t>is often useful when solving problems.</a:t>
            </a:r>
          </a:p>
        </p:txBody>
      </p:sp>
      <p:sp>
        <p:nvSpPr>
          <p:cNvPr id="3" name="TextBox 2"/>
          <p:cNvSpPr txBox="1"/>
          <p:nvPr/>
        </p:nvSpPr>
        <p:spPr>
          <a:xfrm>
            <a:off x="2438049" y="1490008"/>
            <a:ext cx="9505056" cy="1938992"/>
          </a:xfrm>
          <a:prstGeom prst="rect">
            <a:avLst/>
          </a:prstGeom>
          <a:noFill/>
        </p:spPr>
        <p:txBody>
          <a:bodyPr wrap="square" rtlCol="0">
            <a:spAutoFit/>
          </a:bodyPr>
          <a:lstStyle/>
          <a:p>
            <a:r>
              <a:rPr lang="en-US" sz="2400" dirty="0"/>
              <a:t>This example involves </a:t>
            </a:r>
            <a:r>
              <a:rPr lang="en-US" sz="2400" i="1" dirty="0"/>
              <a:t>direct proportion </a:t>
            </a:r>
            <a:r>
              <a:rPr lang="en-US" sz="2400" dirty="0"/>
              <a:t>(that is, where two quantities increase or decrease at same rate). The manager of a local store estimates that the ratio of sales of family-size ice-cream tubs to boxes of wafer cones is 5 : 2.	In one day, 70 family-size ice-cream tubs were sold. How many boxes of cones were sold that day?</a:t>
            </a:r>
          </a:p>
        </p:txBody>
      </p:sp>
      <mc:AlternateContent xmlns:mc="http://schemas.openxmlformats.org/markup-compatibility/2006" xmlns:a14="http://schemas.microsoft.com/office/drawing/2010/main">
        <mc:Choice Requires="a14">
          <p:sp>
            <p:nvSpPr>
              <p:cNvPr id="4" name="TextBox 3"/>
              <p:cNvSpPr txBox="1"/>
              <p:nvPr/>
            </p:nvSpPr>
            <p:spPr>
              <a:xfrm>
                <a:off x="2561606" y="3977502"/>
                <a:ext cx="7513477" cy="1355628"/>
              </a:xfrm>
              <a:prstGeom prst="rect">
                <a:avLst/>
              </a:prstGeom>
              <a:noFill/>
            </p:spPr>
            <p:txBody>
              <a:bodyPr wrap="square" rtlCol="0">
                <a:spAutoFit/>
              </a:bodyPr>
              <a:lstStyle/>
              <a:p>
                <a:pPr>
                  <a:spcBef>
                    <a:spcPts val="300"/>
                  </a:spcBef>
                </a:pPr>
                <a:r>
                  <a:rPr lang="en-US" sz="2400" dirty="0"/>
                  <a:t>		</a:t>
                </a:r>
                <a:r>
                  <a:rPr lang="en-US" sz="2400" dirty="0">
                    <a:solidFill>
                      <a:srgbClr val="FF0000"/>
                    </a:solidFill>
                  </a:rPr>
                  <a:t>Ice-cream tubs	 :	Boxes of cones</a:t>
                </a:r>
              </a:p>
              <a:p>
                <a:r>
                  <a:rPr lang="en-US" sz="2400" dirty="0">
                    <a:solidFill>
                      <a:srgbClr val="FF0000"/>
                    </a:solidFill>
                  </a:rPr>
                  <a:t>				    5		 :	     	2</a:t>
                </a:r>
              </a:p>
              <a:p>
                <a:r>
                  <a:rPr lang="en-US" sz="2400" dirty="0">
                    <a:solidFill>
                      <a:srgbClr val="FF0000"/>
                    </a:solidFill>
                  </a:rPr>
                  <a:t>				    1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2</m:t>
                        </m:r>
                      </m:num>
                      <m:den>
                        <m:r>
                          <a:rPr lang="en-GB" sz="2400" i="1">
                            <a:solidFill>
                              <a:srgbClr val="FF0000"/>
                            </a:solidFill>
                            <a:latin typeface="Cambria Math" panose="02040503050406030204" pitchFamily="18" charset="0"/>
                          </a:rPr>
                          <m:t>5</m:t>
                        </m:r>
                      </m:den>
                    </m:f>
                  </m:oMath>
                </a14:m>
                <a:endParaRPr lang="en-US" sz="2400" dirty="0"/>
              </a:p>
            </p:txBody>
          </p:sp>
        </mc:Choice>
        <mc:Fallback xmlns="">
          <p:sp>
            <p:nvSpPr>
              <p:cNvPr id="4" name="TextBox 3"/>
              <p:cNvSpPr txBox="1">
                <a:spLocks noRot="1" noChangeAspect="1" noMove="1" noResize="1" noEditPoints="1" noAdjustHandles="1" noChangeArrowheads="1" noChangeShapeType="1" noTextEdit="1"/>
              </p:cNvSpPr>
              <p:nvPr/>
            </p:nvSpPr>
            <p:spPr>
              <a:xfrm>
                <a:off x="2561606" y="3977502"/>
                <a:ext cx="7513477" cy="1355628"/>
              </a:xfrm>
              <a:prstGeom prst="rect">
                <a:avLst/>
              </a:prstGeom>
              <a:blipFill>
                <a:blip r:embed="rId2"/>
                <a:stretch>
                  <a:fillRect t="-3139" b="-3139"/>
                </a:stretch>
              </a:blipFill>
            </p:spPr>
            <p:txBody>
              <a:bodyPr/>
              <a:lstStyle/>
              <a:p>
                <a:r>
                  <a:rPr lang="en-GB">
                    <a:noFill/>
                  </a:rPr>
                  <a:t> </a:t>
                </a:r>
              </a:p>
            </p:txBody>
          </p:sp>
        </mc:Fallback>
      </mc:AlternateContent>
      <p:sp>
        <p:nvSpPr>
          <p:cNvPr id="5" name="TextBox 4"/>
          <p:cNvSpPr txBox="1"/>
          <p:nvPr/>
        </p:nvSpPr>
        <p:spPr>
          <a:xfrm>
            <a:off x="2561606" y="3508009"/>
            <a:ext cx="6177900" cy="461665"/>
          </a:xfrm>
          <a:prstGeom prst="rect">
            <a:avLst/>
          </a:prstGeom>
          <a:noFill/>
        </p:spPr>
        <p:txBody>
          <a:bodyPr wrap="square" rtlCol="0">
            <a:spAutoFit/>
          </a:bodyPr>
          <a:lstStyle/>
          <a:p>
            <a:r>
              <a:rPr lang="en-US" sz="2400" dirty="0">
                <a:solidFill>
                  <a:srgbClr val="FF0000"/>
                </a:solidFill>
              </a:rPr>
              <a:t>First, find the ratio in the form 1 : </a:t>
            </a:r>
            <a:r>
              <a:rPr lang="en-US" sz="2400" i="1" dirty="0">
                <a:solidFill>
                  <a:srgbClr val="FF0000"/>
                </a:solidFill>
                <a:latin typeface="Times New Roman" panose="02020603050405020304" pitchFamily="18" charset="0"/>
                <a:cs typeface="Times New Roman" panose="02020603050405020304" pitchFamily="18" charset="0"/>
              </a:rPr>
              <a:t>n</a:t>
            </a:r>
            <a:endParaRPr lang="en-US" sz="2400" i="1" dirty="0">
              <a:solidFill>
                <a:srgbClr val="FF0000"/>
              </a:solidFill>
            </a:endParaRPr>
          </a:p>
        </p:txBody>
      </p:sp>
      <p:sp>
        <p:nvSpPr>
          <p:cNvPr id="6" name="TextBox 5"/>
          <p:cNvSpPr txBox="1"/>
          <p:nvPr/>
        </p:nvSpPr>
        <p:spPr>
          <a:xfrm>
            <a:off x="2586512" y="5370643"/>
            <a:ext cx="8236076" cy="461665"/>
          </a:xfrm>
          <a:prstGeom prst="rect">
            <a:avLst/>
          </a:prstGeom>
          <a:noFill/>
        </p:spPr>
        <p:txBody>
          <a:bodyPr wrap="square" rtlCol="0">
            <a:spAutoFit/>
          </a:bodyPr>
          <a:lstStyle/>
          <a:p>
            <a:r>
              <a:rPr lang="en-US" sz="2400" dirty="0">
                <a:solidFill>
                  <a:srgbClr val="FF0000"/>
                </a:solidFill>
              </a:rPr>
              <a:t>We find the ratio we need by multiplying both parts by 70.</a:t>
            </a:r>
          </a:p>
        </p:txBody>
      </p:sp>
      <mc:AlternateContent xmlns:mc="http://schemas.openxmlformats.org/markup-compatibility/2006" xmlns:a14="http://schemas.microsoft.com/office/drawing/2010/main">
        <mc:Choice Requires="a14">
          <p:sp>
            <p:nvSpPr>
              <p:cNvPr id="7" name="TextBox 6"/>
              <p:cNvSpPr txBox="1"/>
              <p:nvPr/>
            </p:nvSpPr>
            <p:spPr>
              <a:xfrm>
                <a:off x="3120308" y="5807917"/>
                <a:ext cx="5493231" cy="986296"/>
              </a:xfrm>
              <a:prstGeom prst="rect">
                <a:avLst/>
              </a:prstGeom>
              <a:noFill/>
            </p:spPr>
            <p:txBody>
              <a:bodyPr wrap="square" rtlCol="0">
                <a:spAutoFit/>
              </a:bodyPr>
              <a:lstStyle/>
              <a:p>
                <a:r>
                  <a:rPr lang="en-US" sz="2400" dirty="0"/>
                  <a:t>			    </a:t>
                </a:r>
                <a:r>
                  <a:rPr lang="en-US" sz="2400" dirty="0">
                    <a:solidFill>
                      <a:srgbClr val="FF0000"/>
                    </a:solidFill>
                  </a:rPr>
                  <a:t>70		:	  70</a:t>
                </a:r>
                <a14:m>
                  <m:oMath xmlns:m="http://schemas.openxmlformats.org/officeDocument/2006/math">
                    <m:r>
                      <a:rPr lang="en-GB" sz="2400" b="0" i="0" smtClean="0">
                        <a:solidFill>
                          <a:srgbClr val="FF0000"/>
                        </a:solidFill>
                        <a:latin typeface="Cambria Math" panose="02040503050406030204" pitchFamily="18" charset="0"/>
                        <a:ea typeface="Cambria Math" panose="02040503050406030204" pitchFamily="18" charset="0"/>
                      </a:rPr>
                      <m:t> </m:t>
                    </m:r>
                    <m:r>
                      <a:rPr lang="en-GB" sz="2400" i="1" smtClean="0">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 </m:t>
                    </m:r>
                    <m:f>
                      <m:fPr>
                        <m:ctrlPr>
                          <a:rPr lang="en-US" sz="2400" i="1">
                            <a:solidFill>
                              <a:srgbClr val="FF0000"/>
                            </a:solidFill>
                            <a:latin typeface="Cambria Math" panose="02040503050406030204" pitchFamily="18" charset="0"/>
                          </a:rPr>
                        </m:ctrlPr>
                      </m:fPr>
                      <m:num>
                        <m:r>
                          <a:rPr lang="en-GB" sz="2400" i="1">
                            <a:solidFill>
                              <a:srgbClr val="FF0000"/>
                            </a:solidFill>
                            <a:latin typeface="Cambria Math" charset="0"/>
                          </a:rPr>
                          <m:t>2</m:t>
                        </m:r>
                      </m:num>
                      <m:den>
                        <m:r>
                          <a:rPr lang="en-GB" sz="2400" i="1">
                            <a:solidFill>
                              <a:srgbClr val="FF0000"/>
                            </a:solidFill>
                            <a:latin typeface="Cambria Math" panose="02040503050406030204" pitchFamily="18" charset="0"/>
                          </a:rPr>
                          <m:t>5</m:t>
                        </m:r>
                      </m:den>
                    </m:f>
                  </m:oMath>
                </a14:m>
                <a:endParaRPr lang="en-US" sz="2400" dirty="0">
                  <a:solidFill>
                    <a:srgbClr val="FF0000"/>
                  </a:solidFill>
                </a:endParaRPr>
              </a:p>
              <a:p>
                <a:r>
                  <a:rPr lang="en-US" sz="2400" dirty="0">
                    <a:solidFill>
                      <a:srgbClr val="FF0000"/>
                    </a:solidFill>
                  </a:rPr>
                  <a:t>			    70 		:	  28</a:t>
                </a:r>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3120308" y="5807917"/>
                <a:ext cx="5493231" cy="986296"/>
              </a:xfrm>
              <a:prstGeom prst="rect">
                <a:avLst/>
              </a:prstGeom>
              <a:blipFill>
                <a:blip r:embed="rId3"/>
                <a:stretch>
                  <a:fillRect b="-13580"/>
                </a:stretch>
              </a:blipFill>
            </p:spPr>
            <p:txBody>
              <a:bodyPr/>
              <a:lstStyle/>
              <a:p>
                <a:r>
                  <a:rPr lang="en-GB">
                    <a:noFill/>
                  </a:rPr>
                  <a:t> </a:t>
                </a:r>
              </a:p>
            </p:txBody>
          </p:sp>
        </mc:Fallback>
      </mc:AlternateContent>
      <p:sp>
        <p:nvSpPr>
          <p:cNvPr id="8" name="TextBox 7"/>
          <p:cNvSpPr txBox="1"/>
          <p:nvPr/>
        </p:nvSpPr>
        <p:spPr>
          <a:xfrm>
            <a:off x="8445918" y="6423670"/>
            <a:ext cx="3260829" cy="400110"/>
          </a:xfrm>
          <a:prstGeom prst="rect">
            <a:avLst/>
          </a:prstGeom>
          <a:noFill/>
        </p:spPr>
        <p:txBody>
          <a:bodyPr wrap="none" rtlCol="0">
            <a:spAutoFit/>
          </a:bodyPr>
          <a:lstStyle/>
          <a:p>
            <a:r>
              <a:rPr lang="en-US" dirty="0">
                <a:solidFill>
                  <a:srgbClr val="FF0000"/>
                </a:solidFill>
              </a:rPr>
              <a:t>Answer: 28 boxes of cones</a:t>
            </a:r>
          </a:p>
        </p:txBody>
      </p:sp>
      <p:sp>
        <p:nvSpPr>
          <p:cNvPr id="9" name="TextBox 8"/>
          <p:cNvSpPr txBox="1"/>
          <p:nvPr/>
        </p:nvSpPr>
        <p:spPr>
          <a:xfrm flipH="1">
            <a:off x="7650559" y="4882871"/>
            <a:ext cx="4118540" cy="461665"/>
          </a:xfrm>
          <a:prstGeom prst="rect">
            <a:avLst/>
          </a:prstGeom>
          <a:noFill/>
        </p:spPr>
        <p:txBody>
          <a:bodyPr wrap="square" rtlCol="0">
            <a:spAutoFit/>
          </a:bodyPr>
          <a:lstStyle/>
          <a:p>
            <a:r>
              <a:rPr lang="en-US" sz="2400" dirty="0"/>
              <a:t> (divide both parts by 5)</a:t>
            </a:r>
          </a:p>
        </p:txBody>
      </p:sp>
      <p:sp>
        <p:nvSpPr>
          <p:cNvPr id="12" name="TextBox 11">
            <a:extLst>
              <a:ext uri="{FF2B5EF4-FFF2-40B4-BE49-F238E27FC236}">
                <a16:creationId xmlns:a16="http://schemas.microsoft.com/office/drawing/2014/main" id="{577B9EA5-E29D-414D-9C37-0E1D1ABFAC86}"/>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A4.2</a:t>
            </a:r>
          </a:p>
        </p:txBody>
      </p:sp>
    </p:spTree>
    <p:extLst>
      <p:ext uri="{BB962C8B-B14F-4D97-AF65-F5344CB8AC3E}">
        <p14:creationId xmlns:p14="http://schemas.microsoft.com/office/powerpoint/2010/main" val="377801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84973" y="35017"/>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Ratio and Proportion: Problem</a:t>
            </a:r>
          </a:p>
        </p:txBody>
      </p:sp>
      <p:sp>
        <p:nvSpPr>
          <p:cNvPr id="2" name="TextBox 1"/>
          <p:cNvSpPr txBox="1"/>
          <p:nvPr/>
        </p:nvSpPr>
        <p:spPr>
          <a:xfrm>
            <a:off x="2316312" y="781516"/>
            <a:ext cx="9252296" cy="830997"/>
          </a:xfrm>
          <a:prstGeom prst="rect">
            <a:avLst/>
          </a:prstGeom>
          <a:noFill/>
        </p:spPr>
        <p:txBody>
          <a:bodyPr wrap="square" rtlCol="0">
            <a:spAutoFit/>
          </a:bodyPr>
          <a:lstStyle/>
          <a:p>
            <a:pPr algn="ctr"/>
            <a:r>
              <a:rPr lang="en-US" sz="2400" dirty="0"/>
              <a:t>Writing ratios in the form of  1 : </a:t>
            </a:r>
            <a:r>
              <a:rPr lang="en-US" sz="2400" i="1" dirty="0">
                <a:latin typeface="Times New Roman" panose="02020603050405020304" pitchFamily="18" charset="0"/>
                <a:cs typeface="Times New Roman" panose="02020603050405020304" pitchFamily="18" charset="0"/>
              </a:rPr>
              <a:t>n</a:t>
            </a:r>
            <a:r>
              <a:rPr lang="en-US" sz="2400" dirty="0"/>
              <a:t>  or </a:t>
            </a:r>
            <a:r>
              <a:rPr lang="en-US" sz="2400" i="1" dirty="0">
                <a:latin typeface="Times New Roman" panose="02020603050405020304" pitchFamily="18" charset="0"/>
                <a:cs typeface="Times New Roman" panose="02020603050405020304" pitchFamily="18" charset="0"/>
              </a:rPr>
              <a:t>n</a:t>
            </a:r>
            <a:r>
              <a:rPr lang="en-US" sz="2400" i="1" dirty="0"/>
              <a:t> </a:t>
            </a:r>
            <a:r>
              <a:rPr lang="en-US" sz="2400" dirty="0"/>
              <a:t>: 1  is also very useful </a:t>
            </a:r>
          </a:p>
          <a:p>
            <a:pPr algn="ctr"/>
            <a:r>
              <a:rPr lang="en-US" sz="2400" dirty="0"/>
              <a:t>when solving </a:t>
            </a:r>
            <a:r>
              <a:rPr lang="en-US" sz="2400" i="1" dirty="0"/>
              <a:t>inverse proportion </a:t>
            </a:r>
            <a:r>
              <a:rPr lang="en-US" sz="2400" dirty="0"/>
              <a:t>problems.</a:t>
            </a:r>
          </a:p>
        </p:txBody>
      </p:sp>
      <p:sp>
        <p:nvSpPr>
          <p:cNvPr id="3" name="TextBox 2"/>
          <p:cNvSpPr txBox="1"/>
          <p:nvPr/>
        </p:nvSpPr>
        <p:spPr>
          <a:xfrm>
            <a:off x="2530450" y="1583323"/>
            <a:ext cx="9756352" cy="1608133"/>
          </a:xfrm>
          <a:prstGeom prst="rect">
            <a:avLst/>
          </a:prstGeom>
          <a:noFill/>
        </p:spPr>
        <p:txBody>
          <a:bodyPr wrap="square" rtlCol="0">
            <a:spAutoFit/>
          </a:bodyPr>
          <a:lstStyle/>
          <a:p>
            <a:r>
              <a:rPr lang="en-US" sz="2400" b="1" dirty="0"/>
              <a:t>Example:</a:t>
            </a:r>
            <a:r>
              <a:rPr lang="en-US" sz="2400" dirty="0"/>
              <a:t> </a:t>
            </a:r>
          </a:p>
          <a:p>
            <a:r>
              <a:rPr lang="en-US" sz="2400" dirty="0"/>
              <a:t>Two people can complete the job of unloading 300 boxes in 7 hours. </a:t>
            </a:r>
          </a:p>
          <a:p>
            <a:pPr>
              <a:spcAft>
                <a:spcPts val="300"/>
              </a:spcAft>
              <a:tabLst>
                <a:tab pos="398463" algn="l"/>
              </a:tabLst>
            </a:pPr>
            <a:r>
              <a:rPr lang="en-US" sz="2400" dirty="0"/>
              <a:t>If 5 people are to unload the boxes instead of 2, how long will the job take, and how much time will be saved?</a:t>
            </a:r>
          </a:p>
        </p:txBody>
      </p:sp>
      <p:sp>
        <p:nvSpPr>
          <p:cNvPr id="4" name="TextBox 3"/>
          <p:cNvSpPr txBox="1"/>
          <p:nvPr/>
        </p:nvSpPr>
        <p:spPr>
          <a:xfrm>
            <a:off x="2527094" y="3210139"/>
            <a:ext cx="9577064" cy="4147289"/>
          </a:xfrm>
          <a:prstGeom prst="rect">
            <a:avLst/>
          </a:prstGeom>
          <a:noFill/>
        </p:spPr>
        <p:txBody>
          <a:bodyPr wrap="square" rtlCol="0">
            <a:spAutoFit/>
          </a:bodyPr>
          <a:lstStyle/>
          <a:p>
            <a:r>
              <a:rPr lang="en-US" sz="2400" dirty="0"/>
              <a:t>The first thing to consider is what will stay the same and what will change. In this scenario, the number of boxes stays the same, </a:t>
            </a:r>
          </a:p>
          <a:p>
            <a:pPr>
              <a:spcAft>
                <a:spcPts val="300"/>
              </a:spcAft>
            </a:pPr>
            <a:r>
              <a:rPr lang="en-US" sz="2400" dirty="0"/>
              <a:t>so this piece of information is irrelevant at the moment.</a:t>
            </a:r>
          </a:p>
          <a:p>
            <a:r>
              <a:rPr lang="en-US" sz="2400" dirty="0"/>
              <a:t>The ratio we are interested in, is:</a:t>
            </a:r>
          </a:p>
          <a:p>
            <a:r>
              <a:rPr lang="en-US" sz="2400" dirty="0"/>
              <a:t>			             People	 :	Hours</a:t>
            </a:r>
          </a:p>
          <a:p>
            <a:r>
              <a:rPr lang="en-US" sz="2400" dirty="0"/>
              <a:t>				               2	 :	  7</a:t>
            </a:r>
          </a:p>
          <a:p>
            <a:r>
              <a:rPr lang="en-US" sz="2400" dirty="0"/>
              <a:t>So the method here, is to find out how many hours it would take </a:t>
            </a:r>
            <a:br>
              <a:rPr lang="en-US" sz="2400" dirty="0"/>
            </a:br>
            <a:r>
              <a:rPr lang="en-US" sz="2400" dirty="0"/>
              <a:t>1 person to do the job. </a:t>
            </a:r>
          </a:p>
          <a:p>
            <a:pPr>
              <a:spcBef>
                <a:spcPts val="600"/>
              </a:spcBef>
            </a:pPr>
            <a:r>
              <a:rPr lang="en-US" sz="2400" dirty="0"/>
              <a:t>How many hours do you think?</a:t>
            </a:r>
          </a:p>
          <a:p>
            <a:endParaRPr lang="en-US" dirty="0"/>
          </a:p>
          <a:p>
            <a:endParaRPr lang="en-US" dirty="0"/>
          </a:p>
        </p:txBody>
      </p:sp>
      <p:sp>
        <p:nvSpPr>
          <p:cNvPr id="7" name="TextBox 6">
            <a:extLst>
              <a:ext uri="{FF2B5EF4-FFF2-40B4-BE49-F238E27FC236}">
                <a16:creationId xmlns:a16="http://schemas.microsoft.com/office/drawing/2014/main" id="{20B34CCD-4E18-7E46-A5D0-CAB873A1ECAB}"/>
              </a:ext>
            </a:extLst>
          </p:cNvPr>
          <p:cNvSpPr txBox="1">
            <a:spLocks noChangeArrowheads="1"/>
          </p:cNvSpPr>
          <p:nvPr/>
        </p:nvSpPr>
        <p:spPr bwMode="auto">
          <a:xfrm>
            <a:off x="7037" y="0"/>
            <a:ext cx="221335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0"/>
              </a:spcAft>
            </a:pPr>
            <a:r>
              <a:rPr lang="en-US" altLang="en-US" b="1" dirty="0">
                <a:solidFill>
                  <a:schemeClr val="bg1"/>
                </a:solidFill>
              </a:rPr>
              <a:t>STRAND A</a:t>
            </a:r>
          </a:p>
          <a:p>
            <a:pPr algn="ctr">
              <a:spcAft>
                <a:spcPts val="600"/>
              </a:spcAft>
            </a:pPr>
            <a:r>
              <a:rPr lang="en-US" altLang="en-US" b="1" dirty="0">
                <a:solidFill>
                  <a:schemeClr val="bg1"/>
                </a:solidFill>
              </a:rPr>
              <a:t>UNIT A4</a:t>
            </a:r>
          </a:p>
          <a:p>
            <a:pPr algn="ctr">
              <a:spcAft>
                <a:spcPts val="600"/>
              </a:spcAft>
            </a:pPr>
            <a:r>
              <a:rPr lang="en-US" altLang="en-US" b="1" dirty="0">
                <a:solidFill>
                  <a:schemeClr val="bg1"/>
                </a:solidFill>
              </a:rPr>
              <a:t>Section A4.2</a:t>
            </a:r>
          </a:p>
        </p:txBody>
      </p:sp>
    </p:spTree>
    <p:extLst>
      <p:ext uri="{BB962C8B-B14F-4D97-AF65-F5344CB8AC3E}">
        <p14:creationId xmlns:p14="http://schemas.microsoft.com/office/powerpoint/2010/main" val="354116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2.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D26DF9-5106-4408-AEB8-21B8AFA51FB3}">
  <ds:schemaRefs>
    <ds:schemaRef ds:uri="http://purl.org/dc/terms/"/>
    <ds:schemaRef ds:uri="f7b00057-f5aa-46f4-8410-da255f325540"/>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9ee75292-5076-4fcc-bc52-dcc754448144"/>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8118</TotalTime>
  <Words>2291</Words>
  <Application>Microsoft Office PowerPoint</Application>
  <PresentationFormat>Widescreen</PresentationFormat>
  <Paragraphs>272</Paragraphs>
  <Slides>19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Cambria Math</vt:lpstr>
      <vt:lpstr>Times New Roman</vt:lpstr>
      <vt:lpstr>Alapértelmezett terv</vt:lpstr>
      <vt:lpstr>TSST STRAND A UNIT A4: Ratio and Proportion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Liz Holland</cp:lastModifiedBy>
  <cp:revision>287</cp:revision>
  <cp:lastPrinted>2016-10-17T08:47:54Z</cp:lastPrinted>
  <dcterms:created xsi:type="dcterms:W3CDTF">2012-10-10T19:07:13Z</dcterms:created>
  <dcterms:modified xsi:type="dcterms:W3CDTF">2020-11-02T10:50:04Z</dcterms:modified>
</cp:coreProperties>
</file>