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355" r:id="rId5"/>
    <p:sldId id="356" r:id="rId6"/>
    <p:sldId id="360" r:id="rId7"/>
    <p:sldId id="382" r:id="rId8"/>
    <p:sldId id="373" r:id="rId9"/>
    <p:sldId id="384" r:id="rId10"/>
    <p:sldId id="371" r:id="rId11"/>
    <p:sldId id="374" r:id="rId12"/>
    <p:sldId id="385" r:id="rId13"/>
    <p:sldId id="386" r:id="rId14"/>
    <p:sldId id="377" r:id="rId15"/>
    <p:sldId id="376" r:id="rId16"/>
    <p:sldId id="390" r:id="rId17"/>
    <p:sldId id="396" r:id="rId18"/>
    <p:sldId id="403" r:id="rId19"/>
    <p:sldId id="393" r:id="rId20"/>
    <p:sldId id="387" r:id="rId21"/>
    <p:sldId id="391" r:id="rId22"/>
    <p:sldId id="398" r:id="rId23"/>
    <p:sldId id="394" r:id="rId24"/>
    <p:sldId id="388" r:id="rId25"/>
    <p:sldId id="395" r:id="rId26"/>
    <p:sldId id="399" r:id="rId27"/>
    <p:sldId id="400" r:id="rId28"/>
    <p:sldId id="401" r:id="rId29"/>
    <p:sldId id="402" r:id="rId30"/>
    <p:sldId id="392" r:id="rId31"/>
    <p:sldId id="389" r:id="rId3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36"/>
    <p:restoredTop sz="94809"/>
  </p:normalViewPr>
  <p:slideViewPr>
    <p:cSldViewPr>
      <p:cViewPr varScale="1">
        <p:scale>
          <a:sx n="85" d="100"/>
          <a:sy n="85" d="100"/>
        </p:scale>
        <p:origin x="120" y="51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11/6/2020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358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887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25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243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761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416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140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193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5435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324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2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05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55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79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98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312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07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632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558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162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13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140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31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0.png"/><Relationship Id="rId11" Type="http://schemas.openxmlformats.org/officeDocument/2006/relationships/image" Target="../media/image290.png"/><Relationship Id="rId5" Type="http://schemas.openxmlformats.org/officeDocument/2006/relationships/image" Target="../media/image230.png"/><Relationship Id="rId10" Type="http://schemas.openxmlformats.org/officeDocument/2006/relationships/image" Target="../media/image280.png"/><Relationship Id="rId4" Type="http://schemas.openxmlformats.org/officeDocument/2006/relationships/image" Target="../media/image220.png"/><Relationship Id="rId9" Type="http://schemas.openxmlformats.org/officeDocument/2006/relationships/image" Target="../media/image211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TSST: STRAND B</a:t>
            </a:r>
            <a:br>
              <a:rPr lang="en-GB" sz="3600" dirty="0"/>
            </a:br>
            <a:r>
              <a:rPr lang="en-GB" sz="3600" b="1" dirty="0"/>
              <a:t>UNIT B2: Number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7120381" y="1650602"/>
            <a:ext cx="165618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(c)	110011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Binary Numbers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15428" y="1672315"/>
            <a:ext cx="1107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(a)	111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745979" y="1651302"/>
            <a:ext cx="1324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(b)	1001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954954" y="5327393"/>
            <a:ext cx="98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(d)	31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82967" y="749501"/>
            <a:ext cx="6878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Worked examples:</a:t>
            </a:r>
          </a:p>
          <a:p>
            <a:r>
              <a:rPr lang="en-GB" sz="2400" dirty="0"/>
              <a:t>Convert the following binary numbers to </a:t>
            </a:r>
            <a:r>
              <a:rPr lang="en-GB" sz="2400" i="1" dirty="0"/>
              <a:t>base 10</a:t>
            </a:r>
            <a:r>
              <a:rPr lang="en-GB" sz="2400" dirty="0"/>
              <a:t>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082967" y="4698834"/>
            <a:ext cx="840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Convert the following base 10 numbers into </a:t>
            </a:r>
            <a:r>
              <a:rPr lang="en-GB" sz="2400" i="1" dirty="0"/>
              <a:t>binary numbers</a:t>
            </a:r>
            <a:r>
              <a:rPr lang="en-GB" sz="2400" dirty="0"/>
              <a:t>:</a:t>
            </a:r>
            <a:endParaRPr lang="en-US" sz="24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637126"/>
              </p:ext>
            </p:extLst>
          </p:nvPr>
        </p:nvGraphicFramePr>
        <p:xfrm>
          <a:off x="3108449" y="2617357"/>
          <a:ext cx="812800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753422" y="1655747"/>
            <a:ext cx="1770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(d)	1001111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623990" y="5327393"/>
            <a:ext cx="981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(a)	16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812180" y="5327393"/>
            <a:ext cx="98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(b)	15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75925" y="5327393"/>
            <a:ext cx="98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(c)	32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942718" y="5968388"/>
            <a:ext cx="1340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10000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26993" y="5968388"/>
            <a:ext cx="802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1111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41576" y="5968388"/>
            <a:ext cx="1213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100000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92744" y="5968388"/>
            <a:ext cx="951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11111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8133" y="203884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20026" y="203884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94512" y="203884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00376" y="203884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39795" y="2954741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39795" y="3343513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39795" y="371742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(c)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39795" y="4106197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A102F-A3A0-2B4A-8869-21F029DEBC37}"/>
              </a:ext>
            </a:extLst>
          </p:cNvPr>
          <p:cNvSpPr txBox="1"/>
          <p:nvPr/>
        </p:nvSpPr>
        <p:spPr>
          <a:xfrm>
            <a:off x="7894512" y="2954741"/>
            <a:ext cx="3233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</a:t>
            </a:r>
            <a:r>
              <a:rPr lang="en-US" dirty="0">
                <a:solidFill>
                  <a:srgbClr val="FF0000"/>
                </a:solidFill>
              </a:rPr>
              <a:t>1               1              1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7C3359-164A-FE4C-B51B-8D9C56EBE3E5}"/>
              </a:ext>
            </a:extLst>
          </p:cNvPr>
          <p:cNvSpPr txBox="1"/>
          <p:nvPr/>
        </p:nvSpPr>
        <p:spPr>
          <a:xfrm>
            <a:off x="6672064" y="3343513"/>
            <a:ext cx="4564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</a:t>
            </a:r>
            <a:r>
              <a:rPr lang="en-US" dirty="0">
                <a:solidFill>
                  <a:srgbClr val="FF0000"/>
                </a:solidFill>
              </a:rPr>
              <a:t>1               0               0              1 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570EA6-99B6-894A-89D1-68C89C522E47}"/>
              </a:ext>
            </a:extLst>
          </p:cNvPr>
          <p:cNvSpPr txBox="1"/>
          <p:nvPr/>
        </p:nvSpPr>
        <p:spPr>
          <a:xfrm>
            <a:off x="4297489" y="3717425"/>
            <a:ext cx="6938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</a:t>
            </a:r>
            <a:r>
              <a:rPr lang="en-US" dirty="0">
                <a:solidFill>
                  <a:srgbClr val="FF0000"/>
                </a:solidFill>
              </a:rPr>
              <a:t>1               1              0               0               1              1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6D931-69EC-8548-B8B9-F9788A39B837}"/>
              </a:ext>
            </a:extLst>
          </p:cNvPr>
          <p:cNvSpPr txBox="1"/>
          <p:nvPr/>
        </p:nvSpPr>
        <p:spPr>
          <a:xfrm>
            <a:off x="3108449" y="4106197"/>
            <a:ext cx="8128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</a:t>
            </a:r>
            <a:r>
              <a:rPr lang="en-US" dirty="0">
                <a:solidFill>
                  <a:srgbClr val="FF0000"/>
                </a:solidFill>
              </a:rPr>
              <a:t>1              0               0              1               1               1              1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4FC6CB98-58DE-4942-923D-34CDEB390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B2.2</a:t>
            </a:r>
          </a:p>
        </p:txBody>
      </p:sp>
    </p:spTree>
    <p:extLst>
      <p:ext uri="{BB962C8B-B14F-4D97-AF65-F5344CB8AC3E}">
        <p14:creationId xmlns:p14="http://schemas.microsoft.com/office/powerpoint/2010/main" val="2087456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6" grpId="0" build="allAtOnce"/>
      <p:bldP spid="9" grpId="0"/>
      <p:bldP spid="10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" grpId="0"/>
      <p:bldP spid="11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1" y="706346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B2.2: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09518" y="2312772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55691" y="224472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09518" y="2845506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11011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03253" y="274060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09518" y="3362855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1010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909518" y="3880204"/>
            <a:ext cx="1213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100001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03253" y="339523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37460" y="392637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33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193557" y="4577033"/>
            <a:ext cx="824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Convert the following base 10 numbers to binary numbers: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32051" y="5192244"/>
            <a:ext cx="138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1000001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58021" y="1601963"/>
            <a:ext cx="6878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Convert the following binary numbers to base 10: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08068" y="5185312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65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332051" y="5682800"/>
            <a:ext cx="15568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10000000</a:t>
            </a:r>
          </a:p>
          <a:p>
            <a:r>
              <a:rPr lang="en-US" dirty="0"/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32051" y="6171031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100000001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36547" y="5682800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36547" y="615489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257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B2.2</a:t>
            </a:r>
          </a:p>
        </p:txBody>
      </p:sp>
    </p:spTree>
    <p:extLst>
      <p:ext uri="{BB962C8B-B14F-4D97-AF65-F5344CB8AC3E}">
        <p14:creationId xmlns:p14="http://schemas.microsoft.com/office/powerpoint/2010/main" val="12245232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9" grpId="0"/>
      <p:bldP spid="15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B2.2: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4" y="1088524"/>
            <a:ext cx="9997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4B41060-6B1E-EF43-8717-BF581171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B2.2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0B1DA94-D8B5-2C4B-B5E1-F91684BAE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58112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http://szalonta.hu/ske/text/B2/skeb2s2.html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9" y="2470140"/>
            <a:ext cx="9984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</p:spTree>
    <p:extLst>
      <p:ext uri="{BB962C8B-B14F-4D97-AF65-F5344CB8AC3E}">
        <p14:creationId xmlns:p14="http://schemas.microsoft.com/office/powerpoint/2010/main" val="2276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Adding and Subtracting Binary Numbers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7C3B53-C7E3-EC41-B3BA-753F7967D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2113135"/>
            <a:ext cx="7175736" cy="46214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B921862-CAB2-9547-85B2-67799C1ABD9D}"/>
                  </a:ext>
                </a:extLst>
              </p:cNvPr>
              <p:cNvSpPr txBox="1"/>
              <p:nvPr/>
            </p:nvSpPr>
            <p:spPr>
              <a:xfrm>
                <a:off x="2398604" y="679541"/>
                <a:ext cx="9793396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We can easily add and subtract in binary; for example:</a:t>
                </a:r>
              </a:p>
              <a:p>
                <a:r>
                  <a:rPr lang="en-US" sz="2400" dirty="0"/>
                  <a:t>in base 10,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1+1+1=3</m:t>
                    </m:r>
                  </m:oMath>
                </a14:m>
                <a:r>
                  <a:rPr lang="en-US" sz="2400" dirty="0"/>
                  <a:t>  and in binary, this becomes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1+1+1=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11.</m:t>
                    </m:r>
                  </m:oMath>
                </a14:m>
                <a:endParaRPr lang="en-GB" sz="2400" b="0" dirty="0"/>
              </a:p>
              <a:p>
                <a:r>
                  <a:rPr lang="en-US" sz="2400" dirty="0"/>
                  <a:t>Similarly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3−1=2 </m:t>
                    </m:r>
                  </m:oMath>
                </a14:m>
                <a:r>
                  <a:rPr lang="en-US" sz="2400" dirty="0"/>
                  <a:t> in base 10 and in binary,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11−1= 10.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B921862-CAB2-9547-85B2-67799C1AB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604" y="679541"/>
                <a:ext cx="9793396" cy="1277273"/>
              </a:xfrm>
              <a:prstGeom prst="rect">
                <a:avLst/>
              </a:prstGeom>
              <a:blipFill>
                <a:blip r:embed="rId4"/>
                <a:stretch>
                  <a:fillRect l="-933" t="-333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22660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Adding in Binary: Worked Example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C6D350-CE73-5740-805E-B808599392DD}"/>
                  </a:ext>
                </a:extLst>
              </p:cNvPr>
              <p:cNvSpPr txBox="1"/>
              <p:nvPr/>
            </p:nvSpPr>
            <p:spPr>
              <a:xfrm>
                <a:off x="2567608" y="836712"/>
                <a:ext cx="8928992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Example 1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Calculate, using binary numbers: </a:t>
                </a:r>
              </a:p>
              <a:p>
                <a:r>
                  <a:rPr lang="en-US" sz="2400" dirty="0"/>
                  <a:t> (a)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111+100        </m:t>
                    </m:r>
                  </m:oMath>
                </a14:m>
                <a:r>
                  <a:rPr lang="en-US" sz="2400" dirty="0"/>
                  <a:t>(b)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1111+111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C6D350-CE73-5740-805E-B80859939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836712"/>
                <a:ext cx="8928992" cy="1431161"/>
              </a:xfrm>
              <a:prstGeom prst="rect">
                <a:avLst/>
              </a:prstGeom>
              <a:blipFill>
                <a:blip r:embed="rId3"/>
                <a:stretch>
                  <a:fillRect l="-1136" t="-3509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D6A93C3-4818-BB46-B77D-C99F1DEBF4AB}"/>
              </a:ext>
            </a:extLst>
          </p:cNvPr>
          <p:cNvSpPr txBox="1"/>
          <p:nvPr/>
        </p:nvSpPr>
        <p:spPr>
          <a:xfrm>
            <a:off x="2582999" y="2420888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2190EC-1611-2D45-A121-C22807235D97}"/>
              </a:ext>
            </a:extLst>
          </p:cNvPr>
          <p:cNvSpPr txBox="1"/>
          <p:nvPr/>
        </p:nvSpPr>
        <p:spPr>
          <a:xfrm>
            <a:off x="3555706" y="3140968"/>
            <a:ext cx="252028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arenBoth"/>
            </a:pPr>
            <a:r>
              <a:rPr lang="en-US" sz="2400" dirty="0">
                <a:solidFill>
                  <a:srgbClr val="FF0000"/>
                </a:solidFill>
              </a:rPr>
              <a:t>     1 1 1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+ 1 0 0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FF0000"/>
                </a:solidFill>
              </a:rPr>
              <a:t>       1 0 1 1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            </a:t>
            </a:r>
            <a:r>
              <a:rPr lang="en-US" sz="1600" dirty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5FA165-C5AE-C148-97BF-94C3035C5113}"/>
              </a:ext>
            </a:extLst>
          </p:cNvPr>
          <p:cNvCxnSpPr/>
          <p:nvPr/>
        </p:nvCxnSpPr>
        <p:spPr bwMode="auto">
          <a:xfrm>
            <a:off x="4223792" y="3975448"/>
            <a:ext cx="93610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9798B9-EFCE-7F48-B4E0-CEA49DD0FE65}"/>
              </a:ext>
            </a:extLst>
          </p:cNvPr>
          <p:cNvCxnSpPr/>
          <p:nvPr/>
        </p:nvCxnSpPr>
        <p:spPr bwMode="auto">
          <a:xfrm>
            <a:off x="4223792" y="4365104"/>
            <a:ext cx="93610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0E7549-85F2-9748-8539-C1C2C0B2B3D3}"/>
              </a:ext>
            </a:extLst>
          </p:cNvPr>
          <p:cNvSpPr txBox="1"/>
          <p:nvPr/>
        </p:nvSpPr>
        <p:spPr>
          <a:xfrm>
            <a:off x="6509782" y="3123100"/>
            <a:ext cx="252028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(b)      1 1 1 1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   + 1 1 1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FF0000"/>
                </a:solidFill>
              </a:rPr>
              <a:t>       1 0 1 1 0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            </a:t>
            </a:r>
            <a:r>
              <a:rPr lang="en-US" sz="1600" dirty="0">
                <a:solidFill>
                  <a:srgbClr val="FF0000"/>
                </a:solidFill>
              </a:rPr>
              <a:t>1   1   1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C5E1C8-0DD3-9143-A492-51AD38A7A4B4}"/>
              </a:ext>
            </a:extLst>
          </p:cNvPr>
          <p:cNvCxnSpPr/>
          <p:nvPr/>
        </p:nvCxnSpPr>
        <p:spPr bwMode="auto">
          <a:xfrm>
            <a:off x="7199630" y="4365104"/>
            <a:ext cx="1200626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B4A351-297C-0E4E-8A58-713796CCF923}"/>
              </a:ext>
            </a:extLst>
          </p:cNvPr>
          <p:cNvCxnSpPr/>
          <p:nvPr/>
        </p:nvCxnSpPr>
        <p:spPr bwMode="auto">
          <a:xfrm>
            <a:off x="7199630" y="3933492"/>
            <a:ext cx="1200626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B843A2-0795-DE41-8582-76482466D700}"/>
              </a:ext>
            </a:extLst>
          </p:cNvPr>
          <p:cNvSpPr txBox="1"/>
          <p:nvPr/>
        </p:nvSpPr>
        <p:spPr>
          <a:xfrm>
            <a:off x="2783632" y="494116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Note:</a:t>
            </a:r>
            <a:r>
              <a:rPr lang="en-US" sz="2400" dirty="0">
                <a:solidFill>
                  <a:srgbClr val="0070C0"/>
                </a:solidFill>
              </a:rPr>
              <a:t> It is important to “carry” correctly.</a:t>
            </a:r>
          </a:p>
        </p:txBody>
      </p:sp>
    </p:spTree>
    <p:extLst>
      <p:ext uri="{BB962C8B-B14F-4D97-AF65-F5344CB8AC3E}">
        <p14:creationId xmlns:p14="http://schemas.microsoft.com/office/powerpoint/2010/main" val="2370739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Subtracting in Binary: Worked Example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UNIT: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C6D350-CE73-5740-805E-B808599392DD}"/>
                  </a:ext>
                </a:extLst>
              </p:cNvPr>
              <p:cNvSpPr txBox="1"/>
              <p:nvPr/>
            </p:nvSpPr>
            <p:spPr>
              <a:xfrm>
                <a:off x="2368022" y="653550"/>
                <a:ext cx="8928992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400" b="1" dirty="0"/>
                  <a:t>Example 2</a:t>
                </a:r>
              </a:p>
              <a:p>
                <a:pPr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/>
                  <a:t>Calculate, using binary numbers: </a:t>
                </a:r>
              </a:p>
              <a:p>
                <a:r>
                  <a:rPr lang="en-US" sz="2400" dirty="0"/>
                  <a:t>(a)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111−101        </m:t>
                    </m:r>
                  </m:oMath>
                </a14:m>
                <a:r>
                  <a:rPr lang="en-US" sz="2400" dirty="0"/>
                  <a:t>(b)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1100−101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C6D350-CE73-5740-805E-B80859939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022" y="653550"/>
                <a:ext cx="8928992" cy="1277273"/>
              </a:xfrm>
              <a:prstGeom prst="rect">
                <a:avLst/>
              </a:prstGeom>
              <a:blipFill>
                <a:blip r:embed="rId3"/>
                <a:stretch>
                  <a:fillRect l="-1024" t="-333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D6A93C3-4818-BB46-B77D-C99F1DEBF4AB}"/>
              </a:ext>
            </a:extLst>
          </p:cNvPr>
          <p:cNvSpPr txBox="1"/>
          <p:nvPr/>
        </p:nvSpPr>
        <p:spPr>
          <a:xfrm>
            <a:off x="2368022" y="1984208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2190EC-1611-2D45-A121-C22807235D97}"/>
                  </a:ext>
                </a:extLst>
              </p:cNvPr>
              <p:cNvSpPr txBox="1"/>
              <p:nvPr/>
            </p:nvSpPr>
            <p:spPr>
              <a:xfrm>
                <a:off x="4043773" y="2084711"/>
                <a:ext cx="2520280" cy="1585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1 1 1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1 0 1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1 0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FF0000"/>
                    </a:solidFill>
                  </a:rPr>
                  <a:t>           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2190EC-1611-2D45-A121-C22807235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773" y="2084711"/>
                <a:ext cx="2520280" cy="1585049"/>
              </a:xfrm>
              <a:prstGeom prst="rect">
                <a:avLst/>
              </a:prstGeom>
              <a:blipFill>
                <a:blip r:embed="rId4"/>
                <a:stretch>
                  <a:fillRect l="-3015" t="-3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5FA165-C5AE-C148-97BF-94C3035C5113}"/>
              </a:ext>
            </a:extLst>
          </p:cNvPr>
          <p:cNvCxnSpPr/>
          <p:nvPr/>
        </p:nvCxnSpPr>
        <p:spPr bwMode="auto">
          <a:xfrm>
            <a:off x="4774594" y="2848740"/>
            <a:ext cx="93610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9798B9-EFCE-7F48-B4E0-CEA49DD0FE65}"/>
              </a:ext>
            </a:extLst>
          </p:cNvPr>
          <p:cNvCxnSpPr/>
          <p:nvPr/>
        </p:nvCxnSpPr>
        <p:spPr bwMode="auto">
          <a:xfrm>
            <a:off x="4774594" y="3352360"/>
            <a:ext cx="93610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D0E7549-85F2-9748-8539-C1C2C0B2B3D3}"/>
                  </a:ext>
                </a:extLst>
              </p:cNvPr>
              <p:cNvSpPr txBox="1"/>
              <p:nvPr/>
            </p:nvSpPr>
            <p:spPr>
              <a:xfrm>
                <a:off x="6627395" y="2017536"/>
                <a:ext cx="2520280" cy="1585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(b)      1 1 0 0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1 0 1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1 1 1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FF0000"/>
                    </a:solidFill>
                  </a:rPr>
                  <a:t>          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D0E7549-85F2-9748-8539-C1C2C0B2B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395" y="2017536"/>
                <a:ext cx="2520280" cy="1585049"/>
              </a:xfrm>
              <a:prstGeom prst="rect">
                <a:avLst/>
              </a:prstGeom>
              <a:blipFill>
                <a:blip r:embed="rId5"/>
                <a:stretch>
                  <a:fillRect l="-3500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C5E1C8-0DD3-9143-A492-51AD38A7A4B4}"/>
              </a:ext>
            </a:extLst>
          </p:cNvPr>
          <p:cNvCxnSpPr/>
          <p:nvPr/>
        </p:nvCxnSpPr>
        <p:spPr bwMode="auto">
          <a:xfrm>
            <a:off x="7332938" y="3352360"/>
            <a:ext cx="1200626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B4A351-297C-0E4E-8A58-713796CCF923}"/>
              </a:ext>
            </a:extLst>
          </p:cNvPr>
          <p:cNvCxnSpPr/>
          <p:nvPr/>
        </p:nvCxnSpPr>
        <p:spPr bwMode="auto">
          <a:xfrm>
            <a:off x="7332938" y="2811467"/>
            <a:ext cx="1200626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4BC9AD-47BE-B84C-ACE9-4795858736BE}"/>
                  </a:ext>
                </a:extLst>
              </p:cNvPr>
              <p:cNvSpPr txBox="1"/>
              <p:nvPr/>
            </p:nvSpPr>
            <p:spPr>
              <a:xfrm>
                <a:off x="2423592" y="3545699"/>
                <a:ext cx="9636455" cy="312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</a:rPr>
                  <a:t>Note:</a:t>
                </a:r>
                <a:r>
                  <a:rPr lang="en-US" sz="2400" dirty="0">
                    <a:solidFill>
                      <a:srgbClr val="0070C0"/>
                    </a:solidFill>
                  </a:rPr>
                  <a:t> Subtraction is not so straightforward as “carrying” is complicated in Binary. So in part (b), it is easier to calculate as:</a:t>
                </a:r>
              </a:p>
              <a:p>
                <a:pPr>
                  <a:tabLst>
                    <a:tab pos="2957513" algn="l"/>
                    <a:tab pos="3319463" algn="l"/>
                  </a:tabLst>
                </a:pPr>
                <a:r>
                  <a:rPr lang="en-US" sz="2400" dirty="0">
                    <a:solidFill>
                      <a:srgbClr val="0070C0"/>
                    </a:solidFill>
                  </a:rPr>
                  <a:t>                1100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101	= 1000 + 100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(100 + 1) </a:t>
                </a:r>
              </a:p>
              <a:p>
                <a:pPr>
                  <a:tabLst>
                    <a:tab pos="2957513" algn="l"/>
                    <a:tab pos="3319463" algn="l"/>
                  </a:tabLst>
                </a:pPr>
                <a:r>
                  <a:rPr lang="en-US" sz="2400" dirty="0">
                    <a:solidFill>
                      <a:srgbClr val="0070C0"/>
                    </a:solidFill>
                  </a:rPr>
                  <a:t>                                  	= 1000 + 100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100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 </a:t>
                </a:r>
              </a:p>
              <a:p>
                <a:pPr>
                  <a:tabLst>
                    <a:tab pos="2957513" algn="l"/>
                    <a:tab pos="3319463" algn="l"/>
                  </a:tabLst>
                </a:pPr>
                <a:r>
                  <a:rPr lang="en-US" sz="2400" dirty="0">
                    <a:solidFill>
                      <a:srgbClr val="0070C0"/>
                    </a:solidFill>
                  </a:rPr>
                  <a:t>                                 	= 1000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</a:t>
                </a:r>
              </a:p>
              <a:p>
                <a:pPr>
                  <a:spcAft>
                    <a:spcPts val="600"/>
                  </a:spcAft>
                  <a:tabLst>
                    <a:tab pos="2957513" algn="l"/>
                    <a:tab pos="3319463" algn="l"/>
                  </a:tabLst>
                </a:pPr>
                <a:r>
                  <a:rPr lang="en-US" sz="2400" dirty="0">
                    <a:solidFill>
                      <a:srgbClr val="0070C0"/>
                    </a:solidFill>
                  </a:rPr>
                  <a:t>                                	= 111</a:t>
                </a:r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Always check your answer; for example, in the above questions:</a:t>
                </a:r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          (a)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101+10=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111      (b)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101+111=1100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4BC9AD-47BE-B84C-ACE9-479585873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545699"/>
                <a:ext cx="9636455" cy="3123932"/>
              </a:xfrm>
              <a:prstGeom prst="rect">
                <a:avLst/>
              </a:prstGeom>
              <a:blipFill>
                <a:blip r:embed="rId6"/>
                <a:stretch>
                  <a:fillRect l="-1013" t="-1367" b="-37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203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1" y="706346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B2.3: Fitness Check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66F42B1-94E3-AF4F-A1B6-98484A3D90F2}"/>
                  </a:ext>
                </a:extLst>
              </p:cNvPr>
              <p:cNvSpPr txBox="1"/>
              <p:nvPr/>
            </p:nvSpPr>
            <p:spPr>
              <a:xfrm>
                <a:off x="2279576" y="1720469"/>
                <a:ext cx="933636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400" dirty="0"/>
                  <a:t>Calculate, in binary: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     (a)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1110+111</m:t>
                    </m:r>
                  </m:oMath>
                </a14:m>
                <a:r>
                  <a:rPr lang="en-US" sz="2400" dirty="0"/>
                  <a:t>                  (b)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11111+11101     </m:t>
                    </m:r>
                  </m:oMath>
                </a14:m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latin typeface="+mj-lt"/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1101 −110                      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11110−111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66F42B1-94E3-AF4F-A1B6-98484A3D9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1720469"/>
                <a:ext cx="9336360" cy="1354217"/>
              </a:xfrm>
              <a:prstGeom prst="rect">
                <a:avLst/>
              </a:prstGeom>
              <a:blipFill>
                <a:blip r:embed="rId3"/>
                <a:stretch>
                  <a:fillRect l="-951" t="-3738" b="-7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876C96-73FF-1640-B7BE-4ECA69D515A8}"/>
                  </a:ext>
                </a:extLst>
              </p:cNvPr>
              <p:cNvSpPr txBox="1"/>
              <p:nvPr/>
            </p:nvSpPr>
            <p:spPr>
              <a:xfrm>
                <a:off x="2279576" y="3336026"/>
                <a:ext cx="8352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 startAt="2"/>
                </a:pPr>
                <a:r>
                  <a:rPr lang="en-US" sz="2400" dirty="0"/>
                  <a:t>Here are 3 binary numbers:  </a:t>
                </a:r>
              </a:p>
              <a:p>
                <a:r>
                  <a:rPr lang="en-US" sz="2400" dirty="0"/>
                  <a:t> 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1110101,       1011110,        1010011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876C96-73FF-1640-B7BE-4ECA69D51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336026"/>
                <a:ext cx="8352928" cy="830997"/>
              </a:xfrm>
              <a:prstGeom prst="rect">
                <a:avLst/>
              </a:prstGeom>
              <a:blipFill>
                <a:blip r:embed="rId4"/>
                <a:stretch>
                  <a:fillRect l="-1062" t="-5970"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1A46B56-A72E-714C-B94C-55BB773B8096}"/>
              </a:ext>
            </a:extLst>
          </p:cNvPr>
          <p:cNvSpPr/>
          <p:nvPr/>
        </p:nvSpPr>
        <p:spPr>
          <a:xfrm>
            <a:off x="2663788" y="4351161"/>
            <a:ext cx="8567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Giving answers in binary: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(a) add together the two smaller numbers,</a:t>
            </a:r>
          </a:p>
          <a:p>
            <a:pPr marL="457200" indent="-457200">
              <a:spcBef>
                <a:spcPts val="600"/>
              </a:spcBef>
              <a:buAutoNum type="alphaLcParenBoth" startAt="2"/>
            </a:pPr>
            <a:r>
              <a:rPr lang="en-US" sz="2400" dirty="0"/>
              <a:t>add together the two larger numbers,</a:t>
            </a:r>
          </a:p>
          <a:p>
            <a:pPr marL="457200" indent="-457200">
              <a:spcBef>
                <a:spcPts val="600"/>
              </a:spcBef>
              <a:buAutoNum type="alphaLcParenBoth" startAt="2"/>
            </a:pPr>
            <a:r>
              <a:rPr lang="en-US" sz="2400" dirty="0"/>
              <a:t>subtract the smallest number from the largest number,</a:t>
            </a:r>
          </a:p>
          <a:p>
            <a:pPr marL="457200" indent="-457200">
              <a:spcBef>
                <a:spcPts val="600"/>
              </a:spcBef>
              <a:buAutoNum type="alphaLcParenBoth" startAt="2"/>
            </a:pPr>
            <a:r>
              <a:rPr lang="en-US" sz="2400" dirty="0"/>
              <a:t>add together all three numbers.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3DDFB-72B4-8E47-BF54-BBCDD8176A70}"/>
              </a:ext>
            </a:extLst>
          </p:cNvPr>
          <p:cNvSpPr txBox="1"/>
          <p:nvPr/>
        </p:nvSpPr>
        <p:spPr>
          <a:xfrm>
            <a:off x="5087888" y="21667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10101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3CD08-653F-4148-9DAC-6A22A45438CB}"/>
              </a:ext>
            </a:extLst>
          </p:cNvPr>
          <p:cNvSpPr txBox="1"/>
          <p:nvPr/>
        </p:nvSpPr>
        <p:spPr>
          <a:xfrm>
            <a:off x="9336360" y="214842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111100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DD280A-20E0-134A-A752-8E0A98850F24}"/>
              </a:ext>
            </a:extLst>
          </p:cNvPr>
          <p:cNvSpPr txBox="1"/>
          <p:nvPr/>
        </p:nvSpPr>
        <p:spPr>
          <a:xfrm>
            <a:off x="5290325" y="262241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954AA4-734A-5B49-8DE5-9C740D66E7D3}"/>
              </a:ext>
            </a:extLst>
          </p:cNvPr>
          <p:cNvSpPr txBox="1"/>
          <p:nvPr/>
        </p:nvSpPr>
        <p:spPr>
          <a:xfrm>
            <a:off x="9480376" y="256238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10111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771724-20CF-AB45-AA85-12D01640C88D}"/>
              </a:ext>
            </a:extLst>
          </p:cNvPr>
          <p:cNvSpPr txBox="1"/>
          <p:nvPr/>
        </p:nvSpPr>
        <p:spPr>
          <a:xfrm>
            <a:off x="10612842" y="4797152"/>
            <a:ext cx="1534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10110001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8BBCC9-7412-0D47-B844-B9F291BADA28}"/>
              </a:ext>
            </a:extLst>
          </p:cNvPr>
          <p:cNvSpPr txBox="1"/>
          <p:nvPr/>
        </p:nvSpPr>
        <p:spPr>
          <a:xfrm>
            <a:off x="10632504" y="5258817"/>
            <a:ext cx="1559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11010011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195EFC-A9F5-9E4E-8E6A-EF3DC5624AE8}"/>
              </a:ext>
            </a:extLst>
          </p:cNvPr>
          <p:cNvSpPr txBox="1"/>
          <p:nvPr/>
        </p:nvSpPr>
        <p:spPr>
          <a:xfrm>
            <a:off x="10838099" y="570196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100010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1D2831-B73E-D245-9192-E9214F4D4007}"/>
              </a:ext>
            </a:extLst>
          </p:cNvPr>
          <p:cNvSpPr txBox="1"/>
          <p:nvPr/>
        </p:nvSpPr>
        <p:spPr>
          <a:xfrm>
            <a:off x="10382288" y="6136265"/>
            <a:ext cx="2059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100100110</a:t>
            </a:r>
          </a:p>
        </p:txBody>
      </p:sp>
    </p:spTree>
    <p:extLst>
      <p:ext uri="{BB962C8B-B14F-4D97-AF65-F5344CB8AC3E}">
        <p14:creationId xmlns:p14="http://schemas.microsoft.com/office/powerpoint/2010/main" val="27776299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B2.3: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4" y="1088524"/>
            <a:ext cx="9997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4B41060-6B1E-EF43-8717-BF581171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B2.3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0B1DA94-D8B5-2C4B-B5E1-F91684BAE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725144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http://szalonta.hu/ske/text/B2/skeb2s3.html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843" y="2780928"/>
            <a:ext cx="9984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</p:spTree>
    <p:extLst>
      <p:ext uri="{BB962C8B-B14F-4D97-AF65-F5344CB8AC3E}">
        <p14:creationId xmlns:p14="http://schemas.microsoft.com/office/powerpoint/2010/main" val="183513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Multiplying Binary Numbers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84547D-3D70-9848-B9E4-97FE7B07FB1B}"/>
                  </a:ext>
                </a:extLst>
              </p:cNvPr>
              <p:cNvSpPr txBox="1"/>
              <p:nvPr/>
            </p:nvSpPr>
            <p:spPr>
              <a:xfrm>
                <a:off x="2339090" y="784714"/>
                <a:ext cx="9721388" cy="90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latin typeface="+mj-lt"/>
                  </a:rPr>
                  <a:t>Long multiplication is very similar in binary to base 10, noting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×1=1 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and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1×0=0×1=0</m:t>
                      </m:r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84547D-3D70-9848-B9E4-97FE7B07F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090" y="784714"/>
                <a:ext cx="9721388" cy="907941"/>
              </a:xfrm>
              <a:prstGeom prst="rect">
                <a:avLst/>
              </a:prstGeom>
              <a:blipFill>
                <a:blip r:embed="rId3"/>
                <a:stretch>
                  <a:fillRect l="-1044" t="-4110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1E3952-24FE-1348-9316-8B1E8E3665E5}"/>
                  </a:ext>
                </a:extLst>
              </p:cNvPr>
              <p:cNvSpPr txBox="1"/>
              <p:nvPr/>
            </p:nvSpPr>
            <p:spPr>
              <a:xfrm>
                <a:off x="2348875" y="1675112"/>
                <a:ext cx="92170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 1:  </a:t>
                </a:r>
                <a:r>
                  <a:rPr lang="en-US" sz="2400" dirty="0"/>
                  <a:t>Calculate 11011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10000 and check your answer by converting to base 10.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1E3952-24FE-1348-9316-8B1E8E366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875" y="1675112"/>
                <a:ext cx="9217024" cy="830997"/>
              </a:xfrm>
              <a:prstGeom prst="rect">
                <a:avLst/>
              </a:prstGeom>
              <a:blipFill>
                <a:blip r:embed="rId4"/>
                <a:stretch>
                  <a:fillRect l="-963" t="-6061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015B7E-403B-2745-963D-DAAFC560F7B4}"/>
                  </a:ext>
                </a:extLst>
              </p:cNvPr>
              <p:cNvSpPr txBox="1"/>
              <p:nvPr/>
            </p:nvSpPr>
            <p:spPr>
              <a:xfrm>
                <a:off x="2358660" y="2477933"/>
                <a:ext cx="92170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Solution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Clearly 11011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10000 = 110110000 but we check the answer by converting to base 10: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015B7E-403B-2745-963D-DAAFC560F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660" y="2477933"/>
                <a:ext cx="9217024" cy="1200329"/>
              </a:xfrm>
              <a:prstGeom prst="rect">
                <a:avLst/>
              </a:prstGeom>
              <a:blipFill>
                <a:blip r:embed="rId5"/>
                <a:stretch>
                  <a:fillRect l="-963" t="-3125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DCFE7B-4546-B443-BED7-7E058F04FDFB}"/>
                  </a:ext>
                </a:extLst>
              </p:cNvPr>
              <p:cNvSpPr txBox="1"/>
              <p:nvPr/>
            </p:nvSpPr>
            <p:spPr>
              <a:xfrm>
                <a:off x="2358660" y="3664407"/>
                <a:ext cx="8640960" cy="90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16   8    4    2    1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1   1    0    1    1 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16+8+2+1=27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DCFE7B-4546-B443-BED7-7E058F04F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660" y="3664407"/>
                <a:ext cx="8640960" cy="907941"/>
              </a:xfrm>
              <a:prstGeom prst="rect">
                <a:avLst/>
              </a:prstGeom>
              <a:blipFill>
                <a:blip r:embed="rId6"/>
                <a:stretch>
                  <a:fillRect t="-5556" b="-15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3F7CDB7-D9C0-A94B-8F92-63F03BA08321}"/>
              </a:ext>
            </a:extLst>
          </p:cNvPr>
          <p:cNvCxnSpPr/>
          <p:nvPr/>
        </p:nvCxnSpPr>
        <p:spPr bwMode="auto">
          <a:xfrm>
            <a:off x="2711624" y="4118377"/>
            <a:ext cx="252028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C8C5E0F-31AA-284A-A843-71DD6867A67B}"/>
                  </a:ext>
                </a:extLst>
              </p:cNvPr>
              <p:cNvSpPr txBox="1"/>
              <p:nvPr/>
            </p:nvSpPr>
            <p:spPr>
              <a:xfrm>
                <a:off x="2339090" y="4463540"/>
                <a:ext cx="8640960" cy="90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16   8    4    2    1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1   0    0    0    0 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16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C8C5E0F-31AA-284A-A843-71DD6867A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090" y="4463540"/>
                <a:ext cx="8640960" cy="907941"/>
              </a:xfrm>
              <a:prstGeom prst="rect">
                <a:avLst/>
              </a:prstGeom>
              <a:blipFill>
                <a:blip r:embed="rId7"/>
                <a:stretch>
                  <a:fillRect t="-5556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CC65AA-22AD-5844-AA1E-F228BAA6D3C3}"/>
              </a:ext>
            </a:extLst>
          </p:cNvPr>
          <p:cNvCxnSpPr/>
          <p:nvPr/>
        </p:nvCxnSpPr>
        <p:spPr bwMode="auto">
          <a:xfrm>
            <a:off x="2639616" y="4939077"/>
            <a:ext cx="252028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CA089-2FB1-774C-8C96-15CB9284A487}"/>
                  </a:ext>
                </a:extLst>
              </p:cNvPr>
              <p:cNvSpPr txBox="1"/>
              <p:nvPr/>
            </p:nvSpPr>
            <p:spPr>
              <a:xfrm>
                <a:off x="2230433" y="5357626"/>
                <a:ext cx="9497980" cy="90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256  128  64  32  16   8   4    2   1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1       1    0     1    1   0   0   0    0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256+128+32+16=432   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CA089-2FB1-774C-8C96-15CB9284A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433" y="5357626"/>
                <a:ext cx="9497980" cy="907941"/>
              </a:xfrm>
              <a:prstGeom prst="rect">
                <a:avLst/>
              </a:prstGeom>
              <a:blipFill>
                <a:blip r:embed="rId8"/>
                <a:stretch>
                  <a:fillRect t="-4110" b="-13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73FECEA-8776-9641-BCCC-1C121108C6EA}"/>
              </a:ext>
            </a:extLst>
          </p:cNvPr>
          <p:cNvCxnSpPr/>
          <p:nvPr/>
        </p:nvCxnSpPr>
        <p:spPr bwMode="auto">
          <a:xfrm>
            <a:off x="2639616" y="5805264"/>
            <a:ext cx="4464496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AE20D0-E86A-BC46-A678-0EEE89C3B057}"/>
                  </a:ext>
                </a:extLst>
              </p:cNvPr>
              <p:cNvSpPr txBox="1"/>
              <p:nvPr/>
            </p:nvSpPr>
            <p:spPr>
              <a:xfrm>
                <a:off x="2495600" y="6265567"/>
                <a:ext cx="9232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and note that 27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16 = 432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AE20D0-E86A-BC46-A678-0EEE89C3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6265567"/>
                <a:ext cx="9232813" cy="461665"/>
              </a:xfrm>
              <a:prstGeom prst="rect">
                <a:avLst/>
              </a:prstGeom>
              <a:blipFill>
                <a:blip r:embed="rId9"/>
                <a:stretch>
                  <a:fillRect l="-962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2380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7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Multiplying Binary Numbers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1E3952-24FE-1348-9316-8B1E8E3665E5}"/>
                  </a:ext>
                </a:extLst>
              </p:cNvPr>
              <p:cNvSpPr txBox="1"/>
              <p:nvPr/>
            </p:nvSpPr>
            <p:spPr>
              <a:xfrm>
                <a:off x="2230433" y="752850"/>
                <a:ext cx="92170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 2:  </a:t>
                </a:r>
                <a:r>
                  <a:rPr lang="en-US" sz="2400" dirty="0"/>
                  <a:t>Calculate 1110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101 and check your answer by converting to base 10.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1E3952-24FE-1348-9316-8B1E8E366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433" y="752850"/>
                <a:ext cx="9217024" cy="830997"/>
              </a:xfrm>
              <a:prstGeom prst="rect">
                <a:avLst/>
              </a:prstGeom>
              <a:blipFill>
                <a:blip r:embed="rId3"/>
                <a:stretch>
                  <a:fillRect l="-963" t="-6061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3E015B7E-403B-2745-963D-DAAFC560F7B4}"/>
              </a:ext>
            </a:extLst>
          </p:cNvPr>
          <p:cNvSpPr txBox="1"/>
          <p:nvPr/>
        </p:nvSpPr>
        <p:spPr>
          <a:xfrm>
            <a:off x="2236438" y="1740093"/>
            <a:ext cx="9217024" cy="29854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                                </a:t>
            </a:r>
            <a:r>
              <a:rPr lang="en-US" sz="2400" dirty="0">
                <a:solidFill>
                  <a:srgbClr val="FF0000"/>
                </a:solidFill>
              </a:rPr>
              <a:t>1 1 1 0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                    ×  1 0 1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                      1 1 1 0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                1 1 1 0 0 0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             1 0 0 0 1 1 0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             </a:t>
            </a:r>
            <a:r>
              <a:rPr lang="en-US" sz="1600" dirty="0">
                <a:solidFill>
                  <a:srgbClr val="FF0000"/>
                </a:solidFill>
              </a:rPr>
              <a:t>1   1   1</a:t>
            </a:r>
            <a:r>
              <a:rPr lang="en-US" sz="2400" dirty="0">
                <a:solidFill>
                  <a:srgbClr val="FF0000"/>
                </a:solidFill>
              </a:rPr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CA089-2FB1-774C-8C96-15CB9284A487}"/>
                  </a:ext>
                </a:extLst>
              </p:cNvPr>
              <p:cNvSpPr txBox="1"/>
              <p:nvPr/>
            </p:nvSpPr>
            <p:spPr>
              <a:xfrm>
                <a:off x="2450640" y="4725526"/>
                <a:ext cx="9497980" cy="90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64  32  16   8   4    2   1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1    0    0    0    1   1   0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iving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64+4+2=70   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CA089-2FB1-774C-8C96-15CB9284A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640" y="4725526"/>
                <a:ext cx="9497980" cy="907941"/>
              </a:xfrm>
              <a:prstGeom prst="rect">
                <a:avLst/>
              </a:prstGeom>
              <a:blipFill>
                <a:blip r:embed="rId4"/>
                <a:stretch>
                  <a:fillRect t="-5556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73FECEA-8776-9641-BCCC-1C121108C6EA}"/>
              </a:ext>
            </a:extLst>
          </p:cNvPr>
          <p:cNvCxnSpPr>
            <a:cxnSpLocks/>
          </p:cNvCxnSpPr>
          <p:nvPr/>
        </p:nvCxnSpPr>
        <p:spPr bwMode="auto">
          <a:xfrm>
            <a:off x="2869740" y="5179496"/>
            <a:ext cx="345638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AE20D0-E86A-BC46-A678-0EEE89C3B057}"/>
                  </a:ext>
                </a:extLst>
              </p:cNvPr>
              <p:cNvSpPr txBox="1"/>
              <p:nvPr/>
            </p:nvSpPr>
            <p:spPr>
              <a:xfrm>
                <a:off x="2715807" y="5786153"/>
                <a:ext cx="92328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As 1110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+4+2=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and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101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4+1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=7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and 14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70, the result is confirmed.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AE20D0-E86A-BC46-A678-0EEE89C3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807" y="5786153"/>
                <a:ext cx="9232813" cy="830997"/>
              </a:xfrm>
              <a:prstGeom prst="rect">
                <a:avLst/>
              </a:prstGeom>
              <a:blipFill>
                <a:blip r:embed="rId5"/>
                <a:stretch>
                  <a:fillRect l="-1057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988EF0-750B-1742-9726-B79843A13568}"/>
              </a:ext>
            </a:extLst>
          </p:cNvPr>
          <p:cNvCxnSpPr/>
          <p:nvPr/>
        </p:nvCxnSpPr>
        <p:spPr bwMode="auto">
          <a:xfrm>
            <a:off x="5015880" y="2924944"/>
            <a:ext cx="108012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5F4B5AE-821A-E04B-9749-94A1E465C1F1}"/>
              </a:ext>
            </a:extLst>
          </p:cNvPr>
          <p:cNvCxnSpPr>
            <a:cxnSpLocks/>
          </p:cNvCxnSpPr>
          <p:nvPr/>
        </p:nvCxnSpPr>
        <p:spPr bwMode="auto">
          <a:xfrm>
            <a:off x="4295800" y="3789040"/>
            <a:ext cx="18002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C3F18E4-F7AC-1F42-925C-0F33586488F6}"/>
              </a:ext>
            </a:extLst>
          </p:cNvPr>
          <p:cNvCxnSpPr>
            <a:cxnSpLocks/>
          </p:cNvCxnSpPr>
          <p:nvPr/>
        </p:nvCxnSpPr>
        <p:spPr bwMode="auto">
          <a:xfrm>
            <a:off x="4295800" y="4293096"/>
            <a:ext cx="18002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52851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Number Classification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857" y="980728"/>
            <a:ext cx="819786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Number Classification is an important part of number work.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You have three 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840" y="3107236"/>
            <a:ext cx="6840760" cy="2793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en-US" sz="2400" dirty="0"/>
              <a:t>1.  Number Classification</a:t>
            </a:r>
          </a:p>
          <a:p>
            <a:pPr>
              <a:lnSpc>
                <a:spcPct val="150000"/>
              </a:lnSpc>
              <a:buAutoNum type="arabicPeriod" startAt="2"/>
            </a:pPr>
            <a:r>
              <a:rPr lang="en-US" altLang="en-US" sz="2400" dirty="0"/>
              <a:t>Binary Numbers</a:t>
            </a:r>
          </a:p>
          <a:p>
            <a:pPr>
              <a:lnSpc>
                <a:spcPct val="150000"/>
              </a:lnSpc>
              <a:buAutoNum type="arabicPeriod" startAt="2"/>
            </a:pPr>
            <a:r>
              <a:rPr lang="en-US" altLang="en-US" sz="2400" dirty="0"/>
              <a:t>Adding and Subtracting Binary Numbers</a:t>
            </a:r>
          </a:p>
          <a:p>
            <a:pPr>
              <a:lnSpc>
                <a:spcPct val="150000"/>
              </a:lnSpc>
              <a:buAutoNum type="arabicPeriod" startAt="2"/>
            </a:pPr>
            <a:r>
              <a:rPr lang="en-US" altLang="en-US" sz="2400" dirty="0"/>
              <a:t>Multiplying Binary Numbers</a:t>
            </a:r>
          </a:p>
          <a:p>
            <a:pPr>
              <a:lnSpc>
                <a:spcPct val="150000"/>
              </a:lnSpc>
              <a:buAutoNum type="arabicPeriod" startAt="2"/>
            </a:pPr>
            <a:r>
              <a:rPr lang="en-US" altLang="en-US" sz="2400" dirty="0"/>
              <a:t>Other Bases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F3221A54-BF69-9345-98C1-6514C9154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Number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B2.4: Fitness Check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F5519-1CC2-354A-A749-3FF3978724A8}"/>
                  </a:ext>
                </a:extLst>
              </p:cNvPr>
              <p:cNvSpPr txBox="1"/>
              <p:nvPr/>
            </p:nvSpPr>
            <p:spPr>
              <a:xfrm>
                <a:off x="2783632" y="1772816"/>
                <a:ext cx="892899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Calculate these binary multiplications and check your answers by converting to base 10: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(a) 11101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1000</m:t>
                    </m:r>
                  </m:oMath>
                </a14:m>
                <a:r>
                  <a:rPr lang="en-US" sz="2400" dirty="0">
                    <a:latin typeface="+mj-lt"/>
                  </a:rPr>
                  <a:t>             </a:t>
                </a:r>
              </a:p>
              <a:p>
                <a:endParaRPr lang="en-US" sz="2400" dirty="0">
                  <a:latin typeface="+mj-lt"/>
                </a:endParaRPr>
              </a:p>
              <a:p>
                <a:pPr marL="457200" indent="-457200">
                  <a:buAutoNum type="alphaLcParenBoth" startAt="2"/>
                </a:pPr>
                <a:r>
                  <a:rPr lang="en-US" sz="2400" dirty="0">
                    <a:latin typeface="+mj-lt"/>
                  </a:rPr>
                  <a:t>111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+mj-lt"/>
                  </a:rPr>
                  <a:t>11</a:t>
                </a:r>
              </a:p>
              <a:p>
                <a:pPr marL="457200" indent="-457200">
                  <a:buAutoNum type="alphaLcParenBoth" startAt="2"/>
                </a:pPr>
                <a:endParaRPr lang="en-US" sz="2400" dirty="0">
                  <a:latin typeface="+mj-lt"/>
                </a:endParaRPr>
              </a:p>
              <a:p>
                <a:pPr marL="457200" indent="-457200">
                  <a:buAutoNum type="alphaLcParenBoth" startAt="2"/>
                </a:pPr>
                <a:r>
                  <a:rPr lang="en-US" sz="2400" dirty="0">
                    <a:latin typeface="+mj-lt"/>
                  </a:rPr>
                  <a:t>100111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+mj-lt"/>
                  </a:rPr>
                  <a:t>1101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F5519-1CC2-354A-A749-3FF397872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1772816"/>
                <a:ext cx="8928992" cy="3046988"/>
              </a:xfrm>
              <a:prstGeom prst="rect">
                <a:avLst/>
              </a:prstGeom>
              <a:blipFill>
                <a:blip r:embed="rId3"/>
                <a:stretch>
                  <a:fillRect l="-1093" t="-1400" b="-3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AB130D-A80B-7240-A61B-86310AA6BAE6}"/>
                  </a:ext>
                </a:extLst>
              </p:cNvPr>
              <p:cNvSpPr txBox="1"/>
              <p:nvPr/>
            </p:nvSpPr>
            <p:spPr>
              <a:xfrm>
                <a:off x="5869192" y="2896200"/>
                <a:ext cx="34315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11101000; 29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8 = 232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AB130D-A80B-7240-A61B-86310AA6B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192" y="2896200"/>
                <a:ext cx="3431580" cy="461665"/>
              </a:xfrm>
              <a:prstGeom prst="rect">
                <a:avLst/>
              </a:prstGeom>
              <a:blipFill>
                <a:blip r:embed="rId4"/>
                <a:stretch>
                  <a:fillRect l="-2842" t="-9211" r="-177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24187D-D87D-1645-97BB-6986030713B8}"/>
                  </a:ext>
                </a:extLst>
              </p:cNvPr>
              <p:cNvSpPr txBox="1"/>
              <p:nvPr/>
            </p:nvSpPr>
            <p:spPr>
              <a:xfrm>
                <a:off x="5663952" y="3601366"/>
                <a:ext cx="28803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10101; 7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 = 21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24187D-D87D-1645-97BB-6986030713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601366"/>
                <a:ext cx="2880320" cy="461665"/>
              </a:xfrm>
              <a:prstGeom prst="rect">
                <a:avLst/>
              </a:prstGeom>
              <a:blipFill>
                <a:blip r:embed="rId5"/>
                <a:stretch>
                  <a:fillRect l="-317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1E62F5-D4AE-2E42-A626-E66F6E6ABDCE}"/>
                  </a:ext>
                </a:extLst>
              </p:cNvPr>
              <p:cNvSpPr txBox="1"/>
              <p:nvPr/>
            </p:nvSpPr>
            <p:spPr>
              <a:xfrm>
                <a:off x="6023992" y="4343553"/>
                <a:ext cx="5040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111111011; 39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13 = 507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1E62F5-D4AE-2E42-A626-E66F6E6AB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343553"/>
                <a:ext cx="5040560" cy="461665"/>
              </a:xfrm>
              <a:prstGeom prst="rect">
                <a:avLst/>
              </a:prstGeom>
              <a:blipFill>
                <a:blip r:embed="rId6"/>
                <a:stretch>
                  <a:fillRect l="-1814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>
            <a:extLst>
              <a:ext uri="{FF2B5EF4-FFF2-40B4-BE49-F238E27FC236}">
                <a16:creationId xmlns:a16="http://schemas.microsoft.com/office/drawing/2014/main" id="{0AD8894F-2604-478A-B543-B71E5B9A5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261" y="706346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2384646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22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B2.4: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4" y="1088524"/>
            <a:ext cx="9997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Section.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4B41060-6B1E-EF43-8717-BF581171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B2.4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0B1DA94-D8B5-2C4B-B5E1-F91684BAE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81278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http://szalonta.hu/ske/text/B2/skeb2s4.html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843" y="2780928"/>
            <a:ext cx="9984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</p:spTree>
    <p:extLst>
      <p:ext uri="{BB962C8B-B14F-4D97-AF65-F5344CB8AC3E}">
        <p14:creationId xmlns:p14="http://schemas.microsoft.com/office/powerpoint/2010/main" val="344267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Other Bases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1723E0-1110-B04D-8B2B-9A6185F3BB49}"/>
              </a:ext>
            </a:extLst>
          </p:cNvPr>
          <p:cNvSpPr/>
          <p:nvPr/>
        </p:nvSpPr>
        <p:spPr>
          <a:xfrm>
            <a:off x="2272950" y="197699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The table opposite lists the digits used </a:t>
            </a:r>
          </a:p>
          <a:p>
            <a:r>
              <a:rPr lang="en-US" sz="2400" dirty="0"/>
              <a:t>in some other number bases.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CBCA7E-FD6B-754F-AA9D-7EFC0924C301}"/>
              </a:ext>
            </a:extLst>
          </p:cNvPr>
          <p:cNvSpPr/>
          <p:nvPr/>
        </p:nvSpPr>
        <p:spPr>
          <a:xfrm>
            <a:off x="2279576" y="106039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The ideas that we have considered can </a:t>
            </a:r>
          </a:p>
          <a:p>
            <a:r>
              <a:rPr lang="en-US" sz="2400" dirty="0"/>
              <a:t>be extended to other number bases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28611C-1D8E-E24D-A5EE-212054258D16}"/>
              </a:ext>
            </a:extLst>
          </p:cNvPr>
          <p:cNvSpPr/>
          <p:nvPr/>
        </p:nvSpPr>
        <p:spPr>
          <a:xfrm>
            <a:off x="2272950" y="2807994"/>
            <a:ext cx="93808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powers of the base number give </a:t>
            </a:r>
          </a:p>
          <a:p>
            <a:r>
              <a:rPr lang="en-US" sz="2400" dirty="0"/>
              <a:t>the place values when you convert to base 10. 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For base 3, the place values are the powers of 3,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            i.e. 1, 3, 9, 27, 81,… 243, etc. </a:t>
            </a:r>
          </a:p>
          <a:p>
            <a:r>
              <a:rPr lang="en-US" sz="2400" dirty="0"/>
              <a:t>This is shown in the following example, which also shows how the base 3 number 12100 is equivalent to the base 10 number 144.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37C2FF6-4232-014A-BDBB-37FF92FD2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700" y="752128"/>
            <a:ext cx="4432300" cy="2425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9B89D60-F2F4-D947-96FA-7E160C552BC4}"/>
                  </a:ext>
                </a:extLst>
              </p:cNvPr>
              <p:cNvSpPr txBox="1"/>
              <p:nvPr/>
            </p:nvSpPr>
            <p:spPr>
              <a:xfrm>
                <a:off x="2351584" y="5233694"/>
                <a:ext cx="1015312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i="1" dirty="0"/>
                  <a:t>Base 3:</a:t>
                </a:r>
                <a:r>
                  <a:rPr lang="en-US" sz="2400" dirty="0"/>
                  <a:t>    81  27  9   3   1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                 1   2   1   0   0 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1×81+2×27+1×9+0×3+0×1</m:t>
                    </m:r>
                  </m:oMath>
                </a14:m>
                <a:endParaRPr lang="en-GB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                                               =</m:t>
                    </m:r>
                    <m:r>
                      <m:rPr>
                        <m:nor/>
                      </m:rPr>
                      <a:rPr lang="en-US" sz="2400" dirty="0"/>
                      <m:t>1</m:t>
                    </m:r>
                    <m:r>
                      <m:rPr>
                        <m:nor/>
                      </m:rPr>
                      <a:rPr lang="en-GB" sz="2400" b="0" i="0" dirty="0" smtClean="0"/>
                      <m:t>44 </m:t>
                    </m:r>
                  </m:oMath>
                </a14:m>
                <a:r>
                  <a:rPr lang="en-GB" sz="2400" b="0" dirty="0">
                    <a:ea typeface="Cambria Math" panose="02040503050406030204" pitchFamily="18" charset="0"/>
                  </a:rPr>
                  <a:t>in base 10</a:t>
                </a:r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9B89D60-F2F4-D947-96FA-7E160C552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233694"/>
                <a:ext cx="10153128" cy="1354217"/>
              </a:xfrm>
              <a:prstGeom prst="rect">
                <a:avLst/>
              </a:prstGeom>
              <a:blipFill>
                <a:blip r:embed="rId4"/>
                <a:stretch>
                  <a:fillRect l="-961" t="-3153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8613B8-CC40-9545-9941-13E991675FBA}"/>
              </a:ext>
            </a:extLst>
          </p:cNvPr>
          <p:cNvCxnSpPr/>
          <p:nvPr/>
        </p:nvCxnSpPr>
        <p:spPr bwMode="auto">
          <a:xfrm>
            <a:off x="3791744" y="5661248"/>
            <a:ext cx="216024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231336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Other Bases: Worked Examples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1EF1CE-EDDD-3A4E-A2CD-6F4DACA068C1}"/>
              </a:ext>
            </a:extLst>
          </p:cNvPr>
          <p:cNvSpPr txBox="1"/>
          <p:nvPr/>
        </p:nvSpPr>
        <p:spPr>
          <a:xfrm>
            <a:off x="2639616" y="836712"/>
            <a:ext cx="928903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Example 1  </a:t>
            </a:r>
            <a:r>
              <a:rPr lang="en-US" sz="2400" dirty="0"/>
              <a:t>Convert each of these numbers to base 10 numbers:</a:t>
            </a:r>
          </a:p>
          <a:p>
            <a:r>
              <a:rPr lang="en-US" sz="2400" dirty="0"/>
              <a:t>(a) 412 in base 6      (b) 374 in base 9        (c) 1432 in base 5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0C6B53-50C4-C440-895D-02DD2E61C97C}"/>
                  </a:ext>
                </a:extLst>
              </p:cNvPr>
              <p:cNvSpPr txBox="1"/>
              <p:nvPr/>
            </p:nvSpPr>
            <p:spPr>
              <a:xfrm>
                <a:off x="2639616" y="1988840"/>
                <a:ext cx="9552384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Solution</a:t>
                </a:r>
              </a:p>
              <a:p>
                <a:pPr marL="457200" indent="-457200">
                  <a:spcAft>
                    <a:spcPts val="600"/>
                  </a:spcAft>
                  <a:buAutoNum type="alphaLcParenBoth"/>
                </a:pPr>
                <a:r>
                  <a:rPr lang="en-US" sz="2400" dirty="0">
                    <a:solidFill>
                      <a:srgbClr val="FF0000"/>
                    </a:solidFill>
                  </a:rPr>
                  <a:t> 36   6   1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4    1   2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4×36+1×6+2×1=152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10</a:t>
                </a:r>
              </a:p>
              <a:p>
                <a:pPr>
                  <a:spcAft>
                    <a:spcPts val="600"/>
                  </a:spcAft>
                </a:pPr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(b)  81   9  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3    7   4 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310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10 </a:t>
                </a:r>
              </a:p>
              <a:p>
                <a:pPr>
                  <a:spcAft>
                    <a:spcPts val="600"/>
                  </a:spcAft>
                </a:pPr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(c)  125   25   5  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1     4    3   2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3+2×1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																		  base 10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0C6B53-50C4-C440-895D-02DD2E61C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1988840"/>
                <a:ext cx="9552384" cy="4401205"/>
              </a:xfrm>
              <a:prstGeom prst="rect">
                <a:avLst/>
              </a:prstGeom>
              <a:blipFill>
                <a:blip r:embed="rId3"/>
                <a:stretch>
                  <a:fillRect l="-957" t="-970" b="-2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3BE73D-F33B-4D48-A11F-B8D6666A06B6}"/>
              </a:ext>
            </a:extLst>
          </p:cNvPr>
          <p:cNvCxnSpPr/>
          <p:nvPr/>
        </p:nvCxnSpPr>
        <p:spPr bwMode="auto">
          <a:xfrm>
            <a:off x="3215680" y="2852936"/>
            <a:ext cx="129614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FF58AA-48A6-5A44-9E4A-B7B67E609457}"/>
              </a:ext>
            </a:extLst>
          </p:cNvPr>
          <p:cNvCxnSpPr/>
          <p:nvPr/>
        </p:nvCxnSpPr>
        <p:spPr bwMode="auto">
          <a:xfrm>
            <a:off x="3215680" y="4221088"/>
            <a:ext cx="129614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778D23-645C-2849-8AB6-74D6C41853A5}"/>
              </a:ext>
            </a:extLst>
          </p:cNvPr>
          <p:cNvCxnSpPr>
            <a:cxnSpLocks/>
          </p:cNvCxnSpPr>
          <p:nvPr/>
        </p:nvCxnSpPr>
        <p:spPr bwMode="auto">
          <a:xfrm>
            <a:off x="3215680" y="5517232"/>
            <a:ext cx="201622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577393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Other Bases: Worked Examples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1EF1CE-EDDD-3A4E-A2CD-6F4DACA068C1}"/>
              </a:ext>
            </a:extLst>
          </p:cNvPr>
          <p:cNvSpPr txBox="1"/>
          <p:nvPr/>
        </p:nvSpPr>
        <p:spPr>
          <a:xfrm>
            <a:off x="2207260" y="676535"/>
            <a:ext cx="92890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Example 2 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Convert these numbers in base 10 to numbers in the base stated:</a:t>
            </a:r>
          </a:p>
          <a:p>
            <a:r>
              <a:rPr lang="en-US" sz="2400" dirty="0"/>
              <a:t>(a) 472 to base 4            (b) 179 to base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09548B-0554-F74B-8981-773C6F2C03C0}"/>
                  </a:ext>
                </a:extLst>
              </p:cNvPr>
              <p:cNvSpPr txBox="1"/>
              <p:nvPr/>
            </p:nvSpPr>
            <p:spPr>
              <a:xfrm>
                <a:off x="2231189" y="2006009"/>
                <a:ext cx="9361040" cy="4970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Solution</a:t>
                </a:r>
              </a:p>
              <a:p>
                <a:pPr marL="457200" indent="-457200">
                  <a:buAutoNum type="alphaLcParenBoth"/>
                </a:pPr>
                <a:r>
                  <a:rPr lang="en-US" sz="2400" dirty="0">
                    <a:solidFill>
                      <a:srgbClr val="FF0000"/>
                    </a:solidFill>
                  </a:rPr>
                  <a:t>Base 4 place values are 1024, 256, 64, 16, 4, 1 so we need to express 472 as a linear combination of these numbers but with no multiplier greater than 3: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   472 = (1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256)+216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          = (1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256)+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3×64</m:t>
                        </m:r>
                      </m:e>
                    </m:d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+24 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          = (1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256)+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3×64</m:t>
                        </m:r>
                      </m:e>
                    </m:d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×16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2×4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0×1</m:t>
                        </m:r>
                      </m:e>
                    </m:d>
                  </m:oMath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               =  13120 in base 6  (we often write this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13120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(b) Base 7 place values are 343, 49, 7, 1 and we can write: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       179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×49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+32</m:t>
                    </m:r>
                  </m:oMath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              =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×49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4×7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+(4×1)</m:t>
                    </m:r>
                  </m:oMath>
                </a14:m>
                <a:endParaRPr lang="en-GB" sz="2400" b="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         = 344 in base 7 (or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344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09548B-0554-F74B-8981-773C6F2C0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189" y="2006009"/>
                <a:ext cx="9361040" cy="4970591"/>
              </a:xfrm>
              <a:prstGeom prst="rect">
                <a:avLst/>
              </a:prstGeom>
              <a:blipFill>
                <a:blip r:embed="rId3"/>
                <a:stretch>
                  <a:fillRect l="-949" t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691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Other Bases: Worked Examples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1EF1CE-EDDD-3A4E-A2CD-6F4DACA068C1}"/>
              </a:ext>
            </a:extLst>
          </p:cNvPr>
          <p:cNvSpPr txBox="1"/>
          <p:nvPr/>
        </p:nvSpPr>
        <p:spPr>
          <a:xfrm>
            <a:off x="2241331" y="698608"/>
            <a:ext cx="928903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Example 3 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Carry out each of the following calculations in the base stated:</a:t>
            </a:r>
          </a:p>
          <a:p>
            <a:pPr marL="457200" indent="-457200">
              <a:spcAft>
                <a:spcPts val="600"/>
              </a:spcAft>
              <a:buAutoNum type="alphaLcParenBoth"/>
            </a:pPr>
            <a:r>
              <a:rPr lang="en-US" sz="2400" dirty="0"/>
              <a:t>141 + 104 in base 5            (b) 16 + 32 in base 7</a:t>
            </a:r>
          </a:p>
          <a:p>
            <a:r>
              <a:rPr lang="en-US" sz="2400" dirty="0"/>
              <a:t>Check your answer to (b) by changing to base 10.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3ED1BF-B91E-1046-8214-5D7EE0F24CB0}"/>
              </a:ext>
            </a:extLst>
          </p:cNvPr>
          <p:cNvSpPr txBox="1"/>
          <p:nvPr/>
        </p:nvSpPr>
        <p:spPr>
          <a:xfrm>
            <a:off x="2254092" y="2526935"/>
            <a:ext cx="928903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(a) </a:t>
            </a:r>
            <a:r>
              <a:rPr lang="en-US" sz="2400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141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+ 104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300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</a:t>
            </a:r>
            <a:r>
              <a:rPr lang="en-US" sz="1800" dirty="0">
                <a:solidFill>
                  <a:srgbClr val="FF0000"/>
                </a:solidFill>
              </a:rPr>
              <a:t>1 1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DFC318-0EA6-594D-94FE-06A7DB4D9AC4}"/>
              </a:ext>
            </a:extLst>
          </p:cNvPr>
          <p:cNvCxnSpPr/>
          <p:nvPr/>
        </p:nvCxnSpPr>
        <p:spPr bwMode="auto">
          <a:xfrm>
            <a:off x="2999656" y="3717032"/>
            <a:ext cx="57606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E131F4-A056-344C-BA51-3EF1CA195C14}"/>
              </a:ext>
            </a:extLst>
          </p:cNvPr>
          <p:cNvCxnSpPr/>
          <p:nvPr/>
        </p:nvCxnSpPr>
        <p:spPr bwMode="auto">
          <a:xfrm>
            <a:off x="2999656" y="4149080"/>
            <a:ext cx="57606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005E2E-AFD3-A941-B8D7-F78BC876F7B9}"/>
                  </a:ext>
                </a:extLst>
              </p:cNvPr>
              <p:cNvSpPr txBox="1"/>
              <p:nvPr/>
            </p:nvSpPr>
            <p:spPr>
              <a:xfrm>
                <a:off x="3884733" y="3140967"/>
                <a:ext cx="257130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Note that in base 5,</a:t>
                </a: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       1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3=10 </m:t>
                    </m:r>
                  </m:oMath>
                </a14:m>
                <a:endParaRPr lang="en-GB" b="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005E2E-AFD3-A941-B8D7-F78BC876F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733" y="3140967"/>
                <a:ext cx="2571307" cy="707886"/>
              </a:xfrm>
              <a:prstGeom prst="rect">
                <a:avLst/>
              </a:prstGeom>
              <a:blipFill>
                <a:blip r:embed="rId3"/>
                <a:stretch>
                  <a:fillRect l="-2451" t="-5357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860816-B3DE-FE42-87B6-F034DCD34A81}"/>
              </a:ext>
            </a:extLst>
          </p:cNvPr>
          <p:cNvCxnSpPr>
            <a:cxnSpLocks/>
          </p:cNvCxnSpPr>
          <p:nvPr/>
        </p:nvCxnSpPr>
        <p:spPr bwMode="auto">
          <a:xfrm>
            <a:off x="7718314" y="3713442"/>
            <a:ext cx="432048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22171A-9764-8642-8951-5C14E7DE7D42}"/>
              </a:ext>
            </a:extLst>
          </p:cNvPr>
          <p:cNvCxnSpPr>
            <a:cxnSpLocks/>
          </p:cNvCxnSpPr>
          <p:nvPr/>
        </p:nvCxnSpPr>
        <p:spPr bwMode="auto">
          <a:xfrm>
            <a:off x="7718314" y="4149080"/>
            <a:ext cx="432048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FD590-6F89-134B-B213-CA1791283B61}"/>
                  </a:ext>
                </a:extLst>
              </p:cNvPr>
              <p:cNvSpPr txBox="1"/>
              <p:nvPr/>
            </p:nvSpPr>
            <p:spPr>
              <a:xfrm>
                <a:off x="8784286" y="3140967"/>
                <a:ext cx="257130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Note that in base 7,</a:t>
                </a: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        6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FD590-6F89-134B-B213-CA1791283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4286" y="3140967"/>
                <a:ext cx="2571307" cy="707886"/>
              </a:xfrm>
              <a:prstGeom prst="rect">
                <a:avLst/>
              </a:prstGeom>
              <a:blipFill>
                <a:blip r:embed="rId4"/>
                <a:stretch>
                  <a:fillRect l="-2451" t="-5357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167FED6-F54E-5B47-997B-F57C533D74E1}"/>
              </a:ext>
            </a:extLst>
          </p:cNvPr>
          <p:cNvSpPr txBox="1"/>
          <p:nvPr/>
        </p:nvSpPr>
        <p:spPr>
          <a:xfrm>
            <a:off x="6862545" y="2907113"/>
            <a:ext cx="244827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(b) </a:t>
            </a:r>
            <a:r>
              <a:rPr lang="en-US" sz="2400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  16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    +   32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</a:rPr>
              <a:t>          51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        </a:t>
            </a:r>
            <a:r>
              <a:rPr lang="en-US" sz="1600" dirty="0">
                <a:solidFill>
                  <a:srgbClr val="FF0000"/>
                </a:solidFill>
              </a:rPr>
              <a:t>     1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64124E-B218-A547-8A69-48D0E23AFE99}"/>
                  </a:ext>
                </a:extLst>
              </p:cNvPr>
              <p:cNvSpPr txBox="1"/>
              <p:nvPr/>
            </p:nvSpPr>
            <p:spPr>
              <a:xfrm>
                <a:off x="2254092" y="4682588"/>
                <a:ext cx="9984740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Check: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In (b), 16 (in base 7) = (1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7)+(6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1)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7+6=13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10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and  32 (in base 7) = (3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7)+(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1) =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10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FF0000"/>
                    </a:solidFill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      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13+23=36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10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           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and 36 = (5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7)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1×1</m:t>
                        </m:r>
                      </m:e>
                    </m:d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=51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in base 7 (as above)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64124E-B218-A547-8A69-48D0E23AF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092" y="4682588"/>
                <a:ext cx="9984740" cy="1723549"/>
              </a:xfrm>
              <a:prstGeom prst="rect">
                <a:avLst/>
              </a:prstGeom>
              <a:blipFill>
                <a:blip r:embed="rId5"/>
                <a:stretch>
                  <a:fillRect l="-977" t="-2473" b="-7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3837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Other Bases: Worked Examples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1EF1CE-EDDD-3A4E-A2CD-6F4DACA068C1}"/>
                  </a:ext>
                </a:extLst>
              </p:cNvPr>
              <p:cNvSpPr txBox="1"/>
              <p:nvPr/>
            </p:nvSpPr>
            <p:spPr>
              <a:xfrm>
                <a:off x="2207260" y="790941"/>
                <a:ext cx="9289032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Example 4 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Carry out each of the following multiplication: 141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in base 5.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Check your answer to by changing to base 10.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1EF1CE-EDDD-3A4E-A2CD-6F4DACA06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790941"/>
                <a:ext cx="9289032" cy="1354217"/>
              </a:xfrm>
              <a:prstGeom prst="rect">
                <a:avLst/>
              </a:prstGeom>
              <a:blipFill>
                <a:blip r:embed="rId3"/>
                <a:stretch>
                  <a:fillRect l="-984" t="-3153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327A4E-9C5D-8C43-B879-A31C16C110A4}"/>
                  </a:ext>
                </a:extLst>
              </p:cNvPr>
              <p:cNvSpPr txBox="1"/>
              <p:nvPr/>
            </p:nvSpPr>
            <p:spPr>
              <a:xfrm>
                <a:off x="2315272" y="2145158"/>
                <a:ext cx="9361040" cy="26930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Solution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                 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141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23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1021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3320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4343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327A4E-9C5D-8C43-B879-A31C16C11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272" y="2145158"/>
                <a:ext cx="9361040" cy="2693045"/>
              </a:xfrm>
              <a:prstGeom prst="rect">
                <a:avLst/>
              </a:prstGeom>
              <a:blipFill>
                <a:blip r:embed="rId4"/>
                <a:stretch>
                  <a:fillRect l="-1042" t="-1584" b="-42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9EDF3F-08F2-2245-B409-DF0A6790829C}"/>
              </a:ext>
            </a:extLst>
          </p:cNvPr>
          <p:cNvCxnSpPr/>
          <p:nvPr/>
        </p:nvCxnSpPr>
        <p:spPr bwMode="auto">
          <a:xfrm>
            <a:off x="4007768" y="3497911"/>
            <a:ext cx="72008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120391-2096-194D-A9D6-0CFDB90F0694}"/>
              </a:ext>
            </a:extLst>
          </p:cNvPr>
          <p:cNvCxnSpPr/>
          <p:nvPr/>
        </p:nvCxnSpPr>
        <p:spPr bwMode="auto">
          <a:xfrm>
            <a:off x="4007768" y="4365104"/>
            <a:ext cx="72008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6EEEE20-EC16-DB42-AA92-49E49F598A9F}"/>
              </a:ext>
            </a:extLst>
          </p:cNvPr>
          <p:cNvCxnSpPr/>
          <p:nvPr/>
        </p:nvCxnSpPr>
        <p:spPr bwMode="auto">
          <a:xfrm>
            <a:off x="4007768" y="4838203"/>
            <a:ext cx="72008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BC9157-04F1-CD46-B02C-60AA68FE44FA}"/>
                  </a:ext>
                </a:extLst>
              </p:cNvPr>
              <p:cNvSpPr txBox="1"/>
              <p:nvPr/>
            </p:nvSpPr>
            <p:spPr>
              <a:xfrm>
                <a:off x="5051884" y="2955155"/>
                <a:ext cx="396044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70C0"/>
                    </a:solidFill>
                  </a:rPr>
                  <a:t>Note that in base 5, </a:t>
                </a:r>
              </a:p>
              <a:p>
                <a:pPr algn="ctr"/>
                <a:r>
                  <a:rPr lang="en-US" dirty="0">
                    <a:solidFill>
                      <a:srgbClr val="0070C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4=</m:t>
                    </m:r>
                    <m:r>
                      <a:rPr lang="en-GB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22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and 2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4=</m:t>
                    </m:r>
                    <m:r>
                      <a:rPr lang="en-GB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BC9157-04F1-CD46-B02C-60AA68FE4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884" y="2955155"/>
                <a:ext cx="3960440" cy="1015663"/>
              </a:xfrm>
              <a:prstGeom prst="rect">
                <a:avLst/>
              </a:prstGeom>
              <a:blipFill>
                <a:blip r:embed="rId5"/>
                <a:stretch>
                  <a:fillRect t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865A79-6117-814B-A6EC-C7995561CE39}"/>
                  </a:ext>
                </a:extLst>
              </p:cNvPr>
              <p:cNvSpPr txBox="1"/>
              <p:nvPr/>
            </p:nvSpPr>
            <p:spPr>
              <a:xfrm>
                <a:off x="2315272" y="5115418"/>
                <a:ext cx="9984740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141(in base 5) = (1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25)+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4×5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1×1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46 in base 10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23 (in base 5) = (2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5)+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13 in base 10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4343 (in base 5) = (4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125)+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3×1</m:t>
                        </m:r>
                      </m:e>
                    </m:d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598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in base 10 and 46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13=598 (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as expected)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865A79-6117-814B-A6EC-C7995561C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272" y="5115418"/>
                <a:ext cx="9984740" cy="1646605"/>
              </a:xfrm>
              <a:prstGeom prst="rect">
                <a:avLst/>
              </a:prstGeom>
              <a:blipFill>
                <a:blip r:embed="rId6"/>
                <a:stretch>
                  <a:fillRect l="-977" t="-2593"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AE2B6A7-65DC-8441-94EB-F55E1A2EAC19}"/>
              </a:ext>
            </a:extLst>
          </p:cNvPr>
          <p:cNvSpPr txBox="1"/>
          <p:nvPr/>
        </p:nvSpPr>
        <p:spPr>
          <a:xfrm>
            <a:off x="2315272" y="4770632"/>
            <a:ext cx="169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Check</a:t>
            </a:r>
          </a:p>
        </p:txBody>
      </p:sp>
    </p:spTree>
    <p:extLst>
      <p:ext uri="{BB962C8B-B14F-4D97-AF65-F5344CB8AC3E}">
        <p14:creationId xmlns:p14="http://schemas.microsoft.com/office/powerpoint/2010/main" val="11091305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B2.5: Fitness Check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6415432-852C-4D4B-9509-9BF6FBFB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42179D-D32B-FA44-8EF8-2957B6DDE974}"/>
                  </a:ext>
                </a:extLst>
              </p:cNvPr>
              <p:cNvSpPr txBox="1"/>
              <p:nvPr/>
            </p:nvSpPr>
            <p:spPr>
              <a:xfrm>
                <a:off x="2627122" y="1728242"/>
                <a:ext cx="9145016" cy="4462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defTabSz="442913">
                  <a:buAutoNum type="arabicPeriod"/>
                </a:pPr>
                <a:r>
                  <a:rPr lang="en-US" sz="2400" dirty="0"/>
                  <a:t>Convert 351 in base 6 to base 10.</a:t>
                </a:r>
              </a:p>
              <a:p>
                <a:pPr marL="457200" indent="-457200" defTabSz="442913">
                  <a:buAutoNum type="arabicPeriod"/>
                </a:pPr>
                <a:endParaRPr lang="en-US" sz="2400" dirty="0"/>
              </a:p>
              <a:p>
                <a:pPr marL="457200" indent="-457200" defTabSz="442913">
                  <a:buAutoNum type="arabicPeriod"/>
                </a:pPr>
                <a:r>
                  <a:rPr lang="en-US" sz="2400" dirty="0"/>
                  <a:t>Convert the number 342 to base 3.</a:t>
                </a:r>
              </a:p>
              <a:p>
                <a:pPr marL="457200" indent="-457200" defTabSz="442913">
                  <a:buAutoNum type="arabicPeriod"/>
                </a:pPr>
                <a:endParaRPr lang="en-US" sz="2400" dirty="0"/>
              </a:p>
              <a:p>
                <a:pPr marL="457200" indent="-457200" defTabSz="442913">
                  <a:spcAft>
                    <a:spcPts val="600"/>
                  </a:spcAft>
                  <a:buAutoNum type="arabicPeriod"/>
                </a:pPr>
                <a:r>
                  <a:rPr lang="en-US" sz="2400" dirty="0"/>
                  <a:t>Carry out this calculation, where numbers are in base 3:</a:t>
                </a:r>
              </a:p>
              <a:p>
                <a:pPr defTabSz="442913">
                  <a:spcAft>
                    <a:spcPts val="600"/>
                  </a:spcAft>
                </a:pPr>
                <a:r>
                  <a:rPr lang="en-US" sz="2400" dirty="0"/>
                  <a:t>                              212 + 121</a:t>
                </a:r>
              </a:p>
              <a:p>
                <a:pPr defTabSz="442913"/>
                <a:r>
                  <a:rPr lang="en-US" sz="2400" dirty="0"/>
                  <a:t>     	Give your answer in base 3 and base 10.</a:t>
                </a:r>
              </a:p>
              <a:p>
                <a:pPr defTabSz="442913"/>
                <a:endParaRPr lang="en-US" sz="2400" dirty="0"/>
              </a:p>
              <a:p>
                <a:pPr marL="457200" indent="-457200" defTabSz="442913">
                  <a:spcAft>
                    <a:spcPts val="600"/>
                  </a:spcAft>
                  <a:buAutoNum type="arabicPeriod" startAt="4"/>
                </a:pPr>
                <a:r>
                  <a:rPr lang="en-US" sz="2400" dirty="0"/>
                  <a:t>Carry out this calculation, where numbers are in base 6:</a:t>
                </a:r>
              </a:p>
              <a:p>
                <a:pPr defTabSz="442913">
                  <a:spcAft>
                    <a:spcPts val="600"/>
                  </a:spcAft>
                </a:pPr>
                <a:r>
                  <a:rPr lang="en-US" sz="2400" dirty="0"/>
                  <a:t>                             512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24</a:t>
                </a:r>
              </a:p>
              <a:p>
                <a:pPr defTabSz="442913">
                  <a:spcAft>
                    <a:spcPts val="600"/>
                  </a:spcAft>
                </a:pPr>
                <a:r>
                  <a:rPr lang="en-US" sz="2400" dirty="0"/>
                  <a:t>   	Give your answer in base 6 and base 10.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42179D-D32B-FA44-8EF8-2957B6DDE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122" y="1728242"/>
                <a:ext cx="9145016" cy="4462760"/>
              </a:xfrm>
              <a:prstGeom prst="rect">
                <a:avLst/>
              </a:prstGeom>
              <a:blipFill>
                <a:blip r:embed="rId3"/>
                <a:stretch>
                  <a:fillRect l="-933" t="-956" b="-23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342A992-AA77-AF4C-ADFC-330BEFC63E7B}"/>
              </a:ext>
            </a:extLst>
          </p:cNvPr>
          <p:cNvSpPr txBox="1"/>
          <p:nvPr/>
        </p:nvSpPr>
        <p:spPr>
          <a:xfrm>
            <a:off x="8097507" y="175888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139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F6795-1220-614B-B98C-5D0219B68C12}"/>
              </a:ext>
            </a:extLst>
          </p:cNvPr>
          <p:cNvSpPr txBox="1"/>
          <p:nvPr/>
        </p:nvSpPr>
        <p:spPr>
          <a:xfrm>
            <a:off x="7982063" y="2482126"/>
            <a:ext cx="1019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421D9-A211-BB40-AFC8-2A90DBB3913C}"/>
              </a:ext>
            </a:extLst>
          </p:cNvPr>
          <p:cNvSpPr txBox="1"/>
          <p:nvPr/>
        </p:nvSpPr>
        <p:spPr>
          <a:xfrm>
            <a:off x="8916658" y="4062845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410 (base 3), 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D0E54-1628-2041-B4CF-16D94F581305}"/>
              </a:ext>
            </a:extLst>
          </p:cNvPr>
          <p:cNvSpPr txBox="1"/>
          <p:nvPr/>
        </p:nvSpPr>
        <p:spPr>
          <a:xfrm>
            <a:off x="8844543" y="5670635"/>
            <a:ext cx="3113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21532 (base 6), 3008</a:t>
            </a:r>
            <a:endParaRPr lang="en-US" sz="2400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1B04DF2F-52AB-4EE7-9783-8BF7601C7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945" y="725700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3328883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B2.5: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4" y="1539929"/>
            <a:ext cx="9997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fifth and last Section.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4B41060-6B1E-EF43-8717-BF581171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B2.5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0B1DA94-D8B5-2C4B-B5E1-F91684BAE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371703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http://szalonta.hu/ske/text/B2/skeb2s5.html</a:t>
            </a:r>
          </a:p>
        </p:txBody>
      </p:sp>
    </p:spTree>
    <p:extLst>
      <p:ext uri="{BB962C8B-B14F-4D97-AF65-F5344CB8AC3E}">
        <p14:creationId xmlns:p14="http://schemas.microsoft.com/office/powerpoint/2010/main" val="56649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97586" y="49013"/>
            <a:ext cx="999441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800" b="1" dirty="0"/>
              <a:t>Evolution of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47012" y="828801"/>
                <a:ext cx="9481636" cy="6048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First there were simple:</a:t>
                </a:r>
              </a:p>
              <a:p>
                <a:r>
                  <a:rPr lang="en-US" sz="2400" b="1" dirty="0"/>
                  <a:t>      Counting Numbers</a:t>
                </a:r>
                <a:endParaRPr lang="en-US" sz="2400" dirty="0"/>
              </a:p>
              <a:p>
                <a:pPr>
                  <a:spcBef>
                    <a:spcPts val="1200"/>
                  </a:spcBef>
                </a:pPr>
                <a:r>
                  <a:rPr lang="en-US" sz="2400" dirty="0"/>
                  <a:t>Then </a:t>
                </a:r>
                <a:r>
                  <a:rPr lang="en-US" sz="2400" i="1" dirty="0"/>
                  <a:t>zero</a:t>
                </a:r>
                <a:r>
                  <a:rPr lang="en-US" sz="2400" dirty="0"/>
                  <a:t> joined this group, so a new name was needed:</a:t>
                </a:r>
              </a:p>
              <a:p>
                <a:r>
                  <a:rPr lang="en-US" sz="2400" b="1" dirty="0"/>
                  <a:t>      Whole Numbers</a:t>
                </a:r>
                <a:endParaRPr lang="en-US" sz="2400" dirty="0"/>
              </a:p>
              <a:p>
                <a:pPr>
                  <a:spcBef>
                    <a:spcPts val="1200"/>
                  </a:spcBef>
                </a:pPr>
                <a:r>
                  <a:rPr lang="en-US" sz="2400" dirty="0"/>
                  <a:t>Then numbers </a:t>
                </a:r>
                <a:r>
                  <a:rPr lang="en-US" sz="2400" i="1" dirty="0"/>
                  <a:t>less than zero </a:t>
                </a:r>
                <a:r>
                  <a:rPr lang="en-US" sz="2400" dirty="0"/>
                  <a:t>were conceived, and </a:t>
                </a:r>
                <a:r>
                  <a:rPr lang="en-US" sz="2400" i="1" dirty="0"/>
                  <a:t>negative numbers</a:t>
                </a:r>
                <a:r>
                  <a:rPr lang="en-US" sz="2400" dirty="0"/>
                  <a:t> joined the group:</a:t>
                </a:r>
              </a:p>
              <a:p>
                <a:r>
                  <a:rPr lang="en-US" sz="2400" b="1" dirty="0"/>
                  <a:t>       Integers</a:t>
                </a:r>
                <a:endParaRPr lang="en-US" sz="2400" dirty="0"/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/>
                  <a:t>But what about the bits in between? The halves, the quarters, the tenths</a:t>
                </a:r>
                <a:r>
                  <a:rPr lang="is-IS" sz="2400" dirty="0"/>
                  <a:t>, the decimal fractions ... ?</a:t>
                </a:r>
              </a:p>
              <a:p>
                <a:pPr>
                  <a:spcAft>
                    <a:spcPts val="1200"/>
                  </a:spcAft>
                  <a:tabLst>
                    <a:tab pos="628650" algn="l"/>
                  </a:tabLst>
                </a:pPr>
                <a:r>
                  <a:rPr lang="is-IS" sz="2400" b="1" dirty="0"/>
                  <a:t>    	Fractions</a:t>
                </a:r>
                <a:r>
                  <a:rPr lang="is-IS" sz="2400" dirty="0"/>
                  <a:t> fill the gaps. Fractions can convert to:</a:t>
                </a:r>
              </a:p>
              <a:p>
                <a:pPr>
                  <a:spcAft>
                    <a:spcPts val="600"/>
                  </a:spcAft>
                  <a:tabLst>
                    <a:tab pos="628650" algn="l"/>
                  </a:tabLst>
                </a:pPr>
                <a:r>
                  <a:rPr lang="is-IS" sz="2400" b="1" dirty="0"/>
                  <a:t>    	Terminating decimals </a:t>
                </a:r>
                <a:r>
                  <a:rPr lang="is-IS" sz="2400" dirty="0"/>
                  <a:t>(for example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7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 = 0.875</a:t>
                </a:r>
                <a:r>
                  <a:rPr lang="is-IS" sz="2400" dirty="0"/>
                  <a:t>) or</a:t>
                </a:r>
              </a:p>
              <a:p>
                <a:pPr>
                  <a:tabLst>
                    <a:tab pos="628650" algn="l"/>
                  </a:tabLst>
                </a:pPr>
                <a:r>
                  <a:rPr lang="is-IS" sz="2400" b="1" dirty="0"/>
                  <a:t>     	Recurring decimals </a:t>
                </a:r>
                <a:r>
                  <a:rPr lang="is-IS" sz="2400" dirty="0"/>
                  <a:t>(for example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 = 0.6666666666666666...</a:t>
                </a:r>
                <a:r>
                  <a:rPr lang="is-IS" sz="2400" dirty="0"/>
                  <a:t>)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012" y="828801"/>
                <a:ext cx="9481636" cy="6048259"/>
              </a:xfrm>
              <a:prstGeom prst="rect">
                <a:avLst/>
              </a:prstGeom>
              <a:blipFill rotWithShape="1">
                <a:blip r:embed="rId3"/>
                <a:stretch>
                  <a:fillRect l="-964" t="-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818703" y="3352793"/>
                <a:ext cx="47371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s-IS" sz="2400" dirty="0">
                    <a:solidFill>
                      <a:srgbClr val="FF0000"/>
                    </a:solidFill>
                  </a:rPr>
                  <a:t>…</a:t>
                </a:r>
                <a14:m>
                  <m:oMath xmlns:m="http://schemas.openxmlformats.org/officeDocument/2006/math">
                    <m:r>
                      <a:rPr lang="is-I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4, </a:t>
                </a:r>
                <a14:m>
                  <m:oMath xmlns:m="http://schemas.openxmlformats.org/officeDocument/2006/math"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3, </a:t>
                </a:r>
                <a14:m>
                  <m:oMath xmlns:m="http://schemas.openxmlformats.org/officeDocument/2006/math"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2, </a:t>
                </a:r>
                <a14:m>
                  <m:oMath xmlns:m="http://schemas.openxmlformats.org/officeDocument/2006/math"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is-IS" sz="2400" dirty="0">
                    <a:solidFill>
                      <a:srgbClr val="FF0000"/>
                    </a:solidFill>
                  </a:rPr>
                  <a:t>1, 0, 1, 2, 3, 4, ...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703" y="3352793"/>
                <a:ext cx="473719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928" t="-9211" r="-90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125964" y="1206993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1, 2, 3, 4,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4206" y="2043479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0, 1, 2, 3, 4,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51584" y="710078"/>
            <a:ext cx="9721080" cy="595928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5CB0577A-3361-954F-B041-14F89E875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B2.1</a:t>
            </a:r>
          </a:p>
        </p:txBody>
      </p:sp>
    </p:spTree>
    <p:extLst>
      <p:ext uri="{BB962C8B-B14F-4D97-AF65-F5344CB8AC3E}">
        <p14:creationId xmlns:p14="http://schemas.microsoft.com/office/powerpoint/2010/main" val="1659632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55768" y="915884"/>
            <a:ext cx="818760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Evolution of Numbers continued...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Evolution of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26738" y="1583355"/>
                <a:ext cx="9400872" cy="4189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s-IS" sz="2400" dirty="0"/>
                  <a:t>All </a:t>
                </a:r>
                <a:r>
                  <a:rPr lang="is-IS" sz="2400" i="1" dirty="0"/>
                  <a:t>terminating decimals</a:t>
                </a:r>
                <a:r>
                  <a:rPr lang="is-IS" sz="2400" dirty="0"/>
                  <a:t> and </a:t>
                </a:r>
                <a:r>
                  <a:rPr lang="is-IS" sz="2400" i="1" dirty="0"/>
                  <a:t>recurring decimals </a:t>
                </a:r>
                <a:r>
                  <a:rPr lang="is-IS" sz="2400" dirty="0"/>
                  <a:t>can be written in the form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charset="0"/>
                          </a:rPr>
                          <m:t>𝑚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/>
                  <a:t>  (i.e. as a fraction), and they are called: </a:t>
                </a:r>
              </a:p>
              <a:p>
                <a:r>
                  <a:rPr lang="en-US" sz="2400" b="1" dirty="0"/>
                  <a:t>       Rational Numbers</a:t>
                </a:r>
                <a:r>
                  <a:rPr lang="en-US" sz="2400" dirty="0"/>
                  <a:t>, for example:	</a:t>
                </a:r>
              </a:p>
              <a:p>
                <a:r>
                  <a:rPr lang="en-US" sz="2400" dirty="0"/>
                  <a:t>		</a:t>
                </a:r>
                <a:endParaRPr lang="en-US" sz="2400" b="1" dirty="0"/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Numbers which </a:t>
                </a:r>
                <a:r>
                  <a:rPr lang="en-US" sz="2400" i="1" dirty="0"/>
                  <a:t>cannot</a:t>
                </a:r>
                <a:r>
                  <a:rPr lang="en-US" sz="2400" dirty="0"/>
                  <a:t> be expressed </a:t>
                </a:r>
                <a:r>
                  <a:rPr lang="is-IS" sz="2400" dirty="0"/>
                  <a:t>in the form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𝑚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/>
                  <a:t>, that is, </a:t>
                </a:r>
                <a:r>
                  <a:rPr lang="en-US" sz="2400" i="1" dirty="0"/>
                  <a:t>cannot</a:t>
                </a:r>
                <a:r>
                  <a:rPr lang="en-US" sz="2400" dirty="0"/>
                  <a:t> be expressed as a fraction, are called:</a:t>
                </a:r>
              </a:p>
              <a:p>
                <a:r>
                  <a:rPr lang="en-US" sz="2400" b="1" dirty="0"/>
                  <a:t>       Irrational Numbers</a:t>
                </a:r>
                <a:r>
                  <a:rPr lang="en-US" sz="2400" dirty="0"/>
                  <a:t>, for example:</a:t>
                </a:r>
              </a:p>
              <a:p>
                <a:r>
                  <a:rPr lang="en-US" sz="2400" dirty="0"/>
                  <a:t>	 </a:t>
                </a:r>
              </a:p>
              <a:p>
                <a:pPr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b="1" dirty="0"/>
                  <a:t>Real Numbers </a:t>
                </a:r>
                <a:r>
                  <a:rPr lang="en-US" sz="2400" dirty="0"/>
                  <a:t>are made up of all possible </a:t>
                </a:r>
                <a:r>
                  <a:rPr lang="en-US" sz="2400" i="1" dirty="0"/>
                  <a:t>rational </a:t>
                </a:r>
                <a:r>
                  <a:rPr lang="en-US" sz="2400" dirty="0"/>
                  <a:t>and</a:t>
                </a:r>
                <a:r>
                  <a:rPr lang="en-US" sz="2400" i="1" dirty="0"/>
                  <a:t> irrational </a:t>
                </a:r>
              </a:p>
              <a:p>
                <a:pPr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/>
                  <a:t>numbers, for example: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738" y="1583355"/>
                <a:ext cx="9400872" cy="4189352"/>
              </a:xfrm>
              <a:prstGeom prst="rect">
                <a:avLst/>
              </a:prstGeom>
              <a:blipFill rotWithShape="1">
                <a:blip r:embed="rId3"/>
                <a:stretch>
                  <a:fillRect l="-973" t="-1019" r="-1816" b="-2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795792" y="2392680"/>
                <a:ext cx="2561692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9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,</a:t>
                </a:r>
                <a:r>
                  <a:rPr lang="en-US" sz="2400" b="1" dirty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12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19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792" y="2392680"/>
                <a:ext cx="2561692" cy="616964"/>
              </a:xfrm>
              <a:prstGeom prst="rect">
                <a:avLst/>
              </a:prstGeom>
              <a:blipFill>
                <a:blip r:embed="rId4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21553" y="5219106"/>
                <a:ext cx="6710170" cy="61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572,	 0,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	3,   </a:t>
                </a:r>
                <a:r>
                  <a:rPr lang="en-GB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en-GB" sz="2400" dirty="0">
                    <a:solidFill>
                      <a:srgbClr val="FF0000"/>
                    </a:solidFill>
                  </a:rPr>
                  <a:t> ,</a:t>
                </a:r>
                <a:r>
                  <a:rPr lang="en-US" sz="2400" dirty="0">
                    <a:solidFill>
                      <a:srgbClr val="FF0000"/>
                    </a:solidFill>
                  </a:rPr>
                  <a:t>	  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8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 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</a:rPr>
                          <m:t>9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	</a:t>
                </a:r>
                <a:r>
                  <a:rPr lang="en-GB" sz="2400" dirty="0">
                    <a:solidFill>
                      <a:srgbClr val="FF0000"/>
                    </a:solidFill>
                  </a:rPr>
                  <a:t> 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72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  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553" y="5219106"/>
                <a:ext cx="6710170" cy="616515"/>
              </a:xfrm>
              <a:prstGeom prst="rect">
                <a:avLst/>
              </a:prstGeom>
              <a:blipFill>
                <a:blip r:embed="rId5"/>
                <a:stretch>
                  <a:fillRect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95792" y="4101075"/>
                <a:ext cx="3204356" cy="504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	</a:t>
                </a:r>
                <a:r>
                  <a:rPr lang="en-GB" sz="2400" dirty="0">
                    <a:solidFill>
                      <a:srgbClr val="FF0000"/>
                    </a:solidFill>
                  </a:rPr>
                  <a:t> 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,	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π</a:t>
                </a:r>
                <a:r>
                  <a:rPr lang="en-GB" sz="2400" dirty="0">
                    <a:solidFill>
                      <a:srgbClr val="FF0000"/>
                    </a:solidFill>
                  </a:rPr>
                  <a:t>  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792" y="4101075"/>
                <a:ext cx="3204356" cy="504497"/>
              </a:xfrm>
              <a:prstGeom prst="rect">
                <a:avLst/>
              </a:prstGeom>
              <a:blipFill>
                <a:blip r:embed="rId6"/>
                <a:stretch>
                  <a:fillRect t="-2439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2351584" y="710078"/>
            <a:ext cx="9721080" cy="595928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47E333CC-0C89-5C4C-B573-A1C92E28E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B2.1</a:t>
            </a:r>
          </a:p>
        </p:txBody>
      </p:sp>
    </p:spTree>
    <p:extLst>
      <p:ext uri="{BB962C8B-B14F-4D97-AF65-F5344CB8AC3E}">
        <p14:creationId xmlns:p14="http://schemas.microsoft.com/office/powerpoint/2010/main" val="932972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1" y="706346"/>
            <a:ext cx="9984739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B2.1: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75807" y="3095023"/>
                <a:ext cx="760144" cy="86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07" y="3095023"/>
                <a:ext cx="760144" cy="8658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203786" y="4152332"/>
                <a:ext cx="1660909" cy="622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786" y="4152332"/>
                <a:ext cx="1660909" cy="622414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46043" y="3077770"/>
                <a:ext cx="760144" cy="985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s-I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		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043" y="3077770"/>
                <a:ext cx="760144" cy="9858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855879" y="5964342"/>
            <a:ext cx="468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Answers are shown on next slide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64238" y="4210938"/>
                <a:ext cx="811569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charset="0"/>
                            </a:rPr>
                            <m:t>0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238" y="4210938"/>
                <a:ext cx="811569" cy="5052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14504" y="3198167"/>
                <a:ext cx="16337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charset="0"/>
                        </a:rPr>
                        <m:t>0.44444…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504" y="3198167"/>
                <a:ext cx="163378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49696" y="4155056"/>
                <a:ext cx="1092607" cy="500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400" dirty="0"/>
                  <a:t>)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	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696" y="4155056"/>
                <a:ext cx="1092607" cy="500202"/>
              </a:xfrm>
              <a:prstGeom prst="rect">
                <a:avLst/>
              </a:prstGeom>
              <a:blipFill>
                <a:blip r:embed="rId8"/>
                <a:stretch>
                  <a:fillRect l="-4598" b="-21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372763" y="1673435"/>
            <a:ext cx="958467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/>
              <a:t>Classify the following numbers as: </a:t>
            </a:r>
          </a:p>
          <a:p>
            <a:r>
              <a:rPr lang="en-US" sz="2400" dirty="0"/>
              <a:t>integers, rational, irrational, recurring decimals, terminating decimals.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72918" y="4210938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latin typeface="Times" pitchFamily="2" charset="0"/>
              </a:rPr>
              <a:t>π</a:t>
            </a:r>
            <a:r>
              <a:rPr lang="en-GB" sz="2400" baseline="30000" dirty="0"/>
              <a:t>2</a:t>
            </a:r>
            <a:r>
              <a:rPr lang="en-GB" sz="2400" dirty="0"/>
              <a:t> </a:t>
            </a:r>
            <a:r>
              <a:rPr lang="en-US" sz="2400" dirty="0"/>
              <a:t>	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FF1952D-EB11-D445-8208-CB5DB42EC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B2.1</a:t>
            </a:r>
          </a:p>
        </p:txBody>
      </p:sp>
    </p:spTree>
    <p:extLst>
      <p:ext uri="{BB962C8B-B14F-4D97-AF65-F5344CB8AC3E}">
        <p14:creationId xmlns:p14="http://schemas.microsoft.com/office/powerpoint/2010/main" val="1358831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2" grpId="0"/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B2.1: Fitness Check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813379"/>
              </p:ext>
            </p:extLst>
          </p:nvPr>
        </p:nvGraphicFramePr>
        <p:xfrm>
          <a:off x="2520648" y="1272724"/>
          <a:ext cx="9335508" cy="5272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9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9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59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846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Integer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Rational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Irrational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Recurring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Decimal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Terminating Decimal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59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59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72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226572" y="697917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Answers: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51026" y="2204864"/>
                <a:ext cx="708976" cy="436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>
                              <a:latin typeface="Cambria Math" charset="0"/>
                            </a:rPr>
                            <m:t>81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026" y="2204864"/>
                <a:ext cx="708976" cy="436402"/>
              </a:xfrm>
              <a:prstGeom prst="rect">
                <a:avLst/>
              </a:prstGeom>
              <a:blipFill rotWithShape="0">
                <a:blip r:embed="rId4"/>
                <a:stretch>
                  <a:fillRect t="-53521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23413" y="2884255"/>
                <a:ext cx="364202" cy="529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charset="0"/>
                          </a:rPr>
                          <m:t>2</m:t>
                        </m:r>
                      </m:num>
                      <m:den>
                        <m:r>
                          <a:rPr lang="en-GB" i="1">
                            <a:latin typeface="Cambria Math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13" y="2884255"/>
                <a:ext cx="364202" cy="529184"/>
              </a:xfrm>
              <a:prstGeom prst="rect">
                <a:avLst/>
              </a:prstGeom>
              <a:blipFill rotWithShape="0">
                <a:blip r:embed="rId5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88000" y="3583850"/>
                <a:ext cx="139922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charset="0"/>
                        </a:rPr>
                        <m:t>0.44444…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000" y="3583850"/>
                <a:ext cx="1399229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32395" y="4201581"/>
                <a:ext cx="708977" cy="436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>
                              <a:latin typeface="Cambria Math" charset="0"/>
                            </a:rPr>
                            <m:t>1</m:t>
                          </m:r>
                          <m:r>
                            <a:rPr lang="en-GB" b="0" i="1" smtClean="0">
                              <a:latin typeface="Cambria Math" charset="0"/>
                            </a:rPr>
                            <m:t>0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395" y="4201581"/>
                <a:ext cx="708977" cy="436402"/>
              </a:xfrm>
              <a:prstGeom prst="rect">
                <a:avLst/>
              </a:prstGeom>
              <a:blipFill rotWithShape="0">
                <a:blip r:embed="rId7"/>
                <a:stretch>
                  <a:fillRect t="-51389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65621" y="4830897"/>
                <a:ext cx="781111" cy="4322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>
                        <a:latin typeface="Cambria Math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i="1">
                            <a:latin typeface="Cambria Math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dirty="0"/>
                  <a:t>)</a:t>
                </a:r>
                <a:r>
                  <a:rPr lang="en-US" baseline="30000" dirty="0"/>
                  <a:t>2</a:t>
                </a:r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621" y="4830897"/>
                <a:ext cx="781111" cy="432298"/>
              </a:xfrm>
              <a:prstGeom prst="rect">
                <a:avLst/>
              </a:prstGeom>
              <a:blipFill rotWithShape="0">
                <a:blip r:embed="rId8"/>
                <a:stretch>
                  <a:fillRect l="-3906" t="-50704" r="-1563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977727" y="5430734"/>
                <a:ext cx="4370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𝜋</m:t>
                    </m:r>
                  </m:oMath>
                </a14:m>
                <a:r>
                  <a:rPr lang="en-GB" baseline="30000" dirty="0"/>
                  <a:t>2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727" y="5430734"/>
                <a:ext cx="437043" cy="400110"/>
              </a:xfrm>
              <a:prstGeom prst="rect">
                <a:avLst/>
              </a:prstGeom>
              <a:blipFill rotWithShape="1">
                <a:blip r:embed="rId9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929191" y="5883215"/>
                <a:ext cx="405880" cy="534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191" y="5883215"/>
                <a:ext cx="405880" cy="53412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2ACE53-D457-494E-A843-DBB30C77A99E}"/>
                  </a:ext>
                </a:extLst>
              </p:cNvPr>
              <p:cNvSpPr txBox="1"/>
              <p:nvPr/>
            </p:nvSpPr>
            <p:spPr>
              <a:xfrm>
                <a:off x="4439816" y="2276872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2ACE53-D457-494E-A843-DBB30C77A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276872"/>
                <a:ext cx="72008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D74730-60A9-6F44-B75D-E841166202B1}"/>
                  </a:ext>
                </a:extLst>
              </p:cNvPr>
              <p:cNvSpPr txBox="1"/>
              <p:nvPr/>
            </p:nvSpPr>
            <p:spPr>
              <a:xfrm>
                <a:off x="6039710" y="2297460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D74730-60A9-6F44-B75D-E84116620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710" y="2297460"/>
                <a:ext cx="720080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1186FE-30E4-0A4D-9E8C-14484FC01806}"/>
                  </a:ext>
                </a:extLst>
              </p:cNvPr>
              <p:cNvSpPr txBox="1"/>
              <p:nvPr/>
            </p:nvSpPr>
            <p:spPr>
              <a:xfrm>
                <a:off x="10704512" y="6039828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1186FE-30E4-0A4D-9E8C-14484FC01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512" y="6039828"/>
                <a:ext cx="720080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61F205-3718-504A-8DF4-CE049D86FDAD}"/>
                  </a:ext>
                </a:extLst>
              </p:cNvPr>
              <p:cNvSpPr txBox="1"/>
              <p:nvPr/>
            </p:nvSpPr>
            <p:spPr>
              <a:xfrm>
                <a:off x="9146577" y="2948792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61F205-3718-504A-8DF4-CE049D86F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577" y="2948792"/>
                <a:ext cx="72008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3047E8-B50D-8241-AD71-4070A98B0126}"/>
                  </a:ext>
                </a:extLst>
              </p:cNvPr>
              <p:cNvSpPr txBox="1"/>
              <p:nvPr/>
            </p:nvSpPr>
            <p:spPr>
              <a:xfrm>
                <a:off x="6012392" y="3633897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3047E8-B50D-8241-AD71-4070A98B0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392" y="3633897"/>
                <a:ext cx="720080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2744097-F656-A543-BCD8-AC222C4CD914}"/>
                  </a:ext>
                </a:extLst>
              </p:cNvPr>
              <p:cNvSpPr txBox="1"/>
              <p:nvPr/>
            </p:nvSpPr>
            <p:spPr>
              <a:xfrm>
                <a:off x="9143960" y="3572341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2744097-F656-A543-BCD8-AC222C4C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60" y="3572341"/>
                <a:ext cx="72008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F28E65-EA49-DF43-B9E7-F32AF6C418B2}"/>
                  </a:ext>
                </a:extLst>
              </p:cNvPr>
              <p:cNvSpPr txBox="1"/>
              <p:nvPr/>
            </p:nvSpPr>
            <p:spPr>
              <a:xfrm>
                <a:off x="7608168" y="4219727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F28E65-EA49-DF43-B9E7-F32AF6C41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4219727"/>
                <a:ext cx="720080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8A54AF-4DC3-954A-89DF-FDE83751D112}"/>
                  </a:ext>
                </a:extLst>
              </p:cNvPr>
              <p:cNvSpPr txBox="1"/>
              <p:nvPr/>
            </p:nvSpPr>
            <p:spPr>
              <a:xfrm>
                <a:off x="4430506" y="4846991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8A54AF-4DC3-954A-89DF-FDE83751D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506" y="4846991"/>
                <a:ext cx="720080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D72851-3491-0848-8905-F75128909F44}"/>
                  </a:ext>
                </a:extLst>
              </p:cNvPr>
              <p:cNvSpPr txBox="1"/>
              <p:nvPr/>
            </p:nvSpPr>
            <p:spPr>
              <a:xfrm>
                <a:off x="6003082" y="487408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D72851-3491-0848-8905-F75128909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082" y="4874084"/>
                <a:ext cx="720080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9F1A80E-695D-874C-9900-40A4135F3881}"/>
                  </a:ext>
                </a:extLst>
              </p:cNvPr>
              <p:cNvSpPr txBox="1"/>
              <p:nvPr/>
            </p:nvSpPr>
            <p:spPr>
              <a:xfrm>
                <a:off x="7508976" y="5449543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9F1A80E-695D-874C-9900-40A4135F3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976" y="5449543"/>
                <a:ext cx="720080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C830D3-9BD8-0047-A68D-69798552C4E7}"/>
                  </a:ext>
                </a:extLst>
              </p:cNvPr>
              <p:cNvSpPr txBox="1"/>
              <p:nvPr/>
            </p:nvSpPr>
            <p:spPr>
              <a:xfrm>
                <a:off x="5991854" y="6039828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C830D3-9BD8-0047-A68D-69798552C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854" y="6039828"/>
                <a:ext cx="720080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F46A6E1-570B-F64B-A6EF-D2BBEED96AB1}"/>
                  </a:ext>
                </a:extLst>
              </p:cNvPr>
              <p:cNvSpPr txBox="1"/>
              <p:nvPr/>
            </p:nvSpPr>
            <p:spPr>
              <a:xfrm>
                <a:off x="6012392" y="3011719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✓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F46A6E1-570B-F64B-A6EF-D2BBEED96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392" y="3011719"/>
                <a:ext cx="720080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7">
            <a:extLst>
              <a:ext uri="{FF2B5EF4-FFF2-40B4-BE49-F238E27FC236}">
                <a16:creationId xmlns:a16="http://schemas.microsoft.com/office/drawing/2014/main" id="{7C0CFB3A-C448-7244-ABD5-FB77948C1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B2.1</a:t>
            </a:r>
          </a:p>
        </p:txBody>
      </p:sp>
    </p:spTree>
    <p:extLst>
      <p:ext uri="{BB962C8B-B14F-4D97-AF65-F5344CB8AC3E}">
        <p14:creationId xmlns:p14="http://schemas.microsoft.com/office/powerpoint/2010/main" val="1090159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6" grpId="0"/>
      <p:bldP spid="17" grpId="0"/>
      <p:bldP spid="18" grpId="0"/>
      <p:bldP spid="19" grpId="0"/>
      <p:bldP spid="22" grpId="0"/>
      <p:bldP spid="27" grpId="0"/>
      <p:bldP spid="28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B2.1: Review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30131"/>
            <a:ext cx="9997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843" y="2780928"/>
            <a:ext cx="9984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56303266-3949-6C45-BEF6-EEB94CD24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B2.1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45A4474-C5B0-3545-9A86-9B601FB98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2" y="42210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http://szalonta.hu/ske/text/B2/skeb2s1.html</a:t>
            </a:r>
          </a:p>
        </p:txBody>
      </p:sp>
    </p:spTree>
    <p:extLst>
      <p:ext uri="{BB962C8B-B14F-4D97-AF65-F5344CB8AC3E}">
        <p14:creationId xmlns:p14="http://schemas.microsoft.com/office/powerpoint/2010/main" val="4204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26063" y="880488"/>
            <a:ext cx="972108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We normally work with numbers in base 10.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These are called </a:t>
            </a:r>
            <a:r>
              <a:rPr lang="en-US" sz="2400" b="1" dirty="0"/>
              <a:t>denary</a:t>
            </a:r>
            <a:r>
              <a:rPr lang="en-US" sz="2400" dirty="0"/>
              <a:t> (or decimal) numbers.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Numbers in base 2 are called </a:t>
            </a:r>
            <a:r>
              <a:rPr lang="en-US" sz="2400" b="1" dirty="0"/>
              <a:t>binary numbers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Binary Numbers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69245" y="2369613"/>
            <a:ext cx="799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</a:t>
            </a:r>
            <a:r>
              <a:rPr lang="en-US" sz="2400" i="1" dirty="0"/>
              <a:t>base 10 </a:t>
            </a:r>
            <a:r>
              <a:rPr lang="en-US" sz="2400" dirty="0"/>
              <a:t>we use the </a:t>
            </a:r>
            <a:r>
              <a:rPr lang="en-US" sz="2400" i="1" dirty="0"/>
              <a:t>ten</a:t>
            </a:r>
            <a:r>
              <a:rPr lang="en-US" sz="2400" dirty="0"/>
              <a:t> digits   0, 1, 2, 3, 4, 5, 6, 7, 8,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96505" y="2861344"/>
            <a:ext cx="5246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</a:t>
            </a:r>
            <a:r>
              <a:rPr lang="en-US" sz="2400" i="1" dirty="0"/>
              <a:t>base 2</a:t>
            </a:r>
            <a:r>
              <a:rPr lang="en-US" sz="2400" dirty="0"/>
              <a:t>, we use the </a:t>
            </a:r>
            <a:r>
              <a:rPr lang="en-US" sz="2400" i="1" dirty="0"/>
              <a:t>two</a:t>
            </a:r>
            <a:r>
              <a:rPr lang="en-US" sz="2400" dirty="0"/>
              <a:t> </a:t>
            </a:r>
            <a:r>
              <a:rPr lang="en-US" sz="2400"/>
              <a:t>digits   0</a:t>
            </a:r>
            <a:r>
              <a:rPr lang="en-US" sz="2400" dirty="0"/>
              <a:t>,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4206" y="3381684"/>
            <a:ext cx="8496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Binary numbers </a:t>
            </a:r>
            <a:r>
              <a:rPr lang="en-US" sz="2400" dirty="0"/>
              <a:t>are at the heart of all </a:t>
            </a:r>
            <a:r>
              <a:rPr lang="en-US" sz="2400" b="1" dirty="0"/>
              <a:t>computing systems.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96084" y="4021981"/>
            <a:ext cx="942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In </a:t>
            </a:r>
            <a:r>
              <a:rPr lang="en-GB" sz="2400" i="1" dirty="0"/>
              <a:t>base 10 </a:t>
            </a:r>
            <a:r>
              <a:rPr lang="en-GB" sz="2400" dirty="0"/>
              <a:t>we use a place value system based on a multiplier of 10.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2495600" y="2321190"/>
            <a:ext cx="9588382" cy="4420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69245" y="5390309"/>
            <a:ext cx="908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In </a:t>
            </a:r>
            <a:r>
              <a:rPr lang="en-GB" sz="2400" i="1" dirty="0"/>
              <a:t>base 2 </a:t>
            </a:r>
            <a:r>
              <a:rPr lang="en-GB" sz="2400" dirty="0"/>
              <a:t>we use a place value system based on a multiplier of 2. </a:t>
            </a:r>
            <a:endParaRPr lang="en-US" sz="2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190308"/>
              </p:ext>
            </p:extLst>
          </p:nvPr>
        </p:nvGraphicFramePr>
        <p:xfrm>
          <a:off x="3225791" y="4531279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871737"/>
              </p:ext>
            </p:extLst>
          </p:nvPr>
        </p:nvGraphicFramePr>
        <p:xfrm>
          <a:off x="3196217" y="5954617"/>
          <a:ext cx="812800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7">
            <a:extLst>
              <a:ext uri="{FF2B5EF4-FFF2-40B4-BE49-F238E27FC236}">
                <a16:creationId xmlns:a16="http://schemas.microsoft.com/office/drawing/2014/main" id="{2DB365C1-006D-FE48-8CE8-E4D3128A6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B2.2</a:t>
            </a:r>
          </a:p>
        </p:txBody>
      </p:sp>
    </p:spTree>
    <p:extLst>
      <p:ext uri="{BB962C8B-B14F-4D97-AF65-F5344CB8AC3E}">
        <p14:creationId xmlns:p14="http://schemas.microsoft.com/office/powerpoint/2010/main" val="2087836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6206409" y="3177538"/>
                <a:ext cx="16561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400" dirty="0">
                    <a:solidFill>
                      <a:srgbClr val="FF0000"/>
                    </a:solidFill>
                  </a:rPr>
                  <a:t>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6409" y="3177538"/>
                <a:ext cx="165618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515" t="-9211" b="-30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Binary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05947" y="2804776"/>
                <a:ext cx="217239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means: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6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10 000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47" y="2804776"/>
                <a:ext cx="2172390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4202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01586" y="3167713"/>
                <a:ext cx="19159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1000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86" y="3167713"/>
                <a:ext cx="1915909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4762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13051" y="6142123"/>
                <a:ext cx="1401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51" y="6142123"/>
                <a:ext cx="1401346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6987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675468" y="990361"/>
            <a:ext cx="6277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In </a:t>
            </a:r>
            <a:r>
              <a:rPr lang="en-GB" sz="2400" i="1" dirty="0"/>
              <a:t>base 10 </a:t>
            </a:r>
            <a:r>
              <a:rPr lang="en-GB" sz="2400" dirty="0"/>
              <a:t>the place value system looks like: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671768" y="4087268"/>
            <a:ext cx="8895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In </a:t>
            </a:r>
            <a:r>
              <a:rPr lang="en-GB" sz="2400" i="1" dirty="0"/>
              <a:t>base 2 </a:t>
            </a:r>
            <a:r>
              <a:rPr lang="en-GB" sz="2400" dirty="0"/>
              <a:t>we use a place value system based on multiples of 2: </a:t>
            </a:r>
            <a:endParaRPr lang="en-US" sz="2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026579"/>
              </p:ext>
            </p:extLst>
          </p:nvPr>
        </p:nvGraphicFramePr>
        <p:xfrm>
          <a:off x="2706071" y="1874254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492889"/>
              </p:ext>
            </p:extLst>
          </p:nvPr>
        </p:nvGraphicFramePr>
        <p:xfrm>
          <a:off x="2706071" y="4851491"/>
          <a:ext cx="812800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81009" y="3174108"/>
                <a:ext cx="1572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009" y="3174108"/>
                <a:ext cx="157286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6202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380783" y="3160394"/>
                <a:ext cx="12666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7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 </a:t>
                </a:r>
                <a:r>
                  <a:rPr lang="en-US" sz="2400" dirty="0"/>
                  <a:t>=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783" y="3160394"/>
                <a:ext cx="1266693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7692" t="-9211" r="-6250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0834071" y="3160395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63 027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23592" y="5772793"/>
                <a:ext cx="186140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means: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5772793"/>
                <a:ext cx="1861407" cy="1200329"/>
              </a:xfrm>
              <a:prstGeom prst="rect">
                <a:avLst/>
              </a:prstGeom>
              <a:blipFill>
                <a:blip r:embed="rId9"/>
                <a:stretch>
                  <a:fillRect l="-5246" t="-3553" r="-3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15153" y="6142124"/>
                <a:ext cx="1572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32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153" y="6142124"/>
                <a:ext cx="157286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5814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06714" y="6149582"/>
                <a:ext cx="1572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16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714" y="6149582"/>
                <a:ext cx="1572866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581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96423" y="6149582"/>
                <a:ext cx="13405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423" y="6149582"/>
                <a:ext cx="1340568" cy="830997"/>
              </a:xfrm>
              <a:prstGeom prst="rect">
                <a:avLst/>
              </a:prstGeom>
              <a:blipFill rotWithShape="0">
                <a:blip r:embed="rId12"/>
                <a:stretch>
                  <a:fillRect l="-6818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545491" y="6142122"/>
                <a:ext cx="1401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491" y="6142122"/>
                <a:ext cx="1401346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6957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742449" y="6150114"/>
                <a:ext cx="1401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449" y="6150114"/>
                <a:ext cx="1401346" cy="461665"/>
              </a:xfrm>
              <a:prstGeom prst="rect">
                <a:avLst/>
              </a:prstGeom>
              <a:blipFill rotWithShape="0">
                <a:blip r:embed="rId14"/>
                <a:stretch>
                  <a:fillRect l="-652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1051904" y="612915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86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BFB72AB0-804D-1B47-925C-3781ADFC5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B2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B2.2</a:t>
            </a:r>
          </a:p>
        </p:txBody>
      </p:sp>
    </p:spTree>
    <p:extLst>
      <p:ext uri="{BB962C8B-B14F-4D97-AF65-F5344CB8AC3E}">
        <p14:creationId xmlns:p14="http://schemas.microsoft.com/office/powerpoint/2010/main" val="13522772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f7b00057-f5aa-46f4-8410-da255f325540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14690</TotalTime>
  <Words>2706</Words>
  <Application>Microsoft Office PowerPoint</Application>
  <PresentationFormat>Widescreen</PresentationFormat>
  <Paragraphs>483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Times</vt:lpstr>
      <vt:lpstr>Times New Roman</vt:lpstr>
      <vt:lpstr>Alapértelmezett terv</vt:lpstr>
      <vt:lpstr>TSST: STRAND B UNIT B2: Number Classification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467</cp:revision>
  <cp:lastPrinted>2016-10-17T08:47:54Z</cp:lastPrinted>
  <dcterms:created xsi:type="dcterms:W3CDTF">2012-10-10T19:07:13Z</dcterms:created>
  <dcterms:modified xsi:type="dcterms:W3CDTF">2020-11-06T13:28:20Z</dcterms:modified>
</cp:coreProperties>
</file>