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355" r:id="rId5"/>
    <p:sldId id="356" r:id="rId6"/>
    <p:sldId id="357" r:id="rId7"/>
    <p:sldId id="372" r:id="rId8"/>
    <p:sldId id="369" r:id="rId9"/>
    <p:sldId id="360" r:id="rId10"/>
    <p:sldId id="386" r:id="rId11"/>
    <p:sldId id="391" r:id="rId12"/>
    <p:sldId id="392" r:id="rId13"/>
    <p:sldId id="387" r:id="rId14"/>
    <p:sldId id="371" r:id="rId15"/>
    <p:sldId id="374" r:id="rId16"/>
    <p:sldId id="393" r:id="rId17"/>
    <p:sldId id="395" r:id="rId18"/>
    <p:sldId id="394" r:id="rId19"/>
    <p:sldId id="388" r:id="rId20"/>
    <p:sldId id="384" r:id="rId21"/>
    <p:sldId id="385" r:id="rId22"/>
    <p:sldId id="397" r:id="rId23"/>
    <p:sldId id="389" r:id="rId24"/>
    <p:sldId id="376" r:id="rId25"/>
    <p:sldId id="400" r:id="rId26"/>
    <p:sldId id="401" r:id="rId27"/>
    <p:sldId id="402" r:id="rId28"/>
    <p:sldId id="403" r:id="rId29"/>
    <p:sldId id="404" r:id="rId30"/>
    <p:sldId id="399" r:id="rId31"/>
    <p:sldId id="398" r:id="rId3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1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 autoAdjust="0"/>
    <p:restoredTop sz="86412"/>
  </p:normalViewPr>
  <p:slideViewPr>
    <p:cSldViewPr>
      <p:cViewPr varScale="1">
        <p:scale>
          <a:sx n="60" d="100"/>
          <a:sy n="60" d="100"/>
        </p:scale>
        <p:origin x="258" y="60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4/29/2021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390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427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781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273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622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745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384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3502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2216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6654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313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001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744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4194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539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7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358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258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326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05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756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0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40.png"/><Relationship Id="rId4" Type="http://schemas.openxmlformats.org/officeDocument/2006/relationships/image" Target="../media/image310.png"/><Relationship Id="rId9" Type="http://schemas.openxmlformats.org/officeDocument/2006/relationships/image" Target="../media/image3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22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B</a:t>
            </a:r>
            <a:br>
              <a:rPr lang="en-GB" sz="3600" b="1" dirty="0"/>
            </a:br>
            <a:r>
              <a:rPr lang="en-GB" sz="3600" b="1" dirty="0"/>
              <a:t>UNIT B3: Number Sequences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B3.2: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5623" y="1534070"/>
            <a:ext cx="6397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the next two numbers in each sequence.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562615" y="2223251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216,  343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3712" y="3440710"/>
                <a:ext cx="28918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3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1,  2,  6, 11,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440710"/>
                <a:ext cx="2891817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r="-211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734137" y="2798133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45,  73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03712" y="2798133"/>
            <a:ext cx="3031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5,  6,  11,  17,  28,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3712" y="4087047"/>
            <a:ext cx="2882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1,  4,  9,  16,  25,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34137" y="3405015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17,  24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34137" y="4061950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36,  49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3712" y="2214369"/>
            <a:ext cx="318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1,  8,  27,  64,  125, </a:t>
            </a:r>
            <a:r>
              <a:rPr lang="is-IS" sz="2400" dirty="0"/>
              <a:t>...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34137" y="4765058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28,  36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3712" y="4742496"/>
            <a:ext cx="3395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1, 3,  6,  10,  15,  21,</a:t>
            </a:r>
            <a:r>
              <a:rPr lang="is-IS" sz="2400" dirty="0"/>
              <a:t>…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03712" y="5431131"/>
            <a:ext cx="3736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2,  8,  18,  32,  50,  72,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03712" y="6086940"/>
                <a:ext cx="46875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10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19,  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31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46 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6086940"/>
                <a:ext cx="4687502" cy="461665"/>
              </a:xfrm>
              <a:prstGeom prst="rect">
                <a:avLst/>
              </a:prstGeom>
              <a:blipFill>
                <a:blip r:embed="rId4"/>
                <a:stretch>
                  <a:fillRect t="-10667" r="-780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8648376" y="5406917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98,  128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471244" y="6106148"/>
                <a:ext cx="16514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64,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85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244" y="6106148"/>
                <a:ext cx="1651414" cy="461665"/>
              </a:xfrm>
              <a:prstGeom prst="rect">
                <a:avLst/>
              </a:prstGeom>
              <a:blipFill>
                <a:blip r:embed="rId5"/>
                <a:stretch>
                  <a:fillRect t="-9333" r="-4428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01444B-84E8-D24A-9BC8-60D6C615A9BF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B3.2</a:t>
            </a: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EC8825AF-13CE-49BA-B55B-65CDFCEA4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243" y="673858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</p:spTree>
    <p:extLst>
      <p:ext uri="{BB962C8B-B14F-4D97-AF65-F5344CB8AC3E}">
        <p14:creationId xmlns:p14="http://schemas.microsoft.com/office/powerpoint/2010/main" val="14092727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6" grpId="0"/>
      <p:bldP spid="17" grpId="0"/>
      <p:bldP spid="20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B3.2: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2928" y="1139449"/>
            <a:ext cx="6750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577" y="2598003"/>
            <a:ext cx="7776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DF859D-792A-1A45-B89D-10A9FB69C048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AC4B91-4BB0-AA44-A6BF-C2CFF7AD4B3F}"/>
              </a:ext>
            </a:extLst>
          </p:cNvPr>
          <p:cNvSpPr/>
          <p:nvPr/>
        </p:nvSpPr>
        <p:spPr>
          <a:xfrm>
            <a:off x="3215680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http://szalonta.hu/ske/text/B3/skeb3s2.html</a:t>
            </a:r>
          </a:p>
        </p:txBody>
      </p:sp>
    </p:spTree>
    <p:extLst>
      <p:ext uri="{BB962C8B-B14F-4D97-AF65-F5344CB8AC3E}">
        <p14:creationId xmlns:p14="http://schemas.microsoft.com/office/powerpoint/2010/main" val="42046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1037572"/>
            <a:ext cx="9721081" cy="187743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A formula or rule can be used to work out any term of a sequence without having to work out all the terms.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Extending Number Patterns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63752" y="1866794"/>
            <a:ext cx="75937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For example, we can work out the 100</a:t>
            </a:r>
            <a:r>
              <a:rPr lang="en-US" sz="2400" baseline="30000" dirty="0"/>
              <a:t>th</a:t>
            </a:r>
            <a:r>
              <a:rPr lang="en-US" sz="2400" dirty="0"/>
              <a:t> term of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2,   5,   8,  11,  14,</a:t>
            </a:r>
            <a:r>
              <a:rPr lang="is-IS" sz="2400" dirty="0"/>
              <a:t>…</a:t>
            </a:r>
            <a:r>
              <a:rPr lang="en-US" sz="2400" dirty="0"/>
              <a:t>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without having to work out all the interspersing terms.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7225" y="3329274"/>
            <a:ext cx="7935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Let’s look at this example first: 	</a:t>
            </a:r>
            <a:r>
              <a:rPr lang="en-US" sz="2400" dirty="0">
                <a:solidFill>
                  <a:srgbClr val="FF0000"/>
                </a:solidFill>
              </a:rPr>
              <a:t>3,  6,  9,  12,  15,  18,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5838" y="6304064"/>
            <a:ext cx="5420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This pattern can be extended to give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77225" y="3915002"/>
            <a:ext cx="8486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terms of the sequence can be obtained as shown below: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67782" y="4381955"/>
                <a:ext cx="386452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1255713" algn="l"/>
                    <a:tab pos="1717675" algn="l"/>
                    <a:tab pos="2743200" algn="l"/>
                    <a:tab pos="3371850" algn="ctr"/>
                  </a:tabLst>
                </a:pPr>
                <a:r>
                  <a:rPr lang="en-US" sz="2400" dirty="0"/>
                  <a:t>1</a:t>
                </a:r>
                <a:r>
                  <a:rPr lang="en-US" sz="2400" baseline="30000" dirty="0"/>
                  <a:t>st</a:t>
                </a:r>
                <a:r>
                  <a:rPr lang="en-US" sz="2400" dirty="0"/>
                  <a:t> term	=	1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</a:p>
              <a:p>
                <a:pPr>
                  <a:tabLst>
                    <a:tab pos="1255713" algn="l"/>
                    <a:tab pos="1717675" algn="l"/>
                    <a:tab pos="2743200" algn="l"/>
                    <a:tab pos="3371850" algn="ctr"/>
                  </a:tabLst>
                </a:pPr>
                <a:r>
                  <a:rPr lang="en-US" sz="2400" dirty="0"/>
                  <a:t>2</a:t>
                </a:r>
                <a:r>
                  <a:rPr lang="en-US" sz="2400" baseline="30000" dirty="0"/>
                  <a:t>nd</a:t>
                </a:r>
                <a:r>
                  <a:rPr lang="en-US" sz="2400" dirty="0"/>
                  <a:t> term	=	2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6</a:t>
                </a:r>
              </a:p>
              <a:p>
                <a:pPr>
                  <a:tabLst>
                    <a:tab pos="1255713" algn="l"/>
                    <a:tab pos="1717675" algn="l"/>
                    <a:tab pos="2743200" algn="l"/>
                    <a:tab pos="3371850" algn="ctr"/>
                  </a:tabLst>
                </a:pPr>
                <a:r>
                  <a:rPr lang="en-US" sz="2400" dirty="0"/>
                  <a:t>3</a:t>
                </a:r>
                <a:r>
                  <a:rPr lang="en-US" sz="2400" baseline="30000" dirty="0"/>
                  <a:t>rd</a:t>
                </a:r>
                <a:r>
                  <a:rPr lang="en-US" sz="2400" dirty="0"/>
                  <a:t> term	=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9</a:t>
                </a:r>
              </a:p>
              <a:p>
                <a:pPr>
                  <a:tabLst>
                    <a:tab pos="1255713" algn="l"/>
                    <a:tab pos="1717675" algn="l"/>
                    <a:tab pos="2743200" algn="l"/>
                    <a:tab pos="3371850" algn="ctr"/>
                  </a:tabLst>
                </a:pPr>
                <a:r>
                  <a:rPr lang="en-US" sz="2400" dirty="0"/>
                  <a:t>4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term	=	4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12</a:t>
                </a:r>
              </a:p>
              <a:p>
                <a:pPr>
                  <a:tabLst>
                    <a:tab pos="1255713" algn="l"/>
                    <a:tab pos="1717675" algn="l"/>
                    <a:tab pos="2743200" algn="l"/>
                    <a:tab pos="3371850" algn="ctr"/>
                  </a:tabLst>
                </a:pPr>
                <a:r>
                  <a:rPr lang="en-US" sz="2400" dirty="0"/>
                  <a:t>5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term	=	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15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82" y="4381955"/>
                <a:ext cx="3864521" cy="1938992"/>
              </a:xfrm>
              <a:prstGeom prst="rect">
                <a:avLst/>
              </a:prstGeom>
              <a:blipFill rotWithShape="1">
                <a:blip r:embed="rId3"/>
                <a:stretch>
                  <a:fillRect l="-2524" t="-2201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195283" y="6396596"/>
            <a:ext cx="2864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Continued on next slide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A7333-B2C1-0A4C-9F52-152D854ED5A3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B3.3</a:t>
            </a:r>
          </a:p>
        </p:txBody>
      </p:sp>
    </p:spTree>
    <p:extLst>
      <p:ext uri="{BB962C8B-B14F-4D97-AF65-F5344CB8AC3E}">
        <p14:creationId xmlns:p14="http://schemas.microsoft.com/office/powerpoint/2010/main" val="20878363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6" grpId="0"/>
      <p:bldP spid="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Extending Number Patterns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7963" y="3453404"/>
            <a:ext cx="596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We simply multiply the </a:t>
            </a:r>
            <a:r>
              <a:rPr lang="en-GB" sz="2400" b="1" dirty="0"/>
              <a:t>term number </a:t>
            </a:r>
            <a:r>
              <a:rPr lang="en-GB" sz="2400" dirty="0"/>
              <a:t>by 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7963" y="2276872"/>
            <a:ext cx="99004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/>
              <a:t>In fact, we can find any term we like.</a:t>
            </a:r>
          </a:p>
          <a:p>
            <a:r>
              <a:rPr lang="en-GB" sz="2400" dirty="0"/>
              <a:t>What about the </a:t>
            </a:r>
            <a:r>
              <a:rPr lang="en-GB" sz="2400" b="1" dirty="0"/>
              <a:t>1000</a:t>
            </a:r>
            <a:r>
              <a:rPr lang="en-GB" sz="2400" baseline="30000" dirty="0"/>
              <a:t>th</a:t>
            </a:r>
            <a:r>
              <a:rPr lang="en-GB" sz="2400" dirty="0"/>
              <a:t> term? Or the </a:t>
            </a:r>
            <a:r>
              <a:rPr lang="en-GB" sz="2400" b="1" dirty="0"/>
              <a:t>592</a:t>
            </a:r>
            <a:r>
              <a:rPr lang="en-GB" sz="2400" baseline="30000" dirty="0"/>
              <a:t>nd</a:t>
            </a:r>
            <a:r>
              <a:rPr lang="en-GB" sz="2400" dirty="0"/>
              <a:t> term? Or the </a:t>
            </a:r>
            <a:r>
              <a:rPr lang="en-GB" sz="2400" b="1" dirty="0"/>
              <a:t>millionth</a:t>
            </a:r>
            <a:r>
              <a:rPr lang="en-GB" sz="2400" dirty="0"/>
              <a:t> term?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291415" y="5666992"/>
                <a:ext cx="38164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term		=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		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415" y="5666992"/>
                <a:ext cx="3816429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396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67608" y="4888574"/>
            <a:ext cx="78270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can </a:t>
            </a:r>
            <a:r>
              <a:rPr lang="en-US" sz="2400" dirty="0" err="1"/>
              <a:t>generalise</a:t>
            </a:r>
            <a:r>
              <a:rPr lang="en-US" sz="2400" dirty="0"/>
              <a:t> this by finding a rule for the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/>
              <a:t>th</a:t>
            </a:r>
            <a:r>
              <a:rPr lang="en-US" sz="2400" dirty="0"/>
              <a:t> term </a:t>
            </a:r>
          </a:p>
          <a:p>
            <a:r>
              <a:rPr lang="en-US" sz="2400" dirty="0"/>
              <a:t>(that is for a</a:t>
            </a:r>
            <a:r>
              <a:rPr lang="en-US" sz="2400" b="1" dirty="0"/>
              <a:t>n</a:t>
            </a:r>
            <a:r>
              <a:rPr lang="en-US" sz="2400" dirty="0"/>
              <a:t>y term).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21476" y="850194"/>
                <a:ext cx="478496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20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 term		=	20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		=	60</a:t>
                </a:r>
              </a:p>
              <a:p>
                <a:r>
                  <a:rPr lang="en-US" sz="2400" dirty="0"/>
                  <a:t>and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100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term 	=	100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	=  300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476" y="850194"/>
                <a:ext cx="4784964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038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708730" y="4078799"/>
                <a:ext cx="54104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592</a:t>
                </a:r>
                <a:r>
                  <a:rPr lang="en-US" sz="2400" baseline="30000" dirty="0"/>
                  <a:t>nd</a:t>
                </a:r>
                <a:r>
                  <a:rPr lang="en-US" sz="2400" dirty="0"/>
                  <a:t>  term		=	592</a:t>
                </a:r>
                <a14:m>
                  <m:oMath xmlns:m="http://schemas.openxmlformats.org/officeDocument/2006/math">
                    <m:r>
                      <a:rPr lang="en-GB" sz="2400" dirty="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 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1776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730" y="4078799"/>
                <a:ext cx="5410455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689" t="-100000" r="-901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291415" y="6161175"/>
            <a:ext cx="2797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>
                <a:solidFill>
                  <a:srgbClr val="FF0000"/>
                </a:solidFill>
              </a:rPr>
              <a:t>th</a:t>
            </a:r>
            <a:r>
              <a:rPr lang="en-US" sz="2400" dirty="0">
                <a:solidFill>
                  <a:srgbClr val="FF0000"/>
                </a:solidFill>
              </a:rPr>
              <a:t>  term 		=	3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159896" y="6128657"/>
            <a:ext cx="3312368" cy="62539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7260" y="672765"/>
            <a:ext cx="1354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Continued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DFD641-9E0E-FC4C-A164-1CC97E774351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B3.3</a:t>
            </a:r>
          </a:p>
        </p:txBody>
      </p:sp>
    </p:spTree>
    <p:extLst>
      <p:ext uri="{BB962C8B-B14F-4D97-AF65-F5344CB8AC3E}">
        <p14:creationId xmlns:p14="http://schemas.microsoft.com/office/powerpoint/2010/main" val="6241379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3" grpId="0"/>
      <p:bldP spid="10" grpId="0"/>
      <p:bldP spid="11" grpId="0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Extending Number Patterns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06305" y="882450"/>
            <a:ext cx="46346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Let’s look again at: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Can we work out the 100</a:t>
            </a:r>
            <a:r>
              <a:rPr lang="en-US" sz="2400" baseline="30000" dirty="0"/>
              <a:t>th</a:t>
            </a:r>
            <a:r>
              <a:rPr lang="en-US" sz="2400" dirty="0"/>
              <a:t> term?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18666" y="1745177"/>
            <a:ext cx="727154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First we spot the pattern, and notice that there is a 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common difference of 3.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So the general term will be based on a multiple of 3.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But something else is happening too.</a:t>
            </a:r>
          </a:p>
          <a:p>
            <a:r>
              <a:rPr lang="en-GB" sz="2400" dirty="0"/>
              <a:t>We also need to subtract 1.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591364" y="6320947"/>
            <a:ext cx="5420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This pattern can be extended to give</a:t>
            </a:r>
            <a:r>
              <a:rPr lang="is-IS" sz="2400" dirty="0"/>
              <a:t>…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811831" y="882450"/>
            <a:ext cx="3029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>
                <a:solidFill>
                  <a:srgbClr val="FF0000"/>
                </a:solidFill>
              </a:rPr>
              <a:t>2,   5,   8,  11,  14,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77225" y="3915002"/>
            <a:ext cx="8007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terms of the sequence are obtained as shown below: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67783" y="4381955"/>
                <a:ext cx="4159472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1</a:t>
                </a:r>
                <a:r>
                  <a:rPr lang="en-US" sz="2400" baseline="30000" dirty="0"/>
                  <a:t>st</a:t>
                </a:r>
                <a:r>
                  <a:rPr lang="en-US" sz="2400" dirty="0"/>
                  <a:t> term	=	1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1	=	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</a:p>
              <a:p>
                <a:r>
                  <a:rPr lang="en-US" sz="2400" dirty="0"/>
                  <a:t>2</a:t>
                </a:r>
                <a:r>
                  <a:rPr lang="en-US" sz="2400" baseline="30000" dirty="0"/>
                  <a:t>nd</a:t>
                </a:r>
                <a:r>
                  <a:rPr lang="en-US" sz="2400" dirty="0"/>
                  <a:t> term	=	2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1 =	 </a:t>
                </a:r>
                <a:r>
                  <a:rPr lang="en-US" sz="2400" dirty="0">
                    <a:solidFill>
                      <a:srgbClr val="FF0000"/>
                    </a:solidFill>
                  </a:rPr>
                  <a:t>5</a:t>
                </a:r>
              </a:p>
              <a:p>
                <a:r>
                  <a:rPr lang="en-US" sz="2400" dirty="0"/>
                  <a:t>3</a:t>
                </a:r>
                <a:r>
                  <a:rPr lang="en-US" sz="2400" baseline="30000" dirty="0"/>
                  <a:t>rd</a:t>
                </a:r>
                <a:r>
                  <a:rPr lang="en-US" sz="2400" dirty="0"/>
                  <a:t> term	=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1 =	 </a:t>
                </a:r>
                <a:r>
                  <a:rPr lang="en-US" sz="2400" dirty="0">
                    <a:solidFill>
                      <a:srgbClr val="FF0000"/>
                    </a:solidFill>
                  </a:rPr>
                  <a:t>8</a:t>
                </a:r>
              </a:p>
              <a:p>
                <a:r>
                  <a:rPr lang="en-US" sz="2400" dirty="0"/>
                  <a:t>4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term	=	4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1 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11</a:t>
                </a:r>
              </a:p>
              <a:p>
                <a:r>
                  <a:rPr lang="en-US" sz="2400" dirty="0"/>
                  <a:t>5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term	=	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1 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14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83" y="4381955"/>
                <a:ext cx="4159472" cy="1938992"/>
              </a:xfrm>
              <a:prstGeom prst="rect">
                <a:avLst/>
              </a:prstGeom>
              <a:blipFill rotWithShape="1">
                <a:blip r:embed="rId3"/>
                <a:stretch>
                  <a:fillRect l="-2346" t="-2201" r="-1320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799470" y="1251782"/>
            <a:ext cx="262604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 the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/>
              <a:t>th</a:t>
            </a:r>
            <a:r>
              <a:rPr lang="en-US" sz="2400" dirty="0"/>
              <a:t> term?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95283" y="6396596"/>
            <a:ext cx="2864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Continued on next slide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0906EB-6350-7147-8FBA-B2601BA63F3D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B3.3</a:t>
            </a:r>
          </a:p>
        </p:txBody>
      </p:sp>
    </p:spTree>
    <p:extLst>
      <p:ext uri="{BB962C8B-B14F-4D97-AF65-F5344CB8AC3E}">
        <p14:creationId xmlns:p14="http://schemas.microsoft.com/office/powerpoint/2010/main" val="641425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Extending Number Patterns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78418" y="3745215"/>
            <a:ext cx="7588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We simply multiply the </a:t>
            </a:r>
            <a:r>
              <a:rPr lang="en-GB" sz="2400" b="1" dirty="0"/>
              <a:t>term number </a:t>
            </a:r>
            <a:r>
              <a:rPr lang="en-GB" sz="2400" dirty="0"/>
              <a:t>by 10 and add 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39167" y="1995535"/>
                <a:ext cx="4270400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US" sz="2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term		=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	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 	</a:t>
                </a:r>
              </a:p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term 		=	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67" y="1995535"/>
                <a:ext cx="4270400" cy="892552"/>
              </a:xfrm>
              <a:prstGeom prst="rect">
                <a:avLst/>
              </a:prstGeom>
              <a:blipFill>
                <a:blip r:embed="rId3"/>
                <a:stretch>
                  <a:fillRect l="-2571" t="-6122" b="-156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778418" y="3118369"/>
            <a:ext cx="5008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/>
              <a:t>th</a:t>
            </a:r>
            <a:r>
              <a:rPr lang="en-US" sz="2400" dirty="0"/>
              <a:t> term for this sequence: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39167" y="764070"/>
                <a:ext cx="523893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20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 term		=	20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1 	=	59</a:t>
                </a:r>
              </a:p>
              <a:p>
                <a:r>
                  <a:rPr lang="en-US" sz="2400" dirty="0"/>
                  <a:t>and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100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term 	=	100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 	=	299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67" y="764070"/>
                <a:ext cx="5238935" cy="1200329"/>
              </a:xfrm>
              <a:prstGeom prst="rect">
                <a:avLst/>
              </a:prstGeom>
              <a:blipFill rotWithShape="0">
                <a:blip r:embed="rId4"/>
                <a:stretch>
                  <a:fillRect l="-1863" t="-3553" r="-931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8112224" y="3118368"/>
            <a:ext cx="3910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12,  22,  32,  42,  52,  62,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84301" y="4686215"/>
                <a:ext cx="5864426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20</a:t>
                </a:r>
                <a:r>
                  <a:rPr lang="en-US" sz="2400" baseline="30000" dirty="0"/>
                  <a:t>th</a:t>
                </a:r>
                <a:r>
                  <a:rPr lang="en-US" sz="2400" dirty="0"/>
                  <a:t>  term		=	20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10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2 	=	202</a:t>
                </a:r>
              </a:p>
              <a:p>
                <a:r>
                  <a:rPr lang="en-US" sz="2400" dirty="0"/>
                  <a:t>and</a:t>
                </a:r>
              </a:p>
              <a:p>
                <a:r>
                  <a:rPr lang="en-US" sz="2400" dirty="0">
                    <a:solidFill>
                      <a:schemeClr val="tx1"/>
                    </a:solidFill>
                  </a:rPr>
                  <a:t>100</a:t>
                </a:r>
                <a:r>
                  <a:rPr lang="en-US" sz="2400" baseline="30000" dirty="0">
                    <a:solidFill>
                      <a:schemeClr val="tx1"/>
                    </a:solidFill>
                  </a:rPr>
                  <a:t>th</a:t>
                </a:r>
                <a:r>
                  <a:rPr lang="en-US" sz="2400" dirty="0">
                    <a:solidFill>
                      <a:schemeClr val="tx1"/>
                    </a:solidFill>
                  </a:rPr>
                  <a:t> term 	=	100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2 	=	1002</a:t>
                </a:r>
              </a:p>
              <a:p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301" y="4686215"/>
                <a:ext cx="5864426" cy="1569660"/>
              </a:xfrm>
              <a:prstGeom prst="rect">
                <a:avLst/>
              </a:prstGeom>
              <a:blipFill rotWithShape="0">
                <a:blip r:embed="rId5"/>
                <a:stretch>
                  <a:fillRect l="-1663" t="-29961" r="-6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36116" y="5890044"/>
                <a:ext cx="4270400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term		=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10	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	</a:t>
                </a:r>
              </a:p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term	 	=	10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2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116" y="5890044"/>
                <a:ext cx="4270400" cy="1231106"/>
              </a:xfrm>
              <a:prstGeom prst="rect">
                <a:avLst/>
              </a:prstGeom>
              <a:blipFill rotWithShape="1">
                <a:blip r:embed="rId6"/>
                <a:stretch>
                  <a:fillRect l="-2140" t="-39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778418" y="4206880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example,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4484301" y="2472610"/>
            <a:ext cx="4176464" cy="41341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84301" y="6318383"/>
            <a:ext cx="4241626" cy="41682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07260" y="672765"/>
            <a:ext cx="1354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Continued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86C204-A8E7-B64B-BBB9-8097BDC4E22F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B3.3</a:t>
            </a:r>
          </a:p>
        </p:txBody>
      </p:sp>
    </p:spTree>
    <p:extLst>
      <p:ext uri="{BB962C8B-B14F-4D97-AF65-F5344CB8AC3E}">
        <p14:creationId xmlns:p14="http://schemas.microsoft.com/office/powerpoint/2010/main" val="18185437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3" grpId="0"/>
      <p:bldP spid="2" grpId="0"/>
      <p:bldP spid="11" grpId="0"/>
      <p:bldP spid="14" grpId="0" animBg="1"/>
      <p:bldP spid="16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B3.3: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0202" y="1595548"/>
            <a:ext cx="7443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the 10</a:t>
            </a:r>
            <a:r>
              <a:rPr lang="en-US" sz="2400" baseline="30000" dirty="0"/>
              <a:t>th</a:t>
            </a:r>
            <a:r>
              <a:rPr lang="en-US" sz="2400" dirty="0"/>
              <a:t> and 20</a:t>
            </a:r>
            <a:r>
              <a:rPr lang="en-US" sz="2400" baseline="30000" dirty="0"/>
              <a:t>th</a:t>
            </a:r>
            <a:r>
              <a:rPr lang="en-US" sz="2400" dirty="0"/>
              <a:t> terms of each sequence below: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50690" y="2193661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52,  102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3712" y="3440710"/>
                <a:ext cx="28552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4,  0,  4,  8, 12,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440710"/>
                <a:ext cx="2855269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8097415" y="2742173"/>
                <a:ext cx="19752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46,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106 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415" y="2742173"/>
                <a:ext cx="1975221" cy="461665"/>
              </a:xfrm>
              <a:prstGeom prst="rect">
                <a:avLst/>
              </a:prstGeom>
              <a:blipFill>
                <a:blip r:embed="rId4"/>
                <a:stretch>
                  <a:fillRect t="-9211" r="-61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520202" y="2745252"/>
                <a:ext cx="25731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8,  2,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</a:t>
                </a:r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 smtClean="0"/>
                  <a:t>10</a:t>
                </a:r>
                <a:r>
                  <a:rPr lang="en-GB" sz="2400" dirty="0" smtClean="0"/>
                  <a:t>, 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202" y="2745252"/>
                <a:ext cx="2573140" cy="461665"/>
              </a:xfrm>
              <a:prstGeom prst="rect">
                <a:avLst/>
              </a:prstGeom>
              <a:blipFill>
                <a:blip r:embed="rId5"/>
                <a:stretch>
                  <a:fillRect l="-3546" t="-10526" r="-260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3712" y="4087047"/>
                <a:ext cx="29722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3, 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2, 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7</a:t>
                </a:r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12, 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4087047"/>
                <a:ext cx="297228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285" t="-10526" r="-205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350690" y="3340286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32,  72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97415" y="4012099"/>
                <a:ext cx="18036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42,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92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415" y="4012099"/>
                <a:ext cx="1803699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0000" r="-4392" b="-132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503712" y="2214369"/>
            <a:ext cx="318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7,  12,  17,  22, 27,  </a:t>
            </a:r>
            <a:r>
              <a:rPr lang="is-IS" sz="2400" dirty="0"/>
              <a:t>...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3712" y="4729607"/>
            <a:ext cx="6054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/>
              <a:t>th</a:t>
            </a:r>
            <a:r>
              <a:rPr lang="en-US" sz="2400" dirty="0"/>
              <a:t> terms of each sequence below: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03712" y="5348428"/>
                <a:ext cx="29690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 smtClean="0"/>
                      <m:t>4</m:t>
                    </m:r>
                  </m:oMath>
                </a14:m>
                <a:r>
                  <a:rPr lang="en-US" sz="2400" dirty="0"/>
                  <a:t>,  9,  14,  19,  24,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5348428"/>
                <a:ext cx="2969083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821" t="-10526" r="-225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503712" y="6047815"/>
            <a:ext cx="2799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22,  25,  28,  31,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50690" y="5334397"/>
                <a:ext cx="26125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term =	 5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90" y="5334397"/>
                <a:ext cx="2612575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738" t="-10526" r="-257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50690" y="5998129"/>
                <a:ext cx="27975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th</a:t>
                </a:r>
                <a:r>
                  <a:rPr lang="en-US" sz="2400" dirty="0">
                    <a:solidFill>
                      <a:srgbClr val="FF0000"/>
                    </a:solidFill>
                  </a:rPr>
                  <a:t> term = 3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19 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690" y="5998129"/>
                <a:ext cx="2797561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486" t="-10526" r="-217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C637177-6954-AD4D-A9BF-561A73189A6C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B3.3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BA1EC1C3-EFC8-444D-A854-4405E663B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243" y="673858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</p:spTree>
    <p:extLst>
      <p:ext uri="{BB962C8B-B14F-4D97-AF65-F5344CB8AC3E}">
        <p14:creationId xmlns:p14="http://schemas.microsoft.com/office/powerpoint/2010/main" val="8278130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9" grpId="0"/>
      <p:bldP spid="14" grpId="0"/>
      <p:bldP spid="16" grpId="0"/>
      <p:bldP spid="17" grpId="0"/>
      <p:bldP spid="20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B3.3: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760" y="1156003"/>
            <a:ext cx="6750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2A8E9C-BCF3-8E48-AAFF-47F30AE1749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6FC0C1-830B-EA4B-961E-CBAB0D1FA895}"/>
              </a:ext>
            </a:extLst>
          </p:cNvPr>
          <p:cNvSpPr/>
          <p:nvPr/>
        </p:nvSpPr>
        <p:spPr>
          <a:xfrm>
            <a:off x="2783632" y="4077072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http://szalonta.hu/ske/text/B3/skeb3s3.html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431B9D-3596-7E42-8E09-EB58F4929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660" y="2571927"/>
            <a:ext cx="7776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</p:spTree>
    <p:extLst>
      <p:ext uri="{BB962C8B-B14F-4D97-AF65-F5344CB8AC3E}">
        <p14:creationId xmlns:p14="http://schemas.microsoft.com/office/powerpoint/2010/main" val="13002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850498"/>
            <a:ext cx="9721081" cy="187743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tabLst>
                <a:tab pos="361950" algn="l"/>
              </a:tabLst>
              <a:defRPr/>
            </a:pPr>
            <a:r>
              <a:rPr lang="en-US" sz="2400" dirty="0"/>
              <a:t>	In the last section we found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i="1" baseline="30000" dirty="0"/>
              <a:t>th</a:t>
            </a:r>
            <a:r>
              <a:rPr lang="en-US" sz="2400" i="1" dirty="0"/>
              <a:t> term </a:t>
            </a:r>
            <a:r>
              <a:rPr lang="en-US" sz="2400" dirty="0"/>
              <a:t>for </a:t>
            </a:r>
            <a:r>
              <a:rPr lang="en-US" sz="2400" i="1" dirty="0"/>
              <a:t>linear sequences</a:t>
            </a:r>
            <a:r>
              <a:rPr lang="en-US" sz="2400" dirty="0"/>
              <a:t>, that 	is, for sequences which go up or down by a constant amount.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We can also find a formulae for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i="1" baseline="30000" dirty="0"/>
              <a:t>th</a:t>
            </a:r>
            <a:r>
              <a:rPr lang="en-US" sz="2400" i="1" dirty="0"/>
              <a:t> term </a:t>
            </a:r>
            <a:r>
              <a:rPr lang="en-US" sz="2400" dirty="0"/>
              <a:t>for other </a:t>
            </a:r>
            <a:r>
              <a:rPr lang="en-US" sz="2400" i="1" dirty="0"/>
              <a:t>sequences</a:t>
            </a:r>
            <a:r>
              <a:rPr lang="en-US" sz="2400" dirty="0"/>
              <a:t>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endParaRPr lang="en-US" sz="2400" dirty="0"/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endParaRPr lang="en-US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Formulae for Number Sequences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0999" y="2219173"/>
            <a:ext cx="1981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For example: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07962" y="2202054"/>
            <a:ext cx="2797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1,  4,  9,  16,  25,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70999" y="2771025"/>
                <a:ext cx="870142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We can refer to the </a:t>
                </a:r>
                <a:r>
                  <a:rPr lang="en-US" sz="2400" i="1" dirty="0"/>
                  <a:t>first term </a:t>
                </a:r>
                <a:r>
                  <a:rPr lang="en-US" sz="2400" dirty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, to the </a:t>
                </a:r>
                <a:r>
                  <a:rPr lang="en-US" sz="2400" i="1" dirty="0"/>
                  <a:t>second term </a:t>
                </a:r>
                <a:r>
                  <a:rPr lang="en-US" sz="2400" dirty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,</a:t>
                </a:r>
              </a:p>
              <a:p>
                <a:r>
                  <a:rPr lang="en-US" sz="2400" dirty="0"/>
                  <a:t>the </a:t>
                </a:r>
                <a:r>
                  <a:rPr lang="en-US" sz="2400" i="1" dirty="0"/>
                  <a:t>third term </a:t>
                </a:r>
                <a:r>
                  <a:rPr lang="en-US" sz="2400" dirty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, and so on.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999" y="2771025"/>
                <a:ext cx="8701421" cy="830997"/>
              </a:xfrm>
              <a:prstGeom prst="rect">
                <a:avLst/>
              </a:prstGeom>
              <a:blipFill>
                <a:blip r:embed="rId3"/>
                <a:stretch>
                  <a:fillRect l="-1121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07962" y="3437498"/>
                <a:ext cx="2908489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/>
                  <a:t>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r>
                  <a:rPr lang="en-US" sz="2400" dirty="0"/>
                  <a:t>	=	1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</a:t>
                </a:r>
                <a:endParaRPr lang="en-US" sz="2400" baseline="-25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4</a:t>
                </a:r>
                <a:r>
                  <a:rPr lang="en-US" sz="2400" dirty="0"/>
                  <a:t>	 =	2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 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9</a:t>
                </a:r>
                <a:r>
                  <a:rPr lang="en-US" sz="2400" dirty="0"/>
                  <a:t>	 =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</a:t>
                </a:r>
                <a:endParaRPr lang="en-US" sz="2400" baseline="-25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 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16</a:t>
                </a:r>
                <a:r>
                  <a:rPr lang="en-US" sz="2400" dirty="0"/>
                  <a:t>	 =	4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 	</a:t>
                </a:r>
                <a:endParaRPr lang="en-US" sz="2400" baseline="-25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 	</a:t>
                </a:r>
                <a:r>
                  <a:rPr lang="en-US" sz="2400" dirty="0">
                    <a:solidFill>
                      <a:srgbClr val="FF0000"/>
                    </a:solidFill>
                  </a:rPr>
                  <a:t>25</a:t>
                </a:r>
                <a:r>
                  <a:rPr lang="en-US" sz="2400" dirty="0"/>
                  <a:t>	 =	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5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7962" y="3437498"/>
                <a:ext cx="2908489" cy="1938992"/>
              </a:xfrm>
              <a:prstGeom prst="rect">
                <a:avLst/>
              </a:prstGeom>
              <a:blipFill>
                <a:blip r:embed="rId4"/>
                <a:stretch>
                  <a:fillRect t="-2201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2484736" y="2100270"/>
            <a:ext cx="9588382" cy="4569089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999" y="5289408"/>
            <a:ext cx="80217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This sequence can be described by the </a:t>
            </a:r>
            <a:r>
              <a:rPr lang="en-GB" sz="2400" b="1" i="1" dirty="0"/>
              <a:t>general formula</a:t>
            </a:r>
            <a:r>
              <a:rPr lang="en-GB" sz="2400" dirty="0"/>
              <a:t>:</a:t>
            </a:r>
            <a:endParaRPr lang="en-US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70143" y="5687961"/>
                <a:ext cx="20005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baseline="-25000" dirty="0">
                    <a:solidFill>
                      <a:srgbClr val="FF0000"/>
                    </a:solidFill>
                  </a:rPr>
                  <a:t>	</a:t>
                </a:r>
                <a:r>
                  <a:rPr lang="en-US" sz="2400" dirty="0">
                    <a:solidFill>
                      <a:srgbClr val="FF0000"/>
                    </a:solidFill>
                  </a:rPr>
                  <a:t>= 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US" sz="2400" dirty="0"/>
                  <a:t>	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143" y="5687961"/>
                <a:ext cx="2000548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70143" y="6100093"/>
                <a:ext cx="151419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baseline="-25000" dirty="0">
                    <a:solidFill>
                      <a:srgbClr val="FF0000"/>
                    </a:solidFill>
                  </a:rPr>
                  <a:t>	</a:t>
                </a:r>
                <a:r>
                  <a:rPr lang="en-US" sz="2400" dirty="0">
                    <a:solidFill>
                      <a:srgbClr val="FF0000"/>
                    </a:solidFill>
                  </a:rPr>
                  <a:t>= 	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 </a:t>
                </a:r>
                <a:r>
                  <a:rPr lang="en-US" sz="2400" baseline="30000" dirty="0">
                    <a:solidFill>
                      <a:srgbClr val="FF0000"/>
                    </a:solidFill>
                  </a:rPr>
                  <a:t>2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143" y="6100093"/>
                <a:ext cx="1514197" cy="830997"/>
              </a:xfrm>
              <a:prstGeom prst="rect">
                <a:avLst/>
              </a:prstGeom>
              <a:blipFill>
                <a:blip r:embed="rId6"/>
                <a:stretch>
                  <a:fillRect t="-5882" r="-12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5607962" y="6149626"/>
            <a:ext cx="1640166" cy="41213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BD3255-1BD3-A548-9EF2-CCF152AB8A6C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B3.4</a:t>
            </a:r>
          </a:p>
        </p:txBody>
      </p:sp>
    </p:spTree>
    <p:extLst>
      <p:ext uri="{BB962C8B-B14F-4D97-AF65-F5344CB8AC3E}">
        <p14:creationId xmlns:p14="http://schemas.microsoft.com/office/powerpoint/2010/main" val="11350080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 animBg="1"/>
      <p:bldP spid="9" grpId="0"/>
      <p:bldP spid="3" grpId="0"/>
      <p:bldP spid="10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743987" y="718356"/>
            <a:ext cx="972108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Example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Formulae for Number Sequences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10754" y="1070615"/>
            <a:ext cx="873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 the formula below to find the first 6 terms of the sequence: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14678" y="1567623"/>
                <a:ext cx="24545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 	3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 	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678" y="1567623"/>
                <a:ext cx="245451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770999" y="2492636"/>
            <a:ext cx="4951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can work out </a:t>
            </a:r>
            <a:r>
              <a:rPr lang="en-US" sz="2400"/>
              <a:t>each term in turn: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14678" y="2981691"/>
                <a:ext cx="4330994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	=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(1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1)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:endParaRPr lang="en-US" sz="2400" baseline="-250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(2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2)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	= 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 	=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(3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3)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	= 	</a:t>
                </a:r>
                <a:r>
                  <a:rPr lang="en-US" sz="2400" dirty="0">
                    <a:solidFill>
                      <a:srgbClr val="FF0000"/>
                    </a:solidFill>
                  </a:rPr>
                  <a:t>25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 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(4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4)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	= 	</a:t>
                </a:r>
                <a:r>
                  <a:rPr lang="en-US" sz="2400" dirty="0">
                    <a:solidFill>
                      <a:srgbClr val="FF0000"/>
                    </a:solidFill>
                  </a:rPr>
                  <a:t>46</a:t>
                </a:r>
                <a:endParaRPr lang="en-US" sz="2400" baseline="-250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 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(5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5)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73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baseline="-25000" dirty="0"/>
                  <a:t>	</a:t>
                </a:r>
                <a:r>
                  <a:rPr lang="en-US" sz="2400" dirty="0"/>
                  <a:t>= 	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en-US" sz="2400" dirty="0"/>
                  <a:t>(6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6)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	=	</a:t>
                </a:r>
                <a:r>
                  <a:rPr lang="en-US" sz="2400" dirty="0">
                    <a:solidFill>
                      <a:srgbClr val="FF0000"/>
                    </a:solidFill>
                  </a:rPr>
                  <a:t>106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678" y="2981691"/>
                <a:ext cx="4330994" cy="2308324"/>
              </a:xfrm>
              <a:prstGeom prst="rect">
                <a:avLst/>
              </a:prstGeom>
              <a:blipFill>
                <a:blip r:embed="rId4"/>
                <a:stretch>
                  <a:fillRect t="-1847" r="-1266" b="-52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743987" y="5490037"/>
            <a:ext cx="2581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This </a:t>
            </a:r>
            <a:r>
              <a:rPr lang="en-GB" sz="2400"/>
              <a:t>sequence is: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670143" y="6100093"/>
            <a:ext cx="39100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1,  10,  25,  46,  73,  106,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65902A-2AE8-644A-A13D-FD3FAC42C68D}"/>
              </a:ext>
            </a:extLst>
          </p:cNvPr>
          <p:cNvSpPr txBox="1"/>
          <p:nvPr/>
        </p:nvSpPr>
        <p:spPr>
          <a:xfrm>
            <a:off x="2770999" y="2026153"/>
            <a:ext cx="2172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5A7D5-0988-C240-9AEA-A1EEAD539F1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B3.4</a:t>
            </a:r>
          </a:p>
        </p:txBody>
      </p:sp>
    </p:spTree>
    <p:extLst>
      <p:ext uri="{BB962C8B-B14F-4D97-AF65-F5344CB8AC3E}">
        <p14:creationId xmlns:p14="http://schemas.microsoft.com/office/powerpoint/2010/main" val="7608268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50496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Number Sequences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8865" y="967368"/>
            <a:ext cx="850375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/>
              <a:t>Number Sequences are an important aspect of mathematics. </a:t>
            </a:r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You have five sections to work through and there are </a:t>
            </a:r>
          </a:p>
          <a:p>
            <a:pPr algn="ctr"/>
            <a:r>
              <a:rPr lang="en-US" altLang="en-US" sz="2400" dirty="0"/>
              <a:t>check up audits and fitness tests for each section. </a:t>
            </a:r>
          </a:p>
          <a:p>
            <a:endParaRPr lang="en-US" altLang="en-US" sz="2400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100" y="3192290"/>
            <a:ext cx="592137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2400" dirty="0"/>
              <a:t>Simple Number Patterns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 err="1"/>
              <a:t>Recognising</a:t>
            </a:r>
            <a:r>
              <a:rPr lang="en-US" altLang="en-US" sz="2400" dirty="0"/>
              <a:t> Number Patterns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Extending Number Patterns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Formulae for Number Sequences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US" altLang="en-US" sz="2400" dirty="0"/>
              <a:t>General Laws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B3B0A4-7EA5-4441-A7C6-F266562DF124}"/>
              </a:ext>
            </a:extLst>
          </p:cNvPr>
          <p:cNvSpPr/>
          <p:nvPr/>
        </p:nvSpPr>
        <p:spPr>
          <a:xfrm>
            <a:off x="-1" y="108823"/>
            <a:ext cx="22075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Number Sequences</a:t>
            </a: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B3.4: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88817" y="1555086"/>
            <a:ext cx="6516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1.  Find the 20</a:t>
            </a:r>
            <a:r>
              <a:rPr lang="en-US" sz="2400" baseline="30000" dirty="0"/>
              <a:t>th</a:t>
            </a:r>
            <a:r>
              <a:rPr lang="en-US" sz="2400" dirty="0"/>
              <a:t> term of each sequence below: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56571" y="202823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5739" y="3084400"/>
                <a:ext cx="19486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GB" sz="2400" dirty="0"/>
                  <a:t>	=	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/>
                  <a:t>2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2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3084400"/>
                <a:ext cx="1948610" cy="461665"/>
              </a:xfrm>
              <a:prstGeom prst="rect">
                <a:avLst/>
              </a:prstGeom>
              <a:blipFill>
                <a:blip r:embed="rId3"/>
                <a:stretch>
                  <a:fillRect t="-10526" r="-312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298863" y="2458915"/>
                <a:ext cx="7569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8863" y="2458915"/>
                <a:ext cx="756938" cy="461665"/>
              </a:xfrm>
              <a:prstGeom prst="rect">
                <a:avLst/>
              </a:prstGeom>
              <a:blipFill>
                <a:blip r:embed="rId4"/>
                <a:stretch>
                  <a:fillRect t="-9211" r="-1120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30815" y="2552989"/>
                <a:ext cx="21778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GB" sz="2400" dirty="0"/>
                  <a:t>	=	2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50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815" y="2552989"/>
                <a:ext cx="2177840" cy="461665"/>
              </a:xfrm>
              <a:prstGeom prst="rect">
                <a:avLst/>
              </a:prstGeom>
              <a:blipFill>
                <a:blip r:embed="rId5"/>
                <a:stretch>
                  <a:fillRect t="-10526" r="-2801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15687" y="3649732"/>
                <a:ext cx="7847782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2.  List the first 6 terms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GB" sz="2400" dirty="0"/>
                  <a:t>=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/>
                  <a:t>2</a:t>
                </a:r>
              </a:p>
              <a:p>
                <a:pPr>
                  <a:spcBef>
                    <a:spcPts val="600"/>
                  </a:spcBef>
                </a:pPr>
                <a:r>
                  <a:rPr lang="en-GB" sz="2400" dirty="0">
                    <a:latin typeface="+mj-lt"/>
                  </a:rPr>
                  <a:t>3.  Use your answer to write down the formula for the</a:t>
                </a:r>
              </a:p>
              <a:p>
                <a:r>
                  <a:rPr lang="en-GB" sz="2400" dirty="0">
                    <a:latin typeface="+mj-lt"/>
                    <a:ea typeface="Times New Roman" charset="0"/>
                    <a:cs typeface="Times New Roman" charset="0"/>
                  </a:rPr>
                  <a:t>  	following sequences:</a:t>
                </a:r>
                <a:endParaRPr lang="en-US" sz="2400" dirty="0">
                  <a:latin typeface="+mj-lt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5687" y="3649732"/>
                <a:ext cx="7847782" cy="1277273"/>
              </a:xfrm>
              <a:prstGeom prst="rect">
                <a:avLst/>
              </a:prstGeom>
              <a:blipFill>
                <a:blip r:embed="rId6"/>
                <a:stretch>
                  <a:fillRect l="-1243" t="-3828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356571" y="2916687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398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646" y="3693809"/>
            <a:ext cx="3565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1,  4,  9,  16,  25,  </a:t>
            </a:r>
            <a:r>
              <a:rPr lang="en-US" sz="2400" dirty="0">
                <a:solidFill>
                  <a:srgbClr val="FF0000"/>
                </a:solidFill>
              </a:rPr>
              <a:t>36, 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98643" y="2029109"/>
                <a:ext cx="31804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GB" sz="2400" dirty="0"/>
                  <a:t>	=	5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sz="2400" b="1" i="1" dirty="0">
                  <a:latin typeface="Times New Roman" panose="02020603050405020304" pitchFamily="18" charset="0"/>
                  <a:ea typeface="Times New Roman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643" y="2029109"/>
                <a:ext cx="3180498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255882" y="4980358"/>
                <a:ext cx="15494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=	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endParaRPr lang="en-US" sz="2400" b="1" dirty="0">
                  <a:solidFill>
                    <a:srgbClr val="FF0000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882" y="4980358"/>
                <a:ext cx="1549463" cy="461665"/>
              </a:xfrm>
              <a:prstGeom prst="rect">
                <a:avLst/>
              </a:prstGeom>
              <a:blipFill>
                <a:blip r:embed="rId8"/>
                <a:stretch>
                  <a:fillRect t="-10526" r="-394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755739" y="5043629"/>
            <a:ext cx="3651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2,  8,  18,  32,  50,  72,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55739" y="5593778"/>
                <a:ext cx="38311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</a:t>
                </a:r>
                <a:r>
                  <a:rPr lang="en-US" sz="2400" dirty="0"/>
                  <a:t>,  4,  </a:t>
                </a:r>
                <a:r>
                  <a:rPr lang="en-GB" sz="2400" dirty="0"/>
                  <a:t>11</a:t>
                </a:r>
                <a:r>
                  <a:rPr lang="en-US" sz="2400" dirty="0"/>
                  <a:t>,  20,  31, 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5593778"/>
                <a:ext cx="3831177" cy="461665"/>
              </a:xfrm>
              <a:prstGeom prst="rect">
                <a:avLst/>
              </a:prstGeom>
              <a:blipFill>
                <a:blip r:embed="rId9"/>
                <a:stretch>
                  <a:fillRect t="-10667" r="-1431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55739" y="6085963"/>
                <a:ext cx="36936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2</a:t>
                </a:r>
                <a:r>
                  <a:rPr lang="en-US" sz="2400" dirty="0"/>
                  <a:t>,  4,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14</a:t>
                </a:r>
                <a:r>
                  <a:rPr lang="en-US" sz="2400" dirty="0"/>
                  <a:t>,  28,  46,  68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6085963"/>
                <a:ext cx="3693640" cy="461665"/>
              </a:xfrm>
              <a:prstGeom prst="rect">
                <a:avLst/>
              </a:prstGeom>
              <a:blipFill>
                <a:blip r:embed="rId10"/>
                <a:stretch>
                  <a:fillRect t="-10526" r="-1650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68510" y="5523103"/>
                <a:ext cx="194861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=	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5</a:t>
                </a:r>
                <a:endParaRPr lang="en-US" sz="2400" b="1" dirty="0">
                  <a:solidFill>
                    <a:srgbClr val="FF0000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510" y="5523103"/>
                <a:ext cx="1948610" cy="461665"/>
              </a:xfrm>
              <a:prstGeom prst="rect">
                <a:avLst/>
              </a:prstGeom>
              <a:blipFill>
                <a:blip r:embed="rId11"/>
                <a:stretch>
                  <a:fillRect t="-10526" r="-312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68510" y="6038174"/>
                <a:ext cx="21201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</a:rPr>
                  <a:t>	=	2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4</a:t>
                </a:r>
                <a:endParaRPr lang="en-US" sz="2400" b="1" dirty="0">
                  <a:solidFill>
                    <a:srgbClr val="FF0000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510" y="6038174"/>
                <a:ext cx="2120132" cy="461665"/>
              </a:xfrm>
              <a:prstGeom prst="rect">
                <a:avLst/>
              </a:prstGeom>
              <a:blipFill>
                <a:blip r:embed="rId12"/>
                <a:stretch>
                  <a:fillRect t="-10667" r="-2874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7DA88C1-67D9-5043-A749-BF4C137299BA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B3.4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B2806E0E-D428-46B9-A06C-BEA26DA5D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243" y="673858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</p:spTree>
    <p:extLst>
      <p:ext uri="{BB962C8B-B14F-4D97-AF65-F5344CB8AC3E}">
        <p14:creationId xmlns:p14="http://schemas.microsoft.com/office/powerpoint/2010/main" val="8704387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6" grpId="0"/>
      <p:bldP spid="17" grpId="0"/>
      <p:bldP spid="20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B3.4: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1285293"/>
            <a:ext cx="69127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Section.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1CBCBA-D5C1-E043-B6B7-D8B5318E3805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96E76D-2845-0641-BF89-228E3F8F2566}"/>
              </a:ext>
            </a:extLst>
          </p:cNvPr>
          <p:cNvSpPr/>
          <p:nvPr/>
        </p:nvSpPr>
        <p:spPr>
          <a:xfrm>
            <a:off x="2927648" y="386104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http://szalonta.hu/ske/text/B3/skeb3s4.html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62A0C4-748C-5F43-AEEE-5CD98E5AC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305" y="2581453"/>
            <a:ext cx="7776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</p:spTree>
    <p:extLst>
      <p:ext uri="{BB962C8B-B14F-4D97-AF65-F5344CB8AC3E}">
        <p14:creationId xmlns:p14="http://schemas.microsoft.com/office/powerpoint/2010/main" val="2276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General Laws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5A7D5-0988-C240-9AEA-A1EEAD539F1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EA61F7-5568-CD4A-BFEC-FEBF0A4E335C}"/>
              </a:ext>
            </a:extLst>
          </p:cNvPr>
          <p:cNvSpPr txBox="1"/>
          <p:nvPr/>
        </p:nvSpPr>
        <p:spPr>
          <a:xfrm>
            <a:off x="2207260" y="578094"/>
            <a:ext cx="9984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consider here ways to determine the rule for particular sequences, including iterative sequences and what happens to terms of a sequence in the long run. We will start with some illustrative sequences.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FA0F1F-1CDD-1D45-A24C-FADBB71571E2}"/>
                  </a:ext>
                </a:extLst>
              </p:cNvPr>
              <p:cNvSpPr txBox="1"/>
              <p:nvPr/>
            </p:nvSpPr>
            <p:spPr>
              <a:xfrm>
                <a:off x="2207260" y="1664319"/>
                <a:ext cx="9361040" cy="1806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400" b="1" dirty="0"/>
                  <a:t>Example 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Find a formula to generate the terms of this sequence:</a:t>
                </a:r>
              </a:p>
              <a:p>
                <a:r>
                  <a:rPr lang="en-US" sz="2400" dirty="0"/>
                  <a:t>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400" dirty="0"/>
                  <a:t> …….  </a:t>
                </a:r>
              </a:p>
              <a:p>
                <a:r>
                  <a:rPr lang="en-US" sz="2400" dirty="0"/>
                  <a:t>and what happens to the numbers as the sequence progresses.         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FA0F1F-1CDD-1D45-A24C-FADBB7157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1664319"/>
                <a:ext cx="9361040" cy="1806777"/>
              </a:xfrm>
              <a:prstGeom prst="rect">
                <a:avLst/>
              </a:prstGeom>
              <a:blipFill>
                <a:blip r:embed="rId3"/>
                <a:stretch>
                  <a:fillRect l="-977" t="-2365" r="-3971" b="-7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2C7509-DDAC-AA49-B5FF-9A121BA77FED}"/>
                  </a:ext>
                </a:extLst>
              </p:cNvPr>
              <p:cNvSpPr txBox="1"/>
              <p:nvPr/>
            </p:nvSpPr>
            <p:spPr>
              <a:xfrm>
                <a:off x="2219876" y="3402712"/>
                <a:ext cx="10081428" cy="3524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400" b="1" dirty="0"/>
                  <a:t>Solution </a:t>
                </a:r>
              </a:p>
              <a:p>
                <a:pPr>
                  <a:spcAft>
                    <a:spcPts val="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The numerators are the sequence 2, 3, 4, 5,….., so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term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and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term for the denominators 3, 5, 7, 9,….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 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So the general term is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.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As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becomes larger, the sequence gets closer and closer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.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You can show this by dividing numerator and denominator by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to give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2+</m:t>
                        </m:r>
                        <m:f>
                          <m:fPr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as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(since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0 when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2C7509-DDAC-AA49-B5FF-9A121BA77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876" y="3402712"/>
                <a:ext cx="10081428" cy="3524042"/>
              </a:xfrm>
              <a:prstGeom prst="rect">
                <a:avLst/>
              </a:prstGeom>
              <a:blipFill>
                <a:blip r:embed="rId4"/>
                <a:stretch>
                  <a:fillRect l="-907" t="-1211" r="-16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7658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Examples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5A7D5-0988-C240-9AEA-A1EEAD539F1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FA0F1F-1CDD-1D45-A24C-FADBB71571E2}"/>
              </a:ext>
            </a:extLst>
          </p:cNvPr>
          <p:cNvSpPr txBox="1"/>
          <p:nvPr/>
        </p:nvSpPr>
        <p:spPr>
          <a:xfrm>
            <a:off x="2207260" y="660280"/>
            <a:ext cx="936104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/>
              <a:t>Example 2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Find a formula to generate the terms of this sequence: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                                4, 6, 9, 13.5, 20.25, ………….</a:t>
            </a:r>
          </a:p>
          <a:p>
            <a:r>
              <a:rPr lang="en-US" sz="2400" dirty="0"/>
              <a:t>and what happens to the numbers as the sequence progresses.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2C7509-DDAC-AA49-B5FF-9A121BA77FED}"/>
                  </a:ext>
                </a:extLst>
              </p:cNvPr>
              <p:cNvSpPr txBox="1"/>
              <p:nvPr/>
            </p:nvSpPr>
            <p:spPr>
              <a:xfrm>
                <a:off x="2211289" y="2276872"/>
                <a:ext cx="10081428" cy="4693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400" b="1" dirty="0"/>
                  <a:t>Solution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Here you need to spot how one number is related to the next number; if it is you can soon see that  6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=1.5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9 =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1.5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and 13.5 =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1.5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…etc.</a:t>
                </a:r>
              </a:p>
              <a:p>
                <a:pPr>
                  <a:spcAft>
                    <a:spcPts val="600"/>
                  </a:spcAft>
                  <a:tabLst>
                    <a:tab pos="2511425" algn="l"/>
                    <a:tab pos="331628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This means that if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 4, then: </a:t>
                </a:r>
              </a:p>
              <a:p>
                <a:pPr>
                  <a:spcAft>
                    <a:spcPts val="600"/>
                  </a:spcAft>
                  <a:tabLst>
                    <a:tab pos="2511425" algn="l"/>
                    <a:tab pos="331628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               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 4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1.5</a:t>
                </a:r>
              </a:p>
              <a:p>
                <a:pPr>
                  <a:spcAft>
                    <a:spcPts val="600"/>
                  </a:spcAft>
                  <a:tabLst>
                    <a:tab pos="2511425" algn="l"/>
                    <a:tab pos="331628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          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 4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1.54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1.5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1.5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  <a:tabLst>
                    <a:tab pos="2511425" algn="l"/>
                    <a:tab pos="331628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Similarly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   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1.5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and, in general,</a:t>
                </a:r>
              </a:p>
              <a:p>
                <a:pPr>
                  <a:spcAft>
                    <a:spcPts val="600"/>
                  </a:spcAft>
                  <a:tabLst>
                    <a:tab pos="2511425" algn="l"/>
                    <a:tab pos="331628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    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rgbClr val="FF0000"/>
                        </a:solidFill>
                      </a:rPr>
                      <m:t>4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1.5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                       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Now consider what happens as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dirty="0">
                    <a:solidFill>
                      <a:srgbClr val="FF0000"/>
                    </a:solidFill>
                  </a:rPr>
                  <a:t> gets larger and larger, clearly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            as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42C7509-DDAC-AA49-B5FF-9A121BA77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1289" y="2276872"/>
                <a:ext cx="10081428" cy="4693593"/>
              </a:xfrm>
              <a:prstGeom prst="rect">
                <a:avLst/>
              </a:prstGeom>
              <a:blipFill>
                <a:blip r:embed="rId3"/>
                <a:stretch>
                  <a:fillRect l="-967" t="-910" r="-1391" b="-2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7175089-D446-F24B-A809-EA1874F418E2}"/>
              </a:ext>
            </a:extLst>
          </p:cNvPr>
          <p:cNvSpPr txBox="1"/>
          <p:nvPr/>
        </p:nvSpPr>
        <p:spPr>
          <a:xfrm>
            <a:off x="9120336" y="5013176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Note that this is called an iterative formula</a:t>
            </a:r>
          </a:p>
        </p:txBody>
      </p:sp>
    </p:spTree>
    <p:extLst>
      <p:ext uri="{BB962C8B-B14F-4D97-AF65-F5344CB8AC3E}">
        <p14:creationId xmlns:p14="http://schemas.microsoft.com/office/powerpoint/2010/main" val="40202184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Iterative Formulae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5A7D5-0988-C240-9AEA-A1EEAD539F1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FA0F1F-1CDD-1D45-A24C-FADBB71571E2}"/>
              </a:ext>
            </a:extLst>
          </p:cNvPr>
          <p:cNvSpPr txBox="1"/>
          <p:nvPr/>
        </p:nvSpPr>
        <p:spPr>
          <a:xfrm>
            <a:off x="2207260" y="660280"/>
            <a:ext cx="936104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/>
              <a:t>Example 3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Find iterative formulae to generate the terms of this sequence: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(a) 7, 11, 15, 19, 23, 27, ….             (b) 1, 1, 2, 3, 5, 8, 13, 21, …..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D8CBDF-B818-224C-9339-11E27E650D39}"/>
                  </a:ext>
                </a:extLst>
              </p:cNvPr>
              <p:cNvSpPr txBox="1"/>
              <p:nvPr/>
            </p:nvSpPr>
            <p:spPr>
              <a:xfrm>
                <a:off x="2279576" y="2060848"/>
                <a:ext cx="9721080" cy="4939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Solution</a:t>
                </a:r>
              </a:p>
              <a:p>
                <a:pPr>
                  <a:tabLst>
                    <a:tab pos="45243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(a) It is clear that 4 is added onto the previous term to get the next 	term; we can write this as: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+4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 7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	This uniquely defines the sequence.</a:t>
                </a:r>
              </a:p>
              <a:p>
                <a:pPr>
                  <a:spcAft>
                    <a:spcPts val="600"/>
                  </a:spcAft>
                  <a:tabLst>
                    <a:tab pos="452438" algn="l"/>
                  </a:tabLst>
                </a:pPr>
                <a:r>
                  <a:rPr lang="en-US" sz="2400" dirty="0">
                    <a:solidFill>
                      <a:srgbClr val="FF0000"/>
                    </a:solidFill>
                  </a:rPr>
                  <a:t>(b) This is more complex but you can see that any term (apart from the 	first two) is the sum of the previous two terms; we can write this as: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                         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 1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 1</a:t>
                </a:r>
              </a:p>
              <a:p>
                <a:endParaRPr lang="en-US" dirty="0">
                  <a:solidFill>
                    <a:srgbClr val="0070C0"/>
                  </a:solidFill>
                </a:endParaRPr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Note: this is a rather special sequence known as the Fibonacci Sequence</a:t>
                </a:r>
              </a:p>
              <a:p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FD8CBDF-B818-224C-9339-11E27E650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060848"/>
                <a:ext cx="9721080" cy="4939814"/>
              </a:xfrm>
              <a:prstGeom prst="rect">
                <a:avLst/>
              </a:prstGeom>
              <a:blipFill>
                <a:blip r:embed="rId3"/>
                <a:stretch>
                  <a:fillRect l="-1003" t="-864" r="-15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4331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/>
              <a:t>Iterative Formulae</a:t>
            </a:r>
            <a:endParaRPr lang="en-US" alt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5A7D5-0988-C240-9AEA-A1EEAD539F1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FA0F1F-1CDD-1D45-A24C-FADBB71571E2}"/>
                  </a:ext>
                </a:extLst>
              </p:cNvPr>
              <p:cNvSpPr txBox="1"/>
              <p:nvPr/>
            </p:nvSpPr>
            <p:spPr>
              <a:xfrm>
                <a:off x="2207260" y="660280"/>
                <a:ext cx="9361040" cy="1943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400" b="1" dirty="0"/>
                  <a:t>Example 4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Find the first 4 terms of the sequence defined by: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starting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= 1. What does the sequence converge to as </a:t>
                </a:r>
                <a:r>
                  <a:rPr lang="en-US" sz="24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FA0F1F-1CDD-1D45-A24C-FADBB7157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660280"/>
                <a:ext cx="9361040" cy="1943481"/>
              </a:xfrm>
              <a:prstGeom prst="rect">
                <a:avLst/>
              </a:prstGeom>
              <a:blipFill>
                <a:blip r:embed="rId3"/>
                <a:stretch>
                  <a:fillRect l="-977" t="-2194" b="-62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FD8CBDF-B818-224C-9339-11E27E650D39}"/>
              </a:ext>
            </a:extLst>
          </p:cNvPr>
          <p:cNvSpPr txBox="1"/>
          <p:nvPr/>
        </p:nvSpPr>
        <p:spPr>
          <a:xfrm>
            <a:off x="2207260" y="2768180"/>
            <a:ext cx="9721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Here: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1EC9EA-C81A-B34E-8E7E-D7B9C96CC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142" y="3212976"/>
            <a:ext cx="4614158" cy="29289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439B66-A136-BE4B-AF9B-CF2371D128CB}"/>
                  </a:ext>
                </a:extLst>
              </p:cNvPr>
              <p:cNvSpPr txBox="1"/>
              <p:nvPr/>
            </p:nvSpPr>
            <p:spPr>
              <a:xfrm>
                <a:off x="2315272" y="6121135"/>
                <a:ext cx="9145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So it does look as if it is converging to 2 as </a:t>
                </a:r>
                <a:r>
                  <a:rPr lang="en-US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439B66-A136-BE4B-AF9B-CF2371D12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272" y="6121135"/>
                <a:ext cx="9145016" cy="461665"/>
              </a:xfrm>
              <a:prstGeom prst="rect">
                <a:avLst/>
              </a:prstGeom>
              <a:blipFill>
                <a:blip r:embed="rId5"/>
                <a:stretch>
                  <a:fillRect l="-1067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90A46A4-2BBB-CE40-8A7D-2BABD1F1A70A}"/>
              </a:ext>
            </a:extLst>
          </p:cNvPr>
          <p:cNvSpPr txBox="1"/>
          <p:nvPr/>
        </p:nvSpPr>
        <p:spPr>
          <a:xfrm>
            <a:off x="9408368" y="6413523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Continued on next slide</a:t>
            </a:r>
          </a:p>
        </p:txBody>
      </p:sp>
    </p:spTree>
    <p:extLst>
      <p:ext uri="{BB962C8B-B14F-4D97-AF65-F5344CB8AC3E}">
        <p14:creationId xmlns:p14="http://schemas.microsoft.com/office/powerpoint/2010/main" val="1971937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/>
              <a:t>Iterative Formulae</a:t>
            </a:r>
            <a:endParaRPr lang="en-US" alt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72088" y="78724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A5A7D5-0988-C240-9AEA-A1EEAD539F1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FA0F1F-1CDD-1D45-A24C-FADBB71571E2}"/>
                  </a:ext>
                </a:extLst>
              </p:cNvPr>
              <p:cNvSpPr txBox="1"/>
              <p:nvPr/>
            </p:nvSpPr>
            <p:spPr>
              <a:xfrm>
                <a:off x="2207260" y="660280"/>
                <a:ext cx="9361040" cy="2389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Solution (continued)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As the sequence converges,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are approximately the same number; we will call it </a:t>
                </a:r>
                <a:r>
                  <a:rPr lang="en-US" sz="2400" i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d.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So we can substitute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in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the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formula</m:t>
                    </m:r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below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GB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FFA0F1F-1CDD-1D45-A24C-FADBB7157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660280"/>
                <a:ext cx="9361040" cy="2389757"/>
              </a:xfrm>
              <a:prstGeom prst="rect">
                <a:avLst/>
              </a:prstGeom>
              <a:blipFill>
                <a:blip r:embed="rId3"/>
                <a:stretch>
                  <a:fillRect l="-947" t="-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506873-178E-E14F-B90D-6C290CAA3F05}"/>
                  </a:ext>
                </a:extLst>
              </p:cNvPr>
              <p:cNvSpPr txBox="1"/>
              <p:nvPr/>
            </p:nvSpPr>
            <p:spPr>
              <a:xfrm>
                <a:off x="2219999" y="3208729"/>
                <a:ext cx="8568952" cy="2136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>
                    <a:solidFill>
                      <a:srgbClr val="FF0000"/>
                    </a:solidFill>
                  </a:rPr>
                  <a:t>This gives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      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                    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or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                            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Hence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     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giving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or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506873-178E-E14F-B90D-6C290CAA3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999" y="3208729"/>
                <a:ext cx="8568952" cy="2136867"/>
              </a:xfrm>
              <a:prstGeom prst="rect">
                <a:avLst/>
              </a:prstGeom>
              <a:blipFill>
                <a:blip r:embed="rId4"/>
                <a:stretch>
                  <a:fillRect l="-1036" b="-5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E860B1-3076-944F-ABFF-237BD107B95E}"/>
                  </a:ext>
                </a:extLst>
              </p:cNvPr>
              <p:cNvSpPr txBox="1"/>
              <p:nvPr/>
            </p:nvSpPr>
            <p:spPr>
              <a:xfrm>
                <a:off x="2219999" y="5576854"/>
                <a:ext cx="87129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Clearly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is the required answer as all terms are positive.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E860B1-3076-944F-ABFF-237BD107B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999" y="5576854"/>
                <a:ext cx="8712968" cy="461665"/>
              </a:xfrm>
              <a:prstGeom prst="rect">
                <a:avLst/>
              </a:prstGeom>
              <a:blipFill>
                <a:blip r:embed="rId5"/>
                <a:stretch>
                  <a:fillRect l="-1019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5067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B3.5: Fitness Check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7DA88C1-67D9-5043-A749-BF4C137299BA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E03413-5710-7248-A17B-E502E2B5F4FD}"/>
                  </a:ext>
                </a:extLst>
              </p:cNvPr>
              <p:cNvSpPr txBox="1"/>
              <p:nvPr/>
            </p:nvSpPr>
            <p:spPr>
              <a:xfrm>
                <a:off x="2351584" y="1693707"/>
                <a:ext cx="9505056" cy="138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400" dirty="0"/>
                  <a:t>Find a formulae to generate the terms of each sequence below:</a:t>
                </a:r>
              </a:p>
              <a:p>
                <a:pPr marL="457200" indent="-457200">
                  <a:buAutoNum type="arabicPeriod"/>
                </a:pPr>
                <a:endParaRPr lang="en-US" sz="2400" dirty="0"/>
              </a:p>
              <a:p>
                <a:r>
                  <a:rPr lang="en-US" sz="2400" dirty="0"/>
                  <a:t>     (a)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/>
                  <a:t> ……                   (b) 2, 4, 8, 16, 32, …….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E03413-5710-7248-A17B-E502E2B5F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693707"/>
                <a:ext cx="9505056" cy="1386020"/>
              </a:xfrm>
              <a:prstGeom prst="rect">
                <a:avLst/>
              </a:prstGeom>
              <a:blipFill>
                <a:blip r:embed="rId3"/>
                <a:stretch>
                  <a:fillRect l="-935" t="-3636" b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9C05274-9679-804A-812E-73C3603FC5BA}"/>
              </a:ext>
            </a:extLst>
          </p:cNvPr>
          <p:cNvSpPr txBox="1"/>
          <p:nvPr/>
        </p:nvSpPr>
        <p:spPr>
          <a:xfrm>
            <a:off x="2423592" y="3284984"/>
            <a:ext cx="9001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2. Find the iterative formulae for each of these sequencies:</a:t>
            </a:r>
          </a:p>
          <a:p>
            <a:r>
              <a:rPr lang="en-US" sz="2400" dirty="0"/>
              <a:t>    (a) 5, 20, 80, 320, 1280, …..           (b) 3, 3, 6, 9, 15, 24, 39, ….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09591F-CCC9-8744-A96B-892AC46E890A}"/>
                  </a:ext>
                </a:extLst>
              </p:cNvPr>
              <p:cNvSpPr txBox="1"/>
              <p:nvPr/>
            </p:nvSpPr>
            <p:spPr>
              <a:xfrm>
                <a:off x="2423592" y="4797152"/>
                <a:ext cx="9433048" cy="1102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361950" algn="l"/>
                  </a:tabLst>
                </a:pPr>
                <a:r>
                  <a:rPr lang="en-US" sz="2400" dirty="0"/>
                  <a:t>3. The iterative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sz="24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2400" dirty="0"/>
                  <a:t>defines a 	sequence. Find the first 5 terms and show that it converges to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6.</m:t>
                        </m:r>
                      </m:e>
                    </m:ra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09591F-CCC9-8744-A96B-892AC46E8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797152"/>
                <a:ext cx="9433048" cy="1102866"/>
              </a:xfrm>
              <a:prstGeom prst="rect">
                <a:avLst/>
              </a:prstGeom>
              <a:blipFill>
                <a:blip r:embed="rId4"/>
                <a:stretch>
                  <a:fillRect l="-1034" b="-104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F77CCF-60BE-3347-A4C9-C64BFF16AB52}"/>
                  </a:ext>
                </a:extLst>
              </p:cNvPr>
              <p:cNvSpPr txBox="1"/>
              <p:nvPr/>
            </p:nvSpPr>
            <p:spPr>
              <a:xfrm>
                <a:off x="5735960" y="2373721"/>
                <a:ext cx="2016224" cy="675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F77CCF-60BE-3347-A4C9-C64BFF16A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2373721"/>
                <a:ext cx="2016224" cy="675698"/>
              </a:xfrm>
              <a:prstGeom prst="rect">
                <a:avLst/>
              </a:prstGeom>
              <a:blipFill>
                <a:blip r:embed="rId5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F67226-B1E5-664C-9E23-33600A52541B}"/>
                  </a:ext>
                </a:extLst>
              </p:cNvPr>
              <p:cNvSpPr txBox="1"/>
              <p:nvPr/>
            </p:nvSpPr>
            <p:spPr>
              <a:xfrm>
                <a:off x="10967864" y="2528900"/>
                <a:ext cx="12241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F67226-B1E5-664C-9E23-33600A525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7864" y="2528900"/>
                <a:ext cx="1224136" cy="400110"/>
              </a:xfrm>
              <a:prstGeom prst="rect">
                <a:avLst/>
              </a:prstGeom>
              <a:blipFill>
                <a:blip r:embed="rId6"/>
                <a:stretch>
                  <a:fillRect t="-937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3F94A-6F28-D54F-B975-1923EE272A23}"/>
                  </a:ext>
                </a:extLst>
              </p:cNvPr>
              <p:cNvSpPr txBox="1"/>
              <p:nvPr/>
            </p:nvSpPr>
            <p:spPr>
              <a:xfrm>
                <a:off x="4601834" y="4152285"/>
                <a:ext cx="29883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</m:t>
                    </m:r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A3F94A-6F28-D54F-B975-1923EE272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834" y="4152285"/>
                <a:ext cx="2988332" cy="400110"/>
              </a:xfrm>
              <a:prstGeom prst="rect">
                <a:avLst/>
              </a:prstGeom>
              <a:blipFill>
                <a:blip r:embed="rId7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3CED8B-603F-6D4A-98C2-54E0DD6507F3}"/>
                  </a:ext>
                </a:extLst>
              </p:cNvPr>
              <p:cNvSpPr txBox="1"/>
              <p:nvPr/>
            </p:nvSpPr>
            <p:spPr>
              <a:xfrm>
                <a:off x="7590166" y="4152285"/>
                <a:ext cx="49145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= 3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= 3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3CED8B-603F-6D4A-98C2-54E0DD650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0166" y="4152285"/>
                <a:ext cx="4914546" cy="400110"/>
              </a:xfrm>
              <a:prstGeom prst="rect">
                <a:avLst/>
              </a:prstGeom>
              <a:blipFill>
                <a:blip r:embed="rId8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0104379-D201-124E-A24D-E64820417CF0}"/>
              </a:ext>
            </a:extLst>
          </p:cNvPr>
          <p:cNvSpPr txBox="1"/>
          <p:nvPr/>
        </p:nvSpPr>
        <p:spPr>
          <a:xfrm>
            <a:off x="5172075" y="5900018"/>
            <a:ext cx="5172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1, 3.5, 2.6071, 2.4543, 2.4495 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EBAE90F0-0059-452B-A8D1-76AC7435B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243" y="673858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</p:spTree>
    <p:extLst>
      <p:ext uri="{BB962C8B-B14F-4D97-AF65-F5344CB8AC3E}">
        <p14:creationId xmlns:p14="http://schemas.microsoft.com/office/powerpoint/2010/main" val="33408396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B3.5: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516301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fifth and last Section.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1CBCBA-D5C1-E043-B6B7-D8B5318E3805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96E76D-2845-0641-BF89-228E3F8F2566}"/>
              </a:ext>
            </a:extLst>
          </p:cNvPr>
          <p:cNvSpPr/>
          <p:nvPr/>
        </p:nvSpPr>
        <p:spPr>
          <a:xfrm>
            <a:off x="2207568" y="3427911"/>
            <a:ext cx="9984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http://szalonta.hu/ske/text/B3/skeb3s5.html</a:t>
            </a:r>
          </a:p>
        </p:txBody>
      </p:sp>
    </p:spTree>
    <p:extLst>
      <p:ext uri="{BB962C8B-B14F-4D97-AF65-F5344CB8AC3E}">
        <p14:creationId xmlns:p14="http://schemas.microsoft.com/office/powerpoint/2010/main" val="25155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Simple Number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27329" y="1068806"/>
            <a:ext cx="964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list of numbers which form a pattern is called a </a:t>
            </a:r>
            <a:r>
              <a:rPr lang="en-US" sz="2400" i="1" dirty="0"/>
              <a:t>sequence</a:t>
            </a:r>
            <a:r>
              <a:rPr lang="en-US" sz="24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38626" y="1916832"/>
            <a:ext cx="9533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To continue a number sequence, it is often very useful to </a:t>
            </a:r>
          </a:p>
          <a:p>
            <a:pPr algn="ctr"/>
            <a:r>
              <a:rPr lang="en-US" sz="2400" dirty="0"/>
              <a:t>look for the </a:t>
            </a:r>
            <a:r>
              <a:rPr lang="en-US" sz="2400" i="1" dirty="0"/>
              <a:t>difference </a:t>
            </a:r>
            <a:r>
              <a:rPr lang="en-US" sz="2400" dirty="0"/>
              <a:t>between numbers.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8567" y="2975206"/>
            <a:ext cx="15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  <a:ea typeface="Times New Roman" charset="0"/>
                <a:cs typeface="Times New Roman" charset="0"/>
              </a:rPr>
              <a:t>Sequence</a:t>
            </a:r>
            <a:endParaRPr lang="en-US" sz="2400" i="1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337879" y="2866326"/>
            <a:ext cx="9448386" cy="32989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2536" y="3390477"/>
            <a:ext cx="158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Difference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55754" y="2987365"/>
            <a:ext cx="3457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7,  11,  15,  19,  23,  </a:t>
            </a:r>
            <a:r>
              <a:rPr lang="is-IS" sz="2400" dirty="0"/>
              <a:t>…</a:t>
            </a:r>
            <a:r>
              <a:rPr lang="en-US" sz="2400" dirty="0"/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9708" y="3478744"/>
            <a:ext cx="21451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4     4     4     4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28567" y="4058906"/>
            <a:ext cx="7257115" cy="2385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In this sequence, the difference is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. </a:t>
            </a:r>
          </a:p>
          <a:p>
            <a:r>
              <a:rPr lang="en-US" sz="2400" dirty="0"/>
              <a:t>The next two terms are: </a:t>
            </a:r>
          </a:p>
          <a:p>
            <a:r>
              <a:rPr lang="en-US" sz="2400" dirty="0"/>
              <a:t>										27 +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 = 31, giving</a:t>
            </a:r>
          </a:p>
          <a:p>
            <a:r>
              <a:rPr lang="en-US" sz="2400" dirty="0"/>
              <a:t>				</a:t>
            </a:r>
          </a:p>
          <a:p>
            <a:r>
              <a:rPr lang="en-US" sz="2400" dirty="0"/>
              <a:t>					 </a:t>
            </a:r>
            <a:r>
              <a:rPr lang="en-US" sz="2400" dirty="0">
                <a:solidFill>
                  <a:srgbClr val="FF0000"/>
                </a:solidFill>
              </a:rPr>
              <a:t>7,  11,  15,  19,  23,  27, 31,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r>
              <a:rPr lang="en-US" sz="2400" dirty="0">
                <a:solidFill>
                  <a:srgbClr val="FF0000"/>
                </a:solidFill>
              </a:rPr>
              <a:t>  </a:t>
            </a:r>
          </a:p>
          <a:p>
            <a:endParaRPr lang="en-US" sz="2400" dirty="0"/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5735960" y="3369864"/>
            <a:ext cx="288032" cy="20315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H="1">
            <a:off x="6023992" y="3390477"/>
            <a:ext cx="288032" cy="18253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6312024" y="3390477"/>
            <a:ext cx="288032" cy="18253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H="1">
            <a:off x="6595881" y="3369864"/>
            <a:ext cx="334635" cy="19766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6930516" y="3391854"/>
            <a:ext cx="263113" cy="18213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H="1">
            <a:off x="7176120" y="3390477"/>
            <a:ext cx="360040" cy="18253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7536160" y="3390477"/>
            <a:ext cx="288032" cy="18253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flipH="1">
            <a:off x="7824193" y="3390477"/>
            <a:ext cx="288031" cy="18253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75" name="TextBox 15374"/>
          <p:cNvSpPr txBox="1"/>
          <p:nvPr/>
        </p:nvSpPr>
        <p:spPr>
          <a:xfrm>
            <a:off x="7826272" y="4508661"/>
            <a:ext cx="2340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23 +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/>
              <a:t> = 27 and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DDFB4C-5C1F-E44C-A436-D18CC788D35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B3.1</a:t>
            </a:r>
          </a:p>
        </p:txBody>
      </p:sp>
    </p:spTree>
    <p:extLst>
      <p:ext uri="{BB962C8B-B14F-4D97-AF65-F5344CB8AC3E}">
        <p14:creationId xmlns:p14="http://schemas.microsoft.com/office/powerpoint/2010/main" val="713923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 animBg="1"/>
      <p:bldP spid="2" grpId="0"/>
      <p:bldP spid="3" grpId="0"/>
      <p:bldP spid="4" grpId="0"/>
      <p:bldP spid="153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243" y="673858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>
              <a:tabLst/>
            </a:pPr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</a:t>
            </a:r>
            <a:br>
              <a:rPr lang="en-US" altLang="en-US" sz="2400" dirty="0">
                <a:solidFill>
                  <a:srgbClr val="FF0000"/>
                </a:solidFill>
              </a:rPr>
            </a:br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B3.1: Fitness Check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64151" y="1574240"/>
            <a:ext cx="6449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the next four numbers in each sequence.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878586" y="2076186"/>
            <a:ext cx="2066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24, 29, 34, 39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31704" y="3138699"/>
                <a:ext cx="3095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7</a:t>
                </a:r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9,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11,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13, 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138699"/>
                <a:ext cx="3095399" cy="461665"/>
              </a:xfrm>
              <a:prstGeom prst="rect">
                <a:avLst/>
              </a:prstGeom>
              <a:blipFill>
                <a:blip r:embed="rId3"/>
                <a:stretch>
                  <a:fillRect t="-10526" r="-177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878586" y="2591226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71, 88, 105, 122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31704" y="2582417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3, 20, 37, 54,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1704" y="3714599"/>
            <a:ext cx="1858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18,  9,  0,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78586" y="3124994"/>
                <a:ext cx="33217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15,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dirty="0" smtClean="0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7,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19,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21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586" y="3124994"/>
                <a:ext cx="3321743" cy="461665"/>
              </a:xfrm>
              <a:prstGeom prst="rect">
                <a:avLst/>
              </a:prstGeom>
              <a:blipFill rotWithShape="1">
                <a:blip r:embed="rId4"/>
                <a:stretch>
                  <a:fillRect t="-9333" r="-1835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878586" y="3658762"/>
                <a:ext cx="289694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9, 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18,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27,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36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586" y="3658762"/>
                <a:ext cx="2896947" cy="830997"/>
              </a:xfrm>
              <a:prstGeom prst="rect">
                <a:avLst/>
              </a:prstGeom>
              <a:blipFill rotWithShape="1">
                <a:blip r:embed="rId5"/>
                <a:stretch>
                  <a:fillRect t="-5109" r="-2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431704" y="2071957"/>
            <a:ext cx="3180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4, 9, 14, 19,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78586" y="4274357"/>
            <a:ext cx="274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3,  3.25,  3.5,  3.75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31704" y="4274357"/>
            <a:ext cx="3395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2,   2.25,   2.5,   2.75,</a:t>
            </a:r>
            <a:r>
              <a:rPr lang="is-IS" sz="2400" dirty="0"/>
              <a:t>…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31704" y="4805094"/>
            <a:ext cx="3139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1.9,  3.3,  4.7,  6.1,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31704" y="5448279"/>
                <a:ext cx="2329484" cy="616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,  1, 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latin typeface="Cambria Math" charset="0"/>
                          </a:rPr>
                          <m:t>2</m:t>
                        </m:r>
                      </m:num>
                      <m:den>
                        <m:r>
                          <a:rPr lang="en-GB" sz="2400" b="0" i="1" smtClean="0"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, </a:t>
                </a:r>
                <a:r>
                  <a:rPr lang="is-IS" sz="2400" dirty="0"/>
                  <a:t>…</a:t>
                </a:r>
                <a:endParaRPr lang="en-US" sz="2400" b="1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448279"/>
                <a:ext cx="2329484" cy="616964"/>
              </a:xfrm>
              <a:prstGeom prst="rect">
                <a:avLst/>
              </a:prstGeom>
              <a:blipFill>
                <a:blip r:embed="rId6"/>
                <a:stretch>
                  <a:fillRect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431704" y="6270903"/>
            <a:ext cx="3398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0.91, 0.84, 0.77, 0.7, </a:t>
            </a:r>
            <a:r>
              <a:rPr lang="is-IS" sz="2400" dirty="0"/>
              <a:t>…</a:t>
            </a:r>
            <a:endParaRPr lang="en-US" sz="24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78586" y="4804996"/>
            <a:ext cx="2981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7.5,  8.9,  10.3,  11.7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78586" y="5433949"/>
                <a:ext cx="2415042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charset="0"/>
                      </a:rPr>
                      <m:t>1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4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,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,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>
                    <a:solidFill>
                      <a:srgbClr val="FF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586" y="5433949"/>
                <a:ext cx="2415042" cy="616964"/>
              </a:xfrm>
              <a:prstGeom prst="rect">
                <a:avLst/>
              </a:prstGeom>
              <a:blipFill rotWithShape="1">
                <a:blip r:embed="rId7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878586" y="6253490"/>
            <a:ext cx="3347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0.63,  0.56,  0.49,  0.42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2F855B-3348-AB49-8DF3-6B0757A6B003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B3.1</a:t>
            </a:r>
          </a:p>
        </p:txBody>
      </p:sp>
    </p:spTree>
    <p:extLst>
      <p:ext uri="{BB962C8B-B14F-4D97-AF65-F5344CB8AC3E}">
        <p14:creationId xmlns:p14="http://schemas.microsoft.com/office/powerpoint/2010/main" val="759869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8" grpId="0"/>
      <p:bldP spid="10" grpId="0"/>
      <p:bldP spid="12" grpId="0"/>
      <p:bldP spid="13" grpId="0"/>
      <p:bldP spid="9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>
            <a:extLst>
              <a:ext uri="{FF2B5EF4-FFF2-40B4-BE49-F238E27FC236}">
                <a16:creationId xmlns:a16="http://schemas.microsoft.com/office/drawing/2014/main" id="{6AD2163F-E5C2-E547-BBAD-58D9F2EC7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93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B3.1: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F84EC826-FF37-D74D-8488-4FFEF709F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898" y="1030131"/>
            <a:ext cx="5472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C5D992-01E3-0B4D-8B4D-59BB344B3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6522" y="2577751"/>
            <a:ext cx="7776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75307E-7A43-D947-9202-71D3B38BF9E2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B0AF2A-D3D0-B245-99D6-C7F2837AAF86}"/>
              </a:ext>
            </a:extLst>
          </p:cNvPr>
          <p:cNvSpPr/>
          <p:nvPr/>
        </p:nvSpPr>
        <p:spPr>
          <a:xfrm>
            <a:off x="3215680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http://szalonta.hu/ske/text/B3/skeb3s1.html</a:t>
            </a:r>
          </a:p>
        </p:txBody>
      </p:sp>
    </p:spTree>
    <p:extLst>
      <p:ext uri="{BB962C8B-B14F-4D97-AF65-F5344CB8AC3E}">
        <p14:creationId xmlns:p14="http://schemas.microsoft.com/office/powerpoint/2010/main" val="2903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1055" y="755873"/>
            <a:ext cx="9472880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Some number sequences follow different patterns.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Look at the ones below. 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Can you spot the patterns?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Recognising</a:t>
            </a:r>
            <a:r>
              <a:rPr lang="en-US" altLang="en-US" sz="2800" b="1" dirty="0"/>
              <a:t> Number Patterns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55767" y="2389528"/>
            <a:ext cx="92234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Fibonacci Sequence:</a:t>
            </a:r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Square Numbers: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Triangular Numbers: </a:t>
            </a:r>
          </a:p>
          <a:p>
            <a:pPr>
              <a:lnSpc>
                <a:spcPct val="150000"/>
              </a:lnSpc>
            </a:pPr>
            <a:r>
              <a:rPr lang="en-US" sz="1600" dirty="0"/>
              <a:t>(Note: Two consecutive </a:t>
            </a:r>
            <a:r>
              <a:rPr lang="en-US" sz="1600" i="1" dirty="0"/>
              <a:t>Triangular Numbers </a:t>
            </a:r>
            <a:r>
              <a:rPr lang="en-US" sz="1600" dirty="0"/>
              <a:t>sum to a </a:t>
            </a:r>
            <a:r>
              <a:rPr lang="en-US" sz="1600" i="1" dirty="0"/>
              <a:t>Square Number, for example: 10 + 15 = 25)</a:t>
            </a:r>
            <a:endParaRPr lang="en-US" sz="2400" dirty="0"/>
          </a:p>
          <a:p>
            <a:pPr>
              <a:lnSpc>
                <a:spcPct val="150000"/>
              </a:lnSpc>
            </a:pPr>
            <a:endParaRPr lang="en-US" sz="2400" dirty="0"/>
          </a:p>
          <a:p>
            <a:r>
              <a:rPr lang="is-IS" sz="2400" b="1" dirty="0"/>
              <a:t>Cube Numbers:</a:t>
            </a:r>
            <a:endParaRPr lang="is-I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136730" y="4587691"/>
            <a:ext cx="4623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1,  3,  6,  10,  15,  21,  28,  36, ...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1082" y="2389528"/>
            <a:ext cx="4674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1,  1,  2,  3,  5,  8,  13,  21,  34,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6730" y="3487997"/>
            <a:ext cx="4163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1,  4,  9,  16,  25,  36,  49,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295385" y="2096613"/>
            <a:ext cx="9721080" cy="459258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43242" y="5871294"/>
            <a:ext cx="3942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1,  8,  27,  64,  125,  216, ...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E1608-15C3-D449-9B5A-8AF8CF973079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B3.2</a:t>
            </a:r>
          </a:p>
        </p:txBody>
      </p:sp>
    </p:spTree>
    <p:extLst>
      <p:ext uri="{BB962C8B-B14F-4D97-AF65-F5344CB8AC3E}">
        <p14:creationId xmlns:p14="http://schemas.microsoft.com/office/powerpoint/2010/main" val="1659632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6" grpId="0"/>
      <p:bldP spid="8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Recognising</a:t>
            </a:r>
            <a:r>
              <a:rPr lang="en-US" altLang="en-US" sz="2800" b="1" dirty="0"/>
              <a:t> Number Patterns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23592" y="868915"/>
            <a:ext cx="964907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Fibonacci Sequence</a:t>
            </a:r>
            <a:r>
              <a:rPr lang="en-US" sz="2400" dirty="0"/>
              <a:t>:</a:t>
            </a:r>
          </a:p>
          <a:p>
            <a:r>
              <a:rPr lang="en-US" sz="2400" dirty="0"/>
              <a:t>is obtained by adding together two consecutive terms to obtain the next term. </a:t>
            </a:r>
          </a:p>
          <a:p>
            <a:r>
              <a:rPr lang="en-US" sz="2400" dirty="0"/>
              <a:t>							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Square Numbers </a:t>
            </a:r>
            <a:r>
              <a:rPr lang="en-US" sz="2400" dirty="0"/>
              <a:t>sequence: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is obtained by squaring 1, then squaring 2, then squaring 3, then squaring 4, then squaring 5, ... 		</a:t>
            </a:r>
          </a:p>
          <a:p>
            <a:r>
              <a:rPr lang="en-US" sz="2400" b="1" dirty="0"/>
              <a:t>Triangular Numbers</a:t>
            </a:r>
            <a:r>
              <a:rPr lang="en-US" sz="2400" dirty="0"/>
              <a:t> sequence: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the difference increases by 1 each time, starting with +2, then +3, then +4, </a:t>
            </a:r>
            <a:r>
              <a:rPr lang="is-IS" sz="2400" dirty="0"/>
              <a:t>…</a:t>
            </a:r>
            <a:endParaRPr lang="en-US" sz="2400" dirty="0"/>
          </a:p>
          <a:p>
            <a:r>
              <a:rPr lang="is-IS" sz="2400" b="1" dirty="0"/>
              <a:t>Cube Numbers </a:t>
            </a:r>
            <a:r>
              <a:rPr lang="is-IS" sz="2400" dirty="0"/>
              <a:t>sequence:</a:t>
            </a:r>
          </a:p>
          <a:p>
            <a:r>
              <a:rPr lang="en-US" sz="2400" dirty="0"/>
              <a:t>is obtained by cubing 1, then cubing 2, then cubing 3, then cubing 4, then cubing 5, ... </a:t>
            </a:r>
          </a:p>
          <a:p>
            <a:endParaRPr lang="en-US" sz="2400" dirty="0"/>
          </a:p>
          <a:p>
            <a:endParaRPr lang="is-I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397986" y="4293096"/>
            <a:ext cx="4623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1,  3,  6,  10,  15,  21,  28,  36, ...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7986" y="855738"/>
            <a:ext cx="4674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1,  1,  2,  3,  5,  8,  13,  21,  34,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97986" y="3054537"/>
            <a:ext cx="4078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1,  4,  9,  16,  25,  36,  49,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97986" y="1619143"/>
            <a:ext cx="33534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 + 1 = </a:t>
            </a:r>
            <a:r>
              <a:rPr lang="en-US" sz="2400" dirty="0">
                <a:solidFill>
                  <a:srgbClr val="FF0000"/>
                </a:solidFill>
              </a:rPr>
              <a:t>2</a:t>
            </a:r>
          </a:p>
          <a:p>
            <a:r>
              <a:rPr lang="en-US" sz="2400" dirty="0"/>
              <a:t>1 + 2 = </a:t>
            </a:r>
            <a:r>
              <a:rPr lang="en-US" sz="2400" dirty="0">
                <a:solidFill>
                  <a:srgbClr val="FF0000"/>
                </a:solidFill>
              </a:rPr>
              <a:t>3</a:t>
            </a:r>
          </a:p>
          <a:p>
            <a:r>
              <a:rPr lang="en-US" sz="2400" dirty="0"/>
              <a:t>2 + 3 = </a:t>
            </a:r>
            <a:r>
              <a:rPr lang="en-US" sz="2400" dirty="0">
                <a:solidFill>
                  <a:srgbClr val="FF0000"/>
                </a:solidFill>
              </a:rPr>
              <a:t>5</a:t>
            </a:r>
          </a:p>
          <a:p>
            <a:r>
              <a:rPr lang="en-US" sz="2400" dirty="0"/>
              <a:t>3 + 5 = </a:t>
            </a:r>
            <a:r>
              <a:rPr lang="en-US" sz="2400" dirty="0">
                <a:solidFill>
                  <a:srgbClr val="FF0000"/>
                </a:solidFill>
              </a:rPr>
              <a:t>8</a:t>
            </a:r>
            <a:r>
              <a:rPr lang="en-US" sz="2400" dirty="0"/>
              <a:t>		and so 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0341" y="5373216"/>
            <a:ext cx="3942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1,  8,  27,  64,  125,  216, ...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10909" y="3774241"/>
            <a:ext cx="3934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2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3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4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 5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 6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 7</a:t>
            </a:r>
            <a:r>
              <a:rPr lang="en-US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471588" y="6113307"/>
            <a:ext cx="3478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, 2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, 3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, 4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,  5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,  6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05E155-B067-1D4C-8BB9-5E86D9E0C860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B3.2</a:t>
            </a:r>
          </a:p>
        </p:txBody>
      </p:sp>
    </p:spTree>
    <p:extLst>
      <p:ext uri="{BB962C8B-B14F-4D97-AF65-F5344CB8AC3E}">
        <p14:creationId xmlns:p14="http://schemas.microsoft.com/office/powerpoint/2010/main" val="8507649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1055" y="755873"/>
            <a:ext cx="9472880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Number sequences sometimes require detective work.</a:t>
            </a:r>
          </a:p>
          <a:p>
            <a:pPr marL="0" indent="0" algn="ctr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Often they are very similar to ones previously encountered - with just an added tweak or two.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Recognising</a:t>
            </a:r>
            <a:r>
              <a:rPr lang="en-US" altLang="en-US" sz="2800" b="1" dirty="0"/>
              <a:t> Number Patterns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55767" y="2230030"/>
            <a:ext cx="92234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Look at this one:</a:t>
            </a:r>
          </a:p>
          <a:p>
            <a:r>
              <a:rPr lang="en-US" sz="2400" dirty="0"/>
              <a:t>What comes next?</a:t>
            </a:r>
          </a:p>
          <a:p>
            <a:r>
              <a:rPr lang="en-US" sz="2400" dirty="0"/>
              <a:t>This is the </a:t>
            </a:r>
            <a:r>
              <a:rPr lang="en-US" sz="2400" i="1" dirty="0"/>
              <a:t>square number sequence </a:t>
            </a:r>
            <a:r>
              <a:rPr lang="en-US" sz="2400" dirty="0"/>
              <a:t>with one more added to each term.</a:t>
            </a:r>
          </a:p>
          <a:p>
            <a:endParaRPr lang="en-US" sz="2400" b="1" dirty="0"/>
          </a:p>
          <a:p>
            <a:r>
              <a:rPr lang="en-US" sz="2400" dirty="0"/>
              <a:t>And this one?</a:t>
            </a:r>
          </a:p>
          <a:p>
            <a:r>
              <a:rPr lang="en-US" sz="2400" dirty="0"/>
              <a:t>This is the </a:t>
            </a:r>
            <a:r>
              <a:rPr lang="en-US" sz="2400" i="1" dirty="0"/>
              <a:t>triangular number sequence </a:t>
            </a:r>
            <a:r>
              <a:rPr lang="en-US" sz="2400" dirty="0"/>
              <a:t>with each term doubled.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Try this one</a:t>
            </a:r>
            <a:r>
              <a:rPr lang="is-IS" sz="2400" dirty="0"/>
              <a:t>…</a:t>
            </a:r>
          </a:p>
          <a:p>
            <a:r>
              <a:rPr lang="en-US" sz="2400" dirty="0"/>
              <a:t>Similar to the </a:t>
            </a:r>
            <a:r>
              <a:rPr lang="en-US" sz="2400" i="1" dirty="0"/>
              <a:t>Fibonacci </a:t>
            </a:r>
            <a:r>
              <a:rPr lang="en-US" sz="2400" dirty="0"/>
              <a:t>sequence, this sequence is obtained by adding together two consecutive terms to obtain the next term.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66761" y="4097688"/>
            <a:ext cx="3684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2,  6,  12,  20,  30,  42, ...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3667" y="2197533"/>
            <a:ext cx="4249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2,  5,  10,  17,  26,  37,  50,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66761" y="3373693"/>
            <a:ext cx="553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2,  5,  10,  17,  26,  37,  50,  65,  82, 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331055" y="2161761"/>
            <a:ext cx="9721080" cy="462087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3667" y="5503608"/>
            <a:ext cx="3457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1,  5,  6,  11,  17,  28, 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1672" y="4779686"/>
            <a:ext cx="4879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2,  6,  12,  20,  30,  42,  56,  72, ...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0B114F-3FDE-9B4B-B987-BBEF07E24D51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B3.2</a:t>
            </a:r>
          </a:p>
        </p:txBody>
      </p:sp>
    </p:spTree>
    <p:extLst>
      <p:ext uri="{BB962C8B-B14F-4D97-AF65-F5344CB8AC3E}">
        <p14:creationId xmlns:p14="http://schemas.microsoft.com/office/powerpoint/2010/main" val="13335255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6" grpId="0"/>
      <p:bldP spid="8" grpId="0" animBg="1"/>
      <p:bldP spid="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276638" y="1043293"/>
            <a:ext cx="947288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Describe how the following sequences are related, and </a:t>
            </a:r>
          </a:p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dirty="0"/>
              <a:t>find the next term for each: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 err="1"/>
              <a:t>Recognising</a:t>
            </a:r>
            <a:r>
              <a:rPr lang="en-US" altLang="en-US" sz="2800" b="1" dirty="0"/>
              <a:t> Number Patterns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53024" y="1994253"/>
                <a:ext cx="922345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 (a)  1,  1,  2,  3,  5,  8,  13,  21, </a:t>
                </a:r>
                <a:r>
                  <a:rPr lang="is-IS" sz="2400" dirty="0"/>
                  <a:t>…</a:t>
                </a:r>
                <a:endParaRPr lang="en-US" sz="2400" dirty="0"/>
              </a:p>
              <a:p>
                <a:r>
                  <a:rPr lang="en-US" sz="2400" dirty="0"/>
                  <a:t> (b)  5,  5,  6,  7,  9, 12, 17, 25, </a:t>
                </a:r>
                <a:r>
                  <a:rPr lang="is-IS" sz="2400" dirty="0"/>
                  <a:t>…</a:t>
                </a:r>
              </a:p>
              <a:p>
                <a:r>
                  <a:rPr lang="is-IS" sz="2400" dirty="0"/>
                  <a:t> (c)  </a:t>
                </a:r>
                <a:r>
                  <a:rPr lang="en-US" sz="2400" dirty="0"/>
                  <a:t>2,  2,  4,  6,  10,  16,  26,  42, </a:t>
                </a:r>
                <a:r>
                  <a:rPr lang="is-IS" sz="2400" dirty="0"/>
                  <a:t>…</a:t>
                </a:r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Find the next 2 terms in this number sequence:</a:t>
                </a:r>
              </a:p>
              <a:p>
                <a:r>
                  <a:rPr lang="en-US" sz="2400" dirty="0"/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1,  2,  7,  14,  23,  34, </a:t>
                </a:r>
                <a:r>
                  <a:rPr lang="is-IS" sz="2400" dirty="0"/>
                  <a:t>…</a:t>
                </a:r>
                <a:endParaRPr lang="en-US" sz="2400" dirty="0"/>
              </a:p>
              <a:p>
                <a:endParaRPr lang="en-US" sz="24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024" y="1994253"/>
                <a:ext cx="9223455" cy="3785652"/>
              </a:xfrm>
              <a:prstGeom prst="rect">
                <a:avLst/>
              </a:prstGeom>
              <a:blipFill>
                <a:blip r:embed="rId3"/>
                <a:stretch>
                  <a:fillRect l="-1058" t="-11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551936" y="2332354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>
                <a:solidFill>
                  <a:srgbClr val="FF0000"/>
                </a:solidFill>
              </a:rPr>
              <a:t>38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9133" y="3226116"/>
            <a:ext cx="91358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first is the </a:t>
            </a:r>
            <a:r>
              <a:rPr lang="en-GB" sz="2400" i="1" dirty="0">
                <a:solidFill>
                  <a:srgbClr val="FF0000"/>
                </a:solidFill>
              </a:rPr>
              <a:t>Fibonacci sequence</a:t>
            </a:r>
            <a:r>
              <a:rPr lang="en-GB" sz="2400" dirty="0">
                <a:solidFill>
                  <a:srgbClr val="FF0000"/>
                </a:solidFill>
              </a:rPr>
              <a:t>;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 second is the Fibonacci sequence with 4 added to each term; </a:t>
            </a:r>
            <a:br>
              <a:rPr lang="en-GB" sz="2400" dirty="0">
                <a:solidFill>
                  <a:srgbClr val="FF0000"/>
                </a:solidFill>
              </a:rPr>
            </a:br>
            <a:r>
              <a:rPr lang="en-GB" sz="2400" dirty="0">
                <a:solidFill>
                  <a:srgbClr val="FF0000"/>
                </a:solidFill>
              </a:rPr>
              <a:t>the third is the Fibonacci sequence with each term doubled.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34487" y="199425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34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63856" y="2727237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9133" y="5517841"/>
            <a:ext cx="83647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This is the </a:t>
            </a:r>
            <a:r>
              <a:rPr lang="en-US" sz="2400" i="1" dirty="0">
                <a:solidFill>
                  <a:srgbClr val="FF0000"/>
                </a:solidFill>
              </a:rPr>
              <a:t>square number sequence </a:t>
            </a:r>
            <a:r>
              <a:rPr lang="en-US" sz="2400" dirty="0">
                <a:solidFill>
                  <a:srgbClr val="FF0000"/>
                </a:solidFill>
              </a:rPr>
              <a:t>with 2 subtracted from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each term.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9381" y="4941868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47,  62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922A3C-21B3-4C4F-84BB-ADBB79BD6CAE}"/>
              </a:ext>
            </a:extLst>
          </p:cNvPr>
          <p:cNvSpPr/>
          <p:nvPr/>
        </p:nvSpPr>
        <p:spPr>
          <a:xfrm>
            <a:off x="-1" y="108823"/>
            <a:ext cx="22075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B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B3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B3.2</a:t>
            </a:r>
          </a:p>
        </p:txBody>
      </p:sp>
    </p:spTree>
    <p:extLst>
      <p:ext uri="{BB962C8B-B14F-4D97-AF65-F5344CB8AC3E}">
        <p14:creationId xmlns:p14="http://schemas.microsoft.com/office/powerpoint/2010/main" val="1616078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4" grpId="0"/>
      <p:bldP spid="5" grpId="0"/>
      <p:bldP spid="6" grpId="0"/>
      <p:bldP spid="9" grpId="0"/>
      <p:bldP spid="3" grpId="0"/>
      <p:bldP spid="10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f7b00057-f5aa-46f4-8410-da255f325540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15224</TotalTime>
  <Words>4284</Words>
  <Application>Microsoft Office PowerPoint</Application>
  <PresentationFormat>Widescreen</PresentationFormat>
  <Paragraphs>439</Paragraphs>
  <Slides>28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ＭＳ Ｐゴシック</vt:lpstr>
      <vt:lpstr>Arial</vt:lpstr>
      <vt:lpstr>Calibri</vt:lpstr>
      <vt:lpstr>Cambria Math</vt:lpstr>
      <vt:lpstr>Times New Roman</vt:lpstr>
      <vt:lpstr>Alapértelmezett terv</vt:lpstr>
      <vt:lpstr>TSST STRAND B UNIT B3: Number Sequences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526</cp:revision>
  <cp:lastPrinted>2016-10-17T08:47:54Z</cp:lastPrinted>
  <dcterms:created xsi:type="dcterms:W3CDTF">2012-10-10T19:07:13Z</dcterms:created>
  <dcterms:modified xsi:type="dcterms:W3CDTF">2021-04-29T10:53:15Z</dcterms:modified>
</cp:coreProperties>
</file>