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40"/>
  </p:notesMasterIdLst>
  <p:handoutMasterIdLst>
    <p:handoutMasterId r:id="rId41"/>
  </p:handoutMasterIdLst>
  <p:sldIdLst>
    <p:sldId id="355" r:id="rId5"/>
    <p:sldId id="345" r:id="rId6"/>
    <p:sldId id="374" r:id="rId7"/>
    <p:sldId id="425" r:id="rId8"/>
    <p:sldId id="401" r:id="rId9"/>
    <p:sldId id="458" r:id="rId10"/>
    <p:sldId id="378" r:id="rId11"/>
    <p:sldId id="460" r:id="rId12"/>
    <p:sldId id="462" r:id="rId13"/>
    <p:sldId id="379" r:id="rId14"/>
    <p:sldId id="405" r:id="rId15"/>
    <p:sldId id="399" r:id="rId16"/>
    <p:sldId id="465" r:id="rId17"/>
    <p:sldId id="466" r:id="rId18"/>
    <p:sldId id="470" r:id="rId19"/>
    <p:sldId id="407" r:id="rId20"/>
    <p:sldId id="493" r:id="rId21"/>
    <p:sldId id="473" r:id="rId22"/>
    <p:sldId id="408" r:id="rId23"/>
    <p:sldId id="410" r:id="rId24"/>
    <p:sldId id="433" r:id="rId25"/>
    <p:sldId id="477" r:id="rId26"/>
    <p:sldId id="480" r:id="rId27"/>
    <p:sldId id="483" r:id="rId28"/>
    <p:sldId id="412" r:id="rId29"/>
    <p:sldId id="413" r:id="rId30"/>
    <p:sldId id="484" r:id="rId31"/>
    <p:sldId id="439" r:id="rId32"/>
    <p:sldId id="486" r:id="rId33"/>
    <p:sldId id="487" r:id="rId34"/>
    <p:sldId id="442" r:id="rId35"/>
    <p:sldId id="489" r:id="rId36"/>
    <p:sldId id="491" r:id="rId37"/>
    <p:sldId id="492" r:id="rId38"/>
    <p:sldId id="420" r:id="rId39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21"/>
    <p:restoredTop sz="94656"/>
  </p:normalViewPr>
  <p:slideViewPr>
    <p:cSldViewPr>
      <p:cViewPr varScale="1">
        <p:scale>
          <a:sx n="82" d="100"/>
          <a:sy n="82" d="100"/>
        </p:scale>
        <p:origin x="114" y="576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11/4/2020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17002125" y="-11796713"/>
            <a:ext cx="22204363" cy="12490451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3171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C</a:t>
            </a:r>
            <a:br>
              <a:rPr lang="en-GB" sz="3600" b="1" dirty="0"/>
            </a:br>
            <a:r>
              <a:rPr lang="en-GB" sz="3600" b="1" dirty="0"/>
              <a:t>UNIT C1: Units of Measurement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71078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C1.1: Review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08132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4208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4236F4A9-6E34-A54E-993C-8CD7D7176C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7BFCC0-196B-3B43-A545-9D919B0048B8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http://szalonta.hu/ske/text/C1/skec1s1.html</a:t>
            </a:r>
          </a:p>
        </p:txBody>
      </p:sp>
    </p:spTree>
    <p:extLst>
      <p:ext uri="{BB962C8B-B14F-4D97-AF65-F5344CB8AC3E}">
        <p14:creationId xmlns:p14="http://schemas.microsoft.com/office/powerpoint/2010/main" val="154966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32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Upper and Lower Bounds</a:t>
            </a:r>
            <a:endParaRPr lang="en-US" alt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2191422" y="692695"/>
            <a:ext cx="10297144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When measurements are made, they can only be obtained to a limited degree of accuracy.</a:t>
            </a:r>
          </a:p>
          <a:p>
            <a:endParaRPr lang="en-GB" sz="2400" dirty="0"/>
          </a:p>
          <a:p>
            <a:r>
              <a:rPr lang="en-GB" sz="2400" dirty="0"/>
              <a:t>For example, if the length of a line is given as 11 mm, this means that it </a:t>
            </a:r>
            <a:br>
              <a:rPr lang="en-GB" sz="2400" dirty="0"/>
            </a:br>
            <a:r>
              <a:rPr lang="en-GB" sz="2400" dirty="0"/>
              <a:t>is 11 mm to the nearest mm.</a:t>
            </a:r>
          </a:p>
          <a:p>
            <a:endParaRPr lang="en-GB" sz="2400" dirty="0"/>
          </a:p>
          <a:p>
            <a:r>
              <a:rPr lang="en-GB" sz="2400" dirty="0"/>
              <a:t>This means, for example, that the original measurement could have </a:t>
            </a:r>
            <a:br>
              <a:rPr lang="en-GB" sz="2400" dirty="0"/>
            </a:br>
            <a:r>
              <a:rPr lang="en-GB" sz="2400" dirty="0"/>
              <a:t>been 11.3 mm, as 11.3 mm would round to 11 mm but the original measurement could also have had a value of 10.6 mm, as 10.6 mm </a:t>
            </a:r>
            <a:br>
              <a:rPr lang="en-GB" sz="2400" dirty="0"/>
            </a:br>
            <a:r>
              <a:rPr lang="en-GB" sz="2400" dirty="0"/>
              <a:t>would also round to 11 mm. There are many values that the original measurement could have taken.</a:t>
            </a:r>
          </a:p>
          <a:p>
            <a:endParaRPr lang="en-GB" sz="2400" dirty="0"/>
          </a:p>
          <a:p>
            <a:pPr>
              <a:spcAft>
                <a:spcPts val="900"/>
              </a:spcAft>
            </a:pPr>
            <a:r>
              <a:rPr lang="en-GB" sz="2400" b="1" dirty="0"/>
              <a:t>In fact, if </a:t>
            </a:r>
            <a:r>
              <a:rPr lang="en-GB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b="1" i="1" dirty="0"/>
              <a:t> </a:t>
            </a:r>
            <a:r>
              <a:rPr lang="en-GB" sz="2400" b="1" dirty="0"/>
              <a:t>is the length of 11 mm then it must lie in the range</a:t>
            </a:r>
            <a:endParaRPr lang="en-GB" sz="2400" dirty="0"/>
          </a:p>
          <a:p>
            <a:pPr>
              <a:spcAft>
                <a:spcPts val="900"/>
              </a:spcAft>
            </a:pPr>
            <a:r>
              <a:rPr lang="en-GB" sz="2400" dirty="0"/>
              <a:t>				             </a:t>
            </a:r>
            <a:r>
              <a:rPr lang="en-GB" sz="2400" b="1" dirty="0"/>
              <a:t>10.5 ≤ </a:t>
            </a:r>
            <a:r>
              <a:rPr lang="en-GB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b="1" dirty="0"/>
              <a:t> &lt; 11.5</a:t>
            </a:r>
            <a:endParaRPr lang="en-GB" sz="2400" dirty="0"/>
          </a:p>
          <a:p>
            <a:r>
              <a:rPr lang="en-GB" sz="2400" dirty="0"/>
              <a:t>This just says that the length can be anything between 10.5 mm and </a:t>
            </a:r>
            <a:br>
              <a:rPr lang="en-GB" sz="2400" dirty="0"/>
            </a:br>
            <a:r>
              <a:rPr lang="en-GB" sz="2400" dirty="0"/>
              <a:t>11.5 mm.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3DD9F074-A92E-C542-8453-36F4C667A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573352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7728" y="1700809"/>
            <a:ext cx="6851607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For each length below state the range of values within which the length must be.</a:t>
            </a:r>
          </a:p>
          <a:p>
            <a:endParaRPr lang="en-GB" sz="2400" dirty="0"/>
          </a:p>
          <a:p>
            <a:r>
              <a:rPr lang="pt-BR" sz="2400" dirty="0"/>
              <a:t>(a) 18 cm</a:t>
            </a:r>
          </a:p>
          <a:p>
            <a:pPr marL="457200" indent="-457200">
              <a:buAutoNum type="alphaLcParenR"/>
            </a:pPr>
            <a:endParaRPr lang="pt-BR" sz="2400" dirty="0"/>
          </a:p>
          <a:p>
            <a:pPr marL="457200" indent="-457200">
              <a:buAutoNum type="alphaLcParenR"/>
            </a:pPr>
            <a:endParaRPr lang="pt-BR" sz="2400" dirty="0"/>
          </a:p>
          <a:p>
            <a:r>
              <a:rPr lang="pt-BR" sz="2400" dirty="0"/>
              <a:t>(b) 12.7 cm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(c) 11.06 m</a:t>
            </a:r>
            <a:endParaRPr lang="en-GB" sz="2400" dirty="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1067" y="1432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Upper and Lower Bounds: Examples</a:t>
            </a:r>
            <a:endParaRPr lang="en-US" alt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19D0D3-B3A2-A846-AD01-08FE208B8ECB}"/>
              </a:ext>
            </a:extLst>
          </p:cNvPr>
          <p:cNvSpPr txBox="1"/>
          <p:nvPr/>
        </p:nvSpPr>
        <p:spPr>
          <a:xfrm>
            <a:off x="6801286" y="2780928"/>
            <a:ext cx="361519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17.5 cm ≤ </a:t>
            </a:r>
            <a:r>
              <a:rPr lang="en-GB" sz="2400" i="1" dirty="0">
                <a:solidFill>
                  <a:srgbClr val="FF0000"/>
                </a:solidFill>
              </a:rPr>
              <a:t>l </a:t>
            </a:r>
            <a:r>
              <a:rPr lang="en-GB" sz="2400" dirty="0">
                <a:solidFill>
                  <a:srgbClr val="FF0000"/>
                </a:solidFill>
              </a:rPr>
              <a:t>&lt; 18.5 cm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6C265D-7A62-AE4D-A964-FE8F3546C034}"/>
              </a:ext>
            </a:extLst>
          </p:cNvPr>
          <p:cNvSpPr txBox="1"/>
          <p:nvPr/>
        </p:nvSpPr>
        <p:spPr>
          <a:xfrm>
            <a:off x="6801287" y="3861048"/>
            <a:ext cx="3615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12.65 cm ≤ </a:t>
            </a:r>
            <a:r>
              <a:rPr lang="en-GB" sz="2400" i="1" dirty="0">
                <a:solidFill>
                  <a:srgbClr val="FF0000"/>
                </a:solidFill>
              </a:rPr>
              <a:t>l </a:t>
            </a:r>
            <a:r>
              <a:rPr lang="en-GB" sz="2400" dirty="0">
                <a:solidFill>
                  <a:srgbClr val="FF0000"/>
                </a:solidFill>
              </a:rPr>
              <a:t>&lt; 12.75 cm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DD68B7-260B-554E-AF30-67A86DD891F9}"/>
              </a:ext>
            </a:extLst>
          </p:cNvPr>
          <p:cNvSpPr txBox="1"/>
          <p:nvPr/>
        </p:nvSpPr>
        <p:spPr>
          <a:xfrm>
            <a:off x="6801287" y="4936807"/>
            <a:ext cx="39752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11.055 cm ≤ </a:t>
            </a:r>
            <a:r>
              <a:rPr lang="en-GB" sz="2400" i="1" dirty="0">
                <a:solidFill>
                  <a:srgbClr val="FF0000"/>
                </a:solidFill>
              </a:rPr>
              <a:t>l </a:t>
            </a:r>
            <a:r>
              <a:rPr lang="en-GB" sz="2400" dirty="0">
                <a:solidFill>
                  <a:srgbClr val="FF0000"/>
                </a:solidFill>
              </a:rPr>
              <a:t>&lt; 11.065 cm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577B7-2C8C-BC44-B5E9-B7B28BDB06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23127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449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Upper and Lower Bounds: Note</a:t>
            </a:r>
            <a:endParaRPr lang="en-US" altLang="en-US" sz="2800" b="1" dirty="0"/>
          </a:p>
        </p:txBody>
      </p:sp>
      <p:sp>
        <p:nvSpPr>
          <p:cNvPr id="4" name="Rectangle 3"/>
          <p:cNvSpPr/>
          <p:nvPr/>
        </p:nvSpPr>
        <p:spPr>
          <a:xfrm>
            <a:off x="4097297" y="1052736"/>
            <a:ext cx="6480175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dirty="0"/>
          </a:p>
          <a:p>
            <a:r>
              <a:rPr lang="en-GB" sz="2400" dirty="0"/>
              <a:t>The </a:t>
            </a:r>
            <a:r>
              <a:rPr lang="en-GB" sz="2400" b="1" i="1" dirty="0"/>
              <a:t>lower bound </a:t>
            </a:r>
            <a:r>
              <a:rPr lang="en-GB" sz="2400" dirty="0"/>
              <a:t>is the smallest number which will round to the given number, while the </a:t>
            </a:r>
            <a:r>
              <a:rPr lang="en-GB" sz="2400" b="1" i="1" dirty="0"/>
              <a:t>upper bound </a:t>
            </a:r>
            <a:r>
              <a:rPr lang="en-GB" sz="2400" dirty="0"/>
              <a:t>is the smallest number which will </a:t>
            </a:r>
            <a:r>
              <a:rPr lang="en-GB" sz="2400" i="1" dirty="0"/>
              <a:t>not </a:t>
            </a:r>
            <a:r>
              <a:rPr lang="en-GB" sz="2400" dirty="0"/>
              <a:t>round to the given number.</a:t>
            </a:r>
          </a:p>
          <a:p>
            <a:endParaRPr lang="en-GB" sz="2400" dirty="0"/>
          </a:p>
          <a:p>
            <a:r>
              <a:rPr lang="en-GB" sz="2400" dirty="0"/>
              <a:t>    So in the previous example, </a:t>
            </a:r>
            <a:r>
              <a:rPr lang="pt-BR" sz="2400" dirty="0"/>
              <a:t>for 18 cm</a:t>
            </a:r>
          </a:p>
          <a:p>
            <a:pPr marL="457200" indent="-457200">
              <a:buAutoNum type="alphaLcParenBoth"/>
            </a:pPr>
            <a:endParaRPr lang="pt-BR" sz="2400" dirty="0"/>
          </a:p>
          <a:p>
            <a:r>
              <a:rPr lang="pt-BR" sz="2400" dirty="0"/>
              <a:t>	             </a:t>
            </a:r>
            <a:r>
              <a:rPr lang="en-GB" sz="2400" dirty="0"/>
              <a:t>17.5 cm ≤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/>
              <a:t> </a:t>
            </a:r>
            <a:r>
              <a:rPr lang="en-GB" sz="2400" dirty="0"/>
              <a:t>&lt; 18.5 cm</a:t>
            </a:r>
          </a:p>
          <a:p>
            <a:endParaRPr lang="en-GB" sz="2400" dirty="0"/>
          </a:p>
          <a:p>
            <a:r>
              <a:rPr lang="en-GB" sz="2400" dirty="0"/>
              <a:t>        and the </a:t>
            </a:r>
            <a:r>
              <a:rPr lang="en-GB" sz="2400" b="1" i="1" dirty="0"/>
              <a:t>lower bound </a:t>
            </a:r>
            <a:r>
              <a:rPr lang="en-GB" sz="2400" dirty="0"/>
              <a:t>is 17.5 cm</a:t>
            </a:r>
          </a:p>
          <a:p>
            <a:endParaRPr lang="en-GB" sz="2400" dirty="0"/>
          </a:p>
          <a:p>
            <a:r>
              <a:rPr lang="en-GB" sz="2400" dirty="0"/>
              <a:t>       while the </a:t>
            </a:r>
            <a:r>
              <a:rPr lang="en-GB" sz="2400" b="1" i="1" dirty="0"/>
              <a:t>upper bound </a:t>
            </a:r>
            <a:r>
              <a:rPr lang="en-GB" sz="2400" dirty="0"/>
              <a:t>is 18.5 cm.</a:t>
            </a:r>
          </a:p>
          <a:p>
            <a:endParaRPr lang="en-GB" sz="2400" dirty="0"/>
          </a:p>
          <a:p>
            <a:endParaRPr lang="en-GB" dirty="0"/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1CF50306-7A1D-1A46-8B6F-7232D992DD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2512480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7675" y="661308"/>
            <a:ext cx="7867889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If the length of the sides of the rectangle 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below are given to the nearest cm, find:</a:t>
            </a:r>
          </a:p>
          <a:p>
            <a:r>
              <a:rPr lang="pt-BR" sz="2400" dirty="0"/>
              <a:t>(a) The minimum possible perimeter.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432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Upper and Lower Bounds: Example</a:t>
            </a:r>
            <a:endParaRPr lang="en-US" altLang="en-US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749" y="803018"/>
            <a:ext cx="3718620" cy="207641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B7B353-5C88-4B4E-96FD-06EC078C42DD}"/>
              </a:ext>
            </a:extLst>
          </p:cNvPr>
          <p:cNvSpPr/>
          <p:nvPr/>
        </p:nvSpPr>
        <p:spPr>
          <a:xfrm>
            <a:off x="2659744" y="1870927"/>
            <a:ext cx="56172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First note that the length,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2400" i="1" dirty="0">
                <a:solidFill>
                  <a:srgbClr val="FF0000"/>
                </a:solidFill>
              </a:rPr>
              <a:t>, </a:t>
            </a:r>
            <a:r>
              <a:rPr lang="en-GB" sz="2400" dirty="0">
                <a:solidFill>
                  <a:srgbClr val="FF0000"/>
                </a:solidFill>
              </a:rPr>
              <a:t>of the rectangle is 8 cm to the nearest cm,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		</a:t>
            </a:r>
            <a:r>
              <a:rPr lang="en-GB" sz="2400" dirty="0"/>
              <a:t>		</a:t>
            </a:r>
            <a:r>
              <a:rPr lang="en-GB" sz="2400" dirty="0">
                <a:solidFill>
                  <a:srgbClr val="FF0000"/>
                </a:solidFill>
              </a:rPr>
              <a:t>7.5 cm ≤ </a:t>
            </a:r>
            <a:r>
              <a:rPr lang="en-GB" sz="2400" i="1" dirty="0">
                <a:solidFill>
                  <a:srgbClr val="FF0000"/>
                </a:solidFill>
              </a:rPr>
              <a:t>l </a:t>
            </a:r>
            <a:r>
              <a:rPr lang="en-GB" sz="2400" dirty="0">
                <a:solidFill>
                  <a:srgbClr val="FF0000"/>
                </a:solidFill>
              </a:rPr>
              <a:t>&lt; 8.5 cm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78F9D2F-9B18-D44B-A152-660FB364A852}"/>
              </a:ext>
            </a:extLst>
          </p:cNvPr>
          <p:cNvSpPr txBox="1"/>
          <p:nvPr/>
        </p:nvSpPr>
        <p:spPr>
          <a:xfrm>
            <a:off x="2227675" y="4781620"/>
            <a:ext cx="4680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(b) </a:t>
            </a:r>
            <a:r>
              <a:rPr lang="en-GB" sz="2400" dirty="0"/>
              <a:t>The range of possible areas.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1961E4-65A3-5A48-A1D5-F5BE1472EFC9}"/>
              </a:ext>
            </a:extLst>
          </p:cNvPr>
          <p:cNvSpPr txBox="1"/>
          <p:nvPr/>
        </p:nvSpPr>
        <p:spPr>
          <a:xfrm>
            <a:off x="2632682" y="3015483"/>
            <a:ext cx="7867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Similarly for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to the nearest cm, 3.5 cm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 4.5 cm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7CFB740-E999-F749-8583-018D69E82F62}"/>
              </a:ext>
            </a:extLst>
          </p:cNvPr>
          <p:cNvSpPr txBox="1"/>
          <p:nvPr/>
        </p:nvSpPr>
        <p:spPr>
          <a:xfrm>
            <a:off x="2624611" y="3449002"/>
            <a:ext cx="945173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To find the minimum possible perimeter, we use the minimum length and widths, giving:</a:t>
            </a:r>
          </a:p>
          <a:p>
            <a:r>
              <a:rPr lang="en-GB" sz="2400" dirty="0">
                <a:solidFill>
                  <a:srgbClr val="FF0000"/>
                </a:solidFill>
              </a:rPr>
              <a:t>Minimum perimeter = 7.5 cm + 3.5 cm + 7.5 cm + 3.5 cm = 22 cm</a:t>
            </a:r>
            <a:endParaRPr lang="pt-BR" sz="24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1CD1C1-2616-CF4B-ACD1-3E65C50D96D0}"/>
              </a:ext>
            </a:extLst>
          </p:cNvPr>
          <p:cNvSpPr txBox="1"/>
          <p:nvPr/>
        </p:nvSpPr>
        <p:spPr>
          <a:xfrm>
            <a:off x="2639616" y="5185647"/>
            <a:ext cx="9849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We use the maximum and minimum lengths of each side.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CC5608-09F5-5245-9DD8-88F9EFBCC14A}"/>
              </a:ext>
            </a:extLst>
          </p:cNvPr>
          <p:cNvSpPr txBox="1"/>
          <p:nvPr/>
        </p:nvSpPr>
        <p:spPr>
          <a:xfrm>
            <a:off x="3359696" y="5596527"/>
            <a:ext cx="94803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Minimum area = 3.5 cm × 7.5 cm = 26.25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Maximum area = 4.5 cm × 8.5 cm = 38.25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2D04F8-59F4-FD41-BB60-A35DE2957119}"/>
              </a:ext>
            </a:extLst>
          </p:cNvPr>
          <p:cNvSpPr txBox="1"/>
          <p:nvPr/>
        </p:nvSpPr>
        <p:spPr>
          <a:xfrm>
            <a:off x="3359696" y="6381357"/>
            <a:ext cx="5822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This gives   26.25 cm ≤ area &lt; 38.25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317F636A-CFBA-5D4F-99A8-486ED130CC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6391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7588" y="612664"/>
                <a:ext cx="9624391" cy="17235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latin typeface="+mj-lt"/>
                  </a:rPr>
                  <a:t>      The quantities </a:t>
                </a:r>
                <a:r>
                  <a:rPr lang="en-GB" sz="2400" i="1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>
                    <a:latin typeface="+mj-lt"/>
                    <a:ea typeface="Cambria Math" panose="02040503050406030204" pitchFamily="18" charset="0"/>
                  </a:rPr>
                  <a:t> </a:t>
                </a:r>
                <a:r>
                  <a:rPr lang="en-GB" sz="2400" dirty="0">
                    <a:latin typeface="+mj-lt"/>
                  </a:rPr>
                  <a:t>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>
                    <a:latin typeface="+mj-lt"/>
                  </a:rPr>
                  <a:t> </a:t>
                </a:r>
                <a:r>
                  <a:rPr lang="en-GB" sz="2400" dirty="0">
                    <a:latin typeface="+mj-lt"/>
                  </a:rPr>
                  <a:t>are given to 1 significant figure as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latin typeface="+mj-lt"/>
                  </a:rPr>
                  <a:t>					 </a:t>
                </a:r>
                <a:r>
                  <a:rPr lang="en-GB" sz="2400" i="1" dirty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>
                    <a:latin typeface="+mj-lt"/>
                  </a:rPr>
                  <a:t> </a:t>
                </a:r>
                <a:r>
                  <a:rPr lang="en-GB" sz="2400" dirty="0">
                    <a:latin typeface="+mj-lt"/>
                  </a:rPr>
                  <a:t>= 20 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>
                    <a:latin typeface="+mj-lt"/>
                  </a:rPr>
                  <a:t> </a:t>
                </a:r>
                <a:r>
                  <a:rPr lang="en-GB" sz="2400" dirty="0">
                    <a:latin typeface="+mj-lt"/>
                  </a:rPr>
                  <a:t>= 40 </a:t>
                </a:r>
              </a:p>
              <a:p>
                <a:r>
                  <a:rPr lang="en-GB" sz="2400" dirty="0">
                    <a:latin typeface="+mj-lt"/>
                  </a:rPr>
                  <a:t>Find the minimum possible value of each expression below.</a:t>
                </a:r>
              </a:p>
              <a:p>
                <a:r>
                  <a:rPr lang="en-GB" sz="2400" b="0" dirty="0">
                    <a:latin typeface="+mj-lt"/>
                  </a:rPr>
                  <a:t>(a)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endParaRPr lang="en-GB" sz="2400" i="1" dirty="0">
                  <a:latin typeface="+mn-lt"/>
                </a:endParaRPr>
              </a:p>
            </p:txBody>
          </p:sp>
        </mc:Choice>
        <mc:Fallback xmlns="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87588" y="612664"/>
                <a:ext cx="9624391" cy="1723549"/>
              </a:xfrm>
              <a:prstGeom prst="rect">
                <a:avLst/>
              </a:prstGeom>
              <a:blipFill>
                <a:blip r:embed="rId2"/>
                <a:stretch>
                  <a:fillRect l="-1014" t="-2837" b="-7092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0347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Upper and Lower Bounds: Example</a:t>
            </a:r>
            <a:endParaRPr lang="en-US" altLang="en-US" sz="2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E32E8-2918-064A-9D81-5335C0B731AC}"/>
              </a:ext>
            </a:extLst>
          </p:cNvPr>
          <p:cNvSpPr txBox="1"/>
          <p:nvPr/>
        </p:nvSpPr>
        <p:spPr>
          <a:xfrm>
            <a:off x="2925571" y="2331901"/>
            <a:ext cx="8566769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are given to 1 significant figure as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20 and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= 40 , 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so the ranges are:</a:t>
            </a:r>
          </a:p>
          <a:p>
            <a:r>
              <a:rPr lang="en-GB" sz="2400" dirty="0"/>
              <a:t>                       </a:t>
            </a:r>
            <a:r>
              <a:rPr lang="en-GB" sz="2400" dirty="0">
                <a:solidFill>
                  <a:srgbClr val="FF0000"/>
                </a:solidFill>
              </a:rPr>
              <a:t>15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 25    and    35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 45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2E3901A-8D13-0A4E-9461-E38860F5D2A0}"/>
              </a:ext>
            </a:extLst>
          </p:cNvPr>
          <p:cNvSpPr txBox="1"/>
          <p:nvPr/>
        </p:nvSpPr>
        <p:spPr>
          <a:xfrm>
            <a:off x="2925571" y="3644934"/>
            <a:ext cx="90730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minimum possible value is  15 × 35 = </a:t>
            </a:r>
            <a:r>
              <a:rPr lang="en-GB" sz="2400" b="1" dirty="0">
                <a:solidFill>
                  <a:srgbClr val="FF0000"/>
                </a:solidFill>
              </a:rPr>
              <a:t>525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DADAE9-88B6-0E41-B346-EC4B9004608B}"/>
                  </a:ext>
                </a:extLst>
              </p:cNvPr>
              <p:cNvSpPr txBox="1"/>
              <p:nvPr/>
            </p:nvSpPr>
            <p:spPr>
              <a:xfrm>
                <a:off x="2387588" y="4365104"/>
                <a:ext cx="1800200" cy="7169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(b)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4DADAE9-88B6-0E41-B346-EC4B90046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7588" y="4365104"/>
                <a:ext cx="1800200" cy="716928"/>
              </a:xfrm>
              <a:prstGeom prst="rect">
                <a:avLst/>
              </a:prstGeom>
              <a:blipFill>
                <a:blip r:embed="rId3"/>
                <a:stretch>
                  <a:fillRect l="-54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A6E277E-B2DB-8441-B0B6-DED68802954F}"/>
              </a:ext>
            </a:extLst>
          </p:cNvPr>
          <p:cNvSpPr txBox="1"/>
          <p:nvPr/>
        </p:nvSpPr>
        <p:spPr>
          <a:xfrm>
            <a:off x="2925571" y="4988320"/>
            <a:ext cx="102098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The smallest value is now obtained by dividing the lower bound </a:t>
            </a:r>
            <a:br>
              <a:rPr lang="en-GB" sz="2400" dirty="0">
                <a:solidFill>
                  <a:srgbClr val="FF0000"/>
                </a:solidFill>
              </a:rPr>
            </a:br>
            <a:r>
              <a:rPr lang="en-GB" sz="2400" dirty="0">
                <a:solidFill>
                  <a:srgbClr val="FF0000"/>
                </a:solidFill>
              </a:rPr>
              <a:t>by the upper bound, as dividing by a bigger number gives a </a:t>
            </a:r>
            <a:br>
              <a:rPr lang="en-GB" sz="2400" dirty="0">
                <a:solidFill>
                  <a:srgbClr val="FF0000"/>
                </a:solidFill>
              </a:rPr>
            </a:br>
            <a:r>
              <a:rPr lang="en-GB" sz="2400" dirty="0">
                <a:solidFill>
                  <a:srgbClr val="FF0000"/>
                </a:solidFill>
              </a:rPr>
              <a:t>smaller answer.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96BE50-7DAA-7440-B464-CCA62801289F}"/>
                  </a:ext>
                </a:extLst>
              </p:cNvPr>
              <p:cNvSpPr txBox="1"/>
              <p:nvPr/>
            </p:nvSpPr>
            <p:spPr>
              <a:xfrm>
                <a:off x="5735960" y="5906055"/>
                <a:ext cx="2448272" cy="710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GB" sz="2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 0.3333…</a:t>
                </a:r>
                <a:endParaRPr lang="en-US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5C96BE50-7DAA-7440-B464-CCA6280128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5906055"/>
                <a:ext cx="2448272" cy="710451"/>
              </a:xfrm>
              <a:prstGeom prst="rect">
                <a:avLst/>
              </a:prstGeom>
              <a:blipFill>
                <a:blip r:embed="rId4"/>
                <a:stretch>
                  <a:fillRect b="-43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7">
            <a:extLst>
              <a:ext uri="{FF2B5EF4-FFF2-40B4-BE49-F238E27FC236}">
                <a16:creationId xmlns:a16="http://schemas.microsoft.com/office/drawing/2014/main" id="{262BC698-1340-834E-A1D9-34D9EA20D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174594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/>
      <p:bldP spid="10" grpId="0"/>
      <p:bldP spid="6" grpId="0"/>
      <p:bldP spid="8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18649"/>
            <a:ext cx="10056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C1.2: Fitness Check</a:t>
            </a:r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712" y="801578"/>
            <a:ext cx="71570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CC8D6FF9-4ABA-0240-AD19-A8000BA0D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8" y="1794007"/>
            <a:ext cx="856895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AutoNum type="arabicPeriod"/>
              <a:tabLst>
                <a:tab pos="446088" algn="l"/>
              </a:tabLst>
            </a:pPr>
            <a:r>
              <a:rPr lang="en-GB" sz="2400" dirty="0"/>
              <a:t>For each quantity below, state the range of values within which it must lie.</a:t>
            </a:r>
          </a:p>
          <a:p>
            <a:pPr>
              <a:buAutoNum type="arabicPeriod"/>
              <a:tabLst>
                <a:tab pos="446088" algn="l"/>
              </a:tabLst>
            </a:pPr>
            <a:endParaRPr lang="en-GB" sz="2400" dirty="0"/>
          </a:p>
          <a:p>
            <a:pPr marL="0" indent="0">
              <a:tabLst>
                <a:tab pos="446088" algn="l"/>
              </a:tabLst>
            </a:pPr>
            <a:r>
              <a:rPr lang="en-GB" sz="2400" dirty="0"/>
              <a:t>	(a)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dirty="0"/>
              <a:t> = 4.7</a:t>
            </a:r>
          </a:p>
          <a:p>
            <a:pPr marL="0" indent="0">
              <a:tabLst>
                <a:tab pos="446088" algn="l"/>
              </a:tabLst>
            </a:pPr>
            <a:endParaRPr lang="en-GB" altLang="en-US" sz="2400" dirty="0"/>
          </a:p>
          <a:p>
            <a:pPr marL="0" indent="0">
              <a:tabLst>
                <a:tab pos="446088" algn="l"/>
              </a:tabLst>
            </a:pPr>
            <a:r>
              <a:rPr lang="en-GB" sz="2400" dirty="0"/>
              <a:t>	(b)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i="1" dirty="0"/>
              <a:t> </a:t>
            </a:r>
            <a:r>
              <a:rPr lang="en-GB" sz="2400" dirty="0"/>
              <a:t>= 11.68</a:t>
            </a:r>
          </a:p>
          <a:p>
            <a:pPr marL="0" indent="0">
              <a:tabLst>
                <a:tab pos="446088" algn="l"/>
              </a:tabLst>
            </a:pPr>
            <a:endParaRPr lang="en-GB" altLang="en-US" sz="2400" dirty="0"/>
          </a:p>
          <a:p>
            <a:pPr marL="0" indent="0">
              <a:tabLst>
                <a:tab pos="446088" algn="l"/>
              </a:tabLst>
            </a:pPr>
            <a:r>
              <a:rPr lang="en-GB" sz="2400" dirty="0"/>
              <a:t>	(c)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GB" sz="2400" dirty="0"/>
              <a:t> = 218</a:t>
            </a:r>
          </a:p>
          <a:p>
            <a:pPr marL="0" indent="0">
              <a:tabLst>
                <a:tab pos="446088" algn="l"/>
              </a:tabLst>
            </a:pPr>
            <a:endParaRPr lang="en-GB" altLang="en-US" sz="2400" dirty="0"/>
          </a:p>
          <a:p>
            <a:pPr marL="0" indent="0">
              <a:tabLst>
                <a:tab pos="446088" algn="l"/>
              </a:tabLst>
            </a:pPr>
            <a:r>
              <a:rPr lang="en-GB" sz="2400" dirty="0"/>
              <a:t>	(d)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en-GB" sz="2400" dirty="0"/>
              <a:t>= 20.0</a:t>
            </a:r>
            <a:endParaRPr lang="es-ES" altLang="en-US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DDAF18-42C9-D24C-B7D3-1298F63A5436}"/>
              </a:ext>
            </a:extLst>
          </p:cNvPr>
          <p:cNvSpPr txBox="1"/>
          <p:nvPr/>
        </p:nvSpPr>
        <p:spPr>
          <a:xfrm>
            <a:off x="4742000" y="2871225"/>
            <a:ext cx="468052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2" indent="0">
              <a:spcAft>
                <a:spcPts val="3000"/>
              </a:spcAft>
            </a:pPr>
            <a:r>
              <a:rPr lang="en-GB" dirty="0">
                <a:solidFill>
                  <a:srgbClr val="FF0000"/>
                </a:solidFill>
              </a:rPr>
              <a:t>               </a:t>
            </a:r>
            <a:r>
              <a:rPr lang="en-GB" sz="2400" dirty="0">
                <a:solidFill>
                  <a:srgbClr val="FF0000"/>
                </a:solidFill>
              </a:rPr>
              <a:t>4.65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 4.75</a:t>
            </a:r>
          </a:p>
          <a:p>
            <a:pPr marL="1371600" lvl="3" indent="0">
              <a:spcAft>
                <a:spcPts val="3000"/>
              </a:spcAft>
            </a:pPr>
            <a:r>
              <a:rPr lang="en-GB" sz="2400" dirty="0">
                <a:solidFill>
                  <a:srgbClr val="FF0000"/>
                </a:solidFill>
              </a:rPr>
              <a:t>     11.675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&lt;11.685</a:t>
            </a:r>
          </a:p>
          <a:p>
            <a:pPr marL="1828800" lvl="4" indent="0">
              <a:spcAft>
                <a:spcPts val="3000"/>
              </a:spcAft>
            </a:pPr>
            <a:r>
              <a:rPr lang="en-GB" sz="2400" dirty="0">
                <a:solidFill>
                  <a:srgbClr val="FF0000"/>
                </a:solidFill>
              </a:rPr>
              <a:t>217.5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en-GB" sz="2400" dirty="0">
                <a:solidFill>
                  <a:srgbClr val="FF0000"/>
                </a:solidFill>
              </a:rPr>
              <a:t>&lt; 218.5</a:t>
            </a:r>
          </a:p>
          <a:p>
            <a:pPr marL="1828800" lvl="4" indent="0"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19.95 ≤ </a:t>
            </a:r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GB" sz="2400" i="1" dirty="0">
                <a:solidFill>
                  <a:srgbClr val="FF0000"/>
                </a:solidFill>
              </a:rPr>
              <a:t> </a:t>
            </a:r>
            <a:r>
              <a:rPr lang="en-GB" sz="2400" dirty="0">
                <a:solidFill>
                  <a:srgbClr val="FF0000"/>
                </a:solidFill>
              </a:rPr>
              <a:t>&lt; 20.05</a:t>
            </a:r>
            <a:endParaRPr lang="en-US" sz="2400" dirty="0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0868A70E-E7C4-3A4F-A7A0-EEFD9E88A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2350037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39616" y="1124744"/>
                <a:ext cx="8928992" cy="39875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/>
                  <a:t>2. 	The quantities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GB" sz="2400" dirty="0"/>
                  <a:t>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/>
                  <a:t> </a:t>
                </a:r>
                <a:r>
                  <a:rPr lang="en-GB" sz="2400" dirty="0"/>
                  <a:t>are given to 1 significant figure as     </a:t>
                </a:r>
              </a:p>
              <a:p>
                <a:r>
                  <a:rPr lang="en-GB" sz="2400" i="1" dirty="0"/>
                  <a:t> 					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2400" i="1" dirty="0"/>
                  <a:t> </a:t>
                </a:r>
                <a:r>
                  <a:rPr lang="en-GB" sz="2400" dirty="0"/>
                  <a:t>= 30 and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</a:t>
                </a:r>
                <a:r>
                  <a:rPr lang="en-GB" sz="2400" i="1" dirty="0"/>
                  <a:t> </a:t>
                </a:r>
                <a:r>
                  <a:rPr lang="en-GB" sz="2400" dirty="0"/>
                  <a:t>= 60.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	Find the maximum possible value of the expressions 	below:</a:t>
                </a:r>
              </a:p>
              <a:p>
                <a:endParaRPr lang="en-GB" sz="2400" dirty="0"/>
              </a:p>
              <a:p>
                <a:r>
                  <a:rPr lang="en-GB" sz="2400" dirty="0">
                    <a:latin typeface="+mj-lt"/>
                  </a:rPr>
                  <a:t>             (a)</a:t>
                </a:r>
                <a:r>
                  <a:rPr lang="en-GB" sz="2400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en-GB" sz="2400" i="1" dirty="0"/>
              </a:p>
              <a:p>
                <a:pPr lvl="1" indent="0"/>
                <a:r>
                  <a:rPr lang="en-GB" sz="2400" dirty="0"/>
                  <a:t>		</a:t>
                </a:r>
                <a:endParaRPr lang="pt-BR" sz="2400" dirty="0"/>
              </a:p>
              <a:p>
                <a:r>
                  <a:rPr lang="pt-BR" sz="2400" dirty="0"/>
                  <a:t>             (b)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endParaRPr lang="en-GB" sz="2400" i="1" dirty="0"/>
              </a:p>
              <a:p>
                <a:r>
                  <a:rPr lang="en-GB" sz="2400" dirty="0"/>
                  <a:t>		</a:t>
                </a:r>
              </a:p>
              <a:p>
                <a:r>
                  <a:rPr lang="pt-BR" sz="2400" dirty="0"/>
                  <a:t>             (c)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m:rPr>
                            <m:nor/>
                          </m:rPr>
                          <a:rPr lang="en-GB" sz="2400" i="1" dirty="0"/>
                          <m:t> 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m:rPr>
                            <m:nor/>
                          </m:rPr>
                          <a:rPr lang="en-GB" sz="2400" i="1" dirty="0"/>
                          <m:t> </m:t>
                        </m:r>
                      </m:den>
                    </m:f>
                  </m:oMath>
                </a14:m>
                <a:endParaRPr lang="en-GB" sz="2400" dirty="0"/>
              </a:p>
            </p:txBody>
          </p:sp>
        </mc:Choice>
        <mc:Fallback xmlns="">
          <p:sp>
            <p:nvSpPr>
              <p:cNvPr id="15364" name="TextBox 1">
                <a:extLst>
                  <a:ext uri="{FF2B5EF4-FFF2-40B4-BE49-F238E27FC236}">
                    <a16:creationId xmlns:a16="http://schemas.microsoft.com/office/drawing/2014/main" id="{B5F46D1C-97CB-8A4A-A6DF-BEF6F4E906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39616" y="1124744"/>
                <a:ext cx="8928992" cy="3987502"/>
              </a:xfrm>
              <a:prstGeom prst="rect">
                <a:avLst/>
              </a:prstGeom>
              <a:blipFill>
                <a:blip r:embed="rId2"/>
                <a:stretch>
                  <a:fillRect l="-1024" t="-1223" b="-459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Section C1.2: Fitness Check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3C9F90C-ADD7-7A4B-BA26-7012246C81FF}"/>
                  </a:ext>
                </a:extLst>
              </p:cNvPr>
              <p:cNvSpPr txBox="1"/>
              <p:nvPr/>
            </p:nvSpPr>
            <p:spPr>
              <a:xfrm>
                <a:off x="5735960" y="2967335"/>
                <a:ext cx="29523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1" indent="0"/>
                <a:r>
                  <a:rPr lang="en-GB" sz="2400" dirty="0">
                    <a:solidFill>
                      <a:srgbClr val="FF0000"/>
                    </a:solidFill>
                  </a:rPr>
                  <a:t>65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25 = 40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3C9F90C-ADD7-7A4B-BA26-7012246C81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0" y="2967335"/>
                <a:ext cx="2952328" cy="461665"/>
              </a:xfrm>
              <a:prstGeom prst="rect">
                <a:avLst/>
              </a:prstGeom>
              <a:blipFill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699FBC8-443F-CE4D-BE9D-5EA9843B874B}"/>
              </a:ext>
            </a:extLst>
          </p:cNvPr>
          <p:cNvSpPr txBox="1"/>
          <p:nvPr/>
        </p:nvSpPr>
        <p:spPr>
          <a:xfrm>
            <a:off x="6456040" y="3717032"/>
            <a:ext cx="30963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65 + 35 = 100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38FE42-E718-D24F-AF4F-D0C28F2F936E}"/>
                  </a:ext>
                </a:extLst>
              </p:cNvPr>
              <p:cNvSpPr txBox="1"/>
              <p:nvPr/>
            </p:nvSpPr>
            <p:spPr>
              <a:xfrm>
                <a:off x="6600056" y="4365104"/>
                <a:ext cx="2088232" cy="7104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65</m:t>
                        </m:r>
                      </m:num>
                      <m:den>
                        <m:r>
                          <a:rPr lang="en-GB" sz="2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FF0000"/>
                    </a:solidFill>
                  </a:rPr>
                  <a:t> </a:t>
                </a:r>
                <a:r>
                  <a:rPr lang="en-US" sz="2400" dirty="0">
                    <a:solidFill>
                      <a:srgbClr val="FF0000"/>
                    </a:solidFill>
                  </a:rPr>
                  <a:t>= 2.6</a:t>
                </a:r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038FE42-E718-D24F-AF4F-D0C28F2F93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4365104"/>
                <a:ext cx="2088232" cy="710451"/>
              </a:xfrm>
              <a:prstGeom prst="rect">
                <a:avLst/>
              </a:prstGeom>
              <a:blipFill>
                <a:blip r:embed="rId4"/>
                <a:stretch>
                  <a:fillRect b="-34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FB0B042D-73C7-064D-BBFC-461F45806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109042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3361310"/>
            <a:ext cx="8012021" cy="298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3. If the length of the sides of the rectangle are given to   </a:t>
            </a:r>
          </a:p>
          <a:p>
            <a:r>
              <a:rPr lang="en-GB" sz="2400" dirty="0"/>
              <a:t>    the nearest cm, find:</a:t>
            </a:r>
          </a:p>
          <a:p>
            <a:endParaRPr lang="en-GB" sz="2400" dirty="0"/>
          </a:p>
          <a:p>
            <a:r>
              <a:rPr lang="en-GB" sz="2400" dirty="0"/>
              <a:t>	(a) the maximum possible area</a:t>
            </a:r>
          </a:p>
          <a:p>
            <a:endParaRPr lang="pt-BR" sz="2400" dirty="0"/>
          </a:p>
          <a:p>
            <a:endParaRPr lang="pt-BR" sz="2400" dirty="0"/>
          </a:p>
          <a:p>
            <a:r>
              <a:rPr lang="pt-BR" sz="2400" dirty="0"/>
              <a:t>	(b)	</a:t>
            </a:r>
            <a:r>
              <a:rPr lang="en-GB" sz="2400" dirty="0"/>
              <a:t>the range of possible perimeters.</a:t>
            </a:r>
            <a:endParaRPr lang="pt-BR" sz="2400" dirty="0"/>
          </a:p>
          <a:p>
            <a:endParaRPr lang="pt-BR" dirty="0"/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2211" y="0"/>
            <a:ext cx="9875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C1.2: Fitness Check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7848" y="692696"/>
            <a:ext cx="4051194" cy="25202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F5D633-5492-9749-BB53-A5BB92E9416F}"/>
              </a:ext>
            </a:extLst>
          </p:cNvPr>
          <p:cNvSpPr txBox="1"/>
          <p:nvPr/>
        </p:nvSpPr>
        <p:spPr>
          <a:xfrm>
            <a:off x="6456040" y="4974360"/>
            <a:ext cx="5496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43.5 cm × 32.5 cm = 1413.75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C8D404-0C5D-D54E-ABF7-ED84F50FBD50}"/>
              </a:ext>
            </a:extLst>
          </p:cNvPr>
          <p:cNvSpPr txBox="1"/>
          <p:nvPr/>
        </p:nvSpPr>
        <p:spPr>
          <a:xfrm>
            <a:off x="6456040" y="6145570"/>
            <a:ext cx="4945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148 cm ≤ perimeter &lt; 152 cm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670F8DC6-D9E1-1749-8AB9-83BC1B2F3A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</p:spTree>
    <p:extLst>
      <p:ext uri="{BB962C8B-B14F-4D97-AF65-F5344CB8AC3E}">
        <p14:creationId xmlns:p14="http://schemas.microsoft.com/office/powerpoint/2010/main" val="1334541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067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C1.2: Review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019175"/>
            <a:ext cx="99844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276872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dirty="0">
                <a:solidFill>
                  <a:srgbClr val="00B050"/>
                </a:solidFill>
              </a:rPr>
              <a:t> </a:t>
            </a: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7139AFC-BE23-574A-9423-95122D4211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CF43D77-1967-664D-A8FD-C9668FC8DB2C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</a:t>
            </a:r>
            <a:r>
              <a:rPr lang="en-US" altLang="en-US" sz="2400">
                <a:solidFill>
                  <a:srgbClr val="C00000"/>
                </a:solidFill>
              </a:rPr>
              <a:t>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</a:t>
            </a:r>
            <a:r>
              <a:rPr lang="en-US" altLang="en-US" sz="2400" b="1" dirty="0" err="1">
                <a:solidFill>
                  <a:srgbClr val="C00000"/>
                </a:solidFill>
              </a:rPr>
              <a:t>szalonta.hu</a:t>
            </a:r>
            <a:r>
              <a:rPr lang="en-US" altLang="en-US" sz="2400" b="1" dirty="0">
                <a:solidFill>
                  <a:srgbClr val="C00000"/>
                </a:solidFill>
              </a:rPr>
              <a:t>/</a:t>
            </a:r>
            <a:r>
              <a:rPr lang="en-US" altLang="en-US" sz="2400" b="1" dirty="0" err="1">
                <a:solidFill>
                  <a:srgbClr val="C00000"/>
                </a:solidFill>
              </a:rPr>
              <a:t>ske</a:t>
            </a:r>
            <a:r>
              <a:rPr lang="en-US" altLang="en-US" sz="2400" b="1" dirty="0">
                <a:solidFill>
                  <a:srgbClr val="C00000"/>
                </a:solidFill>
              </a:rPr>
              <a:t>/text/C1/skec1s2.html</a:t>
            </a:r>
          </a:p>
        </p:txBody>
      </p:sp>
    </p:spTree>
    <p:extLst>
      <p:ext uri="{BB962C8B-B14F-4D97-AF65-F5344CB8AC3E}">
        <p14:creationId xmlns:p14="http://schemas.microsoft.com/office/powerpoint/2010/main" val="170899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850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Units of Measurement</a:t>
            </a:r>
          </a:p>
        </p:txBody>
      </p:sp>
      <p:sp>
        <p:nvSpPr>
          <p:cNvPr id="15363" name="TextBox 7">
            <a:extLst>
              <a:ext uri="{FF2B5EF4-FFF2-40B4-BE49-F238E27FC236}">
                <a16:creationId xmlns:a16="http://schemas.microsoft.com/office/drawing/2014/main" id="{152E2992-B97B-DB45-9546-9E4CDD56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784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</p:txBody>
      </p:sp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1704" y="870282"/>
            <a:ext cx="763284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Units of Measurement and their application are essential in all branches of the sciences.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four sections to work through and there are check up audits and fitness tests for each section. 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6137" y="3199616"/>
            <a:ext cx="53276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Tx/>
              <a:buAutoNum type="arabicPeriod"/>
            </a:pPr>
            <a:r>
              <a:rPr lang="en-GB" sz="2400" dirty="0"/>
              <a:t>Units and Measuring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Upper and Lower Bounds</a:t>
            </a:r>
          </a:p>
          <a:p>
            <a:pPr>
              <a:buFontTx/>
              <a:buAutoNum type="arabicPeriod"/>
            </a:pPr>
            <a:endParaRPr lang="en-US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Estimating Areas</a:t>
            </a:r>
          </a:p>
          <a:p>
            <a:pPr>
              <a:buFontTx/>
              <a:buAutoNum type="arabicPeriod"/>
            </a:pPr>
            <a:endParaRPr lang="en-GB" altLang="en-US" sz="2400" dirty="0"/>
          </a:p>
          <a:p>
            <a:pPr>
              <a:buFontTx/>
              <a:buAutoNum type="arabicPeriod"/>
            </a:pPr>
            <a:r>
              <a:rPr lang="en-GB" sz="2400" dirty="0"/>
              <a:t>Conversion of Units</a:t>
            </a:r>
          </a:p>
        </p:txBody>
      </p:sp>
    </p:spTree>
    <p:extLst>
      <p:ext uri="{BB962C8B-B14F-4D97-AF65-F5344CB8AC3E}">
        <p14:creationId xmlns:p14="http://schemas.microsoft.com/office/powerpoint/2010/main" val="31970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  <p:bldP spid="1536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5043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Areas Concept</a:t>
            </a:r>
          </a:p>
        </p:txBody>
      </p:sp>
      <p:sp>
        <p:nvSpPr>
          <p:cNvPr id="5" name="Rectangle 4"/>
          <p:cNvSpPr/>
          <p:nvPr/>
        </p:nvSpPr>
        <p:spPr>
          <a:xfrm>
            <a:off x="2207568" y="1196751"/>
            <a:ext cx="99844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A square with sides of 1 cm has an area of 1 cm</a:t>
            </a:r>
            <a:r>
              <a:rPr lang="en-GB" sz="2400" baseline="30000" dirty="0"/>
              <a:t>2.</a:t>
            </a:r>
            <a:r>
              <a:rPr lang="en-GB" sz="2400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9975" y="1844825"/>
            <a:ext cx="2614527" cy="223224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423493" y="4263480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area of shapes can be either counted or estimated to see how many of these squares fit inside the shape.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30172C7-6991-144A-92D5-7A542F8043E6}"/>
              </a:ext>
            </a:extLst>
          </p:cNvPr>
          <p:cNvSpPr txBox="1"/>
          <p:nvPr/>
        </p:nvSpPr>
        <p:spPr>
          <a:xfrm>
            <a:off x="2195022" y="5245750"/>
            <a:ext cx="9984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next examples illustrate this method.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>
                <a:solidFill>
                  <a:srgbClr val="FF0000"/>
                </a:solidFill>
              </a:rPr>
              <a:t>In the following slides,         = 1 </a:t>
            </a:r>
            <a:r>
              <a:rPr lang="en-GB" sz="2400" dirty="0">
                <a:solidFill>
                  <a:srgbClr val="FF0000"/>
                </a:solidFill>
              </a:rPr>
              <a:t>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0C06AA-9B53-BA48-A30F-AF7888294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5835ED-8D6F-41CE-91E9-EDF0A1DB9DB9}"/>
              </a:ext>
            </a:extLst>
          </p:cNvPr>
          <p:cNvSpPr/>
          <p:nvPr/>
        </p:nvSpPr>
        <p:spPr bwMode="auto">
          <a:xfrm>
            <a:off x="7966235" y="6020412"/>
            <a:ext cx="388324" cy="38832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1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4" grpId="0"/>
      <p:bldP spid="2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2" y="702626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 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166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Areas of Shapes: Examples</a:t>
            </a:r>
          </a:p>
        </p:txBody>
      </p:sp>
      <p:sp>
        <p:nvSpPr>
          <p:cNvPr id="2" name="Rectangle 1"/>
          <p:cNvSpPr/>
          <p:nvPr/>
        </p:nvSpPr>
        <p:spPr>
          <a:xfrm>
            <a:off x="2855912" y="1174361"/>
            <a:ext cx="49600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Find the area of the shaded shape</a:t>
            </a:r>
            <a:r>
              <a:rPr lang="en-GB" sz="2400" dirty="0">
                <a:latin typeface="+mj-lt"/>
              </a:rPr>
              <a:t> </a:t>
            </a:r>
            <a:br>
              <a:rPr lang="en-GB" sz="2400" dirty="0">
                <a:latin typeface="+mj-lt"/>
              </a:rPr>
            </a:br>
            <a:r>
              <a:rPr lang="en-GB" sz="2400" dirty="0">
                <a:latin typeface="+mj-lt"/>
              </a:rPr>
              <a:t>on the right.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8843" y="701338"/>
            <a:ext cx="2011572" cy="231635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855912" y="1965654"/>
            <a:ext cx="4388958" cy="127727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300"/>
              </a:spcAft>
            </a:pPr>
            <a:r>
              <a:rPr lang="en-GB" sz="2400" b="1" dirty="0"/>
              <a:t>Solution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shape covers 11 squares,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its area is 11 cm</a:t>
            </a:r>
            <a:r>
              <a:rPr lang="en-GB" sz="2400" baseline="30000" dirty="0">
                <a:solidFill>
                  <a:srgbClr val="FF0000"/>
                </a:solidFill>
              </a:rPr>
              <a:t>2.</a:t>
            </a:r>
            <a:endParaRPr lang="en-GB" sz="2400" b="1" dirty="0">
              <a:solidFill>
                <a:srgbClr val="FF000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234BB4-1052-5B45-9651-F38DE61766D8}"/>
              </a:ext>
            </a:extLst>
          </p:cNvPr>
          <p:cNvSpPr/>
          <p:nvPr/>
        </p:nvSpPr>
        <p:spPr>
          <a:xfrm>
            <a:off x="2855912" y="3421103"/>
            <a:ext cx="199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E826CB-C9DD-D941-951E-73EFDD3AFCAE}"/>
              </a:ext>
            </a:extLst>
          </p:cNvPr>
          <p:cNvSpPr/>
          <p:nvPr/>
        </p:nvSpPr>
        <p:spPr>
          <a:xfrm>
            <a:off x="2855912" y="3946402"/>
            <a:ext cx="298992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Find the area of this </a:t>
            </a:r>
          </a:p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shaded shape.</a:t>
            </a:r>
            <a:endParaRPr lang="en-GB" sz="2400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B888886-763E-3C42-A6C6-C79EC4F3A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4893" y="3242927"/>
            <a:ext cx="2233076" cy="198717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B7AC4C-A54E-1447-8BF3-2C685872DE8C}"/>
              </a:ext>
            </a:extLst>
          </p:cNvPr>
          <p:cNvPicPr/>
          <p:nvPr/>
        </p:nvPicPr>
        <p:blipFill rotWithShape="1">
          <a:blip r:embed="rId4"/>
          <a:srcRect l="56836" t="39310" r="22391" b="28768"/>
          <a:stretch/>
        </p:blipFill>
        <p:spPr bwMode="auto">
          <a:xfrm>
            <a:off x="8920169" y="3178254"/>
            <a:ext cx="2500491" cy="19871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21442E-978E-6943-AC59-C575E0EC50D0}"/>
              </a:ext>
            </a:extLst>
          </p:cNvPr>
          <p:cNvSpPr/>
          <p:nvPr/>
        </p:nvSpPr>
        <p:spPr>
          <a:xfrm>
            <a:off x="2855912" y="5119298"/>
            <a:ext cx="9696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Solution</a:t>
            </a:r>
          </a:p>
          <a:p>
            <a:r>
              <a:rPr lang="en-GB" sz="2400" dirty="0">
                <a:solidFill>
                  <a:srgbClr val="FF0000"/>
                </a:solidFill>
              </a:rPr>
              <a:t>The triangle covers </a:t>
            </a:r>
            <a:r>
              <a:rPr lang="en-GB" sz="2400" b="1" dirty="0">
                <a:solidFill>
                  <a:srgbClr val="FF0000"/>
                </a:solidFill>
              </a:rPr>
              <a:t>6 full squares </a:t>
            </a:r>
            <a:r>
              <a:rPr lang="en-GB" sz="2400" dirty="0">
                <a:solidFill>
                  <a:srgbClr val="FF0000"/>
                </a:solidFill>
              </a:rPr>
              <a:t>marked </a:t>
            </a:r>
            <a:r>
              <a:rPr lang="en-GB" sz="2400" b="1" dirty="0">
                <a:solidFill>
                  <a:srgbClr val="FF0000"/>
                </a:solidFill>
              </a:rPr>
              <a:t>F</a:t>
            </a:r>
            <a:r>
              <a:rPr lang="en-GB" sz="2400" dirty="0">
                <a:solidFill>
                  <a:srgbClr val="FF0000"/>
                </a:solidFill>
              </a:rPr>
              <a:t>, and 4 half squares marked </a:t>
            </a:r>
            <a:r>
              <a:rPr lang="en-GB" sz="2400" b="1" dirty="0">
                <a:solidFill>
                  <a:srgbClr val="FF0000"/>
                </a:solidFill>
              </a:rPr>
              <a:t>H</a:t>
            </a:r>
            <a:r>
              <a:rPr lang="en-GB" sz="2400" dirty="0">
                <a:solidFill>
                  <a:srgbClr val="FF0000"/>
                </a:solidFill>
              </a:rPr>
              <a:t>, the </a:t>
            </a:r>
            <a:r>
              <a:rPr lang="en-GB" sz="2400" b="1" dirty="0">
                <a:solidFill>
                  <a:srgbClr val="FF0000"/>
                </a:solidFill>
              </a:rPr>
              <a:t>half squares </a:t>
            </a:r>
            <a:r>
              <a:rPr lang="en-GB" sz="2400" dirty="0">
                <a:solidFill>
                  <a:srgbClr val="FF0000"/>
                </a:solidFill>
              </a:rPr>
              <a:t>combine to give an area of </a:t>
            </a:r>
            <a:r>
              <a:rPr lang="en-GB" sz="2400" b="1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020E8F-E764-8848-8C80-4957A09C1E2B}"/>
              </a:ext>
            </a:extLst>
          </p:cNvPr>
          <p:cNvSpPr txBox="1"/>
          <p:nvPr/>
        </p:nvSpPr>
        <p:spPr>
          <a:xfrm>
            <a:off x="4655840" y="6331609"/>
            <a:ext cx="3960440" cy="526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46E0FE-36CD-704C-B888-4C7343EA49B8}"/>
              </a:ext>
            </a:extLst>
          </p:cNvPr>
          <p:cNvSpPr/>
          <p:nvPr/>
        </p:nvSpPr>
        <p:spPr>
          <a:xfrm>
            <a:off x="5055469" y="6277982"/>
            <a:ext cx="4118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Area = 6 cm + 2 cm  = </a:t>
            </a:r>
            <a:r>
              <a:rPr lang="en-GB" sz="2400" b="1" dirty="0">
                <a:solidFill>
                  <a:srgbClr val="FF0000"/>
                </a:solidFill>
              </a:rPr>
              <a:t>8 cm</a:t>
            </a:r>
            <a:r>
              <a:rPr lang="en-GB" sz="2400" b="1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620885-971B-D740-ACC6-8F65AAA95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</p:spTree>
    <p:extLst>
      <p:ext uri="{BB962C8B-B14F-4D97-AF65-F5344CB8AC3E}">
        <p14:creationId xmlns:p14="http://schemas.microsoft.com/office/powerpoint/2010/main" val="1052601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11" grpId="0"/>
      <p:bldP spid="12" grpId="0"/>
      <p:bldP spid="7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643260" y="818372"/>
            <a:ext cx="19948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3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415" y="4613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Areas of Shapes: Examples</a:t>
            </a:r>
          </a:p>
        </p:txBody>
      </p:sp>
      <p:sp>
        <p:nvSpPr>
          <p:cNvPr id="2" name="Rectangle 1"/>
          <p:cNvSpPr/>
          <p:nvPr/>
        </p:nvSpPr>
        <p:spPr>
          <a:xfrm>
            <a:off x="4853496" y="818372"/>
            <a:ext cx="75255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Estimate the area of the shaded shape.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03455" y="1346867"/>
            <a:ext cx="3284534" cy="28697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DB3A16-0EE4-C94C-A87E-82ADC144E8F2}"/>
              </a:ext>
            </a:extLst>
          </p:cNvPr>
          <p:cNvSpPr txBox="1"/>
          <p:nvPr/>
        </p:nvSpPr>
        <p:spPr>
          <a:xfrm>
            <a:off x="2666512" y="1709406"/>
            <a:ext cx="5796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This is a more complicated problem as there are only 9 full squares marked </a:t>
            </a:r>
            <a:r>
              <a:rPr lang="en-GB" sz="2400" b="1" dirty="0">
                <a:solidFill>
                  <a:srgbClr val="FF0000"/>
                </a:solidFill>
              </a:rPr>
              <a:t>F</a:t>
            </a:r>
            <a:r>
              <a:rPr lang="en-GB" sz="2400" dirty="0">
                <a:solidFill>
                  <a:srgbClr val="FF0000"/>
                </a:solidFill>
              </a:rPr>
              <a:t>, but many other part squares. You need to combine part squares that approximately make a whole square, as shown below.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D121F1-3BE5-6F44-8FC7-56F4D0242915}"/>
              </a:ext>
            </a:extLst>
          </p:cNvPr>
          <p:cNvSpPr txBox="1"/>
          <p:nvPr/>
        </p:nvSpPr>
        <p:spPr>
          <a:xfrm>
            <a:off x="2699238" y="1346867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60B20B7-A0AC-F149-A515-A4EB55586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2110" y="3887301"/>
            <a:ext cx="3489644" cy="27800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16A8945-72ED-F64B-99B7-B9BC3C15BFD3}"/>
              </a:ext>
            </a:extLst>
          </p:cNvPr>
          <p:cNvSpPr txBox="1"/>
          <p:nvPr/>
        </p:nvSpPr>
        <p:spPr>
          <a:xfrm>
            <a:off x="7158631" y="4501381"/>
            <a:ext cx="5447928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Note that squares marked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*  or × or + or • make about</a:t>
            </a:r>
          </a:p>
          <a:p>
            <a:r>
              <a:rPr lang="en-GB" sz="2400" dirty="0">
                <a:solidFill>
                  <a:srgbClr val="FF0000"/>
                </a:solidFill>
              </a:rPr>
              <a:t>1 full square; so this gives: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</a:rPr>
              <a:t>approximate area = </a:t>
            </a:r>
            <a:r>
              <a:rPr lang="en-GB" sz="2400" dirty="0">
                <a:solidFill>
                  <a:srgbClr val="FF0000"/>
                </a:solidFill>
                <a:latin typeface="Times-Roman"/>
              </a:rPr>
              <a:t>9 </a:t>
            </a:r>
            <a:r>
              <a:rPr lang="en-GB" sz="2400" dirty="0">
                <a:solidFill>
                  <a:srgbClr val="FF0000"/>
                </a:solidFill>
                <a:latin typeface="Symbol" panose="05050102010706020507" pitchFamily="18" charset="2"/>
              </a:rPr>
              <a:t>+ </a:t>
            </a:r>
            <a:r>
              <a:rPr lang="en-GB" sz="2400" dirty="0">
                <a:solidFill>
                  <a:srgbClr val="FF0000"/>
                </a:solidFill>
                <a:latin typeface="Times-Roman"/>
              </a:rPr>
              <a:t>4 </a:t>
            </a:r>
            <a:r>
              <a:rPr lang="en-GB" sz="2400" dirty="0">
                <a:solidFill>
                  <a:srgbClr val="FF0000"/>
                </a:solidFill>
                <a:latin typeface="Symbol" panose="05050102010706020507" pitchFamily="18" charset="2"/>
              </a:rPr>
              <a:t>= </a:t>
            </a:r>
            <a:r>
              <a:rPr lang="en-GB" sz="2400" dirty="0">
                <a:solidFill>
                  <a:srgbClr val="FF0000"/>
                </a:solidFill>
                <a:latin typeface="Times-Roman"/>
              </a:rPr>
              <a:t>13 cm</a:t>
            </a:r>
            <a:r>
              <a:rPr lang="en-GB" sz="2400" baseline="30000" dirty="0">
                <a:solidFill>
                  <a:srgbClr val="FF0000"/>
                </a:solidFill>
                <a:latin typeface="Times-Roman"/>
              </a:rPr>
              <a:t>2</a:t>
            </a:r>
            <a:endParaRPr lang="en-GB" sz="2400" baseline="30000" dirty="0">
              <a:solidFill>
                <a:srgbClr val="FF0000"/>
              </a:solidFill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CAC2B3-66E1-8C4A-8C24-E34A06151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</p:spTree>
    <p:extLst>
      <p:ext uri="{BB962C8B-B14F-4D97-AF65-F5344CB8AC3E}">
        <p14:creationId xmlns:p14="http://schemas.microsoft.com/office/powerpoint/2010/main" val="192817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4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95600" y="1163082"/>
            <a:ext cx="5301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1. Find the area of the shaded shape.</a:t>
            </a:r>
            <a:endParaRPr lang="en-GB" sz="2400" dirty="0">
              <a:latin typeface="+mj-lt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3288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C1.3: Fitness Check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8804" y="820871"/>
            <a:ext cx="2475191" cy="23471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D32B10-4164-AC4D-AA71-D9BA8A2D24E1}"/>
              </a:ext>
            </a:extLst>
          </p:cNvPr>
          <p:cNvSpPr txBox="1"/>
          <p:nvPr/>
        </p:nvSpPr>
        <p:spPr>
          <a:xfrm>
            <a:off x="6384032" y="467419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Answer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7548E-C24A-F94B-AB2B-5B54AE6003C7}"/>
              </a:ext>
            </a:extLst>
          </p:cNvPr>
          <p:cNvSpPr txBox="1"/>
          <p:nvPr/>
        </p:nvSpPr>
        <p:spPr>
          <a:xfrm>
            <a:off x="4511824" y="184482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10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E0B92B4-3BF9-C648-94FE-689F054AE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664" y="3461593"/>
            <a:ext cx="1865538" cy="265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AEAA5E-9240-9D43-A938-7A6CABE417FA}"/>
              </a:ext>
            </a:extLst>
          </p:cNvPr>
          <p:cNvSpPr txBox="1"/>
          <p:nvPr/>
        </p:nvSpPr>
        <p:spPr>
          <a:xfrm>
            <a:off x="5975260" y="3789040"/>
            <a:ext cx="5449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</a:rPr>
              <a:t>2. Find the area of the shaded shape.</a:t>
            </a:r>
            <a:endParaRPr lang="en-GB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2512D1-927F-7F42-A117-20B8F6EC0B37}"/>
              </a:ext>
            </a:extLst>
          </p:cNvPr>
          <p:cNvSpPr txBox="1"/>
          <p:nvPr/>
        </p:nvSpPr>
        <p:spPr>
          <a:xfrm>
            <a:off x="2848970" y="184482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Answer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CC2A20-EF66-9741-99D3-1C8113751192}"/>
              </a:ext>
            </a:extLst>
          </p:cNvPr>
          <p:cNvSpPr txBox="1"/>
          <p:nvPr/>
        </p:nvSpPr>
        <p:spPr>
          <a:xfrm>
            <a:off x="8184232" y="4674199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FF0000"/>
                </a:solidFill>
              </a:rPr>
              <a:t>14 cm</a:t>
            </a:r>
            <a:r>
              <a:rPr lang="en-GB" sz="2400" b="1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89B588-633C-214D-8E1E-A19737264C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</p:spTree>
    <p:extLst>
      <p:ext uri="{BB962C8B-B14F-4D97-AF65-F5344CB8AC3E}">
        <p14:creationId xmlns:p14="http://schemas.microsoft.com/office/powerpoint/2010/main" val="364183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12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1624" y="2132856"/>
            <a:ext cx="48965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3. Estimate the area of the shape </a:t>
            </a:r>
          </a:p>
          <a:p>
            <a:r>
              <a:rPr lang="en-GB" sz="2400" dirty="0"/>
              <a:t>    shaded in the diagram.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Section C1.3: Fitness Check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2"/>
          <a:srcRect l="58664" t="49064" r="22723" b="12808"/>
          <a:stretch/>
        </p:blipFill>
        <p:spPr bwMode="auto">
          <a:xfrm>
            <a:off x="7658794" y="1396497"/>
            <a:ext cx="3781003" cy="40650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27648" y="3301859"/>
            <a:ext cx="561662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Answer</a:t>
            </a:r>
          </a:p>
          <a:p>
            <a:endParaRPr lang="en-GB" dirty="0"/>
          </a:p>
          <a:p>
            <a:r>
              <a:rPr lang="en-GB" sz="2400" dirty="0">
                <a:solidFill>
                  <a:srgbClr val="FF0000"/>
                </a:solidFill>
              </a:rPr>
              <a:t>You should get an estimate 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somewhere between   </a:t>
            </a:r>
          </a:p>
          <a:p>
            <a:r>
              <a:rPr lang="en-GB" sz="2400" b="1" dirty="0">
                <a:solidFill>
                  <a:srgbClr val="FF0000"/>
                </a:solidFill>
              </a:rPr>
              <a:t>      9 cm</a:t>
            </a:r>
            <a:r>
              <a:rPr lang="en-GB" sz="2400" b="1" baseline="30000" dirty="0">
                <a:solidFill>
                  <a:srgbClr val="FF0000"/>
                </a:solidFill>
              </a:rPr>
              <a:t>2</a:t>
            </a:r>
            <a:r>
              <a:rPr lang="en-GB" sz="2400" b="1" dirty="0">
                <a:solidFill>
                  <a:srgbClr val="FF0000"/>
                </a:solidFill>
              </a:rPr>
              <a:t> and 11 cm</a:t>
            </a:r>
            <a:r>
              <a:rPr lang="en-GB" sz="2400" b="1" baseline="30000" dirty="0">
                <a:solidFill>
                  <a:srgbClr val="FF0000"/>
                </a:solidFill>
              </a:rPr>
              <a:t>2</a:t>
            </a:r>
            <a:r>
              <a:rPr lang="en-GB" sz="2400" b="1" dirty="0">
                <a:solidFill>
                  <a:srgbClr val="FF0000"/>
                </a:solidFill>
              </a:rPr>
              <a:t> </a:t>
            </a:r>
            <a:endParaRPr lang="en-GB" sz="2400" b="1" baseline="30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4EC2CA-AF6F-144E-B802-04D7F7F1B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</p:spTree>
    <p:extLst>
      <p:ext uri="{BB962C8B-B14F-4D97-AF65-F5344CB8AC3E}">
        <p14:creationId xmlns:p14="http://schemas.microsoft.com/office/powerpoint/2010/main" val="317496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067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C1.3: Review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987406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2420888"/>
            <a:ext cx="9984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</a:t>
            </a:r>
            <a:br>
              <a:rPr lang="en-US" altLang="en-US" sz="2400" dirty="0">
                <a:solidFill>
                  <a:srgbClr val="00B050"/>
                </a:solidFill>
              </a:rPr>
            </a:b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294065-4F3B-B347-85ED-5D3FA97FD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C1.3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3F7F46-7AF4-C748-8507-B3D453A34EED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http://szalonta.hu/ske/text/C1/skec1s3.html</a:t>
            </a:r>
          </a:p>
        </p:txBody>
      </p:sp>
    </p:spTree>
    <p:extLst>
      <p:ext uri="{BB962C8B-B14F-4D97-AF65-F5344CB8AC3E}">
        <p14:creationId xmlns:p14="http://schemas.microsoft.com/office/powerpoint/2010/main" val="3825133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7568" y="815404"/>
            <a:ext cx="9984432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GB" sz="2400" dirty="0"/>
              <a:t>It is useful to be aware of both metric and imperial units and </a:t>
            </a:r>
            <a:br>
              <a:rPr lang="en-GB" sz="2400" dirty="0"/>
            </a:br>
            <a:r>
              <a:rPr lang="en-GB" sz="2400" dirty="0"/>
              <a:t>to be able to convert between them.</a:t>
            </a:r>
          </a:p>
          <a:p>
            <a:pPr algn="ctr"/>
            <a:r>
              <a:rPr lang="en-GB" sz="2400" dirty="0"/>
              <a:t>The following table shows conversions within </a:t>
            </a:r>
          </a:p>
          <a:p>
            <a:pPr algn="ctr"/>
            <a:r>
              <a:rPr lang="en-GB" sz="2400" dirty="0"/>
              <a:t>imperial units of measurement.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9243" y="30211"/>
            <a:ext cx="9875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Conversion of Units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5303912" y="2495143"/>
            <a:ext cx="3456384" cy="407339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foot 	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12 inches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yard 	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3 feet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mile 	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1760 yards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pound (lb) 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16 ounces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stone 	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14 pounds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gallon  </a:t>
            </a:r>
            <a:r>
              <a:rPr lang="en-GB" sz="2200" dirty="0">
                <a:solidFill>
                  <a:srgbClr val="000000"/>
                </a:solidFill>
                <a:latin typeface="Symbol" panose="05050102010706020507" pitchFamily="18" charset="2"/>
                <a:ea typeface="Calibri" panose="020F0502020204030204" pitchFamily="34" charset="0"/>
                <a:cs typeface="Symbol" panose="05050102010706020507" pitchFamily="18" charset="2"/>
              </a:rPr>
              <a:t>= </a:t>
            </a: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8 pints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2175815-AFBF-FD4D-8DEC-5F685E62DD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9209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5555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07568" y="908720"/>
            <a:ext cx="99844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/>
              <a:t>You can convert between metric and imperial units using</a:t>
            </a:r>
            <a:br>
              <a:rPr lang="en-GB" sz="2400" dirty="0"/>
            </a:br>
            <a:r>
              <a:rPr lang="en-GB" sz="2400" dirty="0"/>
              <a:t>the following facts.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21445" y="1662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Conversion of Units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363579" y="1916832"/>
            <a:ext cx="3672408" cy="4763559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n-GB" sz="2200" b="1" i="1" dirty="0">
                <a:solidFill>
                  <a:srgbClr val="231F20"/>
                </a:solidFill>
                <a:latin typeface="Times-Italic"/>
                <a:ea typeface="Calibri" panose="020F0502020204030204" pitchFamily="34" charset="0"/>
                <a:cs typeface="Times-Italic"/>
              </a:rPr>
              <a:t>       Conversion Facts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kg is about 2.2 lbs.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gallon is about 4.5 litres.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litre is about 1.75 pints.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5 miles is about 8 km.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inch is about 2.5 cm.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 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dirty="0">
                <a:solidFill>
                  <a:srgbClr val="231F20"/>
                </a:solidFill>
                <a:latin typeface="Times-Roman"/>
                <a:ea typeface="Calibri" panose="020F0502020204030204" pitchFamily="34" charset="0"/>
                <a:cs typeface="Times-Roman"/>
              </a:rPr>
              <a:t>1 foot is about 30 cm.</a:t>
            </a:r>
            <a:endParaRPr lang="en-GB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9B735B-F281-4085-A746-FAC2E3122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155498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495600" y="686889"/>
            <a:ext cx="2663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10" name="Rectangle 9"/>
          <p:cNvSpPr/>
          <p:nvPr/>
        </p:nvSpPr>
        <p:spPr>
          <a:xfrm>
            <a:off x="2495600" y="1175889"/>
            <a:ext cx="842493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John is measured. His height is 5 feet and 8 inches.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Find his height in:</a:t>
            </a:r>
          </a:p>
          <a:p>
            <a:r>
              <a:rPr lang="pt-BR" sz="2400" dirty="0"/>
              <a:t>        (a) inches	 	(b) centimetres	 	(c) metres</a:t>
            </a:r>
            <a:endParaRPr lang="en-GB" sz="2400" dirty="0"/>
          </a:p>
        </p:txBody>
      </p:sp>
      <p:sp>
        <p:nvSpPr>
          <p:cNvPr id="11" name="Rectangle 10"/>
          <p:cNvSpPr/>
          <p:nvPr/>
        </p:nvSpPr>
        <p:spPr>
          <a:xfrm>
            <a:off x="2499445" y="2474536"/>
            <a:ext cx="2116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Solutions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62077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Conversion of Units: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441630" y="2830107"/>
            <a:ext cx="9289032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(a) There are 12 inches in one foot, so</a:t>
            </a:r>
          </a:p>
          <a:p>
            <a:pPr>
              <a:tabLst>
                <a:tab pos="2427288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      John's height	= 5×12 inches + 8 inches </a:t>
            </a:r>
            <a:br>
              <a:rPr lang="en-GB" sz="2400" dirty="0">
                <a:solidFill>
                  <a:srgbClr val="FF0000"/>
                </a:solidFill>
                <a:latin typeface="+mj-lt"/>
              </a:rPr>
            </a:br>
            <a:r>
              <a:rPr lang="en-GB" sz="2400" dirty="0">
                <a:solidFill>
                  <a:srgbClr val="FF0000"/>
                </a:solidFill>
                <a:latin typeface="+mj-lt"/>
              </a:rPr>
              <a:t>	= 60 inches + 8 inches </a:t>
            </a:r>
            <a:br>
              <a:rPr lang="en-GB" sz="2400" dirty="0">
                <a:solidFill>
                  <a:srgbClr val="FF0000"/>
                </a:solidFill>
                <a:latin typeface="+mj-lt"/>
              </a:rPr>
            </a:br>
            <a:r>
              <a:rPr lang="en-GB" sz="2400" dirty="0">
                <a:solidFill>
                  <a:srgbClr val="FF0000"/>
                </a:solidFill>
                <a:latin typeface="+mj-lt"/>
              </a:rPr>
              <a:t>	= </a:t>
            </a:r>
            <a:r>
              <a:rPr lang="en-GB" sz="2400" b="1" dirty="0">
                <a:solidFill>
                  <a:srgbClr val="FF0000"/>
                </a:solidFill>
                <a:latin typeface="+mj-lt"/>
              </a:rPr>
              <a:t>68 inches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2441630" y="4555314"/>
                <a:ext cx="7228888" cy="9079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(b) 1 inch is about 2.5 cm, so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    John's height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68 inches × 2.5 = </a:t>
                </a:r>
                <a:r>
                  <a:rPr lang="en-GB" sz="2400" b="1" dirty="0">
                    <a:solidFill>
                      <a:srgbClr val="FF0000"/>
                    </a:solidFill>
                    <a:latin typeface="+mj-lt"/>
                  </a:rPr>
                  <a:t>170 cm</a:t>
                </a:r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630" y="4555314"/>
                <a:ext cx="7228888" cy="907941"/>
              </a:xfrm>
              <a:prstGeom prst="rect">
                <a:avLst/>
              </a:prstGeom>
              <a:blipFill>
                <a:blip r:embed="rId2"/>
                <a:stretch>
                  <a:fillRect l="-1350" t="-4698" b="-154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441630" y="5682111"/>
                <a:ext cx="4572000" cy="90794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(c) 1 metre = 100 cm, so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     John's height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2400" b="1" dirty="0">
                    <a:solidFill>
                      <a:srgbClr val="FF0000"/>
                    </a:solidFill>
                    <a:latin typeface="+mj-lt"/>
                  </a:rPr>
                  <a:t>1.7 m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630" y="5682111"/>
                <a:ext cx="4572000" cy="907941"/>
              </a:xfrm>
              <a:prstGeom prst="rect">
                <a:avLst/>
              </a:prstGeom>
              <a:blipFill>
                <a:blip r:embed="rId3"/>
                <a:stretch>
                  <a:fillRect l="-2133" t="-4698" b="-14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61AC0B3-9C03-FF49-A394-86EE4C519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4289991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/>
      <p:bldP spid="5" grpId="0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60911" y="707918"/>
            <a:ext cx="2663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80873" y="1070866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family travels 65 miles on holiday. Convert this distance to km.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560911" y="1618723"/>
            <a:ext cx="152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310" y="23566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Conversion of Units: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560911" y="1981671"/>
            <a:ext cx="81369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As 5 miles is approximately equal to 8 km, first divide the distance by 5 and then multiply by 8.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                  65 ÷ 5 = 13</a:t>
            </a:r>
          </a:p>
          <a:p>
            <a:r>
              <a:rPr lang="en-GB" sz="2400" dirty="0">
                <a:solidFill>
                  <a:srgbClr val="FF0000"/>
                </a:solidFill>
              </a:rPr>
              <a:t>                   13 × 8 = 104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65 miles is approximately the same as </a:t>
            </a:r>
            <a:r>
              <a:rPr lang="en-GB" sz="2400" b="1" dirty="0">
                <a:solidFill>
                  <a:srgbClr val="FF0000"/>
                </a:solidFill>
              </a:rPr>
              <a:t>104 km</a:t>
            </a:r>
            <a:r>
              <a:rPr lang="en-GB" sz="2400" dirty="0">
                <a:solidFill>
                  <a:srgbClr val="FF0000"/>
                </a:solidFill>
              </a:rPr>
              <a:t>.</a:t>
            </a:r>
            <a:endParaRPr lang="en-GB" sz="2400" b="1" dirty="0">
              <a:solidFill>
                <a:srgbClr val="FF0000"/>
              </a:solidFill>
              <a:latin typeface="Times-Roman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2567608" y="4509120"/>
                <a:ext cx="8922295" cy="20869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A line is 80 cm long. Convert this length to inches.</a:t>
                </a:r>
              </a:p>
              <a:p>
                <a:pPr>
                  <a:spcAft>
                    <a:spcPts val="600"/>
                  </a:spcAft>
                </a:pPr>
                <a:r>
                  <a:rPr lang="en-GB" sz="2400" b="1" dirty="0"/>
                  <a:t>Solution</a:t>
                </a:r>
                <a:endParaRPr lang="en-GB" sz="2400" dirty="0"/>
              </a:p>
              <a:p>
                <a:pPr>
                  <a:spcAft>
                    <a:spcPts val="600"/>
                  </a:spcAft>
                </a:pPr>
                <a:r>
                  <a:rPr lang="en-GB" sz="2400" dirty="0">
                    <a:solidFill>
                      <a:srgbClr val="FF0000"/>
                    </a:solidFill>
                  </a:rPr>
                  <a:t>1 inch = 2.5 cm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3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80</m:t>
                        </m:r>
                      </m:num>
                      <m:den>
                        <m:r>
                          <a:rPr lang="en-GB" sz="3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2.5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= 32, so the line is about </a:t>
                </a:r>
                <a:r>
                  <a:rPr lang="en-GB" sz="2400" b="1" dirty="0">
                    <a:solidFill>
                      <a:srgbClr val="FF0000"/>
                    </a:solidFill>
                  </a:rPr>
                  <a:t>32 inches </a:t>
                </a:r>
                <a:r>
                  <a:rPr lang="en-GB" sz="2400" dirty="0">
                    <a:solidFill>
                      <a:srgbClr val="FF0000"/>
                    </a:solidFill>
                  </a:rPr>
                  <a:t>long.</a:t>
                </a:r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509120"/>
                <a:ext cx="8922295" cy="2086982"/>
              </a:xfrm>
              <a:prstGeom prst="rect">
                <a:avLst/>
              </a:prstGeom>
              <a:blipFill>
                <a:blip r:embed="rId2"/>
                <a:stretch>
                  <a:fillRect l="-1025" t="-20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2560912" y="4047455"/>
            <a:ext cx="2663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1B3003-58B4-1544-B3D0-0F2F1F3DC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188215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 build="p"/>
      <p:bldP spid="6" grpId="0" build="p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2119" y="37623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Units and Measuring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3359696" y="857628"/>
            <a:ext cx="77048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Different units of measurement can be used to measure the same quantities. It is important to use sensible units. Some important units are listed below.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6456772"/>
              </p:ext>
            </p:extLst>
          </p:nvPr>
        </p:nvGraphicFramePr>
        <p:xfrm>
          <a:off x="3935760" y="2348880"/>
          <a:ext cx="5976118" cy="4273258"/>
        </p:xfrm>
        <a:graphic>
          <a:graphicData uri="http://schemas.openxmlformats.org/drawingml/2006/table">
            <a:tbl>
              <a:tblPr firstRow="1" firstCol="1" bandRow="1"/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18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24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Quantity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GB" sz="2400" b="1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Units of Measurement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57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Length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km = 1000 m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m = 100 cm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m = 1000 mm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cm = 10 mm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44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tonne = 1000 kg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kg = 1000 g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0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Volume/Capacity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litre = 1000 ml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m</a:t>
                      </a:r>
                      <a:r>
                        <a:rPr lang="en-GB" sz="2400" baseline="30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3</a:t>
                      </a: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 = 1000 litres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1 cm</a:t>
                      </a:r>
                      <a:r>
                        <a:rPr lang="en-GB" sz="2400" baseline="300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3</a:t>
                      </a:r>
                      <a:r>
                        <a:rPr lang="en-GB" sz="2400" dirty="0">
                          <a:solidFill>
                            <a:srgbClr val="231F20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-Roman"/>
                        </a:rPr>
                        <a:t> = 1 ml</a:t>
                      </a:r>
                      <a:endParaRPr lang="en-GB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7">
            <a:extLst>
              <a:ext uri="{FF2B5EF4-FFF2-40B4-BE49-F238E27FC236}">
                <a16:creationId xmlns:a16="http://schemas.microsoft.com/office/drawing/2014/main" id="{54362D89-C94F-D04B-BDE5-1AD0F63219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2582130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55640" y="791257"/>
            <a:ext cx="2663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4</a:t>
            </a:r>
          </a:p>
        </p:txBody>
      </p:sp>
      <p:sp>
        <p:nvSpPr>
          <p:cNvPr id="10" name="Rectangle 9"/>
          <p:cNvSpPr/>
          <p:nvPr/>
        </p:nvSpPr>
        <p:spPr>
          <a:xfrm>
            <a:off x="2855640" y="1222146"/>
            <a:ext cx="8496944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John weighs 8 stone and </a:t>
            </a:r>
            <a:r>
              <a:rPr lang="en-GB" sz="2400"/>
              <a:t>5 lbs. </a:t>
            </a:r>
            <a:r>
              <a:rPr lang="en-GB" sz="2400" dirty="0"/>
              <a:t>Find John's weight in:</a:t>
            </a:r>
          </a:p>
          <a:p>
            <a:r>
              <a:rPr lang="en-GB" sz="2400" dirty="0"/>
              <a:t>(a) lbs		(b) kg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855640" y="2237643"/>
            <a:ext cx="15121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sp>
        <p:nvSpPr>
          <p:cNvPr id="1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576" y="51067"/>
            <a:ext cx="99124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Conversion of Units: Examples</a:t>
            </a:r>
          </a:p>
        </p:txBody>
      </p:sp>
      <p:sp>
        <p:nvSpPr>
          <p:cNvPr id="4" name="Rectangle 3"/>
          <p:cNvSpPr/>
          <p:nvPr/>
        </p:nvSpPr>
        <p:spPr>
          <a:xfrm>
            <a:off x="2855640" y="2691642"/>
            <a:ext cx="6455387" cy="16466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solidFill>
                  <a:srgbClr val="FF0000"/>
                </a:solidFill>
              </a:rPr>
              <a:t>(a) There are 14 lbs in 1 stone.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					8 ×14 + 5 = 112 + 5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</a:rPr>
              <a:t>					     	  		       = 117</a:t>
            </a:r>
          </a:p>
          <a:p>
            <a:r>
              <a:rPr lang="en-GB" sz="2400" dirty="0">
                <a:solidFill>
                  <a:srgbClr val="FF0000"/>
                </a:solidFill>
              </a:rPr>
              <a:t>	John's weight is 117 lbs.	</a:t>
            </a:r>
            <a:endParaRPr lang="en-GB" sz="2400" dirty="0">
              <a:solidFill>
                <a:srgbClr val="FF0000"/>
              </a:solidFill>
              <a:latin typeface="Times-Roman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872299" y="5090791"/>
            <a:ext cx="705678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(b) 1 pound is about 0.45 kg.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						117 × 0.45 = 53</a:t>
            </a: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	</a:t>
            </a:r>
            <a:r>
              <a:rPr lang="en-GB" sz="2400" dirty="0">
                <a:solidFill>
                  <a:srgbClr val="FF0000"/>
                </a:solidFill>
              </a:rPr>
              <a:t>John's weight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is 53 kg (to the nearest kg).</a:t>
            </a:r>
            <a:endParaRPr lang="en-GB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338591-102C-D646-972E-7FF9E62BD7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246434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7566"/>
            <a:ext cx="97309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C1.4: Fitness Check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39415" y="1608439"/>
            <a:ext cx="6623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 Convert each quantity to the units given.</a:t>
            </a: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088" y="675654"/>
            <a:ext cx="69844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2" name="Rectangle 1"/>
          <p:cNvSpPr/>
          <p:nvPr/>
        </p:nvSpPr>
        <p:spPr>
          <a:xfrm>
            <a:off x="2047124" y="2289799"/>
            <a:ext cx="93709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(a) 3 inches to cm 	 (b) 	18 stone to lbs</a:t>
            </a:r>
          </a:p>
          <a:p>
            <a:pPr marL="457200" indent="-457200">
              <a:buAutoNum type="alphaLcParenR"/>
              <a:tabLst>
                <a:tab pos="363538" algn="l"/>
                <a:tab pos="809625" algn="l"/>
                <a:tab pos="4748213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(c)	6 lbs to ounces 	 (d) 	6 feet 3 inches to inches</a:t>
            </a: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(e)	15 kg to lbs 	 (f) 	3 yards to inches</a:t>
            </a: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(g)	3 feet to cm 	 (h) 	5 gallons to litres</a:t>
            </a: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</a:t>
            </a:r>
            <a:r>
              <a:rPr lang="en-GB" sz="2400" dirty="0" err="1">
                <a:solidFill>
                  <a:srgbClr val="231F20"/>
                </a:solidFill>
                <a:latin typeface="+mj-lt"/>
              </a:rPr>
              <a:t>i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)	45 kg to lbs	 (j) 	9 litres to pints</a:t>
            </a: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363538" algn="l"/>
                <a:tab pos="809625" algn="l"/>
                <a:tab pos="4748213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	(l)	45 gallons to litres	 (m)	8 litres to pints</a:t>
            </a:r>
            <a:endParaRPr lang="en-GB" sz="2400" dirty="0">
              <a:latin typeface="+mj-l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DBEC44-983A-934A-A934-C21D26B8FC1C}"/>
              </a:ext>
            </a:extLst>
          </p:cNvPr>
          <p:cNvSpPr/>
          <p:nvPr/>
        </p:nvSpPr>
        <p:spPr>
          <a:xfrm>
            <a:off x="5375920" y="2296706"/>
            <a:ext cx="20882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7.5 cm 	  </a:t>
            </a:r>
          </a:p>
          <a:p>
            <a:pPr marL="457200" indent="-457200">
              <a:buAutoNum type="alphaLcParenBoth"/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96 ounces 	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33 lbs 		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90 cm 		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99 lbs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202.5 litres		</a:t>
            </a:r>
            <a:endParaRPr lang="en-GB" sz="24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B50B2D-EA22-8D48-9B19-902B33C72D7A}"/>
              </a:ext>
            </a:extLst>
          </p:cNvPr>
          <p:cNvSpPr/>
          <p:nvPr/>
        </p:nvSpPr>
        <p:spPr>
          <a:xfrm>
            <a:off x="10250574" y="2312228"/>
            <a:ext cx="208823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252 lbs</a:t>
            </a:r>
          </a:p>
          <a:p>
            <a:pPr marL="457200" indent="-457200">
              <a:buAutoNum type="alphaLcParenBoth"/>
              <a:tabLst>
                <a:tab pos="176213" algn="l"/>
                <a:tab pos="539750" algn="l"/>
              </a:tabLst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		75 inches</a:t>
            </a:r>
          </a:p>
          <a:p>
            <a:pPr>
              <a:tabLst>
                <a:tab pos="176213" algn="l"/>
                <a:tab pos="539750" algn="l"/>
              </a:tabLst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108 inches</a:t>
            </a:r>
          </a:p>
          <a:p>
            <a:pPr>
              <a:tabLst>
                <a:tab pos="176213" algn="l"/>
                <a:tab pos="539750" algn="l"/>
              </a:tabLst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22.5 litres</a:t>
            </a:r>
          </a:p>
          <a:p>
            <a:pPr>
              <a:tabLst>
                <a:tab pos="176213" algn="l"/>
                <a:tab pos="539750" algn="l"/>
              </a:tabLst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15.75 pints</a:t>
            </a:r>
          </a:p>
          <a:p>
            <a:pPr>
              <a:tabLst>
                <a:tab pos="176213" algn="l"/>
                <a:tab pos="539750" algn="l"/>
              </a:tabLst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pPr>
              <a:tabLst>
                <a:tab pos="176213" algn="l"/>
                <a:tab pos="539750" algn="l"/>
              </a:tabLs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14 pints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F86122-FA6E-284E-A194-1ECEED1172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303753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/>
      <p:bldP spid="2" grpId="0"/>
      <p:bldP spid="8" grpId="0"/>
      <p:bldP spid="1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6629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C1.4: Fitness Check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316312" y="750043"/>
            <a:ext cx="6623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</a:t>
            </a:r>
            <a:r>
              <a:rPr lang="en-GB" dirty="0"/>
              <a:t>. </a:t>
            </a:r>
            <a:r>
              <a:rPr lang="en-GB" sz="2400" dirty="0"/>
              <a:t>Convert each quantity to the units given. </a:t>
            </a:r>
          </a:p>
          <a:p>
            <a:r>
              <a:rPr lang="en-GB" sz="2400" dirty="0"/>
              <a:t>    Give answers correct to 1 decimal place.</a:t>
            </a:r>
          </a:p>
        </p:txBody>
      </p:sp>
      <p:sp>
        <p:nvSpPr>
          <p:cNvPr id="2" name="Rectangle 1"/>
          <p:cNvSpPr/>
          <p:nvPr/>
        </p:nvSpPr>
        <p:spPr>
          <a:xfrm>
            <a:off x="2411252" y="2060848"/>
            <a:ext cx="95770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841875" algn="l"/>
                <a:tab pos="5381625" algn="l"/>
              </a:tabLst>
            </a:pPr>
            <a:r>
              <a:rPr lang="en-GB" sz="2400" dirty="0">
                <a:latin typeface="+mj-lt"/>
              </a:rPr>
              <a:t>(a) 8 lbs to kg	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 (b) </a:t>
            </a:r>
            <a:r>
              <a:rPr lang="en-GB" sz="2400" dirty="0">
                <a:latin typeface="+mj-lt"/>
              </a:rPr>
              <a:t>3 lbs to kg</a:t>
            </a:r>
          </a:p>
          <a:p>
            <a:pPr marL="457200" indent="-457200">
              <a:buAutoNum type="alphaLcParenR"/>
              <a:tabLst>
                <a:tab pos="4841875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4841875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(c) </a:t>
            </a:r>
            <a:r>
              <a:rPr lang="en-GB" sz="2400" dirty="0">
                <a:latin typeface="+mj-lt"/>
              </a:rPr>
              <a:t>16 pints to litres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	 (d) </a:t>
            </a:r>
            <a:r>
              <a:rPr lang="en-GB" sz="2400" dirty="0">
                <a:latin typeface="+mj-lt"/>
              </a:rPr>
              <a:t>10 cm to inches</a:t>
            </a:r>
          </a:p>
          <a:p>
            <a:pPr>
              <a:tabLst>
                <a:tab pos="4841875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4841875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(e) </a:t>
            </a:r>
            <a:r>
              <a:rPr lang="en-GB" sz="2400" dirty="0">
                <a:latin typeface="+mj-lt"/>
              </a:rPr>
              <a:t>400 cm to feet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	 (f) </a:t>
            </a:r>
            <a:r>
              <a:rPr lang="en-GB" sz="2400" dirty="0">
                <a:latin typeface="+mj-lt"/>
              </a:rPr>
              <a:t>80 ounces to lbs</a:t>
            </a:r>
          </a:p>
          <a:p>
            <a:pPr>
              <a:tabLst>
                <a:tab pos="4841875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4841875" algn="l"/>
                <a:tab pos="5381625" algn="l"/>
              </a:tabLs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(g) </a:t>
            </a:r>
            <a:r>
              <a:rPr lang="en-GB" sz="2400" dirty="0">
                <a:latin typeface="+mj-lt"/>
              </a:rPr>
              <a:t>182 lbs to stones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	 (h) </a:t>
            </a:r>
            <a:r>
              <a:rPr lang="en-GB" sz="2400" dirty="0">
                <a:latin typeface="+mj-lt"/>
              </a:rPr>
              <a:t>50 litres to gallons</a:t>
            </a:r>
          </a:p>
          <a:p>
            <a:pPr>
              <a:tabLst>
                <a:tab pos="4841875" algn="l"/>
                <a:tab pos="5381625" algn="l"/>
              </a:tabLst>
            </a:pPr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pPr>
              <a:tabLst>
                <a:tab pos="4841875" algn="l"/>
                <a:tab pos="5381625" algn="l"/>
              </a:tabLst>
            </a:pPr>
            <a:r>
              <a:rPr lang="en-GB" sz="2400" dirty="0">
                <a:latin typeface="+mj-lt"/>
              </a:rPr>
              <a:t> (</a:t>
            </a:r>
            <a:r>
              <a:rPr lang="en-GB" sz="2400" dirty="0" err="1">
                <a:latin typeface="+mj-lt"/>
              </a:rPr>
              <a:t>i</a:t>
            </a:r>
            <a:r>
              <a:rPr lang="en-GB" sz="2400" dirty="0">
                <a:latin typeface="+mj-lt"/>
              </a:rPr>
              <a:t>)  84 inches to feet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	 (j) </a:t>
            </a:r>
            <a:r>
              <a:rPr lang="en-GB" sz="2400" dirty="0">
                <a:latin typeface="+mj-lt"/>
              </a:rPr>
              <a:t>52 cm to inches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BCAA5E-7542-A841-9638-1A73B51453D8}"/>
              </a:ext>
            </a:extLst>
          </p:cNvPr>
          <p:cNvSpPr txBox="1"/>
          <p:nvPr/>
        </p:nvSpPr>
        <p:spPr>
          <a:xfrm>
            <a:off x="5255568" y="1921313"/>
            <a:ext cx="1944216" cy="4134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3.6 kg	</a:t>
            </a:r>
          </a:p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9.1 litres	       </a:t>
            </a:r>
          </a:p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13.3 feet	      </a:t>
            </a:r>
          </a:p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13.0 stones</a:t>
            </a:r>
          </a:p>
          <a:p>
            <a:pPr>
              <a:lnSpc>
                <a:spcPct val="150000"/>
              </a:lnSpc>
              <a:spcAft>
                <a:spcPts val="15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7.0 feet</a:t>
            </a:r>
            <a:r>
              <a:rPr lang="en-GB" sz="2400" dirty="0">
                <a:solidFill>
                  <a:srgbClr val="FF0000"/>
                </a:solidFill>
                <a:latin typeface="Times-Roman"/>
              </a:rPr>
              <a:t> 		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6776E2-83DF-1D40-8F86-39649F4F77EF}"/>
              </a:ext>
            </a:extLst>
          </p:cNvPr>
          <p:cNvSpPr txBox="1"/>
          <p:nvPr/>
        </p:nvSpPr>
        <p:spPr>
          <a:xfrm>
            <a:off x="10344472" y="2060848"/>
            <a:ext cx="194421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1.4 kg</a:t>
            </a:r>
          </a:p>
          <a:p>
            <a:pPr marL="457200" indent="-457200">
              <a:buAutoNum type="alphaLcParenBoth"/>
            </a:pPr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4.0 inches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5.0 lbs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11.1 gallons</a:t>
            </a:r>
          </a:p>
          <a:p>
            <a:endParaRPr lang="en-GB" sz="2400" dirty="0">
              <a:solidFill>
                <a:srgbClr val="FF0000"/>
              </a:solidFill>
              <a:latin typeface="+mj-lt"/>
            </a:endParaRP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20.8 inches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03D5D-549A-9546-8890-C664F98EDA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1767921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224" y="0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C1.4: Fitness Check</a:t>
            </a:r>
          </a:p>
        </p:txBody>
      </p:sp>
      <p:sp>
        <p:nvSpPr>
          <p:cNvPr id="2" name="Rectangle 1"/>
          <p:cNvSpPr/>
          <p:nvPr/>
        </p:nvSpPr>
        <p:spPr>
          <a:xfrm>
            <a:off x="2711624" y="1241328"/>
            <a:ext cx="907300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3. </a:t>
            </a:r>
            <a:r>
              <a:rPr lang="en-GB" sz="2400" dirty="0" err="1"/>
              <a:t>Jimar</a:t>
            </a:r>
            <a:r>
              <a:rPr lang="en-GB" sz="2400" dirty="0"/>
              <a:t> is 6 feet 2 inches tall and weighs 11 stone 5 pounds.</a:t>
            </a:r>
          </a:p>
          <a:p>
            <a:endParaRPr lang="en-GB" sz="2400" dirty="0"/>
          </a:p>
          <a:p>
            <a:r>
              <a:rPr lang="en-GB" sz="2400" dirty="0"/>
              <a:t>    Sam is 180 cm tall and weighs 68 kg.</a:t>
            </a:r>
          </a:p>
          <a:p>
            <a:endParaRPr lang="en-GB" sz="2400" dirty="0"/>
          </a:p>
          <a:p>
            <a:pPr>
              <a:spcAft>
                <a:spcPts val="600"/>
              </a:spcAft>
            </a:pPr>
            <a:r>
              <a:rPr lang="en-GB" sz="2400" dirty="0"/>
              <a:t>    Who is the taller and who is the heavier? </a:t>
            </a:r>
          </a:p>
          <a:p>
            <a:r>
              <a:rPr lang="en-GB" sz="2400" dirty="0"/>
              <a:t>    Find your answer by converting </a:t>
            </a:r>
            <a:r>
              <a:rPr lang="en-GB" sz="2400" dirty="0" err="1"/>
              <a:t>Jimar’s</a:t>
            </a:r>
            <a:r>
              <a:rPr lang="en-GB" sz="2400" dirty="0"/>
              <a:t> measurements </a:t>
            </a:r>
          </a:p>
          <a:p>
            <a:r>
              <a:rPr lang="en-GB" sz="2400" dirty="0"/>
              <a:t>    into metric measurements.</a:t>
            </a:r>
            <a:endParaRPr lang="en-GB" sz="2400" b="1" dirty="0">
              <a:solidFill>
                <a:srgbClr val="231F20"/>
              </a:solidFill>
              <a:latin typeface="Times-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71664" y="4481688"/>
            <a:ext cx="6467648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231F20"/>
                </a:solidFill>
                <a:latin typeface="+mj-lt"/>
              </a:rPr>
              <a:t>Answer</a:t>
            </a:r>
            <a:endParaRPr lang="en-GB" dirty="0">
              <a:solidFill>
                <a:srgbClr val="231F20"/>
              </a:solidFill>
              <a:latin typeface="Times-Roman"/>
            </a:endParaRPr>
          </a:p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Jimar is both taller and heavier than Sam (Jimar is 185 cm tall and weighs over 70 kg).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0A60C-EE9C-A84F-B32F-B47B840625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282288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1587"/>
            <a:ext cx="996095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C1.4: Fitness Check</a:t>
            </a:r>
          </a:p>
        </p:txBody>
      </p:sp>
      <p:sp>
        <p:nvSpPr>
          <p:cNvPr id="2" name="Rectangle 1"/>
          <p:cNvSpPr/>
          <p:nvPr/>
        </p:nvSpPr>
        <p:spPr>
          <a:xfrm>
            <a:off x="2357938" y="1242961"/>
            <a:ext cx="98340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3538" algn="l"/>
              </a:tabLst>
            </a:pPr>
            <a:r>
              <a:rPr lang="en-GB" sz="2400" dirty="0"/>
              <a:t>4. 	A car travels on average 10 km for every litre of fuel.</a:t>
            </a:r>
          </a:p>
          <a:p>
            <a:pPr>
              <a:tabLst>
                <a:tab pos="363538" algn="l"/>
              </a:tabLst>
            </a:pPr>
            <a:endParaRPr lang="en-GB" sz="2400" dirty="0"/>
          </a:p>
          <a:p>
            <a:pPr>
              <a:tabLst>
                <a:tab pos="363538" algn="l"/>
              </a:tabLst>
            </a:pPr>
            <a:r>
              <a:rPr lang="en-GB" sz="2400" dirty="0"/>
              <a:t>	The car is driven from Chichester to Woking, a distance of 41 miles.</a:t>
            </a:r>
          </a:p>
          <a:p>
            <a:pPr>
              <a:tabLst>
                <a:tab pos="363538" algn="l"/>
              </a:tabLst>
            </a:pPr>
            <a:endParaRPr lang="en-GB" sz="2400" dirty="0"/>
          </a:p>
          <a:p>
            <a:pPr>
              <a:tabLst>
                <a:tab pos="363538" algn="l"/>
              </a:tabLst>
            </a:pPr>
            <a:r>
              <a:rPr lang="en-GB" sz="2400" dirty="0"/>
              <a:t>	(a)	How far does the car travel in km?</a:t>
            </a:r>
          </a:p>
          <a:p>
            <a:pPr marL="457200" indent="-457200">
              <a:buAutoNum type="alphaLcParenR"/>
              <a:tabLst>
                <a:tab pos="363538" algn="l"/>
              </a:tabLst>
            </a:pPr>
            <a:endParaRPr lang="en-GB" sz="2400" dirty="0"/>
          </a:p>
          <a:p>
            <a:pPr>
              <a:tabLst>
                <a:tab pos="363538" algn="l"/>
              </a:tabLst>
            </a:pPr>
            <a:r>
              <a:rPr lang="en-GB" sz="2400" dirty="0"/>
              <a:t>	(b) How many litres of fuel are used?</a:t>
            </a:r>
          </a:p>
          <a:p>
            <a:pPr>
              <a:tabLst>
                <a:tab pos="363538" algn="l"/>
              </a:tabLst>
            </a:pPr>
            <a:endParaRPr lang="en-GB" sz="2400" dirty="0"/>
          </a:p>
          <a:p>
            <a:pPr>
              <a:tabLst>
                <a:tab pos="363538" algn="l"/>
              </a:tabLst>
            </a:pPr>
            <a:r>
              <a:rPr lang="en-GB" sz="2400" dirty="0"/>
              <a:t>	(c) How many gallons of fuel are used?</a:t>
            </a:r>
            <a:endParaRPr lang="en-GB" sz="2400" b="1" dirty="0">
              <a:solidFill>
                <a:srgbClr val="231F20"/>
              </a:solidFill>
              <a:latin typeface="Times-Roman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42430" y="2611113"/>
            <a:ext cx="6467648" cy="2072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65.6 km</a:t>
            </a:r>
          </a:p>
          <a:p>
            <a:pPr>
              <a:lnSpc>
                <a:spcPct val="150000"/>
              </a:lnSpc>
              <a:spcAft>
                <a:spcPts val="1800"/>
              </a:spcAft>
            </a:pPr>
            <a:r>
              <a:rPr lang="en-GB" sz="2400" dirty="0">
                <a:solidFill>
                  <a:srgbClr val="FF0000"/>
                </a:solidFill>
              </a:rPr>
              <a:t>6.56 litres</a:t>
            </a: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GB" sz="2400" dirty="0">
                <a:solidFill>
                  <a:srgbClr val="FF0000"/>
                </a:solidFill>
              </a:rPr>
              <a:t>1.46 gallons</a:t>
            </a:r>
            <a:endParaRPr lang="en-GB" sz="2400" b="1" dirty="0">
              <a:solidFill>
                <a:srgbClr val="FF0000"/>
              </a:solidFill>
              <a:latin typeface="Times-Roman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C89248-940C-B34B-A52B-9EB7D908DD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</p:spTree>
    <p:extLst>
      <p:ext uri="{BB962C8B-B14F-4D97-AF65-F5344CB8AC3E}">
        <p14:creationId xmlns:p14="http://schemas.microsoft.com/office/powerpoint/2010/main" val="3243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234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C1.4: Review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9" y="1844824"/>
            <a:ext cx="99844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and last Section.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EE63F5-F99C-4C4D-8938-77B0C96D9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C1.4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66ED0-D070-324C-BDCB-182A969EEA74}"/>
              </a:ext>
            </a:extLst>
          </p:cNvPr>
          <p:cNvSpPr/>
          <p:nvPr/>
        </p:nvSpPr>
        <p:spPr>
          <a:xfrm>
            <a:off x="3059324" y="386104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http://szalonta.hu/ske/text/C1/skec1s4.html</a:t>
            </a:r>
          </a:p>
        </p:txBody>
      </p:sp>
    </p:spTree>
    <p:extLst>
      <p:ext uri="{BB962C8B-B14F-4D97-AF65-F5344CB8AC3E}">
        <p14:creationId xmlns:p14="http://schemas.microsoft.com/office/powerpoint/2010/main" val="330152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592" y="1388131"/>
            <a:ext cx="7848871" cy="449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dirty="0"/>
              <a:t>What would be the best units to use when measuring,</a:t>
            </a:r>
          </a:p>
          <a:p>
            <a:pPr>
              <a:spcAft>
                <a:spcPts val="1200"/>
              </a:spcAft>
            </a:pPr>
            <a:endParaRPr lang="en-GB" sz="2400" dirty="0"/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(a)	the distance between London and Plymouth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(b)	the width of a watch-face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(c) the mass of a person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(d) the mass of a letter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(e) the mass of a lorry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(f) the volume of medicine in a spoon</a:t>
            </a:r>
          </a:p>
          <a:p>
            <a:pPr marL="0" indent="0">
              <a:spcAft>
                <a:spcPts val="1200"/>
              </a:spcAft>
            </a:pPr>
            <a:r>
              <a:rPr lang="en-GB" sz="2400" dirty="0"/>
              <a:t>(g) the volume of water in a swimming pool?</a:t>
            </a:r>
          </a:p>
        </p:txBody>
      </p:sp>
      <p:sp>
        <p:nvSpPr>
          <p:cNvPr id="4" name="Rectangle 3"/>
          <p:cNvSpPr/>
          <p:nvPr/>
        </p:nvSpPr>
        <p:spPr>
          <a:xfrm>
            <a:off x="2491905" y="840313"/>
            <a:ext cx="77157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 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6312" y="52595"/>
            <a:ext cx="9875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Units and Measuring: Examples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BC84A7-AD24-E148-A567-83484A07C7B5}"/>
              </a:ext>
            </a:extLst>
          </p:cNvPr>
          <p:cNvSpPr/>
          <p:nvPr/>
        </p:nvSpPr>
        <p:spPr>
          <a:xfrm>
            <a:off x="10080945" y="1926740"/>
            <a:ext cx="135325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/>
              <a:t>Solutions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7E7C4-1B20-DB40-AB07-5D374FBF0647}"/>
              </a:ext>
            </a:extLst>
          </p:cNvPr>
          <p:cNvSpPr/>
          <p:nvPr/>
        </p:nvSpPr>
        <p:spPr>
          <a:xfrm>
            <a:off x="9259547" y="2277005"/>
            <a:ext cx="3187571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(a) km (or miles)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(b) mm or cm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(c) 	kg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(d) grams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(e) tonnes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(f)  ml</a:t>
            </a:r>
          </a:p>
          <a:p>
            <a:pPr>
              <a:spcAft>
                <a:spcPts val="1200"/>
              </a:spcAft>
            </a:pPr>
            <a:r>
              <a:rPr lang="en-GB" sz="2400" dirty="0">
                <a:solidFill>
                  <a:srgbClr val="FF0000"/>
                </a:solidFill>
              </a:rPr>
              <a:t>(g) m</a:t>
            </a:r>
            <a:r>
              <a:rPr lang="en-GB" sz="2400" baseline="30000" dirty="0">
                <a:solidFill>
                  <a:srgbClr val="FF0000"/>
                </a:solidFill>
              </a:rPr>
              <a:t>3</a:t>
            </a:r>
            <a:endParaRPr lang="en-GB" sz="2400" i="1" baseline="30000" dirty="0">
              <a:solidFill>
                <a:srgbClr val="FF0000"/>
              </a:solidFill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8057E544-F149-4F4C-9ECE-D11D7C9727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105855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4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8" y="1577497"/>
            <a:ext cx="7931725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/>
              <a:t>(a) How many mm are there in 3.72m?</a:t>
            </a:r>
          </a:p>
          <a:p>
            <a:pPr marL="457200" indent="-457200">
              <a:buAutoNum type="alphaLcParenR"/>
            </a:pPr>
            <a:endParaRPr lang="en-GB" sz="2400" dirty="0"/>
          </a:p>
          <a:p>
            <a:pPr marL="457200" indent="-457200">
              <a:buAutoNum type="alphaLcParenR"/>
            </a:pPr>
            <a:endParaRPr lang="en-GB" sz="2400" dirty="0"/>
          </a:p>
          <a:p>
            <a:r>
              <a:rPr lang="en-GB" sz="2400" dirty="0"/>
              <a:t>(b) How many cm are there in 4.23m?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(c) How many m are there in 102.5 km?</a:t>
            </a:r>
          </a:p>
          <a:p>
            <a:endParaRPr lang="en-GB" sz="2400" dirty="0"/>
          </a:p>
          <a:p>
            <a:endParaRPr lang="en-GB" sz="2400" dirty="0"/>
          </a:p>
          <a:p>
            <a:r>
              <a:rPr lang="en-GB" sz="2400" dirty="0"/>
              <a:t>(d) How many kg are there in 4.32 tonnes?</a:t>
            </a:r>
          </a:p>
        </p:txBody>
      </p:sp>
      <p:sp>
        <p:nvSpPr>
          <p:cNvPr id="4" name="Rectangle 3"/>
          <p:cNvSpPr/>
          <p:nvPr/>
        </p:nvSpPr>
        <p:spPr>
          <a:xfrm>
            <a:off x="2495601" y="868186"/>
            <a:ext cx="80037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</a:t>
            </a:r>
            <a:r>
              <a:rPr lang="en-GB" sz="2400" dirty="0"/>
              <a:t> 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0696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Units and  Measuring: Examples</a:t>
            </a: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C81DBA0D-5F63-464F-ACF7-B50092A81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1312" y="1963831"/>
            <a:ext cx="79814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 m = 1000 mm; so   3.72 m  = 3.72 × 1000  = 3720 mm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FCCEF7-6D68-E549-9F8F-39485C9A560A}"/>
              </a:ext>
            </a:extLst>
          </p:cNvPr>
          <p:cNvSpPr/>
          <p:nvPr/>
        </p:nvSpPr>
        <p:spPr>
          <a:xfrm>
            <a:off x="2951312" y="3059920"/>
            <a:ext cx="7221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 m = 100 cm;  so  4.23m = 4.23 × 100  = 423 cm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E72BA8-1F37-4A42-9E83-EE584D91CD83}"/>
              </a:ext>
            </a:extLst>
          </p:cNvPr>
          <p:cNvSpPr/>
          <p:nvPr/>
        </p:nvSpPr>
        <p:spPr>
          <a:xfrm>
            <a:off x="2951312" y="4156009"/>
            <a:ext cx="87366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 km = 1000 m; so  102.5 km = 102.5 × 1000  = 102 500 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7779975-2AAB-AB4C-8840-ADA38AA3B86E}"/>
              </a:ext>
            </a:extLst>
          </p:cNvPr>
          <p:cNvSpPr/>
          <p:nvPr/>
        </p:nvSpPr>
        <p:spPr>
          <a:xfrm>
            <a:off x="2951312" y="5280503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1 tonne = 1000 kg; so 4.32 tonnes = 4.32 × 1000 = 4320 kg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CE813FB-6D05-0F4A-A37F-D0216EE96A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2396055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3" grpId="0"/>
      <p:bldP spid="5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8" y="1245613"/>
            <a:ext cx="6480175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dirty="0"/>
              <a:t>What value does each arrow point to?</a:t>
            </a:r>
          </a:p>
          <a:p>
            <a:endParaRPr lang="en-GB" sz="2400" dirty="0"/>
          </a:p>
          <a:p>
            <a:r>
              <a:rPr lang="en-GB" dirty="0"/>
              <a:t> (a)</a:t>
            </a:r>
          </a:p>
          <a:p>
            <a:pPr marL="457200" indent="-457200">
              <a:buAutoNum type="alphaLcParenR"/>
            </a:pPr>
            <a:endParaRPr lang="en-GB" dirty="0"/>
          </a:p>
          <a:p>
            <a:pPr marL="457200" indent="-457200">
              <a:buAutoNum type="alphaLcParenR"/>
            </a:pPr>
            <a:endParaRPr lang="en-GB" dirty="0"/>
          </a:p>
          <a:p>
            <a:pPr marL="457200" indent="-457200">
              <a:buAutoNum type="alphaLcParenR"/>
            </a:pPr>
            <a:endParaRPr lang="en-GB" dirty="0"/>
          </a:p>
          <a:p>
            <a:endParaRPr lang="en-GB" dirty="0"/>
          </a:p>
          <a:p>
            <a:r>
              <a:rPr lang="en-GB" dirty="0"/>
              <a:t> (b) 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(c) 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Rectangle 3"/>
          <p:cNvSpPr/>
          <p:nvPr/>
        </p:nvSpPr>
        <p:spPr>
          <a:xfrm>
            <a:off x="2363071" y="724472"/>
            <a:ext cx="64801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3</a:t>
            </a:r>
            <a:r>
              <a:rPr lang="en-GB" sz="2400" dirty="0"/>
              <a:t> 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40422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Units and  Measuring: Examples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8729" y="3485803"/>
            <a:ext cx="3713372" cy="60275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106" y="1868436"/>
            <a:ext cx="3645250" cy="8070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3280" y="4898822"/>
            <a:ext cx="3801304" cy="8813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56CD36-86CF-5247-9AF7-61014CDF7E36}"/>
              </a:ext>
            </a:extLst>
          </p:cNvPr>
          <p:cNvSpPr txBox="1"/>
          <p:nvPr/>
        </p:nvSpPr>
        <p:spPr>
          <a:xfrm>
            <a:off x="7199784" y="1865209"/>
            <a:ext cx="496612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Here the marks are 0.1 units apart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the arrow points to 12.6.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7CF46D-BEC5-9849-AEEC-4F0D9C2821EA}"/>
              </a:ext>
            </a:extLst>
          </p:cNvPr>
          <p:cNvSpPr txBox="1"/>
          <p:nvPr/>
        </p:nvSpPr>
        <p:spPr>
          <a:xfrm>
            <a:off x="7186737" y="3371679"/>
            <a:ext cx="49661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Here the marks are 0.2 units apart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the arrow points to 11.8.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186FE5-874F-9A4F-99D0-DEDF3E54BAB6}"/>
              </a:ext>
            </a:extLst>
          </p:cNvPr>
          <p:cNvSpPr txBox="1"/>
          <p:nvPr/>
        </p:nvSpPr>
        <p:spPr>
          <a:xfrm>
            <a:off x="7186737" y="5032468"/>
            <a:ext cx="49400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Here the marks are 0.4 units apart</a:t>
            </a:r>
          </a:p>
          <a:p>
            <a:r>
              <a:rPr lang="en-GB" sz="2400" dirty="0">
                <a:solidFill>
                  <a:srgbClr val="FF0000"/>
                </a:solidFill>
              </a:rPr>
              <a:t>so the arrow points to 6.8.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8412B615-74C2-054D-B970-8CA132A1C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2487996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7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1941" y="5259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Section C1.1: Fitness Check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3592" y="1596187"/>
            <a:ext cx="6554832" cy="4970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  <a:buFont typeface="+mj-lt"/>
              <a:buAutoNum type="arabicPeriod"/>
            </a:pPr>
            <a:r>
              <a:rPr lang="en-GB" sz="2400" dirty="0"/>
              <a:t>Which units do you think would be the most suitable to use when measuring:</a:t>
            </a:r>
          </a:p>
          <a:p>
            <a:r>
              <a:rPr lang="en-GB" sz="2400" dirty="0"/>
              <a:t>	(a) the distance between two towns</a:t>
            </a:r>
          </a:p>
          <a:p>
            <a:endParaRPr lang="en-GB" sz="2400" dirty="0"/>
          </a:p>
          <a:p>
            <a:r>
              <a:rPr lang="en-GB" sz="2400" dirty="0"/>
              <a:t>	(b) the length of a sheet of paper</a:t>
            </a:r>
          </a:p>
          <a:p>
            <a:r>
              <a:rPr lang="en-GB" sz="2400" dirty="0"/>
              <a:t>	</a:t>
            </a:r>
          </a:p>
          <a:p>
            <a:r>
              <a:rPr lang="en-GB" sz="2400" dirty="0"/>
              <a:t>	(c) the mass of a sheet of paper</a:t>
            </a:r>
          </a:p>
          <a:p>
            <a:endParaRPr lang="en-GB" sz="2400" dirty="0"/>
          </a:p>
          <a:p>
            <a:r>
              <a:rPr lang="en-GB" sz="2400" dirty="0"/>
              <a:t>	(d) the mass of a sack of cement</a:t>
            </a:r>
          </a:p>
          <a:p>
            <a:endParaRPr lang="en-GB" sz="2400" dirty="0"/>
          </a:p>
          <a:p>
            <a:r>
              <a:rPr lang="en-GB" sz="2400" dirty="0"/>
              <a:t>	(e) the volume of a water in a cup</a:t>
            </a:r>
          </a:p>
          <a:p>
            <a:endParaRPr lang="en-GB" sz="2400" dirty="0"/>
          </a:p>
          <a:p>
            <a:r>
              <a:rPr lang="en-GB" sz="2400" dirty="0"/>
              <a:t>	(f) the volume of water in a large tank?</a:t>
            </a:r>
            <a:endParaRPr lang="en-US" altLang="en-US" sz="2400" dirty="0"/>
          </a:p>
        </p:txBody>
      </p:sp>
      <p:sp>
        <p:nvSpPr>
          <p:cNvPr id="6" name="TextBox 12">
            <a:extLst>
              <a:ext uri="{FF2B5EF4-FFF2-40B4-BE49-F238E27FC236}">
                <a16:creationId xmlns:a16="http://schemas.microsoft.com/office/drawing/2014/main" id="{807349B1-2FAB-E541-9831-FB445C5731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4641" y="716386"/>
            <a:ext cx="722813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</a:t>
            </a:r>
          </a:p>
          <a:p>
            <a:r>
              <a:rPr lang="en-US" altLang="en-US" sz="2400" dirty="0">
                <a:solidFill>
                  <a:srgbClr val="FF0000"/>
                </a:solidFill>
              </a:rPr>
              <a:t>there are more practice questions if needed.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29957D-1369-B744-AFAC-B3520874DC0F}"/>
              </a:ext>
            </a:extLst>
          </p:cNvPr>
          <p:cNvSpPr txBox="1"/>
          <p:nvPr/>
        </p:nvSpPr>
        <p:spPr>
          <a:xfrm>
            <a:off x="9552384" y="1578977"/>
            <a:ext cx="2304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Answers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2542E7-6A47-7942-A927-C2FB17540D77}"/>
              </a:ext>
            </a:extLst>
          </p:cNvPr>
          <p:cNvSpPr txBox="1"/>
          <p:nvPr/>
        </p:nvSpPr>
        <p:spPr>
          <a:xfrm>
            <a:off x="8400256" y="2341092"/>
            <a:ext cx="393576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   	(a) km or miles</a:t>
            </a:r>
          </a:p>
          <a:p>
            <a:pPr>
              <a:tabLst>
                <a:tab pos="446088" algn="l"/>
              </a:tabLst>
            </a:pPr>
            <a:endParaRPr lang="en-GB" sz="2400" dirty="0">
              <a:solidFill>
                <a:srgbClr val="FF0000"/>
              </a:solidFill>
            </a:endParaRP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(b) cm</a:t>
            </a: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</a:t>
            </a: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(c) mg or grams</a:t>
            </a:r>
          </a:p>
          <a:p>
            <a:pPr>
              <a:tabLst>
                <a:tab pos="446088" algn="l"/>
              </a:tabLst>
            </a:pPr>
            <a:endParaRPr lang="en-GB" sz="2400" dirty="0">
              <a:solidFill>
                <a:srgbClr val="FF0000"/>
              </a:solidFill>
            </a:endParaRP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(d) kg</a:t>
            </a:r>
          </a:p>
          <a:p>
            <a:pPr>
              <a:tabLst>
                <a:tab pos="446088" algn="l"/>
              </a:tabLst>
            </a:pPr>
            <a:endParaRPr lang="en-GB" sz="2400" dirty="0">
              <a:solidFill>
                <a:srgbClr val="FF0000"/>
              </a:solidFill>
            </a:endParaRP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(e) ml</a:t>
            </a:r>
          </a:p>
          <a:p>
            <a:pPr>
              <a:tabLst>
                <a:tab pos="446088" algn="l"/>
              </a:tabLst>
            </a:pPr>
            <a:endParaRPr lang="en-GB" sz="2400" dirty="0">
              <a:solidFill>
                <a:srgbClr val="FF0000"/>
              </a:solidFill>
            </a:endParaRPr>
          </a:p>
          <a:p>
            <a:pPr>
              <a:tabLst>
                <a:tab pos="446088" algn="l"/>
              </a:tabLst>
            </a:pPr>
            <a:r>
              <a:rPr lang="en-GB" sz="2400" dirty="0">
                <a:solidFill>
                  <a:srgbClr val="FF0000"/>
                </a:solidFill>
              </a:rPr>
              <a:t>	(f) m</a:t>
            </a:r>
            <a:r>
              <a:rPr lang="en-GB" sz="2400" baseline="30000" dirty="0">
                <a:solidFill>
                  <a:srgbClr val="FF0000"/>
                </a:solidFill>
              </a:rPr>
              <a:t>3</a:t>
            </a:r>
            <a:r>
              <a:rPr lang="en-GB" sz="2400" dirty="0">
                <a:solidFill>
                  <a:srgbClr val="FF0000"/>
                </a:solidFill>
              </a:rPr>
              <a:t> or litres</a:t>
            </a:r>
            <a:endParaRPr lang="en-US" altLang="en-US" sz="24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9CF7DD3C-B442-9D46-8CD1-D5AD917630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1001682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5814" y="22615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800" b="1" dirty="0"/>
              <a:t> Section C1.1: Fitness Check</a:t>
            </a:r>
          </a:p>
        </p:txBody>
      </p:sp>
      <p:sp>
        <p:nvSpPr>
          <p:cNvPr id="15365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8" y="1334501"/>
            <a:ext cx="65548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/>
            <a:r>
              <a:rPr lang="en-GB" sz="2400" dirty="0"/>
              <a:t>2. Complete the missing quantities in this table</a:t>
            </a:r>
            <a:r>
              <a:rPr lang="en-GB" dirty="0"/>
              <a:t>	</a:t>
            </a:r>
            <a:endParaRPr lang="en-US" alt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2218965"/>
              </p:ext>
            </p:extLst>
          </p:nvPr>
        </p:nvGraphicFramePr>
        <p:xfrm>
          <a:off x="4077515" y="2276872"/>
          <a:ext cx="6338965" cy="2871655"/>
        </p:xfrm>
        <a:graphic>
          <a:graphicData uri="http://schemas.openxmlformats.org/drawingml/2006/table">
            <a:tbl>
              <a:tblPr firstRow="1" firstCol="1" bandRow="1"/>
              <a:tblGrid>
                <a:gridCol w="21127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7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34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71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4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Length in m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4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Length in cm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2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GB" sz="2400" b="1" i="1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Length in mm</a:t>
                      </a:r>
                      <a:endParaRPr lang="en-GB" sz="2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311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1500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374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8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8.62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0A3F2C63-7AF7-904D-810E-9F0FD3E47A44}"/>
              </a:ext>
            </a:extLst>
          </p:cNvPr>
          <p:cNvSpPr txBox="1"/>
          <p:nvPr/>
        </p:nvSpPr>
        <p:spPr>
          <a:xfrm>
            <a:off x="6222082" y="2873423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+mn-lt"/>
              </a:rPr>
              <a:t>            </a:t>
            </a:r>
            <a:r>
              <a:rPr lang="en-US" sz="2800" dirty="0">
                <a:solidFill>
                  <a:srgbClr val="FF0000"/>
                </a:solidFill>
                <a:latin typeface="+mn-lt"/>
                <a:ea typeface="Cambria Math" panose="02040503050406030204" pitchFamily="18" charset="0"/>
              </a:rPr>
              <a:t>400                   4000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62779-181D-9C44-A131-728B6205C899}"/>
              </a:ext>
            </a:extLst>
          </p:cNvPr>
          <p:cNvSpPr txBox="1"/>
          <p:nvPr/>
        </p:nvSpPr>
        <p:spPr>
          <a:xfrm>
            <a:off x="4077515" y="3301696"/>
            <a:ext cx="63389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+mn-lt"/>
              </a:rPr>
              <a:t>        3.11                                             3110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19A21F-17A0-C948-964E-8BAE9AAE6DAC}"/>
              </a:ext>
            </a:extLst>
          </p:cNvPr>
          <p:cNvSpPr txBox="1"/>
          <p:nvPr/>
        </p:nvSpPr>
        <p:spPr>
          <a:xfrm>
            <a:off x="4077515" y="3740619"/>
            <a:ext cx="423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1.5                     150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C7AE2E7-844B-DC42-9213-7D69D44BB0A4}"/>
              </a:ext>
            </a:extLst>
          </p:cNvPr>
          <p:cNvSpPr txBox="1"/>
          <p:nvPr/>
        </p:nvSpPr>
        <p:spPr>
          <a:xfrm>
            <a:off x="4077515" y="4189343"/>
            <a:ext cx="63210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3.74                                             3740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C8EEBF-3574-DF43-9F57-C2128BE09F0D}"/>
              </a:ext>
            </a:extLst>
          </p:cNvPr>
          <p:cNvSpPr txBox="1"/>
          <p:nvPr/>
        </p:nvSpPr>
        <p:spPr>
          <a:xfrm>
            <a:off x="6262662" y="4668935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</a:t>
            </a:r>
            <a:r>
              <a:rPr lang="en-US" sz="2800" dirty="0">
                <a:solidFill>
                  <a:srgbClr val="FF0000"/>
                </a:solidFill>
              </a:rPr>
              <a:t>862               </a:t>
            </a:r>
            <a:r>
              <a:rPr lang="en-US" sz="2800" dirty="0">
                <a:solidFill>
                  <a:srgbClr val="FF0000"/>
                </a:solidFill>
                <a:latin typeface="+mn-lt"/>
              </a:rPr>
              <a:t>8620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34C7B3C-22D1-7743-934D-EB8B76F1E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293559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/>
      <p:bldP spid="2" grpId="0"/>
      <p:bldP spid="3" grpId="0"/>
      <p:bldP spid="5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1">
            <a:extLst>
              <a:ext uri="{FF2B5EF4-FFF2-40B4-BE49-F238E27FC236}">
                <a16:creationId xmlns:a16="http://schemas.microsoft.com/office/drawing/2014/main" id="{B5F46D1C-97CB-8A4A-A6DF-BEF6F4E90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836496"/>
            <a:ext cx="6480175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dirty="0"/>
              <a:t>3. What value does each arrow point to?</a:t>
            </a:r>
          </a:p>
          <a:p>
            <a:endParaRPr lang="en-GB" dirty="0"/>
          </a:p>
          <a:p>
            <a:pPr>
              <a:tabLst>
                <a:tab pos="1314450" algn="l"/>
              </a:tabLst>
            </a:pPr>
            <a:r>
              <a:rPr lang="en-GB" dirty="0"/>
              <a:t> </a:t>
            </a:r>
          </a:p>
          <a:p>
            <a:pPr marL="1314450">
              <a:tabLst>
                <a:tab pos="1314450" algn="l"/>
              </a:tabLst>
            </a:pPr>
            <a:r>
              <a:rPr lang="en-GB" dirty="0"/>
              <a:t>(a)</a:t>
            </a:r>
          </a:p>
          <a:p>
            <a:pPr marL="457200" indent="-457200">
              <a:buAutoNum type="alphaLcParenBoth"/>
              <a:tabLst>
                <a:tab pos="1314450" algn="l"/>
              </a:tabLst>
            </a:pPr>
            <a:endParaRPr lang="en-GB" dirty="0"/>
          </a:p>
          <a:p>
            <a:pPr marL="457200" indent="-457200">
              <a:buAutoNum type="alphaLcParenBoth"/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r>
              <a:rPr lang="en-GB" dirty="0"/>
              <a:t>	(b)  </a:t>
            </a:r>
          </a:p>
          <a:p>
            <a:pPr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endParaRPr lang="en-GB" dirty="0"/>
          </a:p>
          <a:p>
            <a:pPr>
              <a:tabLst>
                <a:tab pos="1314450" algn="l"/>
              </a:tabLst>
            </a:pPr>
            <a:r>
              <a:rPr lang="en-GB" dirty="0"/>
              <a:t>	(c)  </a:t>
            </a:r>
          </a:p>
          <a:p>
            <a:pPr>
              <a:tabLst>
                <a:tab pos="1314450" algn="l"/>
              </a:tabLst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CF46CCE3-72A7-FF4E-B2E5-8376CDB839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12341"/>
            <a:ext cx="998443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US" altLang="en-US" sz="2400" b="1" dirty="0"/>
              <a:t> </a:t>
            </a:r>
            <a:r>
              <a:rPr lang="en-US" altLang="en-US" sz="2800" b="1" dirty="0"/>
              <a:t>Section C1.1: Fitness Check</a:t>
            </a:r>
          </a:p>
        </p:txBody>
      </p:sp>
      <p:pic>
        <p:nvPicPr>
          <p:cNvPr id="12" name="Picture 11"/>
          <p:cNvPicPr/>
          <p:nvPr/>
        </p:nvPicPr>
        <p:blipFill rotWithShape="1">
          <a:blip r:embed="rId2"/>
          <a:srcRect l="28750" t="62364" r="13916" b="20493"/>
          <a:stretch/>
        </p:blipFill>
        <p:spPr bwMode="auto">
          <a:xfrm>
            <a:off x="4967884" y="1615147"/>
            <a:ext cx="3794080" cy="6459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7884" y="3148162"/>
            <a:ext cx="3679273" cy="68238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3415" y="4699290"/>
            <a:ext cx="3592911" cy="681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E5C040-F26D-B14D-A72C-6096313249F9}"/>
              </a:ext>
            </a:extLst>
          </p:cNvPr>
          <p:cNvSpPr txBox="1"/>
          <p:nvPr/>
        </p:nvSpPr>
        <p:spPr>
          <a:xfrm>
            <a:off x="9447178" y="3298709"/>
            <a:ext cx="89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130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42299C-853B-7443-87D8-E5671C188D88}"/>
              </a:ext>
            </a:extLst>
          </p:cNvPr>
          <p:cNvSpPr txBox="1"/>
          <p:nvPr/>
        </p:nvSpPr>
        <p:spPr>
          <a:xfrm>
            <a:off x="9401656" y="1751575"/>
            <a:ext cx="89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10.3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735EA2-9588-A54E-95A7-EE222DA5EC98}"/>
              </a:ext>
            </a:extLst>
          </p:cNvPr>
          <p:cNvSpPr txBox="1"/>
          <p:nvPr/>
        </p:nvSpPr>
        <p:spPr>
          <a:xfrm>
            <a:off x="9538222" y="4803096"/>
            <a:ext cx="899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6.6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B85E5D29-63E6-844B-B324-2D47F63E3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2595"/>
            <a:ext cx="220756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STRAND C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UNIT C1</a:t>
            </a:r>
          </a:p>
          <a:p>
            <a:pPr algn="ctr">
              <a:spcAft>
                <a:spcPts val="600"/>
              </a:spcAft>
            </a:pPr>
            <a:r>
              <a:rPr lang="en-US" altLang="en-US" b="1" dirty="0">
                <a:solidFill>
                  <a:schemeClr val="bg1"/>
                </a:solidFill>
              </a:rPr>
              <a:t>Section C1.1</a:t>
            </a:r>
          </a:p>
        </p:txBody>
      </p:sp>
    </p:spTree>
    <p:extLst>
      <p:ext uri="{BB962C8B-B14F-4D97-AF65-F5344CB8AC3E}">
        <p14:creationId xmlns:p14="http://schemas.microsoft.com/office/powerpoint/2010/main" val="190570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  <p:bldP spid="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D26DF9-5106-4408-AEB8-21B8AFA51FB3}">
  <ds:schemaRefs>
    <ds:schemaRef ds:uri="f7b00057-f5aa-46f4-8410-da255f325540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9ee75292-5076-4fcc-bc52-dcc754448144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8550</TotalTime>
  <Words>3144</Words>
  <Application>Microsoft Office PowerPoint</Application>
  <PresentationFormat>Widescreen</PresentationFormat>
  <Paragraphs>569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Calibri</vt:lpstr>
      <vt:lpstr>Cambria Math</vt:lpstr>
      <vt:lpstr>Symbol</vt:lpstr>
      <vt:lpstr>Times New Roman</vt:lpstr>
      <vt:lpstr>Times-Italic</vt:lpstr>
      <vt:lpstr>Times-Roman</vt:lpstr>
      <vt:lpstr>Alapértelmezett terv</vt:lpstr>
      <vt:lpstr>TSST Strand C UNIT C1: Units of Measurement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326</cp:revision>
  <cp:lastPrinted>2016-10-17T08:47:54Z</cp:lastPrinted>
  <dcterms:created xsi:type="dcterms:W3CDTF">2012-10-10T19:07:13Z</dcterms:created>
  <dcterms:modified xsi:type="dcterms:W3CDTF">2020-11-04T17:10:07Z</dcterms:modified>
</cp:coreProperties>
</file>