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2"/>
  </p:notesMasterIdLst>
  <p:handoutMasterIdLst>
    <p:handoutMasterId r:id="rId33"/>
  </p:handoutMasterIdLst>
  <p:sldIdLst>
    <p:sldId id="355" r:id="rId5"/>
    <p:sldId id="283" r:id="rId6"/>
    <p:sldId id="356" r:id="rId7"/>
    <p:sldId id="415" r:id="rId8"/>
    <p:sldId id="359" r:id="rId9"/>
    <p:sldId id="360" r:id="rId10"/>
    <p:sldId id="366" r:id="rId11"/>
    <p:sldId id="414" r:id="rId12"/>
    <p:sldId id="371" r:id="rId13"/>
    <p:sldId id="372" r:id="rId14"/>
    <p:sldId id="416" r:id="rId15"/>
    <p:sldId id="417" r:id="rId16"/>
    <p:sldId id="418" r:id="rId17"/>
    <p:sldId id="419" r:id="rId18"/>
    <p:sldId id="421" r:id="rId19"/>
    <p:sldId id="427" r:id="rId20"/>
    <p:sldId id="373" r:id="rId21"/>
    <p:sldId id="423" r:id="rId22"/>
    <p:sldId id="424" r:id="rId23"/>
    <p:sldId id="425" r:id="rId24"/>
    <p:sldId id="428" r:id="rId25"/>
    <p:sldId id="431" r:id="rId26"/>
    <p:sldId id="394" r:id="rId27"/>
    <p:sldId id="395" r:id="rId28"/>
    <p:sldId id="432" r:id="rId29"/>
    <p:sldId id="435" r:id="rId30"/>
    <p:sldId id="400" r:id="rId31"/>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6"/>
  </p:normalViewPr>
  <p:slideViewPr>
    <p:cSldViewPr>
      <p:cViewPr varScale="1">
        <p:scale>
          <a:sx n="87" d="100"/>
          <a:sy n="87" d="100"/>
        </p:scale>
        <p:origin x="114" y="462"/>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11/4/2020</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13342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19817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807830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695662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046843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22377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611764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098254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75769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073316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11250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562643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235874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1026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76328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230531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5991053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250406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909876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176383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301917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669052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7945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121275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398056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23084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a:t>TSST Strand C</a:t>
            </a:r>
            <a:br>
              <a:rPr lang="en-GB" sz="3600" b="1" dirty="0"/>
            </a:br>
            <a:r>
              <a:rPr lang="en-GB" sz="3600" b="1" dirty="0"/>
              <a:t>UNIT C2: Solids</a:t>
            </a:r>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Constructing Nets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321376" y="772929"/>
            <a:ext cx="9700108" cy="830997"/>
          </a:xfrm>
          <a:prstGeom prst="rect">
            <a:avLst/>
          </a:prstGeom>
        </p:spPr>
        <p:txBody>
          <a:bodyPr wrap="square">
            <a:spAutoFit/>
          </a:bodyPr>
          <a:lstStyle/>
          <a:p>
            <a:r>
              <a:rPr lang="en-GB" sz="2400" dirty="0"/>
              <a:t>A net for a solid can be visualised by imagining that the shape is cut along its edges until it can be laid flat.</a:t>
            </a:r>
          </a:p>
        </p:txBody>
      </p:sp>
      <p:sp>
        <p:nvSpPr>
          <p:cNvPr id="6" name="Rectangle 5"/>
          <p:cNvSpPr/>
          <p:nvPr/>
        </p:nvSpPr>
        <p:spPr>
          <a:xfrm>
            <a:off x="2321376" y="1708982"/>
            <a:ext cx="1707519" cy="461665"/>
          </a:xfrm>
          <a:prstGeom prst="rect">
            <a:avLst/>
          </a:prstGeom>
        </p:spPr>
        <p:txBody>
          <a:bodyPr wrap="none">
            <a:spAutoFit/>
          </a:bodyPr>
          <a:lstStyle/>
          <a:p>
            <a:r>
              <a:rPr lang="en-GB" sz="2400" b="1" dirty="0">
                <a:solidFill>
                  <a:srgbClr val="231F20"/>
                </a:solidFill>
                <a:cs typeface="Arial" panose="020B0604020202020204" pitchFamily="34" charset="0"/>
              </a:rPr>
              <a:t>Example 1</a:t>
            </a:r>
            <a:endParaRPr lang="en-GB" sz="2400" b="1" dirty="0">
              <a:cs typeface="Arial" panose="020B0604020202020204" pitchFamily="34" charset="0"/>
            </a:endParaRPr>
          </a:p>
        </p:txBody>
      </p:sp>
      <p:sp>
        <p:nvSpPr>
          <p:cNvPr id="8" name="Rectangle 7"/>
          <p:cNvSpPr/>
          <p:nvPr/>
        </p:nvSpPr>
        <p:spPr>
          <a:xfrm>
            <a:off x="2321376" y="2366372"/>
            <a:ext cx="8160568" cy="461665"/>
          </a:xfrm>
          <a:prstGeom prst="rect">
            <a:avLst/>
          </a:prstGeom>
        </p:spPr>
        <p:txBody>
          <a:bodyPr wrap="square">
            <a:spAutoFit/>
          </a:bodyPr>
          <a:lstStyle/>
          <a:p>
            <a:r>
              <a:rPr lang="en-GB" sz="2400" dirty="0">
                <a:solidFill>
                  <a:srgbClr val="231F20"/>
                </a:solidFill>
                <a:cs typeface="Arial" panose="020B0604020202020204" pitchFamily="34" charset="0"/>
              </a:rPr>
              <a:t>Draw the net for the cuboid shown in the diagram.</a:t>
            </a:r>
            <a:endParaRPr lang="en-GB" sz="2400" dirty="0">
              <a:cs typeface="Arial" panose="020B0604020202020204" pitchFamily="34" charset="0"/>
            </a:endParaRPr>
          </a:p>
        </p:txBody>
      </p:sp>
      <p:pic>
        <p:nvPicPr>
          <p:cNvPr id="9" name="Picture 8"/>
          <p:cNvPicPr>
            <a:picLocks noChangeAspect="1"/>
          </p:cNvPicPr>
          <p:nvPr/>
        </p:nvPicPr>
        <p:blipFill rotWithShape="1">
          <a:blip r:embed="rId4"/>
          <a:srcRect l="20469" t="38445" r="28147" b="21636"/>
          <a:stretch/>
        </p:blipFill>
        <p:spPr>
          <a:xfrm>
            <a:off x="3629352" y="3387736"/>
            <a:ext cx="5544616" cy="2421786"/>
          </a:xfrm>
          <a:prstGeom prst="rect">
            <a:avLst/>
          </a:prstGeom>
        </p:spPr>
      </p:pic>
      <p:sp>
        <p:nvSpPr>
          <p:cNvPr id="11" name="Rectangle 10">
            <a:extLst>
              <a:ext uri="{FF2B5EF4-FFF2-40B4-BE49-F238E27FC236}">
                <a16:creationId xmlns:a16="http://schemas.microsoft.com/office/drawing/2014/main" id="{A0A2BCF7-D650-BC46-9EA3-CAD367C5A2E8}"/>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Tree>
    <p:extLst>
      <p:ext uri="{BB962C8B-B14F-4D97-AF65-F5344CB8AC3E}">
        <p14:creationId xmlns:p14="http://schemas.microsoft.com/office/powerpoint/2010/main" val="37633865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Constructing Nets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34044" y="562007"/>
            <a:ext cx="1412566" cy="461665"/>
          </a:xfrm>
          <a:prstGeom prst="rect">
            <a:avLst/>
          </a:prstGeom>
        </p:spPr>
        <p:txBody>
          <a:bodyPr wrap="none">
            <a:spAutoFit/>
          </a:bodyPr>
          <a:lstStyle/>
          <a:p>
            <a:r>
              <a:rPr lang="en-GB" sz="2400" b="1" dirty="0">
                <a:solidFill>
                  <a:srgbClr val="231F20"/>
                </a:solidFill>
                <a:cs typeface="Arial" panose="020B0604020202020204" pitchFamily="34" charset="0"/>
              </a:rPr>
              <a:t>Solution</a:t>
            </a:r>
            <a:endParaRPr lang="en-GB" sz="2400" b="1" dirty="0">
              <a:cs typeface="Arial" panose="020B0604020202020204" pitchFamily="34" charset="0"/>
            </a:endParaRPr>
          </a:p>
        </p:txBody>
      </p:sp>
      <p:sp>
        <p:nvSpPr>
          <p:cNvPr id="8" name="Rectangle 7"/>
          <p:cNvSpPr/>
          <p:nvPr/>
        </p:nvSpPr>
        <p:spPr>
          <a:xfrm>
            <a:off x="7608168" y="1112341"/>
            <a:ext cx="4928099" cy="830997"/>
          </a:xfrm>
          <a:prstGeom prst="rect">
            <a:avLst/>
          </a:prstGeom>
        </p:spPr>
        <p:txBody>
          <a:bodyPr wrap="square">
            <a:spAutoFit/>
          </a:bodyPr>
          <a:lstStyle/>
          <a:p>
            <a:r>
              <a:rPr lang="en-GB" sz="2400" dirty="0">
                <a:solidFill>
                  <a:srgbClr val="FF0000"/>
                </a:solidFill>
                <a:cs typeface="Arial" panose="020B0604020202020204" pitchFamily="34" charset="0"/>
              </a:rPr>
              <a:t>A possible solution is </a:t>
            </a:r>
          </a:p>
          <a:p>
            <a:r>
              <a:rPr lang="en-GB" sz="2400" dirty="0">
                <a:solidFill>
                  <a:srgbClr val="FF0000"/>
                </a:solidFill>
                <a:cs typeface="Arial" panose="020B0604020202020204" pitchFamily="34" charset="0"/>
              </a:rPr>
              <a:t>shown on the left.</a:t>
            </a:r>
          </a:p>
        </p:txBody>
      </p:sp>
      <p:pic>
        <p:nvPicPr>
          <p:cNvPr id="2" name="Picture 1"/>
          <p:cNvPicPr>
            <a:picLocks noChangeAspect="1"/>
          </p:cNvPicPr>
          <p:nvPr/>
        </p:nvPicPr>
        <p:blipFill rotWithShape="1">
          <a:blip r:embed="rId4"/>
          <a:srcRect l="28147" t="20586" r="39369" b="7980"/>
          <a:stretch/>
        </p:blipFill>
        <p:spPr>
          <a:xfrm>
            <a:off x="2351584" y="1031681"/>
            <a:ext cx="4559888" cy="5637680"/>
          </a:xfrm>
          <a:prstGeom prst="rect">
            <a:avLst/>
          </a:prstGeom>
        </p:spPr>
      </p:pic>
      <p:pic>
        <p:nvPicPr>
          <p:cNvPr id="4" name="Picture 3"/>
          <p:cNvPicPr>
            <a:picLocks noChangeAspect="1"/>
          </p:cNvPicPr>
          <p:nvPr/>
        </p:nvPicPr>
        <p:blipFill rotWithShape="1">
          <a:blip r:embed="rId5"/>
          <a:srcRect l="38187" t="27940" r="32282" b="33192"/>
          <a:stretch/>
        </p:blipFill>
        <p:spPr>
          <a:xfrm>
            <a:off x="7484377" y="3649642"/>
            <a:ext cx="4104455" cy="3037297"/>
          </a:xfrm>
          <a:prstGeom prst="rect">
            <a:avLst/>
          </a:prstGeom>
        </p:spPr>
      </p:pic>
      <p:sp>
        <p:nvSpPr>
          <p:cNvPr id="5" name="Rectangle 4"/>
          <p:cNvSpPr/>
          <p:nvPr/>
        </p:nvSpPr>
        <p:spPr>
          <a:xfrm>
            <a:off x="7072556" y="2311714"/>
            <a:ext cx="4928099" cy="830997"/>
          </a:xfrm>
          <a:prstGeom prst="rect">
            <a:avLst/>
          </a:prstGeom>
        </p:spPr>
        <p:txBody>
          <a:bodyPr wrap="square">
            <a:spAutoFit/>
          </a:bodyPr>
          <a:lstStyle/>
          <a:p>
            <a:pPr lvl="0"/>
            <a:r>
              <a:rPr lang="en-GB" sz="2400" dirty="0">
                <a:solidFill>
                  <a:prstClr val="black"/>
                </a:solidFill>
              </a:rPr>
              <a:t>It then can be folded together to make the cuboid, as below.</a:t>
            </a:r>
            <a:endParaRPr lang="en-GB" sz="2400" dirty="0">
              <a:solidFill>
                <a:prstClr val="black"/>
              </a:solidFill>
              <a:cs typeface="Arial" panose="020B0604020202020204" pitchFamily="34" charset="0"/>
            </a:endParaRPr>
          </a:p>
        </p:txBody>
      </p:sp>
      <p:sp>
        <p:nvSpPr>
          <p:cNvPr id="12" name="Rectangle 11">
            <a:extLst>
              <a:ext uri="{FF2B5EF4-FFF2-40B4-BE49-F238E27FC236}">
                <a16:creationId xmlns:a16="http://schemas.microsoft.com/office/drawing/2014/main" id="{F67D785E-C1B8-3D40-AF35-004A466E01A4}"/>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Tree>
    <p:extLst>
      <p:ext uri="{BB962C8B-B14F-4D97-AF65-F5344CB8AC3E}">
        <p14:creationId xmlns:p14="http://schemas.microsoft.com/office/powerpoint/2010/main" val="27044052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Constructing Nets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98774" y="734800"/>
            <a:ext cx="1707519" cy="461665"/>
          </a:xfrm>
          <a:prstGeom prst="rect">
            <a:avLst/>
          </a:prstGeom>
        </p:spPr>
        <p:txBody>
          <a:bodyPr wrap="none">
            <a:spAutoFit/>
          </a:bodyPr>
          <a:lstStyle/>
          <a:p>
            <a:r>
              <a:rPr lang="en-GB" sz="2400" b="1" dirty="0">
                <a:solidFill>
                  <a:srgbClr val="231F20"/>
                </a:solidFill>
                <a:cs typeface="Arial" panose="020B0604020202020204" pitchFamily="34" charset="0"/>
              </a:rPr>
              <a:t>Example 2</a:t>
            </a:r>
            <a:endParaRPr lang="en-GB" sz="2400" b="1" dirty="0">
              <a:cs typeface="Arial" panose="020B0604020202020204" pitchFamily="34" charset="0"/>
            </a:endParaRPr>
          </a:p>
        </p:txBody>
      </p:sp>
      <p:sp>
        <p:nvSpPr>
          <p:cNvPr id="8" name="Rectangle 7"/>
          <p:cNvSpPr/>
          <p:nvPr/>
        </p:nvSpPr>
        <p:spPr>
          <a:xfrm>
            <a:off x="2295011" y="1219449"/>
            <a:ext cx="8160568" cy="461665"/>
          </a:xfrm>
          <a:prstGeom prst="rect">
            <a:avLst/>
          </a:prstGeom>
        </p:spPr>
        <p:txBody>
          <a:bodyPr wrap="square">
            <a:spAutoFit/>
          </a:bodyPr>
          <a:lstStyle/>
          <a:p>
            <a:r>
              <a:rPr lang="en-GB" sz="2400" dirty="0"/>
              <a:t>Draw the net for this square-based pyramid.</a:t>
            </a:r>
            <a:endParaRPr lang="en-GB" sz="2400" dirty="0">
              <a:cs typeface="Arial" panose="020B0604020202020204" pitchFamily="34" charset="0"/>
            </a:endParaRPr>
          </a:p>
        </p:txBody>
      </p:sp>
      <p:pic>
        <p:nvPicPr>
          <p:cNvPr id="2" name="Picture 1"/>
          <p:cNvPicPr>
            <a:picLocks noChangeAspect="1"/>
          </p:cNvPicPr>
          <p:nvPr/>
        </p:nvPicPr>
        <p:blipFill rotWithShape="1">
          <a:blip r:embed="rId4"/>
          <a:srcRect l="33463" t="30041" r="36416" b="25839"/>
          <a:stretch/>
        </p:blipFill>
        <p:spPr>
          <a:xfrm>
            <a:off x="4439816" y="2060848"/>
            <a:ext cx="4464496" cy="3676644"/>
          </a:xfrm>
          <a:prstGeom prst="rect">
            <a:avLst/>
          </a:prstGeom>
        </p:spPr>
      </p:pic>
      <p:sp>
        <p:nvSpPr>
          <p:cNvPr id="10" name="Rectangle 9">
            <a:extLst>
              <a:ext uri="{FF2B5EF4-FFF2-40B4-BE49-F238E27FC236}">
                <a16:creationId xmlns:a16="http://schemas.microsoft.com/office/drawing/2014/main" id="{BC20A20E-05CD-1749-A0F8-CA4C69867C3E}"/>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Tree>
    <p:extLst>
      <p:ext uri="{BB962C8B-B14F-4D97-AF65-F5344CB8AC3E}">
        <p14:creationId xmlns:p14="http://schemas.microsoft.com/office/powerpoint/2010/main" val="877336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Constructing Nets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34044" y="562007"/>
            <a:ext cx="1412566" cy="461665"/>
          </a:xfrm>
          <a:prstGeom prst="rect">
            <a:avLst/>
          </a:prstGeom>
        </p:spPr>
        <p:txBody>
          <a:bodyPr wrap="none">
            <a:spAutoFit/>
          </a:bodyPr>
          <a:lstStyle/>
          <a:p>
            <a:r>
              <a:rPr lang="en-GB" sz="2400" b="1" dirty="0">
                <a:solidFill>
                  <a:srgbClr val="231F20"/>
                </a:solidFill>
                <a:cs typeface="Arial" panose="020B0604020202020204" pitchFamily="34" charset="0"/>
              </a:rPr>
              <a:t>Solution</a:t>
            </a:r>
            <a:endParaRPr lang="en-GB" sz="2400" b="1" dirty="0">
              <a:cs typeface="Arial" panose="020B0604020202020204" pitchFamily="34" charset="0"/>
            </a:endParaRPr>
          </a:p>
        </p:txBody>
      </p:sp>
      <p:sp>
        <p:nvSpPr>
          <p:cNvPr id="8" name="Rectangle 7"/>
          <p:cNvSpPr/>
          <p:nvPr/>
        </p:nvSpPr>
        <p:spPr>
          <a:xfrm>
            <a:off x="8256240" y="938464"/>
            <a:ext cx="4464495" cy="830997"/>
          </a:xfrm>
          <a:prstGeom prst="rect">
            <a:avLst/>
          </a:prstGeom>
        </p:spPr>
        <p:txBody>
          <a:bodyPr wrap="square">
            <a:spAutoFit/>
          </a:bodyPr>
          <a:lstStyle/>
          <a:p>
            <a:r>
              <a:rPr lang="en-GB" sz="2400" dirty="0">
                <a:solidFill>
                  <a:srgbClr val="FF0000"/>
                </a:solidFill>
                <a:cs typeface="Arial" panose="020B0604020202020204" pitchFamily="34" charset="0"/>
              </a:rPr>
              <a:t>A possible solution is </a:t>
            </a:r>
          </a:p>
          <a:p>
            <a:r>
              <a:rPr lang="en-GB" sz="2400" dirty="0">
                <a:solidFill>
                  <a:srgbClr val="FF0000"/>
                </a:solidFill>
                <a:cs typeface="Arial" panose="020B0604020202020204" pitchFamily="34" charset="0"/>
              </a:rPr>
              <a:t>shown on the left.</a:t>
            </a:r>
          </a:p>
        </p:txBody>
      </p:sp>
      <p:sp>
        <p:nvSpPr>
          <p:cNvPr id="5" name="Rectangle 4"/>
          <p:cNvSpPr/>
          <p:nvPr/>
        </p:nvSpPr>
        <p:spPr>
          <a:xfrm>
            <a:off x="7536160" y="1834031"/>
            <a:ext cx="4928099" cy="830997"/>
          </a:xfrm>
          <a:prstGeom prst="rect">
            <a:avLst/>
          </a:prstGeom>
        </p:spPr>
        <p:txBody>
          <a:bodyPr wrap="square">
            <a:spAutoFit/>
          </a:bodyPr>
          <a:lstStyle/>
          <a:p>
            <a:pPr lvl="0"/>
            <a:r>
              <a:rPr lang="en-GB" sz="2400" dirty="0">
                <a:solidFill>
                  <a:prstClr val="black"/>
                </a:solidFill>
              </a:rPr>
              <a:t>It then can be folded together to make the shape, as below.</a:t>
            </a:r>
            <a:endParaRPr lang="en-GB" sz="2400" dirty="0">
              <a:solidFill>
                <a:prstClr val="black"/>
              </a:solidFill>
              <a:cs typeface="Arial" panose="020B0604020202020204" pitchFamily="34" charset="0"/>
            </a:endParaRPr>
          </a:p>
        </p:txBody>
      </p:sp>
      <p:pic>
        <p:nvPicPr>
          <p:cNvPr id="10" name="Picture 9"/>
          <p:cNvPicPr>
            <a:picLocks noChangeAspect="1"/>
          </p:cNvPicPr>
          <p:nvPr/>
        </p:nvPicPr>
        <p:blipFill rotWithShape="1">
          <a:blip r:embed="rId4"/>
          <a:srcRect l="28738" t="23737" r="48228" b="18485"/>
          <a:stretch/>
        </p:blipFill>
        <p:spPr>
          <a:xfrm>
            <a:off x="8455646" y="2780928"/>
            <a:ext cx="2788087" cy="3931918"/>
          </a:xfrm>
          <a:prstGeom prst="rect">
            <a:avLst/>
          </a:prstGeom>
        </p:spPr>
      </p:pic>
      <p:pic>
        <p:nvPicPr>
          <p:cNvPr id="11" name="Picture 10"/>
          <p:cNvPicPr>
            <a:picLocks noChangeAspect="1"/>
          </p:cNvPicPr>
          <p:nvPr/>
        </p:nvPicPr>
        <p:blipFill rotWithShape="1">
          <a:blip r:embed="rId5"/>
          <a:srcRect l="979" t="19535" r="58859" b="11132"/>
          <a:stretch/>
        </p:blipFill>
        <p:spPr>
          <a:xfrm>
            <a:off x="2329610" y="1065436"/>
            <a:ext cx="4896544" cy="4752528"/>
          </a:xfrm>
          <a:prstGeom prst="rect">
            <a:avLst/>
          </a:prstGeom>
        </p:spPr>
      </p:pic>
      <p:sp>
        <p:nvSpPr>
          <p:cNvPr id="13" name="Rectangle 12">
            <a:extLst>
              <a:ext uri="{FF2B5EF4-FFF2-40B4-BE49-F238E27FC236}">
                <a16:creationId xmlns:a16="http://schemas.microsoft.com/office/drawing/2014/main" id="{5BA37E1D-52A5-EF4E-8FEE-B0F59C9FB5C2}"/>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Tree>
    <p:extLst>
      <p:ext uri="{BB962C8B-B14F-4D97-AF65-F5344CB8AC3E}">
        <p14:creationId xmlns:p14="http://schemas.microsoft.com/office/powerpoint/2010/main" val="571044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C2.2: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01600" y="704696"/>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3" name="Rectangle 2"/>
          <p:cNvSpPr/>
          <p:nvPr/>
        </p:nvSpPr>
        <p:spPr>
          <a:xfrm>
            <a:off x="2301600" y="1856432"/>
            <a:ext cx="9267008" cy="461665"/>
          </a:xfrm>
          <a:prstGeom prst="rect">
            <a:avLst/>
          </a:prstGeom>
        </p:spPr>
        <p:txBody>
          <a:bodyPr wrap="square">
            <a:spAutoFit/>
          </a:bodyPr>
          <a:lstStyle/>
          <a:p>
            <a:r>
              <a:rPr lang="en-GB" sz="2400" dirty="0"/>
              <a:t>1. Draw an accurate net for the cuboid below.</a:t>
            </a:r>
            <a:endParaRPr lang="en-GB" sz="2400" dirty="0">
              <a:cs typeface="Arial" panose="020B0604020202020204" pitchFamily="34" charset="0"/>
            </a:endParaRPr>
          </a:p>
        </p:txBody>
      </p:sp>
      <p:pic>
        <p:nvPicPr>
          <p:cNvPr id="6" name="Picture 5"/>
          <p:cNvPicPr>
            <a:picLocks noChangeAspect="1"/>
          </p:cNvPicPr>
          <p:nvPr/>
        </p:nvPicPr>
        <p:blipFill rotWithShape="1">
          <a:blip r:embed="rId4"/>
          <a:srcRect l="21651" t="46849" r="28147" b="15334"/>
          <a:stretch/>
        </p:blipFill>
        <p:spPr>
          <a:xfrm>
            <a:off x="2495600" y="2852936"/>
            <a:ext cx="5616624" cy="2378805"/>
          </a:xfrm>
          <a:prstGeom prst="rect">
            <a:avLst/>
          </a:prstGeom>
        </p:spPr>
      </p:pic>
      <p:pic>
        <p:nvPicPr>
          <p:cNvPr id="10" name="Picture 9">
            <a:extLst>
              <a:ext uri="{FF2B5EF4-FFF2-40B4-BE49-F238E27FC236}">
                <a16:creationId xmlns:a16="http://schemas.microsoft.com/office/drawing/2014/main" id="{3A659ABB-02BC-B249-AD42-AC506B2BDD12}"/>
              </a:ext>
            </a:extLst>
          </p:cNvPr>
          <p:cNvPicPr>
            <a:picLocks noChangeAspect="1"/>
          </p:cNvPicPr>
          <p:nvPr/>
        </p:nvPicPr>
        <p:blipFill rotWithShape="1">
          <a:blip r:embed="rId5"/>
          <a:srcRect l="12791" t="20586" r="51772" b="19536"/>
          <a:stretch/>
        </p:blipFill>
        <p:spPr>
          <a:xfrm>
            <a:off x="8742485" y="2686808"/>
            <a:ext cx="3316213" cy="3150402"/>
          </a:xfrm>
          <a:prstGeom prst="rect">
            <a:avLst/>
          </a:prstGeom>
        </p:spPr>
      </p:pic>
      <p:sp>
        <p:nvSpPr>
          <p:cNvPr id="4" name="TextBox 3">
            <a:extLst>
              <a:ext uri="{FF2B5EF4-FFF2-40B4-BE49-F238E27FC236}">
                <a16:creationId xmlns:a16="http://schemas.microsoft.com/office/drawing/2014/main" id="{9D28AC3A-BAB2-6542-B912-A97C15BF26CF}"/>
              </a:ext>
            </a:extLst>
          </p:cNvPr>
          <p:cNvSpPr txBox="1"/>
          <p:nvPr/>
        </p:nvSpPr>
        <p:spPr>
          <a:xfrm>
            <a:off x="9552384" y="2177171"/>
            <a:ext cx="2520280" cy="461665"/>
          </a:xfrm>
          <a:prstGeom prst="rect">
            <a:avLst/>
          </a:prstGeom>
          <a:noFill/>
        </p:spPr>
        <p:txBody>
          <a:bodyPr wrap="square" rtlCol="0">
            <a:spAutoFit/>
          </a:bodyPr>
          <a:lstStyle/>
          <a:p>
            <a:r>
              <a:rPr lang="en-GB" sz="2400" b="1" dirty="0"/>
              <a:t>Answer</a:t>
            </a:r>
            <a:endParaRPr lang="en-GB" sz="2400" b="1" dirty="0">
              <a:cs typeface="Arial" panose="020B0604020202020204" pitchFamily="34" charset="0"/>
            </a:endParaRPr>
          </a:p>
        </p:txBody>
      </p:sp>
      <p:sp>
        <p:nvSpPr>
          <p:cNvPr id="5" name="TextBox 4">
            <a:extLst>
              <a:ext uri="{FF2B5EF4-FFF2-40B4-BE49-F238E27FC236}">
                <a16:creationId xmlns:a16="http://schemas.microsoft.com/office/drawing/2014/main" id="{C3A84A27-61DB-D248-AC99-CE76B709092D}"/>
              </a:ext>
            </a:extLst>
          </p:cNvPr>
          <p:cNvSpPr txBox="1"/>
          <p:nvPr/>
        </p:nvSpPr>
        <p:spPr>
          <a:xfrm>
            <a:off x="8499362" y="5980586"/>
            <a:ext cx="3802458" cy="830997"/>
          </a:xfrm>
          <a:prstGeom prst="rect">
            <a:avLst/>
          </a:prstGeom>
          <a:noFill/>
        </p:spPr>
        <p:txBody>
          <a:bodyPr wrap="square" rtlCol="0">
            <a:spAutoFit/>
          </a:bodyPr>
          <a:lstStyle/>
          <a:p>
            <a:pPr algn="ctr"/>
            <a:r>
              <a:rPr lang="en-GB" sz="2400" dirty="0">
                <a:solidFill>
                  <a:srgbClr val="FF0000"/>
                </a:solidFill>
              </a:rPr>
              <a:t>One possible answer </a:t>
            </a:r>
          </a:p>
          <a:p>
            <a:pPr algn="ctr"/>
            <a:r>
              <a:rPr lang="en-GB" sz="2400" dirty="0">
                <a:solidFill>
                  <a:srgbClr val="FF0000"/>
                </a:solidFill>
              </a:rPr>
              <a:t>is shown above.</a:t>
            </a:r>
            <a:endParaRPr lang="en-US" sz="2400" dirty="0"/>
          </a:p>
        </p:txBody>
      </p:sp>
      <p:sp>
        <p:nvSpPr>
          <p:cNvPr id="13" name="Rectangle 12">
            <a:extLst>
              <a:ext uri="{FF2B5EF4-FFF2-40B4-BE49-F238E27FC236}">
                <a16:creationId xmlns:a16="http://schemas.microsoft.com/office/drawing/2014/main" id="{DCC947F6-D728-BC48-AA72-581BE8D5A943}"/>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Tree>
    <p:extLst>
      <p:ext uri="{BB962C8B-B14F-4D97-AF65-F5344CB8AC3E}">
        <p14:creationId xmlns:p14="http://schemas.microsoft.com/office/powerpoint/2010/main" val="25871434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C2.2: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301600" y="963522"/>
            <a:ext cx="9267008" cy="461665"/>
          </a:xfrm>
          <a:prstGeom prst="rect">
            <a:avLst/>
          </a:prstGeom>
        </p:spPr>
        <p:txBody>
          <a:bodyPr wrap="square">
            <a:spAutoFit/>
          </a:bodyPr>
          <a:lstStyle/>
          <a:p>
            <a:r>
              <a:rPr lang="en-GB" sz="2400" dirty="0"/>
              <a:t>2. Draw an accurate net for the prism below.</a:t>
            </a:r>
            <a:endParaRPr lang="en-GB" sz="2400" dirty="0">
              <a:cs typeface="Arial" panose="020B0604020202020204" pitchFamily="34" charset="0"/>
            </a:endParaRPr>
          </a:p>
        </p:txBody>
      </p:sp>
      <p:pic>
        <p:nvPicPr>
          <p:cNvPr id="5" name="Picture 4"/>
          <p:cNvPicPr>
            <a:picLocks noChangeAspect="1"/>
          </p:cNvPicPr>
          <p:nvPr/>
        </p:nvPicPr>
        <p:blipFill rotWithShape="1">
          <a:blip r:embed="rId4"/>
          <a:srcRect l="16926" t="31091" r="39959" b="20586"/>
          <a:stretch/>
        </p:blipFill>
        <p:spPr>
          <a:xfrm>
            <a:off x="2567608" y="2261392"/>
            <a:ext cx="5012394" cy="3158495"/>
          </a:xfrm>
          <a:prstGeom prst="rect">
            <a:avLst/>
          </a:prstGeom>
        </p:spPr>
      </p:pic>
      <p:pic>
        <p:nvPicPr>
          <p:cNvPr id="9" name="Picture 8">
            <a:extLst>
              <a:ext uri="{FF2B5EF4-FFF2-40B4-BE49-F238E27FC236}">
                <a16:creationId xmlns:a16="http://schemas.microsoft.com/office/drawing/2014/main" id="{D6046CAB-BAD7-3546-AD02-C6D8FD2B8DB1}"/>
              </a:ext>
            </a:extLst>
          </p:cNvPr>
          <p:cNvPicPr>
            <a:picLocks noChangeAspect="1"/>
          </p:cNvPicPr>
          <p:nvPr/>
        </p:nvPicPr>
        <p:blipFill rotWithShape="1">
          <a:blip r:embed="rId5"/>
          <a:srcRect l="22831" t="28990" r="47638" b="16384"/>
          <a:stretch/>
        </p:blipFill>
        <p:spPr>
          <a:xfrm>
            <a:off x="8015453" y="2072841"/>
            <a:ext cx="3588868" cy="3732423"/>
          </a:xfrm>
          <a:prstGeom prst="rect">
            <a:avLst/>
          </a:prstGeom>
        </p:spPr>
      </p:pic>
      <p:sp>
        <p:nvSpPr>
          <p:cNvPr id="4" name="TextBox 3">
            <a:extLst>
              <a:ext uri="{FF2B5EF4-FFF2-40B4-BE49-F238E27FC236}">
                <a16:creationId xmlns:a16="http://schemas.microsoft.com/office/drawing/2014/main" id="{81C5999B-C39B-A845-919D-0F80394DBE5F}"/>
              </a:ext>
            </a:extLst>
          </p:cNvPr>
          <p:cNvSpPr txBox="1"/>
          <p:nvPr/>
        </p:nvSpPr>
        <p:spPr>
          <a:xfrm>
            <a:off x="8976320" y="1350370"/>
            <a:ext cx="2160240" cy="461665"/>
          </a:xfrm>
          <a:prstGeom prst="rect">
            <a:avLst/>
          </a:prstGeom>
          <a:noFill/>
        </p:spPr>
        <p:txBody>
          <a:bodyPr wrap="square" rtlCol="0">
            <a:spAutoFit/>
          </a:bodyPr>
          <a:lstStyle/>
          <a:p>
            <a:r>
              <a:rPr lang="en-US" sz="2400" b="1" dirty="0"/>
              <a:t>Answer</a:t>
            </a:r>
          </a:p>
        </p:txBody>
      </p:sp>
      <p:sp>
        <p:nvSpPr>
          <p:cNvPr id="6" name="TextBox 5">
            <a:extLst>
              <a:ext uri="{FF2B5EF4-FFF2-40B4-BE49-F238E27FC236}">
                <a16:creationId xmlns:a16="http://schemas.microsoft.com/office/drawing/2014/main" id="{69DA7566-6B41-F84A-B77D-B507CE027C95}"/>
              </a:ext>
            </a:extLst>
          </p:cNvPr>
          <p:cNvSpPr txBox="1"/>
          <p:nvPr/>
        </p:nvSpPr>
        <p:spPr>
          <a:xfrm>
            <a:off x="7507994" y="6091706"/>
            <a:ext cx="5450693" cy="400110"/>
          </a:xfrm>
          <a:prstGeom prst="rect">
            <a:avLst/>
          </a:prstGeom>
          <a:noFill/>
        </p:spPr>
        <p:txBody>
          <a:bodyPr wrap="square" rtlCol="0">
            <a:spAutoFit/>
          </a:bodyPr>
          <a:lstStyle/>
          <a:p>
            <a:r>
              <a:rPr lang="en-US" dirty="0">
                <a:solidFill>
                  <a:srgbClr val="FF0000"/>
                </a:solidFill>
              </a:rPr>
              <a:t>Note: this is just one possible answer.</a:t>
            </a:r>
          </a:p>
        </p:txBody>
      </p:sp>
      <p:sp>
        <p:nvSpPr>
          <p:cNvPr id="12" name="Rectangle 11">
            <a:extLst>
              <a:ext uri="{FF2B5EF4-FFF2-40B4-BE49-F238E27FC236}">
                <a16:creationId xmlns:a16="http://schemas.microsoft.com/office/drawing/2014/main" id="{A4EED90F-6A7C-4E46-80C9-7AE8EF927C06}"/>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Tree>
    <p:extLst>
      <p:ext uri="{BB962C8B-B14F-4D97-AF65-F5344CB8AC3E}">
        <p14:creationId xmlns:p14="http://schemas.microsoft.com/office/powerpoint/2010/main" val="28454396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C2.2: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260" y="976457"/>
            <a:ext cx="99847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second Section.</a:t>
            </a:r>
          </a:p>
        </p:txBody>
      </p:sp>
      <p:sp>
        <p:nvSpPr>
          <p:cNvPr id="14" name="TextBox 13">
            <a:extLst>
              <a:ext uri="{FF2B5EF4-FFF2-40B4-BE49-F238E27FC236}">
                <a16:creationId xmlns:a16="http://schemas.microsoft.com/office/drawing/2014/main" id="{680F8782-DF76-DB40-940C-99195A385260}"/>
              </a:ext>
            </a:extLst>
          </p:cNvPr>
          <p:cNvSpPr txBox="1">
            <a:spLocks noChangeArrowheads="1"/>
          </p:cNvSpPr>
          <p:nvPr/>
        </p:nvSpPr>
        <p:spPr bwMode="auto">
          <a:xfrm>
            <a:off x="2207260" y="2445425"/>
            <a:ext cx="99847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10" name="Rectangle 9">
            <a:extLst>
              <a:ext uri="{FF2B5EF4-FFF2-40B4-BE49-F238E27FC236}">
                <a16:creationId xmlns:a16="http://schemas.microsoft.com/office/drawing/2014/main" id="{352CDA93-66AD-4246-ABEA-4A583DB02282}"/>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C2.2</a:t>
            </a:r>
          </a:p>
        </p:txBody>
      </p:sp>
      <p:sp>
        <p:nvSpPr>
          <p:cNvPr id="11" name="Rectangle 10">
            <a:extLst>
              <a:ext uri="{FF2B5EF4-FFF2-40B4-BE49-F238E27FC236}">
                <a16:creationId xmlns:a16="http://schemas.microsoft.com/office/drawing/2014/main" id="{4398B1F2-1739-2741-B401-ECB7E9FA2496}"/>
              </a:ext>
            </a:extLst>
          </p:cNvPr>
          <p:cNvSpPr/>
          <p:nvPr/>
        </p:nvSpPr>
        <p:spPr>
          <a:xfrm>
            <a:off x="3215680" y="422108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http://szalonta.hu/ske/text/C2/skec2s2.html</a:t>
            </a:r>
          </a:p>
        </p:txBody>
      </p:sp>
    </p:spTree>
    <p:extLst>
      <p:ext uri="{BB962C8B-B14F-4D97-AF65-F5344CB8AC3E}">
        <p14:creationId xmlns:p14="http://schemas.microsoft.com/office/powerpoint/2010/main" val="4134947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Plans and Elevations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323902" y="806241"/>
            <a:ext cx="9438398" cy="461665"/>
          </a:xfrm>
          <a:prstGeom prst="rect">
            <a:avLst/>
          </a:prstGeom>
        </p:spPr>
        <p:txBody>
          <a:bodyPr wrap="square">
            <a:spAutoFit/>
          </a:bodyPr>
          <a:lstStyle/>
          <a:p>
            <a:r>
              <a:rPr lang="en-GB" sz="2400" dirty="0"/>
              <a:t>The </a:t>
            </a:r>
            <a:r>
              <a:rPr lang="en-GB" sz="2400" i="1" dirty="0"/>
              <a:t>plan </a:t>
            </a:r>
            <a:r>
              <a:rPr lang="en-GB" sz="2400" dirty="0"/>
              <a:t>of a solid is the view from </a:t>
            </a:r>
            <a:r>
              <a:rPr lang="en-GB" sz="2400" i="1" dirty="0"/>
              <a:t>above</a:t>
            </a:r>
            <a:r>
              <a:rPr lang="en-GB" sz="2400" dirty="0"/>
              <a:t>, as in the diagram below.</a:t>
            </a:r>
          </a:p>
        </p:txBody>
      </p:sp>
      <p:sp>
        <p:nvSpPr>
          <p:cNvPr id="12" name="Rectangle 11"/>
          <p:cNvSpPr/>
          <p:nvPr/>
        </p:nvSpPr>
        <p:spPr>
          <a:xfrm>
            <a:off x="2480431" y="5597348"/>
            <a:ext cx="9438398" cy="830997"/>
          </a:xfrm>
          <a:prstGeom prst="rect">
            <a:avLst/>
          </a:prstGeom>
        </p:spPr>
        <p:txBody>
          <a:bodyPr wrap="square">
            <a:spAutoFit/>
          </a:bodyPr>
          <a:lstStyle/>
          <a:p>
            <a:pPr algn="ctr"/>
            <a:r>
              <a:rPr lang="en-GB" sz="2400" dirty="0">
                <a:solidFill>
                  <a:srgbClr val="231F20"/>
                </a:solidFill>
                <a:latin typeface="+mj-lt"/>
              </a:rPr>
              <a:t>The </a:t>
            </a:r>
            <a:r>
              <a:rPr lang="en-GB" sz="2400" i="1" dirty="0">
                <a:solidFill>
                  <a:srgbClr val="231F20"/>
                </a:solidFill>
                <a:latin typeface="+mj-lt"/>
              </a:rPr>
              <a:t>elevation </a:t>
            </a:r>
            <a:r>
              <a:rPr lang="en-GB" sz="2400" dirty="0">
                <a:solidFill>
                  <a:srgbClr val="231F20"/>
                </a:solidFill>
                <a:latin typeface="+mj-lt"/>
              </a:rPr>
              <a:t>of a solid is the view from a </a:t>
            </a:r>
            <a:r>
              <a:rPr lang="en-GB" sz="2400" i="1" dirty="0">
                <a:solidFill>
                  <a:srgbClr val="231F20"/>
                </a:solidFill>
                <a:latin typeface="+mj-lt"/>
              </a:rPr>
              <a:t>side. </a:t>
            </a:r>
          </a:p>
          <a:p>
            <a:pPr algn="ctr"/>
            <a:r>
              <a:rPr lang="en-GB" sz="2400" dirty="0">
                <a:solidFill>
                  <a:srgbClr val="231F20"/>
                </a:solidFill>
                <a:latin typeface="+mj-lt"/>
              </a:rPr>
              <a:t>We often use the terms </a:t>
            </a:r>
            <a:r>
              <a:rPr lang="en-GB" sz="2400" i="1" dirty="0">
                <a:solidFill>
                  <a:srgbClr val="231F20"/>
                </a:solidFill>
                <a:latin typeface="+mj-lt"/>
              </a:rPr>
              <a:t>front elevation </a:t>
            </a:r>
            <a:r>
              <a:rPr lang="en-GB" sz="2400" dirty="0">
                <a:solidFill>
                  <a:srgbClr val="231F20"/>
                </a:solidFill>
                <a:latin typeface="+mj-lt"/>
              </a:rPr>
              <a:t>and </a:t>
            </a:r>
            <a:r>
              <a:rPr lang="en-GB" sz="2400" i="1" dirty="0">
                <a:solidFill>
                  <a:srgbClr val="231F20"/>
                </a:solidFill>
                <a:latin typeface="+mj-lt"/>
              </a:rPr>
              <a:t>side elevation.</a:t>
            </a:r>
            <a:endParaRPr lang="en-GB" sz="2400" dirty="0">
              <a:latin typeface="+mj-lt"/>
            </a:endParaRPr>
          </a:p>
        </p:txBody>
      </p:sp>
      <p:pic>
        <p:nvPicPr>
          <p:cNvPr id="13" name="Picture 12"/>
          <p:cNvPicPr>
            <a:picLocks noChangeAspect="1"/>
          </p:cNvPicPr>
          <p:nvPr/>
        </p:nvPicPr>
        <p:blipFill rotWithShape="1">
          <a:blip r:embed="rId4"/>
          <a:srcRect l="28147" t="26889" r="30509" b="25838"/>
          <a:stretch/>
        </p:blipFill>
        <p:spPr>
          <a:xfrm>
            <a:off x="3910753" y="1402648"/>
            <a:ext cx="6264696" cy="4027304"/>
          </a:xfrm>
          <a:prstGeom prst="rect">
            <a:avLst/>
          </a:prstGeom>
        </p:spPr>
      </p:pic>
      <p:sp>
        <p:nvSpPr>
          <p:cNvPr id="10" name="Rectangle 9">
            <a:extLst>
              <a:ext uri="{FF2B5EF4-FFF2-40B4-BE49-F238E27FC236}">
                <a16:creationId xmlns:a16="http://schemas.microsoft.com/office/drawing/2014/main" id="{C3415FA0-A1F7-024A-B038-48C1069A2D11}"/>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C2.3</a:t>
            </a:r>
          </a:p>
        </p:txBody>
      </p:sp>
    </p:spTree>
    <p:extLst>
      <p:ext uri="{BB962C8B-B14F-4D97-AF65-F5344CB8AC3E}">
        <p14:creationId xmlns:p14="http://schemas.microsoft.com/office/powerpoint/2010/main" val="1508510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Plans and Elevations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323902" y="806241"/>
            <a:ext cx="9438398" cy="830997"/>
          </a:xfrm>
          <a:prstGeom prst="rect">
            <a:avLst/>
          </a:prstGeom>
        </p:spPr>
        <p:txBody>
          <a:bodyPr wrap="square">
            <a:spAutoFit/>
          </a:bodyPr>
          <a:lstStyle/>
          <a:p>
            <a:r>
              <a:rPr lang="en-GB" sz="2400" dirty="0"/>
              <a:t>Looking from the side gives the</a:t>
            </a:r>
          </a:p>
          <a:p>
            <a:r>
              <a:rPr lang="en-GB" sz="2400" i="1" dirty="0"/>
              <a:t>Side elevation</a:t>
            </a:r>
            <a:endParaRPr lang="en-GB" sz="2400" dirty="0"/>
          </a:p>
        </p:txBody>
      </p:sp>
      <p:sp>
        <p:nvSpPr>
          <p:cNvPr id="9" name="Rectangle 8"/>
          <p:cNvSpPr/>
          <p:nvPr/>
        </p:nvSpPr>
        <p:spPr>
          <a:xfrm>
            <a:off x="4125766" y="3812926"/>
            <a:ext cx="4534863" cy="830997"/>
          </a:xfrm>
          <a:prstGeom prst="rect">
            <a:avLst/>
          </a:prstGeom>
        </p:spPr>
        <p:txBody>
          <a:bodyPr wrap="square">
            <a:spAutoFit/>
          </a:bodyPr>
          <a:lstStyle/>
          <a:p>
            <a:r>
              <a:rPr lang="en-GB" sz="2400" dirty="0"/>
              <a:t>Looking from the front gives the</a:t>
            </a:r>
          </a:p>
          <a:p>
            <a:r>
              <a:rPr lang="en-GB" sz="2400" i="1" dirty="0"/>
              <a:t>Front elevation</a:t>
            </a:r>
            <a:endParaRPr lang="en-GB" sz="2400" dirty="0"/>
          </a:p>
        </p:txBody>
      </p:sp>
      <p:sp>
        <p:nvSpPr>
          <p:cNvPr id="10" name="Rectangle 9"/>
          <p:cNvSpPr/>
          <p:nvPr/>
        </p:nvSpPr>
        <p:spPr>
          <a:xfrm>
            <a:off x="5735960" y="5661248"/>
            <a:ext cx="4248472" cy="830997"/>
          </a:xfrm>
          <a:prstGeom prst="rect">
            <a:avLst/>
          </a:prstGeom>
        </p:spPr>
        <p:txBody>
          <a:bodyPr wrap="square">
            <a:spAutoFit/>
          </a:bodyPr>
          <a:lstStyle/>
          <a:p>
            <a:r>
              <a:rPr lang="en-GB" sz="2400" dirty="0"/>
              <a:t>Looking from above gives the</a:t>
            </a:r>
          </a:p>
          <a:p>
            <a:r>
              <a:rPr lang="en-GB" sz="2400" i="1" dirty="0"/>
              <a:t>Plan</a:t>
            </a:r>
            <a:endParaRPr lang="en-GB" sz="2400" dirty="0"/>
          </a:p>
        </p:txBody>
      </p:sp>
      <p:pic>
        <p:nvPicPr>
          <p:cNvPr id="2" name="Picture 1"/>
          <p:cNvPicPr>
            <a:picLocks noChangeAspect="1"/>
          </p:cNvPicPr>
          <p:nvPr/>
        </p:nvPicPr>
        <p:blipFill rotWithShape="1">
          <a:blip r:embed="rId4"/>
          <a:srcRect l="41141" t="26889" r="43503" b="33192"/>
          <a:stretch/>
        </p:blipFill>
        <p:spPr>
          <a:xfrm>
            <a:off x="2656153" y="2552285"/>
            <a:ext cx="1402933" cy="2050441"/>
          </a:xfrm>
          <a:prstGeom prst="rect">
            <a:avLst/>
          </a:prstGeom>
        </p:spPr>
      </p:pic>
      <p:pic>
        <p:nvPicPr>
          <p:cNvPr id="3" name="Picture 2"/>
          <p:cNvPicPr>
            <a:picLocks noChangeAspect="1"/>
          </p:cNvPicPr>
          <p:nvPr/>
        </p:nvPicPr>
        <p:blipFill rotWithShape="1">
          <a:blip r:embed="rId5"/>
          <a:srcRect l="41141" t="32141" r="43503" b="27939"/>
          <a:stretch/>
        </p:blipFill>
        <p:spPr>
          <a:xfrm>
            <a:off x="10128448" y="3933056"/>
            <a:ext cx="1872208" cy="2736304"/>
          </a:xfrm>
          <a:prstGeom prst="rect">
            <a:avLst/>
          </a:prstGeom>
        </p:spPr>
      </p:pic>
      <p:pic>
        <p:nvPicPr>
          <p:cNvPr id="4" name="Picture 3"/>
          <p:cNvPicPr>
            <a:picLocks noChangeAspect="1"/>
          </p:cNvPicPr>
          <p:nvPr/>
        </p:nvPicPr>
        <p:blipFill rotWithShape="1">
          <a:blip r:embed="rId6"/>
          <a:srcRect l="44094" t="25839" r="33463" b="33192"/>
          <a:stretch/>
        </p:blipFill>
        <p:spPr>
          <a:xfrm>
            <a:off x="6877881" y="848530"/>
            <a:ext cx="1964630" cy="2016331"/>
          </a:xfrm>
          <a:prstGeom prst="rect">
            <a:avLst/>
          </a:prstGeom>
        </p:spPr>
      </p:pic>
      <p:sp>
        <p:nvSpPr>
          <p:cNvPr id="13" name="Rectangle 12">
            <a:extLst>
              <a:ext uri="{FF2B5EF4-FFF2-40B4-BE49-F238E27FC236}">
                <a16:creationId xmlns:a16="http://schemas.microsoft.com/office/drawing/2014/main" id="{9EAD5A0E-B5EF-3F43-8C4A-E0826BB47E64}"/>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C2.3</a:t>
            </a:r>
          </a:p>
        </p:txBody>
      </p:sp>
    </p:spTree>
    <p:extLst>
      <p:ext uri="{BB962C8B-B14F-4D97-AF65-F5344CB8AC3E}">
        <p14:creationId xmlns:p14="http://schemas.microsoft.com/office/powerpoint/2010/main" val="34179560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Plans and Elevations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36902" y="757540"/>
            <a:ext cx="9267008" cy="461665"/>
          </a:xfrm>
          <a:prstGeom prst="rect">
            <a:avLst/>
          </a:prstGeom>
        </p:spPr>
        <p:txBody>
          <a:bodyPr wrap="square">
            <a:spAutoFit/>
          </a:bodyPr>
          <a:lstStyle/>
          <a:p>
            <a:r>
              <a:rPr lang="en-GB" sz="2400" b="1" dirty="0"/>
              <a:t>Example</a:t>
            </a:r>
            <a:endParaRPr lang="en-GB" sz="2400" b="1" dirty="0">
              <a:cs typeface="Arial" panose="020B0604020202020204" pitchFamily="34" charset="0"/>
            </a:endParaRPr>
          </a:p>
        </p:txBody>
      </p:sp>
      <p:sp>
        <p:nvSpPr>
          <p:cNvPr id="5" name="Rectangle 4"/>
          <p:cNvSpPr/>
          <p:nvPr/>
        </p:nvSpPr>
        <p:spPr>
          <a:xfrm>
            <a:off x="2236902" y="1336590"/>
            <a:ext cx="9684201" cy="830997"/>
          </a:xfrm>
          <a:prstGeom prst="rect">
            <a:avLst/>
          </a:prstGeom>
        </p:spPr>
        <p:txBody>
          <a:bodyPr wrap="square">
            <a:spAutoFit/>
          </a:bodyPr>
          <a:lstStyle/>
          <a:p>
            <a:pPr lvl="0"/>
            <a:r>
              <a:rPr lang="en-GB" sz="2400" dirty="0"/>
              <a:t>Draw the front elevation, side elevation and plan of this shape, taking the L face to be the ‘front’ of the shape.</a:t>
            </a:r>
            <a:endParaRPr lang="en-GB" sz="2400" dirty="0">
              <a:solidFill>
                <a:prstClr val="black"/>
              </a:solidFill>
              <a:cs typeface="Arial" panose="020B0604020202020204" pitchFamily="34" charset="0"/>
            </a:endParaRPr>
          </a:p>
        </p:txBody>
      </p:sp>
      <p:pic>
        <p:nvPicPr>
          <p:cNvPr id="4" name="Picture 3"/>
          <p:cNvPicPr>
            <a:picLocks noChangeAspect="1"/>
          </p:cNvPicPr>
          <p:nvPr/>
        </p:nvPicPr>
        <p:blipFill rotWithShape="1">
          <a:blip r:embed="rId4"/>
          <a:srcRect l="37006" t="19536" r="29329" b="17435"/>
          <a:stretch/>
        </p:blipFill>
        <p:spPr>
          <a:xfrm>
            <a:off x="5142214" y="2564904"/>
            <a:ext cx="3456384" cy="3638299"/>
          </a:xfrm>
          <a:prstGeom prst="rect">
            <a:avLst/>
          </a:prstGeom>
        </p:spPr>
      </p:pic>
      <p:sp>
        <p:nvSpPr>
          <p:cNvPr id="10" name="Rectangle 9">
            <a:extLst>
              <a:ext uri="{FF2B5EF4-FFF2-40B4-BE49-F238E27FC236}">
                <a16:creationId xmlns:a16="http://schemas.microsoft.com/office/drawing/2014/main" id="{0AD55018-8926-4042-8509-C2DAC3348113}"/>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C2.3</a:t>
            </a:r>
          </a:p>
        </p:txBody>
      </p:sp>
    </p:spTree>
    <p:extLst>
      <p:ext uri="{BB962C8B-B14F-4D97-AF65-F5344CB8AC3E}">
        <p14:creationId xmlns:p14="http://schemas.microsoft.com/office/powerpoint/2010/main" val="11840699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610" name="Group 2"/>
          <p:cNvGraphicFramePr>
            <a:graphicFrameLocks noGrp="1"/>
          </p:cNvGraphicFramePr>
          <p:nvPr/>
        </p:nvGraphicFramePr>
        <p:xfrm>
          <a:off x="1919288" y="2781301"/>
          <a:ext cx="8293100" cy="2913065"/>
        </p:xfrm>
        <a:graphic>
          <a:graphicData uri="http://schemas.openxmlformats.org/drawingml/2006/table">
            <a:tbl>
              <a:tblPr/>
              <a:tblGrid>
                <a:gridCol w="2235200">
                  <a:extLst>
                    <a:ext uri="{9D8B030D-6E8A-4147-A177-3AD203B41FA5}">
                      <a16:colId xmlns:a16="http://schemas.microsoft.com/office/drawing/2014/main" val="20000"/>
                    </a:ext>
                  </a:extLst>
                </a:gridCol>
                <a:gridCol w="6057900">
                  <a:extLst>
                    <a:ext uri="{9D8B030D-6E8A-4147-A177-3AD203B41FA5}">
                      <a16:colId xmlns:a16="http://schemas.microsoft.com/office/drawing/2014/main" val="20001"/>
                    </a:ext>
                  </a:extLst>
                </a:gridCol>
              </a:tblGrid>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5372" name="TextBox 1"/>
          <p:cNvSpPr txBox="1">
            <a:spLocks noChangeArrowheads="1"/>
          </p:cNvSpPr>
          <p:nvPr/>
        </p:nvSpPr>
        <p:spPr bwMode="auto">
          <a:xfrm>
            <a:off x="2339089" y="722557"/>
            <a:ext cx="9721081" cy="1938992"/>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t>This Unit focuses on </a:t>
            </a:r>
            <a:r>
              <a:rPr lang="en-US" altLang="en-US" sz="2400" i="1" dirty="0"/>
              <a:t>Solids</a:t>
            </a:r>
            <a:r>
              <a:rPr lang="en-US" altLang="en-US" sz="2400" dirty="0"/>
              <a:t>, 3-dimensional shapes, how they can</a:t>
            </a:r>
          </a:p>
          <a:p>
            <a:r>
              <a:rPr lang="en-US" altLang="en-US" sz="2400" dirty="0"/>
              <a:t>be described and constructed.</a:t>
            </a:r>
          </a:p>
          <a:p>
            <a:endParaRPr lang="en-US" altLang="en-US" sz="2400" dirty="0"/>
          </a:p>
          <a:p>
            <a:r>
              <a:rPr lang="en-US" altLang="en-US" sz="2400" dirty="0"/>
              <a:t>You have four sections to work through and there are check up audits</a:t>
            </a:r>
          </a:p>
          <a:p>
            <a:r>
              <a:rPr lang="en-US" altLang="en-US" sz="2400" dirty="0"/>
              <a:t>and fitness tests for each section. </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Solids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4295800" y="2996952"/>
            <a:ext cx="7344816"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 typeface="+mj-lt"/>
              <a:buAutoNum type="arabicPeriod"/>
            </a:pPr>
            <a:r>
              <a:rPr lang="en-GB" sz="2400" dirty="0"/>
              <a:t>Making Solids Using Nets</a:t>
            </a:r>
          </a:p>
          <a:p>
            <a:pPr>
              <a:buFont typeface="+mj-lt"/>
              <a:buAutoNum type="arabicPeriod"/>
            </a:pPr>
            <a:endParaRPr lang="en-GB" sz="2400" dirty="0"/>
          </a:p>
          <a:p>
            <a:pPr>
              <a:buFont typeface="+mj-lt"/>
              <a:buAutoNum type="arabicPeriod"/>
            </a:pPr>
            <a:r>
              <a:rPr lang="en-GB" sz="2400" dirty="0"/>
              <a:t>Constructing Nets</a:t>
            </a:r>
          </a:p>
          <a:p>
            <a:pPr>
              <a:buFont typeface="+mj-lt"/>
              <a:buAutoNum type="arabicPeriod"/>
            </a:pPr>
            <a:endParaRPr lang="en-GB" sz="2400" dirty="0"/>
          </a:p>
          <a:p>
            <a:pPr>
              <a:buFont typeface="+mj-lt"/>
              <a:buAutoNum type="arabicPeriod"/>
            </a:pPr>
            <a:r>
              <a:rPr lang="en-GB" sz="2400" dirty="0"/>
              <a:t>Plans and Elevations</a:t>
            </a:r>
          </a:p>
          <a:p>
            <a:pPr>
              <a:buFont typeface="+mj-lt"/>
              <a:buAutoNum type="arabicPeriod"/>
            </a:pPr>
            <a:endParaRPr lang="en-GB" sz="2400" dirty="0"/>
          </a:p>
          <a:p>
            <a:pPr>
              <a:buFont typeface="+mj-lt"/>
              <a:buAutoNum type="arabicPeriod"/>
            </a:pPr>
            <a:r>
              <a:rPr lang="en-GB" sz="2400" dirty="0"/>
              <a:t>Using Isometric Paper</a:t>
            </a:r>
          </a:p>
        </p:txBody>
      </p:sp>
      <p:sp>
        <p:nvSpPr>
          <p:cNvPr id="10" name="Rectangle 9">
            <a:extLst>
              <a:ext uri="{FF2B5EF4-FFF2-40B4-BE49-F238E27FC236}">
                <a16:creationId xmlns:a16="http://schemas.microsoft.com/office/drawing/2014/main" id="{43AEEC41-10BB-6F45-B944-4D231ED70A82}"/>
              </a:ext>
            </a:extLst>
          </p:cNvPr>
          <p:cNvSpPr/>
          <p:nvPr/>
        </p:nvSpPr>
        <p:spPr>
          <a:xfrm>
            <a:off x="-1" y="108823"/>
            <a:ext cx="2207569" cy="1015663"/>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Plans and Elevations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151784" y="4432346"/>
            <a:ext cx="4464804" cy="830997"/>
          </a:xfrm>
          <a:prstGeom prst="rect">
            <a:avLst/>
          </a:prstGeom>
        </p:spPr>
        <p:txBody>
          <a:bodyPr wrap="square">
            <a:spAutoFit/>
          </a:bodyPr>
          <a:lstStyle/>
          <a:p>
            <a:r>
              <a:rPr lang="en-GB" sz="2400" dirty="0">
                <a:solidFill>
                  <a:srgbClr val="FF0000"/>
                </a:solidFill>
              </a:rPr>
              <a:t>Looking from the side gives the</a:t>
            </a:r>
          </a:p>
          <a:p>
            <a:r>
              <a:rPr lang="en-GB" sz="2400" i="1" dirty="0">
                <a:solidFill>
                  <a:srgbClr val="FF0000"/>
                </a:solidFill>
              </a:rPr>
              <a:t>Side elevation</a:t>
            </a:r>
            <a:endParaRPr lang="en-GB" sz="2400" dirty="0">
              <a:solidFill>
                <a:srgbClr val="FF0000"/>
              </a:solidFill>
            </a:endParaRPr>
          </a:p>
        </p:txBody>
      </p:sp>
      <p:sp>
        <p:nvSpPr>
          <p:cNvPr id="9" name="Rectangle 8"/>
          <p:cNvSpPr/>
          <p:nvPr/>
        </p:nvSpPr>
        <p:spPr>
          <a:xfrm>
            <a:off x="2232177" y="1325059"/>
            <a:ext cx="4534863" cy="830997"/>
          </a:xfrm>
          <a:prstGeom prst="rect">
            <a:avLst/>
          </a:prstGeom>
        </p:spPr>
        <p:txBody>
          <a:bodyPr wrap="square">
            <a:spAutoFit/>
          </a:bodyPr>
          <a:lstStyle/>
          <a:p>
            <a:r>
              <a:rPr lang="en-GB" sz="2400" dirty="0">
                <a:solidFill>
                  <a:srgbClr val="FF0000"/>
                </a:solidFill>
              </a:rPr>
              <a:t>Looking from the front gives the</a:t>
            </a:r>
          </a:p>
          <a:p>
            <a:r>
              <a:rPr lang="en-GB" sz="2400" i="1" dirty="0">
                <a:solidFill>
                  <a:srgbClr val="FF0000"/>
                </a:solidFill>
              </a:rPr>
              <a:t>Front elevation</a:t>
            </a:r>
            <a:endParaRPr lang="en-GB" sz="2400" dirty="0">
              <a:solidFill>
                <a:srgbClr val="FF0000"/>
              </a:solidFill>
            </a:endParaRPr>
          </a:p>
        </p:txBody>
      </p:sp>
      <p:sp>
        <p:nvSpPr>
          <p:cNvPr id="10" name="Rectangle 9"/>
          <p:cNvSpPr/>
          <p:nvPr/>
        </p:nvSpPr>
        <p:spPr>
          <a:xfrm>
            <a:off x="5159896" y="5711526"/>
            <a:ext cx="4248472" cy="830997"/>
          </a:xfrm>
          <a:prstGeom prst="rect">
            <a:avLst/>
          </a:prstGeom>
        </p:spPr>
        <p:txBody>
          <a:bodyPr wrap="square">
            <a:spAutoFit/>
          </a:bodyPr>
          <a:lstStyle/>
          <a:p>
            <a:r>
              <a:rPr lang="en-GB" sz="2400" dirty="0">
                <a:solidFill>
                  <a:srgbClr val="FF0000"/>
                </a:solidFill>
              </a:rPr>
              <a:t>Looking from above gives the</a:t>
            </a:r>
          </a:p>
          <a:p>
            <a:r>
              <a:rPr lang="en-GB" sz="2400" i="1" dirty="0">
                <a:solidFill>
                  <a:srgbClr val="FF0000"/>
                </a:solidFill>
              </a:rPr>
              <a:t>Plan</a:t>
            </a:r>
            <a:endParaRPr lang="en-GB" sz="2400" dirty="0">
              <a:solidFill>
                <a:srgbClr val="FF0000"/>
              </a:solidFill>
            </a:endParaRPr>
          </a:p>
        </p:txBody>
      </p:sp>
      <p:sp>
        <p:nvSpPr>
          <p:cNvPr id="8" name="Rectangle 7"/>
          <p:cNvSpPr/>
          <p:nvPr/>
        </p:nvSpPr>
        <p:spPr>
          <a:xfrm>
            <a:off x="2207260" y="717535"/>
            <a:ext cx="1497526" cy="461665"/>
          </a:xfrm>
          <a:prstGeom prst="rect">
            <a:avLst/>
          </a:prstGeom>
        </p:spPr>
        <p:txBody>
          <a:bodyPr wrap="none">
            <a:spAutoFit/>
          </a:bodyPr>
          <a:lstStyle/>
          <a:p>
            <a:r>
              <a:rPr lang="en-GB" sz="2400" b="1" dirty="0">
                <a:solidFill>
                  <a:prstClr val="black"/>
                </a:solidFill>
              </a:rPr>
              <a:t>Solution</a:t>
            </a:r>
            <a:r>
              <a:rPr lang="en-GB" sz="2400" dirty="0">
                <a:solidFill>
                  <a:prstClr val="black"/>
                </a:solidFill>
              </a:rPr>
              <a:t> </a:t>
            </a:r>
            <a:endParaRPr lang="en-GB" dirty="0"/>
          </a:p>
        </p:txBody>
      </p:sp>
      <p:pic>
        <p:nvPicPr>
          <p:cNvPr id="11" name="Picture 10"/>
          <p:cNvPicPr>
            <a:picLocks noChangeAspect="1"/>
          </p:cNvPicPr>
          <p:nvPr/>
        </p:nvPicPr>
        <p:blipFill rotWithShape="1">
          <a:blip r:embed="rId4"/>
          <a:srcRect l="37006" t="31092" r="48819" b="33192"/>
          <a:stretch/>
        </p:blipFill>
        <p:spPr>
          <a:xfrm>
            <a:off x="2334372" y="2679351"/>
            <a:ext cx="1817412" cy="2574667"/>
          </a:xfrm>
          <a:prstGeom prst="rect">
            <a:avLst/>
          </a:prstGeom>
        </p:spPr>
      </p:pic>
      <p:pic>
        <p:nvPicPr>
          <p:cNvPr id="12" name="Picture 11"/>
          <p:cNvPicPr>
            <a:picLocks noChangeAspect="1"/>
          </p:cNvPicPr>
          <p:nvPr/>
        </p:nvPicPr>
        <p:blipFill rotWithShape="1">
          <a:blip r:embed="rId5"/>
          <a:srcRect l="37597" t="35293" r="41731" b="33192"/>
          <a:stretch/>
        </p:blipFill>
        <p:spPr>
          <a:xfrm>
            <a:off x="9408368" y="4428076"/>
            <a:ext cx="2520280" cy="2160240"/>
          </a:xfrm>
          <a:prstGeom prst="rect">
            <a:avLst/>
          </a:prstGeom>
        </p:spPr>
      </p:pic>
      <p:pic>
        <p:nvPicPr>
          <p:cNvPr id="13" name="Picture 12"/>
          <p:cNvPicPr>
            <a:picLocks noChangeAspect="1"/>
          </p:cNvPicPr>
          <p:nvPr/>
        </p:nvPicPr>
        <p:blipFill rotWithShape="1">
          <a:blip r:embed="rId6"/>
          <a:srcRect l="37007" t="31090" r="41731" b="21637"/>
          <a:stretch/>
        </p:blipFill>
        <p:spPr>
          <a:xfrm>
            <a:off x="6767040" y="1388097"/>
            <a:ext cx="2096845" cy="2621056"/>
          </a:xfrm>
          <a:prstGeom prst="rect">
            <a:avLst/>
          </a:prstGeom>
        </p:spPr>
      </p:pic>
      <p:sp>
        <p:nvSpPr>
          <p:cNvPr id="15" name="Rectangle 14">
            <a:extLst>
              <a:ext uri="{FF2B5EF4-FFF2-40B4-BE49-F238E27FC236}">
                <a16:creationId xmlns:a16="http://schemas.microsoft.com/office/drawing/2014/main" id="{06FE7DFB-AB77-1244-9D0A-DEFDA390AB8D}"/>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C2.3</a:t>
            </a:r>
          </a:p>
        </p:txBody>
      </p:sp>
    </p:spTree>
    <p:extLst>
      <p:ext uri="{BB962C8B-B14F-4D97-AF65-F5344CB8AC3E}">
        <p14:creationId xmlns:p14="http://schemas.microsoft.com/office/powerpoint/2010/main" val="36423858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C2.3: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36902" y="710893"/>
            <a:ext cx="9267008" cy="830997"/>
          </a:xfrm>
          <a:prstGeom prst="rect">
            <a:avLst/>
          </a:prstGeom>
        </p:spPr>
        <p:txBody>
          <a:bodyPr wrap="square">
            <a:spAutoFit/>
          </a:bodyPr>
          <a:lstStyle/>
          <a:p>
            <a:r>
              <a:rPr lang="en-US" altLang="en-US" sz="2400" dirty="0">
                <a:solidFill>
                  <a:srgbClr val="FF0000"/>
                </a:solidFill>
              </a:rPr>
              <a:t>Here is a question to check your progress; there are more practice questions if needed.</a:t>
            </a:r>
          </a:p>
        </p:txBody>
      </p:sp>
      <p:sp>
        <p:nvSpPr>
          <p:cNvPr id="5" name="Rectangle 4"/>
          <p:cNvSpPr/>
          <p:nvPr/>
        </p:nvSpPr>
        <p:spPr>
          <a:xfrm>
            <a:off x="2234277" y="1554379"/>
            <a:ext cx="9684201" cy="1200329"/>
          </a:xfrm>
          <a:prstGeom prst="rect">
            <a:avLst/>
          </a:prstGeom>
        </p:spPr>
        <p:txBody>
          <a:bodyPr wrap="square">
            <a:spAutoFit/>
          </a:bodyPr>
          <a:lstStyle/>
          <a:p>
            <a:pPr lvl="0"/>
            <a:r>
              <a:rPr lang="en-GB" sz="2400" dirty="0"/>
              <a:t>Draw the front elevation, side elevation and plan </a:t>
            </a:r>
          </a:p>
          <a:p>
            <a:pPr lvl="0"/>
            <a:r>
              <a:rPr lang="en-GB" sz="2400" dirty="0"/>
              <a:t>of this shape, taking the triangular face to be the</a:t>
            </a:r>
          </a:p>
          <a:p>
            <a:pPr lvl="0"/>
            <a:r>
              <a:rPr lang="en-GB" sz="2400" dirty="0"/>
              <a:t>‘front’ of the shape.</a:t>
            </a:r>
            <a:endParaRPr lang="en-GB" sz="2400" dirty="0">
              <a:solidFill>
                <a:prstClr val="black"/>
              </a:solidFill>
              <a:cs typeface="Arial" panose="020B0604020202020204" pitchFamily="34" charset="0"/>
            </a:endParaRPr>
          </a:p>
        </p:txBody>
      </p:sp>
      <p:pic>
        <p:nvPicPr>
          <p:cNvPr id="9" name="Picture 8">
            <a:extLst>
              <a:ext uri="{FF2B5EF4-FFF2-40B4-BE49-F238E27FC236}">
                <a16:creationId xmlns:a16="http://schemas.microsoft.com/office/drawing/2014/main" id="{DB13BD09-FD3B-4B45-B2F6-C079DFF8B73E}"/>
              </a:ext>
            </a:extLst>
          </p:cNvPr>
          <p:cNvPicPr>
            <a:picLocks noChangeAspect="1"/>
          </p:cNvPicPr>
          <p:nvPr/>
        </p:nvPicPr>
        <p:blipFill rotWithShape="1">
          <a:blip r:embed="rId4"/>
          <a:srcRect l="37006" t="31091" r="45275" b="31091"/>
          <a:stretch/>
        </p:blipFill>
        <p:spPr>
          <a:xfrm>
            <a:off x="7392144" y="3478704"/>
            <a:ext cx="1833359" cy="2200031"/>
          </a:xfrm>
          <a:prstGeom prst="rect">
            <a:avLst/>
          </a:prstGeom>
        </p:spPr>
      </p:pic>
      <p:pic>
        <p:nvPicPr>
          <p:cNvPr id="10" name="Picture 9">
            <a:extLst>
              <a:ext uri="{FF2B5EF4-FFF2-40B4-BE49-F238E27FC236}">
                <a16:creationId xmlns:a16="http://schemas.microsoft.com/office/drawing/2014/main" id="{A293744F-7A24-9D4B-A8D7-CDD5BCD45C89}"/>
              </a:ext>
            </a:extLst>
          </p:cNvPr>
          <p:cNvPicPr>
            <a:picLocks noChangeAspect="1"/>
          </p:cNvPicPr>
          <p:nvPr/>
        </p:nvPicPr>
        <p:blipFill rotWithShape="1">
          <a:blip r:embed="rId5"/>
          <a:srcRect l="42322" t="28990" r="34053" b="36343"/>
          <a:stretch/>
        </p:blipFill>
        <p:spPr>
          <a:xfrm>
            <a:off x="9694624" y="1920409"/>
            <a:ext cx="2223854" cy="1834680"/>
          </a:xfrm>
          <a:prstGeom prst="rect">
            <a:avLst/>
          </a:prstGeom>
        </p:spPr>
      </p:pic>
      <p:pic>
        <p:nvPicPr>
          <p:cNvPr id="11" name="Picture 10">
            <a:extLst>
              <a:ext uri="{FF2B5EF4-FFF2-40B4-BE49-F238E27FC236}">
                <a16:creationId xmlns:a16="http://schemas.microsoft.com/office/drawing/2014/main" id="{6C8C8EC6-3C46-8746-AD3F-F740219B5F59}"/>
              </a:ext>
            </a:extLst>
          </p:cNvPr>
          <p:cNvPicPr>
            <a:picLocks noChangeAspect="1"/>
          </p:cNvPicPr>
          <p:nvPr/>
        </p:nvPicPr>
        <p:blipFill rotWithShape="1">
          <a:blip r:embed="rId6"/>
          <a:srcRect l="22241" t="33192" r="60631" b="25839"/>
          <a:stretch/>
        </p:blipFill>
        <p:spPr>
          <a:xfrm>
            <a:off x="10085119" y="4357236"/>
            <a:ext cx="1819125" cy="2446410"/>
          </a:xfrm>
          <a:prstGeom prst="rect">
            <a:avLst/>
          </a:prstGeom>
        </p:spPr>
      </p:pic>
      <p:sp>
        <p:nvSpPr>
          <p:cNvPr id="4" name="TextBox 3">
            <a:extLst>
              <a:ext uri="{FF2B5EF4-FFF2-40B4-BE49-F238E27FC236}">
                <a16:creationId xmlns:a16="http://schemas.microsoft.com/office/drawing/2014/main" id="{82DB8E92-83F4-AF4F-8D56-9FE9E002A71C}"/>
              </a:ext>
            </a:extLst>
          </p:cNvPr>
          <p:cNvSpPr txBox="1"/>
          <p:nvPr/>
        </p:nvSpPr>
        <p:spPr>
          <a:xfrm>
            <a:off x="7166893" y="2929743"/>
            <a:ext cx="2304256" cy="461665"/>
          </a:xfrm>
          <a:prstGeom prst="rect">
            <a:avLst/>
          </a:prstGeom>
          <a:noFill/>
        </p:spPr>
        <p:txBody>
          <a:bodyPr wrap="square" rtlCol="0">
            <a:spAutoFit/>
          </a:bodyPr>
          <a:lstStyle/>
          <a:p>
            <a:r>
              <a:rPr lang="en-GB" sz="2400" dirty="0">
                <a:solidFill>
                  <a:srgbClr val="FF0000"/>
                </a:solidFill>
              </a:rPr>
              <a:t>Front elevation</a:t>
            </a:r>
          </a:p>
        </p:txBody>
      </p:sp>
      <p:pic>
        <p:nvPicPr>
          <p:cNvPr id="13" name="Picture 12">
            <a:extLst>
              <a:ext uri="{FF2B5EF4-FFF2-40B4-BE49-F238E27FC236}">
                <a16:creationId xmlns:a16="http://schemas.microsoft.com/office/drawing/2014/main" id="{3153E8EF-DB96-2E40-B5C7-A19F179EC5B3}"/>
              </a:ext>
            </a:extLst>
          </p:cNvPr>
          <p:cNvPicPr>
            <a:picLocks noChangeAspect="1"/>
          </p:cNvPicPr>
          <p:nvPr/>
        </p:nvPicPr>
        <p:blipFill rotWithShape="1">
          <a:blip r:embed="rId7"/>
          <a:srcRect l="19878" t="26889" r="45275" b="15333"/>
          <a:stretch/>
        </p:blipFill>
        <p:spPr>
          <a:xfrm>
            <a:off x="2423592" y="2898322"/>
            <a:ext cx="4108936" cy="3411784"/>
          </a:xfrm>
          <a:prstGeom prst="rect">
            <a:avLst/>
          </a:prstGeom>
        </p:spPr>
      </p:pic>
      <p:sp>
        <p:nvSpPr>
          <p:cNvPr id="6" name="TextBox 5">
            <a:extLst>
              <a:ext uri="{FF2B5EF4-FFF2-40B4-BE49-F238E27FC236}">
                <a16:creationId xmlns:a16="http://schemas.microsoft.com/office/drawing/2014/main" id="{55259497-B884-C447-A74F-E3CB16CE0887}"/>
              </a:ext>
            </a:extLst>
          </p:cNvPr>
          <p:cNvSpPr txBox="1"/>
          <p:nvPr/>
        </p:nvSpPr>
        <p:spPr>
          <a:xfrm>
            <a:off x="9811634" y="1437603"/>
            <a:ext cx="2366094" cy="461665"/>
          </a:xfrm>
          <a:prstGeom prst="rect">
            <a:avLst/>
          </a:prstGeom>
          <a:noFill/>
        </p:spPr>
        <p:txBody>
          <a:bodyPr wrap="square" rtlCol="0">
            <a:spAutoFit/>
          </a:bodyPr>
          <a:lstStyle/>
          <a:p>
            <a:r>
              <a:rPr lang="en-GB" sz="2400" dirty="0">
                <a:solidFill>
                  <a:srgbClr val="FF0000"/>
                </a:solidFill>
              </a:rPr>
              <a:t>Side elevation</a:t>
            </a:r>
          </a:p>
        </p:txBody>
      </p:sp>
      <p:sp>
        <p:nvSpPr>
          <p:cNvPr id="8" name="TextBox 7">
            <a:extLst>
              <a:ext uri="{FF2B5EF4-FFF2-40B4-BE49-F238E27FC236}">
                <a16:creationId xmlns:a16="http://schemas.microsoft.com/office/drawing/2014/main" id="{425CC456-4166-474D-B18C-F81A7304596D}"/>
              </a:ext>
            </a:extLst>
          </p:cNvPr>
          <p:cNvSpPr txBox="1"/>
          <p:nvPr/>
        </p:nvSpPr>
        <p:spPr>
          <a:xfrm>
            <a:off x="10416480" y="3827654"/>
            <a:ext cx="1655876" cy="461665"/>
          </a:xfrm>
          <a:prstGeom prst="rect">
            <a:avLst/>
          </a:prstGeom>
          <a:noFill/>
        </p:spPr>
        <p:txBody>
          <a:bodyPr wrap="square" rtlCol="0">
            <a:spAutoFit/>
          </a:bodyPr>
          <a:lstStyle/>
          <a:p>
            <a:r>
              <a:rPr lang="en-GB" sz="2400" dirty="0">
                <a:solidFill>
                  <a:srgbClr val="FF0000"/>
                </a:solidFill>
              </a:rPr>
              <a:t>Plan</a:t>
            </a:r>
          </a:p>
        </p:txBody>
      </p:sp>
      <p:sp>
        <p:nvSpPr>
          <p:cNvPr id="16" name="Rectangle 15">
            <a:extLst>
              <a:ext uri="{FF2B5EF4-FFF2-40B4-BE49-F238E27FC236}">
                <a16:creationId xmlns:a16="http://schemas.microsoft.com/office/drawing/2014/main" id="{F25A1379-03C1-DA40-A394-1BCA3A842104}"/>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C2.3</a:t>
            </a:r>
          </a:p>
        </p:txBody>
      </p:sp>
    </p:spTree>
    <p:extLst>
      <p:ext uri="{BB962C8B-B14F-4D97-AF65-F5344CB8AC3E}">
        <p14:creationId xmlns:p14="http://schemas.microsoft.com/office/powerpoint/2010/main" val="1011078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C2.3: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260" y="976457"/>
            <a:ext cx="99847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third Section.</a:t>
            </a:r>
          </a:p>
        </p:txBody>
      </p:sp>
      <p:sp>
        <p:nvSpPr>
          <p:cNvPr id="18" name="TextBox 17">
            <a:extLst>
              <a:ext uri="{FF2B5EF4-FFF2-40B4-BE49-F238E27FC236}">
                <a16:creationId xmlns:a16="http://schemas.microsoft.com/office/drawing/2014/main" id="{680F8782-DF76-DB40-940C-99195A385260}"/>
              </a:ext>
            </a:extLst>
          </p:cNvPr>
          <p:cNvSpPr txBox="1">
            <a:spLocks noChangeArrowheads="1"/>
          </p:cNvSpPr>
          <p:nvPr/>
        </p:nvSpPr>
        <p:spPr bwMode="auto">
          <a:xfrm>
            <a:off x="2183909" y="2390943"/>
            <a:ext cx="99847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10" name="Rectangle 9">
            <a:extLst>
              <a:ext uri="{FF2B5EF4-FFF2-40B4-BE49-F238E27FC236}">
                <a16:creationId xmlns:a16="http://schemas.microsoft.com/office/drawing/2014/main" id="{CC2C2873-682A-3040-9E5A-58A345BFA2F3}"/>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C2.3</a:t>
            </a:r>
          </a:p>
        </p:txBody>
      </p:sp>
      <p:sp>
        <p:nvSpPr>
          <p:cNvPr id="11" name="Rectangle 10">
            <a:extLst>
              <a:ext uri="{FF2B5EF4-FFF2-40B4-BE49-F238E27FC236}">
                <a16:creationId xmlns:a16="http://schemas.microsoft.com/office/drawing/2014/main" id="{03116C65-EEEE-EC4C-8FFA-F8F139CD199C}"/>
              </a:ext>
            </a:extLst>
          </p:cNvPr>
          <p:cNvSpPr/>
          <p:nvPr/>
        </p:nvSpPr>
        <p:spPr>
          <a:xfrm>
            <a:off x="3215680" y="422108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http://szalonta.hu/ske/text/C2/skec2s3.html</a:t>
            </a:r>
          </a:p>
        </p:txBody>
      </p:sp>
    </p:spTree>
    <p:extLst>
      <p:ext uri="{BB962C8B-B14F-4D97-AF65-F5344CB8AC3E}">
        <p14:creationId xmlns:p14="http://schemas.microsoft.com/office/powerpoint/2010/main" val="30999734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Isometric Paper</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07260" y="914917"/>
            <a:ext cx="9984740" cy="830997"/>
          </a:xfrm>
          <a:prstGeom prst="rect">
            <a:avLst/>
          </a:prstGeom>
        </p:spPr>
        <p:txBody>
          <a:bodyPr wrap="square">
            <a:spAutoFit/>
          </a:bodyPr>
          <a:lstStyle/>
          <a:p>
            <a:pPr algn="ctr"/>
            <a:r>
              <a:rPr lang="en-GB" sz="2400" dirty="0"/>
              <a:t>The spots on isometric paper are arranged </a:t>
            </a:r>
          </a:p>
          <a:p>
            <a:pPr algn="ctr"/>
            <a:r>
              <a:rPr lang="en-GB" sz="2400" dirty="0"/>
              <a:t>at the corners of equilateral triangles.</a:t>
            </a:r>
          </a:p>
        </p:txBody>
      </p:sp>
      <p:sp>
        <p:nvSpPr>
          <p:cNvPr id="14" name="Rectangle 13"/>
          <p:cNvSpPr/>
          <p:nvPr/>
        </p:nvSpPr>
        <p:spPr>
          <a:xfrm>
            <a:off x="2664673" y="3651818"/>
            <a:ext cx="1548326" cy="830997"/>
          </a:xfrm>
          <a:prstGeom prst="rect">
            <a:avLst/>
          </a:prstGeom>
        </p:spPr>
        <p:txBody>
          <a:bodyPr wrap="square">
            <a:spAutoFit/>
          </a:bodyPr>
          <a:lstStyle/>
          <a:p>
            <a:r>
              <a:rPr lang="en-GB" sz="2400" i="1" dirty="0"/>
              <a:t>Isometric</a:t>
            </a:r>
          </a:p>
          <a:p>
            <a:r>
              <a:rPr lang="en-GB" sz="2400" i="1" dirty="0"/>
              <a:t>paper</a:t>
            </a:r>
            <a:endParaRPr lang="en-GB" sz="2400" dirty="0"/>
          </a:p>
        </p:txBody>
      </p:sp>
      <p:pic>
        <p:nvPicPr>
          <p:cNvPr id="2" name="Picture 1"/>
          <p:cNvPicPr>
            <a:picLocks noChangeAspect="1"/>
          </p:cNvPicPr>
          <p:nvPr/>
        </p:nvPicPr>
        <p:blipFill rotWithShape="1">
          <a:blip r:embed="rId4"/>
          <a:srcRect l="28147" t="28990" r="28148" b="21636"/>
          <a:stretch/>
        </p:blipFill>
        <p:spPr>
          <a:xfrm>
            <a:off x="4727848" y="2192190"/>
            <a:ext cx="5904656" cy="3750254"/>
          </a:xfrm>
          <a:prstGeom prst="rect">
            <a:avLst/>
          </a:prstGeom>
        </p:spPr>
      </p:pic>
      <p:sp>
        <p:nvSpPr>
          <p:cNvPr id="10" name="Rectangle 9">
            <a:extLst>
              <a:ext uri="{FF2B5EF4-FFF2-40B4-BE49-F238E27FC236}">
                <a16:creationId xmlns:a16="http://schemas.microsoft.com/office/drawing/2014/main" id="{B47136CF-8CF0-8E42-8B21-0DFBD773CECA}"/>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C2.4</a:t>
            </a:r>
          </a:p>
        </p:txBody>
      </p:sp>
    </p:spTree>
    <p:extLst>
      <p:ext uri="{BB962C8B-B14F-4D97-AF65-F5344CB8AC3E}">
        <p14:creationId xmlns:p14="http://schemas.microsoft.com/office/powerpoint/2010/main" val="2271768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Using Isometric Paper</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28540" y="671982"/>
            <a:ext cx="9555040" cy="461665"/>
          </a:xfrm>
          <a:prstGeom prst="rect">
            <a:avLst/>
          </a:prstGeom>
        </p:spPr>
        <p:txBody>
          <a:bodyPr wrap="square">
            <a:spAutoFit/>
          </a:bodyPr>
          <a:lstStyle/>
          <a:p>
            <a:r>
              <a:rPr lang="en-GB" sz="2400" b="1" dirty="0"/>
              <a:t>Example</a:t>
            </a:r>
          </a:p>
        </p:txBody>
      </p:sp>
      <p:sp>
        <p:nvSpPr>
          <p:cNvPr id="3" name="Rectangle 2"/>
          <p:cNvSpPr/>
          <p:nvPr/>
        </p:nvSpPr>
        <p:spPr>
          <a:xfrm>
            <a:off x="2228540" y="1280556"/>
            <a:ext cx="9700108" cy="461665"/>
          </a:xfrm>
          <a:prstGeom prst="rect">
            <a:avLst/>
          </a:prstGeom>
        </p:spPr>
        <p:txBody>
          <a:bodyPr wrap="square">
            <a:spAutoFit/>
          </a:bodyPr>
          <a:lstStyle/>
          <a:p>
            <a:r>
              <a:rPr lang="en-GB" sz="2400" dirty="0"/>
              <a:t>The diagrams below show the plan and elevations of a solid object.</a:t>
            </a:r>
          </a:p>
        </p:txBody>
      </p:sp>
      <p:sp>
        <p:nvSpPr>
          <p:cNvPr id="9" name="Rectangle 8"/>
          <p:cNvSpPr/>
          <p:nvPr/>
        </p:nvSpPr>
        <p:spPr>
          <a:xfrm>
            <a:off x="4500949" y="5883984"/>
            <a:ext cx="5010221" cy="461665"/>
          </a:xfrm>
          <a:prstGeom prst="rect">
            <a:avLst/>
          </a:prstGeom>
        </p:spPr>
        <p:txBody>
          <a:bodyPr wrap="square">
            <a:spAutoFit/>
          </a:bodyPr>
          <a:lstStyle/>
          <a:p>
            <a:r>
              <a:rPr lang="en-GB" sz="2400" dirty="0"/>
              <a:t>Draw the object on isometric paper.</a:t>
            </a:r>
            <a:endParaRPr lang="en-GB" sz="2400" dirty="0">
              <a:latin typeface="+mj-lt"/>
            </a:endParaRPr>
          </a:p>
        </p:txBody>
      </p:sp>
      <p:pic>
        <p:nvPicPr>
          <p:cNvPr id="6" name="Picture 5"/>
          <p:cNvPicPr>
            <a:picLocks noChangeAspect="1"/>
          </p:cNvPicPr>
          <p:nvPr/>
        </p:nvPicPr>
        <p:blipFill rotWithShape="1">
          <a:blip r:embed="rId4"/>
          <a:srcRect l="54475" t="39358" r="24013" b="22868"/>
          <a:stretch/>
        </p:blipFill>
        <p:spPr>
          <a:xfrm>
            <a:off x="8688288" y="1943873"/>
            <a:ext cx="2979632" cy="2941690"/>
          </a:xfrm>
          <a:prstGeom prst="rect">
            <a:avLst/>
          </a:prstGeom>
        </p:spPr>
      </p:pic>
      <p:pic>
        <p:nvPicPr>
          <p:cNvPr id="10" name="Picture 9"/>
          <p:cNvPicPr>
            <a:picLocks noChangeAspect="1"/>
          </p:cNvPicPr>
          <p:nvPr/>
        </p:nvPicPr>
        <p:blipFill rotWithShape="1">
          <a:blip r:embed="rId5"/>
          <a:srcRect l="35197" r="40651"/>
          <a:stretch/>
        </p:blipFill>
        <p:spPr>
          <a:xfrm>
            <a:off x="5595511" y="1936040"/>
            <a:ext cx="2232248" cy="2938527"/>
          </a:xfrm>
          <a:prstGeom prst="rect">
            <a:avLst/>
          </a:prstGeom>
        </p:spPr>
      </p:pic>
      <p:pic>
        <p:nvPicPr>
          <p:cNvPr id="11" name="Picture 10"/>
          <p:cNvPicPr>
            <a:picLocks noChangeAspect="1"/>
          </p:cNvPicPr>
          <p:nvPr/>
        </p:nvPicPr>
        <p:blipFill rotWithShape="1">
          <a:blip r:embed="rId6"/>
          <a:srcRect r="59187"/>
          <a:stretch/>
        </p:blipFill>
        <p:spPr>
          <a:xfrm>
            <a:off x="2495600" y="1943873"/>
            <a:ext cx="2239382" cy="2944623"/>
          </a:xfrm>
          <a:prstGeom prst="rect">
            <a:avLst/>
          </a:prstGeom>
        </p:spPr>
      </p:pic>
      <p:sp>
        <p:nvSpPr>
          <p:cNvPr id="12" name="Rectangle 11"/>
          <p:cNvSpPr/>
          <p:nvPr/>
        </p:nvSpPr>
        <p:spPr>
          <a:xfrm>
            <a:off x="3122718" y="5090148"/>
            <a:ext cx="8078494" cy="461665"/>
          </a:xfrm>
          <a:prstGeom prst="rect">
            <a:avLst/>
          </a:prstGeom>
        </p:spPr>
        <p:txBody>
          <a:bodyPr wrap="none">
            <a:spAutoFit/>
          </a:bodyPr>
          <a:lstStyle/>
          <a:p>
            <a:r>
              <a:rPr lang="en-GB" sz="2400" i="1" dirty="0">
                <a:solidFill>
                  <a:srgbClr val="231F20"/>
                </a:solidFill>
                <a:latin typeface="+mj-lt"/>
              </a:rPr>
              <a:t>Plan 				   Front elevation 		      Side elevation</a:t>
            </a:r>
            <a:endParaRPr lang="en-GB" sz="2400" dirty="0">
              <a:latin typeface="+mj-lt"/>
            </a:endParaRPr>
          </a:p>
        </p:txBody>
      </p:sp>
      <p:sp>
        <p:nvSpPr>
          <p:cNvPr id="14" name="Rectangle 13">
            <a:extLst>
              <a:ext uri="{FF2B5EF4-FFF2-40B4-BE49-F238E27FC236}">
                <a16:creationId xmlns:a16="http://schemas.microsoft.com/office/drawing/2014/main" id="{95BFB12F-69BC-C544-A552-556E7CE330EF}"/>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C2.4</a:t>
            </a:r>
          </a:p>
        </p:txBody>
      </p:sp>
    </p:spTree>
    <p:extLst>
      <p:ext uri="{BB962C8B-B14F-4D97-AF65-F5344CB8AC3E}">
        <p14:creationId xmlns:p14="http://schemas.microsoft.com/office/powerpoint/2010/main" val="32376037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Using Isometric Paper</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35960" y="772737"/>
            <a:ext cx="9555040" cy="461665"/>
          </a:xfrm>
          <a:prstGeom prst="rect">
            <a:avLst/>
          </a:prstGeom>
        </p:spPr>
        <p:txBody>
          <a:bodyPr wrap="square">
            <a:spAutoFit/>
          </a:bodyPr>
          <a:lstStyle/>
          <a:p>
            <a:r>
              <a:rPr lang="en-GB" sz="2400" b="1" dirty="0"/>
              <a:t>Solution</a:t>
            </a:r>
          </a:p>
        </p:txBody>
      </p:sp>
      <p:sp>
        <p:nvSpPr>
          <p:cNvPr id="3" name="Rectangle 2"/>
          <p:cNvSpPr/>
          <p:nvPr/>
        </p:nvSpPr>
        <p:spPr>
          <a:xfrm>
            <a:off x="2388019" y="1690259"/>
            <a:ext cx="2915893" cy="707886"/>
          </a:xfrm>
          <a:prstGeom prst="rect">
            <a:avLst/>
          </a:prstGeom>
        </p:spPr>
        <p:txBody>
          <a:bodyPr wrap="square">
            <a:spAutoFit/>
          </a:bodyPr>
          <a:lstStyle/>
          <a:p>
            <a:r>
              <a:rPr lang="en-GB" dirty="0">
                <a:solidFill>
                  <a:srgbClr val="FF0000"/>
                </a:solidFill>
              </a:rPr>
              <a:t>From the front elevation </a:t>
            </a:r>
          </a:p>
          <a:p>
            <a:r>
              <a:rPr lang="en-GB" dirty="0">
                <a:solidFill>
                  <a:srgbClr val="FF0000"/>
                </a:solidFill>
              </a:rPr>
              <a:t>the front can be drawn.</a:t>
            </a:r>
          </a:p>
        </p:txBody>
      </p:sp>
      <p:pic>
        <p:nvPicPr>
          <p:cNvPr id="4" name="Picture 3"/>
          <p:cNvPicPr>
            <a:picLocks noChangeAspect="1"/>
          </p:cNvPicPr>
          <p:nvPr/>
        </p:nvPicPr>
        <p:blipFill rotWithShape="1">
          <a:blip r:embed="rId4"/>
          <a:srcRect l="30122" t="26262" r="33851" b="19112"/>
          <a:stretch/>
        </p:blipFill>
        <p:spPr>
          <a:xfrm>
            <a:off x="2364752" y="3068960"/>
            <a:ext cx="3167573" cy="2700226"/>
          </a:xfrm>
          <a:prstGeom prst="rect">
            <a:avLst/>
          </a:prstGeom>
        </p:spPr>
      </p:pic>
      <p:pic>
        <p:nvPicPr>
          <p:cNvPr id="9" name="Picture 8">
            <a:extLst>
              <a:ext uri="{FF2B5EF4-FFF2-40B4-BE49-F238E27FC236}">
                <a16:creationId xmlns:a16="http://schemas.microsoft.com/office/drawing/2014/main" id="{4217425A-B69B-2B4C-891E-08BEDA75320B}"/>
              </a:ext>
            </a:extLst>
          </p:cNvPr>
          <p:cNvPicPr>
            <a:picLocks noChangeAspect="1"/>
          </p:cNvPicPr>
          <p:nvPr/>
        </p:nvPicPr>
        <p:blipFill rotWithShape="1">
          <a:blip r:embed="rId5"/>
          <a:srcRect l="34053" t="33192" r="31101" b="12183"/>
          <a:stretch/>
        </p:blipFill>
        <p:spPr>
          <a:xfrm>
            <a:off x="5735960" y="3096394"/>
            <a:ext cx="3063718" cy="2672792"/>
          </a:xfrm>
          <a:prstGeom prst="rect">
            <a:avLst/>
          </a:prstGeom>
        </p:spPr>
      </p:pic>
      <p:sp>
        <p:nvSpPr>
          <p:cNvPr id="5" name="TextBox 4">
            <a:extLst>
              <a:ext uri="{FF2B5EF4-FFF2-40B4-BE49-F238E27FC236}">
                <a16:creationId xmlns:a16="http://schemas.microsoft.com/office/drawing/2014/main" id="{7A1F37C4-B0D6-D949-9025-154ECB7FE903}"/>
              </a:ext>
            </a:extLst>
          </p:cNvPr>
          <p:cNvSpPr txBox="1"/>
          <p:nvPr/>
        </p:nvSpPr>
        <p:spPr>
          <a:xfrm>
            <a:off x="5735960" y="1603167"/>
            <a:ext cx="3384376" cy="1323439"/>
          </a:xfrm>
          <a:prstGeom prst="rect">
            <a:avLst/>
          </a:prstGeom>
          <a:noFill/>
        </p:spPr>
        <p:txBody>
          <a:bodyPr wrap="square" rtlCol="0">
            <a:spAutoFit/>
          </a:bodyPr>
          <a:lstStyle/>
          <a:p>
            <a:r>
              <a:rPr lang="en-GB" dirty="0">
                <a:solidFill>
                  <a:srgbClr val="FF0000"/>
                </a:solidFill>
              </a:rPr>
              <a:t>Then using the side elevation the lower part of the side can be drawn.</a:t>
            </a:r>
          </a:p>
          <a:p>
            <a:endParaRPr lang="en-US" dirty="0"/>
          </a:p>
        </p:txBody>
      </p:sp>
      <p:pic>
        <p:nvPicPr>
          <p:cNvPr id="11" name="Picture 10">
            <a:extLst>
              <a:ext uri="{FF2B5EF4-FFF2-40B4-BE49-F238E27FC236}">
                <a16:creationId xmlns:a16="http://schemas.microsoft.com/office/drawing/2014/main" id="{31C53139-572D-3747-92D5-567D1E2D73CE}"/>
              </a:ext>
            </a:extLst>
          </p:cNvPr>
          <p:cNvPicPr>
            <a:picLocks noChangeAspect="1"/>
          </p:cNvPicPr>
          <p:nvPr/>
        </p:nvPicPr>
        <p:blipFill rotWithShape="1">
          <a:blip r:embed="rId6"/>
          <a:srcRect l="37006" t="26889" r="34053" b="12182"/>
          <a:stretch/>
        </p:blipFill>
        <p:spPr>
          <a:xfrm>
            <a:off x="9072198" y="3096394"/>
            <a:ext cx="2952328" cy="2752590"/>
          </a:xfrm>
          <a:prstGeom prst="rect">
            <a:avLst/>
          </a:prstGeom>
        </p:spPr>
      </p:pic>
      <p:sp>
        <p:nvSpPr>
          <p:cNvPr id="6" name="TextBox 5">
            <a:extLst>
              <a:ext uri="{FF2B5EF4-FFF2-40B4-BE49-F238E27FC236}">
                <a16:creationId xmlns:a16="http://schemas.microsoft.com/office/drawing/2014/main" id="{9A52A6EB-5E56-3F42-892B-C630F895E1BC}"/>
              </a:ext>
            </a:extLst>
          </p:cNvPr>
          <p:cNvSpPr txBox="1"/>
          <p:nvPr/>
        </p:nvSpPr>
        <p:spPr>
          <a:xfrm>
            <a:off x="9324226" y="1757054"/>
            <a:ext cx="2448272" cy="1015663"/>
          </a:xfrm>
          <a:prstGeom prst="rect">
            <a:avLst/>
          </a:prstGeom>
          <a:noFill/>
        </p:spPr>
        <p:txBody>
          <a:bodyPr wrap="square" rtlCol="0">
            <a:spAutoFit/>
          </a:bodyPr>
          <a:lstStyle/>
          <a:p>
            <a:r>
              <a:rPr lang="en-GB" dirty="0">
                <a:solidFill>
                  <a:srgbClr val="FF0000"/>
                </a:solidFill>
              </a:rPr>
              <a:t>Finally the drawing can be completed.</a:t>
            </a:r>
          </a:p>
          <a:p>
            <a:endParaRPr lang="en-US" dirty="0"/>
          </a:p>
        </p:txBody>
      </p:sp>
      <p:sp>
        <p:nvSpPr>
          <p:cNvPr id="14" name="Rectangle 13">
            <a:extLst>
              <a:ext uri="{FF2B5EF4-FFF2-40B4-BE49-F238E27FC236}">
                <a16:creationId xmlns:a16="http://schemas.microsoft.com/office/drawing/2014/main" id="{DB56DB78-7671-BE4B-8579-802EC70ACCC0}"/>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C2.4</a:t>
            </a:r>
          </a:p>
        </p:txBody>
      </p:sp>
    </p:spTree>
    <p:extLst>
      <p:ext uri="{BB962C8B-B14F-4D97-AF65-F5344CB8AC3E}">
        <p14:creationId xmlns:p14="http://schemas.microsoft.com/office/powerpoint/2010/main" val="17351200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C2.4: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28540" y="671982"/>
            <a:ext cx="9555040" cy="830997"/>
          </a:xfrm>
          <a:prstGeom prst="rect">
            <a:avLst/>
          </a:prstGeom>
        </p:spPr>
        <p:txBody>
          <a:bodyPr wrap="square">
            <a:spAutoFit/>
          </a:bodyPr>
          <a:lstStyle/>
          <a:p>
            <a:r>
              <a:rPr lang="en-US" altLang="en-US" sz="2400" dirty="0">
                <a:solidFill>
                  <a:srgbClr val="FF0000"/>
                </a:solidFill>
              </a:rPr>
              <a:t>Here is a question to check your progress; there are more practice questions if needed.</a:t>
            </a:r>
          </a:p>
        </p:txBody>
      </p:sp>
      <p:sp>
        <p:nvSpPr>
          <p:cNvPr id="9" name="Rectangle 8"/>
          <p:cNvSpPr/>
          <p:nvPr/>
        </p:nvSpPr>
        <p:spPr>
          <a:xfrm>
            <a:off x="2207260" y="1552988"/>
            <a:ext cx="7416824" cy="461665"/>
          </a:xfrm>
          <a:prstGeom prst="rect">
            <a:avLst/>
          </a:prstGeom>
        </p:spPr>
        <p:txBody>
          <a:bodyPr wrap="square">
            <a:spAutoFit/>
          </a:bodyPr>
          <a:lstStyle/>
          <a:p>
            <a:r>
              <a:rPr lang="en-GB" sz="2400" dirty="0"/>
              <a:t>On isometric paper draw a cube with sides of 2 cm.</a:t>
            </a:r>
            <a:endParaRPr lang="en-GB" sz="2400" dirty="0">
              <a:latin typeface="+mj-lt"/>
            </a:endParaRPr>
          </a:p>
        </p:txBody>
      </p:sp>
      <p:sp>
        <p:nvSpPr>
          <p:cNvPr id="4" name="Rectangle 3"/>
          <p:cNvSpPr/>
          <p:nvPr/>
        </p:nvSpPr>
        <p:spPr>
          <a:xfrm>
            <a:off x="2228540" y="2092980"/>
            <a:ext cx="9772116" cy="830997"/>
          </a:xfrm>
          <a:prstGeom prst="rect">
            <a:avLst/>
          </a:prstGeom>
        </p:spPr>
        <p:txBody>
          <a:bodyPr wrap="square">
            <a:spAutoFit/>
          </a:bodyPr>
          <a:lstStyle/>
          <a:p>
            <a:r>
              <a:rPr lang="en-GB" sz="2400" b="1" dirty="0">
                <a:solidFill>
                  <a:prstClr val="black"/>
                </a:solidFill>
              </a:rPr>
              <a:t>Answer </a:t>
            </a:r>
            <a:r>
              <a:rPr lang="en-GB" sz="2400" dirty="0">
                <a:solidFill>
                  <a:srgbClr val="FF0000"/>
                </a:solidFill>
              </a:rPr>
              <a:t>(note that you may draw the sides in a different order, but the end result will be the same).</a:t>
            </a:r>
          </a:p>
        </p:txBody>
      </p:sp>
      <p:pic>
        <p:nvPicPr>
          <p:cNvPr id="8" name="Picture 7"/>
          <p:cNvPicPr>
            <a:picLocks noChangeAspect="1"/>
          </p:cNvPicPr>
          <p:nvPr/>
        </p:nvPicPr>
        <p:blipFill rotWithShape="1">
          <a:blip r:embed="rId4"/>
          <a:srcRect l="28147" t="30041" r="42322" b="13233"/>
          <a:stretch/>
        </p:blipFill>
        <p:spPr>
          <a:xfrm>
            <a:off x="2485892" y="3647132"/>
            <a:ext cx="2618712" cy="2828209"/>
          </a:xfrm>
          <a:prstGeom prst="rect">
            <a:avLst/>
          </a:prstGeom>
        </p:spPr>
      </p:pic>
      <p:pic>
        <p:nvPicPr>
          <p:cNvPr id="11" name="Picture 10">
            <a:extLst>
              <a:ext uri="{FF2B5EF4-FFF2-40B4-BE49-F238E27FC236}">
                <a16:creationId xmlns:a16="http://schemas.microsoft.com/office/drawing/2014/main" id="{DD6C57D5-4868-7C40-9C8F-F3A726D7776B}"/>
              </a:ext>
            </a:extLst>
          </p:cNvPr>
          <p:cNvPicPr>
            <a:picLocks noChangeAspect="1"/>
          </p:cNvPicPr>
          <p:nvPr/>
        </p:nvPicPr>
        <p:blipFill rotWithShape="1">
          <a:blip r:embed="rId5"/>
          <a:srcRect l="36416" t="30041" r="34644" b="13233"/>
          <a:stretch/>
        </p:blipFill>
        <p:spPr>
          <a:xfrm>
            <a:off x="5744337" y="3659112"/>
            <a:ext cx="2520241" cy="2777409"/>
          </a:xfrm>
          <a:prstGeom prst="rect">
            <a:avLst/>
          </a:prstGeom>
        </p:spPr>
      </p:pic>
      <p:pic>
        <p:nvPicPr>
          <p:cNvPr id="12" name="Picture 11">
            <a:extLst>
              <a:ext uri="{FF2B5EF4-FFF2-40B4-BE49-F238E27FC236}">
                <a16:creationId xmlns:a16="http://schemas.microsoft.com/office/drawing/2014/main" id="{2450A26C-2651-5C4D-9305-B74269A3102F}"/>
              </a:ext>
            </a:extLst>
          </p:cNvPr>
          <p:cNvPicPr>
            <a:picLocks noChangeAspect="1"/>
          </p:cNvPicPr>
          <p:nvPr/>
        </p:nvPicPr>
        <p:blipFill rotWithShape="1">
          <a:blip r:embed="rId6"/>
          <a:srcRect l="19879" t="25839" r="51772" b="17435"/>
          <a:stretch/>
        </p:blipFill>
        <p:spPr>
          <a:xfrm>
            <a:off x="8904312" y="3647132"/>
            <a:ext cx="2513712" cy="2827926"/>
          </a:xfrm>
          <a:prstGeom prst="rect">
            <a:avLst/>
          </a:prstGeom>
        </p:spPr>
      </p:pic>
      <p:sp>
        <p:nvSpPr>
          <p:cNvPr id="14" name="Rectangle 13">
            <a:extLst>
              <a:ext uri="{FF2B5EF4-FFF2-40B4-BE49-F238E27FC236}">
                <a16:creationId xmlns:a16="http://schemas.microsoft.com/office/drawing/2014/main" id="{135B7E0C-2F41-A04A-A378-C532F27AC0FF}"/>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C2.4</a:t>
            </a:r>
          </a:p>
        </p:txBody>
      </p:sp>
    </p:spTree>
    <p:extLst>
      <p:ext uri="{BB962C8B-B14F-4D97-AF65-F5344CB8AC3E}">
        <p14:creationId xmlns:p14="http://schemas.microsoft.com/office/powerpoint/2010/main" val="5365869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C2.4: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171278" y="1659224"/>
            <a:ext cx="99847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fourth and last Section.</a:t>
            </a:r>
          </a:p>
        </p:txBody>
      </p:sp>
      <p:sp>
        <p:nvSpPr>
          <p:cNvPr id="14" name="Rectangle 13">
            <a:extLst>
              <a:ext uri="{FF2B5EF4-FFF2-40B4-BE49-F238E27FC236}">
                <a16:creationId xmlns:a16="http://schemas.microsoft.com/office/drawing/2014/main" id="{1966F4C6-927D-E146-84BA-F6FC8FDBC003}"/>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C2.4</a:t>
            </a:r>
          </a:p>
        </p:txBody>
      </p:sp>
      <p:sp>
        <p:nvSpPr>
          <p:cNvPr id="15" name="Rectangle 14">
            <a:extLst>
              <a:ext uri="{FF2B5EF4-FFF2-40B4-BE49-F238E27FC236}">
                <a16:creationId xmlns:a16="http://schemas.microsoft.com/office/drawing/2014/main" id="{91320D74-88C8-BE41-9CB6-F079A892EFCC}"/>
              </a:ext>
            </a:extLst>
          </p:cNvPr>
          <p:cNvSpPr/>
          <p:nvPr/>
        </p:nvSpPr>
        <p:spPr>
          <a:xfrm>
            <a:off x="3059170" y="3789040"/>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http://szalonta.hu/ske/text/C2/skec2s4.html</a:t>
            </a:r>
          </a:p>
        </p:txBody>
      </p:sp>
    </p:spTree>
    <p:extLst>
      <p:ext uri="{BB962C8B-B14F-4D97-AF65-F5344CB8AC3E}">
        <p14:creationId xmlns:p14="http://schemas.microsoft.com/office/powerpoint/2010/main" val="14880290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3-Dimensional Shapes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p:nvSpPr>
        <p:spPr bwMode="auto">
          <a:xfrm>
            <a:off x="2566092" y="963776"/>
            <a:ext cx="9267075"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In this unit you will be dealing with 3-dimensional shapes such as:</a:t>
            </a:r>
          </a:p>
        </p:txBody>
      </p:sp>
      <p:pic>
        <p:nvPicPr>
          <p:cNvPr id="3" name="Picture 2"/>
          <p:cNvPicPr>
            <a:picLocks noChangeAspect="1"/>
          </p:cNvPicPr>
          <p:nvPr/>
        </p:nvPicPr>
        <p:blipFill rotWithShape="1">
          <a:blip r:embed="rId4"/>
          <a:srcRect l="30509" t="26889" r="31100" b="17434"/>
          <a:stretch/>
        </p:blipFill>
        <p:spPr>
          <a:xfrm>
            <a:off x="5860563" y="1953083"/>
            <a:ext cx="2595898" cy="2116655"/>
          </a:xfrm>
          <a:prstGeom prst="rect">
            <a:avLst/>
          </a:prstGeom>
        </p:spPr>
      </p:pic>
      <p:pic>
        <p:nvPicPr>
          <p:cNvPr id="4" name="Picture 3"/>
          <p:cNvPicPr>
            <a:picLocks noChangeAspect="1"/>
          </p:cNvPicPr>
          <p:nvPr/>
        </p:nvPicPr>
        <p:blipFill rotWithShape="1">
          <a:blip r:embed="rId5"/>
          <a:srcRect l="12201" t="19535" r="30510" b="18485"/>
          <a:stretch/>
        </p:blipFill>
        <p:spPr>
          <a:xfrm>
            <a:off x="5306887" y="4515868"/>
            <a:ext cx="3588588" cy="2182750"/>
          </a:xfrm>
          <a:prstGeom prst="rect">
            <a:avLst/>
          </a:prstGeom>
        </p:spPr>
      </p:pic>
      <p:pic>
        <p:nvPicPr>
          <p:cNvPr id="5" name="Picture 4"/>
          <p:cNvPicPr>
            <a:picLocks noChangeAspect="1"/>
          </p:cNvPicPr>
          <p:nvPr/>
        </p:nvPicPr>
        <p:blipFill rotWithShape="1">
          <a:blip r:embed="rId6"/>
          <a:srcRect l="30509" t="21636" r="41731" b="12182"/>
          <a:stretch/>
        </p:blipFill>
        <p:spPr>
          <a:xfrm>
            <a:off x="2687275" y="1957148"/>
            <a:ext cx="1799627" cy="2412267"/>
          </a:xfrm>
          <a:prstGeom prst="rect">
            <a:avLst/>
          </a:prstGeom>
        </p:spPr>
      </p:pic>
      <p:pic>
        <p:nvPicPr>
          <p:cNvPr id="6" name="Picture 5"/>
          <p:cNvPicPr>
            <a:picLocks noChangeAspect="1"/>
          </p:cNvPicPr>
          <p:nvPr/>
        </p:nvPicPr>
        <p:blipFill rotWithShape="1">
          <a:blip r:embed="rId7"/>
          <a:srcRect l="29329" t="21636" r="45866" b="13233"/>
          <a:stretch/>
        </p:blipFill>
        <p:spPr>
          <a:xfrm>
            <a:off x="9762003" y="1953083"/>
            <a:ext cx="1639625" cy="2420398"/>
          </a:xfrm>
          <a:prstGeom prst="rect">
            <a:avLst/>
          </a:prstGeom>
        </p:spPr>
      </p:pic>
      <p:sp>
        <p:nvSpPr>
          <p:cNvPr id="12" name="Rectangle 11">
            <a:extLst>
              <a:ext uri="{FF2B5EF4-FFF2-40B4-BE49-F238E27FC236}">
                <a16:creationId xmlns:a16="http://schemas.microsoft.com/office/drawing/2014/main" id="{8C5A252A-65D7-C04D-A557-7A5AB7546F91}"/>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Tree>
    <p:extLst>
      <p:ext uri="{BB962C8B-B14F-4D97-AF65-F5344CB8AC3E}">
        <p14:creationId xmlns:p14="http://schemas.microsoft.com/office/powerpoint/2010/main" val="3870125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Prisms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4"/>
          <a:srcRect l="12201" t="19535" r="30510" b="18485"/>
          <a:stretch/>
        </p:blipFill>
        <p:spPr>
          <a:xfrm>
            <a:off x="5015880" y="3384485"/>
            <a:ext cx="3816424" cy="2321331"/>
          </a:xfrm>
          <a:prstGeom prst="rect">
            <a:avLst/>
          </a:prstGeom>
        </p:spPr>
      </p:pic>
      <p:sp>
        <p:nvSpPr>
          <p:cNvPr id="11" name="TextBox 1"/>
          <p:cNvSpPr txBox="1">
            <a:spLocks noChangeArrowheads="1"/>
          </p:cNvSpPr>
          <p:nvPr/>
        </p:nvSpPr>
        <p:spPr bwMode="auto">
          <a:xfrm>
            <a:off x="2452579" y="902604"/>
            <a:ext cx="9267075" cy="1938992"/>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Prisms are a common 3-dimensional shape. They can be formed </a:t>
            </a:r>
          </a:p>
          <a:p>
            <a:r>
              <a:rPr lang="en-GB" sz="2400" dirty="0"/>
              <a:t>by taking any two-dimensional shape and extending (‘extruding’) it </a:t>
            </a:r>
          </a:p>
          <a:p>
            <a:r>
              <a:rPr lang="en-GB" sz="2400" dirty="0"/>
              <a:t>to create a 3-dimensional shape with a cross section of the original </a:t>
            </a:r>
          </a:p>
          <a:p>
            <a:r>
              <a:rPr lang="en-GB" sz="2400" dirty="0"/>
              <a:t>2D shape. The prism can be named after the 2D shape, for</a:t>
            </a:r>
          </a:p>
          <a:p>
            <a:r>
              <a:rPr lang="en-GB" sz="2400" dirty="0"/>
              <a:t>example, the prism below could be named a </a:t>
            </a:r>
            <a:r>
              <a:rPr lang="en-GB" sz="2400" i="1" dirty="0"/>
              <a:t>triangular prism</a:t>
            </a:r>
            <a:r>
              <a:rPr lang="en-GB" sz="2400" dirty="0"/>
              <a:t>.</a:t>
            </a:r>
          </a:p>
        </p:txBody>
      </p:sp>
      <p:sp>
        <p:nvSpPr>
          <p:cNvPr id="9" name="Rectangle 8">
            <a:extLst>
              <a:ext uri="{FF2B5EF4-FFF2-40B4-BE49-F238E27FC236}">
                <a16:creationId xmlns:a16="http://schemas.microsoft.com/office/drawing/2014/main" id="{55957727-EC33-9D41-85E0-FBA707B1D6B9}"/>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Tree>
    <p:extLst>
      <p:ext uri="{BB962C8B-B14F-4D97-AF65-F5344CB8AC3E}">
        <p14:creationId xmlns:p14="http://schemas.microsoft.com/office/powerpoint/2010/main" val="6868150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243571" y="719180"/>
            <a:ext cx="9649073"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Making Solids Using Nets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69444" y="1730525"/>
            <a:ext cx="9735347" cy="461665"/>
          </a:xfrm>
          <a:prstGeom prst="rect">
            <a:avLst/>
          </a:prstGeom>
        </p:spPr>
        <p:txBody>
          <a:bodyPr wrap="square">
            <a:spAutoFit/>
          </a:bodyPr>
          <a:lstStyle/>
          <a:p>
            <a:r>
              <a:rPr lang="en-GB" sz="2400" dirty="0"/>
              <a:t>What solid is made when the net shown is folded and glued?</a:t>
            </a:r>
          </a:p>
        </p:txBody>
      </p:sp>
      <p:sp>
        <p:nvSpPr>
          <p:cNvPr id="3" name="Rectangle 2"/>
          <p:cNvSpPr/>
          <p:nvPr/>
        </p:nvSpPr>
        <p:spPr>
          <a:xfrm>
            <a:off x="2355359" y="6332773"/>
            <a:ext cx="9355679" cy="461665"/>
          </a:xfrm>
          <a:prstGeom prst="rect">
            <a:avLst/>
          </a:prstGeom>
        </p:spPr>
        <p:txBody>
          <a:bodyPr wrap="square">
            <a:spAutoFit/>
          </a:bodyPr>
          <a:lstStyle/>
          <a:p>
            <a:r>
              <a:rPr lang="en-US" altLang="en-US" sz="2400" dirty="0">
                <a:solidFill>
                  <a:srgbClr val="FF0000"/>
                </a:solidFill>
              </a:rPr>
              <a:t>You can try this question and check your answer on the next slides.</a:t>
            </a:r>
          </a:p>
        </p:txBody>
      </p:sp>
      <p:pic>
        <p:nvPicPr>
          <p:cNvPr id="2" name="Picture 1"/>
          <p:cNvPicPr>
            <a:picLocks noChangeAspect="1"/>
          </p:cNvPicPr>
          <p:nvPr/>
        </p:nvPicPr>
        <p:blipFill rotWithShape="1">
          <a:blip r:embed="rId4"/>
          <a:srcRect l="23422" t="22687" r="30510" b="16384"/>
          <a:stretch/>
        </p:blipFill>
        <p:spPr>
          <a:xfrm>
            <a:off x="4367808" y="2316941"/>
            <a:ext cx="5400600" cy="4015831"/>
          </a:xfrm>
          <a:prstGeom prst="rect">
            <a:avLst/>
          </a:prstGeom>
        </p:spPr>
      </p:pic>
      <p:sp>
        <p:nvSpPr>
          <p:cNvPr id="5" name="Rectangle 4"/>
          <p:cNvSpPr/>
          <p:nvPr/>
        </p:nvSpPr>
        <p:spPr>
          <a:xfrm>
            <a:off x="2269444" y="1252651"/>
            <a:ext cx="9011132" cy="461665"/>
          </a:xfrm>
          <a:prstGeom prst="rect">
            <a:avLst/>
          </a:prstGeom>
        </p:spPr>
        <p:txBody>
          <a:bodyPr wrap="square">
            <a:spAutoFit/>
          </a:bodyPr>
          <a:lstStyle/>
          <a:p>
            <a:pPr lvl="0"/>
            <a:r>
              <a:rPr lang="en-GB" sz="2400" dirty="0">
                <a:solidFill>
                  <a:prstClr val="black"/>
                </a:solidFill>
              </a:rPr>
              <a:t>A </a:t>
            </a:r>
            <a:r>
              <a:rPr lang="en-GB" sz="2400" i="1" dirty="0">
                <a:solidFill>
                  <a:prstClr val="black"/>
                </a:solidFill>
              </a:rPr>
              <a:t>net</a:t>
            </a:r>
            <a:r>
              <a:rPr lang="en-GB" sz="2400" dirty="0">
                <a:solidFill>
                  <a:prstClr val="black"/>
                </a:solidFill>
              </a:rPr>
              <a:t> can be cut out, folded and glued to make a hollow shape.</a:t>
            </a:r>
          </a:p>
        </p:txBody>
      </p:sp>
      <p:sp>
        <p:nvSpPr>
          <p:cNvPr id="12" name="Rectangle 11">
            <a:extLst>
              <a:ext uri="{FF2B5EF4-FFF2-40B4-BE49-F238E27FC236}">
                <a16:creationId xmlns:a16="http://schemas.microsoft.com/office/drawing/2014/main" id="{6BE3A980-0679-F742-9BDC-7778B52B1C50}"/>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Tree>
    <p:extLst>
      <p:ext uri="{BB962C8B-B14F-4D97-AF65-F5344CB8AC3E}">
        <p14:creationId xmlns:p14="http://schemas.microsoft.com/office/powerpoint/2010/main" val="42918634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32750" y="680596"/>
            <a:ext cx="9649073"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Making Solids Using Nets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rotWithShape="1">
          <a:blip r:embed="rId4"/>
          <a:srcRect l="22241" t="20586" r="32281" b="15333"/>
          <a:stretch/>
        </p:blipFill>
        <p:spPr>
          <a:xfrm>
            <a:off x="2496787" y="2786955"/>
            <a:ext cx="4272081" cy="3384376"/>
          </a:xfrm>
          <a:prstGeom prst="rect">
            <a:avLst/>
          </a:prstGeom>
        </p:spPr>
      </p:pic>
      <p:sp>
        <p:nvSpPr>
          <p:cNvPr id="5" name="Rectangle 4"/>
          <p:cNvSpPr/>
          <p:nvPr/>
        </p:nvSpPr>
        <p:spPr>
          <a:xfrm>
            <a:off x="2332750" y="1179778"/>
            <a:ext cx="9057926" cy="1200329"/>
          </a:xfrm>
          <a:prstGeom prst="rect">
            <a:avLst/>
          </a:prstGeom>
        </p:spPr>
        <p:txBody>
          <a:bodyPr wrap="square">
            <a:spAutoFit/>
          </a:bodyPr>
          <a:lstStyle/>
          <a:p>
            <a:r>
              <a:rPr lang="en-GB" sz="2400" dirty="0">
                <a:solidFill>
                  <a:srgbClr val="231F20"/>
                </a:solidFill>
                <a:cs typeface="Arial" panose="020B0604020202020204" pitchFamily="34" charset="0"/>
              </a:rPr>
              <a:t>It is important to add tabs to the net so that it can be glued. You could put tabs on every edge, but this would mean gluing tabs to tabs. The first diagram shows one possible position of the tabs.</a:t>
            </a:r>
            <a:endParaRPr lang="en-GB" sz="2400" dirty="0">
              <a:cs typeface="Arial" panose="020B0604020202020204" pitchFamily="34" charset="0"/>
            </a:endParaRPr>
          </a:p>
        </p:txBody>
      </p:sp>
      <p:pic>
        <p:nvPicPr>
          <p:cNvPr id="6" name="Picture 5"/>
          <p:cNvPicPr>
            <a:picLocks noChangeAspect="1"/>
          </p:cNvPicPr>
          <p:nvPr/>
        </p:nvPicPr>
        <p:blipFill rotWithShape="1">
          <a:blip r:embed="rId5"/>
          <a:srcRect l="24013" t="40546" r="39369" b="27939"/>
          <a:stretch/>
        </p:blipFill>
        <p:spPr>
          <a:xfrm>
            <a:off x="7277584" y="3655468"/>
            <a:ext cx="4464496" cy="2160240"/>
          </a:xfrm>
          <a:prstGeom prst="rect">
            <a:avLst/>
          </a:prstGeom>
        </p:spPr>
      </p:pic>
      <p:sp>
        <p:nvSpPr>
          <p:cNvPr id="11" name="Rectangle 10"/>
          <p:cNvSpPr/>
          <p:nvPr/>
        </p:nvSpPr>
        <p:spPr>
          <a:xfrm>
            <a:off x="7037841" y="2786955"/>
            <a:ext cx="4943982" cy="461665"/>
          </a:xfrm>
          <a:prstGeom prst="rect">
            <a:avLst/>
          </a:prstGeom>
        </p:spPr>
        <p:txBody>
          <a:bodyPr wrap="none">
            <a:spAutoFit/>
          </a:bodyPr>
          <a:lstStyle/>
          <a:p>
            <a:r>
              <a:rPr lang="en-GB" sz="2400" dirty="0">
                <a:solidFill>
                  <a:srgbClr val="FF0000"/>
                </a:solidFill>
                <a:latin typeface="+mj-lt"/>
              </a:rPr>
              <a:t>The final solid is a triangular prism.</a:t>
            </a:r>
          </a:p>
        </p:txBody>
      </p:sp>
      <p:sp>
        <p:nvSpPr>
          <p:cNvPr id="13" name="Rectangle 12">
            <a:extLst>
              <a:ext uri="{FF2B5EF4-FFF2-40B4-BE49-F238E27FC236}">
                <a16:creationId xmlns:a16="http://schemas.microsoft.com/office/drawing/2014/main" id="{F0084566-076A-8946-BB49-7314C56828CD}"/>
              </a:ext>
            </a:extLst>
          </p:cNvPr>
          <p:cNvSpPr/>
          <p:nvPr/>
        </p:nvSpPr>
        <p:spPr>
          <a:xfrm>
            <a:off x="0" y="18876"/>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Tree>
    <p:extLst>
      <p:ext uri="{BB962C8B-B14F-4D97-AF65-F5344CB8AC3E}">
        <p14:creationId xmlns:p14="http://schemas.microsoft.com/office/powerpoint/2010/main" val="22327075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C2.1: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01600" y="704696"/>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3" name="Rectangle 2"/>
          <p:cNvSpPr/>
          <p:nvPr/>
        </p:nvSpPr>
        <p:spPr>
          <a:xfrm>
            <a:off x="2301600" y="1644286"/>
            <a:ext cx="9267008" cy="830997"/>
          </a:xfrm>
          <a:prstGeom prst="rect">
            <a:avLst/>
          </a:prstGeom>
        </p:spPr>
        <p:txBody>
          <a:bodyPr wrap="square">
            <a:spAutoFit/>
          </a:bodyPr>
          <a:lstStyle/>
          <a:p>
            <a:r>
              <a:rPr lang="en-GB" sz="2400" dirty="0"/>
              <a:t>Copy and cut out larger versions of the following nets. What are the names of the solids you make? </a:t>
            </a:r>
            <a:endParaRPr lang="en-GB" sz="2400" dirty="0">
              <a:cs typeface="Arial" panose="020B0604020202020204" pitchFamily="34" charset="0"/>
            </a:endParaRPr>
          </a:p>
        </p:txBody>
      </p:sp>
      <p:pic>
        <p:nvPicPr>
          <p:cNvPr id="4" name="Picture 3"/>
          <p:cNvPicPr>
            <a:picLocks noChangeAspect="1"/>
          </p:cNvPicPr>
          <p:nvPr/>
        </p:nvPicPr>
        <p:blipFill rotWithShape="1">
          <a:blip r:embed="rId4"/>
          <a:srcRect l="39369" t="34243" r="32872" b="22687"/>
          <a:stretch/>
        </p:blipFill>
        <p:spPr>
          <a:xfrm>
            <a:off x="2927648" y="2708920"/>
            <a:ext cx="3600400" cy="3140774"/>
          </a:xfrm>
          <a:prstGeom prst="rect">
            <a:avLst/>
          </a:prstGeom>
        </p:spPr>
      </p:pic>
      <p:pic>
        <p:nvPicPr>
          <p:cNvPr id="5" name="Picture 4"/>
          <p:cNvPicPr>
            <a:picLocks noChangeAspect="1"/>
          </p:cNvPicPr>
          <p:nvPr/>
        </p:nvPicPr>
        <p:blipFill rotWithShape="1">
          <a:blip r:embed="rId5"/>
          <a:srcRect l="28737" t="19535" r="32282" b="6930"/>
          <a:stretch/>
        </p:blipFill>
        <p:spPr>
          <a:xfrm>
            <a:off x="7536160" y="2708920"/>
            <a:ext cx="3816424" cy="4047722"/>
          </a:xfrm>
          <a:prstGeom prst="rect">
            <a:avLst/>
          </a:prstGeom>
        </p:spPr>
      </p:pic>
      <p:sp>
        <p:nvSpPr>
          <p:cNvPr id="10" name="Rectangle 9">
            <a:extLst>
              <a:ext uri="{FF2B5EF4-FFF2-40B4-BE49-F238E27FC236}">
                <a16:creationId xmlns:a16="http://schemas.microsoft.com/office/drawing/2014/main" id="{6ADDBF2D-3BF4-7A4C-803A-1866140A554A}"/>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Tree>
    <p:extLst>
      <p:ext uri="{BB962C8B-B14F-4D97-AF65-F5344CB8AC3E}">
        <p14:creationId xmlns:p14="http://schemas.microsoft.com/office/powerpoint/2010/main" val="4026521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C2.1: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01600" y="704696"/>
            <a:ext cx="1922192" cy="461665"/>
          </a:xfrm>
          <a:prstGeom prst="rect">
            <a:avLst/>
          </a:prstGeom>
        </p:spPr>
        <p:txBody>
          <a:bodyPr wrap="square">
            <a:spAutoFit/>
          </a:bodyPr>
          <a:lstStyle/>
          <a:p>
            <a:r>
              <a:rPr lang="en-US" altLang="en-US" sz="2400" b="1" dirty="0"/>
              <a:t>Answers</a:t>
            </a:r>
          </a:p>
        </p:txBody>
      </p:sp>
      <p:sp>
        <p:nvSpPr>
          <p:cNvPr id="3" name="Rectangle 2"/>
          <p:cNvSpPr/>
          <p:nvPr/>
        </p:nvSpPr>
        <p:spPr>
          <a:xfrm>
            <a:off x="2320452" y="1228787"/>
            <a:ext cx="9536187" cy="1200329"/>
          </a:xfrm>
          <a:prstGeom prst="rect">
            <a:avLst/>
          </a:prstGeom>
        </p:spPr>
        <p:txBody>
          <a:bodyPr wrap="square">
            <a:spAutoFit/>
          </a:bodyPr>
          <a:lstStyle/>
          <a:p>
            <a:r>
              <a:rPr lang="en-GB" sz="2400" dirty="0">
                <a:solidFill>
                  <a:srgbClr val="FF0000"/>
                </a:solidFill>
              </a:rPr>
              <a:t>The first shape is a </a:t>
            </a:r>
            <a:r>
              <a:rPr lang="en-GB" sz="2400" i="1" dirty="0">
                <a:solidFill>
                  <a:srgbClr val="FF0000"/>
                </a:solidFill>
              </a:rPr>
              <a:t>pyramid, with a triangular base</a:t>
            </a:r>
            <a:r>
              <a:rPr lang="en-GB" sz="2400" dirty="0">
                <a:solidFill>
                  <a:srgbClr val="FF0000"/>
                </a:solidFill>
              </a:rPr>
              <a:t>. The second shape is a prism, with a hexagon cross section, which can be named a </a:t>
            </a:r>
            <a:r>
              <a:rPr lang="en-GB" sz="2400" i="1" dirty="0">
                <a:solidFill>
                  <a:srgbClr val="FF0000"/>
                </a:solidFill>
              </a:rPr>
              <a:t>hexagonal prism</a:t>
            </a:r>
            <a:r>
              <a:rPr lang="en-GB" sz="2400" dirty="0">
                <a:solidFill>
                  <a:srgbClr val="FF0000"/>
                </a:solidFill>
              </a:rPr>
              <a:t>.</a:t>
            </a:r>
            <a:endParaRPr lang="en-GB" sz="2400" dirty="0">
              <a:solidFill>
                <a:srgbClr val="FF0000"/>
              </a:solidFill>
              <a:cs typeface="Arial" panose="020B0604020202020204" pitchFamily="34" charset="0"/>
            </a:endParaRPr>
          </a:p>
        </p:txBody>
      </p:sp>
      <p:pic>
        <p:nvPicPr>
          <p:cNvPr id="8" name="Picture 7"/>
          <p:cNvPicPr>
            <a:picLocks noChangeAspect="1"/>
          </p:cNvPicPr>
          <p:nvPr/>
        </p:nvPicPr>
        <p:blipFill rotWithShape="1">
          <a:blip r:embed="rId4"/>
          <a:srcRect l="6295" t="19535" r="74215" b="47899"/>
          <a:stretch/>
        </p:blipFill>
        <p:spPr>
          <a:xfrm>
            <a:off x="7536160" y="2636912"/>
            <a:ext cx="2952328" cy="2773399"/>
          </a:xfrm>
          <a:prstGeom prst="rect">
            <a:avLst/>
          </a:prstGeom>
        </p:spPr>
      </p:pic>
      <p:pic>
        <p:nvPicPr>
          <p:cNvPr id="10" name="Picture 9"/>
          <p:cNvPicPr>
            <a:picLocks noChangeAspect="1"/>
          </p:cNvPicPr>
          <p:nvPr/>
        </p:nvPicPr>
        <p:blipFill rotWithShape="1">
          <a:blip r:embed="rId5"/>
          <a:srcRect l="68309" t="17435" r="15154" b="55253"/>
          <a:stretch/>
        </p:blipFill>
        <p:spPr>
          <a:xfrm>
            <a:off x="2968716" y="2636912"/>
            <a:ext cx="3101884" cy="2880321"/>
          </a:xfrm>
          <a:prstGeom prst="rect">
            <a:avLst/>
          </a:prstGeom>
        </p:spPr>
      </p:pic>
      <p:sp>
        <p:nvSpPr>
          <p:cNvPr id="12" name="Rectangle 11">
            <a:extLst>
              <a:ext uri="{FF2B5EF4-FFF2-40B4-BE49-F238E27FC236}">
                <a16:creationId xmlns:a16="http://schemas.microsoft.com/office/drawing/2014/main" id="{E3163D10-044A-3349-8E7E-544839071E5D}"/>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Tree>
    <p:extLst>
      <p:ext uri="{BB962C8B-B14F-4D97-AF65-F5344CB8AC3E}">
        <p14:creationId xmlns:p14="http://schemas.microsoft.com/office/powerpoint/2010/main" val="40610130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C2.1: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260" y="976457"/>
            <a:ext cx="99847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first Section.</a:t>
            </a:r>
          </a:p>
        </p:txBody>
      </p:sp>
      <p:sp>
        <p:nvSpPr>
          <p:cNvPr id="10" name="TextBox 9">
            <a:extLst>
              <a:ext uri="{FF2B5EF4-FFF2-40B4-BE49-F238E27FC236}">
                <a16:creationId xmlns:a16="http://schemas.microsoft.com/office/drawing/2014/main" id="{680F8782-DF76-DB40-940C-99195A385260}"/>
              </a:ext>
            </a:extLst>
          </p:cNvPr>
          <p:cNvSpPr txBox="1">
            <a:spLocks noChangeArrowheads="1"/>
          </p:cNvSpPr>
          <p:nvPr/>
        </p:nvSpPr>
        <p:spPr bwMode="auto">
          <a:xfrm>
            <a:off x="2207260" y="2390943"/>
            <a:ext cx="99847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14" name="Rectangle 13">
            <a:extLst>
              <a:ext uri="{FF2B5EF4-FFF2-40B4-BE49-F238E27FC236}">
                <a16:creationId xmlns:a16="http://schemas.microsoft.com/office/drawing/2014/main" id="{3D6073B3-DC9F-9740-AC49-B5F7A4810D61}"/>
              </a:ext>
            </a:extLst>
          </p:cNvPr>
          <p:cNvSpPr/>
          <p:nvPr/>
        </p:nvSpPr>
        <p:spPr>
          <a:xfrm>
            <a:off x="-1" y="108823"/>
            <a:ext cx="2207569" cy="1323439"/>
          </a:xfrm>
          <a:prstGeom prst="rect">
            <a:avLst/>
          </a:prstGeom>
        </p:spPr>
        <p:txBody>
          <a:bodyPr wrap="square">
            <a:spAutoFit/>
          </a:bodyPr>
          <a:lstStyle/>
          <a:p>
            <a:pPr algn="ctr"/>
            <a:r>
              <a:rPr lang="en-US" altLang="en-US" b="1" dirty="0">
                <a:solidFill>
                  <a:schemeClr val="bg1"/>
                </a:solidFill>
              </a:rPr>
              <a:t>STRAND C</a:t>
            </a:r>
          </a:p>
          <a:p>
            <a:pPr algn="ctr"/>
            <a:r>
              <a:rPr lang="en-US" altLang="en-US" b="1" dirty="0">
                <a:solidFill>
                  <a:schemeClr val="bg1"/>
                </a:solidFill>
              </a:rPr>
              <a:t>UNIT: C2</a:t>
            </a:r>
          </a:p>
          <a:p>
            <a:pPr algn="ctr"/>
            <a:r>
              <a:rPr lang="en-US" altLang="en-US" b="1" dirty="0">
                <a:solidFill>
                  <a:schemeClr val="bg1"/>
                </a:solidFill>
              </a:rPr>
              <a:t>Solids</a:t>
            </a:r>
          </a:p>
          <a:p>
            <a:pPr algn="ctr"/>
            <a:r>
              <a:rPr lang="en-US" altLang="en-US" b="1" dirty="0">
                <a:solidFill>
                  <a:schemeClr val="bg1"/>
                </a:solidFill>
              </a:rPr>
              <a:t>Section C2.1</a:t>
            </a:r>
          </a:p>
        </p:txBody>
      </p:sp>
      <p:sp>
        <p:nvSpPr>
          <p:cNvPr id="15" name="Rectangle 14">
            <a:extLst>
              <a:ext uri="{FF2B5EF4-FFF2-40B4-BE49-F238E27FC236}">
                <a16:creationId xmlns:a16="http://schemas.microsoft.com/office/drawing/2014/main" id="{6F05D069-4D5C-4E4A-BA4A-AB6844BDB1DA}"/>
              </a:ext>
            </a:extLst>
          </p:cNvPr>
          <p:cNvSpPr/>
          <p:nvPr/>
        </p:nvSpPr>
        <p:spPr>
          <a:xfrm>
            <a:off x="3215680" y="422108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http://szalonta.hu/ske/text/C2/skec2s1.html</a:t>
            </a:r>
          </a:p>
        </p:txBody>
      </p:sp>
    </p:spTree>
    <p:extLst>
      <p:ext uri="{BB962C8B-B14F-4D97-AF65-F5344CB8AC3E}">
        <p14:creationId xmlns:p14="http://schemas.microsoft.com/office/powerpoint/2010/main" val="32048437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26DF9-5106-4408-AEB8-21B8AFA51FB3}">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f7b00057-f5aa-46f4-8410-da255f325540"/>
    <ds:schemaRef ds:uri="http://purl.org/dc/dcmitype/"/>
    <ds:schemaRef ds:uri="http://schemas.openxmlformats.org/package/2006/metadata/core-properties"/>
    <ds:schemaRef ds:uri="9ee75292-5076-4fcc-bc52-dcc754448144"/>
    <ds:schemaRef ds:uri="http://www.w3.org/XML/1998/namespace"/>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9404</TotalTime>
  <Words>1228</Words>
  <Application>Microsoft Office PowerPoint</Application>
  <PresentationFormat>Widescreen</PresentationFormat>
  <Paragraphs>232</Paragraphs>
  <Slides>27</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Alapértelmezett terv</vt:lpstr>
      <vt:lpstr>TSST Strand C UNIT C2: Solids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Liz Holland</cp:lastModifiedBy>
  <cp:revision>408</cp:revision>
  <cp:lastPrinted>2016-10-17T08:47:54Z</cp:lastPrinted>
  <dcterms:created xsi:type="dcterms:W3CDTF">2012-10-10T19:07:13Z</dcterms:created>
  <dcterms:modified xsi:type="dcterms:W3CDTF">2020-11-04T17:18:10Z</dcterms:modified>
</cp:coreProperties>
</file>