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4"/>
  </p:sldMasterIdLst>
  <p:notesMasterIdLst>
    <p:notesMasterId r:id="rId50"/>
  </p:notesMasterIdLst>
  <p:handoutMasterIdLst>
    <p:handoutMasterId r:id="rId51"/>
  </p:handoutMasterIdLst>
  <p:sldIdLst>
    <p:sldId id="355" r:id="rId5"/>
    <p:sldId id="283" r:id="rId6"/>
    <p:sldId id="356" r:id="rId7"/>
    <p:sldId id="357" r:id="rId8"/>
    <p:sldId id="358" r:id="rId9"/>
    <p:sldId id="359" r:id="rId10"/>
    <p:sldId id="360" r:id="rId11"/>
    <p:sldId id="361" r:id="rId12"/>
    <p:sldId id="363" r:id="rId13"/>
    <p:sldId id="364" r:id="rId14"/>
    <p:sldId id="365" r:id="rId15"/>
    <p:sldId id="366" r:id="rId16"/>
    <p:sldId id="367" r:id="rId17"/>
    <p:sldId id="369" r:id="rId18"/>
    <p:sldId id="371" r:id="rId19"/>
    <p:sldId id="372" r:id="rId20"/>
    <p:sldId id="373" r:id="rId21"/>
    <p:sldId id="374" r:id="rId22"/>
    <p:sldId id="375" r:id="rId23"/>
    <p:sldId id="413" r:id="rId24"/>
    <p:sldId id="377" r:id="rId25"/>
    <p:sldId id="379" r:id="rId26"/>
    <p:sldId id="381" r:id="rId27"/>
    <p:sldId id="385" r:id="rId28"/>
    <p:sldId id="386" r:id="rId29"/>
    <p:sldId id="387" r:id="rId30"/>
    <p:sldId id="388" r:id="rId31"/>
    <p:sldId id="391" r:id="rId32"/>
    <p:sldId id="392" r:id="rId33"/>
    <p:sldId id="393" r:id="rId34"/>
    <p:sldId id="394" r:id="rId35"/>
    <p:sldId id="395" r:id="rId36"/>
    <p:sldId id="396" r:id="rId37"/>
    <p:sldId id="397" r:id="rId38"/>
    <p:sldId id="399" r:id="rId39"/>
    <p:sldId id="401" r:id="rId40"/>
    <p:sldId id="402" r:id="rId41"/>
    <p:sldId id="403" r:id="rId42"/>
    <p:sldId id="404" r:id="rId43"/>
    <p:sldId id="405" r:id="rId44"/>
    <p:sldId id="407" r:id="rId45"/>
    <p:sldId id="410" r:id="rId46"/>
    <p:sldId id="411" r:id="rId47"/>
    <p:sldId id="406" r:id="rId48"/>
    <p:sldId id="400" r:id="rId49"/>
  </p:sldIdLst>
  <p:sldSz cx="12192000" cy="6858000"/>
  <p:notesSz cx="6858000" cy="9144000"/>
  <p:defaultTextStyle>
    <a:defPPr>
      <a:defRPr lang="en-GB"/>
    </a:defPPr>
    <a:lvl1pPr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742950" indent="-28575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11430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6002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2057400" indent="-228600" algn="l" defTabSz="449263" rtl="0" eaLnBrk="0" fontAlgn="base" hangingPunct="0">
      <a:spcBef>
        <a:spcPct val="0"/>
      </a:spcBef>
      <a:spcAft>
        <a:spcPct val="0"/>
      </a:spcAft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0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6"/>
  </p:normalViewPr>
  <p:slideViewPr>
    <p:cSldViewPr>
      <p:cViewPr varScale="1">
        <p:scale>
          <a:sx n="87" d="100"/>
          <a:sy n="87" d="100"/>
        </p:scale>
        <p:origin x="90" y="414"/>
      </p:cViewPr>
      <p:guideLst>
        <p:guide orient="horz" pos="2160"/>
        <p:guide pos="3840"/>
      </p:guideLst>
    </p:cSldViewPr>
  </p:slideViewPr>
  <p:outlineViewPr>
    <p:cViewPr varScale="1">
      <p:scale>
        <a:sx n="170" d="200"/>
        <a:sy n="170" d="200"/>
      </p:scale>
      <p:origin x="-780" y="-84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notesViewPr>
    <p:cSldViewPr>
      <p:cViewPr varScale="1">
        <p:scale>
          <a:sx n="59" d="100"/>
          <a:sy n="59" d="100"/>
        </p:scale>
        <p:origin x="-1752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notesMaster" Target="notesMasters/notesMaster1.xml"/><Relationship Id="rId55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8" Type="http://schemas.openxmlformats.org/officeDocument/2006/relationships/slide" Target="slides/slide4.xml"/><Relationship Id="rId51" Type="http://schemas.openxmlformats.org/officeDocument/2006/relationships/handoutMaster" Target="handoutMasters/handoutMaster1.xml"/><Relationship Id="rId3" Type="http://schemas.openxmlformats.org/officeDocument/2006/relationships/customXml" Target="../customXml/item3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charset="0"/>
              <a:buNone/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/>
            </a:lvl1pPr>
          </a:lstStyle>
          <a:p>
            <a:pPr>
              <a:defRPr/>
            </a:pPr>
            <a:fld id="{68FCC49C-92F4-486F-8D45-77C86ABB1FF0}" type="datetime1">
              <a:rPr lang="en-US" altLang="en-US"/>
              <a:pPr>
                <a:defRPr/>
              </a:pPr>
              <a:t>11/5/2020</a:t>
            </a:fld>
            <a:endParaRPr lang="en-US" altLang="en-US"/>
          </a:p>
        </p:txBody>
      </p:sp>
      <p:sp>
        <p:nvSpPr>
          <p:cNvPr id="4403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buClr>
                <a:srgbClr val="000000"/>
              </a:buClr>
              <a:buSzPct val="100000"/>
              <a:buFont typeface="Times New Roman" charset="0"/>
              <a:buNone/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403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  <a:defRPr sz="1200"/>
            </a:lvl1pPr>
          </a:lstStyle>
          <a:p>
            <a:pPr>
              <a:defRPr/>
            </a:pPr>
            <a:fld id="{97D64321-B5A8-47E5-A609-99FAF3D09F81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2109883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1"/>
          <p:cNvSpPr>
            <a:spLocks noChangeArrowheads="1"/>
          </p:cNvSpPr>
          <p:nvPr/>
        </p:nvSpPr>
        <p:spPr bwMode="auto">
          <a:xfrm>
            <a:off x="0" y="0"/>
            <a:ext cx="6858000" cy="9144000"/>
          </a:xfrm>
          <a:prstGeom prst="roundRect">
            <a:avLst>
              <a:gd name="adj" fmla="val 23"/>
            </a:avLst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anchor="ctr"/>
          <a:lstStyle/>
          <a:p>
            <a:pPr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/>
          </a:p>
        </p:txBody>
      </p:sp>
      <p:sp>
        <p:nvSpPr>
          <p:cNvPr id="13315" name="Rectangle 2"/>
          <p:cNvSpPr>
            <a:spLocks noGrp="1" noRot="1" noChangeAspect="1" noChangeArrowheads="1"/>
          </p:cNvSpPr>
          <p:nvPr>
            <p:ph type="sldImg"/>
          </p:nvPr>
        </p:nvSpPr>
        <p:spPr bwMode="auto">
          <a:xfrm>
            <a:off x="-17002125" y="-11796713"/>
            <a:ext cx="22204363" cy="124904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sp>
      <p:sp>
        <p:nvSpPr>
          <p:cNvPr id="3075" name="Rectangle 3"/>
          <p:cNvSpPr>
            <a:spLocks noGrp="1" noChangeArrowheads="1"/>
          </p:cNvSpPr>
          <p:nvPr>
            <p:ph type="body"/>
          </p:nvPr>
        </p:nvSpPr>
        <p:spPr bwMode="auto">
          <a:xfrm>
            <a:off x="685800" y="4343400"/>
            <a:ext cx="5483225" cy="4111625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endParaRPr lang="hu-HU" noProof="0"/>
          </a:p>
        </p:txBody>
      </p:sp>
    </p:spTree>
    <p:extLst>
      <p:ext uri="{BB962C8B-B14F-4D97-AF65-F5344CB8AC3E}">
        <p14:creationId xmlns:p14="http://schemas.microsoft.com/office/powerpoint/2010/main" val="236834211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ＭＳ Ｐゴシック" charset="0"/>
      </a:defRPr>
    </a:lvl1pPr>
    <a:lvl2pPr marL="742950" indent="-28575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2pPr>
    <a:lvl3pPr marL="11430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3pPr>
    <a:lvl4pPr marL="16002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4pPr>
    <a:lvl5pPr marL="2057400" indent="-228600" algn="l" defTabSz="449263" rtl="0" eaLnBrk="0" fontAlgn="base" hangingPunct="0">
      <a:spcBef>
        <a:spcPct val="30000"/>
      </a:spcBef>
      <a:spcAft>
        <a:spcPct val="0"/>
      </a:spcAft>
      <a:buClr>
        <a:srgbClr val="000000"/>
      </a:buClr>
      <a:buSzPct val="100000"/>
      <a:buFont typeface="Times New Roman" panose="02020603050405020304" pitchFamily="18" charset="0"/>
      <a:defRPr sz="1200" kern="1200">
        <a:solidFill>
          <a:srgbClr val="000000"/>
        </a:solidFill>
        <a:latin typeface="Times New Roman" charset="0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33424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7596661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794539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0532147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60737921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9805663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230842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9825402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3554606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476748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722432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626432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 dirty="0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725417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94558647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2304855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241346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5994243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937052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136138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0396620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43288163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9130709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4289178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632890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30531546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13241354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2563542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0151201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9658996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2963904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44299379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55084908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00078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6392490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06834014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09024748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2237007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8436276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098761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0191731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6905217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024556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36100745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Text Box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81000" y="695325"/>
            <a:ext cx="6096000" cy="3429000"/>
          </a:xfrm>
        </p:spPr>
      </p:sp>
      <p:sp>
        <p:nvSpPr>
          <p:cNvPr id="69635" name="Text Box 3"/>
          <p:cNvSpPr txBox="1"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ln/>
        </p:spPr>
        <p:txBody>
          <a:bodyPr wrap="none" anchor="ctr"/>
          <a:lstStyle/>
          <a:p>
            <a:pPr>
              <a:buFont typeface="Times New Roman" charset="0"/>
              <a:buNone/>
              <a:defRPr/>
            </a:pPr>
            <a:endParaRPr lang="hu-HU"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770938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P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838200" y="5301208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dirty="0"/>
              <a:t>Enhancing and Supporting Mathematics and Data Science</a:t>
            </a:r>
            <a:endParaRPr lang="en-GB" dirty="0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95600" y="0"/>
            <a:ext cx="7200800" cy="5503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6014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1167471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0124463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24385" y="1604963"/>
            <a:ext cx="2736849" cy="3975100"/>
          </a:xfrm>
          <a:prstGeom prst="rect">
            <a:avLst/>
          </a:prstGeo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604963"/>
            <a:ext cx="8011584" cy="3975100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9108651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91544" y="3379"/>
            <a:ext cx="10363200" cy="792088"/>
          </a:xfrm>
          <a:prstGeom prst="rect">
            <a:avLst/>
          </a:prstGeom>
        </p:spPr>
        <p:txBody>
          <a:bodyPr/>
          <a:lstStyle>
            <a:lvl1pPr>
              <a:defRPr sz="3600"/>
            </a:lvl1pPr>
          </a:lstStyle>
          <a:p>
            <a:r>
              <a:rPr lang="en-GB" dirty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15680" y="3068960"/>
            <a:ext cx="85344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8633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1" y="1604963"/>
            <a:ext cx="10725151" cy="3975100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6941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79522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4963"/>
            <a:ext cx="5259917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72718" y="1604963"/>
            <a:ext cx="5262033" cy="3975100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995713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0724386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95700" y="2276475"/>
            <a:ext cx="7865533" cy="3092450"/>
          </a:xfrm>
          <a:prstGeom prst="rect">
            <a:avLst/>
          </a:prstGeo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72605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141284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idx="10"/>
          </p:nvPr>
        </p:nvSpPr>
        <p:spPr>
          <a:xfrm>
            <a:off x="609600" y="6353176"/>
            <a:ext cx="2840567" cy="366713"/>
          </a:xfrm>
          <a:prstGeom prst="rect">
            <a:avLst/>
          </a:prstGeom>
        </p:spPr>
        <p:txBody>
          <a:bodyPr/>
          <a:lstStyle>
            <a:lvl1pPr eaLnBrk="1" hangingPunct="1">
              <a:buClr>
                <a:srgbClr val="000000"/>
              </a:buClr>
              <a:buSzPct val="100000"/>
              <a:buFont typeface="Times New Roman" charset="0"/>
              <a:buNone/>
              <a:defRPr>
                <a:latin typeface="Arial" charset="0"/>
                <a:ea typeface="ＭＳ Ｐゴシック" charset="0"/>
                <a:cs typeface="+mn-cs"/>
              </a:defRPr>
            </a:lvl1pPr>
          </a:lstStyle>
          <a:p>
            <a:pPr>
              <a:defRPr/>
            </a:pPr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534169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 userDrawn="1"/>
        </p:nvSpPr>
        <p:spPr bwMode="auto">
          <a:xfrm>
            <a:off x="0" y="0"/>
            <a:ext cx="2207568" cy="6858000"/>
          </a:xfrm>
          <a:prstGeom prst="rect">
            <a:avLst/>
          </a:prstGeom>
          <a:solidFill>
            <a:schemeClr val="accent2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2" name="AutoShape 6" descr="https://liveplymouthac.sharepoint.com/sites/u212/Logo%20files/UoP%20Logo_Centred_Colour.jpg"/>
          <p:cNvSpPr>
            <a:spLocks noChangeAspect="1" noChangeArrowheads="1"/>
          </p:cNvSpPr>
          <p:nvPr userDrawn="1"/>
        </p:nvSpPr>
        <p:spPr bwMode="auto">
          <a:xfrm>
            <a:off x="335360" y="620688"/>
            <a:ext cx="2736304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/>
          </a:p>
        </p:txBody>
      </p:sp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6688" y="5157192"/>
            <a:ext cx="2389738" cy="1826384"/>
          </a:xfrm>
          <a:prstGeom prst="rect">
            <a:avLst/>
          </a:prstGeom>
        </p:spPr>
      </p:pic>
      <p:sp>
        <p:nvSpPr>
          <p:cNvPr id="5" name="Rectangle 4"/>
          <p:cNvSpPr/>
          <p:nvPr userDrawn="1"/>
        </p:nvSpPr>
        <p:spPr bwMode="auto">
          <a:xfrm>
            <a:off x="2207568" y="0"/>
            <a:ext cx="9984432" cy="620688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GB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915" r:id="rId1"/>
    <p:sldLayoutId id="2147484904" r:id="rId2"/>
    <p:sldLayoutId id="2147484905" r:id="rId3"/>
    <p:sldLayoutId id="2147484906" r:id="rId4"/>
    <p:sldLayoutId id="2147484907" r:id="rId5"/>
    <p:sldLayoutId id="2147484908" r:id="rId6"/>
    <p:sldLayoutId id="2147484909" r:id="rId7"/>
    <p:sldLayoutId id="2147484910" r:id="rId8"/>
    <p:sldLayoutId id="2147484911" r:id="rId9"/>
    <p:sldLayoutId id="2147484912" r:id="rId10"/>
    <p:sldLayoutId id="2147484913" r:id="rId11"/>
    <p:sldLayoutId id="2147484914" r:id="rId12"/>
  </p:sldLayoutIdLst>
  <p:txStyles>
    <p:titleStyle>
      <a:lvl1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+mj-lt"/>
          <a:ea typeface="+mj-ea"/>
          <a:cs typeface="ＭＳ Ｐゴシック" charset="0"/>
        </a:defRPr>
      </a:lvl1pPr>
      <a:lvl2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2pPr>
      <a:lvl3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3pPr>
      <a:lvl4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4pPr>
      <a:lvl5pPr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4400">
          <a:solidFill>
            <a:srgbClr val="004B8D"/>
          </a:solidFill>
          <a:latin typeface="Arial" charset="0"/>
          <a:ea typeface="ＭＳ Ｐゴシック" charset="0"/>
          <a:cs typeface="ＭＳ Ｐゴシック" charset="0"/>
        </a:defRPr>
      </a:lvl5pPr>
      <a:lvl6pPr marL="25146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6pPr>
      <a:lvl7pPr marL="29718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7pPr>
      <a:lvl8pPr marL="34290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8pPr>
      <a:lvl9pPr marL="3886200" indent="-228600" algn="ctr" defTabSz="449263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4400">
          <a:solidFill>
            <a:srgbClr val="004B8D"/>
          </a:solidFill>
          <a:latin typeface="Arial" charset="0"/>
          <a:ea typeface="ＭＳ Ｐゴシック" charset="0"/>
        </a:defRPr>
      </a:lvl9pPr>
    </p:titleStyle>
    <p:bodyStyle>
      <a:lvl1pPr marL="342900" indent="-342900" algn="l" defTabSz="449263" rtl="0" eaLnBrk="0" fontAlgn="base" hangingPunct="0">
        <a:spcBef>
          <a:spcPts val="8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3200">
          <a:solidFill>
            <a:srgbClr val="004B8D"/>
          </a:solidFill>
          <a:latin typeface="+mn-lt"/>
          <a:ea typeface="+mn-ea"/>
          <a:cs typeface="ＭＳ Ｐゴシック" charset="0"/>
        </a:defRPr>
      </a:lvl1pPr>
      <a:lvl2pPr marL="742950" indent="-285750" algn="l" defTabSz="449263" rtl="0" eaLnBrk="0" fontAlgn="base" hangingPunct="0">
        <a:spcBef>
          <a:spcPts val="7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800">
          <a:solidFill>
            <a:srgbClr val="004B8D"/>
          </a:solidFill>
          <a:latin typeface="+mn-lt"/>
          <a:ea typeface="+mn-ea"/>
        </a:defRPr>
      </a:lvl2pPr>
      <a:lvl3pPr marL="1143000" indent="-228600" algn="l" defTabSz="449263" rtl="0" eaLnBrk="0" fontAlgn="base" hangingPunct="0">
        <a:spcBef>
          <a:spcPts val="6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400">
          <a:solidFill>
            <a:srgbClr val="004B8D"/>
          </a:solidFill>
          <a:latin typeface="+mn-lt"/>
          <a:ea typeface="+mn-ea"/>
        </a:defRPr>
      </a:lvl3pPr>
      <a:lvl4pPr marL="1600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4pPr>
      <a:lvl5pPr marL="20574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panose="02020603050405020304" pitchFamily="18" charset="0"/>
        <a:defRPr sz="2000">
          <a:solidFill>
            <a:srgbClr val="004B8D"/>
          </a:solidFill>
          <a:latin typeface="+mn-lt"/>
          <a:ea typeface="+mn-ea"/>
        </a:defRPr>
      </a:lvl5pPr>
      <a:lvl6pPr marL="25146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6pPr>
      <a:lvl7pPr marL="29718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7pPr>
      <a:lvl8pPr marL="34290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8pPr>
      <a:lvl9pPr marL="3886200" indent="-228600" algn="l" defTabSz="449263" rtl="0" eaLnBrk="0" fontAlgn="base" hangingPunct="0">
        <a:spcBef>
          <a:spcPts val="500"/>
        </a:spcBef>
        <a:spcAft>
          <a:spcPct val="0"/>
        </a:spcAft>
        <a:buClr>
          <a:srgbClr val="000000"/>
        </a:buClr>
        <a:buSzPct val="100000"/>
        <a:buFont typeface="Times New Roman" charset="0"/>
        <a:defRPr sz="2000">
          <a:solidFill>
            <a:srgbClr val="004B8D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3.png"/><Relationship Id="rId4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2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10.png"/><Relationship Id="rId4" Type="http://schemas.openxmlformats.org/officeDocument/2006/relationships/image" Target="../media/image41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44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4.pn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2.png"/><Relationship Id="rId7" Type="http://schemas.openxmlformats.org/officeDocument/2006/relationships/image" Target="../media/image47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6.png"/><Relationship Id="rId5" Type="http://schemas.openxmlformats.org/officeDocument/2006/relationships/image" Target="../media/image57.png"/><Relationship Id="rId4" Type="http://schemas.openxmlformats.org/officeDocument/2006/relationships/image" Target="../media/image45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image" Target="../media/image2.png"/><Relationship Id="rId7" Type="http://schemas.openxmlformats.org/officeDocument/2006/relationships/image" Target="../media/image55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Relationship Id="rId9" Type="http://schemas.openxmlformats.org/officeDocument/2006/relationships/image" Target="../media/image58.pn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3.png"/><Relationship Id="rId3" Type="http://schemas.openxmlformats.org/officeDocument/2006/relationships/image" Target="../media/image2.png"/><Relationship Id="rId7" Type="http://schemas.openxmlformats.org/officeDocument/2006/relationships/image" Target="../media/image6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1.png"/><Relationship Id="rId5" Type="http://schemas.openxmlformats.org/officeDocument/2006/relationships/image" Target="../media/image60.png"/><Relationship Id="rId4" Type="http://schemas.openxmlformats.org/officeDocument/2006/relationships/image" Target="../media/image59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2.pn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6.png"/><Relationship Id="rId5" Type="http://schemas.openxmlformats.org/officeDocument/2006/relationships/image" Target="../media/image65.png"/><Relationship Id="rId4" Type="http://schemas.openxmlformats.org/officeDocument/2006/relationships/image" Target="../media/image64.png"/><Relationship Id="rId9" Type="http://schemas.openxmlformats.org/officeDocument/2006/relationships/image" Target="../media/image69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5.png"/><Relationship Id="rId4" Type="http://schemas.openxmlformats.org/officeDocument/2006/relationships/image" Target="../media/image7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6.png"/><Relationship Id="rId4" Type="http://schemas.openxmlformats.org/officeDocument/2006/relationships/image" Target="../media/image740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6.png"/><Relationship Id="rId4" Type="http://schemas.openxmlformats.org/officeDocument/2006/relationships/image" Target="../media/image80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4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3.png"/><Relationship Id="rId5" Type="http://schemas.openxmlformats.org/officeDocument/2006/relationships/image" Target="../media/image82.png"/><Relationship Id="rId4" Type="http://schemas.openxmlformats.org/officeDocument/2006/relationships/image" Target="../media/image8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88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7.png"/><Relationship Id="rId5" Type="http://schemas.openxmlformats.org/officeDocument/2006/relationships/image" Target="../media/image86.png"/><Relationship Id="rId4" Type="http://schemas.openxmlformats.org/officeDocument/2006/relationships/image" Target="../media/image85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89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91.png"/><Relationship Id="rId4" Type="http://schemas.openxmlformats.org/officeDocument/2006/relationships/image" Target="../media/image90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7368" y="5301208"/>
            <a:ext cx="11593288" cy="1325563"/>
          </a:xfrm>
        </p:spPr>
        <p:txBody>
          <a:bodyPr/>
          <a:lstStyle/>
          <a:p>
            <a:pPr>
              <a:spcBef>
                <a:spcPts val="600"/>
              </a:spcBef>
              <a:spcAft>
                <a:spcPts val="1200"/>
              </a:spcAft>
            </a:pPr>
            <a:r>
              <a:rPr lang="en-GB" sz="3600" b="1" dirty="0"/>
              <a:t>TSST Strand C</a:t>
            </a:r>
            <a:br>
              <a:rPr lang="en-GB" sz="3600" b="1" dirty="0"/>
            </a:br>
            <a:r>
              <a:rPr lang="en-GB" sz="3600" b="1" dirty="0"/>
              <a:t>UNIT C1: Area</a:t>
            </a:r>
          </a:p>
        </p:txBody>
      </p:sp>
    </p:spTree>
    <p:extLst>
      <p:ext uri="{BB962C8B-B14F-4D97-AF65-F5344CB8AC3E}">
        <p14:creationId xmlns:p14="http://schemas.microsoft.com/office/powerpoint/2010/main" val="368927150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Area: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301600" y="3338978"/>
            <a:ext cx="9890400" cy="32008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2400" dirty="0">
                <a:solidFill>
                  <a:srgbClr val="231F20"/>
                </a:solidFill>
                <a:latin typeface="+mj-lt"/>
              </a:rPr>
              <a:t>(a) The </a:t>
            </a:r>
            <a:r>
              <a:rPr lang="en-GB" sz="2400" b="1" dirty="0">
                <a:solidFill>
                  <a:srgbClr val="231F20"/>
                </a:solidFill>
                <a:latin typeface="+mj-lt"/>
              </a:rPr>
              <a:t>perimeter</a:t>
            </a:r>
            <a:r>
              <a:rPr lang="en-GB" sz="2400" dirty="0">
                <a:solidFill>
                  <a:srgbClr val="231F20"/>
                </a:solidFill>
                <a:latin typeface="+mj-lt"/>
              </a:rPr>
              <a:t> is found by adding the lengths of all the sides.</a:t>
            </a:r>
            <a:endParaRPr lang="en-GB" sz="2400" i="1" dirty="0"/>
          </a:p>
          <a:p>
            <a:r>
              <a:rPr lang="en-GB" sz="2400" i="1" dirty="0"/>
              <a:t>P </a:t>
            </a:r>
            <a:r>
              <a:rPr lang="en-GB" sz="2400" dirty="0"/>
              <a:t>= </a:t>
            </a:r>
            <a:r>
              <a:rPr lang="en-GB" sz="2400" dirty="0">
                <a:solidFill>
                  <a:srgbClr val="FF0000"/>
                </a:solidFill>
              </a:rPr>
              <a:t>6 cm + 8 cm + 1 cm + 4 cm + 4 cm + 4 cm + 1 cm + 8 cm = 36 cm</a:t>
            </a:r>
          </a:p>
          <a:p>
            <a:endParaRPr lang="en-GB" sz="2400" b="1" dirty="0"/>
          </a:p>
          <a:p>
            <a:pPr>
              <a:spcAft>
                <a:spcPts val="600"/>
              </a:spcAft>
            </a:pPr>
            <a:r>
              <a:rPr lang="en-GB" sz="2400" dirty="0">
                <a:solidFill>
                  <a:srgbClr val="231F20"/>
                </a:solidFill>
                <a:latin typeface="+mj-lt"/>
              </a:rPr>
              <a:t>To find the </a:t>
            </a:r>
            <a:r>
              <a:rPr lang="en-GB" sz="2400" b="1" dirty="0">
                <a:solidFill>
                  <a:srgbClr val="231F20"/>
                </a:solidFill>
                <a:latin typeface="+mj-lt"/>
              </a:rPr>
              <a:t>area</a:t>
            </a:r>
            <a:r>
              <a:rPr lang="en-GB" sz="2400" dirty="0">
                <a:solidFill>
                  <a:srgbClr val="231F20"/>
                </a:solidFill>
                <a:latin typeface="+mj-lt"/>
              </a:rPr>
              <a:t>, consider the shape split into a rectangle and a square.</a:t>
            </a:r>
            <a:endParaRPr lang="en-GB" sz="2400" b="1" dirty="0"/>
          </a:p>
          <a:p>
            <a:r>
              <a:rPr lang="en-GB" sz="2400" b="1" dirty="0">
                <a:ea typeface="Cambria Math" panose="02040503050406030204" pitchFamily="18" charset="0"/>
                <a:cs typeface="Arial" panose="020B0604020202020204" pitchFamily="34" charset="0"/>
              </a:rPr>
              <a:t>           Area</a:t>
            </a:r>
            <a:r>
              <a:rPr lang="en-GB" sz="2400" dirty="0">
                <a:ea typeface="Cambria Math" panose="02040503050406030204" pitchFamily="18" charset="0"/>
                <a:cs typeface="Arial" panose="020B0604020202020204" pitchFamily="34" charset="0"/>
              </a:rPr>
              <a:t> 	</a:t>
            </a:r>
            <a:r>
              <a:rPr lang="en-GB" sz="2400" dirty="0">
                <a:solidFill>
                  <a:srgbClr val="FF000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= Area of rectangle + Area of square</a:t>
            </a:r>
          </a:p>
          <a:p>
            <a:r>
              <a:rPr lang="en-GB" sz="2400" dirty="0">
                <a:solidFill>
                  <a:srgbClr val="FF000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		           = 6 cm × 8 cm + 4</a:t>
            </a:r>
            <a:r>
              <a:rPr lang="en-GB" sz="2400" baseline="30000" dirty="0">
                <a:solidFill>
                  <a:srgbClr val="FF000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2 </a:t>
            </a:r>
            <a:r>
              <a:rPr lang="en-GB" sz="2400" dirty="0">
                <a:solidFill>
                  <a:srgbClr val="FF000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cm</a:t>
            </a:r>
            <a:endParaRPr lang="en-GB" sz="2400" baseline="30000" dirty="0">
              <a:solidFill>
                <a:srgbClr val="FF0000"/>
              </a:solidFill>
              <a:ea typeface="Cambria Math" panose="02040503050406030204" pitchFamily="18" charset="0"/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rgbClr val="FF000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		           = 48 cm + 16 cm</a:t>
            </a:r>
          </a:p>
          <a:p>
            <a:r>
              <a:rPr lang="en-GB" sz="2400" dirty="0">
                <a:solidFill>
                  <a:srgbClr val="FF000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		           = 64 cm</a:t>
            </a:r>
            <a:r>
              <a:rPr lang="en-GB" sz="2400" baseline="30000" dirty="0">
                <a:solidFill>
                  <a:srgbClr val="FF000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" name="Rectangle 1"/>
          <p:cNvSpPr/>
          <p:nvPr/>
        </p:nvSpPr>
        <p:spPr>
          <a:xfrm>
            <a:off x="2301600" y="704696"/>
            <a:ext cx="14125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/>
              <a:t>Solution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99856" y="935528"/>
            <a:ext cx="4383404" cy="2036240"/>
          </a:xfrm>
          <a:prstGeom prst="rect">
            <a:avLst/>
          </a:prstGeom>
        </p:spPr>
      </p:pic>
      <p:sp>
        <p:nvSpPr>
          <p:cNvPr id="10" name="TextBox 7">
            <a:extLst>
              <a:ext uri="{FF2B5EF4-FFF2-40B4-BE49-F238E27FC236}">
                <a16:creationId xmlns:a16="http://schemas.microsoft.com/office/drawing/2014/main" id="{BB2460B5-E6CA-1440-981D-9CFBD5D742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085"/>
            <a:ext cx="2207260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STRAND C</a:t>
            </a:r>
          </a:p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UNIT</a:t>
            </a: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 C3</a:t>
            </a:r>
            <a:b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</a:b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C3.1</a:t>
            </a:r>
          </a:p>
        </p:txBody>
      </p:sp>
    </p:spTree>
    <p:extLst>
      <p:ext uri="{BB962C8B-B14F-4D97-AF65-F5344CB8AC3E}">
        <p14:creationId xmlns:p14="http://schemas.microsoft.com/office/powerpoint/2010/main" val="254059860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Area: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294320" y="3111593"/>
            <a:ext cx="9810620" cy="35702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231F20"/>
                </a:solidFill>
                <a:cs typeface="Arial" panose="020B0604020202020204" pitchFamily="34" charset="0"/>
              </a:rPr>
              <a:t>(b)	The </a:t>
            </a:r>
            <a:r>
              <a:rPr lang="en-GB" sz="2400" b="1" dirty="0">
                <a:solidFill>
                  <a:srgbClr val="231F20"/>
                </a:solidFill>
                <a:cs typeface="Arial" panose="020B0604020202020204" pitchFamily="34" charset="0"/>
              </a:rPr>
              <a:t>perimeter</a:t>
            </a:r>
            <a:r>
              <a:rPr lang="en-GB" sz="2400" dirty="0">
                <a:solidFill>
                  <a:srgbClr val="231F20"/>
                </a:solidFill>
                <a:cs typeface="Arial" panose="020B0604020202020204" pitchFamily="34" charset="0"/>
              </a:rPr>
              <a:t> is found by adding the lengths of all the sides.</a:t>
            </a:r>
          </a:p>
          <a:p>
            <a:endParaRPr lang="en-GB" sz="2400" i="1" dirty="0"/>
          </a:p>
          <a:p>
            <a:r>
              <a:rPr lang="en-GB" sz="2400" i="1" dirty="0"/>
              <a:t>	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GB" sz="2400" i="1" dirty="0"/>
              <a:t> </a:t>
            </a:r>
            <a:r>
              <a:rPr lang="en-GB" sz="2400" dirty="0"/>
              <a:t>= </a:t>
            </a:r>
            <a:r>
              <a:rPr lang="en-GB" sz="2400" dirty="0">
                <a:solidFill>
                  <a:srgbClr val="FF0000"/>
                </a:solidFill>
              </a:rPr>
              <a:t>10 cm + 7 cm + 8 cm + 2 cm + 2 cm + 5 cm = 34 cm</a:t>
            </a:r>
            <a:endParaRPr lang="en-GB" sz="2400" dirty="0">
              <a:solidFill>
                <a:srgbClr val="FF0000"/>
              </a:solidFill>
              <a:latin typeface="Times-Roman"/>
            </a:endParaRPr>
          </a:p>
          <a:p>
            <a:endParaRPr lang="en-GB" sz="2400" b="1" dirty="0"/>
          </a:p>
          <a:p>
            <a:pPr>
              <a:spcAft>
                <a:spcPts val="1200"/>
              </a:spcAft>
            </a:pPr>
            <a:r>
              <a:rPr lang="en-GB" sz="2400" dirty="0"/>
              <a:t>	The </a:t>
            </a:r>
            <a:r>
              <a:rPr lang="en-GB" sz="2400" b="1" dirty="0"/>
              <a:t>area</a:t>
            </a:r>
            <a:r>
              <a:rPr lang="en-GB" sz="2400" dirty="0"/>
              <a:t> can be found by considering the shape to be a </a:t>
            </a:r>
            <a:br>
              <a:rPr lang="en-GB" sz="2400" dirty="0"/>
            </a:br>
            <a:r>
              <a:rPr lang="en-GB" sz="2400" dirty="0"/>
              <a:t>	rectangle with a square removed from it.</a:t>
            </a:r>
            <a:endParaRPr lang="en-GB" sz="2400" b="1" dirty="0"/>
          </a:p>
          <a:p>
            <a:r>
              <a:rPr lang="en-GB" sz="2400" b="1" dirty="0">
                <a:ea typeface="Cambria Math" panose="02040503050406030204" pitchFamily="18" charset="0"/>
                <a:cs typeface="Arial" panose="020B0604020202020204" pitchFamily="34" charset="0"/>
              </a:rPr>
              <a:t>	Area</a:t>
            </a:r>
            <a:r>
              <a:rPr lang="en-GB" sz="2400" dirty="0"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GB" sz="2400" dirty="0">
                <a:solidFill>
                  <a:srgbClr val="FF000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= Area of rectangle </a:t>
            </a:r>
            <a:r>
              <a:rPr lang="en-GB" sz="2400" dirty="0">
                <a:solidFill>
                  <a:srgbClr val="FF0000"/>
                </a:solidFill>
              </a:rPr>
              <a:t>−</a:t>
            </a:r>
            <a:r>
              <a:rPr lang="en-GB" sz="2400" dirty="0">
                <a:solidFill>
                  <a:srgbClr val="FF000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 Area of square</a:t>
            </a:r>
          </a:p>
          <a:p>
            <a:r>
              <a:rPr lang="en-GB" sz="2400" dirty="0">
                <a:solidFill>
                  <a:srgbClr val="FF000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		                      </a:t>
            </a:r>
            <a:r>
              <a:rPr lang="en-GB" sz="2400" dirty="0">
                <a:solidFill>
                  <a:srgbClr val="FF0000"/>
                </a:solidFill>
              </a:rPr>
              <a:t>= 7 cm × 10 cm − 2</a:t>
            </a:r>
            <a:r>
              <a:rPr lang="en-GB" sz="2400" baseline="30000" dirty="0">
                <a:solidFill>
                  <a:srgbClr val="FF0000"/>
                </a:solidFill>
              </a:rPr>
              <a:t>2 </a:t>
            </a:r>
            <a:r>
              <a:rPr lang="en-GB" sz="2400" dirty="0">
                <a:solidFill>
                  <a:srgbClr val="FF000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cm</a:t>
            </a:r>
            <a:endParaRPr lang="en-GB" sz="2400" baseline="30000" dirty="0">
              <a:solidFill>
                <a:srgbClr val="FF0000"/>
              </a:solidFill>
            </a:endParaRPr>
          </a:p>
          <a:p>
            <a:r>
              <a:rPr lang="en-GB" sz="2400" dirty="0">
                <a:solidFill>
                  <a:srgbClr val="FF0000"/>
                </a:solidFill>
                <a:ea typeface="Cambria Math" panose="02040503050406030204" pitchFamily="18" charset="0"/>
                <a:cs typeface="Arial" panose="020B0604020202020204" pitchFamily="34" charset="0"/>
              </a:rPr>
              <a:t>		                      </a:t>
            </a:r>
            <a:r>
              <a:rPr lang="en-GB" sz="2400" dirty="0">
                <a:solidFill>
                  <a:srgbClr val="FF0000"/>
                </a:solidFill>
              </a:rPr>
              <a:t>= 70 cm − 4 cm = 66 cm</a:t>
            </a:r>
            <a:r>
              <a:rPr lang="en-GB" sz="2400" baseline="30000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2" name="Rectangle 1"/>
          <p:cNvSpPr/>
          <p:nvPr/>
        </p:nvSpPr>
        <p:spPr>
          <a:xfrm>
            <a:off x="2301600" y="704696"/>
            <a:ext cx="14125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/>
              <a:t>Solution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59896" y="707333"/>
            <a:ext cx="3664014" cy="2371550"/>
          </a:xfrm>
          <a:prstGeom prst="rect">
            <a:avLst/>
          </a:prstGeom>
        </p:spPr>
      </p:pic>
      <p:sp>
        <p:nvSpPr>
          <p:cNvPr id="10" name="TextBox 7">
            <a:extLst>
              <a:ext uri="{FF2B5EF4-FFF2-40B4-BE49-F238E27FC236}">
                <a16:creationId xmlns:a16="http://schemas.microsoft.com/office/drawing/2014/main" id="{6BF4A040-AAE3-2445-8A45-DD34EF293FA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085"/>
            <a:ext cx="2207260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STRAND C</a:t>
            </a:r>
          </a:p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UNIT</a:t>
            </a: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 C3</a:t>
            </a:r>
            <a:b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</a:b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C3.1</a:t>
            </a:r>
          </a:p>
        </p:txBody>
      </p:sp>
    </p:spTree>
    <p:extLst>
      <p:ext uri="{BB962C8B-B14F-4D97-AF65-F5344CB8AC3E}">
        <p14:creationId xmlns:p14="http://schemas.microsoft.com/office/powerpoint/2010/main" val="38641020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C3.1: Fitness Check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01600" y="704696"/>
            <a:ext cx="95550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there are more practice questions if needed.</a:t>
            </a:r>
          </a:p>
        </p:txBody>
      </p:sp>
      <p:sp>
        <p:nvSpPr>
          <p:cNvPr id="3" name="Rectangle 2"/>
          <p:cNvSpPr/>
          <p:nvPr/>
        </p:nvSpPr>
        <p:spPr>
          <a:xfrm>
            <a:off x="2301600" y="1644286"/>
            <a:ext cx="43941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rgbClr val="231F20"/>
                </a:solidFill>
                <a:cs typeface="Arial" panose="020B0604020202020204" pitchFamily="34" charset="0"/>
              </a:rPr>
              <a:t>1. Find the area of the triangle.</a:t>
            </a:r>
            <a:endParaRPr lang="en-GB" sz="2400" dirty="0">
              <a:cs typeface="Arial" panose="020B0604020202020204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4657" y="2179282"/>
            <a:ext cx="3292125" cy="278001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4799856" y="5158658"/>
                <a:ext cx="5337038" cy="613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2400" dirty="0"/>
                  <a:t>Use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𝐴𝑟𝑒𝑎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2400" i="1">
                        <a:latin typeface="Cambria Math" panose="02040503050406030204" pitchFamily="18" charset="0"/>
                      </a:rPr>
                      <m:t>𝑏h</m:t>
                    </m:r>
                  </m:oMath>
                </a14:m>
                <a:r>
                  <a:rPr lang="en-GB" sz="2400" dirty="0"/>
                  <a:t> or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𝑏𝑎𝑠𝑒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h𝑒𝑖𝑔h𝑡</m:t>
                    </m:r>
                  </m:oMath>
                </a14:m>
                <a:r>
                  <a:rPr lang="en-GB" sz="2400" dirty="0"/>
                  <a:t> </a:t>
                </a: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99856" y="5158658"/>
                <a:ext cx="5337038" cy="613886"/>
              </a:xfrm>
              <a:prstGeom prst="rect">
                <a:avLst/>
              </a:prstGeom>
              <a:blipFill>
                <a:blip r:embed="rId5"/>
                <a:stretch>
                  <a:fillRect l="-1663" b="-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6240016" y="5922471"/>
            <a:ext cx="152157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= 28 cm</a:t>
            </a:r>
            <a:r>
              <a:rPr lang="en-GB" sz="2400" baseline="30000" dirty="0">
                <a:solidFill>
                  <a:srgbClr val="FF0000"/>
                </a:solidFill>
              </a:rPr>
              <a:t>2</a:t>
            </a:r>
            <a:r>
              <a:rPr lang="en-GB" sz="24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5572354B-40C0-B64C-A3D9-6915A5D4E3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085"/>
            <a:ext cx="2207260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STRAND C</a:t>
            </a:r>
          </a:p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UNIT</a:t>
            </a: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 C3</a:t>
            </a:r>
            <a:b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</a:b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C3.1</a:t>
            </a:r>
          </a:p>
        </p:txBody>
      </p:sp>
    </p:spTree>
    <p:extLst>
      <p:ext uri="{BB962C8B-B14F-4D97-AF65-F5344CB8AC3E}">
        <p14:creationId xmlns:p14="http://schemas.microsoft.com/office/powerpoint/2010/main" val="402652112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C3.1: Fitness Check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393685" y="876445"/>
            <a:ext cx="619111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rgbClr val="231F20"/>
                </a:solidFill>
                <a:latin typeface="+mj-lt"/>
              </a:rPr>
              <a:t>2. Find the area and perimeter of the shape.</a:t>
            </a:r>
            <a:endParaRPr lang="en-GB" sz="2400" dirty="0">
              <a:latin typeface="+mj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0796" y="1416699"/>
            <a:ext cx="3365284" cy="2632539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7680176" y="1711069"/>
            <a:ext cx="14686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/>
              <a:t>Answers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8093282" y="2279988"/>
            <a:ext cx="274305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/>
              <a:t>Perimeter </a:t>
            </a:r>
            <a:r>
              <a:rPr lang="en-GB" sz="2400" dirty="0">
                <a:solidFill>
                  <a:srgbClr val="FF0000"/>
                </a:solidFill>
              </a:rPr>
              <a:t>= 32 cm</a:t>
            </a:r>
            <a:endParaRPr lang="en-GB" sz="2400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0B4E0CFD-B25D-8247-93C7-B210D82949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61896" y="4392628"/>
            <a:ext cx="3267739" cy="233497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E0637378-0D98-3C40-B9CF-746E2F6B70F3}"/>
              </a:ext>
            </a:extLst>
          </p:cNvPr>
          <p:cNvSpPr txBox="1"/>
          <p:nvPr/>
        </p:nvSpPr>
        <p:spPr>
          <a:xfrm>
            <a:off x="3702824" y="4518123"/>
            <a:ext cx="28612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Area  </a:t>
            </a:r>
            <a:r>
              <a:rPr lang="en-GB" sz="2400" dirty="0">
                <a:solidFill>
                  <a:srgbClr val="FF0000"/>
                </a:solidFill>
              </a:rPr>
              <a:t>= 36 cm</a:t>
            </a:r>
            <a:r>
              <a:rPr lang="en-GB" sz="2400" baseline="30000" dirty="0">
                <a:solidFill>
                  <a:srgbClr val="FF0000"/>
                </a:solidFill>
              </a:rPr>
              <a:t>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E3B5B66-944E-A142-95C3-7005CB2ED7F3}"/>
              </a:ext>
            </a:extLst>
          </p:cNvPr>
          <p:cNvSpPr txBox="1"/>
          <p:nvPr/>
        </p:nvSpPr>
        <p:spPr>
          <a:xfrm>
            <a:off x="2395910" y="5157192"/>
            <a:ext cx="499845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231F20"/>
                </a:solidFill>
                <a:latin typeface="+mj-lt"/>
              </a:rPr>
              <a:t>Note that the </a:t>
            </a:r>
            <a:r>
              <a:rPr lang="en-GB" sz="2400" b="1" dirty="0">
                <a:solidFill>
                  <a:srgbClr val="231F20"/>
                </a:solidFill>
                <a:latin typeface="+mj-lt"/>
              </a:rPr>
              <a:t>area</a:t>
            </a:r>
            <a:r>
              <a:rPr lang="en-GB" sz="2400" dirty="0">
                <a:solidFill>
                  <a:srgbClr val="231F20"/>
                </a:solidFill>
                <a:latin typeface="+mj-lt"/>
              </a:rPr>
              <a:t> can be found, for example, by splitting the shape into three rectangles as opposite.</a:t>
            </a:r>
            <a:endParaRPr lang="en-US" sz="2400" dirty="0">
              <a:latin typeface="+mj-lt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52496BA8-0797-8745-9F54-C963E561875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085"/>
            <a:ext cx="2207260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STRAND C</a:t>
            </a:r>
          </a:p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UNIT</a:t>
            </a: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 C3</a:t>
            </a:r>
            <a:b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</a:b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C3.1</a:t>
            </a:r>
          </a:p>
        </p:txBody>
      </p:sp>
    </p:spTree>
    <p:extLst>
      <p:ext uri="{BB962C8B-B14F-4D97-AF65-F5344CB8AC3E}">
        <p14:creationId xmlns:p14="http://schemas.microsoft.com/office/powerpoint/2010/main" val="2261818255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2" grpId="0"/>
      <p:bldP spid="6" grpId="0"/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C3.1: Fitness Check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423592" y="862327"/>
            <a:ext cx="422263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rgbClr val="231F20"/>
                </a:solidFill>
                <a:latin typeface="+mj-lt"/>
              </a:rPr>
              <a:t>3. Find the area of the shape.</a:t>
            </a:r>
            <a:endParaRPr lang="en-GB" sz="2400" dirty="0">
              <a:latin typeface="+mj-lt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16998" y="1484784"/>
            <a:ext cx="4187038" cy="295232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AF562E4-21EF-1345-B36C-E3D00B9132F2}"/>
                  </a:ext>
                </a:extLst>
              </p:cNvPr>
              <p:cNvSpPr txBox="1"/>
              <p:nvPr/>
            </p:nvSpPr>
            <p:spPr>
              <a:xfrm>
                <a:off x="2855640" y="4797152"/>
                <a:ext cx="8403084" cy="98321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b="1" dirty="0">
                    <a:cs typeface="Arial" panose="020B0604020202020204" pitchFamily="34" charset="0"/>
                  </a:rPr>
                  <a:t>Answer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  <a:cs typeface="Arial" panose="020B0604020202020204" pitchFamily="34" charset="0"/>
                  </a:rPr>
                  <a:t>Area 	=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×2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cm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×7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cm</a:t>
                </a:r>
                <a:r>
                  <a:rPr lang="en-GB" sz="2400" dirty="0">
                    <a:solidFill>
                      <a:srgbClr val="FF0000"/>
                    </a:solidFill>
                    <a:cs typeface="Arial" panose="020B0604020202020204" pitchFamily="34" charset="0"/>
                  </a:rPr>
                  <a:t> + </a:t>
                </a:r>
                <a14:m>
                  <m:oMath xmlns:m="http://schemas.openxmlformats.org/officeDocument/2006/math"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6</m:t>
                    </m:r>
                    <m:r>
                      <m:rPr>
                        <m:nor/>
                      </m:rPr>
                      <a:rPr lang="en-GB" sz="2400" b="0" i="0" dirty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cm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×7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cm </a:t>
                </a:r>
                <a:r>
                  <a:rPr lang="en-GB" sz="2400" dirty="0">
                    <a:solidFill>
                      <a:srgbClr val="FF0000"/>
                    </a:solidFill>
                    <a:cs typeface="Arial" panose="020B0604020202020204" pitchFamily="34" charset="0"/>
                  </a:rPr>
                  <a:t>+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×4</m:t>
                    </m:r>
                    <m:r>
                      <m:rPr>
                        <m:nor/>
                      </m:rP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cm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×7</m:t>
                    </m:r>
                    <m:r>
                      <m:rPr>
                        <m:nor/>
                      </m:rP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cm</m:t>
                    </m:r>
                  </m:oMath>
                </a14:m>
                <a:endParaRPr lang="en-US" sz="2400" dirty="0"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2AF562E4-21EF-1345-B36C-E3D00B9132F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5640" y="4797152"/>
                <a:ext cx="8403084" cy="983218"/>
              </a:xfrm>
              <a:prstGeom prst="rect">
                <a:avLst/>
              </a:prstGeom>
              <a:blipFill>
                <a:blip r:embed="rId5"/>
                <a:stretch>
                  <a:fillRect l="-1088" t="-4348" b="-559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3743B3E0-5C38-C341-B879-4C61727113C7}"/>
              </a:ext>
            </a:extLst>
          </p:cNvPr>
          <p:cNvSpPr/>
          <p:nvPr/>
        </p:nvSpPr>
        <p:spPr>
          <a:xfrm>
            <a:off x="3769891" y="5834826"/>
            <a:ext cx="14590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  <a:cs typeface="Arial" panose="020B0604020202020204" pitchFamily="34" charset="0"/>
              </a:rPr>
              <a:t>= </a:t>
            </a:r>
            <a:r>
              <a:rPr lang="en-GB" sz="2400" dirty="0">
                <a:solidFill>
                  <a:srgbClr val="FF0000"/>
                </a:solidFill>
              </a:rPr>
              <a:t>63 cm</a:t>
            </a:r>
            <a:r>
              <a:rPr lang="en-GB" sz="2400" baseline="30000" dirty="0">
                <a:solidFill>
                  <a:srgbClr val="FF0000"/>
                </a:solidFill>
              </a:rPr>
              <a:t>2 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0A53D69D-A362-D840-9A9C-39F597B978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085"/>
            <a:ext cx="2207260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STRAND C</a:t>
            </a:r>
          </a:p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UNIT</a:t>
            </a: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 C3</a:t>
            </a:r>
            <a:b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</a:b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C3.1</a:t>
            </a:r>
          </a:p>
        </p:txBody>
      </p:sp>
    </p:spTree>
    <p:extLst>
      <p:ext uri="{BB962C8B-B14F-4D97-AF65-F5344CB8AC3E}">
        <p14:creationId xmlns:p14="http://schemas.microsoft.com/office/powerpoint/2010/main" val="246906251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C3.1: Review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347" y="3305845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347" y="3305845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1784" y="976457"/>
            <a:ext cx="547211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2400" dirty="0"/>
              <a:t>You have completed the </a:t>
            </a:r>
            <a:r>
              <a:rPr lang="en-US" altLang="en-US" sz="2400" b="1" dirty="0"/>
              <a:t>first Section.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80F8782-DF76-DB40-940C-99195A38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21642" y="2394125"/>
            <a:ext cx="80138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00B050"/>
                </a:solidFill>
              </a:rPr>
              <a:t>If you have completed and understood this section, </a:t>
            </a:r>
            <a:r>
              <a:rPr lang="en-US" altLang="en-US" sz="2400" b="1" dirty="0">
                <a:solidFill>
                  <a:srgbClr val="00B050"/>
                </a:solidFill>
              </a:rPr>
              <a:t>click</a:t>
            </a:r>
            <a:r>
              <a:rPr lang="en-US" altLang="en-US" sz="2400" dirty="0">
                <a:solidFill>
                  <a:srgbClr val="00B050"/>
                </a:solidFill>
              </a:rPr>
              <a:t> to start the </a:t>
            </a:r>
            <a:r>
              <a:rPr lang="en-US" altLang="en-US" sz="2400" b="1" dirty="0">
                <a:solidFill>
                  <a:srgbClr val="00B050"/>
                </a:solidFill>
              </a:rPr>
              <a:t>next Section</a:t>
            </a:r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6D524095-E135-6B4A-BC76-C9CA0CA4A0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085"/>
            <a:ext cx="2207260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STRAND C</a:t>
            </a:r>
          </a:p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UNIT</a:t>
            </a: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 C3</a:t>
            </a:r>
            <a:b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</a:b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C3.1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6AB04D86-4071-2443-A159-296929D07608}"/>
              </a:ext>
            </a:extLst>
          </p:cNvPr>
          <p:cNvSpPr/>
          <p:nvPr/>
        </p:nvSpPr>
        <p:spPr>
          <a:xfrm>
            <a:off x="3215680" y="4221088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C00000"/>
                </a:solidFill>
              </a:rPr>
              <a:t>If you need more examples and interactive practice, go to</a:t>
            </a:r>
            <a:br>
              <a:rPr lang="en-US" altLang="en-US" sz="2400" dirty="0">
                <a:solidFill>
                  <a:srgbClr val="C00000"/>
                </a:solidFill>
              </a:rPr>
            </a:br>
            <a:r>
              <a:rPr lang="en-US" altLang="en-US" sz="2400" b="1" dirty="0">
                <a:solidFill>
                  <a:srgbClr val="C00000"/>
                </a:solidFill>
              </a:rPr>
              <a:t>http://szalonta.hu/ske/text/C3/skec3s1.html</a:t>
            </a:r>
          </a:p>
        </p:txBody>
      </p:sp>
    </p:spTree>
    <p:extLst>
      <p:ext uri="{BB962C8B-B14F-4D97-AF65-F5344CB8AC3E}">
        <p14:creationId xmlns:p14="http://schemas.microsoft.com/office/powerpoint/2010/main" val="320484372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Parts of a Circle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3478194" y="1165016"/>
            <a:ext cx="7200800" cy="20928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2400" dirty="0"/>
              <a:t>The lengths on a circle are shown on the diagram below, where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GB" sz="2400" dirty="0"/>
              <a:t> is the </a:t>
            </a:r>
            <a:r>
              <a:rPr lang="en-GB" sz="2400" b="1" dirty="0"/>
              <a:t>radius </a:t>
            </a:r>
            <a:r>
              <a:rPr lang="en-GB" sz="2400" dirty="0"/>
              <a:t>and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GB" sz="2400" dirty="0"/>
              <a:t> is the </a:t>
            </a:r>
            <a:r>
              <a:rPr lang="en-GB" sz="2400" b="1" dirty="0"/>
              <a:t>diameter</a:t>
            </a:r>
            <a:r>
              <a:rPr lang="en-GB" sz="2400" dirty="0"/>
              <a:t>.</a:t>
            </a:r>
          </a:p>
          <a:p>
            <a:pPr>
              <a:spcAft>
                <a:spcPts val="600"/>
              </a:spcAft>
            </a:pPr>
            <a:r>
              <a:rPr lang="en-GB" sz="2400" dirty="0"/>
              <a:t>Also, we have the length around the outside of the circle which is called the </a:t>
            </a:r>
            <a:r>
              <a:rPr lang="en-GB" sz="2400" b="1" dirty="0"/>
              <a:t>circumference</a:t>
            </a:r>
            <a:r>
              <a:rPr lang="en-GB" sz="2400" dirty="0"/>
              <a:t>,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GB" sz="2400" i="1" dirty="0"/>
              <a:t>.</a:t>
            </a:r>
            <a:r>
              <a:rPr lang="en-GB" sz="2400" dirty="0"/>
              <a:t> </a:t>
            </a:r>
          </a:p>
          <a:p>
            <a:endParaRPr lang="en-GB" sz="2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629921" y="3208105"/>
            <a:ext cx="2897346" cy="280934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752184" y="5550697"/>
            <a:ext cx="441450" cy="397790"/>
          </a:xfrm>
          <a:prstGeom prst="rect">
            <a:avLst/>
          </a:prstGeom>
        </p:spPr>
      </p:pic>
      <p:sp>
        <p:nvSpPr>
          <p:cNvPr id="10" name="TextBox 7">
            <a:extLst>
              <a:ext uri="{FF2B5EF4-FFF2-40B4-BE49-F238E27FC236}">
                <a16:creationId xmlns:a16="http://schemas.microsoft.com/office/drawing/2014/main" id="{5371FDE3-2870-C747-A630-170AFF2946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085"/>
            <a:ext cx="2207260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STRAND C</a:t>
            </a:r>
          </a:p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UNIT</a:t>
            </a: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 C3</a:t>
            </a:r>
            <a:b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</a:b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C3.2</a:t>
            </a:r>
          </a:p>
        </p:txBody>
      </p:sp>
    </p:spTree>
    <p:extLst>
      <p:ext uri="{BB962C8B-B14F-4D97-AF65-F5344CB8AC3E}">
        <p14:creationId xmlns:p14="http://schemas.microsoft.com/office/powerpoint/2010/main" val="376338654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GB" sz="2800" b="1" dirty="0"/>
              <a:t>Area and Circumference of a Circle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468405" y="1165908"/>
            <a:ext cx="2609314" cy="253005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92144" y="3314208"/>
            <a:ext cx="441450" cy="39779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294273" y="3736015"/>
            <a:ext cx="914501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The </a:t>
            </a:r>
            <a:r>
              <a:rPr lang="en-GB" sz="2400" b="1" i="1" dirty="0"/>
              <a:t>circumference</a:t>
            </a:r>
            <a:r>
              <a:rPr lang="en-GB" sz="2400" i="1" dirty="0"/>
              <a:t> </a:t>
            </a:r>
            <a:r>
              <a:rPr lang="en-GB" sz="2400" dirty="0"/>
              <a:t>of a circle can be calculated using</a:t>
            </a:r>
          </a:p>
        </p:txBody>
      </p:sp>
      <p:sp>
        <p:nvSpPr>
          <p:cNvPr id="8" name="Rectangle 7"/>
          <p:cNvSpPr/>
          <p:nvPr/>
        </p:nvSpPr>
        <p:spPr>
          <a:xfrm>
            <a:off x="5685946" y="4389121"/>
            <a:ext cx="607635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231F20"/>
                </a:solidFill>
                <a:cs typeface="Arial" panose="020B0604020202020204" pitchFamily="34" charset="0"/>
              </a:rPr>
              <a:t>where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GB" sz="2400" i="1" dirty="0">
                <a:solidFill>
                  <a:srgbClr val="231F20"/>
                </a:solidFill>
                <a:cs typeface="Arial" panose="020B0604020202020204" pitchFamily="34" charset="0"/>
              </a:rPr>
              <a:t> </a:t>
            </a:r>
            <a:r>
              <a:rPr lang="en-GB" sz="2400" dirty="0">
                <a:solidFill>
                  <a:srgbClr val="231F20"/>
                </a:solidFill>
                <a:cs typeface="Arial" panose="020B0604020202020204" pitchFamily="34" charset="0"/>
              </a:rPr>
              <a:t>is the radius and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GB" sz="2400" i="1" dirty="0">
                <a:solidFill>
                  <a:srgbClr val="231F20"/>
                </a:solidFill>
                <a:cs typeface="Arial" panose="020B0604020202020204" pitchFamily="34" charset="0"/>
              </a:rPr>
              <a:t> </a:t>
            </a:r>
            <a:r>
              <a:rPr lang="en-GB" sz="2400" dirty="0">
                <a:solidFill>
                  <a:srgbClr val="231F20"/>
                </a:solidFill>
                <a:cs typeface="Arial" panose="020B0604020202020204" pitchFamily="34" charset="0"/>
              </a:rPr>
              <a:t>the diameter of the circle. </a:t>
            </a:r>
            <a:r>
              <a:rPr lang="en-GB" sz="2400" dirty="0">
                <a:solidFill>
                  <a:srgbClr val="231F20"/>
                </a:solidFill>
                <a:cs typeface="Arial" panose="020B0604020202020204" pitchFamily="34" charset="0"/>
                <a:sym typeface="Symbol" panose="05050102010706020507" pitchFamily="18" charset="2"/>
              </a:rPr>
              <a:t> represents the number 3.14.</a:t>
            </a:r>
            <a:endParaRPr lang="en-GB" sz="2400" dirty="0">
              <a:cs typeface="Arial" panose="020B060402020202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72454" y="5973420"/>
            <a:ext cx="482375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rgbClr val="231F20"/>
                </a:solidFill>
                <a:cs typeface="Arial" panose="020B0604020202020204" pitchFamily="34" charset="0"/>
              </a:rPr>
              <a:t>The </a:t>
            </a:r>
            <a:r>
              <a:rPr lang="en-GB" sz="2400" b="1" i="1" dirty="0">
                <a:solidFill>
                  <a:srgbClr val="231F20"/>
                </a:solidFill>
                <a:cs typeface="Arial" panose="020B0604020202020204" pitchFamily="34" charset="0"/>
              </a:rPr>
              <a:t>area</a:t>
            </a:r>
            <a:r>
              <a:rPr lang="en-GB" sz="2400" i="1" dirty="0">
                <a:solidFill>
                  <a:srgbClr val="231F20"/>
                </a:solidFill>
                <a:cs typeface="Arial" panose="020B0604020202020204" pitchFamily="34" charset="0"/>
              </a:rPr>
              <a:t> </a:t>
            </a:r>
            <a:r>
              <a:rPr lang="en-GB" sz="2400" dirty="0">
                <a:solidFill>
                  <a:srgbClr val="231F20"/>
                </a:solidFill>
                <a:cs typeface="Arial" panose="020B0604020202020204" pitchFamily="34" charset="0"/>
              </a:rPr>
              <a:t>of a circle is found using</a:t>
            </a:r>
            <a:endParaRPr lang="en-GB" sz="2400" dirty="0">
              <a:cs typeface="Arial" panose="020B0604020202020204" pitchFamily="34" charset="0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360052" y="4430112"/>
            <a:ext cx="3108353" cy="75029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53999" y="5692092"/>
            <a:ext cx="3114669" cy="1113329"/>
          </a:xfrm>
          <a:prstGeom prst="rect">
            <a:avLst/>
          </a:prstGeom>
        </p:spPr>
      </p:pic>
      <p:sp>
        <p:nvSpPr>
          <p:cNvPr id="14" name="TextBox 7">
            <a:extLst>
              <a:ext uri="{FF2B5EF4-FFF2-40B4-BE49-F238E27FC236}">
                <a16:creationId xmlns:a16="http://schemas.microsoft.com/office/drawing/2014/main" id="{F8BD614E-9646-2A4A-993E-E9B6E77007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085"/>
            <a:ext cx="2207260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STRAND C</a:t>
            </a:r>
          </a:p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UNIT</a:t>
            </a: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 C3</a:t>
            </a:r>
            <a:b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</a:b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C3.2</a:t>
            </a:r>
          </a:p>
        </p:txBody>
      </p:sp>
    </p:spTree>
    <p:extLst>
      <p:ext uri="{BB962C8B-B14F-4D97-AF65-F5344CB8AC3E}">
        <p14:creationId xmlns:p14="http://schemas.microsoft.com/office/powerpoint/2010/main" val="150851043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GB" sz="2800" b="1" dirty="0"/>
              <a:t>Area and Circumference: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228540" y="671982"/>
            <a:ext cx="95550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/>
              <a:t>Example 1</a:t>
            </a:r>
          </a:p>
        </p:txBody>
      </p:sp>
      <p:sp>
        <p:nvSpPr>
          <p:cNvPr id="3" name="Rectangle 2"/>
          <p:cNvSpPr/>
          <p:nvPr/>
        </p:nvSpPr>
        <p:spPr>
          <a:xfrm>
            <a:off x="2228540" y="1171310"/>
            <a:ext cx="97001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Find the circumference and area of this circle.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91944" y="1723693"/>
            <a:ext cx="2591025" cy="2450804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2362600" y="4159131"/>
            <a:ext cx="14125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/>
              <a:t>Solution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2351584" y="4673599"/>
            <a:ext cx="957706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231F20"/>
                </a:solidFill>
                <a:latin typeface="+mj-lt"/>
              </a:rPr>
              <a:t>The circumference is found using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GB" sz="2400" i="1" dirty="0">
                <a:solidFill>
                  <a:srgbClr val="000000"/>
                </a:solidFill>
                <a:latin typeface="+mj-lt"/>
              </a:rPr>
              <a:t> </a:t>
            </a:r>
            <a:r>
              <a:rPr lang="en-GB" sz="2400" dirty="0">
                <a:solidFill>
                  <a:srgbClr val="000000"/>
                </a:solidFill>
                <a:latin typeface="+mj-lt"/>
              </a:rPr>
              <a:t>= 2</a:t>
            </a:r>
            <a:r>
              <a:rPr lang="en-GB" sz="2400" dirty="0">
                <a:solidFill>
                  <a:srgbClr val="000000"/>
                </a:solidFill>
                <a:latin typeface="+mj-lt"/>
                <a:sym typeface="Symbol" panose="05050102010706020507" pitchFamily="18" charset="2"/>
              </a:rPr>
              <a:t>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GB" sz="2400" dirty="0">
                <a:solidFill>
                  <a:srgbClr val="231F20"/>
                </a:solidFill>
                <a:latin typeface="+mj-lt"/>
              </a:rPr>
              <a:t>, which in this case gives</a:t>
            </a:r>
            <a:endParaRPr lang="en-GB" sz="2400" dirty="0"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927648" y="5150071"/>
            <a:ext cx="28777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GB" sz="2400" i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GB" sz="2400" dirty="0">
                <a:solidFill>
                  <a:srgbClr val="FF0000"/>
                </a:solidFill>
                <a:latin typeface="+mj-lt"/>
              </a:rPr>
              <a:t>= 2</a:t>
            </a:r>
            <a:r>
              <a:rPr lang="el-GR" sz="2400" dirty="0">
                <a:solidFill>
                  <a:srgbClr val="FF0000"/>
                </a:solidFill>
                <a:latin typeface="+mj-lt"/>
              </a:rPr>
              <a:t>×</a:t>
            </a:r>
            <a:r>
              <a:rPr lang="en-GB" sz="2400" dirty="0">
                <a:solidFill>
                  <a:srgbClr val="FF0000"/>
                </a:solidFill>
                <a:latin typeface="+mj-lt"/>
                <a:sym typeface="Symbol" panose="05050102010706020507" pitchFamily="18" charset="2"/>
              </a:rPr>
              <a:t>3.14</a:t>
            </a:r>
            <a:r>
              <a:rPr lang="el-GR" sz="2400" dirty="0">
                <a:solidFill>
                  <a:srgbClr val="FF0000"/>
                </a:solidFill>
                <a:latin typeface="+mj-lt"/>
              </a:rPr>
              <a:t>×4</a:t>
            </a:r>
            <a:r>
              <a:rPr lang="en-GB" sz="2400" dirty="0">
                <a:solidFill>
                  <a:srgbClr val="FF0000"/>
                </a:solidFill>
                <a:latin typeface="+mj-lt"/>
              </a:rPr>
              <a:t> cm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351584" y="5777442"/>
            <a:ext cx="63512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rgbClr val="231F20"/>
                </a:solidFill>
                <a:latin typeface="+mj-lt"/>
              </a:rPr>
              <a:t>The area is found using </a:t>
            </a:r>
            <a:r>
              <a:rPr lang="en-GB" sz="2400" i="1" dirty="0">
                <a:solidFill>
                  <a:srgbClr val="000000"/>
                </a:solidFill>
                <a:latin typeface="+mj-lt"/>
              </a:rPr>
              <a:t>A </a:t>
            </a:r>
            <a:r>
              <a:rPr lang="en-GB" sz="2400" dirty="0">
                <a:solidFill>
                  <a:srgbClr val="000000"/>
                </a:solidFill>
                <a:latin typeface="+mj-lt"/>
              </a:rPr>
              <a:t>= </a:t>
            </a:r>
            <a:r>
              <a:rPr lang="en-GB" sz="2400" dirty="0">
                <a:solidFill>
                  <a:srgbClr val="000000"/>
                </a:solidFill>
                <a:latin typeface="+mj-lt"/>
                <a:sym typeface="Symbol" panose="05050102010706020507" pitchFamily="18" charset="2"/>
              </a:rPr>
              <a:t>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 </a:t>
            </a:r>
            <a:r>
              <a:rPr lang="en-GB" sz="2400" i="1" baseline="30000" dirty="0">
                <a:solidFill>
                  <a:srgbClr val="000000"/>
                </a:solidFill>
                <a:latin typeface="+mj-lt"/>
              </a:rPr>
              <a:t>2</a:t>
            </a:r>
            <a:r>
              <a:rPr lang="en-GB" sz="2400" dirty="0">
                <a:solidFill>
                  <a:srgbClr val="231F20"/>
                </a:solidFill>
                <a:latin typeface="+mj-lt"/>
              </a:rPr>
              <a:t>, which gives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910413" y="6238988"/>
            <a:ext cx="33733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2400" i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GB" sz="24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= </a:t>
            </a:r>
            <a:r>
              <a:rPr lang="en-GB" sz="24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  <a:sym typeface="Symbol" panose="05050102010706020507" pitchFamily="18" charset="2"/>
              </a:rPr>
              <a:t>3.14</a:t>
            </a:r>
            <a:r>
              <a:rPr lang="el-GR" sz="24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×</a:t>
            </a:r>
            <a:r>
              <a:rPr lang="en-GB" sz="24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4</a:t>
            </a:r>
            <a:r>
              <a:rPr lang="en-GB" sz="2400" baseline="300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2 </a:t>
            </a:r>
            <a:r>
              <a:rPr lang="en-GB" sz="2400" dirty="0">
                <a:solidFill>
                  <a:srgbClr val="FF0000"/>
                </a:solidFill>
              </a:rPr>
              <a:t>cm</a:t>
            </a:r>
            <a:endParaRPr lang="en-GB" sz="2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591944" y="5150071"/>
            <a:ext cx="46602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dirty="0">
                <a:solidFill>
                  <a:srgbClr val="FF0000"/>
                </a:solidFill>
                <a:latin typeface="Arial"/>
              </a:rPr>
              <a:t>= 25.1 cm (to one decimal place)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7356421" y="6238988"/>
            <a:ext cx="47740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dirty="0">
                <a:solidFill>
                  <a:srgbClr val="FF0000"/>
                </a:solidFill>
                <a:latin typeface="Arial"/>
              </a:rPr>
              <a:t>= 50.3 cm</a:t>
            </a:r>
            <a:r>
              <a:rPr lang="en-GB" sz="2400" baseline="30000" dirty="0">
                <a:solidFill>
                  <a:srgbClr val="FF0000"/>
                </a:solidFill>
                <a:latin typeface="Arial"/>
              </a:rPr>
              <a:t>2</a:t>
            </a:r>
            <a:r>
              <a:rPr lang="en-GB" sz="2400" dirty="0">
                <a:solidFill>
                  <a:srgbClr val="FF0000"/>
                </a:solidFill>
                <a:latin typeface="Arial"/>
              </a:rPr>
              <a:t> (to one decimal place)</a:t>
            </a:r>
          </a:p>
        </p:txBody>
      </p:sp>
      <p:sp>
        <p:nvSpPr>
          <p:cNvPr id="16" name="Rectangle 15"/>
          <p:cNvSpPr/>
          <p:nvPr/>
        </p:nvSpPr>
        <p:spPr>
          <a:xfrm>
            <a:off x="5229517" y="6238988"/>
            <a:ext cx="219483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  <a:latin typeface="Arial"/>
                <a:cs typeface="Times New Roman" panose="02020603050405020304" pitchFamily="18" charset="0"/>
              </a:rPr>
              <a:t>= </a:t>
            </a:r>
            <a:r>
              <a:rPr lang="en-GB" sz="2400" dirty="0">
                <a:solidFill>
                  <a:srgbClr val="FF0000"/>
                </a:solidFill>
                <a:latin typeface="Arial"/>
                <a:cs typeface="Times New Roman" panose="02020603050405020304" pitchFamily="18" charset="0"/>
                <a:sym typeface="Symbol" panose="05050102010706020507" pitchFamily="18" charset="2"/>
              </a:rPr>
              <a:t>3.14</a:t>
            </a:r>
            <a:r>
              <a:rPr lang="el-GR" sz="2400" dirty="0">
                <a:solidFill>
                  <a:srgbClr val="FF0000"/>
                </a:solidFill>
                <a:latin typeface="Arial"/>
                <a:cs typeface="Times New Roman" panose="02020603050405020304" pitchFamily="18" charset="0"/>
              </a:rPr>
              <a:t>×</a:t>
            </a:r>
            <a:r>
              <a:rPr lang="en-GB" sz="2400" dirty="0">
                <a:solidFill>
                  <a:srgbClr val="FF0000"/>
                </a:solidFill>
                <a:latin typeface="Arial"/>
                <a:cs typeface="Times New Roman" panose="02020603050405020304" pitchFamily="18" charset="0"/>
              </a:rPr>
              <a:t>16 cm</a:t>
            </a:r>
            <a:endParaRPr lang="en-GB" dirty="0">
              <a:solidFill>
                <a:srgbClr val="FF0000"/>
              </a:solidFill>
            </a:endParaRPr>
          </a:p>
        </p:txBody>
      </p:sp>
      <p:sp>
        <p:nvSpPr>
          <p:cNvPr id="17" name="TextBox 7">
            <a:extLst>
              <a:ext uri="{FF2B5EF4-FFF2-40B4-BE49-F238E27FC236}">
                <a16:creationId xmlns:a16="http://schemas.microsoft.com/office/drawing/2014/main" id="{FFE56619-F7CD-ED48-B1E8-03B8E436882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085"/>
            <a:ext cx="2207260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STRAND C</a:t>
            </a:r>
          </a:p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UNIT</a:t>
            </a: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 C3</a:t>
            </a:r>
            <a:b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</a:b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C3.2</a:t>
            </a:r>
          </a:p>
        </p:txBody>
      </p:sp>
    </p:spTree>
    <p:extLst>
      <p:ext uri="{BB962C8B-B14F-4D97-AF65-F5344CB8AC3E}">
        <p14:creationId xmlns:p14="http://schemas.microsoft.com/office/powerpoint/2010/main" val="214416473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  <p:bldP spid="10" grpId="0"/>
      <p:bldP spid="11" grpId="0"/>
      <p:bldP spid="12" grpId="0"/>
      <p:bldP spid="14" grpId="0"/>
      <p:bldP spid="15" grpId="0"/>
      <p:bldP spid="1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984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sz="2800" b="1" dirty="0"/>
              <a:t>Area and Circumference: Examples</a:t>
            </a:r>
          </a:p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endParaRPr lang="en-US" altLang="en-US" sz="3000" b="1" dirty="0"/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207260" y="671565"/>
            <a:ext cx="95550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/>
              <a:t>Example 2 </a:t>
            </a:r>
          </a:p>
        </p:txBody>
      </p:sp>
      <p:sp>
        <p:nvSpPr>
          <p:cNvPr id="3" name="Rectangle 2"/>
          <p:cNvSpPr/>
          <p:nvPr/>
        </p:nvSpPr>
        <p:spPr>
          <a:xfrm>
            <a:off x="2228540" y="1154486"/>
            <a:ext cx="970010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231F20"/>
                </a:solidFill>
                <a:latin typeface="+mj-lt"/>
              </a:rPr>
              <a:t>Find the radius of a circle if:</a:t>
            </a:r>
          </a:p>
          <a:p>
            <a:endParaRPr lang="en-GB" sz="2400" dirty="0">
              <a:solidFill>
                <a:srgbClr val="231F20"/>
              </a:solidFill>
              <a:latin typeface="+mj-lt"/>
            </a:endParaRPr>
          </a:p>
          <a:p>
            <a:r>
              <a:rPr lang="en-GB" sz="2400" dirty="0">
                <a:solidFill>
                  <a:srgbClr val="231F20"/>
                </a:solidFill>
                <a:latin typeface="+mj-lt"/>
              </a:rPr>
              <a:t>(a) its circumference is 32 cm,           (b) its area is 14.3 </a:t>
            </a:r>
            <a:r>
              <a:rPr lang="en-GB" sz="2400" dirty="0">
                <a:solidFill>
                  <a:srgbClr val="231F20"/>
                </a:solidFill>
              </a:rPr>
              <a:t>cm</a:t>
            </a:r>
            <a:r>
              <a:rPr lang="en-GB" sz="2400" baseline="30000" dirty="0">
                <a:solidFill>
                  <a:srgbClr val="231F20"/>
                </a:solidFill>
              </a:rPr>
              <a:t>2</a:t>
            </a:r>
            <a:r>
              <a:rPr lang="en-GB" sz="2400" dirty="0">
                <a:solidFill>
                  <a:srgbClr val="231F20"/>
                </a:solidFill>
                <a:latin typeface="+mj-lt"/>
              </a:rPr>
              <a:t>. </a:t>
            </a:r>
            <a:endParaRPr lang="en-GB" sz="2400" dirty="0">
              <a:latin typeface="+mj-lt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4103286" y="2794879"/>
            <a:ext cx="61926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  <a:cs typeface="Arial" panose="020B0604020202020204" pitchFamily="34" charset="0"/>
              </a:rPr>
              <a:t>(a)  Using  	</a:t>
            </a:r>
            <a:r>
              <a:rPr lang="en-GB" sz="2400" i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C </a:t>
            </a:r>
            <a:r>
              <a:rPr lang="el-GR" sz="24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=</a:t>
            </a:r>
            <a:r>
              <a:rPr lang="en-GB" sz="24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2</a:t>
            </a:r>
            <a:r>
              <a:rPr lang="en-GB" sz="24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</a:t>
            </a:r>
            <a:r>
              <a:rPr lang="en-GB" sz="2400" i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r</a:t>
            </a:r>
          </a:p>
          <a:p>
            <a:pPr marL="457200" indent="-457200">
              <a:buAutoNum type="alphaLcParenR"/>
            </a:pPr>
            <a:endParaRPr lang="en-GB" sz="2400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rgbClr val="FF0000"/>
                </a:solidFill>
                <a:cs typeface="Arial" panose="020B0604020202020204" pitchFamily="34" charset="0"/>
              </a:rPr>
              <a:t>	 gives		</a:t>
            </a:r>
            <a:r>
              <a:rPr lang="el-GR" sz="24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32</a:t>
            </a:r>
            <a:r>
              <a:rPr lang="en-GB" sz="24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GB" sz="2400" dirty="0">
                <a:solidFill>
                  <a:srgbClr val="FF0000"/>
                </a:solidFill>
                <a:latin typeface="+mj-lt"/>
                <a:ea typeface="Cambria Math" panose="02040503050406030204" pitchFamily="18" charset="0"/>
                <a:cs typeface="Arial" panose="020B0604020202020204" pitchFamily="34" charset="0"/>
              </a:rPr>
              <a:t>cm</a:t>
            </a:r>
            <a:r>
              <a:rPr lang="el-GR" sz="24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GB" sz="24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	</a:t>
            </a:r>
            <a:r>
              <a:rPr lang="el-GR" sz="24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= 2</a:t>
            </a:r>
            <a:r>
              <a:rPr lang="en-GB" sz="24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</a:t>
            </a:r>
            <a:r>
              <a:rPr lang="en-GB" sz="2400" i="1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r</a:t>
            </a:r>
          </a:p>
          <a:p>
            <a:endParaRPr lang="en-GB" sz="2400" i="1" dirty="0">
              <a:solidFill>
                <a:srgbClr val="FF0000"/>
              </a:solidFill>
              <a:cs typeface="Arial" panose="020B0604020202020204" pitchFamily="34" charset="0"/>
            </a:endParaRPr>
          </a:p>
          <a:p>
            <a:r>
              <a:rPr lang="en-GB" sz="2400" dirty="0">
                <a:solidFill>
                  <a:srgbClr val="FF0000"/>
                </a:solidFill>
                <a:cs typeface="Arial" panose="020B0604020202020204" pitchFamily="34" charset="0"/>
              </a:rPr>
              <a:t>      and dividing both sides by </a:t>
            </a:r>
            <a:r>
              <a:rPr lang="en-GB" sz="24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</a:rPr>
              <a:t>2</a:t>
            </a:r>
            <a:r>
              <a:rPr lang="en-GB" sz="2400" dirty="0">
                <a:solidFill>
                  <a:srgbClr val="FF0000"/>
                </a:solidFill>
                <a:latin typeface="Cambria Math" panose="02040503050406030204" pitchFamily="18" charset="0"/>
                <a:ea typeface="Cambria Math" panose="02040503050406030204" pitchFamily="18" charset="0"/>
                <a:cs typeface="Arial" panose="020B0604020202020204" pitchFamily="34" charset="0"/>
                <a:sym typeface="Symbol" panose="05050102010706020507" pitchFamily="18" charset="2"/>
              </a:rPr>
              <a:t></a:t>
            </a:r>
            <a:r>
              <a:rPr lang="en-GB" sz="2400" dirty="0">
                <a:solidFill>
                  <a:srgbClr val="FF0000"/>
                </a:solidFill>
                <a:cs typeface="Arial" panose="020B0604020202020204" pitchFamily="34" charset="0"/>
              </a:rPr>
              <a:t> gives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5896924" y="4869464"/>
                <a:ext cx="1678280" cy="7861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32</m:t>
                          </m:r>
                        </m:num>
                        <m:den>
                          <m:r>
                            <a:rPr lang="en-GB" sz="24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pt-BR" sz="2400" dirty="0">
                          <a:solidFill>
                            <a:srgbClr val="FF0000"/>
                          </a:solidFill>
                          <a:latin typeface="Arial"/>
                        </a:rPr>
                        <m:t>cm</m:t>
                      </m:r>
                      <m:r>
                        <a:rPr lang="en-GB" sz="24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r>
                        <m:rPr>
                          <m:nor/>
                        </m:rPr>
                        <a:rPr lang="en-GB" sz="2400" i="1" dirty="0">
                          <a:solidFill>
                            <a:srgbClr val="FF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m:t>r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896924" y="4869464"/>
                <a:ext cx="1678280" cy="786177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3378304" y="5793819"/>
                <a:ext cx="2343911" cy="61651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So 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r</a:t>
                </a:r>
                <a:r>
                  <a:rPr lang="pt-BR" sz="2400" i="1" dirty="0">
                    <a:solidFill>
                      <a:srgbClr val="FF0000"/>
                    </a:solidFill>
                    <a:latin typeface="+mj-lt"/>
                  </a:rPr>
                  <a:t> </a:t>
                </a:r>
                <a:r>
                  <a:rPr lang="pt-BR" sz="2400" dirty="0">
                    <a:solidFill>
                      <a:srgbClr val="FF0000"/>
                    </a:solidFill>
                    <a:latin typeface="+mj-lt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pt-BR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32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×3.14</m:t>
                        </m:r>
                      </m:den>
                    </m:f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 cm</a:t>
                </a: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378304" y="5793819"/>
                <a:ext cx="2343911" cy="616515"/>
              </a:xfrm>
              <a:prstGeom prst="rect">
                <a:avLst/>
              </a:prstGeom>
              <a:blipFill>
                <a:blip r:embed="rId5"/>
                <a:stretch>
                  <a:fillRect l="-3896" r="-2338" b="-784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2307170" y="2790101"/>
            <a:ext cx="14125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b="1" dirty="0">
                <a:solidFill>
                  <a:srgbClr val="231F20"/>
                </a:solidFill>
                <a:cs typeface="Arial" panose="020B0604020202020204" pitchFamily="34" charset="0"/>
              </a:rPr>
              <a:t>Solution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663952" y="5882260"/>
            <a:ext cx="44710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pt-BR" sz="2400" dirty="0">
                <a:solidFill>
                  <a:srgbClr val="FF0000"/>
                </a:solidFill>
                <a:latin typeface="Arial"/>
              </a:rPr>
              <a:t>= 5.09 cm (to 2 decimal places)</a:t>
            </a:r>
            <a:endParaRPr lang="en-GB" sz="2400" dirty="0">
              <a:solidFill>
                <a:srgbClr val="FF0000"/>
              </a:solidFill>
              <a:latin typeface="Arial"/>
            </a:endParaRPr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AB65F44E-02CC-C24E-BD7D-11888E7F9A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085"/>
            <a:ext cx="2207260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STRAND C</a:t>
            </a:r>
          </a:p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UNIT</a:t>
            </a: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 C3</a:t>
            </a:r>
            <a:b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</a:b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C3.2</a:t>
            </a:r>
          </a:p>
        </p:txBody>
      </p:sp>
    </p:spTree>
    <p:extLst>
      <p:ext uri="{BB962C8B-B14F-4D97-AF65-F5344CB8AC3E}">
        <p14:creationId xmlns:p14="http://schemas.microsoft.com/office/powerpoint/2010/main" val="263774159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 build="p"/>
      <p:bldP spid="8" grpId="0"/>
      <p:bldP spid="9" grpId="0"/>
      <p:bldP spid="10" grpId="0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8610" name="Group 2"/>
          <p:cNvGraphicFramePr>
            <a:graphicFrameLocks noGrp="1"/>
          </p:cNvGraphicFramePr>
          <p:nvPr/>
        </p:nvGraphicFramePr>
        <p:xfrm>
          <a:off x="1919288" y="2781301"/>
          <a:ext cx="8293100" cy="2913065"/>
        </p:xfrm>
        <a:graphic>
          <a:graphicData uri="http://schemas.openxmlformats.org/drawingml/2006/table">
            <a:tbl>
              <a:tblPr/>
              <a:tblGrid>
                <a:gridCol w="2235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0579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582613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0000" marR="90000" marT="110376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00" marR="90000" marT="972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82613">
                <a:tc>
                  <a:txBody>
                    <a:bodyPr/>
                    <a:lstStyle/>
                    <a:p>
                      <a:endParaRPr lang="en-US" sz="1800"/>
                    </a:p>
                  </a:txBody>
                  <a:tcPr marL="90000" marR="90000" marT="110376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0000" marR="90000" marT="972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82613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0000" marR="90000" marT="110376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0000" marR="90000" marT="972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82613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0000" marR="90000" marT="110376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0000" marR="90000" marT="972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82613"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0000" marR="90000" marT="110376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sz="1800" dirty="0"/>
                    </a:p>
                  </a:txBody>
                  <a:tcPr marL="90000" marR="90000" marT="97200" marB="46800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339089" y="722557"/>
            <a:ext cx="9721081" cy="1938992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US" altLang="en-US" sz="2400" dirty="0"/>
              <a:t>This Unit will explain how to find the areas of a number of common</a:t>
            </a:r>
          </a:p>
          <a:p>
            <a:r>
              <a:rPr lang="en-US" altLang="en-US" sz="2400" dirty="0"/>
              <a:t>shapes, along with some applications.</a:t>
            </a:r>
          </a:p>
          <a:p>
            <a:endParaRPr lang="en-US" altLang="en-US" sz="2400" dirty="0"/>
          </a:p>
          <a:p>
            <a:r>
              <a:rPr lang="en-US" altLang="en-US" sz="2400" dirty="0"/>
              <a:t>You have five sections to work through and there are check up audits</a:t>
            </a:r>
          </a:p>
          <a:p>
            <a:r>
              <a:rPr lang="en-US" altLang="en-US" sz="2400" dirty="0"/>
              <a:t>through fitness tests for each section. 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Area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2">
            <a:extLst>
              <a:ext uri="{FF2B5EF4-FFF2-40B4-BE49-F238E27FC236}">
                <a16:creationId xmlns:a16="http://schemas.microsoft.com/office/drawing/2014/main" id="{49C288C9-FC2B-1C4A-A0A9-6BE06E56F89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1784" y="2781301"/>
            <a:ext cx="9145016" cy="3647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457200" indent="-457200"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defRPr sz="20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>
              <a:buFont typeface="+mj-lt"/>
              <a:buAutoNum type="arabicPeriod"/>
            </a:pPr>
            <a:r>
              <a:rPr lang="en-GB" sz="2400" dirty="0"/>
              <a:t>Squares, Rectangles and Triangles</a:t>
            </a:r>
          </a:p>
          <a:p>
            <a:pPr>
              <a:buFont typeface="+mj-lt"/>
              <a:buAutoNum type="arabicPeriod"/>
            </a:pPr>
            <a:endParaRPr lang="en-GB" sz="2400" dirty="0"/>
          </a:p>
          <a:p>
            <a:pPr>
              <a:buFont typeface="+mj-lt"/>
              <a:buAutoNum type="arabicPeriod"/>
            </a:pPr>
            <a:r>
              <a:rPr lang="en-GB" sz="2400" dirty="0"/>
              <a:t>Area and Circumference of Circles</a:t>
            </a:r>
          </a:p>
          <a:p>
            <a:pPr>
              <a:buFont typeface="+mj-lt"/>
              <a:buAutoNum type="arabicPeriod"/>
            </a:pPr>
            <a:endParaRPr lang="en-GB" sz="2400" dirty="0"/>
          </a:p>
          <a:p>
            <a:pPr>
              <a:buFont typeface="+mj-lt"/>
              <a:buAutoNum type="arabicPeriod"/>
            </a:pPr>
            <a:r>
              <a:rPr lang="en-GB" sz="2400" dirty="0"/>
              <a:t>Sector Areas and Arc Lengths</a:t>
            </a:r>
          </a:p>
          <a:p>
            <a:pPr>
              <a:buFont typeface="+mj-lt"/>
              <a:buAutoNum type="arabicPeriod"/>
            </a:pPr>
            <a:endParaRPr lang="en-GB" sz="2400" dirty="0"/>
          </a:p>
          <a:p>
            <a:pPr>
              <a:spcAft>
                <a:spcPts val="1800"/>
              </a:spcAft>
              <a:buFont typeface="+mj-lt"/>
              <a:buAutoNum type="arabicPeriod"/>
            </a:pPr>
            <a:r>
              <a:rPr lang="en-GB" sz="2400" dirty="0"/>
              <a:t>Areas of Parallelograms, Trapeziums, </a:t>
            </a:r>
            <a:br>
              <a:rPr lang="en-GB" sz="2400" dirty="0"/>
            </a:br>
            <a:r>
              <a:rPr lang="en-GB" sz="2400" dirty="0"/>
              <a:t>Kites and Rhombuses</a:t>
            </a:r>
          </a:p>
          <a:p>
            <a:pPr>
              <a:buFont typeface="+mj-lt"/>
              <a:buAutoNum type="arabicPeriod"/>
            </a:pPr>
            <a:r>
              <a:rPr lang="en-GB" sz="2400" dirty="0"/>
              <a:t>Surface Area</a:t>
            </a: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C31660FE-8D9B-7745-9394-B1A076C0E8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085"/>
            <a:ext cx="2207260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STRAND C</a:t>
            </a:r>
          </a:p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UNIT</a:t>
            </a: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 C3</a:t>
            </a:r>
            <a:b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</a:b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Area</a:t>
            </a:r>
            <a:endParaRPr lang="en-US" b="1" dirty="0">
              <a:solidFill>
                <a:schemeClr val="bg1"/>
              </a:solidFill>
              <a:latin typeface="Arial"/>
              <a:ea typeface="MS PGothic"/>
              <a:cs typeface="Times New Roman"/>
            </a:endParaRPr>
          </a:p>
        </p:txBody>
      </p:sp>
    </p:spTree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</a:pPr>
            <a:r>
              <a:rPr lang="en-GB" sz="2800" b="1" dirty="0"/>
              <a:t>Area and Circumference: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4103286" y="1592650"/>
                <a:ext cx="6192688" cy="1800493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 indent="-457200">
                  <a:spcAft>
                    <a:spcPts val="1800"/>
                  </a:spcAft>
                  <a:buAutoNum type="alphaLcParenBoth" startAt="2"/>
                </a:pPr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 Using  </a:t>
                </a:r>
                <a:r>
                  <a:rPr lang="en-GB" sz="2400" i="1" dirty="0">
                    <a:solidFill>
                      <a:srgbClr val="FF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A</a:t>
                </a:r>
                <a:r>
                  <a:rPr lang="en-GB" sz="2400" i="1" dirty="0">
                    <a:solidFill>
                      <a:srgbClr val="FF0000"/>
                    </a:solidFill>
                    <a:latin typeface="+mj-lt"/>
                  </a:rPr>
                  <a:t> </a:t>
                </a:r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=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nor/>
                          </m:rPr>
                          <a:rPr lang="en-GB" sz="2400" b="0" i="0" smtClean="0">
                            <a:solidFill>
                              <a:srgbClr val="FF0000"/>
                            </a:solidFill>
                            <a:latin typeface="+mj-lt"/>
                          </a:rPr>
                          <m:t> </m:t>
                        </m:r>
                        <m:r>
                          <m:rPr>
                            <m:nor/>
                          </m:rPr>
                          <a:rPr lang="en-GB" sz="2400" dirty="0">
                            <a:solidFill>
                              <a:srgbClr val="FF0000"/>
                            </a:solidFill>
                            <a:latin typeface="+mj-lt"/>
                            <a:sym typeface="Symbol" panose="05050102010706020507" pitchFamily="18" charset="2"/>
                          </a:rPr>
                          <m:t></m:t>
                        </m:r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𝑟</m:t>
                        </m:r>
                      </m:e>
                      <m:sup>
                        <m:r>
                          <a:rPr lang="en-GB" sz="2400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endParaRPr lang="en-GB" sz="2400" dirty="0">
                  <a:solidFill>
                    <a:srgbClr val="FF0000"/>
                  </a:solidFill>
                  <a:latin typeface="+mj-lt"/>
                  <a:cs typeface="Arial" panose="020B0604020202020204" pitchFamily="34" charset="0"/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  <a:latin typeface="+mj-lt"/>
                    <a:cs typeface="Arial" panose="020B0604020202020204" pitchFamily="34" charset="0"/>
                  </a:rPr>
                  <a:t>       gives	 </a:t>
                </a:r>
                <a:r>
                  <a:rPr lang="en-GB" sz="2400" dirty="0">
                    <a:solidFill>
                      <a:srgbClr val="FF0000"/>
                    </a:solidFill>
                    <a:latin typeface="+mj-lt"/>
                    <a:ea typeface="Cambria" panose="02040503050406030204" pitchFamily="18" charset="0"/>
                  </a:rPr>
                  <a:t>14.3 cm</a:t>
                </a:r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 = </a:t>
                </a:r>
                <a:r>
                  <a:rPr lang="en-GB" sz="2400" dirty="0">
                    <a:solidFill>
                      <a:srgbClr val="FF0000"/>
                    </a:solidFill>
                    <a:latin typeface="+mj-lt"/>
                    <a:sym typeface="Symbol" panose="05050102010706020507" pitchFamily="18" charset="2"/>
                  </a:rPr>
                  <a:t>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/>
                          </a:rPr>
                          <m:t>𝑟</m:t>
                        </m:r>
                      </m:e>
                      <m:sup>
                        <m:r>
                          <a:rPr lang="en-GB" sz="2400">
                            <a:solidFill>
                              <a:srgbClr val="FF0000"/>
                            </a:solidFill>
                            <a:latin typeface="Cambria Math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2400" i="1" baseline="30000" dirty="0">
                    <a:solidFill>
                      <a:srgbClr val="FF0000"/>
                    </a:solidFill>
                    <a:latin typeface="+mj-lt"/>
                  </a:rPr>
                  <a:t> </a:t>
                </a:r>
              </a:p>
              <a:p>
                <a:endParaRPr lang="en-GB" sz="2400" i="1" dirty="0">
                  <a:solidFill>
                    <a:srgbClr val="FF0000"/>
                  </a:solidFill>
                  <a:latin typeface="+mj-lt"/>
                  <a:cs typeface="Arial" panose="020B0604020202020204" pitchFamily="34" charset="0"/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  <a:latin typeface="+mj-lt"/>
                    <a:cs typeface="Arial" panose="020B0604020202020204" pitchFamily="34" charset="0"/>
                  </a:rPr>
                  <a:t>       and dividing both sides by </a:t>
                </a:r>
                <a:r>
                  <a:rPr lang="en-GB" sz="2400" dirty="0">
                    <a:solidFill>
                      <a:srgbClr val="FF0000"/>
                    </a:solidFill>
                    <a:latin typeface="+mj-lt"/>
                    <a:ea typeface="Cambria Math" panose="02040503050406030204" pitchFamily="18" charset="0"/>
                    <a:cs typeface="Arial" panose="020B0604020202020204" pitchFamily="34" charset="0"/>
                    <a:sym typeface="Symbol" panose="05050102010706020507" pitchFamily="18" charset="2"/>
                  </a:rPr>
                  <a:t></a:t>
                </a:r>
                <a:r>
                  <a:rPr lang="en-GB" sz="2400" dirty="0">
                    <a:solidFill>
                      <a:srgbClr val="FF0000"/>
                    </a:solidFill>
                    <a:latin typeface="+mj-lt"/>
                    <a:cs typeface="Arial" panose="020B0604020202020204" pitchFamily="34" charset="0"/>
                  </a:rPr>
                  <a:t> gives</a:t>
                </a:r>
                <a:endParaRPr lang="en-GB" sz="2400" dirty="0">
                  <a:latin typeface="+mj-lt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103286" y="1592650"/>
                <a:ext cx="6192688" cy="1800493"/>
              </a:xfrm>
              <a:prstGeom prst="rect">
                <a:avLst/>
              </a:prstGeom>
              <a:blipFill>
                <a:blip r:embed="rId4"/>
                <a:stretch>
                  <a:fillRect l="-1280" t="-2703" b="-675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4727848" y="5911420"/>
                <a:ext cx="6579493" cy="84388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So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pt-BR" sz="2400" i="1" dirty="0">
                    <a:solidFill>
                      <a:srgbClr val="FF0000"/>
                    </a:solidFill>
                    <a:latin typeface="+mj-lt"/>
                  </a:rPr>
                  <a:t> </a:t>
                </a:r>
                <a:r>
                  <a:rPr lang="pt-BR" sz="2400" dirty="0">
                    <a:solidFill>
                      <a:srgbClr val="FF0000"/>
                    </a:solidFill>
                    <a:latin typeface="+mj-lt"/>
                  </a:rPr>
                  <a:t>=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f>
                          <m:fPr>
                            <m:ctrlPr>
                              <a:rPr lang="en-GB" sz="2400" i="1">
                                <a:solidFill>
                                  <a:srgbClr val="FF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GB" sz="240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14.3</m:t>
                            </m:r>
                          </m:num>
                          <m:den>
                            <m:r>
                              <a:rPr lang="en-GB" sz="2400" b="0" i="1" smtClean="0">
                                <a:solidFill>
                                  <a:srgbClr val="FF0000"/>
                                </a:solidFill>
                                <a:latin typeface="Cambria Math"/>
                              </a:rPr>
                              <m:t>3.14</m:t>
                            </m:r>
                          </m:den>
                        </m:f>
                      </m:e>
                    </m:rad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+mj-lt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  <a:ea typeface="Cambria" panose="02040503050406030204" pitchFamily="18" charset="0"/>
                      </a:rPr>
                      <m:t>cm</m:t>
                    </m:r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" panose="02040503050406030204" pitchFamily="18" charset="0"/>
                      </a:rPr>
                      <m:t> </m:t>
                    </m:r>
                  </m:oMath>
                </a14:m>
                <a:r>
                  <a:rPr lang="pt-BR" sz="2400" dirty="0">
                    <a:solidFill>
                      <a:srgbClr val="FF0000"/>
                    </a:solidFill>
                    <a:latin typeface="+mj-lt"/>
                  </a:rPr>
                  <a:t>= 2.13 cm (to 2 decimal places)</a:t>
                </a:r>
                <a:endParaRPr lang="en-GB" sz="2400" dirty="0">
                  <a:solidFill>
                    <a:srgbClr val="FF0000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27848" y="5911420"/>
                <a:ext cx="6579493" cy="843885"/>
              </a:xfrm>
              <a:prstGeom prst="rect">
                <a:avLst/>
              </a:prstGeom>
              <a:blipFill>
                <a:blip r:embed="rId5"/>
                <a:stretch>
                  <a:fillRect l="-1483" r="-649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0" name="Rectangle 9"/>
          <p:cNvSpPr/>
          <p:nvPr/>
        </p:nvSpPr>
        <p:spPr>
          <a:xfrm>
            <a:off x="2690720" y="1114879"/>
            <a:ext cx="14125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b="1" dirty="0">
                <a:solidFill>
                  <a:srgbClr val="231F20"/>
                </a:solidFill>
                <a:cs typeface="Arial" panose="020B0604020202020204" pitchFamily="34" charset="0"/>
              </a:rPr>
              <a:t>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5231904" y="3465577"/>
                <a:ext cx="2074542" cy="786177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14.3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𝜋</m:t>
                          </m:r>
                        </m:den>
                      </m:f>
                      <m:sSup>
                        <m:sSup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en-GB" sz="2400" dirty="0">
                              <a:solidFill>
                                <a:srgbClr val="FF0000"/>
                              </a:solidFill>
                              <a:ea typeface="Cambria" panose="02040503050406030204" pitchFamily="18" charset="0"/>
                            </a:rPr>
                            <m:t>cm</m:t>
                          </m:r>
                          <m:r>
                            <a:rPr lang="en-GB" sz="24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2400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 </m:t>
                          </m:r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GB" sz="24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31904" y="3465577"/>
                <a:ext cx="2074542" cy="786177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4727848" y="4255761"/>
            <a:ext cx="65854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  <a:cs typeface="Arial" panose="020B0604020202020204" pitchFamily="34" charset="0"/>
              </a:rPr>
              <a:t>Then taking the square root of both sides gives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5375920" y="4739863"/>
                <a:ext cx="2309863" cy="1183529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f>
                            <m:fPr>
                              <m:ctrlP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fPr>
                            <m:num>
                              <m:r>
                                <a:rPr lang="en-GB" sz="2400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14.3</m:t>
                              </m:r>
                            </m:num>
                            <m:den>
                              <m:r>
                                <a:rPr lang="en-GB" sz="2400" i="1">
                                  <a:solidFill>
                                    <a:srgbClr val="FF0000"/>
                                  </a:solidFill>
                                  <a:latin typeface="Cambria Math" panose="02040503050406030204" pitchFamily="18" charset="0"/>
                                </a:rPr>
                                <m:t>𝜋</m:t>
                              </m:r>
                            </m:den>
                          </m:f>
                        </m:e>
                      </m:rad>
                      <m:r>
                        <a:rPr lang="en-GB" sz="24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sSup>
                        <m:sSup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m:rPr>
                              <m:nor/>
                            </m:rPr>
                            <a:rPr lang="pt-BR" sz="2400" dirty="0">
                              <a:solidFill>
                                <a:srgbClr val="FF0000"/>
                              </a:solidFill>
                              <a:latin typeface="Arial"/>
                            </a:rPr>
                            <m:t>cm</m:t>
                          </m:r>
                          <m:r>
                            <a:rPr lang="en-GB" sz="24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=</m:t>
                          </m:r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GB" sz="240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375920" y="4739863"/>
                <a:ext cx="2309863" cy="1183529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TextBox 7">
            <a:extLst>
              <a:ext uri="{FF2B5EF4-FFF2-40B4-BE49-F238E27FC236}">
                <a16:creationId xmlns:a16="http://schemas.microsoft.com/office/drawing/2014/main" id="{A2EE52C0-2374-8D4C-9F77-29514EE09B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085"/>
            <a:ext cx="2207260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STRAND C</a:t>
            </a:r>
          </a:p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UNIT</a:t>
            </a: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 C3</a:t>
            </a:r>
            <a:b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</a:b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C3.2</a:t>
            </a:r>
          </a:p>
        </p:txBody>
      </p:sp>
    </p:spTree>
    <p:extLst>
      <p:ext uri="{BB962C8B-B14F-4D97-AF65-F5344CB8AC3E}">
        <p14:creationId xmlns:p14="http://schemas.microsoft.com/office/powerpoint/2010/main" val="186493538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uild="p"/>
      <p:bldP spid="9" grpId="0"/>
      <p:bldP spid="4" grpId="0"/>
      <p:bldP spid="5" grpId="0"/>
      <p:bldP spid="12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Area of Combined Shapes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207260" y="671565"/>
            <a:ext cx="95550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/>
              <a:t>Example 3 </a:t>
            </a:r>
          </a:p>
        </p:txBody>
      </p:sp>
      <p:sp>
        <p:nvSpPr>
          <p:cNvPr id="3" name="Rectangle 2"/>
          <p:cNvSpPr/>
          <p:nvPr/>
        </p:nvSpPr>
        <p:spPr>
          <a:xfrm>
            <a:off x="2228540" y="1154486"/>
            <a:ext cx="970010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Find the area of the door shown in the diagram. The top part of the door is a semicircle.</a:t>
            </a:r>
            <a:endParaRPr lang="en-GB" sz="2400" dirty="0">
              <a:solidFill>
                <a:srgbClr val="231F20"/>
              </a:solidFill>
              <a:latin typeface="Times-Roman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47047" t="22687" r="30510" b="6930"/>
          <a:stretch/>
        </p:blipFill>
        <p:spPr>
          <a:xfrm>
            <a:off x="8760296" y="1811725"/>
            <a:ext cx="2736304" cy="4824536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2228540" y="2038302"/>
            <a:ext cx="14125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>
                <a:solidFill>
                  <a:srgbClr val="231F20"/>
                </a:solidFill>
                <a:cs typeface="Arial" panose="020B0604020202020204" pitchFamily="34" charset="0"/>
              </a:rPr>
              <a:t>Solution</a:t>
            </a:r>
            <a:endParaRPr lang="en-GB" sz="2400" dirty="0">
              <a:cs typeface="Arial" panose="020B0604020202020204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2279037" y="2457051"/>
            <a:ext cx="6096000" cy="143116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1800"/>
              </a:spcAft>
            </a:pPr>
            <a:r>
              <a:rPr lang="en-GB" sz="2400" dirty="0">
                <a:solidFill>
                  <a:srgbClr val="FF0000"/>
                </a:solidFill>
                <a:latin typeface="+mj-lt"/>
              </a:rPr>
              <a:t>First find the area of the rectangle.</a:t>
            </a:r>
          </a:p>
          <a:p>
            <a:r>
              <a:rPr lang="en-GB" sz="2400" dirty="0">
                <a:solidFill>
                  <a:srgbClr val="FF0000"/>
                </a:solidFill>
                <a:latin typeface="+mj-lt"/>
              </a:rPr>
              <a:t>     Area = 80 cm × 160 cm</a:t>
            </a:r>
          </a:p>
          <a:p>
            <a:r>
              <a:rPr lang="en-GB" sz="2400" dirty="0">
                <a:solidFill>
                  <a:srgbClr val="FF0000"/>
                </a:solidFill>
                <a:latin typeface="+mj-lt"/>
              </a:rPr>
              <a:t>		   = 12 800 cm</a:t>
            </a:r>
            <a:r>
              <a:rPr lang="en-GB" sz="2400" baseline="30000" dirty="0">
                <a:solidFill>
                  <a:srgbClr val="FF0000"/>
                </a:solidFill>
                <a:latin typeface="+mj-lt"/>
              </a:rPr>
              <a:t>2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2279037" y="3948162"/>
                <a:ext cx="6096000" cy="1506438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>
                  <a:spcAft>
                    <a:spcPts val="1200"/>
                  </a:spcAft>
                </a:pPr>
                <a:r>
                  <a:rPr lang="en-GB" sz="2400" dirty="0">
                    <a:solidFill>
                      <a:srgbClr val="FF0000"/>
                    </a:solidFill>
                    <a:cs typeface="Arial" panose="020B0604020202020204" pitchFamily="34" charset="0"/>
                  </a:rPr>
                  <a:t>Then find the area of the semicircle.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  <a:cs typeface="Arial" panose="020B0604020202020204" pitchFamily="34" charset="0"/>
                  </a:rPr>
                  <a:t>     Area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den>
                    </m:f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×</m:t>
                    </m:r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𝜋</m:t>
                    </m:r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×40</m:t>
                    </m:r>
                  </m:oMath>
                </a14:m>
                <a:r>
                  <a:rPr lang="en-GB" sz="2400" baseline="30000" dirty="0">
                    <a:solidFill>
                      <a:srgbClr val="FF0000"/>
                    </a:solidFill>
                    <a:cs typeface="Arial" panose="020B0604020202020204" pitchFamily="34" charset="0"/>
                  </a:rPr>
                  <a:t>2 </a:t>
                </a:r>
                <a:r>
                  <a:rPr lang="en-GB" sz="2400" dirty="0">
                    <a:solidFill>
                      <a:srgbClr val="FF0000"/>
                    </a:solidFill>
                    <a:cs typeface="Arial" panose="020B0604020202020204" pitchFamily="34" charset="0"/>
                  </a:rPr>
                  <a:t>cm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  <a:cs typeface="Arial" panose="020B0604020202020204" pitchFamily="34" charset="0"/>
                  </a:rPr>
                  <a:t>		   = 2513 cm</a:t>
                </a:r>
                <a:r>
                  <a:rPr lang="en-GB" sz="2400" baseline="30000" dirty="0">
                    <a:solidFill>
                      <a:srgbClr val="FF0000"/>
                    </a:solidFill>
                    <a:cs typeface="Arial" panose="020B0604020202020204" pitchFamily="34" charset="0"/>
                  </a:rPr>
                  <a:t>2</a:t>
                </a: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037" y="3948162"/>
                <a:ext cx="6096000" cy="1506438"/>
              </a:xfrm>
              <a:prstGeom prst="rect">
                <a:avLst/>
              </a:prstGeom>
              <a:blipFill>
                <a:blip r:embed="rId5"/>
                <a:stretch>
                  <a:fillRect l="-1600" t="-2834" b="-850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2279037" y="5835239"/>
                <a:ext cx="7606630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  <a:cs typeface="Arial" panose="020B0604020202020204" pitchFamily="34" charset="0"/>
                  </a:rPr>
                  <a:t>Total area = 12 800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pt-BR" sz="2400" dirty="0">
                        <a:solidFill>
                          <a:srgbClr val="FF0000"/>
                        </a:solidFill>
                        <a:latin typeface="Arial"/>
                      </a:rPr>
                      <m:t>cm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cs typeface="Arial" panose="020B0604020202020204" pitchFamily="34" charset="0"/>
                  </a:rPr>
                  <a:t> + 2513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pt-BR" sz="2400" dirty="0">
                        <a:solidFill>
                          <a:srgbClr val="FF0000"/>
                        </a:solidFill>
                        <a:latin typeface="Arial"/>
                      </a:rPr>
                      <m:t>cm</m:t>
                    </m:r>
                  </m:oMath>
                </a14:m>
                <a:endParaRPr lang="en-GB" sz="2400" dirty="0">
                  <a:solidFill>
                    <a:srgbClr val="FF0000"/>
                  </a:solidFill>
                  <a:cs typeface="Arial" panose="020B0604020202020204" pitchFamily="34" charset="0"/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  <a:cs typeface="Arial" panose="020B0604020202020204" pitchFamily="34" charset="0"/>
                  </a:rPr>
                  <a:t>			 = 15 313 cm</a:t>
                </a:r>
                <a:r>
                  <a:rPr lang="en-GB" sz="2400" baseline="30000" dirty="0">
                    <a:solidFill>
                      <a:srgbClr val="FF0000"/>
                    </a:solidFill>
                    <a:cs typeface="Arial" panose="020B0604020202020204" pitchFamily="34" charset="0"/>
                  </a:rPr>
                  <a:t>2</a:t>
                </a:r>
                <a:r>
                  <a:rPr lang="en-GB" sz="2400" dirty="0">
                    <a:solidFill>
                      <a:srgbClr val="FF0000"/>
                    </a:solidFill>
                    <a:cs typeface="Arial" panose="020B0604020202020204" pitchFamily="34" charset="0"/>
                  </a:rPr>
                  <a:t> (to the nearest cm</a:t>
                </a:r>
                <a:r>
                  <a:rPr lang="en-GB" sz="2400" baseline="30000" dirty="0">
                    <a:solidFill>
                      <a:srgbClr val="FF0000"/>
                    </a:solidFill>
                    <a:cs typeface="Arial" panose="020B0604020202020204" pitchFamily="34" charset="0"/>
                  </a:rPr>
                  <a:t>2</a:t>
                </a:r>
                <a:r>
                  <a:rPr lang="en-GB" sz="2400" dirty="0">
                    <a:solidFill>
                      <a:srgbClr val="FF0000"/>
                    </a:solidFill>
                    <a:cs typeface="Arial" panose="020B0604020202020204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037" y="5835239"/>
                <a:ext cx="7606630" cy="830997"/>
              </a:xfrm>
              <a:prstGeom prst="rect">
                <a:avLst/>
              </a:prstGeom>
              <a:blipFill>
                <a:blip r:embed="rId6"/>
                <a:stretch>
                  <a:fillRect l="-1282" t="-5109" b="-1605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7">
            <a:extLst>
              <a:ext uri="{FF2B5EF4-FFF2-40B4-BE49-F238E27FC236}">
                <a16:creationId xmlns:a16="http://schemas.microsoft.com/office/drawing/2014/main" id="{CED01F24-79E5-6F47-BA5B-DF5FA93F8D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085"/>
            <a:ext cx="2207260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STRAND C</a:t>
            </a:r>
          </a:p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UNIT</a:t>
            </a: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 C3</a:t>
            </a:r>
            <a:b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</a:b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C3.2</a:t>
            </a:r>
          </a:p>
        </p:txBody>
      </p:sp>
    </p:spTree>
    <p:extLst>
      <p:ext uri="{BB962C8B-B14F-4D97-AF65-F5344CB8AC3E}">
        <p14:creationId xmlns:p14="http://schemas.microsoft.com/office/powerpoint/2010/main" val="340029490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2" grpId="0" build="p"/>
      <p:bldP spid="13" grpId="0" build="p"/>
      <p:bldP spid="14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C3.2: Fitness Check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227934" y="1511701"/>
            <a:ext cx="674838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1. Find the circumference and area of this circle.</a:t>
            </a:r>
          </a:p>
        </p:txBody>
      </p:sp>
      <p:sp>
        <p:nvSpPr>
          <p:cNvPr id="8" name="Rectangle 7"/>
          <p:cNvSpPr/>
          <p:nvPr/>
        </p:nvSpPr>
        <p:spPr>
          <a:xfrm>
            <a:off x="2364163" y="2283986"/>
            <a:ext cx="14686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/>
              <a:t>Answers</a:t>
            </a:r>
          </a:p>
        </p:txBody>
      </p:sp>
      <p:sp>
        <p:nvSpPr>
          <p:cNvPr id="10" name="Rectangle 9"/>
          <p:cNvSpPr/>
          <p:nvPr/>
        </p:nvSpPr>
        <p:spPr>
          <a:xfrm>
            <a:off x="2291611" y="2819737"/>
            <a:ext cx="287771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GB" sz="2400" i="1" dirty="0">
                <a:solidFill>
                  <a:srgbClr val="FF0000"/>
                </a:solidFill>
                <a:latin typeface="+mj-lt"/>
              </a:rPr>
              <a:t> </a:t>
            </a:r>
            <a:r>
              <a:rPr lang="en-GB" sz="2400" dirty="0">
                <a:solidFill>
                  <a:srgbClr val="FF0000"/>
                </a:solidFill>
                <a:latin typeface="+mj-lt"/>
              </a:rPr>
              <a:t>= 2</a:t>
            </a:r>
            <a:r>
              <a:rPr lang="el-GR" sz="2400" dirty="0">
                <a:solidFill>
                  <a:srgbClr val="FF0000"/>
                </a:solidFill>
                <a:latin typeface="+mj-lt"/>
              </a:rPr>
              <a:t> ×</a:t>
            </a:r>
            <a:r>
              <a:rPr lang="en-GB" sz="2400" dirty="0">
                <a:solidFill>
                  <a:srgbClr val="FF0000"/>
                </a:solidFill>
                <a:latin typeface="+mj-lt"/>
                <a:sym typeface="Symbol" panose="05050102010706020507" pitchFamily="18" charset="2"/>
              </a:rPr>
              <a:t>3.14</a:t>
            </a:r>
            <a:r>
              <a:rPr lang="el-GR" sz="2400" dirty="0">
                <a:solidFill>
                  <a:srgbClr val="FF0000"/>
                </a:solidFill>
                <a:latin typeface="+mj-lt"/>
              </a:rPr>
              <a:t>×</a:t>
            </a:r>
            <a:r>
              <a:rPr lang="en-GB" sz="2400" dirty="0">
                <a:solidFill>
                  <a:srgbClr val="FF0000"/>
                </a:solidFill>
                <a:latin typeface="+mj-lt"/>
              </a:rPr>
              <a:t>5 cm</a:t>
            </a:r>
          </a:p>
        </p:txBody>
      </p:sp>
      <p:sp>
        <p:nvSpPr>
          <p:cNvPr id="12" name="Rectangle 11"/>
          <p:cNvSpPr/>
          <p:nvPr/>
        </p:nvSpPr>
        <p:spPr>
          <a:xfrm>
            <a:off x="2352009" y="3459873"/>
            <a:ext cx="337336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2400" i="1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 </a:t>
            </a:r>
            <a:r>
              <a:rPr lang="en-GB" sz="24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= </a:t>
            </a:r>
            <a:r>
              <a:rPr lang="en-GB" sz="24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  <a:sym typeface="Symbol" panose="05050102010706020507" pitchFamily="18" charset="2"/>
              </a:rPr>
              <a:t>3.14</a:t>
            </a:r>
            <a:r>
              <a:rPr lang="el-GR" sz="24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×</a:t>
            </a:r>
            <a:r>
              <a:rPr lang="en-GB" sz="24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5</a:t>
            </a:r>
            <a:r>
              <a:rPr lang="en-GB" sz="2400" baseline="30000" dirty="0">
                <a:solidFill>
                  <a:srgbClr val="FF0000"/>
                </a:solidFill>
                <a:latin typeface="+mj-lt"/>
                <a:cs typeface="Times New Roman" panose="02020603050405020304" pitchFamily="18" charset="0"/>
              </a:rPr>
              <a:t>2 </a:t>
            </a:r>
            <a:endParaRPr lang="en-GB" sz="2400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5048131" y="2819737"/>
            <a:ext cx="46602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dirty="0">
                <a:solidFill>
                  <a:srgbClr val="FF0000"/>
                </a:solidFill>
                <a:latin typeface="Arial"/>
              </a:rPr>
              <a:t>= 31.4 cm (to one decimal place)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641655" y="3445652"/>
            <a:ext cx="477406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dirty="0">
                <a:solidFill>
                  <a:srgbClr val="FF0000"/>
                </a:solidFill>
                <a:latin typeface="Arial"/>
              </a:rPr>
              <a:t>= 78.5 cm</a:t>
            </a:r>
            <a:r>
              <a:rPr lang="en-GB" sz="2400" baseline="30000" dirty="0">
                <a:solidFill>
                  <a:srgbClr val="FF0000"/>
                </a:solidFill>
                <a:latin typeface="Arial"/>
              </a:rPr>
              <a:t>2</a:t>
            </a:r>
            <a:r>
              <a:rPr lang="en-GB" sz="2400" dirty="0">
                <a:solidFill>
                  <a:srgbClr val="FF0000"/>
                </a:solidFill>
                <a:latin typeface="Arial"/>
              </a:rPr>
              <a:t> (to one decimal place)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15154" t="34244" r="57678" b="17434"/>
          <a:stretch/>
        </p:blipFill>
        <p:spPr>
          <a:xfrm>
            <a:off x="9604772" y="1426485"/>
            <a:ext cx="2400016" cy="2400016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2260695" y="595488"/>
            <a:ext cx="95550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there are more practice questions if needed.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B7B1B37B-3B38-1942-A7F8-055404B7207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1731" t="36343" r="29329" b="14283"/>
          <a:stretch/>
        </p:blipFill>
        <p:spPr>
          <a:xfrm>
            <a:off x="2452067" y="4242612"/>
            <a:ext cx="2301304" cy="2207373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059D3C2-F285-0543-B886-94282B3512E5}"/>
              </a:ext>
            </a:extLst>
          </p:cNvPr>
          <p:cNvSpPr/>
          <p:nvPr/>
        </p:nvSpPr>
        <p:spPr>
          <a:xfrm>
            <a:off x="5048131" y="4139173"/>
            <a:ext cx="67553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/>
              <a:t>2. Find the circumference and area of this circle.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74490DA-6F0A-5244-BFBC-021BCEA4B122}"/>
              </a:ext>
            </a:extLst>
          </p:cNvPr>
          <p:cNvSpPr/>
          <p:nvPr/>
        </p:nvSpPr>
        <p:spPr>
          <a:xfrm>
            <a:off x="5147889" y="4982623"/>
            <a:ext cx="496802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GB" sz="2400" dirty="0">
                <a:solidFill>
                  <a:srgbClr val="FF0000"/>
                </a:solidFill>
                <a:latin typeface="Arial"/>
              </a:rPr>
              <a:t> = 75.4 cm (to one decimal place)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C29B0EFD-C9AF-5D43-8082-2171ADF956D7}"/>
              </a:ext>
            </a:extLst>
          </p:cNvPr>
          <p:cNvSpPr/>
          <p:nvPr/>
        </p:nvSpPr>
        <p:spPr>
          <a:xfrm>
            <a:off x="5147889" y="4569879"/>
            <a:ext cx="14686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/>
              <a:t>Answers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62FCF8B5-F106-9147-AF31-29C3F4985A04}"/>
              </a:ext>
            </a:extLst>
          </p:cNvPr>
          <p:cNvSpPr/>
          <p:nvPr/>
        </p:nvSpPr>
        <p:spPr>
          <a:xfrm>
            <a:off x="5147889" y="5440071"/>
            <a:ext cx="521809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i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GB" sz="2400" dirty="0">
                <a:solidFill>
                  <a:srgbClr val="FF0000"/>
                </a:solidFill>
                <a:latin typeface="Arial"/>
              </a:rPr>
              <a:t> = 452.2 cm</a:t>
            </a:r>
            <a:r>
              <a:rPr lang="en-GB" sz="2400" baseline="30000" dirty="0">
                <a:solidFill>
                  <a:srgbClr val="FF0000"/>
                </a:solidFill>
                <a:latin typeface="Arial"/>
              </a:rPr>
              <a:t>2</a:t>
            </a:r>
            <a:r>
              <a:rPr lang="en-GB" sz="2400" dirty="0">
                <a:solidFill>
                  <a:srgbClr val="FF0000"/>
                </a:solidFill>
                <a:latin typeface="Arial"/>
              </a:rPr>
              <a:t> (to one decimal place)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D2042B92-8258-E04B-9D33-DECE08857A69}"/>
              </a:ext>
            </a:extLst>
          </p:cNvPr>
          <p:cNvSpPr txBox="1"/>
          <p:nvPr/>
        </p:nvSpPr>
        <p:spPr>
          <a:xfrm>
            <a:off x="5048131" y="5925961"/>
            <a:ext cx="656906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NOTE:</a:t>
            </a:r>
            <a:r>
              <a:rPr lang="en-US" sz="2400" dirty="0"/>
              <a:t> The diameter is given in the diagram and you need to half this to get the radius.</a:t>
            </a:r>
          </a:p>
        </p:txBody>
      </p:sp>
      <p:sp>
        <p:nvSpPr>
          <p:cNvPr id="22" name="TextBox 7">
            <a:extLst>
              <a:ext uri="{FF2B5EF4-FFF2-40B4-BE49-F238E27FC236}">
                <a16:creationId xmlns:a16="http://schemas.microsoft.com/office/drawing/2014/main" id="{C37E67B0-D927-CD4D-A3AC-71C16B46DE1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085"/>
            <a:ext cx="2207260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STRAND C</a:t>
            </a:r>
          </a:p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UNIT</a:t>
            </a: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 C3</a:t>
            </a:r>
            <a:b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</a:b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C3.2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552BEDC-2196-4DBE-8B44-AD8F77E62754}"/>
              </a:ext>
            </a:extLst>
          </p:cNvPr>
          <p:cNvSpPr txBox="1"/>
          <p:nvPr/>
        </p:nvSpPr>
        <p:spPr>
          <a:xfrm>
            <a:off x="4116253" y="3459873"/>
            <a:ext cx="64196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  <a:latin typeface="+mj-lt"/>
              </a:rPr>
              <a:t>cm</a:t>
            </a:r>
            <a:endParaRPr lang="en-GB" sz="2400" dirty="0"/>
          </a:p>
        </p:txBody>
      </p:sp>
    </p:spTree>
    <p:extLst>
      <p:ext uri="{BB962C8B-B14F-4D97-AF65-F5344CB8AC3E}">
        <p14:creationId xmlns:p14="http://schemas.microsoft.com/office/powerpoint/2010/main" val="77996349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10" grpId="0"/>
      <p:bldP spid="12" grpId="0"/>
      <p:bldP spid="14" grpId="0"/>
      <p:bldP spid="15" grpId="0"/>
      <p:bldP spid="2" grpId="0"/>
      <p:bldP spid="4" grpId="0"/>
      <p:bldP spid="20" grpId="1"/>
      <p:bldP spid="6" grpId="0"/>
      <p:bldP spid="13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C3.2: Fitness Check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207260" y="1280310"/>
            <a:ext cx="9700108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2400" dirty="0">
                <a:solidFill>
                  <a:srgbClr val="231F20"/>
                </a:solidFill>
                <a:latin typeface="+mj-lt"/>
              </a:rPr>
              <a:t>3.</a:t>
            </a:r>
            <a:r>
              <a:rPr lang="en-GB" sz="2400" dirty="0">
                <a:solidFill>
                  <a:srgbClr val="231F20"/>
                </a:solidFill>
                <a:latin typeface="Times-Roman"/>
              </a:rPr>
              <a:t> </a:t>
            </a:r>
            <a:r>
              <a:rPr lang="en-GB" sz="2400" dirty="0">
                <a:solidFill>
                  <a:srgbClr val="231F20"/>
                </a:solidFill>
                <a:latin typeface="+mj-lt"/>
              </a:rPr>
              <a:t>Find the radius of a circle if:</a:t>
            </a:r>
          </a:p>
          <a:p>
            <a:r>
              <a:rPr lang="en-GB" sz="2400" dirty="0">
                <a:solidFill>
                  <a:srgbClr val="231F20"/>
                </a:solidFill>
                <a:latin typeface="+mj-lt"/>
              </a:rPr>
              <a:t>    (a) its circumference is 18 cm,     (b) its area is 69.4</a:t>
            </a:r>
            <a:r>
              <a:rPr lang="en-GB" sz="2400" dirty="0">
                <a:solidFill>
                  <a:srgbClr val="231F20"/>
                </a:solidFill>
              </a:rPr>
              <a:t> cm</a:t>
            </a:r>
            <a:r>
              <a:rPr lang="en-GB" sz="2400" baseline="30000" dirty="0">
                <a:solidFill>
                  <a:srgbClr val="231F20"/>
                </a:solidFill>
              </a:rPr>
              <a:t>2</a:t>
            </a:r>
            <a:r>
              <a:rPr lang="en-GB" sz="2400" dirty="0">
                <a:solidFill>
                  <a:srgbClr val="231F20"/>
                </a:solidFill>
                <a:latin typeface="+mj-lt"/>
              </a:rPr>
              <a:t>.</a:t>
            </a:r>
            <a:endParaRPr lang="en-GB" sz="2400" dirty="0">
              <a:latin typeface="+mj-lt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2320738" y="2452898"/>
            <a:ext cx="14686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b="1" dirty="0">
                <a:solidFill>
                  <a:srgbClr val="231F20"/>
                </a:solidFill>
                <a:cs typeface="Arial" panose="020B0604020202020204" pitchFamily="34" charset="0"/>
              </a:rPr>
              <a:t>Answers</a:t>
            </a:r>
          </a:p>
        </p:txBody>
      </p:sp>
      <p:sp>
        <p:nvSpPr>
          <p:cNvPr id="11" name="Rectangle 10"/>
          <p:cNvSpPr/>
          <p:nvPr/>
        </p:nvSpPr>
        <p:spPr>
          <a:xfrm>
            <a:off x="3910111" y="2452898"/>
            <a:ext cx="46682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pt-BR" sz="2400" dirty="0">
                <a:solidFill>
                  <a:srgbClr val="FF0000"/>
                </a:solidFill>
                <a:latin typeface="Arial"/>
              </a:rPr>
              <a:t>(a) 2.87 cm (to 2 decimal places)</a:t>
            </a:r>
            <a:endParaRPr lang="en-GB" sz="2400" dirty="0">
              <a:solidFill>
                <a:srgbClr val="FF0000"/>
              </a:solidFill>
              <a:latin typeface="Arial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221162" y="722060"/>
            <a:ext cx="934744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en-US" sz="2400" dirty="0">
                <a:solidFill>
                  <a:srgbClr val="FF0000"/>
                </a:solidFill>
              </a:rPr>
              <a:t>Check your progress; there are more practice questions if needed.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8DB15071-A7B4-7343-ABEA-6E9E8CBE7318}"/>
              </a:ext>
            </a:extLst>
          </p:cNvPr>
          <p:cNvSpPr/>
          <p:nvPr/>
        </p:nvSpPr>
        <p:spPr>
          <a:xfrm>
            <a:off x="3910111" y="2980035"/>
            <a:ext cx="46682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pt-BR" sz="2400" dirty="0">
                <a:solidFill>
                  <a:srgbClr val="FF0000"/>
                </a:solidFill>
                <a:cs typeface="Arial" panose="020B0604020202020204" pitchFamily="34" charset="0"/>
              </a:rPr>
              <a:t>(b) 4.70 cm (to 2 decimal places)</a:t>
            </a:r>
            <a:endParaRPr lang="en-GB" sz="2400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CD7BA43C-A2CE-A541-87D6-7328DEC5D388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154" t="28990" r="31691" b="26888"/>
          <a:stretch/>
        </p:blipFill>
        <p:spPr>
          <a:xfrm>
            <a:off x="7295148" y="3706348"/>
            <a:ext cx="4896852" cy="201593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6588FF9C-45EB-6F4A-883E-1D4AC24BAAEA}"/>
              </a:ext>
            </a:extLst>
          </p:cNvPr>
          <p:cNvSpPr/>
          <p:nvPr/>
        </p:nvSpPr>
        <p:spPr>
          <a:xfrm>
            <a:off x="2207260" y="3706347"/>
            <a:ext cx="4896852" cy="20544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GB" sz="2400" dirty="0">
                <a:solidFill>
                  <a:srgbClr val="231F20"/>
                </a:solidFill>
              </a:rPr>
              <a:t>4. </a:t>
            </a:r>
            <a:r>
              <a:rPr lang="en-GB" sz="2400" dirty="0"/>
              <a:t>Here is a running track.</a:t>
            </a:r>
          </a:p>
          <a:p>
            <a:pPr>
              <a:spcAft>
                <a:spcPts val="300"/>
              </a:spcAft>
            </a:pPr>
            <a:r>
              <a:rPr lang="en-GB" sz="2400" dirty="0"/>
              <a:t>     (a) Find the length of one</a:t>
            </a:r>
            <a:br>
              <a:rPr lang="en-GB" sz="2400" dirty="0"/>
            </a:br>
            <a:r>
              <a:rPr lang="en-GB" sz="2400" dirty="0"/>
              <a:t>          complete circuit of the track.</a:t>
            </a:r>
          </a:p>
          <a:p>
            <a:r>
              <a:rPr lang="en-GB" sz="2400" dirty="0"/>
              <a:t>     (b) Find the area enclosed </a:t>
            </a:r>
          </a:p>
          <a:p>
            <a:r>
              <a:rPr lang="en-GB" sz="2400" dirty="0"/>
              <a:t>          by the track.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46CC600B-6447-CA46-9E99-A5E3B7C3B3B7}"/>
              </a:ext>
            </a:extLst>
          </p:cNvPr>
          <p:cNvSpPr/>
          <p:nvPr/>
        </p:nvSpPr>
        <p:spPr>
          <a:xfrm>
            <a:off x="3910111" y="5771319"/>
            <a:ext cx="468589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dirty="0">
                <a:solidFill>
                  <a:srgbClr val="FF0000"/>
                </a:solidFill>
                <a:ea typeface="Cambria Math" panose="02040503050406030204" pitchFamily="18" charset="0"/>
                <a:cs typeface="Arial" panose="020B0604020202020204" pitchFamily="34" charset="0"/>
                <a:sym typeface="Symbol" panose="05050102010706020507" pitchFamily="18" charset="2"/>
              </a:rPr>
              <a:t>(a) 357.1 cm (to 1 decimal place)</a:t>
            </a:r>
            <a:endParaRPr lang="en-GB" sz="2400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1440C564-7F60-1245-B3AA-8F53EDB17466}"/>
              </a:ext>
            </a:extLst>
          </p:cNvPr>
          <p:cNvSpPr/>
          <p:nvPr/>
        </p:nvSpPr>
        <p:spPr>
          <a:xfrm>
            <a:off x="2320738" y="5770852"/>
            <a:ext cx="146867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b="1" dirty="0">
                <a:solidFill>
                  <a:srgbClr val="231F20"/>
                </a:solidFill>
                <a:cs typeface="Arial" panose="020B0604020202020204" pitchFamily="34" charset="0"/>
              </a:rPr>
              <a:t>Answers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856C6D1-C7CE-3D4D-81BE-8DA05C1F2168}"/>
              </a:ext>
            </a:extLst>
          </p:cNvPr>
          <p:cNvSpPr txBox="1"/>
          <p:nvPr/>
        </p:nvSpPr>
        <p:spPr>
          <a:xfrm>
            <a:off x="3935760" y="6381328"/>
            <a:ext cx="459132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  <a:ea typeface="Cambria Math" panose="02040503050406030204" pitchFamily="18" charset="0"/>
                <a:cs typeface="Arial" panose="020B0604020202020204" pitchFamily="34" charset="0"/>
                <a:sym typeface="Symbol" panose="05050102010706020507" pitchFamily="18" charset="2"/>
              </a:rPr>
              <a:t>(b) 6963 cm</a:t>
            </a:r>
            <a:r>
              <a:rPr lang="en-GB" sz="2400" baseline="30000" dirty="0">
                <a:solidFill>
                  <a:srgbClr val="FF0000"/>
                </a:solidFill>
                <a:ea typeface="Cambria Math" panose="02040503050406030204" pitchFamily="18" charset="0"/>
                <a:cs typeface="Arial" panose="020B0604020202020204" pitchFamily="34" charset="0"/>
                <a:sym typeface="Symbol" panose="05050102010706020507" pitchFamily="18" charset="2"/>
              </a:rPr>
              <a:t>2</a:t>
            </a:r>
            <a:r>
              <a:rPr lang="en-GB" sz="2400" dirty="0">
                <a:solidFill>
                  <a:srgbClr val="FF0000"/>
                </a:solidFill>
                <a:ea typeface="Cambria Math" panose="02040503050406030204" pitchFamily="18" charset="0"/>
                <a:cs typeface="Arial" panose="020B0604020202020204" pitchFamily="34" charset="0"/>
                <a:sym typeface="Symbol" panose="05050102010706020507" pitchFamily="18" charset="2"/>
              </a:rPr>
              <a:t> (to nearest cm</a:t>
            </a:r>
            <a:r>
              <a:rPr lang="en-GB" sz="2400" baseline="30000" dirty="0">
                <a:solidFill>
                  <a:srgbClr val="FF0000"/>
                </a:solidFill>
                <a:ea typeface="Cambria Math" panose="02040503050406030204" pitchFamily="18" charset="0"/>
                <a:cs typeface="Arial" panose="020B0604020202020204" pitchFamily="34" charset="0"/>
                <a:sym typeface="Symbol" panose="05050102010706020507" pitchFamily="18" charset="2"/>
              </a:rPr>
              <a:t>2</a:t>
            </a:r>
            <a:r>
              <a:rPr lang="en-GB" dirty="0">
                <a:solidFill>
                  <a:srgbClr val="FF0000"/>
                </a:solidFill>
                <a:ea typeface="Cambria Math" panose="02040503050406030204" pitchFamily="18" charset="0"/>
                <a:cs typeface="Arial" panose="020B0604020202020204" pitchFamily="34" charset="0"/>
                <a:sym typeface="Symbol" panose="05050102010706020507" pitchFamily="18" charset="2"/>
              </a:rPr>
              <a:t>)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19" name="TextBox 7">
            <a:extLst>
              <a:ext uri="{FF2B5EF4-FFF2-40B4-BE49-F238E27FC236}">
                <a16:creationId xmlns:a16="http://schemas.microsoft.com/office/drawing/2014/main" id="{2BD1FE32-803B-BD4F-848C-BE90F82A9A2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085"/>
            <a:ext cx="2207260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STRAND C</a:t>
            </a:r>
          </a:p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UNIT</a:t>
            </a: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 C3</a:t>
            </a:r>
            <a:b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</a:b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C3.2</a:t>
            </a:r>
          </a:p>
        </p:txBody>
      </p:sp>
    </p:spTree>
    <p:extLst>
      <p:ext uri="{BB962C8B-B14F-4D97-AF65-F5344CB8AC3E}">
        <p14:creationId xmlns:p14="http://schemas.microsoft.com/office/powerpoint/2010/main" val="70551590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0" grpId="0"/>
      <p:bldP spid="11" grpId="0"/>
      <p:bldP spid="13" grpId="0"/>
      <p:bldP spid="2" grpId="0"/>
      <p:bldP spid="16" grpId="0"/>
      <p:bldP spid="17" grpId="0"/>
      <p:bldP spid="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C3.2: Review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347" y="3305845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347" y="3305845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1784" y="976457"/>
            <a:ext cx="5472112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en-US" altLang="en-US" sz="2400" dirty="0"/>
              <a:t>You have completed the </a:t>
            </a:r>
            <a:r>
              <a:rPr lang="en-US" altLang="en-US" sz="2400" b="1" dirty="0"/>
              <a:t>second Section.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80F8782-DF76-DB40-940C-99195A38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2698" y="2260691"/>
            <a:ext cx="80138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00B050"/>
                </a:solidFill>
              </a:rPr>
              <a:t>If you have completed and understood this section, </a:t>
            </a:r>
            <a:r>
              <a:rPr lang="en-US" altLang="en-US" sz="2400" b="1" dirty="0">
                <a:solidFill>
                  <a:srgbClr val="00B050"/>
                </a:solidFill>
              </a:rPr>
              <a:t>click</a:t>
            </a:r>
            <a:r>
              <a:rPr lang="en-US" altLang="en-US" sz="2400" dirty="0">
                <a:solidFill>
                  <a:srgbClr val="00B050"/>
                </a:solidFill>
              </a:rPr>
              <a:t> to start the </a:t>
            </a:r>
            <a:r>
              <a:rPr lang="en-US" altLang="en-US" sz="2400" b="1" dirty="0">
                <a:solidFill>
                  <a:srgbClr val="00B050"/>
                </a:solidFill>
              </a:rPr>
              <a:t>next Section</a:t>
            </a:r>
          </a:p>
        </p:txBody>
      </p:sp>
      <p:sp>
        <p:nvSpPr>
          <p:cNvPr id="14" name="TextBox 7">
            <a:extLst>
              <a:ext uri="{FF2B5EF4-FFF2-40B4-BE49-F238E27FC236}">
                <a16:creationId xmlns:a16="http://schemas.microsoft.com/office/drawing/2014/main" id="{619201E8-9B06-5C46-8E89-153E396002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085"/>
            <a:ext cx="2207260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STRAND C</a:t>
            </a:r>
          </a:p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UNIT</a:t>
            </a: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 C3</a:t>
            </a:r>
            <a:b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</a:b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C3.2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A94A213E-2A64-B149-9795-0511F2485405}"/>
              </a:ext>
            </a:extLst>
          </p:cNvPr>
          <p:cNvSpPr/>
          <p:nvPr/>
        </p:nvSpPr>
        <p:spPr>
          <a:xfrm>
            <a:off x="2903321" y="3766313"/>
            <a:ext cx="85926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C00000"/>
                </a:solidFill>
              </a:rPr>
              <a:t>If you need more examples and interactive practice, go to</a:t>
            </a:r>
            <a:br>
              <a:rPr lang="en-US" altLang="en-US" sz="2400" dirty="0">
                <a:solidFill>
                  <a:srgbClr val="C00000"/>
                </a:solidFill>
              </a:rPr>
            </a:br>
            <a:r>
              <a:rPr lang="en-US" altLang="en-US" sz="2400" b="1" dirty="0">
                <a:solidFill>
                  <a:srgbClr val="C00000"/>
                </a:solidFill>
              </a:rPr>
              <a:t>http://szalonta.hu/ske/text/C3/skec3s2.html</a:t>
            </a:r>
          </a:p>
        </p:txBody>
      </p:sp>
    </p:spTree>
    <p:extLst>
      <p:ext uri="{BB962C8B-B14F-4D97-AF65-F5344CB8AC3E}">
        <p14:creationId xmlns:p14="http://schemas.microsoft.com/office/powerpoint/2010/main" val="309178884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Definitions and Formula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214929" y="840553"/>
            <a:ext cx="95550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/>
              <a:t>Sectors and Arc Length</a:t>
            </a:r>
          </a:p>
        </p:txBody>
      </p:sp>
      <p:sp>
        <p:nvSpPr>
          <p:cNvPr id="3" name="Rectangle 2"/>
          <p:cNvSpPr/>
          <p:nvPr/>
        </p:nvSpPr>
        <p:spPr>
          <a:xfrm>
            <a:off x="2207260" y="1366485"/>
            <a:ext cx="998474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A </a:t>
            </a:r>
            <a:r>
              <a:rPr lang="en-GB" sz="2400" i="1" dirty="0"/>
              <a:t>sector</a:t>
            </a:r>
            <a:r>
              <a:rPr lang="en-GB" sz="2400" dirty="0"/>
              <a:t> is a slice of a circle, like a slice of a cake. A part of the circumference of a circle is called an </a:t>
            </a:r>
            <a:r>
              <a:rPr lang="en-GB" sz="2400" i="1" dirty="0"/>
              <a:t>arc</a:t>
            </a:r>
            <a:r>
              <a:rPr lang="en-GB" sz="2400" dirty="0"/>
              <a:t>, as shown in the diagram.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35825" t="23737" r="21651" b="16384"/>
          <a:stretch/>
        </p:blipFill>
        <p:spPr>
          <a:xfrm>
            <a:off x="5228253" y="2291873"/>
            <a:ext cx="3528392" cy="2793311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2279422" y="5069736"/>
                <a:ext cx="9649226" cy="123559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spcAft>
                    <a:spcPts val="600"/>
                  </a:spcAft>
                </a:pPr>
                <a:r>
                  <a:rPr lang="en-GB" sz="2400" dirty="0">
                    <a:solidFill>
                      <a:prstClr val="black"/>
                    </a:solidFill>
                  </a:rPr>
                  <a:t>If the angle at the centre of the circle is 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sz="2400" dirty="0">
                    <a:solidFill>
                      <a:prstClr val="black"/>
                    </a:solidFill>
                  </a:rPr>
                  <a:t> then arc length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GB" sz="2400" dirty="0">
                    <a:solidFill>
                      <a:prstClr val="black"/>
                    </a:solidFill>
                  </a:rPr>
                  <a:t> is given by:</a:t>
                </a:r>
              </a:p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𝑙</m:t>
                      </m:r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num>
                        <m:den>
                          <m:r>
                            <a:rPr lang="en-GB" sz="2400" b="0" i="1" smtClean="0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360</m:t>
                          </m:r>
                        </m:den>
                      </m:f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×2</m:t>
                      </m:r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</m:oMath>
                  </m:oMathPara>
                </a14:m>
                <a:endParaRPr lang="en-GB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79422" y="5069736"/>
                <a:ext cx="9649226" cy="1235595"/>
              </a:xfrm>
              <a:prstGeom prst="rect">
                <a:avLst/>
              </a:prstGeom>
              <a:blipFill>
                <a:blip r:embed="rId5"/>
                <a:stretch>
                  <a:fillRect l="-920" t="-3061" r="-263" b="-408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AD40FE92-0EB0-6647-8E14-1C23C6FFE772}"/>
              </a:ext>
            </a:extLst>
          </p:cNvPr>
          <p:cNvSpPr/>
          <p:nvPr/>
        </p:nvSpPr>
        <p:spPr bwMode="auto">
          <a:xfrm>
            <a:off x="5840321" y="5549395"/>
            <a:ext cx="2304256" cy="936104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4A713E12-A5F7-3D41-B9F9-0CB00F74651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085"/>
            <a:ext cx="2207260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STRAND C</a:t>
            </a:r>
          </a:p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UNIT</a:t>
            </a: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 C3</a:t>
            </a:r>
            <a:b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</a:b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C3.3</a:t>
            </a:r>
          </a:p>
        </p:txBody>
      </p:sp>
    </p:spTree>
    <p:extLst>
      <p:ext uri="{BB962C8B-B14F-4D97-AF65-F5344CB8AC3E}">
        <p14:creationId xmlns:p14="http://schemas.microsoft.com/office/powerpoint/2010/main" val="26564558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Example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207260" y="624693"/>
            <a:ext cx="95550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/>
              <a:t>Sectors and Arc Length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207260" y="1040885"/>
                <a:ext cx="8764004" cy="100360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/>
                  <a:t>For example, the length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 i="0">
                        <a:solidFill>
                          <a:prstClr val="black"/>
                        </a:solidFill>
                        <a:latin typeface="Cambria Math"/>
                      </a:rPr>
                      <m:t>L</m:t>
                    </m:r>
                  </m:oMath>
                </a14:m>
                <a:r>
                  <a:rPr lang="en-GB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GB" sz="24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below can be found with the formula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>
                        <a:solidFill>
                          <a:prstClr val="black"/>
                        </a:solidFill>
                        <a:latin typeface="Cambria Math"/>
                      </a:rPr>
                      <m:t>L</m:t>
                    </m:r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num>
                      <m:den>
                        <m: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360</m:t>
                        </m:r>
                      </m:den>
                    </m:f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×2</m:t>
                    </m:r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GB" sz="24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, using 5 cm for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𝑟</m:t>
                    </m:r>
                  </m:oMath>
                </a14:m>
                <a:r>
                  <a:rPr lang="en-GB" sz="24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and 60° for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sz="24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, the angle. </a:t>
                </a:r>
                <a:endParaRPr lang="en-GB" sz="24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260" y="1040885"/>
                <a:ext cx="8764004" cy="1003608"/>
              </a:xfrm>
              <a:prstGeom prst="rect">
                <a:avLst/>
              </a:prstGeom>
              <a:blipFill>
                <a:blip r:embed="rId4"/>
                <a:stretch>
                  <a:fillRect l="-1043" t="-4268" b="-5488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8" name="Rectangle 7"/>
              <p:cNvSpPr/>
              <p:nvPr/>
            </p:nvSpPr>
            <p:spPr>
              <a:xfrm>
                <a:off x="2677166" y="4592245"/>
                <a:ext cx="9179474" cy="7893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n-GB" sz="2400" smtClean="0">
                          <a:solidFill>
                            <a:srgbClr val="FF0000"/>
                          </a:solidFill>
                          <a:latin typeface="Cambria Math"/>
                        </a:rPr>
                        <m:t>L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360</m:t>
                          </m:r>
                        </m:den>
                      </m:f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×2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𝑟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=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b="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60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360</m:t>
                          </m:r>
                        </m:den>
                      </m:f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×2×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3.14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5 </m:t>
                      </m:r>
                      <m:r>
                        <m:rPr>
                          <m:sty m:val="p"/>
                        </m:rPr>
                        <a:rPr lang="en-GB" sz="240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cm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5.23</m:t>
                      </m:r>
                      <m:r>
                        <a:rPr lang="en-GB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</m:t>
                      </m:r>
                      <m:r>
                        <m:rPr>
                          <m:sty m:val="p"/>
                        </m:rPr>
                        <a:rPr lang="en-GB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cm</m:t>
                      </m:r>
                      <m:r>
                        <a:rPr lang="en-GB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(</m:t>
                      </m:r>
                      <m:r>
                        <m:rPr>
                          <m:sty m:val="p"/>
                        </m:rPr>
                        <a:rPr lang="en-GB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to</m:t>
                      </m:r>
                      <m:r>
                        <a:rPr lang="en-GB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 2 </m:t>
                      </m:r>
                      <m:r>
                        <m:rPr>
                          <m:sty m:val="p"/>
                        </m:rPr>
                        <a:rPr lang="en-GB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d</m:t>
                      </m:r>
                      <m:r>
                        <a:rPr lang="en-GB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</m:t>
                      </m:r>
                      <m:r>
                        <m:rPr>
                          <m:sty m:val="p"/>
                        </m:rPr>
                        <a:rPr lang="en-GB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p</m:t>
                      </m:r>
                      <m:r>
                        <a:rPr lang="en-GB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.) 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677166" y="4592245"/>
                <a:ext cx="9179474" cy="789319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/>
          <a:srcRect l="25194" t="35293" r="50590" b="24788"/>
          <a:stretch/>
        </p:blipFill>
        <p:spPr>
          <a:xfrm>
            <a:off x="5231904" y="2006390"/>
            <a:ext cx="2736304" cy="2536087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207260" y="5451748"/>
                <a:ext cx="9984740" cy="1355628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prstClr val="black"/>
                    </a:solidFill>
                  </a:rPr>
                  <a:t>Note that the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60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360</m:t>
                        </m:r>
                      </m:den>
                    </m:f>
                  </m:oMath>
                </a14:m>
                <a:r>
                  <a:rPr lang="en-GB" sz="2400" dirty="0">
                    <a:solidFill>
                      <a:prstClr val="black"/>
                    </a:solidFill>
                  </a:rPr>
                  <a:t> at the start of the formula simplifies to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</m:den>
                    </m:f>
                  </m:oMath>
                </a14:m>
                <a:r>
                  <a:rPr lang="en-GB" sz="2400" dirty="0">
                    <a:solidFill>
                      <a:prstClr val="black"/>
                    </a:solidFill>
                  </a:rPr>
                  <a:t> in this example; the formula works by finding the fraction of the circumference of the circle needed for the arc.</a:t>
                </a:r>
                <a:endParaRPr lang="en-GB" dirty="0"/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07260" y="5451748"/>
                <a:ext cx="9984740" cy="1355628"/>
              </a:xfrm>
              <a:prstGeom prst="rect">
                <a:avLst/>
              </a:prstGeom>
              <a:blipFill>
                <a:blip r:embed="rId7"/>
                <a:stretch>
                  <a:fillRect l="-889" r="-1525"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7">
            <a:extLst>
              <a:ext uri="{FF2B5EF4-FFF2-40B4-BE49-F238E27FC236}">
                <a16:creationId xmlns:a16="http://schemas.microsoft.com/office/drawing/2014/main" id="{8DA74641-F0FC-C44C-BD70-517133AD20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085"/>
            <a:ext cx="2207260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STRAND C</a:t>
            </a:r>
          </a:p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UNIT</a:t>
            </a: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 C3</a:t>
            </a:r>
            <a:b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</a:b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C3.3</a:t>
            </a:r>
          </a:p>
        </p:txBody>
      </p:sp>
    </p:spTree>
    <p:extLst>
      <p:ext uri="{BB962C8B-B14F-4D97-AF65-F5344CB8AC3E}">
        <p14:creationId xmlns:p14="http://schemas.microsoft.com/office/powerpoint/2010/main" val="210194678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Formula for Sector Area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207260" y="602335"/>
            <a:ext cx="95550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/>
              <a:t>Area of a Sector</a:t>
            </a:r>
          </a:p>
        </p:txBody>
      </p:sp>
      <p:sp>
        <p:nvSpPr>
          <p:cNvPr id="3" name="Rectangle 2"/>
          <p:cNvSpPr/>
          <p:nvPr/>
        </p:nvSpPr>
        <p:spPr>
          <a:xfrm>
            <a:off x="2207260" y="999555"/>
            <a:ext cx="936134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The area of the sector, as shown in the diagram below, can be found using the formula 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49533" t="33378" r="23889" b="25653"/>
          <a:stretch/>
        </p:blipFill>
        <p:spPr>
          <a:xfrm>
            <a:off x="6744072" y="1628800"/>
            <a:ext cx="2858427" cy="2477303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3153279" y="2472791"/>
                <a:ext cx="2917321" cy="78931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𝐴𝑟𝑒𝑎</m:t>
                      </m:r>
                      <m:r>
                        <a:rPr lang="en-GB" sz="2400" b="0" i="1" smtClean="0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𝜃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prstClr val="black"/>
                              </a:solidFill>
                              <a:latin typeface="Cambria Math" panose="02040503050406030204" pitchFamily="18" charset="0"/>
                            </a:rPr>
                            <m:t>360</m:t>
                          </m:r>
                        </m:den>
                      </m:f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×</m:t>
                      </m:r>
                      <m:r>
                        <a:rPr lang="en-GB" sz="2400" i="1">
                          <a:solidFill>
                            <a:prstClr val="black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en-GB" sz="2400" i="1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GB" sz="240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53279" y="2472791"/>
                <a:ext cx="2917321" cy="789319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Rectangle 9"/>
              <p:cNvSpPr/>
              <p:nvPr/>
            </p:nvSpPr>
            <p:spPr>
              <a:xfrm>
                <a:off x="5040936" y="4460447"/>
                <a:ext cx="6815703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:r>
                  <a:rPr lang="en-GB" sz="2400" dirty="0">
                    <a:solidFill>
                      <a:prstClr val="black"/>
                    </a:solidFill>
                  </a:rPr>
                  <a:t>For example, the area of the sector in the diagram on the left can be found</a:t>
                </a:r>
                <a:r>
                  <a:rPr lang="en-GB" sz="24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using 6 cm for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𝑟</m:t>
                    </m:r>
                  </m:oMath>
                </a14:m>
                <a:r>
                  <a:rPr lang="en-GB" sz="24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GB" sz="2400">
                    <a:ea typeface="Cambria Math" panose="02040503050406030204" pitchFamily="18" charset="0"/>
                    <a:cs typeface="Arial" panose="020B0604020202020204" pitchFamily="34" charset="0"/>
                  </a:rPr>
                  <a:t>and 40</a:t>
                </a:r>
                <a:r>
                  <a:rPr lang="en-GB" sz="24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° for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𝜃</m:t>
                    </m:r>
                  </m:oMath>
                </a14:m>
                <a:r>
                  <a:rPr lang="en-GB" sz="24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, the angle:</a:t>
                </a:r>
                <a:endParaRPr lang="en-GB" sz="2400" dirty="0">
                  <a:solidFill>
                    <a:prstClr val="black"/>
                  </a:solidFill>
                </a:endParaRPr>
              </a:p>
            </p:txBody>
          </p:sp>
        </mc:Choice>
        <mc:Fallback xmlns=""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0936" y="4460447"/>
                <a:ext cx="6815703" cy="1200329"/>
              </a:xfrm>
              <a:prstGeom prst="rect">
                <a:avLst/>
              </a:prstGeom>
              <a:blipFill>
                <a:blip r:embed="rId6"/>
                <a:stretch>
                  <a:fillRect l="-1301" t="-3125" b="-93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/>
          <a:srcRect l="37006" t="30041" r="32281" b="17434"/>
          <a:stretch/>
        </p:blipFill>
        <p:spPr>
          <a:xfrm>
            <a:off x="2423592" y="4293096"/>
            <a:ext cx="2495104" cy="239913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2" name="Rectangle 11"/>
              <p:cNvSpPr/>
              <p:nvPr/>
            </p:nvSpPr>
            <p:spPr>
              <a:xfrm>
                <a:off x="5040936" y="5691851"/>
                <a:ext cx="6941580" cy="63427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𝐴𝑟𝑒𝑎</m:t>
                    </m:r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𝜃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360</m:t>
                        </m:r>
                      </m:den>
                    </m:f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GB" sz="240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40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360</m:t>
                        </m:r>
                      </m:den>
                    </m:f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3.14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6</m:t>
                    </m:r>
                  </m:oMath>
                </a14:m>
                <a:r>
                  <a:rPr lang="en-GB" sz="2400" baseline="30000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2</a:t>
                </a:r>
                <a:r>
                  <a:rPr lang="en-GB" sz="2400" dirty="0">
                    <a:solidFill>
                      <a:srgbClr val="FF0000"/>
                    </a:solidFill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  <a:cs typeface="Arial" panose="020B0604020202020204" pitchFamily="34" charset="0"/>
                      </a:rPr>
                      <m:t>cm</m:t>
                    </m:r>
                    <m:r>
                      <a:rPr lang="en-GB" sz="2400" i="1" dirty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=</a:t>
                </a:r>
                <a:r>
                  <a:rPr lang="en-GB" sz="2400" dirty="0">
                    <a:solidFill>
                      <a:srgbClr val="FF0000"/>
                    </a:solidFill>
                    <a:latin typeface="+mj-lt"/>
                    <a:ea typeface="Cambria Math" panose="02040503050406030204" pitchFamily="18" charset="0"/>
                  </a:rPr>
                  <a:t>12.56 cm</a:t>
                </a:r>
                <a:r>
                  <a:rPr lang="en-GB" sz="2400" baseline="30000" dirty="0">
                    <a:solidFill>
                      <a:srgbClr val="FF0000"/>
                    </a:solidFill>
                    <a:latin typeface="+mj-lt"/>
                    <a:ea typeface="Cambria Math" panose="02040503050406030204" pitchFamily="18" charset="0"/>
                  </a:rPr>
                  <a:t>2</a:t>
                </a:r>
              </a:p>
            </p:txBody>
          </p:sp>
        </mc:Choice>
        <mc:Fallback xmlns="">
          <p:sp>
            <p:nvSpPr>
              <p:cNvPr id="12" name="Rectangle 1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40936" y="5691851"/>
                <a:ext cx="6941580" cy="634276"/>
              </a:xfrm>
              <a:prstGeom prst="rect">
                <a:avLst/>
              </a:prstGeom>
              <a:blipFill>
                <a:blip r:embed="rId8"/>
                <a:stretch>
                  <a:fillRect b="-865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5F1F1C0D-DBC0-5740-B078-32AD679B405A}"/>
              </a:ext>
            </a:extLst>
          </p:cNvPr>
          <p:cNvSpPr/>
          <p:nvPr/>
        </p:nvSpPr>
        <p:spPr bwMode="auto">
          <a:xfrm>
            <a:off x="3287688" y="2397553"/>
            <a:ext cx="2782912" cy="1031447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3ED893E0-01F1-4944-BE0E-0B1134A0AE5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085"/>
            <a:ext cx="2207260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STRAND C</a:t>
            </a:r>
          </a:p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UNIT</a:t>
            </a: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 C3</a:t>
            </a:r>
            <a:b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</a:b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C3.3</a:t>
            </a:r>
          </a:p>
        </p:txBody>
      </p:sp>
    </p:spTree>
    <p:extLst>
      <p:ext uri="{BB962C8B-B14F-4D97-AF65-F5344CB8AC3E}">
        <p14:creationId xmlns:p14="http://schemas.microsoft.com/office/powerpoint/2010/main" val="3096653257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9" grpId="0"/>
      <p:bldP spid="10" grpId="0"/>
      <p:bldP spid="12" grpId="0"/>
      <p:bldP spid="4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C3.3: Fitness Check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379113" y="1637743"/>
                <a:ext cx="876400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/>
                  <a:t>1. Find the length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GB" sz="2400">
                        <a:solidFill>
                          <a:prstClr val="black"/>
                        </a:solidFill>
                        <a:latin typeface="Cambria Math"/>
                      </a:rPr>
                      <m:t>L</m:t>
                    </m:r>
                  </m:oMath>
                </a14:m>
                <a:r>
                  <a:rPr lang="en-GB" sz="2400" dirty="0"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:r>
                  <a:rPr lang="en-GB" sz="2400" dirty="0">
                    <a:ea typeface="Cambria Math" panose="02040503050406030204" pitchFamily="18" charset="0"/>
                    <a:cs typeface="Arial" panose="020B0604020202020204" pitchFamily="34" charset="0"/>
                  </a:rPr>
                  <a:t>shown in the diagram below.</a:t>
                </a:r>
                <a:endParaRPr lang="en-GB" sz="2400" dirty="0"/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79113" y="1637743"/>
                <a:ext cx="8764004" cy="461665"/>
              </a:xfrm>
              <a:prstGeom prst="rect">
                <a:avLst/>
              </a:prstGeom>
              <a:blipFill>
                <a:blip r:embed="rId4"/>
                <a:stretch>
                  <a:fillRect l="-1043" t="-9333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l="44685" t="24788" r="18106" b="15334"/>
          <a:stretch/>
        </p:blipFill>
        <p:spPr>
          <a:xfrm>
            <a:off x="5303912" y="2287409"/>
            <a:ext cx="3017789" cy="273038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379113" y="743556"/>
            <a:ext cx="9345331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there are more practice questions if needed.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5519936" y="5527681"/>
            <a:ext cx="424186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dirty="0">
                <a:solidFill>
                  <a:srgbClr val="FF0000"/>
                </a:solidFill>
                <a:cs typeface="Arial" panose="020B0604020202020204" pitchFamily="34" charset="0"/>
              </a:rPr>
              <a:t>4.80 cm (to 2 decimal places)</a:t>
            </a:r>
          </a:p>
        </p:txBody>
      </p:sp>
      <p:sp>
        <p:nvSpPr>
          <p:cNvPr id="12" name="Rectangle 11"/>
          <p:cNvSpPr/>
          <p:nvPr/>
        </p:nvSpPr>
        <p:spPr>
          <a:xfrm>
            <a:off x="3791744" y="5527681"/>
            <a:ext cx="12971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b="1" dirty="0">
                <a:solidFill>
                  <a:srgbClr val="231F20"/>
                </a:solidFill>
                <a:cs typeface="Arial" panose="020B0604020202020204" pitchFamily="34" charset="0"/>
              </a:rPr>
              <a:t>Answer</a:t>
            </a:r>
            <a:endParaRPr lang="en-GB" sz="2400" dirty="0">
              <a:solidFill>
                <a:prstClr val="black"/>
              </a:solidFill>
            </a:endParaRPr>
          </a:p>
        </p:txBody>
      </p:sp>
      <p:sp>
        <p:nvSpPr>
          <p:cNvPr id="14" name="TextBox 7">
            <a:extLst>
              <a:ext uri="{FF2B5EF4-FFF2-40B4-BE49-F238E27FC236}">
                <a16:creationId xmlns:a16="http://schemas.microsoft.com/office/drawing/2014/main" id="{6F491984-571F-4F46-ABE4-A50951FC6CF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085"/>
            <a:ext cx="2207260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STRAND C</a:t>
            </a:r>
          </a:p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UNIT</a:t>
            </a: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 C3</a:t>
            </a:r>
            <a:b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</a:b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C3.3</a:t>
            </a:r>
          </a:p>
        </p:txBody>
      </p:sp>
    </p:spTree>
    <p:extLst>
      <p:ext uri="{BB962C8B-B14F-4D97-AF65-F5344CB8AC3E}">
        <p14:creationId xmlns:p14="http://schemas.microsoft.com/office/powerpoint/2010/main" val="42773676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/>
      <p:bldP spid="1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C3.2: Fitness Check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381055" y="1651562"/>
            <a:ext cx="87640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2. Find the area of the sector shown below.</a:t>
            </a:r>
          </a:p>
        </p:txBody>
      </p:sp>
      <p:sp>
        <p:nvSpPr>
          <p:cNvPr id="6" name="Rectangle 5"/>
          <p:cNvSpPr/>
          <p:nvPr/>
        </p:nvSpPr>
        <p:spPr>
          <a:xfrm>
            <a:off x="2379113" y="743556"/>
            <a:ext cx="934533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en-US" sz="2400" dirty="0">
                <a:solidFill>
                  <a:srgbClr val="FF0000"/>
                </a:solidFill>
              </a:rPr>
              <a:t>Check your progress; there are more practice questions if needed.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37597" t="31091" r="32872" b="17435"/>
          <a:stretch/>
        </p:blipFill>
        <p:spPr>
          <a:xfrm>
            <a:off x="5303912" y="2223459"/>
            <a:ext cx="2808312" cy="275214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735960" y="5373215"/>
            <a:ext cx="413927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dirty="0">
                <a:solidFill>
                  <a:srgbClr val="FF0000"/>
                </a:solidFill>
                <a:latin typeface="Arial"/>
                <a:ea typeface="Cambria Math" panose="02040503050406030204" pitchFamily="18" charset="0"/>
              </a:rPr>
              <a:t>33.5 cm</a:t>
            </a:r>
            <a:r>
              <a:rPr lang="en-GB" sz="2400" baseline="30000" dirty="0">
                <a:solidFill>
                  <a:srgbClr val="FF0000"/>
                </a:solidFill>
                <a:latin typeface="Arial"/>
                <a:ea typeface="Cambria Math" panose="02040503050406030204" pitchFamily="18" charset="0"/>
              </a:rPr>
              <a:t>2 </a:t>
            </a:r>
            <a:r>
              <a:rPr lang="en-GB" sz="2400" dirty="0">
                <a:solidFill>
                  <a:srgbClr val="FF0000"/>
                </a:solidFill>
                <a:latin typeface="Arial"/>
                <a:ea typeface="Cambria Math" panose="02040503050406030204" pitchFamily="18" charset="0"/>
              </a:rPr>
              <a:t>(to 1 decimal place)</a:t>
            </a:r>
            <a:endParaRPr lang="en-GB" sz="2400" baseline="30000" dirty="0">
              <a:solidFill>
                <a:srgbClr val="FF0000"/>
              </a:solidFill>
              <a:latin typeface="Arial"/>
              <a:ea typeface="Cambria Math" panose="02040503050406030204" pitchFamily="18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431704" y="5365670"/>
            <a:ext cx="12971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b="1" dirty="0">
                <a:solidFill>
                  <a:srgbClr val="231F20"/>
                </a:solidFill>
                <a:cs typeface="Arial" panose="020B0604020202020204" pitchFamily="34" charset="0"/>
              </a:rPr>
              <a:t>Answer</a:t>
            </a:r>
            <a:endParaRPr lang="en-GB" sz="2400" dirty="0">
              <a:solidFill>
                <a:prstClr val="black"/>
              </a:solidFill>
            </a:endParaRPr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DA8E8CAF-53CF-6F4D-9EA8-9C8FFDF4DC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085"/>
            <a:ext cx="2207260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STRAND C</a:t>
            </a:r>
          </a:p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UNIT</a:t>
            </a: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 C3</a:t>
            </a:r>
            <a:b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</a:b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C3.3</a:t>
            </a:r>
          </a:p>
        </p:txBody>
      </p:sp>
    </p:spTree>
    <p:extLst>
      <p:ext uri="{BB962C8B-B14F-4D97-AF65-F5344CB8AC3E}">
        <p14:creationId xmlns:p14="http://schemas.microsoft.com/office/powerpoint/2010/main" val="123476920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351583" y="980728"/>
            <a:ext cx="9649073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pPr marL="0" indent="0" eaLnBrk="1" hangingPunct="1">
              <a:buClr>
                <a:srgbClr val="000000"/>
              </a:buClr>
              <a:buSzPct val="100000"/>
              <a:defRPr/>
            </a:pPr>
            <a:r>
              <a:rPr lang="en-US" sz="2400" b="1" dirty="0"/>
              <a:t>Area of a Square</a:t>
            </a:r>
            <a:endParaRPr lang="en-US" b="1" dirty="0"/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Area of a Square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1"/>
              <p:cNvSpPr txBox="1">
                <a:spLocks noChangeArrowheads="1"/>
              </p:cNvSpPr>
              <p:nvPr/>
            </p:nvSpPr>
            <p:spPr bwMode="auto">
              <a:xfrm>
                <a:off x="2351196" y="1615727"/>
                <a:ext cx="9649459" cy="83099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>
                <a:spAutoFit/>
              </a:bodyPr>
              <a:lstStyle>
                <a:lvl1pPr marL="457200" indent="-457200"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  <a:cs typeface="ＭＳ Ｐゴシック" charset="0"/>
                  </a:defRPr>
                </a:lvl1pPr>
                <a:lvl2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2pPr>
                <a:lvl3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3pPr>
                <a:lvl4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4pPr>
                <a:lvl5pPr eaLnBrk="0" hangingPunct="0"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5pPr>
                <a:lvl6pPr marL="25146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6pPr>
                <a:lvl7pPr marL="29718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7pPr>
                <a:lvl8pPr marL="34290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8pPr>
                <a:lvl9pPr marL="3886200" indent="-228600" defTabSz="449263" eaLnBrk="0" fontAlgn="base" hangingPunct="0">
                  <a:spcBef>
                    <a:spcPct val="0"/>
                  </a:spcBef>
                  <a:spcAft>
                    <a:spcPct val="0"/>
                  </a:spcAft>
                  <a:buClr>
                    <a:srgbClr val="000000"/>
                  </a:buClr>
                  <a:buSzPct val="100000"/>
                  <a:buFont typeface="Times New Roman" charset="0"/>
                  <a:tabLst>
                    <a:tab pos="269875" algn="l"/>
                  </a:tabLst>
                  <a:defRPr sz="2000">
                    <a:solidFill>
                      <a:schemeClr val="tx1"/>
                    </a:solidFill>
                    <a:latin typeface="Arial" charset="0"/>
                    <a:ea typeface="ＭＳ Ｐゴシック" charset="0"/>
                  </a:defRPr>
                </a:lvl9pPr>
              </a:lstStyle>
              <a:p>
                <a:r>
                  <a:rPr lang="en-GB" sz="2400" dirty="0"/>
                  <a:t>For a </a:t>
                </a:r>
                <a:r>
                  <a:rPr lang="en-GB" sz="2400" i="1" dirty="0"/>
                  <a:t>square</a:t>
                </a:r>
                <a:r>
                  <a:rPr lang="en-GB" sz="2400" dirty="0"/>
                  <a:t>, the area is given by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𝑥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sSup>
                      <m:sSupPr>
                        <m:ctrlPr>
                          <a:rPr lang="en-GB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𝑥</m:t>
                        </m:r>
                      </m:e>
                      <m:sup>
                        <m:r>
                          <a:rPr lang="en-GB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2400" dirty="0"/>
                  <a:t> and the perimeter</a:t>
                </a:r>
              </a:p>
              <a:p>
                <a:r>
                  <a:rPr lang="en-GB" sz="2400" dirty="0"/>
                  <a:t>by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400" dirty="0"/>
                  <a:t>, where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𝑥</m:t>
                    </m:r>
                  </m:oMath>
                </a14:m>
                <a:r>
                  <a:rPr lang="en-GB" sz="2400" i="1" dirty="0"/>
                  <a:t> </a:t>
                </a:r>
                <a:r>
                  <a:rPr lang="en-GB" sz="2400" dirty="0"/>
                  <a:t>is the length of a side.</a:t>
                </a:r>
              </a:p>
            </p:txBody>
          </p:sp>
        </mc:Choice>
        <mc:Fallback xmlns="">
          <p:sp>
            <p:nvSpPr>
              <p:cNvPr id="8" name="TextBox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 bwMode="auto">
              <a:xfrm>
                <a:off x="2351196" y="1615727"/>
                <a:ext cx="9649459" cy="830997"/>
              </a:xfrm>
              <a:prstGeom prst="rect">
                <a:avLst/>
              </a:prstGeom>
              <a:blipFill>
                <a:blip r:embed="rId4"/>
                <a:stretch>
                  <a:fillRect l="-1011" t="-5147" b="-16912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15880" y="2996952"/>
            <a:ext cx="3407959" cy="3036071"/>
          </a:xfrm>
          <a:prstGeom prst="rect">
            <a:avLst/>
          </a:prstGeom>
        </p:spPr>
      </p:pic>
      <p:sp>
        <p:nvSpPr>
          <p:cNvPr id="10" name="TextBox 7">
            <a:extLst>
              <a:ext uri="{FF2B5EF4-FFF2-40B4-BE49-F238E27FC236}">
                <a16:creationId xmlns:a16="http://schemas.microsoft.com/office/drawing/2014/main" id="{CD1FEF53-D0A0-FB44-904E-3DA4180F02A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085"/>
            <a:ext cx="2207260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STRAND C</a:t>
            </a:r>
          </a:p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UNIT</a:t>
            </a: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 C3</a:t>
            </a:r>
            <a:b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</a:b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C3.1</a:t>
            </a:r>
          </a:p>
        </p:txBody>
      </p:sp>
    </p:spTree>
    <p:extLst>
      <p:ext uri="{BB962C8B-B14F-4D97-AF65-F5344CB8AC3E}">
        <p14:creationId xmlns:p14="http://schemas.microsoft.com/office/powerpoint/2010/main" val="387012507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C3.3: Review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347" y="3305845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347" y="3305845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1784" y="976457"/>
            <a:ext cx="561662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/>
              <a:t>You have completed the </a:t>
            </a:r>
            <a:r>
              <a:rPr lang="en-US" altLang="en-US" sz="2400" b="1" dirty="0"/>
              <a:t>third Section.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80F8782-DF76-DB40-940C-99195A38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2698" y="2276872"/>
            <a:ext cx="80138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00B050"/>
                </a:solidFill>
              </a:rPr>
              <a:t>If you have completed and understood this section, </a:t>
            </a:r>
            <a:r>
              <a:rPr lang="en-US" altLang="en-US" sz="2400" b="1" dirty="0">
                <a:solidFill>
                  <a:srgbClr val="00B050"/>
                </a:solidFill>
              </a:rPr>
              <a:t>click</a:t>
            </a:r>
            <a:r>
              <a:rPr lang="en-US" altLang="en-US" sz="2400" dirty="0">
                <a:solidFill>
                  <a:srgbClr val="00B050"/>
                </a:solidFill>
              </a:rPr>
              <a:t> to start the </a:t>
            </a:r>
            <a:r>
              <a:rPr lang="en-US" altLang="en-US" sz="2400" b="1" dirty="0">
                <a:solidFill>
                  <a:srgbClr val="00B050"/>
                </a:solidFill>
              </a:rPr>
              <a:t>next Section</a:t>
            </a:r>
          </a:p>
        </p:txBody>
      </p:sp>
      <p:sp>
        <p:nvSpPr>
          <p:cNvPr id="14" name="TextBox 7">
            <a:extLst>
              <a:ext uri="{FF2B5EF4-FFF2-40B4-BE49-F238E27FC236}">
                <a16:creationId xmlns:a16="http://schemas.microsoft.com/office/drawing/2014/main" id="{FA5866A1-A02D-E345-BE07-A68895C37CF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085"/>
            <a:ext cx="2207260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STRAND C</a:t>
            </a:r>
          </a:p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UNIT</a:t>
            </a: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 C3</a:t>
            </a:r>
            <a:b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</a:b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C3.3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27FAB519-B915-CC4D-A7F1-C1F2B298DE87}"/>
              </a:ext>
            </a:extLst>
          </p:cNvPr>
          <p:cNvSpPr/>
          <p:nvPr/>
        </p:nvSpPr>
        <p:spPr>
          <a:xfrm>
            <a:off x="2903321" y="3766313"/>
            <a:ext cx="85926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C00000"/>
                </a:solidFill>
              </a:rPr>
              <a:t>If you need more examples and interactive practice, go to</a:t>
            </a:r>
            <a:br>
              <a:rPr lang="en-US" altLang="en-US" sz="2400" dirty="0">
                <a:solidFill>
                  <a:srgbClr val="C00000"/>
                </a:solidFill>
              </a:rPr>
            </a:br>
            <a:r>
              <a:rPr lang="en-US" altLang="en-US" sz="2400" b="1" dirty="0">
                <a:solidFill>
                  <a:srgbClr val="C00000"/>
                </a:solidFill>
              </a:rPr>
              <a:t>http://szalonta.hu/ske/text/C3/skec3s3.html</a:t>
            </a:r>
          </a:p>
        </p:txBody>
      </p:sp>
    </p:spTree>
    <p:extLst>
      <p:ext uri="{BB962C8B-B14F-4D97-AF65-F5344CB8AC3E}">
        <p14:creationId xmlns:p14="http://schemas.microsoft.com/office/powerpoint/2010/main" val="411737143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Area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207260" y="578315"/>
            <a:ext cx="998474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Parallelograms, Trapeziums, Kites and Rhombuses are all four-sided shapes, known as quadrilaterals. Their areas can be found using the following formulae: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26375" t="35293" r="23422" b="28990"/>
          <a:stretch/>
        </p:blipFill>
        <p:spPr>
          <a:xfrm>
            <a:off x="2387434" y="1816793"/>
            <a:ext cx="3384376" cy="135375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5"/>
          <a:srcRect l="5113" t="59454" r="50000" b="22687"/>
          <a:stretch/>
        </p:blipFill>
        <p:spPr>
          <a:xfrm>
            <a:off x="5771810" y="1816793"/>
            <a:ext cx="3265895" cy="730529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6"/>
          <a:srcRect l="4522" t="55252" r="38779" b="21637"/>
          <a:stretch/>
        </p:blipFill>
        <p:spPr>
          <a:xfrm>
            <a:off x="6590253" y="4994266"/>
            <a:ext cx="3767926" cy="863483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7"/>
          <a:srcRect l="33463" t="53151" r="16335" b="16384"/>
          <a:stretch/>
        </p:blipFill>
        <p:spPr>
          <a:xfrm>
            <a:off x="2352385" y="4411888"/>
            <a:ext cx="4237868" cy="1445861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8"/>
          <a:srcRect l="61812" t="18485" r="11019" b="10081"/>
          <a:stretch/>
        </p:blipFill>
        <p:spPr>
          <a:xfrm>
            <a:off x="10371789" y="1802961"/>
            <a:ext cx="1679880" cy="2483301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 rotWithShape="1">
          <a:blip r:embed="rId9"/>
          <a:srcRect l="11019" t="33192" r="40550" b="43697"/>
          <a:stretch/>
        </p:blipFill>
        <p:spPr>
          <a:xfrm>
            <a:off x="7199630" y="3429762"/>
            <a:ext cx="3198177" cy="858048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2387434" y="6029197"/>
            <a:ext cx="954121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231F20"/>
                </a:solidFill>
                <a:latin typeface="+mj-lt"/>
              </a:rPr>
              <a:t>The area of a </a:t>
            </a:r>
            <a:r>
              <a:rPr lang="en-GB" sz="2400" i="1" dirty="0">
                <a:solidFill>
                  <a:srgbClr val="231F20"/>
                </a:solidFill>
                <a:latin typeface="+mj-lt"/>
              </a:rPr>
              <a:t>rhombus, </a:t>
            </a:r>
            <a:r>
              <a:rPr lang="en-GB" sz="2400" dirty="0">
                <a:solidFill>
                  <a:srgbClr val="231F20"/>
                </a:solidFill>
                <a:latin typeface="+mj-lt"/>
              </a:rPr>
              <a:t>a</a:t>
            </a:r>
            <a:r>
              <a:rPr lang="en-GB" sz="2400" i="1" dirty="0">
                <a:solidFill>
                  <a:srgbClr val="231F20"/>
                </a:solidFill>
                <a:latin typeface="+mj-lt"/>
              </a:rPr>
              <a:t> diamond shape, </a:t>
            </a:r>
            <a:r>
              <a:rPr lang="en-GB" sz="2400" dirty="0">
                <a:solidFill>
                  <a:srgbClr val="231F20"/>
                </a:solidFill>
                <a:latin typeface="+mj-lt"/>
              </a:rPr>
              <a:t>can be found using either the formula for a kite or the formula for a parallelogram.</a:t>
            </a:r>
            <a:endParaRPr lang="en-GB" sz="2400" dirty="0">
              <a:latin typeface="+mj-lt"/>
            </a:endParaRP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9A73A791-F2ED-974C-BEFA-5531572C37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085"/>
            <a:ext cx="2207260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STRAND C</a:t>
            </a:r>
          </a:p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UNIT</a:t>
            </a: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 C3</a:t>
            </a:r>
            <a:b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</a:b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C3.4</a:t>
            </a:r>
          </a:p>
        </p:txBody>
      </p:sp>
    </p:spTree>
    <p:extLst>
      <p:ext uri="{BB962C8B-B14F-4D97-AF65-F5344CB8AC3E}">
        <p14:creationId xmlns:p14="http://schemas.microsoft.com/office/powerpoint/2010/main" val="2271768644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491892" y="2158022"/>
            <a:ext cx="37014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Find the area of this kite.</a:t>
            </a:r>
          </a:p>
        </p:txBody>
      </p:sp>
      <p:sp>
        <p:nvSpPr>
          <p:cNvPr id="8" name="Rectangle 7"/>
          <p:cNvSpPr/>
          <p:nvPr/>
        </p:nvSpPr>
        <p:spPr>
          <a:xfrm>
            <a:off x="2491892" y="3680262"/>
            <a:ext cx="14125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/>
              <a:t>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4020036" y="4375264"/>
                <a:ext cx="3869751" cy="613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Using the formula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𝑎𝑏</m:t>
                    </m:r>
                  </m:oMath>
                </a14:m>
                <a:endParaRPr lang="en-GB" sz="2400" dirty="0">
                  <a:solidFill>
                    <a:srgbClr val="FF0000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0036" y="4375264"/>
                <a:ext cx="3869751" cy="613886"/>
              </a:xfrm>
              <a:prstGeom prst="rect">
                <a:avLst/>
              </a:prstGeom>
              <a:blipFill>
                <a:blip r:embed="rId4"/>
                <a:stretch>
                  <a:fillRect l="-2362" b="-1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6949037" y="5754989"/>
                <a:ext cx="1486304" cy="461665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Arial"/>
                  </a:rPr>
                  <a:t> 20 cm</a:t>
                </a:r>
                <a:r>
                  <a:rPr lang="en-GB" sz="2400" baseline="30000" dirty="0">
                    <a:solidFill>
                      <a:srgbClr val="FF0000"/>
                    </a:solidFill>
                    <a:latin typeface="Arial"/>
                  </a:rPr>
                  <a:t>2</a:t>
                </a:r>
                <a:endParaRPr lang="en-GB" sz="2400" dirty="0">
                  <a:solidFill>
                    <a:srgbClr val="FF0000"/>
                  </a:solidFill>
                  <a:latin typeface="Arial"/>
                </a:endParaRP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49037" y="5754989"/>
                <a:ext cx="1486304" cy="461665"/>
              </a:xfrm>
              <a:prstGeom prst="rect">
                <a:avLst/>
              </a:prstGeom>
              <a:blipFill>
                <a:blip r:embed="rId5"/>
                <a:stretch>
                  <a:fillRect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/>
          <a:srcRect l="47637" t="33192" r="21060" b="19536"/>
          <a:stretch/>
        </p:blipFill>
        <p:spPr>
          <a:xfrm>
            <a:off x="6672064" y="999888"/>
            <a:ext cx="2875912" cy="244181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4020036" y="5100702"/>
                <a:ext cx="4692118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  <a:cs typeface="Arial" panose="020B0604020202020204" pitchFamily="34" charset="0"/>
                  </a:rPr>
                  <a:t>with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en-GB" sz="2400" i="1" dirty="0">
                    <a:solidFill>
                      <a:srgbClr val="FF0000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GB" sz="2400" dirty="0">
                    <a:solidFill>
                      <a:srgbClr val="FF0000"/>
                    </a:solidFill>
                    <a:cs typeface="Arial" panose="020B0604020202020204" pitchFamily="34" charset="0"/>
                  </a:rPr>
                  <a:t>= 5 cm and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lang="en-GB" sz="2400" i="1" dirty="0">
                    <a:solidFill>
                      <a:srgbClr val="FF0000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GB" sz="2400" dirty="0">
                    <a:solidFill>
                      <a:srgbClr val="FF0000"/>
                    </a:solidFill>
                    <a:cs typeface="Arial" panose="020B0604020202020204" pitchFamily="34" charset="0"/>
                  </a:rPr>
                  <a:t>= 8 cm gives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0036" y="5100702"/>
                <a:ext cx="4692118" cy="461665"/>
              </a:xfrm>
              <a:prstGeom prst="rect">
                <a:avLst/>
              </a:prstGeom>
              <a:blipFill>
                <a:blip r:embed="rId7"/>
                <a:stretch>
                  <a:fillRect l="-1948" t="-9333" r="-1169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4079776" y="5690081"/>
                <a:ext cx="2939010" cy="613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×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5</m:t>
                    </m:r>
                    <m:r>
                      <m:rPr>
                        <m:nor/>
                      </m:rP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  <a:cs typeface="Arial" panose="020B0604020202020204" pitchFamily="34" charset="0"/>
                      </a:rPr>
                      <m:t>cm</m:t>
                    </m:r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×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8</m:t>
                    </m:r>
                  </m:oMath>
                </a14:m>
                <a:r>
                  <a:rPr lang="en-GB" sz="2400" dirty="0">
                    <a:solidFill>
                      <a:prstClr val="black"/>
                    </a:solidFill>
                    <a:latin typeface="Arial"/>
                  </a:rPr>
                  <a:t> </a:t>
                </a:r>
                <a:r>
                  <a:rPr lang="en-GB" sz="2400" dirty="0">
                    <a:solidFill>
                      <a:srgbClr val="FF0000"/>
                    </a:solidFill>
                    <a:cs typeface="Arial" panose="020B0604020202020204" pitchFamily="34" charset="0"/>
                  </a:rPr>
                  <a:t>cm</a:t>
                </a:r>
                <a:endParaRPr lang="en-GB" sz="2400" dirty="0">
                  <a:solidFill>
                    <a:prstClr val="black"/>
                  </a:solidFill>
                  <a:latin typeface="Arial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9776" y="5690081"/>
                <a:ext cx="2939010" cy="613886"/>
              </a:xfrm>
              <a:prstGeom prst="rect">
                <a:avLst/>
              </a:prstGeom>
              <a:blipFill>
                <a:blip r:embed="rId8"/>
                <a:stretch>
                  <a:fillRect r="-2075" b="-89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4" name="Rectangle 13">
            <a:extLst>
              <a:ext uri="{FF2B5EF4-FFF2-40B4-BE49-F238E27FC236}">
                <a16:creationId xmlns:a16="http://schemas.microsoft.com/office/drawing/2014/main" id="{FDE99E64-A65B-AF44-96F3-1F960E5511C7}"/>
              </a:ext>
            </a:extLst>
          </p:cNvPr>
          <p:cNvSpPr/>
          <p:nvPr/>
        </p:nvSpPr>
        <p:spPr>
          <a:xfrm>
            <a:off x="2491892" y="1262140"/>
            <a:ext cx="201735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/>
              <a:t>Example 1</a:t>
            </a:r>
          </a:p>
        </p:txBody>
      </p:sp>
      <p:sp>
        <p:nvSpPr>
          <p:cNvPr id="16" name="TextBox 7">
            <a:extLst>
              <a:ext uri="{FF2B5EF4-FFF2-40B4-BE49-F238E27FC236}">
                <a16:creationId xmlns:a16="http://schemas.microsoft.com/office/drawing/2014/main" id="{DAE143DC-3CEA-9D42-A0FD-53980E5E56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085"/>
            <a:ext cx="2207260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STRAND C</a:t>
            </a:r>
          </a:p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UNIT</a:t>
            </a: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 C3</a:t>
            </a:r>
            <a:b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</a:b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C3.4</a:t>
            </a:r>
          </a:p>
        </p:txBody>
      </p:sp>
    </p:spTree>
    <p:extLst>
      <p:ext uri="{BB962C8B-B14F-4D97-AF65-F5344CB8AC3E}">
        <p14:creationId xmlns:p14="http://schemas.microsoft.com/office/powerpoint/2010/main" val="323760371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  <p:bldP spid="15" grpId="0"/>
      <p:bldP spid="5" grpId="0"/>
      <p:bldP spid="13" grpId="0"/>
      <p:bldP spid="14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Area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491892" y="1355642"/>
            <a:ext cx="223595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/>
              <a:t>Example 2</a:t>
            </a:r>
          </a:p>
        </p:txBody>
      </p:sp>
      <p:sp>
        <p:nvSpPr>
          <p:cNvPr id="3" name="Rectangle 2"/>
          <p:cNvSpPr/>
          <p:nvPr/>
        </p:nvSpPr>
        <p:spPr>
          <a:xfrm>
            <a:off x="2491892" y="2074991"/>
            <a:ext cx="454860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Find the area of this trapezium.</a:t>
            </a:r>
          </a:p>
        </p:txBody>
      </p:sp>
      <p:sp>
        <p:nvSpPr>
          <p:cNvPr id="8" name="Rectangle 7"/>
          <p:cNvSpPr/>
          <p:nvPr/>
        </p:nvSpPr>
        <p:spPr>
          <a:xfrm>
            <a:off x="2510446" y="3809079"/>
            <a:ext cx="14125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/>
              <a:t>Solution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4295800" y="4155343"/>
                <a:ext cx="9577064" cy="61388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Using the formula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b="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h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(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GB" sz="2400" dirty="0">
                  <a:solidFill>
                    <a:srgbClr val="FF0000"/>
                  </a:solidFill>
                  <a:latin typeface="+mj-lt"/>
                </a:endParaRP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800" y="4155343"/>
                <a:ext cx="9577064" cy="613886"/>
              </a:xfrm>
              <a:prstGeom prst="rect">
                <a:avLst/>
              </a:prstGeom>
              <a:blipFill>
                <a:blip r:embed="rId4"/>
                <a:stretch>
                  <a:fillRect l="-927" b="-6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5" name="Rectangle 14"/>
              <p:cNvSpPr/>
              <p:nvPr/>
            </p:nvSpPr>
            <p:spPr>
              <a:xfrm>
                <a:off x="6842615" y="6332832"/>
                <a:ext cx="456727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latin typeface="Arial"/>
                  </a:rPr>
                  <a:t> 72 cm</a:t>
                </a:r>
                <a:r>
                  <a:rPr lang="en-GB" sz="2400" baseline="30000" dirty="0">
                    <a:solidFill>
                      <a:srgbClr val="FF0000"/>
                    </a:solidFill>
                    <a:latin typeface="Arial"/>
                  </a:rPr>
                  <a:t>2</a:t>
                </a:r>
                <a:r>
                  <a:rPr lang="en-GB" sz="2400" dirty="0">
                    <a:solidFill>
                      <a:srgbClr val="FF0000"/>
                    </a:solidFill>
                    <a:latin typeface="Arial"/>
                  </a:rPr>
                  <a:t> (to one decimal place)</a:t>
                </a:r>
              </a:p>
            </p:txBody>
          </p:sp>
        </mc:Choice>
        <mc:Fallback xmlns="">
          <p:sp>
            <p:nvSpPr>
              <p:cNvPr id="15" name="Rectangle 1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42615" y="6332832"/>
                <a:ext cx="4567276" cy="461665"/>
              </a:xfrm>
              <a:prstGeom prst="rect">
                <a:avLst/>
              </a:prstGeom>
              <a:blipFill>
                <a:blip r:embed="rId5"/>
                <a:stretch>
                  <a:fillRect t="-9211" r="-1200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Rectangle 4"/>
              <p:cNvSpPr/>
              <p:nvPr/>
            </p:nvSpPr>
            <p:spPr>
              <a:xfrm>
                <a:off x="4295800" y="4930298"/>
                <a:ext cx="6226641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  <a:cs typeface="Arial" panose="020B0604020202020204" pitchFamily="34" charset="0"/>
                  </a:rPr>
                  <a:t>with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</m:oMath>
                </a14:m>
                <a:r>
                  <a:rPr lang="en-GB" sz="2400" i="1" dirty="0">
                    <a:solidFill>
                      <a:srgbClr val="FF0000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GB" sz="2400" dirty="0">
                    <a:solidFill>
                      <a:srgbClr val="FF0000"/>
                    </a:solidFill>
                    <a:cs typeface="Arial" panose="020B0604020202020204" pitchFamily="34" charset="0"/>
                  </a:rPr>
                  <a:t>= 6 cm,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𝑏</m:t>
                    </m:r>
                  </m:oMath>
                </a14:m>
                <a:r>
                  <a:rPr lang="en-GB" sz="2400" i="1" dirty="0">
                    <a:solidFill>
                      <a:srgbClr val="FF0000"/>
                    </a:solidFill>
                    <a:cs typeface="Arial" panose="020B0604020202020204" pitchFamily="34" charset="0"/>
                  </a:rPr>
                  <a:t> </a:t>
                </a:r>
                <a:r>
                  <a:rPr lang="en-GB" sz="2400" dirty="0">
                    <a:solidFill>
                      <a:srgbClr val="FF0000"/>
                    </a:solidFill>
                    <a:cs typeface="Arial" panose="020B0604020202020204" pitchFamily="34" charset="0"/>
                  </a:rPr>
                  <a:t>= 12 cm and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h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cs typeface="Arial" panose="020B0604020202020204" pitchFamily="34" charset="0"/>
                  </a:rPr>
                  <a:t> = 8 cm gives</a:t>
                </a:r>
              </a:p>
            </p:txBody>
          </p:sp>
        </mc:Choice>
        <mc:Fallback xmlns="">
          <p:sp>
            <p:nvSpPr>
              <p:cNvPr id="5" name="Rectangle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295800" y="4930298"/>
                <a:ext cx="6226641" cy="461665"/>
              </a:xfrm>
              <a:prstGeom prst="rect">
                <a:avLst/>
              </a:prstGeom>
              <a:blipFill>
                <a:blip r:embed="rId6"/>
                <a:stretch>
                  <a:fillRect l="-1567" t="-9211" r="-686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2526445" y="5538361"/>
                <a:ext cx="4486485" cy="783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8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  <a:cs typeface="Arial" panose="020B0604020202020204" pitchFamily="34" charset="0"/>
                        </a:rPr>
                        <m:t>cm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(6</m:t>
                      </m:r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  <a:cs typeface="Arial" panose="020B0604020202020204" pitchFamily="34" charset="0"/>
                        </a:rPr>
                        <m:t>cm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+12</m:t>
                      </m:r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  <a:cs typeface="Arial" panose="020B0604020202020204" pitchFamily="34" charset="0"/>
                        </a:rPr>
                        <m:t>cm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)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  <a:latin typeface="Arial"/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26445" y="5538361"/>
                <a:ext cx="4486485" cy="783804"/>
              </a:xfrm>
              <a:prstGeom prst="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angle 15"/>
              <p:cNvSpPr/>
              <p:nvPr/>
            </p:nvSpPr>
            <p:spPr>
              <a:xfrm>
                <a:off x="6743463" y="5553032"/>
                <a:ext cx="3017236" cy="783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8</m:t>
                      </m:r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  <a:cs typeface="Arial" panose="020B0604020202020204" pitchFamily="34" charset="0"/>
                        </a:rPr>
                        <m:t>cm</m:t>
                      </m:r>
                      <m:r>
                        <a:rPr lang="en-GB" sz="2400" i="1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18</m:t>
                      </m:r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b="0" i="0" dirty="0" smtClean="0">
                          <a:solidFill>
                            <a:srgbClr val="FF0000"/>
                          </a:solidFill>
                          <a:cs typeface="Arial" panose="020B0604020202020204" pitchFamily="34" charset="0"/>
                        </a:rPr>
                        <m:t>c</m:t>
                      </m:r>
                      <m:r>
                        <m:rPr>
                          <m:nor/>
                        </m:rPr>
                        <a:rPr lang="en-GB" sz="2400" dirty="0" smtClean="0">
                          <a:solidFill>
                            <a:srgbClr val="FF0000"/>
                          </a:solidFill>
                          <a:cs typeface="Arial" panose="020B0604020202020204" pitchFamily="34" charset="0"/>
                        </a:rPr>
                        <m:t>m</m:t>
                      </m:r>
                    </m:oMath>
                  </m:oMathPara>
                </a14:m>
                <a:endParaRPr lang="en-GB" sz="2400" dirty="0">
                  <a:solidFill>
                    <a:srgbClr val="FF0000"/>
                  </a:solidFill>
                  <a:latin typeface="Arial"/>
                </a:endParaRPr>
              </a:p>
            </p:txBody>
          </p:sp>
        </mc:Choice>
        <mc:Fallback xmlns="">
          <p:sp>
            <p:nvSpPr>
              <p:cNvPr id="16" name="Rectangle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3463" y="5553032"/>
                <a:ext cx="3017236" cy="78380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9"/>
          <a:srcRect l="19878" t="27939" r="45866" b="30040"/>
          <a:stretch/>
        </p:blipFill>
        <p:spPr>
          <a:xfrm>
            <a:off x="7193917" y="930499"/>
            <a:ext cx="3371984" cy="2325506"/>
          </a:xfrm>
          <a:prstGeom prst="rect">
            <a:avLst/>
          </a:prstGeom>
        </p:spPr>
      </p:pic>
      <p:sp>
        <p:nvSpPr>
          <p:cNvPr id="18" name="TextBox 7">
            <a:extLst>
              <a:ext uri="{FF2B5EF4-FFF2-40B4-BE49-F238E27FC236}">
                <a16:creationId xmlns:a16="http://schemas.microsoft.com/office/drawing/2014/main" id="{C9AB4A3B-6BA0-C949-81A6-36EE84E23E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085"/>
            <a:ext cx="2207260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STRAND C</a:t>
            </a:r>
          </a:p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UNIT</a:t>
            </a: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 C3</a:t>
            </a:r>
            <a:b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</a:b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C3.4</a:t>
            </a:r>
          </a:p>
        </p:txBody>
      </p:sp>
    </p:spTree>
    <p:extLst>
      <p:ext uri="{BB962C8B-B14F-4D97-AF65-F5344CB8AC3E}">
        <p14:creationId xmlns:p14="http://schemas.microsoft.com/office/powerpoint/2010/main" val="169382485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9" grpId="0"/>
      <p:bldP spid="15" grpId="0"/>
      <p:bldP spid="5" grpId="0"/>
      <p:bldP spid="13" grpId="0"/>
      <p:bldP spid="16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C3.4: Fitness Check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254239" y="1638097"/>
            <a:ext cx="679408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tabLst>
                <a:tab pos="363538" algn="l"/>
              </a:tabLst>
            </a:pPr>
            <a:r>
              <a:rPr lang="en-GB" sz="2400" dirty="0"/>
              <a:t>1. The diagram shows the end wall of a wooden 	shed. Find the area of this end of the shed.</a:t>
            </a:r>
          </a:p>
        </p:txBody>
      </p:sp>
      <p:sp>
        <p:nvSpPr>
          <p:cNvPr id="8" name="Rectangle 7"/>
          <p:cNvSpPr/>
          <p:nvPr/>
        </p:nvSpPr>
        <p:spPr>
          <a:xfrm>
            <a:off x="2241633" y="2711864"/>
            <a:ext cx="12971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/>
              <a:t>Answer</a:t>
            </a:r>
          </a:p>
        </p:txBody>
      </p:sp>
      <p:sp>
        <p:nvSpPr>
          <p:cNvPr id="15" name="Rectangle 14"/>
          <p:cNvSpPr/>
          <p:nvPr/>
        </p:nvSpPr>
        <p:spPr>
          <a:xfrm>
            <a:off x="3956386" y="2729159"/>
            <a:ext cx="108555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dirty="0">
                <a:solidFill>
                  <a:srgbClr val="FF0000"/>
                </a:solidFill>
                <a:latin typeface="Arial"/>
              </a:rPr>
              <a:t>3.5 m</a:t>
            </a:r>
            <a:r>
              <a:rPr lang="en-GB" sz="2400" baseline="30000" dirty="0">
                <a:solidFill>
                  <a:srgbClr val="FF0000"/>
                </a:solidFill>
                <a:latin typeface="Arial"/>
              </a:rPr>
              <a:t>2</a:t>
            </a:r>
            <a:endParaRPr lang="en-GB" sz="2400" dirty="0">
              <a:solidFill>
                <a:srgbClr val="FF0000"/>
              </a:solidFill>
              <a:latin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07260" y="670207"/>
            <a:ext cx="96598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there are more practice questions if needed.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/>
          <a:srcRect l="50000" t="30040" r="16925" b="14284"/>
          <a:stretch/>
        </p:blipFill>
        <p:spPr>
          <a:xfrm>
            <a:off x="9095307" y="1359980"/>
            <a:ext cx="2856810" cy="2703767"/>
          </a:xfrm>
          <a:prstGeom prst="rect">
            <a:avLst/>
          </a:prstGeom>
        </p:spPr>
      </p:pic>
      <p:sp>
        <p:nvSpPr>
          <p:cNvPr id="17" name="Rectangle 16">
            <a:extLst>
              <a:ext uri="{FF2B5EF4-FFF2-40B4-BE49-F238E27FC236}">
                <a16:creationId xmlns:a16="http://schemas.microsoft.com/office/drawing/2014/main" id="{7355260F-8C67-F44E-B721-C921D03CFFBA}"/>
              </a:ext>
            </a:extLst>
          </p:cNvPr>
          <p:cNvSpPr/>
          <p:nvPr/>
        </p:nvSpPr>
        <p:spPr>
          <a:xfrm>
            <a:off x="2297235" y="3907197"/>
            <a:ext cx="917035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2. Find the area of the shape below.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D8BB89CE-CB5C-7445-8B58-85EEC9201741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36416" t="23738" r="22241" b="27939"/>
          <a:stretch/>
        </p:blipFill>
        <p:spPr>
          <a:xfrm>
            <a:off x="3143672" y="4537291"/>
            <a:ext cx="3255361" cy="2139237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4CDFCB5A-2064-CF45-A7B6-F9B9571724E7}"/>
              </a:ext>
            </a:extLst>
          </p:cNvPr>
          <p:cNvSpPr/>
          <p:nvPr/>
        </p:nvSpPr>
        <p:spPr>
          <a:xfrm>
            <a:off x="8256239" y="5267187"/>
            <a:ext cx="142859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  <a:latin typeface="Arial"/>
              </a:rPr>
              <a:t>10.2 cm</a:t>
            </a:r>
            <a:r>
              <a:rPr lang="en-GB" sz="2400" baseline="30000" dirty="0">
                <a:solidFill>
                  <a:srgbClr val="FF0000"/>
                </a:solidFill>
                <a:latin typeface="Arial"/>
              </a:rPr>
              <a:t>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5457F41B-042B-B84F-8BDC-C44C544A98D6}"/>
              </a:ext>
            </a:extLst>
          </p:cNvPr>
          <p:cNvSpPr/>
          <p:nvPr/>
        </p:nvSpPr>
        <p:spPr>
          <a:xfrm>
            <a:off x="6679061" y="5250253"/>
            <a:ext cx="12971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/>
              <a:t>Answer</a:t>
            </a:r>
          </a:p>
        </p:txBody>
      </p:sp>
      <p:sp>
        <p:nvSpPr>
          <p:cNvPr id="20" name="TextBox 7">
            <a:extLst>
              <a:ext uri="{FF2B5EF4-FFF2-40B4-BE49-F238E27FC236}">
                <a16:creationId xmlns:a16="http://schemas.microsoft.com/office/drawing/2014/main" id="{3C9EEB98-F8D0-AF41-B7C7-9E2FA928F0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085"/>
            <a:ext cx="2207260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STRAND C</a:t>
            </a:r>
          </a:p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UNIT</a:t>
            </a: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 C3</a:t>
            </a:r>
            <a:b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</a:b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C3.4</a:t>
            </a:r>
          </a:p>
        </p:txBody>
      </p:sp>
    </p:spTree>
    <p:extLst>
      <p:ext uri="{BB962C8B-B14F-4D97-AF65-F5344CB8AC3E}">
        <p14:creationId xmlns:p14="http://schemas.microsoft.com/office/powerpoint/2010/main" val="25175927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15" grpId="0"/>
      <p:bldP spid="17" grpId="0"/>
      <p:bldP spid="2" grpId="0"/>
      <p:bldP spid="19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C3.4: Review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347" y="3305845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347" y="3305845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51784" y="976457"/>
            <a:ext cx="583264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/>
              <a:t>You have completed the </a:t>
            </a:r>
            <a:r>
              <a:rPr lang="en-US" altLang="en-US" sz="2400" b="1" dirty="0"/>
              <a:t>fourth Section.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80F8782-DF76-DB40-940C-99195A3852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92698" y="2276872"/>
            <a:ext cx="801386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00B050"/>
                </a:solidFill>
              </a:rPr>
              <a:t>If you have completed and understood this section, </a:t>
            </a:r>
            <a:r>
              <a:rPr lang="en-US" altLang="en-US" sz="2400" b="1" dirty="0">
                <a:solidFill>
                  <a:srgbClr val="00B050"/>
                </a:solidFill>
              </a:rPr>
              <a:t>click</a:t>
            </a:r>
            <a:r>
              <a:rPr lang="en-US" altLang="en-US" sz="2400" dirty="0">
                <a:solidFill>
                  <a:srgbClr val="00B050"/>
                </a:solidFill>
              </a:rPr>
              <a:t> to start the </a:t>
            </a:r>
            <a:r>
              <a:rPr lang="en-US" altLang="en-US" sz="2400" b="1" dirty="0">
                <a:solidFill>
                  <a:srgbClr val="00B050"/>
                </a:solidFill>
              </a:rPr>
              <a:t>next Section</a:t>
            </a:r>
          </a:p>
        </p:txBody>
      </p:sp>
      <p:sp>
        <p:nvSpPr>
          <p:cNvPr id="14" name="TextBox 7">
            <a:extLst>
              <a:ext uri="{FF2B5EF4-FFF2-40B4-BE49-F238E27FC236}">
                <a16:creationId xmlns:a16="http://schemas.microsoft.com/office/drawing/2014/main" id="{FA3C55A9-B0CA-6D43-A2B2-3164ADFA35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085"/>
            <a:ext cx="2207260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STRAND C</a:t>
            </a:r>
          </a:p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UNIT</a:t>
            </a: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 C3</a:t>
            </a:r>
            <a:b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</a:b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C3.4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047F7E4-2F53-FB48-B59D-3555682DD121}"/>
              </a:ext>
            </a:extLst>
          </p:cNvPr>
          <p:cNvSpPr/>
          <p:nvPr/>
        </p:nvSpPr>
        <p:spPr>
          <a:xfrm>
            <a:off x="2903321" y="3766313"/>
            <a:ext cx="85926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C00000"/>
                </a:solidFill>
              </a:rPr>
              <a:t>If you need more examples and interactive practice, go to</a:t>
            </a:r>
            <a:br>
              <a:rPr lang="en-US" altLang="en-US" sz="2400" dirty="0">
                <a:solidFill>
                  <a:srgbClr val="C00000"/>
                </a:solidFill>
              </a:rPr>
            </a:br>
            <a:r>
              <a:rPr lang="en-US" altLang="en-US" sz="2400" b="1" dirty="0">
                <a:solidFill>
                  <a:srgbClr val="C00000"/>
                </a:solidFill>
              </a:rPr>
              <a:t>http://szalonta.hu/ske/text/C3/skec3s4.html</a:t>
            </a:r>
          </a:p>
        </p:txBody>
      </p:sp>
    </p:spTree>
    <p:extLst>
      <p:ext uri="{BB962C8B-B14F-4D97-AF65-F5344CB8AC3E}">
        <p14:creationId xmlns:p14="http://schemas.microsoft.com/office/powerpoint/2010/main" val="178841965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5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Surface Area: Cuboids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257223" y="4151692"/>
            <a:ext cx="507563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This diagram shows the net for a cuboid. To find the surface area, the area of each of the 6 rectangles must be found and then added to give the total surface area.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16926" t="21636" r="20469" b="14283"/>
          <a:stretch/>
        </p:blipFill>
        <p:spPr>
          <a:xfrm>
            <a:off x="7332859" y="1484784"/>
            <a:ext cx="4036859" cy="2323098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l="42913" t="40546" r="24012" b="22686"/>
          <a:stretch/>
        </p:blipFill>
        <p:spPr>
          <a:xfrm>
            <a:off x="7332859" y="4151692"/>
            <a:ext cx="4032448" cy="252028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257223" y="1484784"/>
            <a:ext cx="464477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prstClr val="black"/>
                </a:solidFill>
              </a:rPr>
              <a:t>Three dimensional shapes like the cuboid shown on the right, have a surface area which can be found by adding up the areas of all the faces of the shape. </a:t>
            </a:r>
            <a:endParaRPr lang="en-GB" dirty="0"/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C610DC1F-5998-E647-A04E-EEE2F0B347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085"/>
            <a:ext cx="2207260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STRAND C</a:t>
            </a:r>
          </a:p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UNIT</a:t>
            </a: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 C3</a:t>
            </a:r>
            <a:b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</a:b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C3.5</a:t>
            </a:r>
          </a:p>
        </p:txBody>
      </p:sp>
    </p:spTree>
    <p:extLst>
      <p:ext uri="{BB962C8B-B14F-4D97-AF65-F5344CB8AC3E}">
        <p14:creationId xmlns:p14="http://schemas.microsoft.com/office/powerpoint/2010/main" val="782687799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Surface Area: Formula for Cuboid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423592" y="942873"/>
            <a:ext cx="612068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If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x, y </a:t>
            </a:r>
            <a:r>
              <a:rPr lang="en-GB" sz="2400" dirty="0"/>
              <a:t>and</a:t>
            </a:r>
            <a:r>
              <a:rPr lang="en-GB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z </a:t>
            </a:r>
            <a:r>
              <a:rPr lang="en-GB" sz="2400" dirty="0"/>
              <a:t>are the lengths of the sides of the cuboid, then the area of the rectangles in the net are as shown on the right.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48228" t="24788" r="29919" b="15334"/>
          <a:stretch/>
        </p:blipFill>
        <p:spPr>
          <a:xfrm>
            <a:off x="8904312" y="942873"/>
            <a:ext cx="2736304" cy="421538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2394481" y="2256108"/>
                <a:ext cx="7373927" cy="386259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/>
                  <a:t>The total surface area of the cuboid is then </a:t>
                </a:r>
              </a:p>
              <a:p>
                <a:r>
                  <a:rPr lang="en-GB" sz="2400" dirty="0"/>
                  <a:t>given by:</a:t>
                </a:r>
              </a:p>
              <a:p>
                <a:endParaRPr lang="en-GB" sz="2400" dirty="0"/>
              </a:p>
              <a:p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𝑥𝑦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𝑦𝑧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𝑥𝑧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𝑥𝑦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𝑦𝑧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𝑥𝑧</m:t>
                    </m:r>
                  </m:oMath>
                </a14:m>
                <a:endParaRPr lang="en-GB" sz="24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GB" sz="24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r>
                  <a:rPr lang="en-GB" sz="2400" dirty="0"/>
                  <a:t>This can be written more simply as</a:t>
                </a:r>
                <a:endParaRPr lang="en-GB" sz="24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GB" sz="24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                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𝐴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=2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𝑥𝑦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+2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𝑦𝑧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</m:oMath>
                </a14:m>
                <a:r>
                  <a:rPr lang="en-GB" sz="2400" dirty="0"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𝑥𝑧</m:t>
                    </m:r>
                  </m:oMath>
                </a14:m>
                <a:endParaRPr lang="en-GB" sz="24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endParaRPr lang="en-GB" sz="24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>
                  <a:spcBef>
                    <a:spcPts val="600"/>
                  </a:spcBef>
                </a:pPr>
                <a:r>
                  <a:rPr lang="en-GB" sz="2400" dirty="0"/>
                  <a:t>This is the formula for the surface area of a cuboid.</a:t>
                </a:r>
                <a:endParaRPr lang="en-GB" sz="2400" i="1" dirty="0"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94481" y="2256108"/>
                <a:ext cx="7373927" cy="3862596"/>
              </a:xfrm>
              <a:prstGeom prst="rect">
                <a:avLst/>
              </a:prstGeom>
              <a:blipFill>
                <a:blip r:embed="rId5"/>
                <a:stretch>
                  <a:fillRect l="-1323" t="-1104" b="-268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Rectangle 1">
            <a:extLst>
              <a:ext uri="{FF2B5EF4-FFF2-40B4-BE49-F238E27FC236}">
                <a16:creationId xmlns:a16="http://schemas.microsoft.com/office/drawing/2014/main" id="{3F0606F1-4C95-F44C-BAEE-1010CB90AC13}"/>
              </a:ext>
            </a:extLst>
          </p:cNvPr>
          <p:cNvSpPr/>
          <p:nvPr/>
        </p:nvSpPr>
        <p:spPr bwMode="auto">
          <a:xfrm>
            <a:off x="3431704" y="4725144"/>
            <a:ext cx="3240360" cy="72008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8AB12557-D7BB-E74D-8D1A-1902FE3E66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085"/>
            <a:ext cx="2207260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STRAND C</a:t>
            </a:r>
          </a:p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UNIT</a:t>
            </a: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 C3</a:t>
            </a:r>
            <a:b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</a:b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C3.5</a:t>
            </a:r>
          </a:p>
        </p:txBody>
      </p:sp>
    </p:spTree>
    <p:extLst>
      <p:ext uri="{BB962C8B-B14F-4D97-AF65-F5344CB8AC3E}">
        <p14:creationId xmlns:p14="http://schemas.microsoft.com/office/powerpoint/2010/main" val="21519101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uiExpand="1" build="p"/>
      <p:bldP spid="2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Surface Area: Cylinder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330877" y="1194743"/>
            <a:ext cx="605672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To find the surface area of a cylinder, consider how a cylinder can be broken up into three parts, the top, bottom and curved surface, as in the diagram on the right.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2330877" y="3140968"/>
                <a:ext cx="5933767" cy="26776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/>
                  <a:t>The areas of the top and bottom are</a:t>
                </a:r>
              </a:p>
              <a:p>
                <a:r>
                  <a:rPr lang="en-GB" sz="2400" dirty="0"/>
                  <a:t>the same: they are circles, and each is given by </a:t>
                </a:r>
                <a14:m>
                  <m:oMath xmlns:m="http://schemas.openxmlformats.org/officeDocument/2006/math">
                    <m:r>
                      <a:rPr lang="en-GB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en-GB" sz="240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GB" sz="24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en-GB" sz="2400" dirty="0"/>
                  <a:t>.</a:t>
                </a:r>
              </a:p>
              <a:p>
                <a:endParaRPr lang="en-GB" sz="2400" dirty="0"/>
              </a:p>
              <a:p>
                <a:r>
                  <a:rPr lang="en-GB" sz="2400" dirty="0"/>
                  <a:t>The curved surface is a rectangle when rolled out: the next slide shows you how to find the area of this part of the surface. </a:t>
                </a:r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0877" y="3140968"/>
                <a:ext cx="5933767" cy="2677656"/>
              </a:xfrm>
              <a:prstGeom prst="rect">
                <a:avLst/>
              </a:prstGeom>
              <a:blipFill rotWithShape="1">
                <a:blip r:embed="rId4"/>
                <a:stretch>
                  <a:fillRect l="-1540" t="-1595" r="-2669" b="-4556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5"/>
          <a:srcRect l="54133" t="17435" r="10429" b="7981"/>
          <a:stretch/>
        </p:blipFill>
        <p:spPr>
          <a:xfrm>
            <a:off x="8387606" y="1263244"/>
            <a:ext cx="3638968" cy="4306112"/>
          </a:xfrm>
          <a:prstGeom prst="rect">
            <a:avLst/>
          </a:prstGeom>
        </p:spPr>
      </p:pic>
      <p:sp>
        <p:nvSpPr>
          <p:cNvPr id="10" name="TextBox 7">
            <a:extLst>
              <a:ext uri="{FF2B5EF4-FFF2-40B4-BE49-F238E27FC236}">
                <a16:creationId xmlns:a16="http://schemas.microsoft.com/office/drawing/2014/main" id="{0D65CB3A-1AC1-A241-ACE4-0AB4CD50DF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085"/>
            <a:ext cx="2207260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STRAND C</a:t>
            </a:r>
          </a:p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UNIT</a:t>
            </a: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 C3</a:t>
            </a:r>
            <a:b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</a:b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C3.5</a:t>
            </a:r>
          </a:p>
        </p:txBody>
      </p:sp>
    </p:spTree>
    <p:extLst>
      <p:ext uri="{BB962C8B-B14F-4D97-AF65-F5344CB8AC3E}">
        <p14:creationId xmlns:p14="http://schemas.microsoft.com/office/powerpoint/2010/main" val="169470844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 build="p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Surface Area of Cylinder: Formula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3" name="Rectangle 2"/>
              <p:cNvSpPr/>
              <p:nvPr/>
            </p:nvSpPr>
            <p:spPr>
              <a:xfrm>
                <a:off x="2292777" y="1226076"/>
                <a:ext cx="6755551" cy="156966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/>
                  <a:t>For the curved surface, the length of one side is the same as the circumference of the circles,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</m:t>
                    </m:r>
                  </m:oMath>
                </a14:m>
                <a:r>
                  <a:rPr lang="en-GB" sz="2400" dirty="0"/>
                  <a:t>, and the other side is simply the height of the cylinder, </a:t>
                </a:r>
                <a:r>
                  <a:rPr lang="en-GB" sz="2400" i="1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h</a:t>
                </a:r>
                <a:r>
                  <a:rPr lang="en-GB" sz="2400" i="1" dirty="0"/>
                  <a:t>. </a:t>
                </a:r>
                <a:r>
                  <a:rPr lang="en-GB" sz="2400" dirty="0"/>
                  <a:t>So the area is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𝑟h</m:t>
                    </m:r>
                  </m:oMath>
                </a14:m>
                <a:r>
                  <a:rPr lang="en-GB" sz="2400" dirty="0"/>
                  <a:t>.</a:t>
                </a:r>
              </a:p>
            </p:txBody>
          </p:sp>
        </mc:Choice>
        <mc:Fallback xmlns="">
          <p:sp>
            <p:nvSpPr>
              <p:cNvPr id="3" name="Rectangle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92777" y="1226076"/>
                <a:ext cx="6755551" cy="1569660"/>
              </a:xfrm>
              <a:prstGeom prst="rect">
                <a:avLst/>
              </a:prstGeom>
              <a:blipFill>
                <a:blip r:embed="rId4"/>
                <a:stretch>
                  <a:fillRect l="-1354" t="-2713" r="-722" b="-7752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Rectangle 7"/>
          <p:cNvSpPr/>
          <p:nvPr/>
        </p:nvSpPr>
        <p:spPr>
          <a:xfrm>
            <a:off x="2287585" y="2874163"/>
            <a:ext cx="6251495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The total surface area of the cylinder is found by adding the area of two circles to the area of this rectangle</a:t>
            </a:r>
            <a:endParaRPr lang="en-GB" sz="2400" i="1" dirty="0">
              <a:latin typeface="Cambria Math" panose="02040503050406030204" pitchFamily="18" charset="0"/>
              <a:ea typeface="Cambria Math" panose="020405030504060302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5"/>
          <a:srcRect l="50000" t="19535" r="23422" b="13233"/>
          <a:stretch/>
        </p:blipFill>
        <p:spPr>
          <a:xfrm>
            <a:off x="9048328" y="1226076"/>
            <a:ext cx="2725211" cy="3875855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Rectangle 3"/>
              <p:cNvSpPr/>
              <p:nvPr/>
            </p:nvSpPr>
            <p:spPr>
              <a:xfrm>
                <a:off x="2287585" y="4003240"/>
                <a:ext cx="7984879" cy="267765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              </m:t>
                    </m:r>
                    <m:r>
                      <a:rPr lang="en-GB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GB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 </m:t>
                    </m:r>
                    <m:r>
                      <a:rPr lang="en-GB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en-GB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GB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en-GB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GB" sz="2400" b="0" i="1" smtClean="0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+2</m:t>
                    </m:r>
                    <m:r>
                      <a:rPr lang="en-GB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GB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𝑟h</m:t>
                    </m:r>
                  </m:oMath>
                </a14:m>
                <a:r>
                  <a:rPr lang="en-GB" sz="2400" dirty="0">
                    <a:solidFill>
                      <a:prstClr val="black"/>
                    </a:solidFill>
                  </a:rPr>
                  <a:t> </a:t>
                </a:r>
              </a:p>
              <a:p>
                <a:pPr lvl="0"/>
                <a:endParaRPr lang="en-GB" sz="2400" dirty="0">
                  <a:solidFill>
                    <a:prstClr val="black"/>
                  </a:solidFill>
                </a:endParaRPr>
              </a:p>
              <a:p>
                <a:pPr lvl="0"/>
                <a:r>
                  <a:rPr lang="en-GB" sz="2400" dirty="0">
                    <a:solidFill>
                      <a:prstClr val="black"/>
                    </a:solidFill>
                  </a:rPr>
                  <a:t>This can be written more simply as</a:t>
                </a:r>
                <a:endParaRPr lang="en-GB" sz="2400" i="1" dirty="0">
                  <a:solidFill>
                    <a:prstClr val="black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0"/>
                <a:endParaRPr lang="en-GB" sz="2400" i="1" dirty="0">
                  <a:solidFill>
                    <a:prstClr val="black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0"/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                   </m:t>
                    </m:r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 2</m:t>
                    </m:r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+2</m:t>
                    </m:r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𝑟h</m:t>
                    </m:r>
                  </m:oMath>
                </a14:m>
                <a:r>
                  <a:rPr lang="en-GB" sz="2400" dirty="0">
                    <a:solidFill>
                      <a:prstClr val="black"/>
                    </a:solidFill>
                  </a:rPr>
                  <a:t> </a:t>
                </a:r>
              </a:p>
              <a:p>
                <a:pPr lvl="0"/>
                <a:endParaRPr lang="en-GB" sz="2400" i="1" dirty="0">
                  <a:solidFill>
                    <a:prstClr val="black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  <a:p>
                <a:pPr lvl="0"/>
                <a:r>
                  <a:rPr lang="en-GB" sz="2400" dirty="0">
                    <a:solidFill>
                      <a:prstClr val="black"/>
                    </a:solidFill>
                  </a:rPr>
                  <a:t>This is the formula for the surface area of a cylinder.</a:t>
                </a:r>
                <a:endParaRPr lang="en-GB" sz="2400" i="1" dirty="0">
                  <a:solidFill>
                    <a:prstClr val="black"/>
                  </a:solidFill>
                  <a:latin typeface="Cambria Math" panose="02040503050406030204" pitchFamily="18" charset="0"/>
                  <a:ea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4" name="Rectangle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87585" y="4003240"/>
                <a:ext cx="7984879" cy="2677656"/>
              </a:xfrm>
              <a:prstGeom prst="rect">
                <a:avLst/>
              </a:prstGeom>
              <a:blipFill>
                <a:blip r:embed="rId6"/>
                <a:stretch>
                  <a:fillRect l="-1272" b="-33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>
            <a:extLst>
              <a:ext uri="{FF2B5EF4-FFF2-40B4-BE49-F238E27FC236}">
                <a16:creationId xmlns:a16="http://schemas.microsoft.com/office/drawing/2014/main" id="{4386DCB2-CBA0-D648-B8BC-899A1710F899}"/>
              </a:ext>
            </a:extLst>
          </p:cNvPr>
          <p:cNvSpPr/>
          <p:nvPr/>
        </p:nvSpPr>
        <p:spPr bwMode="auto">
          <a:xfrm>
            <a:off x="3503712" y="5301208"/>
            <a:ext cx="2736304" cy="864096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5B6ABDEE-C71D-1B4D-92FE-8EC8CAE790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085"/>
            <a:ext cx="2207260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STRAND C</a:t>
            </a:r>
          </a:p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UNIT</a:t>
            </a: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 C3</a:t>
            </a:r>
            <a:b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</a:b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C3.5</a:t>
            </a:r>
          </a:p>
        </p:txBody>
      </p:sp>
    </p:spTree>
    <p:extLst>
      <p:ext uri="{BB962C8B-B14F-4D97-AF65-F5344CB8AC3E}">
        <p14:creationId xmlns:p14="http://schemas.microsoft.com/office/powerpoint/2010/main" val="174144007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8" grpId="0"/>
      <p:bldP spid="4" grpId="0" uiExpand="1" build="p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351583" y="980728"/>
            <a:ext cx="9649073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Area of a Rectangle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Area of Rectangle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27848" y="2845567"/>
            <a:ext cx="4060288" cy="2243522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331956" y="1530802"/>
                <a:ext cx="9735347" cy="1200329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/>
                  <a:t>For a </a:t>
                </a:r>
                <a:r>
                  <a:rPr lang="en-GB" sz="2400" i="1" dirty="0"/>
                  <a:t>rectangle</a:t>
                </a:r>
                <a:r>
                  <a:rPr lang="en-GB" sz="2400" dirty="0"/>
                  <a:t>, the area is given by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/>
                      </a:rPr>
                      <m:t>𝑙</m:t>
                    </m:r>
                    <m:r>
                      <a:rPr lang="en-GB" sz="24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b="0" i="1" smtClean="0">
                        <a:latin typeface="Cambria Math"/>
                        <a:ea typeface="Cambria Math" panose="02040503050406030204" pitchFamily="18" charset="0"/>
                      </a:rPr>
                      <m:t>𝑤</m:t>
                    </m:r>
                  </m:oMath>
                </a14:m>
                <a:r>
                  <a:rPr lang="en-GB" sz="2400" dirty="0"/>
                  <a:t> (which we write as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𝑙𝑤</m:t>
                    </m:r>
                    <m:r>
                      <a:rPr lang="en-GB" sz="2400" b="0" i="1" smtClean="0">
                        <a:latin typeface="Cambria Math"/>
                      </a:rPr>
                      <m:t>)</m:t>
                    </m:r>
                  </m:oMath>
                </a14:m>
                <a:r>
                  <a:rPr lang="en-GB" sz="2400" dirty="0"/>
                  <a:t> and the perimeter by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2(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𝑙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𝑤</m:t>
                    </m:r>
                    <m:r>
                      <a:rPr lang="en-GB" sz="2400" i="1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GB" sz="2400" dirty="0"/>
                  <a:t>, where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𝑙</m:t>
                    </m:r>
                  </m:oMath>
                </a14:m>
                <a:r>
                  <a:rPr lang="en-GB" sz="2400" i="1" dirty="0"/>
                  <a:t> </a:t>
                </a:r>
                <a:r>
                  <a:rPr lang="en-GB" sz="2400" dirty="0"/>
                  <a:t>is the length and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/>
                        <a:ea typeface="Cambria Math" panose="02040503050406030204" pitchFamily="18" charset="0"/>
                      </a:rPr>
                      <m:t>𝑤</m:t>
                    </m:r>
                  </m:oMath>
                </a14:m>
                <a:r>
                  <a:rPr lang="en-GB" sz="2400" i="1" dirty="0"/>
                  <a:t> </a:t>
                </a:r>
                <a:r>
                  <a:rPr lang="en-GB" sz="2400" dirty="0"/>
                  <a:t>the width.</a:t>
                </a:r>
              </a:p>
              <a:p>
                <a:endParaRPr lang="en-GB" sz="24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1956" y="1530802"/>
                <a:ext cx="9735347" cy="1200329"/>
              </a:xfrm>
              <a:prstGeom prst="rect">
                <a:avLst/>
              </a:prstGeom>
              <a:blipFill>
                <a:blip r:embed="rId5"/>
                <a:stretch>
                  <a:fillRect l="-1002" t="-355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7">
            <a:extLst>
              <a:ext uri="{FF2B5EF4-FFF2-40B4-BE49-F238E27FC236}">
                <a16:creationId xmlns:a16="http://schemas.microsoft.com/office/drawing/2014/main" id="{6307266A-C4DB-134E-98AB-06069C4FF8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085"/>
            <a:ext cx="2207260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STRAND C</a:t>
            </a:r>
          </a:p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UNIT</a:t>
            </a: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 C3</a:t>
            </a:r>
            <a:b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</a:b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C3.1</a:t>
            </a:r>
          </a:p>
        </p:txBody>
      </p:sp>
    </p:spTree>
    <p:extLst>
      <p:ext uri="{BB962C8B-B14F-4D97-AF65-F5344CB8AC3E}">
        <p14:creationId xmlns:p14="http://schemas.microsoft.com/office/powerpoint/2010/main" val="178998600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Surface Area: Sphere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855640" y="1187516"/>
            <a:ext cx="956386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Another important result is the surface area of a </a:t>
            </a:r>
            <a:r>
              <a:rPr lang="en-GB" sz="2400" i="1" dirty="0"/>
              <a:t>sphere</a:t>
            </a:r>
            <a:r>
              <a:rPr lang="en-GB" sz="2400" dirty="0"/>
              <a:t>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/>
          <a:srcRect l="41731" t="36344" r="32282" b="20586"/>
          <a:stretch/>
        </p:blipFill>
        <p:spPr>
          <a:xfrm>
            <a:off x="5447928" y="2042375"/>
            <a:ext cx="2699063" cy="251503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"/>
              <p:cNvSpPr txBox="1"/>
              <p:nvPr/>
            </p:nvSpPr>
            <p:spPr>
              <a:xfrm>
                <a:off x="5980213" y="5558002"/>
                <a:ext cx="1346459" cy="36933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=4</m:t>
                      </m:r>
                      <m:r>
                        <a:rPr lang="el-GR" sz="2400" i="1" smtClean="0">
                          <a:latin typeface="Cambria Math" panose="02040503050406030204" pitchFamily="18" charset="0"/>
                        </a:rPr>
                        <m:t>𝜋</m:t>
                      </m:r>
                      <m:sSup>
                        <m:sSupPr>
                          <m:ctrlPr>
                            <a:rPr lang="en-GB" sz="2400" i="1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GB" sz="2400" i="1" smtClean="0">
                              <a:latin typeface="Cambria Math" panose="02040503050406030204" pitchFamily="18" charset="0"/>
                            </a:rPr>
                            <m:t>𝑟</m:t>
                          </m:r>
                        </m:e>
                        <m:sup>
                          <m:r>
                            <a:rPr lang="en-GB" sz="240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4" name="TextBox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80213" y="5558002"/>
                <a:ext cx="1346459" cy="369332"/>
              </a:xfrm>
              <a:prstGeom prst="rect">
                <a:avLst/>
              </a:prstGeom>
              <a:blipFill rotWithShape="0">
                <a:blip r:embed="rId5"/>
                <a:stretch>
                  <a:fillRect l="-4072" r="-905" b="-10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2561713" y="4815625"/>
            <a:ext cx="927583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GB" sz="2400" dirty="0">
                <a:solidFill>
                  <a:prstClr val="black"/>
                </a:solidFill>
              </a:rPr>
              <a:t>For a sphere with radius </a:t>
            </a:r>
            <a:r>
              <a:rPr lang="en-GB" sz="24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</a:t>
            </a:r>
            <a:r>
              <a:rPr lang="en-GB" sz="2400" i="1" dirty="0">
                <a:solidFill>
                  <a:prstClr val="black"/>
                </a:solidFill>
              </a:rPr>
              <a:t>, </a:t>
            </a:r>
            <a:r>
              <a:rPr lang="en-GB" sz="2400" dirty="0">
                <a:solidFill>
                  <a:prstClr val="black"/>
                </a:solidFill>
              </a:rPr>
              <a:t>the surface area is given by the formula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EE4945B-B0B5-7C45-99EF-737F93C4D119}"/>
              </a:ext>
            </a:extLst>
          </p:cNvPr>
          <p:cNvSpPr/>
          <p:nvPr/>
        </p:nvSpPr>
        <p:spPr bwMode="auto">
          <a:xfrm>
            <a:off x="5735960" y="5445224"/>
            <a:ext cx="1901611" cy="720080"/>
          </a:xfrm>
          <a:prstGeom prst="rect">
            <a:avLst/>
          </a:prstGeom>
          <a:noFill/>
          <a:ln w="12700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44926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0"/>
            </a:endParaRP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3E2B0672-9DEA-2F40-B5F0-42CCB394AA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085"/>
            <a:ext cx="2207260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STRAND C</a:t>
            </a:r>
          </a:p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UNIT</a:t>
            </a: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 C3</a:t>
            </a:r>
            <a:b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</a:b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C3.5</a:t>
            </a:r>
          </a:p>
        </p:txBody>
      </p:sp>
    </p:spTree>
    <p:extLst>
      <p:ext uri="{BB962C8B-B14F-4D97-AF65-F5344CB8AC3E}">
        <p14:creationId xmlns:p14="http://schemas.microsoft.com/office/powerpoint/2010/main" val="1452486366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9" grpId="0"/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Surface Areas: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338578" y="727281"/>
            <a:ext cx="260529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/>
              <a:t>Example 1</a:t>
            </a:r>
          </a:p>
        </p:txBody>
      </p:sp>
      <p:sp>
        <p:nvSpPr>
          <p:cNvPr id="3" name="Rectangle 2"/>
          <p:cNvSpPr/>
          <p:nvPr/>
        </p:nvSpPr>
        <p:spPr>
          <a:xfrm>
            <a:off x="2338578" y="1430302"/>
            <a:ext cx="549870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Find the surface area of this cuboid.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/>
          <a:srcRect l="24013" t="35293" r="41140" b="27940"/>
          <a:stretch/>
        </p:blipFill>
        <p:spPr>
          <a:xfrm>
            <a:off x="8328248" y="757722"/>
            <a:ext cx="3476612" cy="2062397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10A6867-D779-0949-A088-098B48B0CF2C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28148" t="24788" r="18697" b="17435"/>
          <a:stretch/>
        </p:blipFill>
        <p:spPr>
          <a:xfrm>
            <a:off x="2381042" y="2441074"/>
            <a:ext cx="5485700" cy="335237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FB74772E-469F-D642-AEBC-7F4D7B4DAA79}"/>
              </a:ext>
            </a:extLst>
          </p:cNvPr>
          <p:cNvSpPr txBox="1"/>
          <p:nvPr/>
        </p:nvSpPr>
        <p:spPr>
          <a:xfrm>
            <a:off x="2338578" y="1935688"/>
            <a:ext cx="20162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Solution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E2BB68-C85E-744E-87F0-B7913D1A47F4}"/>
              </a:ext>
            </a:extLst>
          </p:cNvPr>
          <p:cNvSpPr txBox="1"/>
          <p:nvPr/>
        </p:nvSpPr>
        <p:spPr>
          <a:xfrm>
            <a:off x="8120585" y="3717032"/>
            <a:ext cx="407977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Here is </a:t>
            </a:r>
            <a:r>
              <a:rPr lang="en-GB" sz="2400" dirty="0"/>
              <a:t>the net of the cuboid and the areas of the rectangles that it contains.</a:t>
            </a:r>
            <a:endParaRPr lang="en-US" sz="2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76E3048-898D-3540-8D40-0F9DF9299D91}"/>
              </a:ext>
            </a:extLst>
          </p:cNvPr>
          <p:cNvSpPr txBox="1"/>
          <p:nvPr/>
        </p:nvSpPr>
        <p:spPr>
          <a:xfrm>
            <a:off x="8084714" y="5342710"/>
            <a:ext cx="396044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So the total surface area is</a:t>
            </a:r>
            <a:endParaRPr lang="en-US" sz="2400" dirty="0">
              <a:solidFill>
                <a:srgbClr val="FF0000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14A81EAD-B906-4247-87C5-0B0DC8FEB3B5}"/>
                  </a:ext>
                </a:extLst>
              </p:cNvPr>
              <p:cNvSpPr/>
              <p:nvPr/>
            </p:nvSpPr>
            <p:spPr>
              <a:xfrm>
                <a:off x="6469006" y="5815305"/>
                <a:ext cx="5717143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𝐴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=2×20 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  <a:cs typeface="Arial" panose="020B0604020202020204" pitchFamily="34" charset="0"/>
                        </a:rPr>
                        <m:t>cm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+2×30</m:t>
                      </m:r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  <a:cs typeface="Arial" panose="020B0604020202020204" pitchFamily="34" charset="0"/>
                        </a:rPr>
                        <m:t>cm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+2×24 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  <a:cs typeface="Arial" panose="020B0604020202020204" pitchFamily="34" charset="0"/>
                        </a:rPr>
                        <m:t>cm</m:t>
                      </m:r>
                    </m:oMath>
                  </m:oMathPara>
                </a14:m>
                <a:endParaRPr lang="en-GB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Rectangle 12">
                <a:extLst>
                  <a:ext uri="{FF2B5EF4-FFF2-40B4-BE49-F238E27FC236}">
                    <a16:creationId xmlns:a16="http://schemas.microsoft.com/office/drawing/2014/main" id="{14A81EAD-B906-4247-87C5-0B0DC8FEB3B5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9006" y="5815305"/>
                <a:ext cx="5717143" cy="461665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8608E47F-2803-124E-80A4-6C50A45233CF}"/>
                  </a:ext>
                </a:extLst>
              </p:cNvPr>
              <p:cNvSpPr/>
              <p:nvPr/>
            </p:nvSpPr>
            <p:spPr>
              <a:xfrm>
                <a:off x="8120585" y="6302485"/>
                <a:ext cx="1707519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cs typeface="Arial" panose="020B0604020202020204" pitchFamily="34" charset="0"/>
                  </a:rPr>
                  <a:t> 148 cm</a:t>
                </a:r>
                <a:r>
                  <a:rPr lang="en-GB" sz="2400" baseline="30000" dirty="0">
                    <a:solidFill>
                      <a:srgbClr val="FF0000"/>
                    </a:solidFill>
                    <a:cs typeface="Arial" panose="020B0604020202020204" pitchFamily="34" charset="0"/>
                  </a:rPr>
                  <a:t>2</a:t>
                </a:r>
                <a:r>
                  <a:rPr lang="en-GB" sz="2400" dirty="0">
                    <a:solidFill>
                      <a:srgbClr val="FF0000"/>
                    </a:solidFill>
                    <a:cs typeface="Arial" panose="020B0604020202020204" pitchFamily="34" charset="0"/>
                  </a:rPr>
                  <a:t> </a:t>
                </a:r>
                <a:endParaRPr lang="en-GB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8608E47F-2803-124E-80A4-6C50A45233CF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20585" y="6302485"/>
                <a:ext cx="1707519" cy="461665"/>
              </a:xfrm>
              <a:prstGeom prst="rect">
                <a:avLst/>
              </a:prstGeom>
              <a:blipFill>
                <a:blip r:embed="rId7"/>
                <a:stretch>
                  <a:fillRect t="-9211" b="-30263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7">
            <a:extLst>
              <a:ext uri="{FF2B5EF4-FFF2-40B4-BE49-F238E27FC236}">
                <a16:creationId xmlns:a16="http://schemas.microsoft.com/office/drawing/2014/main" id="{B0356A29-9AF0-6441-A74A-3558659C466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085"/>
            <a:ext cx="2207260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STRAND C</a:t>
            </a:r>
          </a:p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UNIT</a:t>
            </a: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 C3</a:t>
            </a:r>
            <a:b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</a:b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C3.5</a:t>
            </a:r>
          </a:p>
        </p:txBody>
      </p:sp>
    </p:spTree>
    <p:extLst>
      <p:ext uri="{BB962C8B-B14F-4D97-AF65-F5344CB8AC3E}">
        <p14:creationId xmlns:p14="http://schemas.microsoft.com/office/powerpoint/2010/main" val="2104437502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8" grpId="0"/>
      <p:bldP spid="13" grpId="0"/>
      <p:bldP spid="14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Surface Area: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190825" y="671982"/>
            <a:ext cx="95550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/>
              <a:t>Example 2</a:t>
            </a:r>
          </a:p>
        </p:txBody>
      </p:sp>
      <p:sp>
        <p:nvSpPr>
          <p:cNvPr id="3" name="Rectangle 2"/>
          <p:cNvSpPr/>
          <p:nvPr/>
        </p:nvSpPr>
        <p:spPr>
          <a:xfrm>
            <a:off x="2190825" y="1070117"/>
            <a:ext cx="1008142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Cans are made out of aluminium sheets, and are cylinders of radius 3 cm and height 10 cm. Find the area of aluminium needed to make one can.</a:t>
            </a:r>
          </a:p>
        </p:txBody>
      </p:sp>
      <p:sp>
        <p:nvSpPr>
          <p:cNvPr id="4" name="Rectangle 3"/>
          <p:cNvSpPr/>
          <p:nvPr/>
        </p:nvSpPr>
        <p:spPr>
          <a:xfrm>
            <a:off x="2190825" y="2313737"/>
            <a:ext cx="14125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b="1" dirty="0">
                <a:solidFill>
                  <a:prstClr val="black"/>
                </a:solidFill>
              </a:rPr>
              <a:t>Solution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4"/>
          <a:srcRect l="22241" t="23737" r="50000" b="17434"/>
          <a:stretch/>
        </p:blipFill>
        <p:spPr>
          <a:xfrm>
            <a:off x="7376590" y="1957819"/>
            <a:ext cx="4385710" cy="477992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Rectangle 8"/>
              <p:cNvSpPr/>
              <p:nvPr/>
            </p:nvSpPr>
            <p:spPr>
              <a:xfrm>
                <a:off x="2956140" y="3489678"/>
                <a:ext cx="2639825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lvl="0"/>
                <a14:m>
                  <m:oMath xmlns:m="http://schemas.openxmlformats.org/officeDocument/2006/math"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</a:rPr>
                      <m:t>= 2</m:t>
                    </m:r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GB" sz="2400" i="1">
                            <a:solidFill>
                              <a:prstClr val="black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+2</m:t>
                    </m:r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GB" sz="2400" i="1">
                        <a:solidFill>
                          <a:prstClr val="black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𝑟h</m:t>
                    </m:r>
                  </m:oMath>
                </a14:m>
                <a:r>
                  <a:rPr lang="en-GB" sz="2400" dirty="0">
                    <a:solidFill>
                      <a:prstClr val="black"/>
                    </a:solidFill>
                  </a:rPr>
                  <a:t> </a:t>
                </a:r>
              </a:p>
            </p:txBody>
          </p:sp>
        </mc:Choice>
        <mc:Fallback xmlns="">
          <p:sp>
            <p:nvSpPr>
              <p:cNvPr id="9" name="Rectangle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956140" y="3489678"/>
                <a:ext cx="2639825" cy="461665"/>
              </a:xfrm>
              <a:prstGeom prst="rect">
                <a:avLst/>
              </a:prstGeom>
              <a:blipFill>
                <a:blip r:embed="rId5"/>
                <a:stretch>
                  <a:fillRect l="-478" b="-189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1" name="Rectangle 10"/>
          <p:cNvSpPr/>
          <p:nvPr/>
        </p:nvSpPr>
        <p:spPr>
          <a:xfrm>
            <a:off x="2190825" y="2906658"/>
            <a:ext cx="268374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prstClr val="black"/>
                </a:solidFill>
              </a:rPr>
              <a:t>Using the formula </a:t>
            </a:r>
            <a:endParaRPr lang="en-GB" dirty="0"/>
          </a:p>
        </p:txBody>
      </p:sp>
      <p:sp>
        <p:nvSpPr>
          <p:cNvPr id="12" name="Rectangle 11"/>
          <p:cNvSpPr/>
          <p:nvPr/>
        </p:nvSpPr>
        <p:spPr>
          <a:xfrm>
            <a:off x="2235381" y="4807224"/>
            <a:ext cx="348685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  <a:cs typeface="Arial" panose="020B0604020202020204" pitchFamily="34" charset="0"/>
              </a:rPr>
              <a:t>The total surface area is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angle 12"/>
              <p:cNvSpPr/>
              <p:nvPr/>
            </p:nvSpPr>
            <p:spPr>
              <a:xfrm>
                <a:off x="2235381" y="5364647"/>
                <a:ext cx="4385710" cy="83099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lvl="0">
                  <a:tabLst>
                    <a:tab pos="88900" algn="l"/>
                  </a:tabLst>
                </a:pP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=2×3.14×</m:t>
                    </m:r>
                    <m:r>
                      <m:rPr>
                        <m:nor/>
                      </m:rP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m:rPr>
                        <m:nor/>
                      </m:rPr>
                      <a:rPr lang="en-GB" sz="2400" baseline="30000" dirty="0">
                        <a:solidFill>
                          <a:srgbClr val="FF0000"/>
                        </a:solidFill>
                        <a:cs typeface="Arial" panose="020B0604020202020204" pitchFamily="34" charset="0"/>
                      </a:rPr>
                      <m:t>2</m:t>
                    </m:r>
                  </m:oMath>
                </a14:m>
                <a:r>
                  <a:rPr lang="en-GB" sz="2400" i="1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  <a:cs typeface="Arial" panose="020B0604020202020204" pitchFamily="34" charset="0"/>
                      </a:rPr>
                      <m:t>cm</m:t>
                    </m:r>
                  </m:oMath>
                </a14:m>
                <a:br>
                  <a:rPr lang="en-GB" sz="2400" i="1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</a:br>
                <a:r>
                  <a:rPr lang="en-GB" sz="2400" i="1" dirty="0">
                    <a:solidFill>
                      <a:srgbClr val="FF0000"/>
                    </a:solidFill>
                    <a:latin typeface="Cambria Math" panose="02040503050406030204" pitchFamily="18" charset="0"/>
                    <a:ea typeface="Cambria Math" panose="02040503050406030204" pitchFamily="18" charset="0"/>
                  </a:rPr>
                  <a:t>  	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+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×3.14</m:t>
                    </m:r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×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3</m:t>
                    </m:r>
                    <m:r>
                      <m:rPr>
                        <m:nor/>
                      </m:rP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  <a:cs typeface="Arial" panose="020B0604020202020204" pitchFamily="34" charset="0"/>
                      </a:rPr>
                      <m:t>cm</m:t>
                    </m:r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×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10</m:t>
                    </m:r>
                    <m:r>
                      <m:rPr>
                        <m:nor/>
                      </m:rPr>
                      <a:rPr lang="en-GB" sz="240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  <a:cs typeface="Arial" panose="020B0604020202020204" pitchFamily="34" charset="0"/>
                      </a:rPr>
                      <m:t>cm</m:t>
                    </m:r>
                  </m:oMath>
                </a14:m>
                <a:endParaRPr lang="en-GB" sz="2400" dirty="0">
                  <a:solidFill>
                    <a:srgbClr val="FF0000"/>
                  </a:solidFill>
                </a:endParaRPr>
              </a:p>
            </p:txBody>
          </p:sp>
        </mc:Choice>
        <mc:Fallback xmlns="">
          <p:sp>
            <p:nvSpPr>
              <p:cNvPr id="13" name="Rectangle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35381" y="5364647"/>
                <a:ext cx="4385710" cy="830997"/>
              </a:xfrm>
              <a:prstGeom prst="rect">
                <a:avLst/>
              </a:prstGeom>
              <a:blipFill>
                <a:blip r:embed="rId6"/>
                <a:stretch>
                  <a:fillRect l="-41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Rectangle 13"/>
              <p:cNvSpPr/>
              <p:nvPr/>
            </p:nvSpPr>
            <p:spPr>
              <a:xfrm>
                <a:off x="2499764" y="6300350"/>
                <a:ext cx="3552576" cy="461665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  <a:cs typeface="Arial" panose="020B0604020202020204" pitchFamily="34" charset="0"/>
                  </a:rPr>
                  <a:t> 245.04 cm</a:t>
                </a:r>
                <a:r>
                  <a:rPr lang="en-GB" sz="2400" baseline="30000" dirty="0">
                    <a:solidFill>
                      <a:srgbClr val="FF0000"/>
                    </a:solidFill>
                    <a:cs typeface="Arial" panose="020B0604020202020204" pitchFamily="34" charset="0"/>
                  </a:rPr>
                  <a:t>2</a:t>
                </a:r>
                <a:r>
                  <a:rPr lang="en-GB" sz="2400" dirty="0">
                    <a:solidFill>
                      <a:srgbClr val="FF0000"/>
                    </a:solidFill>
                    <a:cs typeface="Arial" panose="020B0604020202020204" pitchFamily="34" charset="0"/>
                  </a:rPr>
                  <a:t> (to 2 </a:t>
                </a:r>
                <a:r>
                  <a:rPr lang="en-GB" sz="2400" dirty="0" err="1">
                    <a:solidFill>
                      <a:srgbClr val="FF0000"/>
                    </a:solidFill>
                    <a:cs typeface="Arial" panose="020B0604020202020204" pitchFamily="34" charset="0"/>
                  </a:rPr>
                  <a:t>d.p.</a:t>
                </a:r>
                <a:r>
                  <a:rPr lang="en-GB" sz="2400" dirty="0">
                    <a:solidFill>
                      <a:srgbClr val="FF0000"/>
                    </a:solidFill>
                    <a:cs typeface="Arial" panose="020B0604020202020204" pitchFamily="34" charset="0"/>
                  </a:rPr>
                  <a:t>)</a:t>
                </a:r>
              </a:p>
            </p:txBody>
          </p:sp>
        </mc:Choice>
        <mc:Fallback xmlns="">
          <p:sp>
            <p:nvSpPr>
              <p:cNvPr id="14" name="Rectangle 1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99764" y="6300350"/>
                <a:ext cx="3552576" cy="461665"/>
              </a:xfrm>
              <a:prstGeom prst="rect">
                <a:avLst/>
              </a:prstGeom>
              <a:blipFill>
                <a:blip r:embed="rId7"/>
                <a:stretch>
                  <a:fillRect t="-9333" b="-32000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6" name="TextBox 7">
            <a:extLst>
              <a:ext uri="{FF2B5EF4-FFF2-40B4-BE49-F238E27FC236}">
                <a16:creationId xmlns:a16="http://schemas.microsoft.com/office/drawing/2014/main" id="{8653A8F5-FC2C-C94D-99B4-B836641987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085"/>
            <a:ext cx="2207260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STRAND C</a:t>
            </a:r>
          </a:p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UNIT</a:t>
            </a: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 C3</a:t>
            </a:r>
            <a:b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</a:b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C3.5</a:t>
            </a:r>
          </a:p>
        </p:txBody>
      </p:sp>
    </p:spTree>
    <p:extLst>
      <p:ext uri="{BB962C8B-B14F-4D97-AF65-F5344CB8AC3E}">
        <p14:creationId xmlns:p14="http://schemas.microsoft.com/office/powerpoint/2010/main" val="1643910481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9" grpId="0"/>
      <p:bldP spid="11" grpId="0"/>
      <p:bldP spid="12" grpId="0"/>
      <p:bldP spid="13" grpId="0"/>
      <p:bldP spid="14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Surface Area: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/>
          <p:cNvSpPr/>
          <p:nvPr/>
        </p:nvSpPr>
        <p:spPr>
          <a:xfrm>
            <a:off x="2228540" y="671982"/>
            <a:ext cx="95550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b="1" dirty="0"/>
              <a:t>Example 3</a:t>
            </a:r>
          </a:p>
        </p:txBody>
      </p:sp>
      <p:sp>
        <p:nvSpPr>
          <p:cNvPr id="3" name="Rectangle 2"/>
          <p:cNvSpPr/>
          <p:nvPr/>
        </p:nvSpPr>
        <p:spPr>
          <a:xfrm>
            <a:off x="2245964" y="1113408"/>
            <a:ext cx="97001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A ball has radius 4 cm. What is its surface area, to the nearest cm</a:t>
            </a:r>
            <a:r>
              <a:rPr lang="en-GB" sz="2400" baseline="30000" dirty="0"/>
              <a:t>2</a:t>
            </a:r>
            <a:r>
              <a:rPr lang="en-GB" sz="2400" dirty="0"/>
              <a:t> ?</a:t>
            </a:r>
          </a:p>
        </p:txBody>
      </p:sp>
      <p:sp>
        <p:nvSpPr>
          <p:cNvPr id="4" name="Rectangle 3"/>
          <p:cNvSpPr/>
          <p:nvPr/>
        </p:nvSpPr>
        <p:spPr>
          <a:xfrm>
            <a:off x="2243105" y="1742334"/>
            <a:ext cx="14125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b="1" dirty="0">
                <a:solidFill>
                  <a:prstClr val="black"/>
                </a:solidFill>
              </a:rPr>
              <a:t>Solution</a:t>
            </a:r>
          </a:p>
        </p:txBody>
      </p:sp>
      <p:sp>
        <p:nvSpPr>
          <p:cNvPr id="5" name="Rectangle 4"/>
          <p:cNvSpPr/>
          <p:nvPr/>
        </p:nvSpPr>
        <p:spPr>
          <a:xfrm>
            <a:off x="2243104" y="2371260"/>
            <a:ext cx="970010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>
                <a:solidFill>
                  <a:srgbClr val="231F20"/>
                </a:solidFill>
                <a:cs typeface="Arial" panose="020B0604020202020204" pitchFamily="34" charset="0"/>
              </a:rPr>
              <a:t>The area is found using the formula for the surface area of a sphere.</a:t>
            </a:r>
            <a:endParaRPr lang="en-GB" sz="2400" dirty="0">
              <a:solidFill>
                <a:srgbClr val="FF0000"/>
              </a:solidFill>
              <a:cs typeface="Arial" panose="020B0604020202020204" pitchFamily="34" charset="0"/>
            </a:endParaRP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6B62E873-0AD7-BC40-8B9A-DA59C527B4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085"/>
            <a:ext cx="2207260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STRAND C</a:t>
            </a:r>
          </a:p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UNIT</a:t>
            </a: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 C3</a:t>
            </a:r>
            <a:b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</a:b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C3.5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86B3E53-AFF4-4FA3-AB4F-904B0F941594}"/>
                  </a:ext>
                </a:extLst>
              </p:cNvPr>
              <p:cNvSpPr txBox="1"/>
              <p:nvPr/>
            </p:nvSpPr>
            <p:spPr>
              <a:xfrm>
                <a:off x="3275194" y="3356992"/>
                <a:ext cx="7848872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GB" sz="2400" dirty="0">
                    <a:solidFill>
                      <a:srgbClr val="FF0000"/>
                    </a:solidFill>
                  </a:rPr>
                  <a:t>				  </a:t>
                </a:r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</m:t>
                    </m:r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=4</m:t>
                    </m:r>
                    <m:r>
                      <a:rPr lang="el-GR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𝜋</m:t>
                    </m:r>
                    <m:sSup>
                      <m:sSupPr>
                        <m:ctrlP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𝑟</m:t>
                        </m:r>
                      </m:e>
                      <m:sup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en-GB" sz="2400" dirty="0">
                  <a:solidFill>
                    <a:srgbClr val="FF0000"/>
                  </a:solidFill>
                  <a:cs typeface="Arial" panose="020B0604020202020204" pitchFamily="34" charset="0"/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  <a:cs typeface="Arial" panose="020B0604020202020204" pitchFamily="34" charset="0"/>
                  </a:rPr>
                  <a:t>					</a:t>
                </a: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                          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=4</m:t>
                    </m:r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×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3.14</m:t>
                    </m:r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×4</m:t>
                    </m:r>
                  </m:oMath>
                </a14:m>
                <a:r>
                  <a:rPr lang="en-GB" sz="2400" baseline="30000" dirty="0">
                    <a:solidFill>
                      <a:srgbClr val="FF0000"/>
                    </a:solidFill>
                  </a:rPr>
                  <a:t>2 </a:t>
                </a:r>
                <a:r>
                  <a:rPr lang="en-GB" sz="2400" dirty="0">
                    <a:solidFill>
                      <a:srgbClr val="FF0000"/>
                    </a:solidFill>
                  </a:rPr>
                  <a:t>cm</a:t>
                </a:r>
                <a:endParaRPr lang="en-GB" sz="2400" baseline="30000" dirty="0">
                  <a:solidFill>
                    <a:srgbClr val="FF0000"/>
                  </a:solidFill>
                </a:endParaRPr>
              </a:p>
              <a:p>
                <a:endParaRPr lang="en-GB" sz="2400" dirty="0">
                  <a:solidFill>
                    <a:srgbClr val="FF0000"/>
                  </a:solidFill>
                  <a:cs typeface="Arial" panose="020B0604020202020204" pitchFamily="34" charset="0"/>
                </a:endParaRPr>
              </a:p>
              <a:p>
                <a:r>
                  <a:rPr lang="en-GB" sz="2400" dirty="0">
                    <a:solidFill>
                      <a:srgbClr val="FF0000"/>
                    </a:solidFill>
                  </a:rPr>
                  <a:t>                           </a:t>
                </a:r>
                <a14:m>
                  <m:oMath xmlns:m="http://schemas.openxmlformats.org/officeDocument/2006/math">
                    <m:r>
                      <a:rPr lang="en-GB" sz="2400" i="1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201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cm</a:t>
                </a:r>
                <a:r>
                  <a:rPr lang="en-GB" sz="2400" baseline="30000" dirty="0">
                    <a:solidFill>
                      <a:srgbClr val="FF0000"/>
                    </a:solidFill>
                  </a:rPr>
                  <a:t>2</a:t>
                </a:r>
                <a:r>
                  <a:rPr lang="en-GB" sz="2400" dirty="0">
                    <a:solidFill>
                      <a:srgbClr val="FF0000"/>
                    </a:solidFill>
                    <a:cs typeface="Arial" panose="020B0604020202020204" pitchFamily="34" charset="0"/>
                  </a:rPr>
                  <a:t> (to the nearest </a:t>
                </a:r>
                <a:r>
                  <a:rPr lang="en-GB" sz="2400" dirty="0">
                    <a:solidFill>
                      <a:srgbClr val="FF0000"/>
                    </a:solidFill>
                  </a:rPr>
                  <a:t>cm</a:t>
                </a:r>
                <a:r>
                  <a:rPr lang="en-GB" sz="2400" baseline="30000" dirty="0">
                    <a:solidFill>
                      <a:srgbClr val="FF0000"/>
                    </a:solidFill>
                  </a:rPr>
                  <a:t>2</a:t>
                </a:r>
                <a:r>
                  <a:rPr lang="en-GB" sz="2400" dirty="0">
                    <a:solidFill>
                      <a:srgbClr val="FF0000"/>
                    </a:solidFill>
                  </a:rPr>
                  <a:t>)</a:t>
                </a:r>
                <a:r>
                  <a:rPr lang="en-GB" sz="2400" dirty="0">
                    <a:solidFill>
                      <a:srgbClr val="FF0000"/>
                    </a:solidFill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C86B3E53-AFF4-4FA3-AB4F-904B0F94159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275194" y="3356992"/>
                <a:ext cx="7848872" cy="1938992"/>
              </a:xfrm>
              <a:prstGeom prst="rect">
                <a:avLst/>
              </a:prstGeom>
              <a:blipFill>
                <a:blip r:embed="rId4"/>
                <a:stretch>
                  <a:fillRect b="-6604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6673240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6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Section C3.5: Fitness Check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ctangle 2"/>
          <p:cNvSpPr/>
          <p:nvPr/>
        </p:nvSpPr>
        <p:spPr>
          <a:xfrm>
            <a:off x="2235214" y="1674842"/>
            <a:ext cx="787420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en-GB" sz="2400" dirty="0"/>
              <a:t>Find the surface area of the </a:t>
            </a:r>
          </a:p>
          <a:p>
            <a:r>
              <a:rPr lang="en-GB" sz="2400" dirty="0"/>
              <a:t>      cuboid opposite.</a:t>
            </a:r>
          </a:p>
        </p:txBody>
      </p:sp>
      <p:sp>
        <p:nvSpPr>
          <p:cNvPr id="15" name="Rectangle 14"/>
          <p:cNvSpPr/>
          <p:nvPr/>
        </p:nvSpPr>
        <p:spPr>
          <a:xfrm>
            <a:off x="4174987" y="2802658"/>
            <a:ext cx="13083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en-GB" sz="2400" dirty="0">
                <a:solidFill>
                  <a:srgbClr val="FF0000"/>
                </a:solidFill>
                <a:latin typeface="Arial"/>
              </a:rPr>
              <a:t>136 cm</a:t>
            </a:r>
            <a:r>
              <a:rPr lang="en-GB" sz="2400" baseline="30000" dirty="0">
                <a:solidFill>
                  <a:srgbClr val="FF0000"/>
                </a:solidFill>
                <a:latin typeface="Arial"/>
              </a:rPr>
              <a:t>2</a:t>
            </a:r>
            <a:endParaRPr lang="en-GB" sz="2400" dirty="0">
              <a:solidFill>
                <a:srgbClr val="FF0000"/>
              </a:solidFill>
              <a:latin typeface="Arial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217145" y="590208"/>
            <a:ext cx="965986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altLang="en-US" sz="2400" dirty="0">
                <a:solidFill>
                  <a:srgbClr val="FF0000"/>
                </a:solidFill>
              </a:rPr>
              <a:t>Here are some questions to check your progress; there are more practice questions if needed.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4"/>
          <a:srcRect l="33075" t="22536" r="32079" b="10233"/>
          <a:stretch/>
        </p:blipFill>
        <p:spPr>
          <a:xfrm>
            <a:off x="7827896" y="1131786"/>
            <a:ext cx="2607269" cy="2828224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0E0DEFD3-4494-FC4D-AC2C-F6AA52A010B6}"/>
              </a:ext>
            </a:extLst>
          </p:cNvPr>
          <p:cNvSpPr/>
          <p:nvPr/>
        </p:nvSpPr>
        <p:spPr>
          <a:xfrm>
            <a:off x="2747125" y="2793053"/>
            <a:ext cx="129715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b="1" dirty="0"/>
              <a:t>Answer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69B0480-6E8B-B34D-9F11-683C9E3F3402}"/>
              </a:ext>
            </a:extLst>
          </p:cNvPr>
          <p:cNvSpPr/>
          <p:nvPr/>
        </p:nvSpPr>
        <p:spPr>
          <a:xfrm>
            <a:off x="2235214" y="4057258"/>
            <a:ext cx="7874209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2.  Find the surface area of the </a:t>
            </a:r>
          </a:p>
          <a:p>
            <a:r>
              <a:rPr lang="en-GB" sz="2400" dirty="0"/>
              <a:t>     cylinder opposite.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3C858A5C-71B5-8046-A84C-9488B6EE602F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50590" t="19535" r="12201" b="14283"/>
          <a:stretch/>
        </p:blipFill>
        <p:spPr>
          <a:xfrm>
            <a:off x="7739948" y="4057258"/>
            <a:ext cx="2797197" cy="2797197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172F3315-773E-1042-A351-7844B2A12879}"/>
              </a:ext>
            </a:extLst>
          </p:cNvPr>
          <p:cNvSpPr txBox="1"/>
          <p:nvPr/>
        </p:nvSpPr>
        <p:spPr>
          <a:xfrm>
            <a:off x="2734698" y="5229130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/>
              <a:t>Answer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1B3B1C4-C397-6745-9DFB-0B53B6641043}"/>
              </a:ext>
            </a:extLst>
          </p:cNvPr>
          <p:cNvSpPr/>
          <p:nvPr/>
        </p:nvSpPr>
        <p:spPr>
          <a:xfrm>
            <a:off x="4174987" y="5229130"/>
            <a:ext cx="158312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  <a:latin typeface="Arial"/>
              </a:rPr>
              <a:t>114.5 cm</a:t>
            </a:r>
            <a:r>
              <a:rPr lang="en-GB" sz="2400" baseline="30000" dirty="0">
                <a:solidFill>
                  <a:srgbClr val="FF0000"/>
                </a:solidFill>
                <a:latin typeface="Arial"/>
              </a:rPr>
              <a:t>2</a:t>
            </a:r>
            <a:endParaRPr lang="en-US" sz="2400" dirty="0">
              <a:solidFill>
                <a:srgbClr val="FF0000"/>
              </a:solidFill>
            </a:endParaRPr>
          </a:p>
        </p:txBody>
      </p:sp>
      <p:sp>
        <p:nvSpPr>
          <p:cNvPr id="18" name="TextBox 7">
            <a:extLst>
              <a:ext uri="{FF2B5EF4-FFF2-40B4-BE49-F238E27FC236}">
                <a16:creationId xmlns:a16="http://schemas.microsoft.com/office/drawing/2014/main" id="{B1286E78-44C5-D24B-9BEC-FC919A42F5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085"/>
            <a:ext cx="2207260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STRAND C</a:t>
            </a:r>
          </a:p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UNIT</a:t>
            </a: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 C3</a:t>
            </a:r>
            <a:b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</a:b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C3.5</a:t>
            </a:r>
          </a:p>
        </p:txBody>
      </p:sp>
    </p:spTree>
    <p:extLst>
      <p:ext uri="{BB962C8B-B14F-4D97-AF65-F5344CB8AC3E}">
        <p14:creationId xmlns:p14="http://schemas.microsoft.com/office/powerpoint/2010/main" val="301801623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5" grpId="0"/>
      <p:bldP spid="13" grpId="0"/>
      <p:bldP spid="14" grpId="0"/>
      <p:bldP spid="2" grpId="0"/>
      <p:bldP spid="9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Area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347" y="3305845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4347" y="3305845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1">
            <a:extLst>
              <a:ext uri="{FF2B5EF4-FFF2-40B4-BE49-F238E27FC236}">
                <a16:creationId xmlns:a16="http://schemas.microsoft.com/office/drawing/2014/main" id="{E7CC74F8-45F4-7F42-8935-A4038D39D3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7552" y="1389279"/>
            <a:ext cx="734415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/>
              <a:t>You have completed the </a:t>
            </a:r>
            <a:r>
              <a:rPr lang="en-US" altLang="en-US" sz="2400" b="1" dirty="0"/>
              <a:t>fifth and last Section.</a:t>
            </a:r>
          </a:p>
        </p:txBody>
      </p:sp>
      <p:sp>
        <p:nvSpPr>
          <p:cNvPr id="14" name="TextBox 7">
            <a:extLst>
              <a:ext uri="{FF2B5EF4-FFF2-40B4-BE49-F238E27FC236}">
                <a16:creationId xmlns:a16="http://schemas.microsoft.com/office/drawing/2014/main" id="{4E30A376-2A46-154B-B06F-E9DC97B7FDD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085"/>
            <a:ext cx="2207260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STRAND C</a:t>
            </a:r>
          </a:p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UNIT</a:t>
            </a: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 C3</a:t>
            </a:r>
            <a:b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</a:b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C3.5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34B8717-204E-D544-927A-C1002D31F52A}"/>
              </a:ext>
            </a:extLst>
          </p:cNvPr>
          <p:cNvSpPr/>
          <p:nvPr/>
        </p:nvSpPr>
        <p:spPr>
          <a:xfrm>
            <a:off x="2903321" y="3766313"/>
            <a:ext cx="85926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en-US" sz="2400" dirty="0">
                <a:solidFill>
                  <a:srgbClr val="C00000"/>
                </a:solidFill>
              </a:rPr>
              <a:t>If you need more examples and interactive practice, go to</a:t>
            </a:r>
            <a:br>
              <a:rPr lang="en-US" altLang="en-US" sz="2400" dirty="0">
                <a:solidFill>
                  <a:srgbClr val="C00000"/>
                </a:solidFill>
              </a:rPr>
            </a:br>
            <a:r>
              <a:rPr lang="en-US" altLang="en-US" sz="2400" b="1" dirty="0">
                <a:solidFill>
                  <a:srgbClr val="C00000"/>
                </a:solidFill>
              </a:rPr>
              <a:t>http://szalonta.hu/ske/text/C3/skec3s5.html</a:t>
            </a:r>
          </a:p>
        </p:txBody>
      </p:sp>
    </p:spTree>
    <p:extLst>
      <p:ext uri="{BB962C8B-B14F-4D97-AF65-F5344CB8AC3E}">
        <p14:creationId xmlns:p14="http://schemas.microsoft.com/office/powerpoint/2010/main" val="148802909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351583" y="980728"/>
            <a:ext cx="9649073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Area of a Triangle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Area of a Triangle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angle 5"/>
              <p:cNvSpPr/>
              <p:nvPr/>
            </p:nvSpPr>
            <p:spPr>
              <a:xfrm>
                <a:off x="2331956" y="1530802"/>
                <a:ext cx="9735347" cy="172188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en-GB" sz="2400" dirty="0"/>
                  <a:t>For a </a:t>
                </a:r>
                <a:r>
                  <a:rPr lang="en-GB" sz="2400" i="1" dirty="0"/>
                  <a:t>triangle, </a:t>
                </a:r>
                <a:r>
                  <a:rPr lang="en-GB" sz="2400" dirty="0"/>
                  <a:t>the area is given by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2400" i="1">
                        <a:latin typeface="Cambria Math" panose="02040503050406030204" pitchFamily="18" charset="0"/>
                      </a:rPr>
                      <m:t>𝑏h</m:t>
                    </m:r>
                  </m:oMath>
                </a14:m>
                <a:r>
                  <a:rPr lang="en-GB" sz="2400" dirty="0"/>
                  <a:t> and the perimeter by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𝑎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𝑏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2400" dirty="0"/>
                  <a:t>, where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𝑏</m:t>
                    </m:r>
                  </m:oMath>
                </a14:m>
                <a:r>
                  <a:rPr lang="en-GB" sz="2400" i="1" dirty="0"/>
                  <a:t> </a:t>
                </a:r>
                <a:r>
                  <a:rPr lang="en-GB" sz="2400" dirty="0"/>
                  <a:t>is the length of the base,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h</m:t>
                    </m:r>
                  </m:oMath>
                </a14:m>
                <a:r>
                  <a:rPr lang="en-GB" sz="2400" i="1" dirty="0"/>
                  <a:t> </a:t>
                </a:r>
                <a:r>
                  <a:rPr lang="en-GB" sz="2400" dirty="0"/>
                  <a:t>the height and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𝑎</m:t>
                    </m:r>
                  </m:oMath>
                </a14:m>
                <a:r>
                  <a:rPr lang="en-GB" sz="2400" i="1" dirty="0"/>
                  <a:t> </a:t>
                </a:r>
                <a:r>
                  <a:rPr lang="en-GB" sz="2400" dirty="0"/>
                  <a:t>and </a:t>
                </a:r>
                <a14:m>
                  <m:oMath xmlns:m="http://schemas.openxmlformats.org/officeDocument/2006/math">
                    <m:r>
                      <a:rPr lang="en-GB" sz="2400" i="1">
                        <a:latin typeface="Cambria Math" panose="02040503050406030204" pitchFamily="18" charset="0"/>
                      </a:rPr>
                      <m:t>𝑐</m:t>
                    </m:r>
                  </m:oMath>
                </a14:m>
                <a:r>
                  <a:rPr lang="en-GB" sz="2400" i="1" dirty="0"/>
                  <a:t> </a:t>
                </a:r>
                <a:r>
                  <a:rPr lang="en-GB" sz="2400" dirty="0"/>
                  <a:t>are the lengths of the other two sides.</a:t>
                </a:r>
              </a:p>
              <a:p>
                <a:endParaRPr lang="en-GB" sz="2400" dirty="0"/>
              </a:p>
            </p:txBody>
          </p:sp>
        </mc:Choice>
        <mc:Fallback xmlns="">
          <p:sp>
            <p:nvSpPr>
              <p:cNvPr id="6" name="Rectangle 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1956" y="1530802"/>
                <a:ext cx="9735347" cy="1721882"/>
              </a:xfrm>
              <a:prstGeom prst="rect">
                <a:avLst/>
              </a:prstGeom>
              <a:blipFill rotWithShape="0">
                <a:blip r:embed="rId4"/>
                <a:stretch>
                  <a:fillRect l="-1002" r="-1127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31904" y="3461618"/>
            <a:ext cx="3237257" cy="2487384"/>
          </a:xfrm>
          <a:prstGeom prst="rect">
            <a:avLst/>
          </a:prstGeom>
        </p:spPr>
      </p:pic>
      <p:sp>
        <p:nvSpPr>
          <p:cNvPr id="10" name="TextBox 7">
            <a:extLst>
              <a:ext uri="{FF2B5EF4-FFF2-40B4-BE49-F238E27FC236}">
                <a16:creationId xmlns:a16="http://schemas.microsoft.com/office/drawing/2014/main" id="{3802E66D-2319-0442-805A-8CF3EC827C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085"/>
            <a:ext cx="2207260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STRAND C</a:t>
            </a:r>
          </a:p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UNIT</a:t>
            </a: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 C3</a:t>
            </a:r>
            <a:b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</a:b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C3.1</a:t>
            </a:r>
          </a:p>
        </p:txBody>
      </p:sp>
    </p:spTree>
    <p:extLst>
      <p:ext uri="{BB962C8B-B14F-4D97-AF65-F5344CB8AC3E}">
        <p14:creationId xmlns:p14="http://schemas.microsoft.com/office/powerpoint/2010/main" val="2977657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351583" y="980728"/>
            <a:ext cx="9649073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Example 1 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Area: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ctangle 5"/>
          <p:cNvSpPr/>
          <p:nvPr/>
        </p:nvSpPr>
        <p:spPr>
          <a:xfrm>
            <a:off x="2331956" y="1530802"/>
            <a:ext cx="973534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GB" sz="2400" dirty="0"/>
              <a:t>Find the area of the following triangles.</a:t>
            </a:r>
          </a:p>
        </p:txBody>
      </p:sp>
      <p:sp>
        <p:nvSpPr>
          <p:cNvPr id="3" name="Rectangle 2"/>
          <p:cNvSpPr/>
          <p:nvPr/>
        </p:nvSpPr>
        <p:spPr>
          <a:xfrm>
            <a:off x="2498279" y="5726897"/>
            <a:ext cx="935567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>
                <a:solidFill>
                  <a:srgbClr val="FF0000"/>
                </a:solidFill>
              </a:rPr>
              <a:t>You can try this question and check your answer on the next slides.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67608" y="2521212"/>
            <a:ext cx="4275172" cy="254143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12621" y="2521212"/>
            <a:ext cx="3883489" cy="2487384"/>
          </a:xfrm>
          <a:prstGeom prst="rect">
            <a:avLst/>
          </a:prstGeom>
        </p:spPr>
      </p:pic>
      <p:sp>
        <p:nvSpPr>
          <p:cNvPr id="12" name="TextBox 7">
            <a:extLst>
              <a:ext uri="{FF2B5EF4-FFF2-40B4-BE49-F238E27FC236}">
                <a16:creationId xmlns:a16="http://schemas.microsoft.com/office/drawing/2014/main" id="{CE5C2193-3252-B74D-BF1A-93D3C138FA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085"/>
            <a:ext cx="2207260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STRAND C</a:t>
            </a:r>
          </a:p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UNIT</a:t>
            </a: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 C3</a:t>
            </a:r>
            <a:b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</a:b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C3.1</a:t>
            </a:r>
          </a:p>
        </p:txBody>
      </p:sp>
    </p:spTree>
    <p:extLst>
      <p:ext uri="{BB962C8B-B14F-4D97-AF65-F5344CB8AC3E}">
        <p14:creationId xmlns:p14="http://schemas.microsoft.com/office/powerpoint/2010/main" val="429186343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351583" y="980728"/>
            <a:ext cx="9649073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Area: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79776" y="1644821"/>
            <a:ext cx="4275172" cy="254143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3935760" y="4522277"/>
                <a:ext cx="5337038" cy="613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2400" dirty="0"/>
                  <a:t>Use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𝐴𝑟𝑒𝑎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𝑏h</m:t>
                    </m:r>
                  </m:oMath>
                </a14:m>
                <a:r>
                  <a:rPr lang="en-GB" sz="2400" dirty="0"/>
                  <a:t> or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𝑏𝑎𝑠𝑒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h𝑒𝑖𝑔h𝑡</m:t>
                    </m:r>
                  </m:oMath>
                </a14:m>
                <a:r>
                  <a:rPr lang="en-GB" sz="2400" dirty="0"/>
                  <a:t> </a:t>
                </a: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5760" y="4522277"/>
                <a:ext cx="5337038" cy="613886"/>
              </a:xfrm>
              <a:prstGeom prst="rect">
                <a:avLst/>
              </a:prstGeom>
              <a:blipFill>
                <a:blip r:embed="rId5"/>
                <a:stretch>
                  <a:fillRect l="-1663" b="-81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4048475" y="5213179"/>
                <a:ext cx="3753015" cy="783804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𝐴𝑟𝑒𝑎</m:t>
                      </m:r>
                      <m:r>
                        <a:rPr lang="en-GB" sz="240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GB" sz="2400" i="1" smtClean="0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GB" sz="2400" i="1">
                              <a:solidFill>
                                <a:srgbClr val="FF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GB" sz="240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×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5</m:t>
                      </m:r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cm</m:t>
                      </m:r>
                      <m:r>
                        <a:rPr lang="en-GB" sz="2400" b="0" i="1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×4.2</m:t>
                      </m:r>
                      <m:r>
                        <m:rPr>
                          <m:nor/>
                        </m:rPr>
                        <a:rPr lang="en-GB" sz="2400" b="0" i="0" smtClean="0">
                          <a:solidFill>
                            <a:srgbClr val="FF0000"/>
                          </a:solidFill>
                          <a:latin typeface="Cambria Math" panose="02040503050406030204" pitchFamily="18" charset="0"/>
                        </a:rPr>
                        <m:t> </m:t>
                      </m:r>
                      <m:r>
                        <m:rPr>
                          <m:nor/>
                        </m:rPr>
                        <a:rPr lang="en-GB" sz="2400" dirty="0">
                          <a:solidFill>
                            <a:srgbClr val="FF0000"/>
                          </a:solidFill>
                        </a:rPr>
                        <m:t>cm</m:t>
                      </m:r>
                    </m:oMath>
                  </m:oMathPara>
                </a14:m>
                <a:endParaRPr lang="en-GB" sz="24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48475" y="5213179"/>
                <a:ext cx="3753015" cy="783804"/>
              </a:xfrm>
              <a:prstGeom prst="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7658142" y="5411940"/>
            <a:ext cx="17780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=</a:t>
            </a:r>
            <a:r>
              <a:rPr lang="en-GB" sz="2400" b="1" dirty="0"/>
              <a:t> </a:t>
            </a:r>
            <a:r>
              <a:rPr lang="en-GB" sz="2400" dirty="0">
                <a:solidFill>
                  <a:srgbClr val="FF0000"/>
                </a:solidFill>
              </a:rPr>
              <a:t>10.5 cm</a:t>
            </a:r>
            <a:r>
              <a:rPr lang="en-GB" sz="2400" baseline="30000" dirty="0">
                <a:solidFill>
                  <a:srgbClr val="FF0000"/>
                </a:solidFill>
              </a:rPr>
              <a:t>2</a:t>
            </a:r>
            <a:r>
              <a:rPr lang="en-GB" sz="2400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5FF5DFD1-2B79-8F4B-B324-C3B42378328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085"/>
            <a:ext cx="2207260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STRAND C</a:t>
            </a:r>
          </a:p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UNIT</a:t>
            </a: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 C3</a:t>
            </a:r>
            <a:b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</a:b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C3.1</a:t>
            </a:r>
          </a:p>
        </p:txBody>
      </p:sp>
    </p:spTree>
    <p:extLst>
      <p:ext uri="{BB962C8B-B14F-4D97-AF65-F5344CB8AC3E}">
        <p14:creationId xmlns:p14="http://schemas.microsoft.com/office/powerpoint/2010/main" val="2232707518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351583" y="980728"/>
            <a:ext cx="9649073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Solution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Area: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Rectangle 1"/>
              <p:cNvSpPr/>
              <p:nvPr/>
            </p:nvSpPr>
            <p:spPr>
              <a:xfrm>
                <a:off x="3935760" y="4465780"/>
                <a:ext cx="5337038" cy="613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en-GB" sz="2400" dirty="0"/>
                  <a:t>Use </a:t>
                </a:r>
                <a14:m>
                  <m:oMath xmlns:m="http://schemas.openxmlformats.org/officeDocument/2006/math"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𝐴𝑟𝑒𝑎</m:t>
                    </m:r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4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2400" b="0" i="1" smtClean="0">
                        <a:latin typeface="Cambria Math" panose="02040503050406030204" pitchFamily="18" charset="0"/>
                      </a:rPr>
                      <m:t>𝑏h</m:t>
                    </m:r>
                  </m:oMath>
                </a14:m>
                <a:r>
                  <a:rPr lang="en-GB" sz="2400" dirty="0"/>
                  <a:t> or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GB" sz="24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24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𝑏𝑎𝑠𝑒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r>
                      <a:rPr lang="en-GB" sz="24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h𝑒𝑖𝑔h𝑡</m:t>
                    </m:r>
                  </m:oMath>
                </a14:m>
                <a:r>
                  <a:rPr lang="en-GB" sz="2400" dirty="0"/>
                  <a:t> </a:t>
                </a:r>
              </a:p>
            </p:txBody>
          </p:sp>
        </mc:Choice>
        <mc:Fallback xmlns="">
          <p:sp>
            <p:nvSpPr>
              <p:cNvPr id="2" name="Rectangle 1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35760" y="4465780"/>
                <a:ext cx="5337038" cy="613886"/>
              </a:xfrm>
              <a:prstGeom prst="rect">
                <a:avLst/>
              </a:prstGeom>
              <a:blipFill>
                <a:blip r:embed="rId4"/>
                <a:stretch>
                  <a:fillRect l="-1663" b="-81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Rectangle 7"/>
              <p:cNvSpPr/>
              <p:nvPr/>
            </p:nvSpPr>
            <p:spPr>
              <a:xfrm>
                <a:off x="4079776" y="5263386"/>
                <a:ext cx="3645613" cy="61388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𝐴𝑟𝑒𝑎</m:t>
                    </m:r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GB" sz="2400" i="1" smtClean="0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GB" sz="2400" i="1">
                            <a:solidFill>
                              <a:srgbClr val="FF0000"/>
                            </a:solidFill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  <m:r>
                      <a:rPr lang="en-GB" sz="240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×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6</m:t>
                    </m:r>
                    <m:r>
                      <m:rPr>
                        <m:nor/>
                      </m:rPr>
                      <a:rPr lang="en-GB" sz="2400" b="0" i="0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 </m:t>
                    </m:r>
                    <m:r>
                      <m:rPr>
                        <m:nor/>
                      </m:rPr>
                      <a:rPr lang="en-GB" sz="2400" dirty="0">
                        <a:solidFill>
                          <a:srgbClr val="FF0000"/>
                        </a:solidFill>
                      </a:rPr>
                      <m:t>cm</m:t>
                    </m:r>
                    <m:r>
                      <a:rPr lang="en-GB" sz="2400" b="0" i="1" smtClean="0">
                        <a:solidFill>
                          <a:srgbClr val="FF0000"/>
                        </a:solidFill>
                        <a:latin typeface="Cambria Math" panose="02040503050406030204" pitchFamily="18" charset="0"/>
                      </a:rPr>
                      <m:t>×5.5</m:t>
                    </m:r>
                  </m:oMath>
                </a14:m>
                <a:r>
                  <a:rPr lang="en-GB" sz="2400" dirty="0">
                    <a:solidFill>
                      <a:srgbClr val="FF0000"/>
                    </a:solidFill>
                  </a:rPr>
                  <a:t> cm</a:t>
                </a:r>
                <a:endParaRPr lang="en-GB" sz="2400" dirty="0"/>
              </a:p>
            </p:txBody>
          </p:sp>
        </mc:Choice>
        <mc:Fallback xmlns="">
          <p:sp>
            <p:nvSpPr>
              <p:cNvPr id="8" name="Rectangle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79776" y="5263386"/>
                <a:ext cx="3645613" cy="613886"/>
              </a:xfrm>
              <a:prstGeom prst="rect">
                <a:avLst/>
              </a:prstGeom>
              <a:blipFill>
                <a:blip r:embed="rId5"/>
                <a:stretch>
                  <a:fillRect r="-1505" b="-8911"/>
                </a:stretch>
              </a:blipFill>
            </p:spPr>
            <p:txBody>
              <a:bodyPr/>
              <a:lstStyle/>
              <a:p>
                <a:r>
                  <a:rPr lang="en-GB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Rectangle 8"/>
          <p:cNvSpPr/>
          <p:nvPr/>
        </p:nvSpPr>
        <p:spPr>
          <a:xfrm>
            <a:off x="7598745" y="5334121"/>
            <a:ext cx="177805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>
                <a:solidFill>
                  <a:srgbClr val="FF0000"/>
                </a:solidFill>
              </a:rPr>
              <a:t>= 16.5 cm</a:t>
            </a:r>
            <a:r>
              <a:rPr lang="en-GB" sz="2400" baseline="30000" dirty="0">
                <a:solidFill>
                  <a:srgbClr val="FF0000"/>
                </a:solidFill>
              </a:rPr>
              <a:t>2</a:t>
            </a:r>
            <a:r>
              <a:rPr lang="en-GB" sz="2400" dirty="0">
                <a:solidFill>
                  <a:srgbClr val="FF0000"/>
                </a:solidFill>
              </a:rPr>
              <a:t>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583832" y="1675861"/>
            <a:ext cx="3609145" cy="2310584"/>
          </a:xfrm>
          <a:prstGeom prst="rect">
            <a:avLst/>
          </a:prstGeom>
        </p:spPr>
      </p:pic>
      <p:sp>
        <p:nvSpPr>
          <p:cNvPr id="12" name="TextBox 7">
            <a:extLst>
              <a:ext uri="{FF2B5EF4-FFF2-40B4-BE49-F238E27FC236}">
                <a16:creationId xmlns:a16="http://schemas.microsoft.com/office/drawing/2014/main" id="{147C960A-C2F1-B14D-A935-8789FF483F8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085"/>
            <a:ext cx="2207260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STRAND C</a:t>
            </a:r>
          </a:p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UNIT</a:t>
            </a: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 C3</a:t>
            </a:r>
            <a:b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</a:b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C3.1</a:t>
            </a:r>
          </a:p>
        </p:txBody>
      </p:sp>
    </p:spTree>
    <p:extLst>
      <p:ext uri="{BB962C8B-B14F-4D97-AF65-F5344CB8AC3E}">
        <p14:creationId xmlns:p14="http://schemas.microsoft.com/office/powerpoint/2010/main" val="4105349090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72" name="TextBox 1"/>
          <p:cNvSpPr txBox="1">
            <a:spLocks noChangeArrowheads="1"/>
          </p:cNvSpPr>
          <p:nvPr/>
        </p:nvSpPr>
        <p:spPr bwMode="auto">
          <a:xfrm>
            <a:off x="2340806" y="749070"/>
            <a:ext cx="9649073" cy="461665"/>
          </a:xfrm>
          <a:prstGeom prst="rect">
            <a:avLst/>
          </a:prstGeom>
          <a:noFill/>
          <a:ln>
            <a:noFill/>
          </a:ln>
        </p:spPr>
        <p:txBody>
          <a:bodyPr wrap="square">
            <a:spAutoFit/>
          </a:bodyPr>
          <a:lstStyle>
            <a:lvl1pPr marL="457200" indent="-457200"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  <a:cs typeface="ＭＳ Ｐゴシック" charset="0"/>
              </a:defRPr>
            </a:lvl1pPr>
            <a:lvl2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2pPr>
            <a:lvl3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3pPr>
            <a:lvl4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4pPr>
            <a:lvl5pPr eaLnBrk="0" hangingPunct="0"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SzPct val="100000"/>
              <a:buFont typeface="Times New Roman" charset="0"/>
              <a:tabLst>
                <a:tab pos="269875" algn="l"/>
              </a:tabLst>
              <a:defRPr sz="2000">
                <a:solidFill>
                  <a:schemeClr val="tx1"/>
                </a:solidFill>
                <a:latin typeface="Arial" charset="0"/>
                <a:ea typeface="ＭＳ Ｐゴシック" charset="0"/>
              </a:defRPr>
            </a:lvl9pPr>
          </a:lstStyle>
          <a:p>
            <a:r>
              <a:rPr lang="en-GB" sz="2400" b="1" dirty="0"/>
              <a:t>Example 2 </a:t>
            </a:r>
          </a:p>
        </p:txBody>
      </p:sp>
      <p:sp>
        <p:nvSpPr>
          <p:cNvPr id="15373" name="TextBox 2"/>
          <p:cNvSpPr txBox="1">
            <a:spLocks noChangeArrowheads="1"/>
          </p:cNvSpPr>
          <p:nvPr/>
        </p:nvSpPr>
        <p:spPr bwMode="auto">
          <a:xfrm>
            <a:off x="2207260" y="0"/>
            <a:ext cx="998474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algn="ctr" eaLnBrk="1" hangingPunct="1"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n-US" altLang="en-US" sz="2800" b="1" dirty="0"/>
              <a:t>Area: Examples</a:t>
            </a:r>
          </a:p>
        </p:txBody>
      </p:sp>
      <p:pic>
        <p:nvPicPr>
          <p:cNvPr id="15374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375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70600" y="3416300"/>
            <a:ext cx="38100" cy="2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Rectangle 3"/>
          <p:cNvSpPr/>
          <p:nvPr/>
        </p:nvSpPr>
        <p:spPr>
          <a:xfrm>
            <a:off x="2370953" y="1326927"/>
            <a:ext cx="696440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GB" sz="2400" dirty="0"/>
              <a:t>Find the perimeter and area of each shape below.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95600" y="2398180"/>
            <a:ext cx="4383404" cy="203624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503353" y="2394959"/>
            <a:ext cx="3664014" cy="237155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>
          <a:xfrm>
            <a:off x="2370953" y="5221707"/>
            <a:ext cx="9352977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400" dirty="0">
                <a:solidFill>
                  <a:srgbClr val="FF0000"/>
                </a:solidFill>
              </a:rPr>
              <a:t>You can try this question and check your answer on the next slides.</a:t>
            </a:r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4069E9FD-2BDE-4449-B799-C53383F0D8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38085"/>
            <a:ext cx="2207260" cy="10926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/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STRAND C</a:t>
            </a:r>
          </a:p>
          <a:p>
            <a:pPr marL="0" marR="0" algn="ctr" eaLnBrk="0" fontAlgn="base" hangingPunct="0">
              <a:spcBef>
                <a:spcPts val="0"/>
              </a:spcBef>
              <a:spcAft>
                <a:spcPts val="600"/>
              </a:spcAft>
            </a:pPr>
            <a: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  <a:t>UNIT</a:t>
            </a: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 C3</a:t>
            </a:r>
            <a:br>
              <a:rPr lang="en-US" sz="2000" b="1" kern="1200" dirty="0">
                <a:solidFill>
                  <a:schemeClr val="bg1"/>
                </a:solidFill>
                <a:effectLst/>
                <a:latin typeface="Arial"/>
                <a:ea typeface="MS PGothic"/>
                <a:cs typeface="Times New Roman"/>
              </a:rPr>
            </a:br>
            <a:r>
              <a:rPr lang="en-US" b="1" dirty="0">
                <a:solidFill>
                  <a:schemeClr val="bg1"/>
                </a:solidFill>
                <a:latin typeface="Arial"/>
                <a:ea typeface="MS PGothic"/>
                <a:cs typeface="Times New Roman"/>
              </a:rPr>
              <a:t>Section C3.1</a:t>
            </a:r>
          </a:p>
        </p:txBody>
      </p:sp>
    </p:spTree>
    <p:extLst>
      <p:ext uri="{BB962C8B-B14F-4D97-AF65-F5344CB8AC3E}">
        <p14:creationId xmlns:p14="http://schemas.microsoft.com/office/powerpoint/2010/main" val="1873485363"/>
      </p:ext>
    </p:extLst>
  </p:cSld>
  <p:clrMapOvr>
    <a:masterClrMapping/>
  </p:clrMapOvr>
  <p:transition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</p:bldLst>
  </p:timing>
</p:sld>
</file>

<file path=ppt/theme/theme1.xml><?xml version="1.0" encoding="utf-8"?>
<a:theme xmlns:a="http://schemas.openxmlformats.org/drawingml/2006/main" name="Alapértelmezett terv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Alapértelmezett terv">
      <a:majorFont>
        <a:latin typeface="Arial"/>
        <a:ea typeface="ＭＳ Ｐゴシック"/>
        <a:cs typeface=""/>
      </a:majorFont>
      <a:minorFont>
        <a:latin typeface="Calibri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00B8FF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449263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>
            <a:srgbClr val="000000"/>
          </a:buClr>
          <a:buSzPct val="100000"/>
          <a:buFont typeface="Times New Roman" charset="0"/>
          <a:buNone/>
          <a:tabLst/>
          <a:defRPr kumimoji="0" lang="en-GB" sz="20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0"/>
          </a:defRPr>
        </a:defPPr>
      </a:lstStyle>
    </a:lnDef>
  </a:objectDefaults>
  <a:extraClrSchemeLst>
    <a:extraClrScheme>
      <a:clrScheme name="Alapértelmezett terv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Alapértelmezett terv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8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Alapértelmezett terv 9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0000CC"/>
        </a:hlink>
        <a:folHlink>
          <a:srgbClr val="0000C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B7242D3088D216458E0212DCF115C968" ma:contentTypeVersion="13" ma:contentTypeDescription="Create a new document." ma:contentTypeScope="" ma:versionID="dec315d4ad1de463c9cd8d1883a63030">
  <xsd:schema xmlns:xsd="http://www.w3.org/2001/XMLSchema" xmlns:xs="http://www.w3.org/2001/XMLSchema" xmlns:p="http://schemas.microsoft.com/office/2006/metadata/properties" xmlns:ns3="9ee75292-5076-4fcc-bc52-dcc754448144" xmlns:ns4="f7b00057-f5aa-46f4-8410-da255f325540" targetNamespace="http://schemas.microsoft.com/office/2006/metadata/properties" ma:root="true" ma:fieldsID="dd1e531ce6b01eaefd4a7de6ab057d9e" ns3:_="" ns4:_="">
    <xsd:import namespace="9ee75292-5076-4fcc-bc52-dcc754448144"/>
    <xsd:import namespace="f7b00057-f5aa-46f4-8410-da255f325540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AutoTags" minOccurs="0"/>
                <xsd:element ref="ns4:MediaServiceOCR" minOccurs="0"/>
                <xsd:element ref="ns4:MediaServiceDateTaken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AutoKeyPoints" minOccurs="0"/>
                <xsd:element ref="ns4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ee75292-5076-4fcc-bc52-dcc754448144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description="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haring Hint Hash" ma:description="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b00057-f5aa-46f4-8410-da255f32554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description="" ma:hidden="true" ma:internalName="MediaServiceFastMetadata" ma:readOnly="true">
      <xsd:simpleType>
        <xsd:restriction base="dms:Note"/>
      </xsd:simpleType>
    </xsd:element>
    <xsd:element name="MediaServiceAutoTags" ma:index="13" nillable="true" ma:displayName="MediaServiceAutoTags" ma:internalName="MediaServiceAutoTags" ma:readOnly="true">
      <xsd:simpleType>
        <xsd:restriction base="dms:Text"/>
      </xsd:simpleType>
    </xsd:element>
    <xsd:element name="MediaServiceOCR" ma:index="14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16" nillable="true" ma:displayName="MediaServiceLocation" ma:internalName="MediaServiceLocation" ma:readOnly="true">
      <xsd:simpleType>
        <xsd:restriction base="dms:Text"/>
      </xsd:simpleType>
    </xsd:element>
    <xsd:element name="MediaServiceGenerationTime" ma:index="17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8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9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20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6243552F-E41D-424C-8547-11ECC67B9BE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0D26DF9-5106-4408-AEB8-21B8AFA51FB3}">
  <ds:schemaRefs>
    <ds:schemaRef ds:uri="http://purl.org/dc/elements/1.1/"/>
    <ds:schemaRef ds:uri="http://schemas.microsoft.com/office/2006/metadata/properties"/>
    <ds:schemaRef ds:uri="9ee75292-5076-4fcc-bc52-dcc754448144"/>
    <ds:schemaRef ds:uri="http://purl.org/dc/terms/"/>
    <ds:schemaRef ds:uri="f7b00057-f5aa-46f4-8410-da255f3255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F6BE0993-3E8D-4AAE-A529-3CB4C627C3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ee75292-5076-4fcc-bc52-dcc754448144"/>
    <ds:schemaRef ds:uri="f7b00057-f5aa-46f4-8410-da255f325540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10075</TotalTime>
  <Words>3085</Words>
  <Application>Microsoft Office PowerPoint</Application>
  <PresentationFormat>Widescreen</PresentationFormat>
  <Paragraphs>394</Paragraphs>
  <Slides>45</Slides>
  <Notes>44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45</vt:i4>
      </vt:variant>
    </vt:vector>
  </HeadingPairs>
  <TitlesOfParts>
    <vt:vector size="51" baseType="lpstr">
      <vt:lpstr>Arial</vt:lpstr>
      <vt:lpstr>Calibri</vt:lpstr>
      <vt:lpstr>Cambria Math</vt:lpstr>
      <vt:lpstr>Times New Roman</vt:lpstr>
      <vt:lpstr>Times-Roman</vt:lpstr>
      <vt:lpstr>Alapértelmezett terv</vt:lpstr>
      <vt:lpstr>TSST Strand C UNIT C1: Area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Unit1</dc:title>
  <dc:creator>a</dc:creator>
  <cp:lastModifiedBy>Liz Holland</cp:lastModifiedBy>
  <cp:revision>399</cp:revision>
  <cp:lastPrinted>2016-10-17T08:47:54Z</cp:lastPrinted>
  <dcterms:created xsi:type="dcterms:W3CDTF">2012-10-10T19:07:13Z</dcterms:created>
  <dcterms:modified xsi:type="dcterms:W3CDTF">2020-11-05T17:17:07Z</dcterms:modified>
</cp:coreProperties>
</file>