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3"/>
  </p:notesMasterIdLst>
  <p:handoutMasterIdLst>
    <p:handoutMasterId r:id="rId34"/>
  </p:handoutMasterIdLst>
  <p:sldIdLst>
    <p:sldId id="355" r:id="rId5"/>
    <p:sldId id="283" r:id="rId6"/>
    <p:sldId id="356" r:id="rId7"/>
    <p:sldId id="414" r:id="rId8"/>
    <p:sldId id="360" r:id="rId9"/>
    <p:sldId id="415" r:id="rId10"/>
    <p:sldId id="416" r:id="rId11"/>
    <p:sldId id="366" r:id="rId12"/>
    <p:sldId id="418" r:id="rId13"/>
    <p:sldId id="371" r:id="rId14"/>
    <p:sldId id="372" r:id="rId15"/>
    <p:sldId id="419" r:id="rId16"/>
    <p:sldId id="420" r:id="rId17"/>
    <p:sldId id="421" r:id="rId18"/>
    <p:sldId id="422" r:id="rId19"/>
    <p:sldId id="379" r:id="rId20"/>
    <p:sldId id="423" r:id="rId21"/>
    <p:sldId id="385" r:id="rId22"/>
    <p:sldId id="386" r:id="rId23"/>
    <p:sldId id="424" r:id="rId24"/>
    <p:sldId id="391" r:id="rId25"/>
    <p:sldId id="393" r:id="rId26"/>
    <p:sldId id="425" r:id="rId27"/>
    <p:sldId id="426" r:id="rId28"/>
    <p:sldId id="427" r:id="rId29"/>
    <p:sldId id="428" r:id="rId30"/>
    <p:sldId id="397" r:id="rId31"/>
    <p:sldId id="400" r:id="rId32"/>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6"/>
  </p:normalViewPr>
  <p:slideViewPr>
    <p:cSldViewPr>
      <p:cViewPr varScale="1">
        <p:scale>
          <a:sx n="87" d="100"/>
          <a:sy n="87" d="100"/>
        </p:scale>
        <p:origin x="114" y="462"/>
      </p:cViewPr>
      <p:guideLst>
        <p:guide orient="horz" pos="2160"/>
        <p:guide pos="384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11/5/2020</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22109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236834211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13342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22308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087385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26337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060384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199321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8945586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550730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352413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059942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358410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562643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9039662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591307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9216542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5417809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948273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240307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7256354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909876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720833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669052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4174251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903859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7945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959327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3980566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238633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50.png"/><Relationship Id="rId5" Type="http://schemas.openxmlformats.org/officeDocument/2006/relationships/image" Target="../media/image240.png"/><Relationship Id="rId4" Type="http://schemas.openxmlformats.org/officeDocument/2006/relationships/image" Target="../media/image230.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10.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31.png"/><Relationship Id="rId9"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png"/><Relationship Id="rId7"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24.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png"/><Relationship Id="rId7"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2.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57.png"/><Relationship Id="rId10" Type="http://schemas.openxmlformats.org/officeDocument/2006/relationships/image" Target="../media/image67.png"/><Relationship Id="rId4" Type="http://schemas.openxmlformats.org/officeDocument/2006/relationships/image" Target="../media/image62.png"/><Relationship Id="rId9" Type="http://schemas.openxmlformats.org/officeDocument/2006/relationships/image" Target="../media/image66.png"/></Relationships>
</file>

<file path=ppt/slides/_rels/slide2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2.png"/><Relationship Id="rId7" Type="http://schemas.openxmlformats.org/officeDocument/2006/relationships/image" Target="../media/image74.png"/><Relationship Id="rId12" Type="http://schemas.openxmlformats.org/officeDocument/2006/relationships/image" Target="../media/image78.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0.png"/><Relationship Id="rId10" Type="http://schemas.openxmlformats.org/officeDocument/2006/relationships/image" Target="../media/image76.png"/><Relationship Id="rId4" Type="http://schemas.openxmlformats.org/officeDocument/2006/relationships/image" Target="../media/image71.png"/><Relationship Id="rId9" Type="http://schemas.openxmlformats.org/officeDocument/2006/relationships/image" Target="../media/image75.png"/></Relationships>
</file>

<file path=ppt/slides/_rels/slide27.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2.png"/><Relationship Id="rId7" Type="http://schemas.openxmlformats.org/officeDocument/2006/relationships/image" Target="../media/image82.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00.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4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5301208"/>
            <a:ext cx="11593288" cy="1325563"/>
          </a:xfrm>
        </p:spPr>
        <p:txBody>
          <a:bodyPr/>
          <a:lstStyle/>
          <a:p>
            <a:pPr>
              <a:spcBef>
                <a:spcPts val="600"/>
              </a:spcBef>
              <a:spcAft>
                <a:spcPts val="1200"/>
              </a:spcAft>
            </a:pPr>
            <a:r>
              <a:rPr lang="en-GB" sz="3600" b="1" dirty="0"/>
              <a:t>TSST Strand C</a:t>
            </a:r>
            <a:br>
              <a:rPr lang="en-GB" sz="3600" b="1" dirty="0"/>
            </a:br>
            <a:r>
              <a:rPr lang="en-GB" sz="3600" b="1" dirty="0"/>
              <a:t>UNIT C4: Volume</a:t>
            </a:r>
          </a:p>
        </p:txBody>
      </p:sp>
    </p:spTree>
    <p:extLst>
      <p:ext uri="{BB962C8B-B14F-4D97-AF65-F5344CB8AC3E}">
        <p14:creationId xmlns:p14="http://schemas.microsoft.com/office/powerpoint/2010/main" val="368927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C4.1: Review</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4151784" y="1300348"/>
            <a:ext cx="54721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2400" dirty="0"/>
              <a:t>You have completed the </a:t>
            </a:r>
            <a:r>
              <a:rPr lang="en-US" altLang="en-US" sz="2400" b="1" dirty="0"/>
              <a:t>first Section.</a:t>
            </a:r>
          </a:p>
        </p:txBody>
      </p:sp>
      <p:sp>
        <p:nvSpPr>
          <p:cNvPr id="10" name="TextBox 9">
            <a:extLst>
              <a:ext uri="{FF2B5EF4-FFF2-40B4-BE49-F238E27FC236}">
                <a16:creationId xmlns:a16="http://schemas.microsoft.com/office/drawing/2014/main" id="{680F8782-DF76-DB40-940C-99195A385260}"/>
              </a:ext>
            </a:extLst>
          </p:cNvPr>
          <p:cNvSpPr txBox="1">
            <a:spLocks noChangeArrowheads="1"/>
          </p:cNvSpPr>
          <p:nvPr/>
        </p:nvSpPr>
        <p:spPr bwMode="auto">
          <a:xfrm>
            <a:off x="3192698" y="2598003"/>
            <a:ext cx="80138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 </a:t>
            </a: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13" name="TextBox 7">
            <a:extLst>
              <a:ext uri="{FF2B5EF4-FFF2-40B4-BE49-F238E27FC236}">
                <a16:creationId xmlns:a16="http://schemas.microsoft.com/office/drawing/2014/main" id="{01EF9618-7A12-9D45-A053-172CF0F01F88}"/>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C4.1</a:t>
            </a:r>
            <a:endParaRPr lang="en-US" altLang="en-US" b="1" dirty="0">
              <a:solidFill>
                <a:schemeClr val="bg1"/>
              </a:solidFill>
            </a:endParaRPr>
          </a:p>
        </p:txBody>
      </p:sp>
      <p:sp>
        <p:nvSpPr>
          <p:cNvPr id="14" name="Rectangle 13">
            <a:extLst>
              <a:ext uri="{FF2B5EF4-FFF2-40B4-BE49-F238E27FC236}">
                <a16:creationId xmlns:a16="http://schemas.microsoft.com/office/drawing/2014/main" id="{65A8F3AF-497D-E04D-B7D9-B0A82F94E0D3}"/>
              </a:ext>
            </a:extLst>
          </p:cNvPr>
          <p:cNvSpPr/>
          <p:nvPr/>
        </p:nvSpPr>
        <p:spPr>
          <a:xfrm>
            <a:off x="3215680" y="4221088"/>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http://szalonta.hu/ske/text/C4/skec4s1.html</a:t>
            </a:r>
          </a:p>
        </p:txBody>
      </p:sp>
    </p:spTree>
    <p:extLst>
      <p:ext uri="{BB962C8B-B14F-4D97-AF65-F5344CB8AC3E}">
        <p14:creationId xmlns:p14="http://schemas.microsoft.com/office/powerpoint/2010/main" val="32048437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Mass, Volume and Density</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318125" y="692696"/>
            <a:ext cx="9610523" cy="1938992"/>
          </a:xfrm>
          <a:prstGeom prst="rect">
            <a:avLst/>
          </a:prstGeom>
        </p:spPr>
        <p:txBody>
          <a:bodyPr wrap="square">
            <a:spAutoFit/>
          </a:bodyPr>
          <a:lstStyle/>
          <a:p>
            <a:r>
              <a:rPr lang="en-GB" sz="2400" i="1" dirty="0"/>
              <a:t>Density </a:t>
            </a:r>
            <a:r>
              <a:rPr lang="en-GB" sz="2400" dirty="0"/>
              <a:t>is a term used to describe the mass of a unit of volume of a substance. For example, if the density of a metal is 2000 kg/m</a:t>
            </a:r>
            <a:r>
              <a:rPr lang="en-GB" sz="2400" baseline="30000" dirty="0"/>
              <a:t>3</a:t>
            </a:r>
            <a:r>
              <a:rPr lang="en-GB" sz="2400" dirty="0"/>
              <a:t>, then 1 m</a:t>
            </a:r>
            <a:r>
              <a:rPr lang="en-GB" sz="2400" baseline="30000" dirty="0"/>
              <a:t>3</a:t>
            </a:r>
            <a:r>
              <a:rPr lang="en-GB" sz="2400" dirty="0"/>
              <a:t> of the substance has a mass of 2000 kg.</a:t>
            </a:r>
          </a:p>
          <a:p>
            <a:endParaRPr lang="en-GB" sz="2400" dirty="0"/>
          </a:p>
          <a:p>
            <a:r>
              <a:rPr lang="en-GB" sz="2400" i="1" dirty="0"/>
              <a:t>Mass, volume </a:t>
            </a:r>
            <a:r>
              <a:rPr lang="en-GB" sz="2400" dirty="0"/>
              <a:t>and </a:t>
            </a:r>
            <a:r>
              <a:rPr lang="en-GB" sz="2400" i="1" dirty="0"/>
              <a:t>density </a:t>
            </a:r>
            <a:r>
              <a:rPr lang="en-GB" sz="2400" dirty="0"/>
              <a:t>are related by the following equations</a:t>
            </a:r>
            <a:r>
              <a:rPr lang="en-GB" sz="2400" i="1" dirty="0"/>
              <a:t>.</a:t>
            </a:r>
            <a:endParaRPr lang="en-GB" sz="2400" dirty="0"/>
          </a:p>
        </p:txBody>
      </p:sp>
      <p:sp>
        <p:nvSpPr>
          <p:cNvPr id="8" name="Rectangle 7"/>
          <p:cNvSpPr/>
          <p:nvPr/>
        </p:nvSpPr>
        <p:spPr>
          <a:xfrm>
            <a:off x="2318125" y="5746133"/>
            <a:ext cx="9322491" cy="830997"/>
          </a:xfrm>
          <a:prstGeom prst="rect">
            <a:avLst/>
          </a:prstGeom>
        </p:spPr>
        <p:txBody>
          <a:bodyPr wrap="square">
            <a:spAutoFit/>
          </a:bodyPr>
          <a:lstStyle/>
          <a:p>
            <a:pPr lvl="0"/>
            <a:r>
              <a:rPr lang="en-GB" sz="2400" dirty="0"/>
              <a:t>The density of water is 1 gram / cm</a:t>
            </a:r>
            <a:r>
              <a:rPr lang="en-GB" sz="2400" baseline="30000" dirty="0"/>
              <a:t>3</a:t>
            </a:r>
            <a:r>
              <a:rPr lang="en-GB" sz="2400" dirty="0"/>
              <a:t> (or 1 g cm</a:t>
            </a:r>
            <a:r>
              <a:rPr lang="en-GB" sz="2400" baseline="30000" dirty="0"/>
              <a:t>−3</a:t>
            </a:r>
            <a:r>
              <a:rPr lang="en-GB" sz="2400" dirty="0"/>
              <a:t>) or 1000 kg / m</a:t>
            </a:r>
            <a:r>
              <a:rPr lang="en-GB" sz="2400" baseline="30000" dirty="0"/>
              <a:t>3</a:t>
            </a:r>
            <a:r>
              <a:rPr lang="en-GB" sz="2400" dirty="0"/>
              <a:t> (or 1000 kg m</a:t>
            </a:r>
            <a:r>
              <a:rPr lang="en-GB" sz="2400" baseline="30000" dirty="0"/>
              <a:t>−3 </a:t>
            </a:r>
            <a:r>
              <a:rPr lang="en-GB" sz="2400" dirty="0"/>
              <a:t>).</a:t>
            </a:r>
            <a:endParaRPr lang="en-GB" sz="2400" dirty="0">
              <a:solidFill>
                <a:prstClr val="black"/>
              </a:solidFill>
            </a:endParaRPr>
          </a:p>
        </p:txBody>
      </p:sp>
      <mc:AlternateContent xmlns:mc="http://schemas.openxmlformats.org/markup-compatibility/2006" xmlns:a14="http://schemas.microsoft.com/office/drawing/2010/main">
        <mc:Choice Requires="a14">
          <p:sp>
            <p:nvSpPr>
              <p:cNvPr id="9" name="TextBox 8"/>
              <p:cNvSpPr txBox="1"/>
              <p:nvPr/>
            </p:nvSpPr>
            <p:spPr>
              <a:xfrm>
                <a:off x="5132205" y="2878603"/>
                <a:ext cx="3693960"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𝑀𝑎𝑠𝑠</m:t>
                      </m:r>
                      <m:r>
                        <a:rPr lang="en-GB" sz="2400" b="0" i="1" smtClean="0">
                          <a:latin typeface="Cambria Math" panose="02040503050406030204" pitchFamily="18" charset="0"/>
                        </a:rPr>
                        <m:t>=</m:t>
                      </m:r>
                      <m:r>
                        <a:rPr lang="en-GB" sz="2400" b="0" i="1" smtClean="0">
                          <a:latin typeface="Cambria Math" panose="02040503050406030204" pitchFamily="18" charset="0"/>
                        </a:rPr>
                        <m:t>𝑉𝑜𝑙𝑢𝑚𝑒</m:t>
                      </m:r>
                      <m:r>
                        <a:rPr lang="en-GB" sz="2400" b="0" i="1" smtClean="0">
                          <a:latin typeface="Cambria Math" panose="02040503050406030204" pitchFamily="18" charset="0"/>
                          <a:ea typeface="Cambria Math" panose="02040503050406030204" pitchFamily="18" charset="0"/>
                        </a:rPr>
                        <m:t>×</m:t>
                      </m:r>
                      <m:r>
                        <a:rPr lang="en-GB" sz="2400" b="0" i="1" smtClean="0">
                          <a:latin typeface="Cambria Math" panose="02040503050406030204" pitchFamily="18" charset="0"/>
                          <a:ea typeface="Cambria Math" panose="02040503050406030204" pitchFamily="18" charset="0"/>
                        </a:rPr>
                        <m:t>𝐷𝑒𝑛𝑠𝑖𝑡𝑦</m:t>
                      </m:r>
                    </m:oMath>
                  </m:oMathPara>
                </a14:m>
                <a:endParaRPr lang="en-GB" sz="2400" dirty="0"/>
              </a:p>
            </p:txBody>
          </p:sp>
        </mc:Choice>
        <mc:Fallback xmlns="">
          <p:sp>
            <p:nvSpPr>
              <p:cNvPr id="9" name="TextBox 8"/>
              <p:cNvSpPr txBox="1">
                <a:spLocks noRot="1" noChangeAspect="1" noMove="1" noResize="1" noEditPoints="1" noAdjustHandles="1" noChangeArrowheads="1" noChangeShapeType="1" noTextEdit="1"/>
              </p:cNvSpPr>
              <p:nvPr/>
            </p:nvSpPr>
            <p:spPr>
              <a:xfrm>
                <a:off x="5132205" y="2878603"/>
                <a:ext cx="3693960" cy="369332"/>
              </a:xfrm>
              <a:prstGeom prst="rect">
                <a:avLst/>
              </a:prstGeom>
              <a:blipFill rotWithShape="0">
                <a:blip r:embed="rId4"/>
                <a:stretch>
                  <a:fillRect l="-1320" r="-2145" b="-3606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447928" y="3537057"/>
                <a:ext cx="2797754" cy="846899"/>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GB" sz="2400" b="0" i="1" smtClean="0">
                          <a:solidFill>
                            <a:prstClr val="black"/>
                          </a:solidFill>
                          <a:latin typeface="Cambria Math" panose="02040503050406030204" pitchFamily="18" charset="0"/>
                        </a:rPr>
                        <m:t>𝑉𝑜𝑙𝑢𝑚𝑒</m:t>
                      </m:r>
                      <m:r>
                        <a:rPr lang="en-GB" sz="2400" b="0" i="1" smtClean="0">
                          <a:solidFill>
                            <a:prstClr val="black"/>
                          </a:solidFill>
                          <a:latin typeface="Cambria Math" panose="02040503050406030204" pitchFamily="18" charset="0"/>
                        </a:rPr>
                        <m:t>=</m:t>
                      </m:r>
                      <m:f>
                        <m:fPr>
                          <m:ctrlPr>
                            <a:rPr lang="en-GB" sz="2400" b="0" i="1" smtClean="0">
                              <a:solidFill>
                                <a:prstClr val="black"/>
                              </a:solidFill>
                              <a:latin typeface="Cambria Math" panose="02040503050406030204" pitchFamily="18" charset="0"/>
                            </a:rPr>
                          </m:ctrlPr>
                        </m:fPr>
                        <m:num>
                          <m:r>
                            <a:rPr lang="en-GB" sz="2400" b="0" i="1" smtClean="0">
                              <a:solidFill>
                                <a:prstClr val="black"/>
                              </a:solidFill>
                              <a:latin typeface="Cambria Math" panose="02040503050406030204" pitchFamily="18" charset="0"/>
                            </a:rPr>
                            <m:t>𝑀𝑎𝑠𝑠</m:t>
                          </m:r>
                        </m:num>
                        <m:den>
                          <m:r>
                            <a:rPr lang="en-GB" sz="2400" b="0" i="1" smtClean="0">
                              <a:solidFill>
                                <a:prstClr val="black"/>
                              </a:solidFill>
                              <a:latin typeface="Cambria Math" panose="02040503050406030204" pitchFamily="18" charset="0"/>
                            </a:rPr>
                            <m:t>𝐷𝑒𝑛𝑠𝑖𝑡𝑦</m:t>
                          </m:r>
                        </m:den>
                      </m:f>
                    </m:oMath>
                  </m:oMathPara>
                </a14:m>
                <a:endParaRPr lang="en-GB" sz="2400" dirty="0">
                  <a:solidFill>
                    <a:prstClr val="black"/>
                  </a:solidFill>
                </a:endParaRPr>
              </a:p>
            </p:txBody>
          </p:sp>
        </mc:Choice>
        <mc:Fallback xmlns="">
          <p:sp>
            <p:nvSpPr>
              <p:cNvPr id="10" name="Rectangle 9"/>
              <p:cNvSpPr>
                <a:spLocks noRot="1" noChangeAspect="1" noMove="1" noResize="1" noEditPoints="1" noAdjustHandles="1" noChangeArrowheads="1" noChangeShapeType="1" noTextEdit="1"/>
              </p:cNvSpPr>
              <p:nvPr/>
            </p:nvSpPr>
            <p:spPr>
              <a:xfrm>
                <a:off x="5447928" y="3537057"/>
                <a:ext cx="2797754" cy="846899"/>
              </a:xfrm>
              <a:prstGeom prst="rect">
                <a:avLst/>
              </a:prstGeom>
              <a:blipFill rotWithShape="0">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5447928" y="4673078"/>
                <a:ext cx="2797754" cy="783933"/>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GB" sz="2400" b="0" i="1" smtClean="0">
                          <a:solidFill>
                            <a:prstClr val="black"/>
                          </a:solidFill>
                          <a:latin typeface="Cambria Math" panose="02040503050406030204" pitchFamily="18" charset="0"/>
                        </a:rPr>
                        <m:t>𝐷𝑒𝑛𝑠𝑖𝑡𝑦</m:t>
                      </m:r>
                      <m:r>
                        <a:rPr lang="en-GB" sz="2400" b="0" i="1" smtClean="0">
                          <a:solidFill>
                            <a:prstClr val="black"/>
                          </a:solidFill>
                          <a:latin typeface="Cambria Math" panose="02040503050406030204" pitchFamily="18" charset="0"/>
                        </a:rPr>
                        <m:t>=</m:t>
                      </m:r>
                      <m:f>
                        <m:fPr>
                          <m:ctrlPr>
                            <a:rPr lang="en-GB" sz="2400" b="0" i="1" smtClean="0">
                              <a:solidFill>
                                <a:prstClr val="black"/>
                              </a:solidFill>
                              <a:latin typeface="Cambria Math" panose="02040503050406030204" pitchFamily="18" charset="0"/>
                            </a:rPr>
                          </m:ctrlPr>
                        </m:fPr>
                        <m:num>
                          <m:r>
                            <a:rPr lang="en-GB" sz="2400" b="0" i="1" smtClean="0">
                              <a:solidFill>
                                <a:prstClr val="black"/>
                              </a:solidFill>
                              <a:latin typeface="Cambria Math" panose="02040503050406030204" pitchFamily="18" charset="0"/>
                            </a:rPr>
                            <m:t>𝑀𝑎𝑠𝑠</m:t>
                          </m:r>
                        </m:num>
                        <m:den>
                          <m:r>
                            <a:rPr lang="en-GB" sz="2400" b="0" i="1" smtClean="0">
                              <a:solidFill>
                                <a:prstClr val="black"/>
                              </a:solidFill>
                              <a:latin typeface="Cambria Math" panose="02040503050406030204" pitchFamily="18" charset="0"/>
                            </a:rPr>
                            <m:t>𝑉𝑜𝑙𝑢𝑚𝑒</m:t>
                          </m:r>
                        </m:den>
                      </m:f>
                    </m:oMath>
                  </m:oMathPara>
                </a14:m>
                <a:endParaRPr lang="en-GB" sz="2400" dirty="0">
                  <a:solidFill>
                    <a:prstClr val="black"/>
                  </a:solidFill>
                </a:endParaRPr>
              </a:p>
            </p:txBody>
          </p:sp>
        </mc:Choice>
        <mc:Fallback xmlns="">
          <p:sp>
            <p:nvSpPr>
              <p:cNvPr id="14" name="Rectangle 13"/>
              <p:cNvSpPr>
                <a:spLocks noRot="1" noChangeAspect="1" noMove="1" noResize="1" noEditPoints="1" noAdjustHandles="1" noChangeArrowheads="1" noChangeShapeType="1" noTextEdit="1"/>
              </p:cNvSpPr>
              <p:nvPr/>
            </p:nvSpPr>
            <p:spPr>
              <a:xfrm>
                <a:off x="5447928" y="4673078"/>
                <a:ext cx="2797754" cy="783933"/>
              </a:xfrm>
              <a:prstGeom prst="rect">
                <a:avLst/>
              </a:prstGeom>
              <a:blipFill rotWithShape="0">
                <a:blip r:embed="rId6"/>
                <a:stretch>
                  <a:fillRect/>
                </a:stretch>
              </a:blipFill>
            </p:spPr>
            <p:txBody>
              <a:bodyPr/>
              <a:lstStyle/>
              <a:p>
                <a:r>
                  <a:rPr lang="en-GB">
                    <a:noFill/>
                  </a:rPr>
                  <a:t> </a:t>
                </a:r>
              </a:p>
            </p:txBody>
          </p:sp>
        </mc:Fallback>
      </mc:AlternateContent>
      <p:sp>
        <p:nvSpPr>
          <p:cNvPr id="11" name="TextBox 7">
            <a:extLst>
              <a:ext uri="{FF2B5EF4-FFF2-40B4-BE49-F238E27FC236}">
                <a16:creationId xmlns:a16="http://schemas.microsoft.com/office/drawing/2014/main" id="{BF26E5CF-46CC-0C49-A696-7601603A7552}"/>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C4.2</a:t>
            </a:r>
            <a:endParaRPr lang="en-US" altLang="en-US" b="1" dirty="0">
              <a:solidFill>
                <a:schemeClr val="bg1"/>
              </a:solidFill>
            </a:endParaRPr>
          </a:p>
        </p:txBody>
      </p:sp>
    </p:spTree>
    <p:extLst>
      <p:ext uri="{BB962C8B-B14F-4D97-AF65-F5344CB8AC3E}">
        <p14:creationId xmlns:p14="http://schemas.microsoft.com/office/powerpoint/2010/main" val="37633865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P spid="10"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Mass, Volume and Density</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318125" y="692696"/>
            <a:ext cx="9700108" cy="6001643"/>
          </a:xfrm>
          <a:prstGeom prst="rect">
            <a:avLst/>
          </a:prstGeom>
        </p:spPr>
        <p:txBody>
          <a:bodyPr wrap="square">
            <a:spAutoFit/>
          </a:bodyPr>
          <a:lstStyle/>
          <a:p>
            <a:r>
              <a:rPr lang="en-GB" sz="2400" dirty="0"/>
              <a:t>You may find it helpful to use the following triangle, especially if you are already familiar with it; it summarises in one diagram the three equations on the previous slide.</a:t>
            </a:r>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r>
              <a:rPr lang="en-GB" sz="2400" dirty="0"/>
              <a:t>You cover up the quantity you wish to find. For example, to find Volume, cover up Volume on the diagram and the triangle tells you to work out Mass ‘over’ Density (Mass ÷ Density).</a:t>
            </a: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4336" t="38034" r="56091" b="5241"/>
          <a:stretch/>
        </p:blipFill>
        <p:spPr>
          <a:xfrm>
            <a:off x="4871864" y="2073535"/>
            <a:ext cx="4019954" cy="3239964"/>
          </a:xfrm>
          <a:prstGeom prst="rect">
            <a:avLst/>
          </a:prstGeom>
        </p:spPr>
      </p:pic>
      <p:sp>
        <p:nvSpPr>
          <p:cNvPr id="8" name="TextBox 7">
            <a:extLst>
              <a:ext uri="{FF2B5EF4-FFF2-40B4-BE49-F238E27FC236}">
                <a16:creationId xmlns:a16="http://schemas.microsoft.com/office/drawing/2014/main" id="{3BEA52D1-918B-8344-A91F-BF8DCE5F4AF2}"/>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C4.2</a:t>
            </a:r>
            <a:endParaRPr lang="en-US" altLang="en-US" b="1" dirty="0">
              <a:solidFill>
                <a:schemeClr val="bg1"/>
              </a:solidFill>
            </a:endParaRPr>
          </a:p>
        </p:txBody>
      </p:sp>
    </p:spTree>
    <p:extLst>
      <p:ext uri="{BB962C8B-B14F-4D97-AF65-F5344CB8AC3E}">
        <p14:creationId xmlns:p14="http://schemas.microsoft.com/office/powerpoint/2010/main" val="34816144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21907" y="4419412"/>
            <a:ext cx="6366381" cy="830997"/>
          </a:xfrm>
          <a:prstGeom prst="rect">
            <a:avLst/>
          </a:prstGeom>
        </p:spPr>
        <p:txBody>
          <a:bodyPr wrap="square">
            <a:spAutoFit/>
          </a:bodyPr>
          <a:lstStyle/>
          <a:p>
            <a:r>
              <a:rPr lang="en-GB" sz="2400" dirty="0">
                <a:solidFill>
                  <a:srgbClr val="FF0000"/>
                </a:solidFill>
              </a:rPr>
              <a:t>First calculate the volume of water.</a:t>
            </a:r>
          </a:p>
          <a:p>
            <a:r>
              <a:rPr lang="en-GB" sz="2400" i="1" dirty="0">
                <a:solidFill>
                  <a:srgbClr val="FF0000"/>
                </a:solidFill>
                <a:latin typeface="Times New Roman" panose="02020603050405020304" pitchFamily="18" charset="0"/>
                <a:cs typeface="Times New Roman" panose="02020603050405020304" pitchFamily="18" charset="0"/>
              </a:rPr>
              <a:t>V</a:t>
            </a:r>
            <a:r>
              <a:rPr lang="en-GB" sz="2400" i="1" dirty="0">
                <a:solidFill>
                  <a:srgbClr val="FF0000"/>
                </a:solidFill>
              </a:rPr>
              <a:t> </a:t>
            </a:r>
            <a:r>
              <a:rPr lang="en-GB" sz="2400" dirty="0">
                <a:solidFill>
                  <a:srgbClr val="FF0000"/>
                </a:solidFill>
              </a:rPr>
              <a:t>= 25 cm × 30 cm × 20 cm =</a:t>
            </a:r>
            <a:r>
              <a:rPr lang="en-GB" sz="2400" b="1" dirty="0">
                <a:solidFill>
                  <a:srgbClr val="FF0000"/>
                </a:solidFill>
              </a:rPr>
              <a:t> </a:t>
            </a:r>
            <a:r>
              <a:rPr lang="en-GB" sz="2400" dirty="0">
                <a:solidFill>
                  <a:srgbClr val="FF0000"/>
                </a:solidFill>
              </a:rPr>
              <a:t>15 000 cm</a:t>
            </a:r>
            <a:r>
              <a:rPr lang="en-GB" sz="2400" baseline="30000" dirty="0">
                <a:solidFill>
                  <a:srgbClr val="FF0000"/>
                </a:solidFill>
              </a:rPr>
              <a:t>3</a:t>
            </a:r>
            <a:r>
              <a:rPr lang="en-GB" sz="2400" dirty="0">
                <a:solidFill>
                  <a:srgbClr val="FF0000"/>
                </a:solidFill>
              </a:rPr>
              <a:t> </a:t>
            </a:r>
          </a:p>
        </p:txBody>
      </p:sp>
      <p:sp>
        <p:nvSpPr>
          <p:cNvPr id="11" name="TextBox 1"/>
          <p:cNvSpPr txBox="1">
            <a:spLocks noChangeArrowheads="1"/>
          </p:cNvSpPr>
          <p:nvPr/>
        </p:nvSpPr>
        <p:spPr bwMode="auto">
          <a:xfrm>
            <a:off x="2321907" y="4012751"/>
            <a:ext cx="15121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2" name="TextBox 1"/>
          <p:cNvSpPr txBox="1">
            <a:spLocks noChangeArrowheads="1"/>
          </p:cNvSpPr>
          <p:nvPr/>
        </p:nvSpPr>
        <p:spPr bwMode="auto">
          <a:xfrm>
            <a:off x="2297924" y="659405"/>
            <a:ext cx="9649073"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1 </a:t>
            </a:r>
          </a:p>
        </p:txBody>
      </p:sp>
      <p:sp>
        <p:nvSpPr>
          <p:cNvPr id="3" name="Rectangle 2"/>
          <p:cNvSpPr/>
          <p:nvPr/>
        </p:nvSpPr>
        <p:spPr>
          <a:xfrm>
            <a:off x="2297924" y="1061457"/>
            <a:ext cx="8465779" cy="461665"/>
          </a:xfrm>
          <a:prstGeom prst="rect">
            <a:avLst/>
          </a:prstGeom>
        </p:spPr>
        <p:txBody>
          <a:bodyPr wrap="none">
            <a:spAutoFit/>
          </a:bodyPr>
          <a:lstStyle/>
          <a:p>
            <a:pPr lvl="0"/>
            <a:r>
              <a:rPr lang="en-GB" sz="2400" dirty="0"/>
              <a:t>Find the mass of water in the fish tank shown in the diagram.</a:t>
            </a:r>
            <a:endParaRPr lang="en-GB" sz="2400" dirty="0">
              <a:solidFill>
                <a:prstClr val="black"/>
              </a:solidFill>
            </a:endParaRPr>
          </a:p>
        </p:txBody>
      </p:sp>
      <mc:AlternateContent xmlns:mc="http://schemas.openxmlformats.org/markup-compatibility/2006">
        <mc:Choice xmlns:a14="http://schemas.microsoft.com/office/drawing/2010/main" Requires="a14">
          <p:sp>
            <p:nvSpPr>
              <p:cNvPr id="13" name="Rectangle 12"/>
              <p:cNvSpPr/>
              <p:nvPr/>
            </p:nvSpPr>
            <p:spPr>
              <a:xfrm>
                <a:off x="2323969" y="5276519"/>
                <a:ext cx="9533700" cy="1200329"/>
              </a:xfrm>
              <a:prstGeom prst="rect">
                <a:avLst/>
              </a:prstGeom>
            </p:spPr>
            <p:txBody>
              <a:bodyPr wrap="none">
                <a:spAutoFit/>
              </a:bodyPr>
              <a:lstStyle/>
              <a:p>
                <a:pPr>
                  <a:tabLst>
                    <a:tab pos="2424113" algn="l"/>
                  </a:tabLst>
                </a:pPr>
                <a:r>
                  <a:rPr lang="en-GB" sz="2400" dirty="0">
                    <a:solidFill>
                      <a:srgbClr val="FF0000"/>
                    </a:solidFill>
                  </a:rPr>
                  <a:t>Now use </a:t>
                </a:r>
                <a14:m>
                  <m:oMath xmlns:m="http://schemas.openxmlformats.org/officeDocument/2006/math">
                    <m:r>
                      <a:rPr lang="en-GB" sz="2400" b="0" i="0"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  </m:t>
                    </m:r>
                    <m:r>
                      <a:rPr lang="en-GB" sz="2400" i="1" smtClean="0">
                        <a:solidFill>
                          <a:srgbClr val="FF0000"/>
                        </a:solidFill>
                        <a:latin typeface="Cambria Math" panose="02040503050406030204" pitchFamily="18" charset="0"/>
                      </a:rPr>
                      <m:t>𝑀𝑎𝑠𝑠</m:t>
                    </m:r>
                    <m:r>
                      <a:rPr lang="en-GB" sz="2400" i="1" smtClean="0">
                        <a:solidFill>
                          <a:srgbClr val="FF0000"/>
                        </a:solidFill>
                        <a:latin typeface="Cambria Math" panose="02040503050406030204" pitchFamily="18" charset="0"/>
                      </a:rPr>
                      <m:t>=</m:t>
                    </m:r>
                    <m:r>
                      <a:rPr lang="en-GB" sz="2400" i="1" smtClean="0">
                        <a:solidFill>
                          <a:srgbClr val="FF0000"/>
                        </a:solidFill>
                        <a:latin typeface="Cambria Math" panose="02040503050406030204" pitchFamily="18" charset="0"/>
                      </a:rPr>
                      <m:t>𝑉𝑜𝑙𝑢𝑚𝑒</m:t>
                    </m:r>
                    <m:r>
                      <a:rPr lang="en-GB"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𝐷𝑒𝑛𝑠𝑖𝑡𝑦</m:t>
                    </m:r>
                  </m:oMath>
                </a14:m>
                <a:endParaRPr lang="en-GB" sz="2400" dirty="0"/>
              </a:p>
              <a:p>
                <a:pPr>
                  <a:tabLst>
                    <a:tab pos="2424113" algn="l"/>
                  </a:tabLst>
                </a:pP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m:t>
                    </m:r>
                  </m:oMath>
                </a14:m>
                <a:r>
                  <a:rPr lang="en-GB" sz="2400" dirty="0">
                    <a:solidFill>
                      <a:srgbClr val="FF0000"/>
                    </a:solidFill>
                  </a:rPr>
                  <a:t> 15 000 cm</a:t>
                </a:r>
                <a:r>
                  <a:rPr lang="en-GB" sz="2400" baseline="30000" dirty="0">
                    <a:solidFill>
                      <a:srgbClr val="FF0000"/>
                    </a:solidFill>
                  </a:rPr>
                  <a:t>3 </a:t>
                </a:r>
                <a:r>
                  <a:rPr lang="en-GB" sz="2400" dirty="0">
                    <a:solidFill>
                      <a:srgbClr val="FF0000"/>
                    </a:solidFill>
                  </a:rPr>
                  <a:t>× 1 (as density of water = 1 g / cm</a:t>
                </a:r>
                <a:r>
                  <a:rPr lang="en-GB" sz="2400" baseline="30000" dirty="0">
                    <a:solidFill>
                      <a:srgbClr val="FF0000"/>
                    </a:solidFill>
                  </a:rPr>
                  <a:t>3</a:t>
                </a:r>
                <a:r>
                  <a:rPr lang="en-GB" sz="2400" dirty="0">
                    <a:solidFill>
                      <a:srgbClr val="FF0000"/>
                    </a:solidFill>
                  </a:rPr>
                  <a:t>)</a:t>
                </a:r>
              </a:p>
              <a:p>
                <a:pPr>
                  <a:tabLst>
                    <a:tab pos="2424113" algn="l"/>
                  </a:tabLst>
                </a:pPr>
                <a:r>
                  <a:rPr lang="en-GB" sz="2400" dirty="0">
                    <a:solidFill>
                      <a:srgbClr val="FF0000"/>
                    </a:solidFill>
                  </a:rPr>
                  <a:t>	</a:t>
                </a:r>
                <a14:m>
                  <m:oMath xmlns:m="http://schemas.openxmlformats.org/officeDocument/2006/math">
                    <m:r>
                      <a:rPr lang="en-GB" sz="2400" i="1" smtClean="0">
                        <a:solidFill>
                          <a:srgbClr val="FF0000"/>
                        </a:solidFill>
                        <a:latin typeface="Cambria Math" panose="02040503050406030204" pitchFamily="18" charset="0"/>
                      </a:rPr>
                      <m:t>=</m:t>
                    </m:r>
                  </m:oMath>
                </a14:m>
                <a:r>
                  <a:rPr lang="en-GB" sz="2400" dirty="0">
                    <a:solidFill>
                      <a:srgbClr val="FF0000"/>
                    </a:solidFill>
                  </a:rPr>
                  <a:t> 15 000 grams </a:t>
                </a:r>
                <a:r>
                  <a:rPr lang="en-GB" sz="2400" b="1" dirty="0">
                    <a:solidFill>
                      <a:srgbClr val="FF0000"/>
                    </a:solidFill>
                  </a:rPr>
                  <a:t>= 15 kg</a:t>
                </a:r>
              </a:p>
            </p:txBody>
          </p:sp>
        </mc:Choice>
        <mc:Fallback>
          <p:sp>
            <p:nvSpPr>
              <p:cNvPr id="13" name="Rectangle 12"/>
              <p:cNvSpPr>
                <a:spLocks noRot="1" noChangeAspect="1" noMove="1" noResize="1" noEditPoints="1" noAdjustHandles="1" noChangeArrowheads="1" noChangeShapeType="1" noTextEdit="1"/>
              </p:cNvSpPr>
              <p:nvPr/>
            </p:nvSpPr>
            <p:spPr>
              <a:xfrm>
                <a:off x="2323969" y="5276519"/>
                <a:ext cx="9533700" cy="1200329"/>
              </a:xfrm>
              <a:prstGeom prst="rect">
                <a:avLst/>
              </a:prstGeom>
              <a:blipFill>
                <a:blip r:embed="rId4"/>
                <a:stretch>
                  <a:fillRect l="-959" t="-3571" b="-11735"/>
                </a:stretch>
              </a:blipFill>
            </p:spPr>
            <p:txBody>
              <a:bodyPr/>
              <a:lstStyle/>
              <a:p>
                <a:r>
                  <a:rPr lang="en-GB">
                    <a:noFill/>
                  </a:rPr>
                  <a:t> </a:t>
                </a:r>
              </a:p>
            </p:txBody>
          </p:sp>
        </mc:Fallback>
      </mc:AlternateContent>
      <p:sp>
        <p:nvSpPr>
          <p:cNvPr id="4" name="Rectangle 3"/>
          <p:cNvSpPr/>
          <p:nvPr/>
        </p:nvSpPr>
        <p:spPr>
          <a:xfrm>
            <a:off x="3655194" y="9990"/>
            <a:ext cx="6590843" cy="523220"/>
          </a:xfrm>
          <a:prstGeom prst="rect">
            <a:avLst/>
          </a:prstGeom>
        </p:spPr>
        <p:txBody>
          <a:bodyPr wrap="none">
            <a:spAutoFit/>
          </a:bodyPr>
          <a:lstStyle/>
          <a:p>
            <a:pPr lvl="0" algn="ctr" eaLnBrk="1" hangingPunct="1">
              <a:buClr>
                <a:srgbClr val="000000"/>
              </a:buClr>
              <a:buSzPct val="100000"/>
            </a:pPr>
            <a:r>
              <a:rPr lang="en-GB" altLang="en-US" sz="2800" b="1" dirty="0">
                <a:solidFill>
                  <a:prstClr val="black"/>
                </a:solidFill>
              </a:rPr>
              <a:t>Mass, Volume and Density: Examples</a:t>
            </a:r>
          </a:p>
        </p:txBody>
      </p:sp>
      <p:pic>
        <p:nvPicPr>
          <p:cNvPr id="6" name="Picture 5"/>
          <p:cNvPicPr>
            <a:picLocks noChangeAspect="1"/>
          </p:cNvPicPr>
          <p:nvPr/>
        </p:nvPicPr>
        <p:blipFill rotWithShape="1">
          <a:blip r:embed="rId5"/>
          <a:srcRect l="38188" t="31091" r="21651" b="15334"/>
          <a:stretch/>
        </p:blipFill>
        <p:spPr>
          <a:xfrm>
            <a:off x="5159896" y="1581481"/>
            <a:ext cx="3361517" cy="2521138"/>
          </a:xfrm>
          <a:prstGeom prst="rect">
            <a:avLst/>
          </a:prstGeom>
        </p:spPr>
      </p:pic>
      <p:sp>
        <p:nvSpPr>
          <p:cNvPr id="14" name="TextBox 7">
            <a:extLst>
              <a:ext uri="{FF2B5EF4-FFF2-40B4-BE49-F238E27FC236}">
                <a16:creationId xmlns:a16="http://schemas.microsoft.com/office/drawing/2014/main" id="{15B526ED-E3F0-C74A-A3AA-6702454BDC42}"/>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C4.2</a:t>
            </a:r>
            <a:endParaRPr lang="en-US" altLang="en-US" b="1" dirty="0">
              <a:solidFill>
                <a:schemeClr val="bg1"/>
              </a:solidFill>
            </a:endParaRPr>
          </a:p>
        </p:txBody>
      </p:sp>
    </p:spTree>
    <p:extLst>
      <p:ext uri="{BB962C8B-B14F-4D97-AF65-F5344CB8AC3E}">
        <p14:creationId xmlns:p14="http://schemas.microsoft.com/office/powerpoint/2010/main" val="23201105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1" grpId="0"/>
      <p:bldP spid="3" grpId="0"/>
      <p:bldP spid="1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p:cNvSpPr txBox="1">
            <a:spLocks noChangeArrowheads="1"/>
          </p:cNvSpPr>
          <p:nvPr/>
        </p:nvSpPr>
        <p:spPr bwMode="auto">
          <a:xfrm>
            <a:off x="2297924" y="659405"/>
            <a:ext cx="9649073"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2 </a:t>
            </a:r>
          </a:p>
        </p:txBody>
      </p:sp>
      <p:sp>
        <p:nvSpPr>
          <p:cNvPr id="3" name="Rectangle 2"/>
          <p:cNvSpPr/>
          <p:nvPr/>
        </p:nvSpPr>
        <p:spPr>
          <a:xfrm>
            <a:off x="2297924" y="1061457"/>
            <a:ext cx="7301999" cy="461665"/>
          </a:xfrm>
          <a:prstGeom prst="rect">
            <a:avLst/>
          </a:prstGeom>
        </p:spPr>
        <p:txBody>
          <a:bodyPr wrap="none">
            <a:spAutoFit/>
          </a:bodyPr>
          <a:lstStyle/>
          <a:p>
            <a:pPr lvl="0"/>
            <a:r>
              <a:rPr lang="en-GB" sz="2400" dirty="0"/>
              <a:t>The block of metal shown has a mass of 500 grams.</a:t>
            </a:r>
            <a:endParaRPr lang="en-GB" sz="2400" dirty="0">
              <a:solidFill>
                <a:prstClr val="black"/>
              </a:solidFill>
            </a:endParaRPr>
          </a:p>
        </p:txBody>
      </p:sp>
      <p:sp>
        <p:nvSpPr>
          <p:cNvPr id="4" name="Rectangle 3"/>
          <p:cNvSpPr/>
          <p:nvPr/>
        </p:nvSpPr>
        <p:spPr>
          <a:xfrm>
            <a:off x="3655194" y="9990"/>
            <a:ext cx="6590843" cy="523220"/>
          </a:xfrm>
          <a:prstGeom prst="rect">
            <a:avLst/>
          </a:prstGeom>
        </p:spPr>
        <p:txBody>
          <a:bodyPr wrap="none">
            <a:spAutoFit/>
          </a:bodyPr>
          <a:lstStyle/>
          <a:p>
            <a:pPr lvl="0" algn="ctr" eaLnBrk="1" hangingPunct="1">
              <a:buClr>
                <a:srgbClr val="000000"/>
              </a:buClr>
              <a:buSzPct val="100000"/>
            </a:pPr>
            <a:r>
              <a:rPr lang="en-GB" altLang="en-US" sz="2800" b="1" dirty="0">
                <a:solidFill>
                  <a:prstClr val="black"/>
                </a:solidFill>
              </a:rPr>
              <a:t>Mass, Volume and Density: Examples</a:t>
            </a:r>
          </a:p>
        </p:txBody>
      </p:sp>
      <p:pic>
        <p:nvPicPr>
          <p:cNvPr id="5" name="Picture 4"/>
          <p:cNvPicPr>
            <a:picLocks noChangeAspect="1"/>
          </p:cNvPicPr>
          <p:nvPr/>
        </p:nvPicPr>
        <p:blipFill rotWithShape="1">
          <a:blip r:embed="rId4"/>
          <a:srcRect l="22832" t="35293" r="38778" b="20586"/>
          <a:stretch/>
        </p:blipFill>
        <p:spPr>
          <a:xfrm>
            <a:off x="4655840" y="1685004"/>
            <a:ext cx="4104456" cy="2652110"/>
          </a:xfrm>
          <a:prstGeom prst="rect">
            <a:avLst/>
          </a:prstGeom>
        </p:spPr>
      </p:pic>
      <p:sp>
        <p:nvSpPr>
          <p:cNvPr id="14" name="Rectangle 13"/>
          <p:cNvSpPr/>
          <p:nvPr/>
        </p:nvSpPr>
        <p:spPr>
          <a:xfrm>
            <a:off x="2711624" y="4581128"/>
            <a:ext cx="2563522" cy="1938992"/>
          </a:xfrm>
          <a:prstGeom prst="rect">
            <a:avLst/>
          </a:prstGeom>
        </p:spPr>
        <p:txBody>
          <a:bodyPr wrap="none">
            <a:spAutoFit/>
          </a:bodyPr>
          <a:lstStyle/>
          <a:p>
            <a:pPr lvl="0"/>
            <a:r>
              <a:rPr lang="en-GB" sz="2400" dirty="0"/>
              <a:t>Find its density in</a:t>
            </a:r>
          </a:p>
          <a:p>
            <a:pPr lvl="0"/>
            <a:endParaRPr lang="en-GB" sz="2400" dirty="0"/>
          </a:p>
          <a:p>
            <a:pPr lvl="0"/>
            <a:r>
              <a:rPr lang="en-GB" sz="2400" dirty="0"/>
              <a:t>(a)  g / cm</a:t>
            </a:r>
            <a:r>
              <a:rPr lang="en-GB" sz="2400" baseline="30000" dirty="0"/>
              <a:t>3</a:t>
            </a:r>
            <a:endParaRPr lang="en-GB" sz="2400" dirty="0"/>
          </a:p>
          <a:p>
            <a:pPr lvl="0"/>
            <a:endParaRPr lang="en-GB" sz="2400" dirty="0"/>
          </a:p>
          <a:p>
            <a:pPr lvl="0"/>
            <a:r>
              <a:rPr lang="en-GB" sz="2400" dirty="0"/>
              <a:t>(b)  kg / m</a:t>
            </a:r>
            <a:r>
              <a:rPr lang="en-GB" sz="2400" baseline="30000" dirty="0"/>
              <a:t>3</a:t>
            </a:r>
            <a:r>
              <a:rPr lang="en-GB" sz="2400" dirty="0"/>
              <a:t> </a:t>
            </a:r>
            <a:endParaRPr lang="en-GB" sz="2400" dirty="0">
              <a:solidFill>
                <a:prstClr val="black"/>
              </a:solidFill>
            </a:endParaRPr>
          </a:p>
        </p:txBody>
      </p:sp>
      <p:sp>
        <p:nvSpPr>
          <p:cNvPr id="10" name="TextBox 7">
            <a:extLst>
              <a:ext uri="{FF2B5EF4-FFF2-40B4-BE49-F238E27FC236}">
                <a16:creationId xmlns:a16="http://schemas.microsoft.com/office/drawing/2014/main" id="{7D7A2897-BFFA-E142-A9CF-C85C6E1BC922}"/>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C4.2</a:t>
            </a:r>
            <a:endParaRPr lang="en-US" altLang="en-US" b="1" dirty="0">
              <a:solidFill>
                <a:schemeClr val="bg1"/>
              </a:solidFill>
            </a:endParaRPr>
          </a:p>
        </p:txBody>
      </p:sp>
    </p:spTree>
    <p:extLst>
      <p:ext uri="{BB962C8B-B14F-4D97-AF65-F5344CB8AC3E}">
        <p14:creationId xmlns:p14="http://schemas.microsoft.com/office/powerpoint/2010/main" val="16143671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p:cNvSpPr txBox="1">
            <a:spLocks noChangeArrowheads="1"/>
          </p:cNvSpPr>
          <p:nvPr/>
        </p:nvSpPr>
        <p:spPr bwMode="auto">
          <a:xfrm>
            <a:off x="2297925" y="659405"/>
            <a:ext cx="1853860"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mc:AlternateContent xmlns:mc="http://schemas.openxmlformats.org/markup-compatibility/2006" xmlns:a14="http://schemas.microsoft.com/office/drawing/2010/main">
        <mc:Choice Requires="a14">
          <p:sp>
            <p:nvSpPr>
              <p:cNvPr id="13" name="Rectangle 12"/>
              <p:cNvSpPr/>
              <p:nvPr/>
            </p:nvSpPr>
            <p:spPr>
              <a:xfrm>
                <a:off x="2711624" y="4176689"/>
                <a:ext cx="4408515" cy="616964"/>
              </a:xfrm>
              <a:prstGeom prst="rect">
                <a:avLst/>
              </a:prstGeom>
            </p:spPr>
            <p:txBody>
              <a:bodyPr wrap="none">
                <a:spAutoFit/>
              </a:bodyPr>
              <a:lstStyle/>
              <a:p>
                <a:r>
                  <a:rPr lang="en-GB" sz="2400" dirty="0">
                    <a:solidFill>
                      <a:srgbClr val="FF0000"/>
                    </a:solidFill>
                  </a:rPr>
                  <a:t>  then use		 </a:t>
                </a:r>
                <a14:m>
                  <m:oMath xmlns:m="http://schemas.openxmlformats.org/officeDocument/2006/math">
                    <m:r>
                      <a:rPr lang="en-GB" sz="2400" i="1" smtClean="0">
                        <a:solidFill>
                          <a:srgbClr val="FF0000"/>
                        </a:solidFill>
                        <a:latin typeface="Cambria Math" panose="02040503050406030204" pitchFamily="18" charset="0"/>
                      </a:rPr>
                      <m:t>𝐷𝑒𝑛𝑠𝑖𝑡𝑦</m:t>
                    </m:r>
                    <m:r>
                      <a:rPr lang="en-GB" sz="2400" i="1"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𝑀𝑎𝑠𝑠</m:t>
                        </m:r>
                      </m:num>
                      <m:den>
                        <m:r>
                          <a:rPr lang="en-GB" sz="2400" i="1">
                            <a:solidFill>
                              <a:srgbClr val="FF0000"/>
                            </a:solidFill>
                            <a:latin typeface="Cambria Math" panose="02040503050406030204" pitchFamily="18" charset="0"/>
                          </a:rPr>
                          <m:t>𝑉𝑜𝑙𝑢𝑚𝑒</m:t>
                        </m:r>
                      </m:den>
                    </m:f>
                  </m:oMath>
                </a14:m>
                <a:endParaRPr lang="en-GB" sz="2400" dirty="0"/>
              </a:p>
            </p:txBody>
          </p:sp>
        </mc:Choice>
        <mc:Fallback xmlns="">
          <p:sp>
            <p:nvSpPr>
              <p:cNvPr id="13" name="Rectangle 12"/>
              <p:cNvSpPr>
                <a:spLocks noRot="1" noChangeAspect="1" noMove="1" noResize="1" noEditPoints="1" noAdjustHandles="1" noChangeArrowheads="1" noChangeShapeType="1" noTextEdit="1"/>
              </p:cNvSpPr>
              <p:nvPr/>
            </p:nvSpPr>
            <p:spPr>
              <a:xfrm>
                <a:off x="2711624" y="4176689"/>
                <a:ext cx="4408515" cy="616964"/>
              </a:xfrm>
              <a:prstGeom prst="rect">
                <a:avLst/>
              </a:prstGeom>
              <a:blipFill>
                <a:blip r:embed="rId4"/>
                <a:stretch>
                  <a:fillRect b="-8911"/>
                </a:stretch>
              </a:blipFill>
            </p:spPr>
            <p:txBody>
              <a:bodyPr/>
              <a:lstStyle/>
              <a:p>
                <a:r>
                  <a:rPr lang="en-GB">
                    <a:noFill/>
                  </a:rPr>
                  <a:t> </a:t>
                </a:r>
              </a:p>
            </p:txBody>
          </p:sp>
        </mc:Fallback>
      </mc:AlternateContent>
      <p:sp>
        <p:nvSpPr>
          <p:cNvPr id="4" name="Rectangle 3"/>
          <p:cNvSpPr/>
          <p:nvPr/>
        </p:nvSpPr>
        <p:spPr>
          <a:xfrm>
            <a:off x="3655194" y="9990"/>
            <a:ext cx="6590843" cy="523220"/>
          </a:xfrm>
          <a:prstGeom prst="rect">
            <a:avLst/>
          </a:prstGeom>
        </p:spPr>
        <p:txBody>
          <a:bodyPr wrap="none">
            <a:spAutoFit/>
          </a:bodyPr>
          <a:lstStyle/>
          <a:p>
            <a:pPr lvl="0" algn="ctr" eaLnBrk="1" hangingPunct="1">
              <a:buClr>
                <a:srgbClr val="000000"/>
              </a:buClr>
              <a:buSzPct val="100000"/>
            </a:pPr>
            <a:r>
              <a:rPr lang="en-GB" altLang="en-US" sz="2800" b="1" dirty="0">
                <a:solidFill>
                  <a:prstClr val="black"/>
                </a:solidFill>
              </a:rPr>
              <a:t>Mass, Volume and Density: Examples</a:t>
            </a:r>
          </a:p>
        </p:txBody>
      </p:sp>
      <p:pic>
        <p:nvPicPr>
          <p:cNvPr id="5" name="Picture 4"/>
          <p:cNvPicPr>
            <a:picLocks noChangeAspect="1"/>
          </p:cNvPicPr>
          <p:nvPr/>
        </p:nvPicPr>
        <p:blipFill rotWithShape="1">
          <a:blip r:embed="rId5"/>
          <a:srcRect l="22832" t="35293" r="38778" b="20586"/>
          <a:stretch/>
        </p:blipFill>
        <p:spPr>
          <a:xfrm>
            <a:off x="4655840" y="781417"/>
            <a:ext cx="3917143" cy="2531077"/>
          </a:xfrm>
          <a:prstGeom prst="rect">
            <a:avLst/>
          </a:prstGeom>
        </p:spPr>
      </p:pic>
      <p:sp>
        <p:nvSpPr>
          <p:cNvPr id="14" name="Rectangle 13"/>
          <p:cNvSpPr/>
          <p:nvPr/>
        </p:nvSpPr>
        <p:spPr>
          <a:xfrm>
            <a:off x="2297925" y="3547401"/>
            <a:ext cx="9264075" cy="461665"/>
          </a:xfrm>
          <a:prstGeom prst="rect">
            <a:avLst/>
          </a:prstGeom>
        </p:spPr>
        <p:txBody>
          <a:bodyPr wrap="none">
            <a:spAutoFit/>
          </a:bodyPr>
          <a:lstStyle/>
          <a:p>
            <a:pPr lvl="0"/>
            <a:r>
              <a:rPr lang="en-GB" sz="2400" dirty="0">
                <a:solidFill>
                  <a:srgbClr val="FF0000"/>
                </a:solidFill>
              </a:rPr>
              <a:t>(a)  First find the Volume,</a:t>
            </a:r>
            <a:r>
              <a:rPr lang="en-GB" sz="2400" i="1" dirty="0">
                <a:solidFill>
                  <a:srgbClr val="FF0000"/>
                </a:solidFill>
              </a:rPr>
              <a:t>	</a:t>
            </a:r>
            <a:r>
              <a:rPr lang="en-GB" sz="2400" i="1" dirty="0">
                <a:solidFill>
                  <a:srgbClr val="FF0000"/>
                </a:solidFill>
                <a:latin typeface="Times New Roman" panose="02020603050405020304" pitchFamily="18" charset="0"/>
                <a:cs typeface="Times New Roman" panose="02020603050405020304" pitchFamily="18" charset="0"/>
              </a:rPr>
              <a:t> V</a:t>
            </a:r>
            <a:r>
              <a:rPr lang="en-GB" sz="2400" i="1" dirty="0">
                <a:solidFill>
                  <a:srgbClr val="FF0000"/>
                </a:solidFill>
              </a:rPr>
              <a:t> </a:t>
            </a:r>
            <a:r>
              <a:rPr lang="en-GB" sz="2400" dirty="0">
                <a:solidFill>
                  <a:srgbClr val="FF0000"/>
                </a:solidFill>
              </a:rPr>
              <a:t>= 5 cm × 8 cm × 10 cm =</a:t>
            </a:r>
            <a:r>
              <a:rPr lang="en-GB" sz="2400" b="1" dirty="0">
                <a:solidFill>
                  <a:srgbClr val="FF0000"/>
                </a:solidFill>
              </a:rPr>
              <a:t> </a:t>
            </a:r>
            <a:r>
              <a:rPr lang="en-GB" sz="2400" dirty="0">
                <a:solidFill>
                  <a:srgbClr val="FF0000"/>
                </a:solidFill>
              </a:rPr>
              <a:t>400 cm</a:t>
            </a:r>
            <a:r>
              <a:rPr lang="en-GB" sz="2400" baseline="30000" dirty="0">
                <a:solidFill>
                  <a:srgbClr val="FF0000"/>
                </a:solidFill>
              </a:rPr>
              <a:t>3</a:t>
            </a:r>
            <a:r>
              <a:rPr lang="en-GB" sz="2400" dirty="0">
                <a:solidFill>
                  <a:srgbClr val="FF0000"/>
                </a:solidFill>
              </a:rPr>
              <a:t> 	</a:t>
            </a:r>
          </a:p>
        </p:txBody>
      </p:sp>
      <mc:AlternateContent xmlns:mc="http://schemas.openxmlformats.org/markup-compatibility/2006" xmlns:a14="http://schemas.microsoft.com/office/drawing/2010/main">
        <mc:Choice Requires="a14">
          <p:sp>
            <p:nvSpPr>
              <p:cNvPr id="9" name="Rectangle 8"/>
              <p:cNvSpPr/>
              <p:nvPr/>
            </p:nvSpPr>
            <p:spPr>
              <a:xfrm>
                <a:off x="7949939" y="4256871"/>
                <a:ext cx="2218877" cy="461665"/>
              </a:xfrm>
              <a:prstGeom prst="rect">
                <a:avLst/>
              </a:prstGeom>
            </p:spPr>
            <p:txBody>
              <a:bodyPr wrap="none">
                <a:spAutoFit/>
              </a:bodyPr>
              <a:lstStyle/>
              <a:p>
                <a14:m>
                  <m:oMath xmlns:m="http://schemas.openxmlformats.org/officeDocument/2006/math">
                    <m:r>
                      <a:rPr lang="en-GB" sz="2400">
                        <a:solidFill>
                          <a:srgbClr val="FF0000"/>
                        </a:solidFill>
                        <a:latin typeface="Cambria Math" panose="02040503050406030204" pitchFamily="18" charset="0"/>
                      </a:rPr>
                      <m:t>=</m:t>
                    </m:r>
                  </m:oMath>
                </a14:m>
                <a:r>
                  <a:rPr lang="en-GB" sz="2400" b="1" dirty="0">
                    <a:solidFill>
                      <a:srgbClr val="FF0000"/>
                    </a:solidFill>
                  </a:rPr>
                  <a:t> </a:t>
                </a:r>
                <a:r>
                  <a:rPr lang="en-GB" sz="2400" dirty="0">
                    <a:solidFill>
                      <a:srgbClr val="FF0000"/>
                    </a:solidFill>
                  </a:rPr>
                  <a:t>1.25 g / cm</a:t>
                </a:r>
                <a:r>
                  <a:rPr lang="en-GB" sz="2400" baseline="30000" dirty="0">
                    <a:solidFill>
                      <a:srgbClr val="FF0000"/>
                    </a:solidFill>
                  </a:rPr>
                  <a:t>3</a:t>
                </a:r>
                <a:r>
                  <a:rPr lang="en-GB" sz="2400" dirty="0">
                    <a:solidFill>
                      <a:srgbClr val="FF0000"/>
                    </a:solidFill>
                  </a:rPr>
                  <a:t> </a:t>
                </a:r>
                <a:endParaRPr lang="en-GB" dirty="0"/>
              </a:p>
            </p:txBody>
          </p:sp>
        </mc:Choice>
        <mc:Fallback xmlns="">
          <p:sp>
            <p:nvSpPr>
              <p:cNvPr id="9" name="Rectangle 8"/>
              <p:cNvSpPr>
                <a:spLocks noRot="1" noChangeAspect="1" noMove="1" noResize="1" noEditPoints="1" noAdjustHandles="1" noChangeArrowheads="1" noChangeShapeType="1" noTextEdit="1"/>
              </p:cNvSpPr>
              <p:nvPr/>
            </p:nvSpPr>
            <p:spPr>
              <a:xfrm>
                <a:off x="7949939" y="4256871"/>
                <a:ext cx="2218877" cy="461665"/>
              </a:xfrm>
              <a:prstGeom prst="rect">
                <a:avLst/>
              </a:prstGeom>
              <a:blipFill rotWithShape="0">
                <a:blip r:embed="rId6"/>
                <a:stretch>
                  <a:fillRect t="-9211" b="-30263"/>
                </a:stretch>
              </a:blipFill>
            </p:spPr>
            <p:txBody>
              <a:bodyPr/>
              <a:lstStyle/>
              <a:p>
                <a:r>
                  <a:rPr lang="en-GB">
                    <a:noFill/>
                  </a:rPr>
                  <a:t> </a:t>
                </a:r>
              </a:p>
            </p:txBody>
          </p:sp>
        </mc:Fallback>
      </mc:AlternateContent>
      <p:sp>
        <p:nvSpPr>
          <p:cNvPr id="16" name="Rectangle 15"/>
          <p:cNvSpPr/>
          <p:nvPr/>
        </p:nvSpPr>
        <p:spPr>
          <a:xfrm>
            <a:off x="2297925" y="5046524"/>
            <a:ext cx="8325549" cy="461665"/>
          </a:xfrm>
          <a:prstGeom prst="rect">
            <a:avLst/>
          </a:prstGeom>
        </p:spPr>
        <p:txBody>
          <a:bodyPr wrap="none">
            <a:spAutoFit/>
          </a:bodyPr>
          <a:lstStyle/>
          <a:p>
            <a:pPr lvl="0"/>
            <a:r>
              <a:rPr lang="en-GB" sz="2400" dirty="0">
                <a:solidFill>
                  <a:srgbClr val="FF0000"/>
                </a:solidFill>
              </a:rPr>
              <a:t>(b)  The process can then be repeated working in kg and m.</a:t>
            </a:r>
          </a:p>
        </p:txBody>
      </p:sp>
      <mc:AlternateContent xmlns:mc="http://schemas.openxmlformats.org/markup-compatibility/2006" xmlns:a14="http://schemas.microsoft.com/office/drawing/2010/main">
        <mc:Choice Requires="a14">
          <p:sp>
            <p:nvSpPr>
              <p:cNvPr id="17" name="Rectangle 16"/>
              <p:cNvSpPr/>
              <p:nvPr/>
            </p:nvSpPr>
            <p:spPr>
              <a:xfrm>
                <a:off x="2855640" y="6218961"/>
                <a:ext cx="3688510" cy="622222"/>
              </a:xfrm>
              <a:prstGeom prst="rect">
                <a:avLst/>
              </a:prstGeom>
            </p:spPr>
            <p:txBody>
              <a:bodyPr wrap="none">
                <a:spAutoFit/>
              </a:bodyPr>
              <a:lstStyle/>
              <a:p>
                <a:r>
                  <a:rPr lang="en-GB" sz="2400" dirty="0">
                    <a:solidFill>
                      <a:srgbClr val="FF0000"/>
                    </a:solidFill>
                  </a:rPr>
                  <a:t> </a:t>
                </a:r>
                <a14:m>
                  <m:oMath xmlns:m="http://schemas.openxmlformats.org/officeDocument/2006/math">
                    <m:r>
                      <a:rPr lang="en-GB" sz="2400" i="1" smtClean="0">
                        <a:solidFill>
                          <a:srgbClr val="FF0000"/>
                        </a:solidFill>
                        <a:latin typeface="Cambria Math" panose="02040503050406030204" pitchFamily="18" charset="0"/>
                      </a:rPr>
                      <m:t>𝐷𝑒𝑛𝑠𝑖𝑡𝑦</m:t>
                    </m:r>
                    <m:r>
                      <a:rPr lang="en-GB" sz="2400" i="1"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𝑀𝑎𝑠𝑠</m:t>
                        </m:r>
                      </m:num>
                      <m:den>
                        <m:r>
                          <a:rPr lang="en-GB" sz="2400" i="1">
                            <a:solidFill>
                              <a:srgbClr val="FF0000"/>
                            </a:solidFill>
                            <a:latin typeface="Cambria Math" panose="02040503050406030204" pitchFamily="18" charset="0"/>
                          </a:rPr>
                          <m:t>𝑉𝑜𝑙𝑢𝑚𝑒</m:t>
                        </m:r>
                      </m:den>
                    </m:f>
                    <m:r>
                      <a:rPr lang="en-GB" sz="2400" b="0" i="0"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0.5</m:t>
                        </m:r>
                      </m:num>
                      <m:den>
                        <m:r>
                          <a:rPr lang="en-GB" sz="2400" b="0" i="1" smtClean="0">
                            <a:solidFill>
                              <a:srgbClr val="FF0000"/>
                            </a:solidFill>
                            <a:latin typeface="Cambria Math" panose="02040503050406030204" pitchFamily="18" charset="0"/>
                          </a:rPr>
                          <m:t>0.0004</m:t>
                        </m:r>
                      </m:den>
                    </m:f>
                  </m:oMath>
                </a14:m>
                <a:endParaRPr lang="en-GB" sz="2400" dirty="0"/>
              </a:p>
            </p:txBody>
          </p:sp>
        </mc:Choice>
        <mc:Fallback xmlns="">
          <p:sp>
            <p:nvSpPr>
              <p:cNvPr id="17" name="Rectangle 16"/>
              <p:cNvSpPr>
                <a:spLocks noRot="1" noChangeAspect="1" noMove="1" noResize="1" noEditPoints="1" noAdjustHandles="1" noChangeArrowheads="1" noChangeShapeType="1" noTextEdit="1"/>
              </p:cNvSpPr>
              <p:nvPr/>
            </p:nvSpPr>
            <p:spPr>
              <a:xfrm>
                <a:off x="2855640" y="6218961"/>
                <a:ext cx="3688510" cy="622222"/>
              </a:xfrm>
              <a:prstGeom prst="rect">
                <a:avLst/>
              </a:prstGeom>
              <a:blipFill rotWithShape="0">
                <a:blip r:embed="rId7"/>
                <a:stretch>
                  <a:fillRect/>
                </a:stretch>
              </a:blipFill>
            </p:spPr>
            <p:txBody>
              <a:bodyPr/>
              <a:lstStyle/>
              <a:p>
                <a:r>
                  <a:rPr lang="en-GB">
                    <a:noFill/>
                  </a:rPr>
                  <a:t> </a:t>
                </a:r>
              </a:p>
            </p:txBody>
          </p:sp>
        </mc:Fallback>
      </mc:AlternateContent>
      <p:sp>
        <p:nvSpPr>
          <p:cNvPr id="10" name="Rectangle 9"/>
          <p:cNvSpPr/>
          <p:nvPr/>
        </p:nvSpPr>
        <p:spPr>
          <a:xfrm>
            <a:off x="2776619" y="5637198"/>
            <a:ext cx="7902163" cy="461665"/>
          </a:xfrm>
          <a:prstGeom prst="rect">
            <a:avLst/>
          </a:prstGeom>
        </p:spPr>
        <p:txBody>
          <a:bodyPr wrap="none">
            <a:spAutoFit/>
          </a:bodyPr>
          <a:lstStyle/>
          <a:p>
            <a:pPr lvl="0"/>
            <a:r>
              <a:rPr lang="en-GB" sz="2400" dirty="0">
                <a:solidFill>
                  <a:srgbClr val="FF0000"/>
                </a:solidFill>
              </a:rPr>
              <a:t>  Volume,</a:t>
            </a:r>
            <a:r>
              <a:rPr lang="en-GB" sz="2400" i="1" dirty="0">
                <a:solidFill>
                  <a:srgbClr val="FF0000"/>
                </a:solidFill>
              </a:rPr>
              <a:t>	</a:t>
            </a:r>
            <a:r>
              <a:rPr lang="en-GB" sz="2400" i="1" dirty="0">
                <a:solidFill>
                  <a:srgbClr val="FF0000"/>
                </a:solidFill>
                <a:latin typeface="Times New Roman" panose="02020603050405020304" pitchFamily="18" charset="0"/>
                <a:cs typeface="Times New Roman" panose="02020603050405020304" pitchFamily="18" charset="0"/>
              </a:rPr>
              <a:t> V</a:t>
            </a:r>
            <a:r>
              <a:rPr lang="en-GB" sz="2400" i="1" dirty="0">
                <a:solidFill>
                  <a:srgbClr val="FF0000"/>
                </a:solidFill>
              </a:rPr>
              <a:t> </a:t>
            </a:r>
            <a:r>
              <a:rPr lang="en-GB" sz="2400" dirty="0">
                <a:solidFill>
                  <a:srgbClr val="FF0000"/>
                </a:solidFill>
              </a:rPr>
              <a:t>= 0.05 m × 0.08 m × 0.1 m =</a:t>
            </a:r>
            <a:r>
              <a:rPr lang="en-GB" sz="2400" b="1" dirty="0">
                <a:solidFill>
                  <a:srgbClr val="FF0000"/>
                </a:solidFill>
              </a:rPr>
              <a:t> </a:t>
            </a:r>
            <a:r>
              <a:rPr lang="en-GB" sz="2400" dirty="0">
                <a:solidFill>
                  <a:srgbClr val="FF0000"/>
                </a:solidFill>
              </a:rPr>
              <a:t>0.0004 m</a:t>
            </a:r>
            <a:r>
              <a:rPr lang="en-GB" sz="2400" baseline="30000" dirty="0">
                <a:solidFill>
                  <a:srgbClr val="FF0000"/>
                </a:solidFill>
              </a:rPr>
              <a:t>3</a:t>
            </a:r>
            <a:r>
              <a:rPr lang="en-GB" sz="2400" dirty="0">
                <a:solidFill>
                  <a:srgbClr val="FF0000"/>
                </a:solidFill>
              </a:rPr>
              <a:t> 	</a:t>
            </a:r>
          </a:p>
        </p:txBody>
      </p:sp>
      <mc:AlternateContent xmlns:mc="http://schemas.openxmlformats.org/markup-compatibility/2006" xmlns:a14="http://schemas.microsoft.com/office/drawing/2010/main">
        <mc:Choice Requires="a14">
          <p:sp>
            <p:nvSpPr>
              <p:cNvPr id="15" name="Rectangle 14"/>
              <p:cNvSpPr/>
              <p:nvPr/>
            </p:nvSpPr>
            <p:spPr>
              <a:xfrm>
                <a:off x="6544150" y="6295907"/>
                <a:ext cx="2305439" cy="461665"/>
              </a:xfrm>
              <a:prstGeom prst="rect">
                <a:avLst/>
              </a:prstGeom>
            </p:spPr>
            <p:txBody>
              <a:bodyPr wrap="none">
                <a:spAutoFit/>
              </a:bodyPr>
              <a:lstStyle/>
              <a:p>
                <a:pPr lvl="0"/>
                <a14:m>
                  <m:oMath xmlns:m="http://schemas.openxmlformats.org/officeDocument/2006/math">
                    <m:r>
                      <a:rPr lang="en-GB" sz="2400">
                        <a:solidFill>
                          <a:srgbClr val="FF0000"/>
                        </a:solidFill>
                        <a:latin typeface="Cambria Math" panose="02040503050406030204" pitchFamily="18" charset="0"/>
                      </a:rPr>
                      <m:t>=</m:t>
                    </m:r>
                  </m:oMath>
                </a14:m>
                <a:r>
                  <a:rPr lang="en-GB" sz="2400" b="1" dirty="0">
                    <a:solidFill>
                      <a:srgbClr val="FF0000"/>
                    </a:solidFill>
                  </a:rPr>
                  <a:t> </a:t>
                </a:r>
                <a:r>
                  <a:rPr lang="en-GB" sz="2400" dirty="0">
                    <a:solidFill>
                      <a:srgbClr val="FF0000"/>
                    </a:solidFill>
                  </a:rPr>
                  <a:t>1250 kg / m</a:t>
                </a:r>
                <a:r>
                  <a:rPr lang="en-GB" sz="2400" baseline="30000" dirty="0">
                    <a:solidFill>
                      <a:srgbClr val="FF0000"/>
                    </a:solidFill>
                  </a:rPr>
                  <a:t>3</a:t>
                </a:r>
                <a:r>
                  <a:rPr lang="en-GB" sz="2400" dirty="0">
                    <a:solidFill>
                      <a:srgbClr val="FF0000"/>
                    </a:solidFill>
                  </a:rPr>
                  <a:t> </a:t>
                </a:r>
                <a:endParaRPr lang="en-GB" dirty="0">
                  <a:solidFill>
                    <a:prstClr val="black"/>
                  </a:solidFill>
                </a:endParaRPr>
              </a:p>
            </p:txBody>
          </p:sp>
        </mc:Choice>
        <mc:Fallback xmlns="">
          <p:sp>
            <p:nvSpPr>
              <p:cNvPr id="15" name="Rectangle 14"/>
              <p:cNvSpPr>
                <a:spLocks noRot="1" noChangeAspect="1" noMove="1" noResize="1" noEditPoints="1" noAdjustHandles="1" noChangeArrowheads="1" noChangeShapeType="1" noTextEdit="1"/>
              </p:cNvSpPr>
              <p:nvPr/>
            </p:nvSpPr>
            <p:spPr>
              <a:xfrm>
                <a:off x="6544150" y="6295907"/>
                <a:ext cx="2305439" cy="461665"/>
              </a:xfrm>
              <a:prstGeom prst="rect">
                <a:avLst/>
              </a:prstGeom>
              <a:blipFill rotWithShape="0">
                <a:blip r:embed="rId8"/>
                <a:stretch>
                  <a:fillRect t="-9211" b="-30263"/>
                </a:stretch>
              </a:blipFill>
            </p:spPr>
            <p:txBody>
              <a:bodyPr/>
              <a:lstStyle/>
              <a:p>
                <a:r>
                  <a:rPr lang="en-GB">
                    <a:noFill/>
                  </a:rPr>
                  <a:t> </a:t>
                </a:r>
              </a:p>
            </p:txBody>
          </p:sp>
        </mc:Fallback>
      </mc:AlternateContent>
      <p:sp>
        <p:nvSpPr>
          <p:cNvPr id="18" name="Rectangle 17"/>
          <p:cNvSpPr/>
          <p:nvPr/>
        </p:nvSpPr>
        <p:spPr>
          <a:xfrm>
            <a:off x="6719678" y="2940553"/>
            <a:ext cx="1954381" cy="369332"/>
          </a:xfrm>
          <a:prstGeom prst="rect">
            <a:avLst/>
          </a:prstGeom>
        </p:spPr>
        <p:txBody>
          <a:bodyPr wrap="none">
            <a:spAutoFit/>
          </a:bodyPr>
          <a:lstStyle/>
          <a:p>
            <a:r>
              <a:rPr lang="en-GB" sz="1800" dirty="0"/>
              <a:t>mass 500 grams</a:t>
            </a:r>
          </a:p>
        </p:txBody>
      </p:sp>
      <mc:AlternateContent xmlns:mc="http://schemas.openxmlformats.org/markup-compatibility/2006" xmlns:a14="http://schemas.microsoft.com/office/drawing/2010/main">
        <mc:Choice Requires="a14">
          <p:sp>
            <p:nvSpPr>
              <p:cNvPr id="19" name="Rectangle 18"/>
              <p:cNvSpPr/>
              <p:nvPr/>
            </p:nvSpPr>
            <p:spPr>
              <a:xfrm>
                <a:off x="7355268" y="4123592"/>
                <a:ext cx="683199"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i="1">
                              <a:solidFill>
                                <a:srgbClr val="FF0000"/>
                              </a:solidFill>
                              <a:latin typeface="Cambria Math" panose="02040503050406030204" pitchFamily="18" charset="0"/>
                            </a:rPr>
                          </m:ctrlPr>
                        </m:fPr>
                        <m:num>
                          <m:r>
                            <a:rPr lang="en-GB" i="1">
                              <a:solidFill>
                                <a:srgbClr val="FF0000"/>
                              </a:solidFill>
                              <a:latin typeface="Cambria Math" panose="02040503050406030204" pitchFamily="18" charset="0"/>
                            </a:rPr>
                            <m:t>500</m:t>
                          </m:r>
                        </m:num>
                        <m:den>
                          <m:r>
                            <a:rPr lang="en-GB" i="1">
                              <a:solidFill>
                                <a:srgbClr val="FF0000"/>
                              </a:solidFill>
                              <a:latin typeface="Cambria Math" panose="02040503050406030204" pitchFamily="18" charset="0"/>
                            </a:rPr>
                            <m:t>400</m:t>
                          </m:r>
                        </m:den>
                      </m:f>
                    </m:oMath>
                  </m:oMathPara>
                </a14:m>
                <a:endParaRPr lang="en-GB" dirty="0"/>
              </a:p>
            </p:txBody>
          </p:sp>
        </mc:Choice>
        <mc:Fallback xmlns="">
          <p:sp>
            <p:nvSpPr>
              <p:cNvPr id="19" name="Rectangle 18"/>
              <p:cNvSpPr>
                <a:spLocks noRot="1" noChangeAspect="1" noMove="1" noResize="1" noEditPoints="1" noAdjustHandles="1" noChangeArrowheads="1" noChangeShapeType="1" noTextEdit="1"/>
              </p:cNvSpPr>
              <p:nvPr/>
            </p:nvSpPr>
            <p:spPr>
              <a:xfrm>
                <a:off x="7355268" y="4123592"/>
                <a:ext cx="683199" cy="676852"/>
              </a:xfrm>
              <a:prstGeom prst="rect">
                <a:avLst/>
              </a:prstGeom>
              <a:blipFill rotWithShape="0">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6988276" y="4261937"/>
                <a:ext cx="498855"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2400" i="1">
                          <a:solidFill>
                            <a:srgbClr val="FF0000"/>
                          </a:solidFill>
                          <a:latin typeface="Cambria Math" panose="02040503050406030204" pitchFamily="18" charset="0"/>
                        </a:rPr>
                        <m:t>=</m:t>
                      </m:r>
                    </m:oMath>
                  </m:oMathPara>
                </a14:m>
                <a:endParaRPr lang="en-GB" dirty="0"/>
              </a:p>
            </p:txBody>
          </p:sp>
        </mc:Choice>
        <mc:Fallback xmlns="">
          <p:sp>
            <p:nvSpPr>
              <p:cNvPr id="20" name="Rectangle 19"/>
              <p:cNvSpPr>
                <a:spLocks noRot="1" noChangeAspect="1" noMove="1" noResize="1" noEditPoints="1" noAdjustHandles="1" noChangeArrowheads="1" noChangeShapeType="1" noTextEdit="1"/>
              </p:cNvSpPr>
              <p:nvPr/>
            </p:nvSpPr>
            <p:spPr>
              <a:xfrm>
                <a:off x="6988276" y="4261937"/>
                <a:ext cx="498855" cy="461665"/>
              </a:xfrm>
              <a:prstGeom prst="rect">
                <a:avLst/>
              </a:prstGeom>
              <a:blipFill rotWithShape="0">
                <a:blip r:embed="rId10"/>
                <a:stretch>
                  <a:fillRect/>
                </a:stretch>
              </a:blipFill>
            </p:spPr>
            <p:txBody>
              <a:bodyPr/>
              <a:lstStyle/>
              <a:p>
                <a:r>
                  <a:rPr lang="en-GB">
                    <a:noFill/>
                  </a:rPr>
                  <a:t> </a:t>
                </a:r>
              </a:p>
            </p:txBody>
          </p:sp>
        </mc:Fallback>
      </mc:AlternateContent>
      <p:sp>
        <p:nvSpPr>
          <p:cNvPr id="21" name="TextBox 7">
            <a:extLst>
              <a:ext uri="{FF2B5EF4-FFF2-40B4-BE49-F238E27FC236}">
                <a16:creationId xmlns:a16="http://schemas.microsoft.com/office/drawing/2014/main" id="{57F32E93-2A85-E843-817B-5BAFE11AC701}"/>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C4.2</a:t>
            </a:r>
            <a:endParaRPr lang="en-US" altLang="en-US" b="1" dirty="0">
              <a:solidFill>
                <a:schemeClr val="bg1"/>
              </a:solidFill>
            </a:endParaRPr>
          </a:p>
        </p:txBody>
      </p:sp>
    </p:spTree>
    <p:extLst>
      <p:ext uri="{BB962C8B-B14F-4D97-AF65-F5344CB8AC3E}">
        <p14:creationId xmlns:p14="http://schemas.microsoft.com/office/powerpoint/2010/main" val="2639027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p:bldP spid="9" grpId="0"/>
      <p:bldP spid="16" grpId="0"/>
      <p:bldP spid="17" grpId="0" build="p"/>
      <p:bldP spid="10" grpId="0"/>
      <p:bldP spid="15" grpId="0"/>
      <p:bldP spid="19"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C4.2: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27934" y="1511701"/>
            <a:ext cx="6316338" cy="2308324"/>
          </a:xfrm>
          <a:prstGeom prst="rect">
            <a:avLst/>
          </a:prstGeom>
        </p:spPr>
        <p:txBody>
          <a:bodyPr wrap="square">
            <a:spAutoFit/>
          </a:bodyPr>
          <a:lstStyle/>
          <a:p>
            <a:pPr marL="457200" indent="-457200">
              <a:buAutoNum type="arabicPeriod"/>
            </a:pPr>
            <a:r>
              <a:rPr lang="en-GB" sz="2400" dirty="0"/>
              <a:t>The diagram shows a concrete block of mass 6 kg.</a:t>
            </a:r>
          </a:p>
          <a:p>
            <a:pPr marL="457200" indent="-457200">
              <a:buAutoNum type="arabicParenR"/>
            </a:pPr>
            <a:endParaRPr lang="en-GB" sz="2400" dirty="0"/>
          </a:p>
          <a:p>
            <a:r>
              <a:rPr lang="en-GB" sz="2400" dirty="0"/>
              <a:t>	(a)  Find the volume of the block.</a:t>
            </a:r>
          </a:p>
          <a:p>
            <a:endParaRPr lang="en-GB" sz="2400" dirty="0"/>
          </a:p>
          <a:p>
            <a:r>
              <a:rPr lang="en-GB" sz="2400" dirty="0"/>
              <a:t>	(b)  What is the density of the concrete?</a:t>
            </a:r>
          </a:p>
        </p:txBody>
      </p:sp>
      <p:sp>
        <p:nvSpPr>
          <p:cNvPr id="8" name="Rectangle 7"/>
          <p:cNvSpPr/>
          <p:nvPr/>
        </p:nvSpPr>
        <p:spPr>
          <a:xfrm>
            <a:off x="2495600" y="4164883"/>
            <a:ext cx="1468672" cy="461665"/>
          </a:xfrm>
          <a:prstGeom prst="rect">
            <a:avLst/>
          </a:prstGeom>
        </p:spPr>
        <p:txBody>
          <a:bodyPr wrap="none">
            <a:spAutoFit/>
          </a:bodyPr>
          <a:lstStyle/>
          <a:p>
            <a:r>
              <a:rPr lang="en-GB" sz="2400" b="1" dirty="0"/>
              <a:t>Answers</a:t>
            </a:r>
          </a:p>
        </p:txBody>
      </p:sp>
      <p:sp>
        <p:nvSpPr>
          <p:cNvPr id="19" name="Rectangle 18"/>
          <p:cNvSpPr/>
          <p:nvPr/>
        </p:nvSpPr>
        <p:spPr>
          <a:xfrm>
            <a:off x="2260695" y="595488"/>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pic>
        <p:nvPicPr>
          <p:cNvPr id="2" name="Picture 1"/>
          <p:cNvPicPr>
            <a:picLocks noChangeAspect="1"/>
          </p:cNvPicPr>
          <p:nvPr/>
        </p:nvPicPr>
        <p:blipFill rotWithShape="1">
          <a:blip r:embed="rId4"/>
          <a:srcRect l="31100" t="24788" r="25194" b="16384"/>
          <a:stretch/>
        </p:blipFill>
        <p:spPr>
          <a:xfrm>
            <a:off x="8350940" y="1498753"/>
            <a:ext cx="3698283" cy="2798701"/>
          </a:xfrm>
          <a:prstGeom prst="rect">
            <a:avLst/>
          </a:prstGeom>
        </p:spPr>
      </p:pic>
      <p:sp>
        <p:nvSpPr>
          <p:cNvPr id="18" name="Rectangle 17"/>
          <p:cNvSpPr/>
          <p:nvPr/>
        </p:nvSpPr>
        <p:spPr>
          <a:xfrm>
            <a:off x="2695380" y="4687268"/>
            <a:ext cx="2908489" cy="461665"/>
          </a:xfrm>
          <a:prstGeom prst="rect">
            <a:avLst/>
          </a:prstGeom>
        </p:spPr>
        <p:txBody>
          <a:bodyPr wrap="none">
            <a:spAutoFit/>
          </a:bodyPr>
          <a:lstStyle/>
          <a:p>
            <a:pPr lvl="0"/>
            <a:r>
              <a:rPr lang="en-GB" sz="2400" dirty="0">
                <a:solidFill>
                  <a:srgbClr val="FF0000"/>
                </a:solidFill>
              </a:rPr>
              <a:t>(a)	</a:t>
            </a:r>
            <a:r>
              <a:rPr lang="en-GB" sz="2400" i="1" dirty="0">
                <a:solidFill>
                  <a:srgbClr val="FF0000"/>
                </a:solidFill>
                <a:latin typeface="Times New Roman" panose="02020603050405020304" pitchFamily="18" charset="0"/>
                <a:cs typeface="Times New Roman" panose="02020603050405020304" pitchFamily="18" charset="0"/>
              </a:rPr>
              <a:t> V</a:t>
            </a:r>
            <a:r>
              <a:rPr lang="en-GB" sz="2400" i="1" dirty="0">
                <a:solidFill>
                  <a:srgbClr val="FF0000"/>
                </a:solidFill>
              </a:rPr>
              <a:t> </a:t>
            </a:r>
            <a:r>
              <a:rPr lang="en-GB" sz="2400" dirty="0">
                <a:solidFill>
                  <a:srgbClr val="FF0000"/>
                </a:solidFill>
              </a:rPr>
              <a:t>=</a:t>
            </a:r>
            <a:r>
              <a:rPr lang="en-GB" sz="2400" b="1" dirty="0">
                <a:solidFill>
                  <a:srgbClr val="FF0000"/>
                </a:solidFill>
              </a:rPr>
              <a:t> </a:t>
            </a:r>
            <a:r>
              <a:rPr lang="en-GB" sz="2400" dirty="0">
                <a:solidFill>
                  <a:srgbClr val="FF0000"/>
                </a:solidFill>
              </a:rPr>
              <a:t>8000 cm</a:t>
            </a:r>
            <a:r>
              <a:rPr lang="en-GB" sz="2400" baseline="30000" dirty="0">
                <a:solidFill>
                  <a:srgbClr val="FF0000"/>
                </a:solidFill>
              </a:rPr>
              <a:t>3</a:t>
            </a:r>
            <a:r>
              <a:rPr lang="en-GB" sz="2400" dirty="0">
                <a:solidFill>
                  <a:srgbClr val="FF0000"/>
                </a:solidFill>
              </a:rPr>
              <a:t> 	</a:t>
            </a:r>
          </a:p>
        </p:txBody>
      </p:sp>
      <p:sp>
        <p:nvSpPr>
          <p:cNvPr id="6" name="Rectangle 5"/>
          <p:cNvSpPr/>
          <p:nvPr/>
        </p:nvSpPr>
        <p:spPr>
          <a:xfrm>
            <a:off x="2711624" y="5493791"/>
            <a:ext cx="4270400" cy="461665"/>
          </a:xfrm>
          <a:prstGeom prst="rect">
            <a:avLst/>
          </a:prstGeom>
        </p:spPr>
        <p:txBody>
          <a:bodyPr wrap="none">
            <a:spAutoFit/>
          </a:bodyPr>
          <a:lstStyle/>
          <a:p>
            <a:pPr lvl="0"/>
            <a:r>
              <a:rPr lang="en-GB" sz="2400" dirty="0">
                <a:solidFill>
                  <a:srgbClr val="FF0000"/>
                </a:solidFill>
              </a:rPr>
              <a:t>(b)	 Density</a:t>
            </a:r>
            <a:r>
              <a:rPr lang="en-GB" sz="2400" i="1" dirty="0">
                <a:solidFill>
                  <a:srgbClr val="FF0000"/>
                </a:solidFill>
              </a:rPr>
              <a:t> </a:t>
            </a:r>
            <a:r>
              <a:rPr lang="en-GB" sz="2400" dirty="0">
                <a:solidFill>
                  <a:srgbClr val="FF0000"/>
                </a:solidFill>
              </a:rPr>
              <a:t>=</a:t>
            </a:r>
            <a:r>
              <a:rPr lang="en-GB" sz="2400" b="1" dirty="0">
                <a:solidFill>
                  <a:srgbClr val="FF0000"/>
                </a:solidFill>
              </a:rPr>
              <a:t> </a:t>
            </a:r>
            <a:r>
              <a:rPr lang="en-GB" sz="2400" dirty="0">
                <a:solidFill>
                  <a:srgbClr val="FF0000"/>
                </a:solidFill>
              </a:rPr>
              <a:t>0.75 g / cm</a:t>
            </a:r>
            <a:r>
              <a:rPr lang="en-GB" sz="2400" baseline="30000" dirty="0">
                <a:solidFill>
                  <a:srgbClr val="FF0000"/>
                </a:solidFill>
              </a:rPr>
              <a:t>3</a:t>
            </a:r>
            <a:r>
              <a:rPr lang="en-GB" sz="2400" dirty="0">
                <a:solidFill>
                  <a:srgbClr val="FF0000"/>
                </a:solidFill>
              </a:rPr>
              <a:t> 	</a:t>
            </a:r>
          </a:p>
        </p:txBody>
      </p:sp>
      <p:sp>
        <p:nvSpPr>
          <p:cNvPr id="12" name="TextBox 7">
            <a:extLst>
              <a:ext uri="{FF2B5EF4-FFF2-40B4-BE49-F238E27FC236}">
                <a16:creationId xmlns:a16="http://schemas.microsoft.com/office/drawing/2014/main" id="{4C38030A-6EF0-A84F-B46A-699EC4D1DC6B}"/>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C4.2</a:t>
            </a:r>
            <a:endParaRPr lang="en-US" altLang="en-US" b="1" dirty="0">
              <a:solidFill>
                <a:schemeClr val="bg1"/>
              </a:solidFill>
            </a:endParaRPr>
          </a:p>
        </p:txBody>
      </p:sp>
    </p:spTree>
    <p:extLst>
      <p:ext uri="{BB962C8B-B14F-4D97-AF65-F5344CB8AC3E}">
        <p14:creationId xmlns:p14="http://schemas.microsoft.com/office/powerpoint/2010/main" val="7799634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8"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C4.2: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27934" y="1511701"/>
            <a:ext cx="9124650" cy="2308324"/>
          </a:xfrm>
          <a:prstGeom prst="rect">
            <a:avLst/>
          </a:prstGeom>
        </p:spPr>
        <p:txBody>
          <a:bodyPr wrap="square">
            <a:spAutoFit/>
          </a:bodyPr>
          <a:lstStyle/>
          <a:p>
            <a:pPr marL="457200" indent="-457200">
              <a:buAutoNum type="arabicPeriod" startAt="2"/>
            </a:pPr>
            <a:r>
              <a:rPr lang="en-GB" sz="2400" dirty="0"/>
              <a:t>A barrel is a cylinder with radius 40 cm and height 80 cm. </a:t>
            </a:r>
          </a:p>
          <a:p>
            <a:r>
              <a:rPr lang="en-GB" sz="2400" dirty="0"/>
              <a:t>     It is full of water.</a:t>
            </a:r>
          </a:p>
          <a:p>
            <a:pPr marL="457200" indent="-457200">
              <a:buFontTx/>
              <a:buAutoNum type="arabicParenR" startAt="2"/>
            </a:pPr>
            <a:endParaRPr lang="en-GB" sz="2400" dirty="0"/>
          </a:p>
          <a:p>
            <a:pPr>
              <a:tabLst>
                <a:tab pos="452438" algn="l"/>
                <a:tab pos="981075" algn="l"/>
              </a:tabLst>
            </a:pPr>
            <a:r>
              <a:rPr lang="en-GB" sz="2400" dirty="0"/>
              <a:t>	(a) 	Find the volume of the barrel.</a:t>
            </a:r>
          </a:p>
          <a:p>
            <a:pPr marL="457200" indent="-457200">
              <a:buAutoNum type="alphaLcParenR"/>
              <a:tabLst>
                <a:tab pos="452438" algn="l"/>
                <a:tab pos="981075" algn="l"/>
              </a:tabLst>
            </a:pPr>
            <a:endParaRPr lang="en-GB" sz="2400" dirty="0"/>
          </a:p>
          <a:p>
            <a:pPr>
              <a:tabLst>
                <a:tab pos="452438" algn="l"/>
                <a:tab pos="981075" algn="l"/>
              </a:tabLst>
            </a:pPr>
            <a:r>
              <a:rPr lang="en-GB" sz="2400" dirty="0"/>
              <a:t>	(b)	What is the mass of the water in the barrel?</a:t>
            </a:r>
          </a:p>
        </p:txBody>
      </p:sp>
      <p:sp>
        <p:nvSpPr>
          <p:cNvPr id="8" name="Rectangle 7"/>
          <p:cNvSpPr/>
          <p:nvPr/>
        </p:nvSpPr>
        <p:spPr>
          <a:xfrm>
            <a:off x="2405947" y="4064665"/>
            <a:ext cx="1468672" cy="461665"/>
          </a:xfrm>
          <a:prstGeom prst="rect">
            <a:avLst/>
          </a:prstGeom>
        </p:spPr>
        <p:txBody>
          <a:bodyPr wrap="none">
            <a:spAutoFit/>
          </a:bodyPr>
          <a:lstStyle/>
          <a:p>
            <a:r>
              <a:rPr lang="en-GB" sz="2400" b="1" dirty="0"/>
              <a:t>Answers</a:t>
            </a:r>
          </a:p>
        </p:txBody>
      </p:sp>
      <p:sp>
        <p:nvSpPr>
          <p:cNvPr id="19" name="Rectangle 18"/>
          <p:cNvSpPr/>
          <p:nvPr/>
        </p:nvSpPr>
        <p:spPr>
          <a:xfrm>
            <a:off x="2260695" y="595488"/>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sp>
        <p:nvSpPr>
          <p:cNvPr id="18" name="Rectangle 17"/>
          <p:cNvSpPr/>
          <p:nvPr/>
        </p:nvSpPr>
        <p:spPr>
          <a:xfrm>
            <a:off x="2661923" y="4746134"/>
            <a:ext cx="6893554" cy="1200329"/>
          </a:xfrm>
          <a:prstGeom prst="rect">
            <a:avLst/>
          </a:prstGeom>
        </p:spPr>
        <p:txBody>
          <a:bodyPr wrap="none">
            <a:spAutoFit/>
          </a:bodyPr>
          <a:lstStyle/>
          <a:p>
            <a:pPr lvl="0"/>
            <a:r>
              <a:rPr lang="en-GB" sz="2400" dirty="0">
                <a:solidFill>
                  <a:srgbClr val="FF0000"/>
                </a:solidFill>
              </a:rPr>
              <a:t>(a)</a:t>
            </a:r>
            <a:r>
              <a:rPr lang="en-GB" sz="2400" i="1" dirty="0">
                <a:solidFill>
                  <a:srgbClr val="FF0000"/>
                </a:solidFill>
              </a:rPr>
              <a:t>	</a:t>
            </a:r>
            <a:r>
              <a:rPr lang="en-GB" sz="2400" i="1" dirty="0">
                <a:solidFill>
                  <a:srgbClr val="FF0000"/>
                </a:solidFill>
                <a:latin typeface="Times New Roman" panose="02020603050405020304" pitchFamily="18" charset="0"/>
                <a:cs typeface="Times New Roman" panose="02020603050405020304" pitchFamily="18" charset="0"/>
              </a:rPr>
              <a:t> V</a:t>
            </a:r>
            <a:r>
              <a:rPr lang="en-GB" sz="2400" i="1" dirty="0">
                <a:solidFill>
                  <a:srgbClr val="FF0000"/>
                </a:solidFill>
              </a:rPr>
              <a:t> </a:t>
            </a:r>
            <a:r>
              <a:rPr lang="en-GB" sz="2400" dirty="0">
                <a:solidFill>
                  <a:srgbClr val="FF0000"/>
                </a:solidFill>
              </a:rPr>
              <a:t>= 402 124 cm</a:t>
            </a:r>
            <a:r>
              <a:rPr lang="en-GB" sz="2400" baseline="30000" dirty="0">
                <a:solidFill>
                  <a:srgbClr val="FF0000"/>
                </a:solidFill>
              </a:rPr>
              <a:t>3</a:t>
            </a:r>
            <a:r>
              <a:rPr lang="en-GB" sz="2400" dirty="0">
                <a:solidFill>
                  <a:srgbClr val="FF0000"/>
                </a:solidFill>
              </a:rPr>
              <a:t> (to the nearest whole cm</a:t>
            </a:r>
            <a:r>
              <a:rPr lang="en-GB" sz="2400" baseline="30000" dirty="0">
                <a:solidFill>
                  <a:srgbClr val="FF0000"/>
                </a:solidFill>
              </a:rPr>
              <a:t>3</a:t>
            </a:r>
            <a:r>
              <a:rPr lang="en-GB" sz="2400" dirty="0">
                <a:solidFill>
                  <a:srgbClr val="FF0000"/>
                </a:solidFill>
              </a:rPr>
              <a:t>)</a:t>
            </a:r>
          </a:p>
          <a:p>
            <a:r>
              <a:rPr lang="en-GB" sz="2400" i="1" dirty="0">
                <a:solidFill>
                  <a:srgbClr val="FF0000"/>
                </a:solidFill>
              </a:rPr>
              <a:t>	</a:t>
            </a:r>
            <a:r>
              <a:rPr lang="en-GB" sz="2400" dirty="0">
                <a:solidFill>
                  <a:srgbClr val="FF0000"/>
                </a:solidFill>
              </a:rPr>
              <a:t>(or 401 920 cm</a:t>
            </a:r>
            <a:r>
              <a:rPr lang="en-GB" sz="2400" baseline="30000" dirty="0">
                <a:solidFill>
                  <a:srgbClr val="FF0000"/>
                </a:solidFill>
              </a:rPr>
              <a:t>3</a:t>
            </a:r>
            <a:r>
              <a:rPr lang="en-GB" sz="2400" dirty="0">
                <a:solidFill>
                  <a:srgbClr val="FF0000"/>
                </a:solidFill>
              </a:rPr>
              <a:t> if you use </a:t>
            </a:r>
            <a:r>
              <a:rPr lang="en-GB" sz="2400" dirty="0">
                <a:solidFill>
                  <a:srgbClr val="FF0000"/>
                </a:solidFill>
                <a:sym typeface="Symbol" panose="05050102010706020507" pitchFamily="18" charset="2"/>
              </a:rPr>
              <a:t> rounded as 3.14</a:t>
            </a:r>
            <a:r>
              <a:rPr lang="en-GB" sz="2400" dirty="0">
                <a:solidFill>
                  <a:srgbClr val="FF0000"/>
                </a:solidFill>
              </a:rPr>
              <a:t>)</a:t>
            </a:r>
          </a:p>
          <a:p>
            <a:pPr marL="457200" lvl="0" indent="-457200">
              <a:buAutoNum type="alphaLcParenR"/>
            </a:pPr>
            <a:endParaRPr lang="en-GB" sz="2400" dirty="0">
              <a:solidFill>
                <a:srgbClr val="FF0000"/>
              </a:solidFill>
            </a:endParaRPr>
          </a:p>
        </p:txBody>
      </p:sp>
      <p:sp>
        <p:nvSpPr>
          <p:cNvPr id="6" name="Rectangle 5"/>
          <p:cNvSpPr/>
          <p:nvPr/>
        </p:nvSpPr>
        <p:spPr>
          <a:xfrm>
            <a:off x="2661923" y="5697652"/>
            <a:ext cx="5178341" cy="461665"/>
          </a:xfrm>
          <a:prstGeom prst="rect">
            <a:avLst/>
          </a:prstGeom>
        </p:spPr>
        <p:txBody>
          <a:bodyPr wrap="none">
            <a:spAutoFit/>
          </a:bodyPr>
          <a:lstStyle/>
          <a:p>
            <a:pPr lvl="0"/>
            <a:r>
              <a:rPr lang="en-GB" sz="2400" dirty="0">
                <a:solidFill>
                  <a:srgbClr val="FF0000"/>
                </a:solidFill>
              </a:rPr>
              <a:t>(b)	Mass</a:t>
            </a:r>
            <a:r>
              <a:rPr lang="en-GB" sz="2400" i="1" dirty="0">
                <a:solidFill>
                  <a:srgbClr val="FF0000"/>
                </a:solidFill>
              </a:rPr>
              <a:t> </a:t>
            </a:r>
            <a:r>
              <a:rPr lang="en-GB" sz="2400" dirty="0">
                <a:solidFill>
                  <a:srgbClr val="FF0000"/>
                </a:solidFill>
              </a:rPr>
              <a:t>=</a:t>
            </a:r>
            <a:r>
              <a:rPr lang="en-GB" sz="2400" b="1" dirty="0">
                <a:solidFill>
                  <a:srgbClr val="FF0000"/>
                </a:solidFill>
              </a:rPr>
              <a:t> </a:t>
            </a:r>
            <a:r>
              <a:rPr lang="en-GB" sz="2400" dirty="0">
                <a:solidFill>
                  <a:srgbClr val="FF0000"/>
                </a:solidFill>
              </a:rPr>
              <a:t>402 124 g =</a:t>
            </a:r>
            <a:r>
              <a:rPr lang="en-GB" sz="2400" b="1" dirty="0">
                <a:solidFill>
                  <a:srgbClr val="FF0000"/>
                </a:solidFill>
              </a:rPr>
              <a:t> </a:t>
            </a:r>
            <a:r>
              <a:rPr lang="en-GB" sz="2400" dirty="0">
                <a:solidFill>
                  <a:srgbClr val="FF0000"/>
                </a:solidFill>
              </a:rPr>
              <a:t>402.124 kg	</a:t>
            </a:r>
          </a:p>
        </p:txBody>
      </p:sp>
      <p:sp>
        <p:nvSpPr>
          <p:cNvPr id="11" name="TextBox 7">
            <a:extLst>
              <a:ext uri="{FF2B5EF4-FFF2-40B4-BE49-F238E27FC236}">
                <a16:creationId xmlns:a16="http://schemas.microsoft.com/office/drawing/2014/main" id="{12642146-E8C2-1D43-A4CF-11ED910CEA4F}"/>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C4.2</a:t>
            </a:r>
            <a:endParaRPr lang="en-US" altLang="en-US" b="1" dirty="0">
              <a:solidFill>
                <a:schemeClr val="bg1"/>
              </a:solidFill>
            </a:endParaRPr>
          </a:p>
        </p:txBody>
      </p:sp>
    </p:spTree>
    <p:extLst>
      <p:ext uri="{BB962C8B-B14F-4D97-AF65-F5344CB8AC3E}">
        <p14:creationId xmlns:p14="http://schemas.microsoft.com/office/powerpoint/2010/main" val="42179087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C4.2: Review</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4015762" y="1140506"/>
            <a:ext cx="6192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second Section.</a:t>
            </a:r>
          </a:p>
        </p:txBody>
      </p:sp>
      <p:sp>
        <p:nvSpPr>
          <p:cNvPr id="10" name="TextBox 9">
            <a:extLst>
              <a:ext uri="{FF2B5EF4-FFF2-40B4-BE49-F238E27FC236}">
                <a16:creationId xmlns:a16="http://schemas.microsoft.com/office/drawing/2014/main" id="{680F8782-DF76-DB40-940C-99195A385260}"/>
              </a:ext>
            </a:extLst>
          </p:cNvPr>
          <p:cNvSpPr txBox="1">
            <a:spLocks noChangeArrowheads="1"/>
          </p:cNvSpPr>
          <p:nvPr/>
        </p:nvSpPr>
        <p:spPr bwMode="auto">
          <a:xfrm>
            <a:off x="3192698" y="2348880"/>
            <a:ext cx="80138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 </a:t>
            </a: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13" name="TextBox 7">
            <a:extLst>
              <a:ext uri="{FF2B5EF4-FFF2-40B4-BE49-F238E27FC236}">
                <a16:creationId xmlns:a16="http://schemas.microsoft.com/office/drawing/2014/main" id="{DBE6B8F8-D24F-D14F-8A80-07F7DD76B32A}"/>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C4.2</a:t>
            </a:r>
            <a:endParaRPr lang="en-US" altLang="en-US" b="1" dirty="0">
              <a:solidFill>
                <a:schemeClr val="bg1"/>
              </a:solidFill>
            </a:endParaRPr>
          </a:p>
        </p:txBody>
      </p:sp>
      <p:sp>
        <p:nvSpPr>
          <p:cNvPr id="14" name="Rectangle 13">
            <a:extLst>
              <a:ext uri="{FF2B5EF4-FFF2-40B4-BE49-F238E27FC236}">
                <a16:creationId xmlns:a16="http://schemas.microsoft.com/office/drawing/2014/main" id="{84247A43-1A81-804D-B642-2317F1DD5C53}"/>
              </a:ext>
            </a:extLst>
          </p:cNvPr>
          <p:cNvSpPr/>
          <p:nvPr/>
        </p:nvSpPr>
        <p:spPr>
          <a:xfrm>
            <a:off x="3215680" y="4221088"/>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http://szalonta.hu/ske/text/C4/skec4s2.html</a:t>
            </a:r>
          </a:p>
        </p:txBody>
      </p:sp>
    </p:spTree>
    <p:extLst>
      <p:ext uri="{BB962C8B-B14F-4D97-AF65-F5344CB8AC3E}">
        <p14:creationId xmlns:p14="http://schemas.microsoft.com/office/powerpoint/2010/main" val="30917888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Volumes of Pyramids, Cones and Spheres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79422" y="983429"/>
            <a:ext cx="9984740" cy="830997"/>
          </a:xfrm>
          <a:prstGeom prst="rect">
            <a:avLst/>
          </a:prstGeom>
        </p:spPr>
        <p:txBody>
          <a:bodyPr wrap="square">
            <a:spAutoFit/>
          </a:bodyPr>
          <a:lstStyle/>
          <a:p>
            <a:r>
              <a:rPr lang="en-GB" sz="2400" dirty="0"/>
              <a:t>The volumes of a pyramid, a cone and a sphere are found using the following formulae.</a:t>
            </a:r>
          </a:p>
        </p:txBody>
      </p:sp>
      <p:pic>
        <p:nvPicPr>
          <p:cNvPr id="2" name="Picture 1"/>
          <p:cNvPicPr>
            <a:picLocks noChangeAspect="1"/>
          </p:cNvPicPr>
          <p:nvPr/>
        </p:nvPicPr>
        <p:blipFill rotWithShape="1">
          <a:blip r:embed="rId4"/>
          <a:srcRect l="31100" t="16383" r="45866" b="9031"/>
          <a:stretch/>
        </p:blipFill>
        <p:spPr>
          <a:xfrm>
            <a:off x="2855640" y="2060848"/>
            <a:ext cx="2451165" cy="4462378"/>
          </a:xfrm>
          <a:prstGeom prst="rect">
            <a:avLst/>
          </a:prstGeom>
        </p:spPr>
      </p:pic>
      <p:pic>
        <p:nvPicPr>
          <p:cNvPr id="4" name="Picture 3"/>
          <p:cNvPicPr>
            <a:picLocks noChangeAspect="1"/>
          </p:cNvPicPr>
          <p:nvPr/>
        </p:nvPicPr>
        <p:blipFill rotWithShape="1">
          <a:blip r:embed="rId5"/>
          <a:srcRect l="35235" t="16383" r="41732" b="10081"/>
          <a:stretch/>
        </p:blipFill>
        <p:spPr>
          <a:xfrm>
            <a:off x="6000370" y="2060848"/>
            <a:ext cx="2486182" cy="4462378"/>
          </a:xfrm>
          <a:prstGeom prst="rect">
            <a:avLst/>
          </a:prstGeom>
        </p:spPr>
      </p:pic>
      <p:pic>
        <p:nvPicPr>
          <p:cNvPr id="5" name="Picture 4"/>
          <p:cNvPicPr>
            <a:picLocks noChangeAspect="1"/>
          </p:cNvPicPr>
          <p:nvPr/>
        </p:nvPicPr>
        <p:blipFill rotWithShape="1">
          <a:blip r:embed="rId6"/>
          <a:srcRect l="42913" t="17435" r="35234" b="10082"/>
          <a:stretch/>
        </p:blipFill>
        <p:spPr>
          <a:xfrm>
            <a:off x="9120336" y="2060848"/>
            <a:ext cx="2392869" cy="4462378"/>
          </a:xfrm>
          <a:prstGeom prst="rect">
            <a:avLst/>
          </a:prstGeom>
        </p:spPr>
      </p:pic>
      <p:sp>
        <p:nvSpPr>
          <p:cNvPr id="10" name="TextBox 7">
            <a:extLst>
              <a:ext uri="{FF2B5EF4-FFF2-40B4-BE49-F238E27FC236}">
                <a16:creationId xmlns:a16="http://schemas.microsoft.com/office/drawing/2014/main" id="{1C910678-5A54-4542-B845-843664EFF752}"/>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C4.3</a:t>
            </a:r>
            <a:endParaRPr lang="en-US" altLang="en-US" b="1" dirty="0">
              <a:solidFill>
                <a:schemeClr val="bg1"/>
              </a:solidFill>
            </a:endParaRPr>
          </a:p>
        </p:txBody>
      </p:sp>
    </p:spTree>
    <p:extLst>
      <p:ext uri="{BB962C8B-B14F-4D97-AF65-F5344CB8AC3E}">
        <p14:creationId xmlns:p14="http://schemas.microsoft.com/office/powerpoint/2010/main" val="2656455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610" name="Group 2"/>
          <p:cNvGraphicFramePr>
            <a:graphicFrameLocks noGrp="1"/>
          </p:cNvGraphicFramePr>
          <p:nvPr>
            <p:extLst>
              <p:ext uri="{D42A27DB-BD31-4B8C-83A1-F6EECF244321}">
                <p14:modId xmlns:p14="http://schemas.microsoft.com/office/powerpoint/2010/main" val="3623429201"/>
              </p:ext>
            </p:extLst>
          </p:nvPr>
        </p:nvGraphicFramePr>
        <p:xfrm>
          <a:off x="2639616" y="2781301"/>
          <a:ext cx="7572772" cy="2913065"/>
        </p:xfrm>
        <a:graphic>
          <a:graphicData uri="http://schemas.openxmlformats.org/drawingml/2006/table">
            <a:tbl>
              <a:tblPr/>
              <a:tblGrid>
                <a:gridCol w="2041053">
                  <a:extLst>
                    <a:ext uri="{9D8B030D-6E8A-4147-A177-3AD203B41FA5}">
                      <a16:colId xmlns:a16="http://schemas.microsoft.com/office/drawing/2014/main" val="20000"/>
                    </a:ext>
                  </a:extLst>
                </a:gridCol>
                <a:gridCol w="5531719">
                  <a:extLst>
                    <a:ext uri="{9D8B030D-6E8A-4147-A177-3AD203B41FA5}">
                      <a16:colId xmlns:a16="http://schemas.microsoft.com/office/drawing/2014/main" val="20001"/>
                    </a:ext>
                  </a:extLst>
                </a:gridCol>
              </a:tblGrid>
              <a:tr h="582613">
                <a:tc>
                  <a:txBody>
                    <a:bodyPr/>
                    <a:lstStyle/>
                    <a:p>
                      <a:endParaRPr lang="en-US" sz="1800" dirty="0"/>
                    </a:p>
                  </a:txBody>
                  <a:tcPr marL="90000" marR="90000" marT="110376" marB="46800" anchor="ctr" horzOverflow="overflow">
                    <a:lnL>
                      <a:noFill/>
                    </a:lnL>
                    <a:lnR>
                      <a:noFill/>
                    </a:lnR>
                    <a:lnT>
                      <a:noFill/>
                    </a:lnT>
                    <a:lnB>
                      <a:noFill/>
                    </a:lnB>
                    <a:lnTlToBr>
                      <a:noFill/>
                    </a:lnTlToBr>
                    <a:lnBlToTr>
                      <a:noFill/>
                    </a:lnBlToTr>
                    <a:noFill/>
                  </a:tcPr>
                </a:tc>
                <a:tc>
                  <a:txBody>
                    <a:bodyPr/>
                    <a:lstStyle/>
                    <a:p>
                      <a:endParaRPr lang="en-US" sz="1800"/>
                    </a:p>
                  </a:txBody>
                  <a:tcPr marL="90000" marR="90000" marT="97200" marB="4680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582613">
                <a:tc>
                  <a:txBody>
                    <a:bodyPr/>
                    <a:lstStyle/>
                    <a:p>
                      <a:endParaRPr lang="en-US" sz="1800" dirty="0"/>
                    </a:p>
                  </a:txBody>
                  <a:tcPr marL="90000" marR="90000" marT="110376" marB="46800" anchor="ctr" horzOverflow="overflow">
                    <a:lnL>
                      <a:noFill/>
                    </a:lnL>
                    <a:lnR>
                      <a:noFill/>
                    </a:lnR>
                    <a:lnT>
                      <a:noFill/>
                    </a:lnT>
                    <a:lnB>
                      <a:noFill/>
                    </a:lnB>
                    <a:lnTlToBr>
                      <a:noFill/>
                    </a:lnTlToBr>
                    <a:lnBlToTr>
                      <a:noFill/>
                    </a:lnBlToTr>
                    <a:noFill/>
                  </a:tcPr>
                </a:tc>
                <a:tc>
                  <a:txBody>
                    <a:bodyPr/>
                    <a:lstStyle/>
                    <a:p>
                      <a:endParaRPr lang="en-US" sz="1800" dirty="0"/>
                    </a:p>
                  </a:txBody>
                  <a:tcPr marL="90000" marR="90000" marT="97200" marB="4680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582613">
                <a:tc>
                  <a:txBody>
                    <a:bodyPr/>
                    <a:lstStyle/>
                    <a:p>
                      <a:endParaRPr lang="en-US" sz="1800" dirty="0"/>
                    </a:p>
                  </a:txBody>
                  <a:tcPr marL="90000" marR="90000" marT="110376" marB="46800" anchor="ctr" horzOverflow="overflow">
                    <a:lnL>
                      <a:noFill/>
                    </a:lnL>
                    <a:lnR>
                      <a:noFill/>
                    </a:lnR>
                    <a:lnT>
                      <a:noFill/>
                    </a:lnT>
                    <a:lnB>
                      <a:noFill/>
                    </a:lnB>
                    <a:lnTlToBr>
                      <a:noFill/>
                    </a:lnTlToBr>
                    <a:lnBlToTr>
                      <a:noFill/>
                    </a:lnBlToTr>
                    <a:noFill/>
                  </a:tcPr>
                </a:tc>
                <a:tc>
                  <a:txBody>
                    <a:bodyPr/>
                    <a:lstStyle/>
                    <a:p>
                      <a:endParaRPr lang="en-US" sz="1800" dirty="0"/>
                    </a:p>
                  </a:txBody>
                  <a:tcPr marL="90000" marR="90000" marT="97200" marB="4680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582613">
                <a:tc>
                  <a:txBody>
                    <a:bodyPr/>
                    <a:lstStyle/>
                    <a:p>
                      <a:endParaRPr lang="en-US" sz="1800" dirty="0"/>
                    </a:p>
                  </a:txBody>
                  <a:tcPr marL="90000" marR="90000" marT="110376" marB="46800" anchor="ctr" horzOverflow="overflow">
                    <a:lnL>
                      <a:noFill/>
                    </a:lnL>
                    <a:lnR>
                      <a:noFill/>
                    </a:lnR>
                    <a:lnT>
                      <a:noFill/>
                    </a:lnT>
                    <a:lnB>
                      <a:noFill/>
                    </a:lnB>
                    <a:lnTlToBr>
                      <a:noFill/>
                    </a:lnTlToBr>
                    <a:lnBlToTr>
                      <a:noFill/>
                    </a:lnBlToTr>
                    <a:noFill/>
                  </a:tcPr>
                </a:tc>
                <a:tc>
                  <a:txBody>
                    <a:bodyPr/>
                    <a:lstStyle/>
                    <a:p>
                      <a:endParaRPr lang="en-US" sz="1800" dirty="0"/>
                    </a:p>
                  </a:txBody>
                  <a:tcPr marL="90000" marR="90000" marT="97200" marB="4680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582613">
                <a:tc>
                  <a:txBody>
                    <a:bodyPr/>
                    <a:lstStyle/>
                    <a:p>
                      <a:endParaRPr lang="en-US" sz="1800" dirty="0"/>
                    </a:p>
                  </a:txBody>
                  <a:tcPr marL="90000" marR="90000" marT="110376" marB="46800" anchor="ctr" horzOverflow="overflow">
                    <a:lnL>
                      <a:noFill/>
                    </a:lnL>
                    <a:lnR>
                      <a:noFill/>
                    </a:lnR>
                    <a:lnT>
                      <a:noFill/>
                    </a:lnT>
                    <a:lnB>
                      <a:noFill/>
                    </a:lnB>
                    <a:lnTlToBr>
                      <a:noFill/>
                    </a:lnTlToBr>
                    <a:lnBlToTr>
                      <a:noFill/>
                    </a:lnBlToTr>
                    <a:noFill/>
                  </a:tcPr>
                </a:tc>
                <a:tc>
                  <a:txBody>
                    <a:bodyPr/>
                    <a:lstStyle/>
                    <a:p>
                      <a:endParaRPr lang="en-US" sz="1800" dirty="0"/>
                    </a:p>
                  </a:txBody>
                  <a:tcPr marL="90000" marR="90000" marT="97200" marB="4680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5372" name="TextBox 1"/>
          <p:cNvSpPr txBox="1">
            <a:spLocks noChangeArrowheads="1"/>
          </p:cNvSpPr>
          <p:nvPr/>
        </p:nvSpPr>
        <p:spPr bwMode="auto">
          <a:xfrm>
            <a:off x="2339089" y="722557"/>
            <a:ext cx="9721081" cy="1938992"/>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US" altLang="en-US" sz="2400" dirty="0"/>
              <a:t>This Unit will explain how to find the volume of a number of common</a:t>
            </a:r>
          </a:p>
          <a:p>
            <a:r>
              <a:rPr lang="en-US" altLang="en-US" sz="2400" dirty="0"/>
              <a:t>shapes, along with some applications, such as in finding density.</a:t>
            </a:r>
          </a:p>
          <a:p>
            <a:endParaRPr lang="en-US" altLang="en-US" sz="2400" dirty="0"/>
          </a:p>
          <a:p>
            <a:r>
              <a:rPr lang="en-US" altLang="en-US" sz="2400" dirty="0"/>
              <a:t>You have four sections to work through and there are check up audits</a:t>
            </a:r>
          </a:p>
          <a:p>
            <a:r>
              <a:rPr lang="en-US" altLang="en-US" sz="2400" dirty="0"/>
              <a:t>and fitness tests for each section. </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Volume</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449" y="130805"/>
            <a:ext cx="220726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endParaRPr lang="en-US" altLang="en-US" b="1" dirty="0">
              <a:solidFill>
                <a:schemeClr val="bg1"/>
              </a:solidFill>
            </a:endParaRPr>
          </a:p>
        </p:txBody>
      </p:sp>
      <p:sp>
        <p:nvSpPr>
          <p:cNvPr id="8"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3863752" y="3016710"/>
            <a:ext cx="777711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buFont typeface="+mj-lt"/>
              <a:buAutoNum type="arabicPeriod"/>
            </a:pPr>
            <a:r>
              <a:rPr lang="en-GB" sz="2400" dirty="0"/>
              <a:t>Volumes of Cubes, Cuboids, Cylinders and Prisms</a:t>
            </a:r>
          </a:p>
          <a:p>
            <a:pPr>
              <a:buFont typeface="+mj-lt"/>
              <a:buAutoNum type="arabicPeriod"/>
            </a:pPr>
            <a:endParaRPr lang="en-GB" sz="2400" dirty="0"/>
          </a:p>
          <a:p>
            <a:pPr>
              <a:buFont typeface="+mj-lt"/>
              <a:buAutoNum type="arabicPeriod"/>
            </a:pPr>
            <a:r>
              <a:rPr lang="en-GB" sz="2400" dirty="0"/>
              <a:t>Mass, Volume and Density</a:t>
            </a:r>
          </a:p>
          <a:p>
            <a:pPr>
              <a:buFont typeface="+mj-lt"/>
              <a:buAutoNum type="arabicPeriod"/>
            </a:pPr>
            <a:endParaRPr lang="en-GB" sz="2400" dirty="0"/>
          </a:p>
          <a:p>
            <a:pPr>
              <a:buFont typeface="+mj-lt"/>
              <a:buAutoNum type="arabicPeriod"/>
            </a:pPr>
            <a:r>
              <a:rPr lang="en-GB" sz="2400" dirty="0"/>
              <a:t>Volumes of Pyramids, Cones and Spheres</a:t>
            </a:r>
          </a:p>
          <a:p>
            <a:pPr>
              <a:buFont typeface="+mj-lt"/>
              <a:buAutoNum type="arabicPeriod"/>
            </a:pPr>
            <a:endParaRPr lang="en-GB" sz="2400" dirty="0"/>
          </a:p>
          <a:p>
            <a:pPr>
              <a:buFont typeface="+mj-lt"/>
              <a:buAutoNum type="arabicPeriod"/>
            </a:pPr>
            <a:r>
              <a:rPr lang="en-GB" sz="2400" dirty="0"/>
              <a:t>Dimensions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
          <p:cNvSpPr txBox="1">
            <a:spLocks noChangeArrowheads="1"/>
          </p:cNvSpPr>
          <p:nvPr/>
        </p:nvSpPr>
        <p:spPr bwMode="auto">
          <a:xfrm>
            <a:off x="2333885" y="2160062"/>
            <a:ext cx="15121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2" name="TextBox 1"/>
          <p:cNvSpPr txBox="1">
            <a:spLocks noChangeArrowheads="1"/>
          </p:cNvSpPr>
          <p:nvPr/>
        </p:nvSpPr>
        <p:spPr bwMode="auto">
          <a:xfrm>
            <a:off x="2297925" y="659405"/>
            <a:ext cx="1853860"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1 </a:t>
            </a:r>
          </a:p>
        </p:txBody>
      </p:sp>
      <p:sp>
        <p:nvSpPr>
          <p:cNvPr id="3" name="Rectangle 2"/>
          <p:cNvSpPr/>
          <p:nvPr/>
        </p:nvSpPr>
        <p:spPr>
          <a:xfrm>
            <a:off x="2297924" y="1175588"/>
            <a:ext cx="9649073" cy="830997"/>
          </a:xfrm>
          <a:prstGeom prst="rect">
            <a:avLst/>
          </a:prstGeom>
        </p:spPr>
        <p:txBody>
          <a:bodyPr wrap="square">
            <a:spAutoFit/>
          </a:bodyPr>
          <a:lstStyle/>
          <a:p>
            <a:r>
              <a:rPr lang="en-GB" sz="2400" dirty="0"/>
              <a:t>A cone has the radius of 12 cm and height 48 cm. Find the volume of the cone to the nearest cm</a:t>
            </a:r>
            <a:r>
              <a:rPr lang="en-GB" sz="2400" baseline="30000" dirty="0"/>
              <a:t>3</a:t>
            </a:r>
            <a:r>
              <a:rPr lang="en-GB" sz="2400" dirty="0"/>
              <a:t>.</a:t>
            </a:r>
          </a:p>
        </p:txBody>
      </p:sp>
      <p:sp>
        <p:nvSpPr>
          <p:cNvPr id="4" name="Rectangle 3"/>
          <p:cNvSpPr/>
          <p:nvPr/>
        </p:nvSpPr>
        <p:spPr>
          <a:xfrm>
            <a:off x="2045896" y="8465"/>
            <a:ext cx="10153128" cy="523220"/>
          </a:xfrm>
          <a:prstGeom prst="rect">
            <a:avLst/>
          </a:prstGeom>
        </p:spPr>
        <p:txBody>
          <a:bodyPr wrap="square">
            <a:spAutoFit/>
          </a:bodyPr>
          <a:lstStyle/>
          <a:p>
            <a:pPr algn="ctr" eaLnBrk="1" hangingPunct="1">
              <a:buClr>
                <a:srgbClr val="000000"/>
              </a:buClr>
              <a:buSzPct val="100000"/>
            </a:pPr>
            <a:r>
              <a:rPr lang="en-GB" altLang="en-US" sz="2800" b="1" dirty="0"/>
              <a:t>Volumes of Pyramids, Cones and Spheres</a:t>
            </a:r>
            <a:r>
              <a:rPr lang="en-GB" altLang="en-US" sz="2800" b="1" dirty="0">
                <a:solidFill>
                  <a:prstClr val="black"/>
                </a:solidFill>
              </a:rPr>
              <a:t>: Examples</a:t>
            </a:r>
          </a:p>
        </p:txBody>
      </p:sp>
      <mc:AlternateContent xmlns:mc="http://schemas.openxmlformats.org/markup-compatibility/2006" xmlns:a14="http://schemas.microsoft.com/office/drawing/2010/main">
        <mc:Choice Requires="a14">
          <p:sp>
            <p:nvSpPr>
              <p:cNvPr id="5" name="TextBox 4"/>
              <p:cNvSpPr txBox="1"/>
              <p:nvPr/>
            </p:nvSpPr>
            <p:spPr>
              <a:xfrm>
                <a:off x="2783632" y="2620743"/>
                <a:ext cx="2278572" cy="523413"/>
              </a:xfrm>
              <a:prstGeom prst="rect">
                <a:avLst/>
              </a:prstGeom>
              <a:noFill/>
            </p:spPr>
            <p:txBody>
              <a:bodyPr wrap="none" lIns="0" tIns="0" rIns="0" bIns="0" rtlCol="0">
                <a:spAutoFit/>
              </a:bodyPr>
              <a:lstStyle/>
              <a:p>
                <a:r>
                  <a:rPr lang="en-GB" sz="2400" b="0" dirty="0">
                    <a:solidFill>
                      <a:srgbClr val="FF0000"/>
                    </a:solidFill>
                    <a:latin typeface="+mj-lt"/>
                  </a:rPr>
                  <a:t>Volume </a:t>
                </a:r>
                <a14:m>
                  <m:oMath xmlns:m="http://schemas.openxmlformats.org/officeDocument/2006/math">
                    <m:r>
                      <a:rPr lang="en-GB" sz="2400" b="0" i="1" smtClean="0">
                        <a:solidFill>
                          <a:srgbClr val="FF0000"/>
                        </a:solidFill>
                        <a:latin typeface="Cambria Math" panose="02040503050406030204" pitchFamily="18" charset="0"/>
                      </a:rPr>
                      <m:t>=</m:t>
                    </m:r>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3</m:t>
                        </m:r>
                      </m:den>
                    </m:f>
                    <m:r>
                      <a:rPr lang="el-GR" sz="2400" i="1" smtClean="0">
                        <a:solidFill>
                          <a:srgbClr val="FF0000"/>
                        </a:solidFill>
                        <a:latin typeface="Cambria Math" panose="02040503050406030204" pitchFamily="18" charset="0"/>
                      </a:rPr>
                      <m:t>𝜋</m:t>
                    </m:r>
                    <m:sSup>
                      <m:sSupPr>
                        <m:ctrlPr>
                          <a:rPr lang="en-GB" sz="2400" i="1" smtClean="0">
                            <a:solidFill>
                              <a:srgbClr val="FF0000"/>
                            </a:solidFill>
                            <a:latin typeface="Cambria Math" panose="02040503050406030204" pitchFamily="18" charset="0"/>
                          </a:rPr>
                        </m:ctrlPr>
                      </m:sSupPr>
                      <m:e>
                        <m:r>
                          <a:rPr lang="en-GB" sz="2400" i="1" smtClean="0">
                            <a:solidFill>
                              <a:srgbClr val="FF0000"/>
                            </a:solidFill>
                            <a:latin typeface="Cambria Math" panose="02040503050406030204" pitchFamily="18" charset="0"/>
                          </a:rPr>
                          <m:t>𝑟</m:t>
                        </m:r>
                      </m:e>
                      <m:sup>
                        <m:r>
                          <a:rPr lang="en-GB" sz="2400" i="1" smtClean="0">
                            <a:solidFill>
                              <a:srgbClr val="FF0000"/>
                            </a:solidFill>
                            <a:latin typeface="Cambria Math" panose="02040503050406030204" pitchFamily="18" charset="0"/>
                          </a:rPr>
                          <m:t>2</m:t>
                        </m:r>
                      </m:sup>
                    </m:sSup>
                    <m:r>
                      <a:rPr lang="en-GB" sz="2400" b="0" i="1" smtClean="0">
                        <a:solidFill>
                          <a:srgbClr val="FF0000"/>
                        </a:solidFill>
                        <a:latin typeface="Cambria Math" panose="02040503050406030204" pitchFamily="18" charset="0"/>
                      </a:rPr>
                      <m:t>h</m:t>
                    </m:r>
                  </m:oMath>
                </a14:m>
                <a:endParaRPr lang="en-GB" sz="2400" dirty="0">
                  <a:solidFill>
                    <a:srgbClr val="FF0000"/>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783632" y="2620743"/>
                <a:ext cx="2278572" cy="523413"/>
              </a:xfrm>
              <a:prstGeom prst="rect">
                <a:avLst/>
              </a:prstGeom>
              <a:blipFill rotWithShape="1">
                <a:blip r:embed="rId4"/>
                <a:stretch>
                  <a:fillRect l="-8311" t="-4651" b="-1860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167528" y="2477854"/>
                <a:ext cx="4240840" cy="786177"/>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GB" sz="2400" i="1"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3</m:t>
                          </m:r>
                        </m:den>
                      </m:f>
                      <m:r>
                        <a:rPr lang="en-GB" sz="2400" i="1"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3.14</m:t>
                      </m:r>
                      <m:r>
                        <a:rPr lang="el-GR" sz="2400" i="1" smtClean="0">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12</m:t>
                          </m:r>
                        </m:e>
                        <m:sup>
                          <m:r>
                            <a:rPr lang="en-GB" sz="2400" i="1" smtClean="0">
                              <a:solidFill>
                                <a:srgbClr val="FF0000"/>
                              </a:solidFill>
                              <a:latin typeface="Cambria Math" panose="02040503050406030204" pitchFamily="18" charset="0"/>
                            </a:rPr>
                            <m:t>2</m:t>
                          </m:r>
                        </m:sup>
                      </m:sSup>
                      <m:r>
                        <m:rPr>
                          <m:nor/>
                        </m:rPr>
                        <a:rPr lang="en-GB" sz="2400" b="0" i="0" smtClean="0">
                          <a:solidFill>
                            <a:srgbClr val="FF0000"/>
                          </a:solidFill>
                          <a:latin typeface="Cambria Math" panose="02040503050406030204" pitchFamily="18" charset="0"/>
                        </a:rPr>
                        <m:t> </m:t>
                      </m:r>
                      <m:r>
                        <m:rPr>
                          <m:nor/>
                        </m:rPr>
                        <a:rPr lang="en-GB" sz="2400" dirty="0">
                          <a:solidFill>
                            <a:srgbClr val="FF0000"/>
                          </a:solidFill>
                        </a:rPr>
                        <m:t>cm</m:t>
                      </m:r>
                      <m:r>
                        <a:rPr lang="en-GB" sz="2400" i="1"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 48</m:t>
                      </m:r>
                      <m:r>
                        <m:rPr>
                          <m:nor/>
                        </m:rPr>
                        <a:rPr lang="en-GB" sz="2400" b="0" i="0" smtClean="0">
                          <a:solidFill>
                            <a:srgbClr val="FF0000"/>
                          </a:solidFill>
                          <a:latin typeface="Cambria Math" panose="02040503050406030204" pitchFamily="18" charset="0"/>
                        </a:rPr>
                        <m:t> </m:t>
                      </m:r>
                      <m:r>
                        <m:rPr>
                          <m:nor/>
                        </m:rPr>
                        <a:rPr lang="en-GB" sz="2400" dirty="0">
                          <a:solidFill>
                            <a:srgbClr val="FF0000"/>
                          </a:solidFill>
                        </a:rPr>
                        <m:t>cm</m:t>
                      </m:r>
                    </m:oMath>
                  </m:oMathPara>
                </a14:m>
                <a:endParaRPr lang="en-GB" sz="2400" dirty="0">
                  <a:solidFill>
                    <a:srgbClr val="FF0000"/>
                  </a:solidFill>
                </a:endParaRPr>
              </a:p>
            </p:txBody>
          </p:sp>
        </mc:Choice>
        <mc:Fallback xmlns="">
          <p:sp>
            <p:nvSpPr>
              <p:cNvPr id="8" name="Rectangle 7"/>
              <p:cNvSpPr>
                <a:spLocks noRot="1" noChangeAspect="1" noMove="1" noResize="1" noEditPoints="1" noAdjustHandles="1" noChangeArrowheads="1" noChangeShapeType="1" noTextEdit="1"/>
              </p:cNvSpPr>
              <p:nvPr/>
            </p:nvSpPr>
            <p:spPr>
              <a:xfrm>
                <a:off x="5167528" y="2477854"/>
                <a:ext cx="4240840" cy="786177"/>
              </a:xfrm>
              <a:prstGeom prst="rect">
                <a:avLst/>
              </a:prstGeom>
              <a:blipFill>
                <a:blip r:embed="rId5"/>
                <a:stretch>
                  <a:fillRect/>
                </a:stretch>
              </a:blipFill>
            </p:spPr>
            <p:txBody>
              <a:bodyPr/>
              <a:lstStyle/>
              <a:p>
                <a:r>
                  <a:rPr lang="en-GB">
                    <a:noFill/>
                  </a:rPr>
                  <a:t> </a:t>
                </a:r>
              </a:p>
            </p:txBody>
          </p:sp>
        </mc:Fallback>
      </mc:AlternateContent>
      <p:sp>
        <p:nvSpPr>
          <p:cNvPr id="15" name="TextBox 1"/>
          <p:cNvSpPr txBox="1">
            <a:spLocks noChangeArrowheads="1"/>
          </p:cNvSpPr>
          <p:nvPr/>
        </p:nvSpPr>
        <p:spPr bwMode="auto">
          <a:xfrm>
            <a:off x="2297924" y="3609013"/>
            <a:ext cx="1853860"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2 </a:t>
            </a:r>
          </a:p>
        </p:txBody>
      </p:sp>
      <p:sp>
        <p:nvSpPr>
          <p:cNvPr id="16" name="Rectangle 15"/>
          <p:cNvSpPr/>
          <p:nvPr/>
        </p:nvSpPr>
        <p:spPr>
          <a:xfrm>
            <a:off x="2345470" y="4129163"/>
            <a:ext cx="9649073" cy="461665"/>
          </a:xfrm>
          <a:prstGeom prst="rect">
            <a:avLst/>
          </a:prstGeom>
        </p:spPr>
        <p:txBody>
          <a:bodyPr wrap="square">
            <a:spAutoFit/>
          </a:bodyPr>
          <a:lstStyle/>
          <a:p>
            <a:r>
              <a:rPr lang="en-GB" sz="2400" dirty="0"/>
              <a:t>A sphere has the radius of 8 cm. Find its volume to the nearest cm</a:t>
            </a:r>
            <a:r>
              <a:rPr lang="en-GB" sz="2400" baseline="30000" dirty="0"/>
              <a:t>3</a:t>
            </a:r>
            <a:r>
              <a:rPr lang="en-GB" sz="2400" dirty="0"/>
              <a:t>.</a:t>
            </a:r>
          </a:p>
        </p:txBody>
      </p:sp>
      <mc:AlternateContent xmlns:mc="http://schemas.openxmlformats.org/markup-compatibility/2006" xmlns:a14="http://schemas.microsoft.com/office/drawing/2010/main">
        <mc:Choice Requires="a14">
          <p:sp>
            <p:nvSpPr>
              <p:cNvPr id="17" name="Rectangle 16"/>
              <p:cNvSpPr/>
              <p:nvPr/>
            </p:nvSpPr>
            <p:spPr>
              <a:xfrm>
                <a:off x="9369228" y="2669514"/>
                <a:ext cx="1879041" cy="461665"/>
              </a:xfrm>
              <a:prstGeom prst="rect">
                <a:avLst/>
              </a:prstGeom>
            </p:spPr>
            <p:txBody>
              <a:bodyPr wrap="none">
                <a:spAutoFit/>
              </a:bodyPr>
              <a:lstStyle/>
              <a:p>
                <a:pPr lvl="0"/>
                <a14:m>
                  <m:oMath xmlns:m="http://schemas.openxmlformats.org/officeDocument/2006/math">
                    <m:r>
                      <a:rPr lang="en-GB" sz="2400">
                        <a:solidFill>
                          <a:srgbClr val="FF0000"/>
                        </a:solidFill>
                        <a:latin typeface="Cambria Math" panose="02040503050406030204" pitchFamily="18" charset="0"/>
                      </a:rPr>
                      <m:t>=</m:t>
                    </m:r>
                  </m:oMath>
                </a14:m>
                <a:r>
                  <a:rPr lang="en-GB" sz="2400" b="1" dirty="0">
                    <a:solidFill>
                      <a:srgbClr val="FF0000"/>
                    </a:solidFill>
                  </a:rPr>
                  <a:t> </a:t>
                </a:r>
                <a:r>
                  <a:rPr lang="en-GB" sz="2400" dirty="0">
                    <a:solidFill>
                      <a:srgbClr val="FF0000"/>
                    </a:solidFill>
                  </a:rPr>
                  <a:t>7235 cm</a:t>
                </a:r>
                <a:r>
                  <a:rPr lang="en-GB" sz="2400" baseline="30000" dirty="0">
                    <a:solidFill>
                      <a:srgbClr val="FF0000"/>
                    </a:solidFill>
                  </a:rPr>
                  <a:t>3</a:t>
                </a:r>
                <a:r>
                  <a:rPr lang="en-GB" sz="2400" dirty="0">
                    <a:solidFill>
                      <a:srgbClr val="FF0000"/>
                    </a:solidFill>
                  </a:rPr>
                  <a:t> </a:t>
                </a:r>
                <a:endParaRPr lang="en-GB" dirty="0">
                  <a:solidFill>
                    <a:prstClr val="black"/>
                  </a:solidFill>
                </a:endParaRPr>
              </a:p>
            </p:txBody>
          </p:sp>
        </mc:Choice>
        <mc:Fallback xmlns="">
          <p:sp>
            <p:nvSpPr>
              <p:cNvPr id="17" name="Rectangle 16"/>
              <p:cNvSpPr>
                <a:spLocks noRot="1" noChangeAspect="1" noMove="1" noResize="1" noEditPoints="1" noAdjustHandles="1" noChangeArrowheads="1" noChangeShapeType="1" noTextEdit="1"/>
              </p:cNvSpPr>
              <p:nvPr/>
            </p:nvSpPr>
            <p:spPr>
              <a:xfrm>
                <a:off x="9369228" y="2669514"/>
                <a:ext cx="1879041" cy="461665"/>
              </a:xfrm>
              <a:prstGeom prst="rect">
                <a:avLst/>
              </a:prstGeom>
              <a:blipFill>
                <a:blip r:embed="rId6"/>
                <a:stretch>
                  <a:fillRect t="-9211" b="-3026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2767001" y="5005411"/>
                <a:ext cx="2101794" cy="522644"/>
              </a:xfrm>
              <a:prstGeom prst="rect">
                <a:avLst/>
              </a:prstGeom>
              <a:noFill/>
            </p:spPr>
            <p:txBody>
              <a:bodyPr wrap="none" lIns="0" tIns="0" rIns="0" bIns="0" rtlCol="0">
                <a:spAutoFit/>
              </a:bodyPr>
              <a:lstStyle/>
              <a:p>
                <a:r>
                  <a:rPr lang="en-GB" sz="2400" b="0" dirty="0">
                    <a:solidFill>
                      <a:srgbClr val="FF0000"/>
                    </a:solidFill>
                    <a:latin typeface="+mj-lt"/>
                  </a:rPr>
                  <a:t>Volume </a:t>
                </a:r>
                <a14:m>
                  <m:oMath xmlns:m="http://schemas.openxmlformats.org/officeDocument/2006/math">
                    <m:r>
                      <a:rPr lang="en-GB" sz="2400" b="0" i="1" smtClean="0">
                        <a:solidFill>
                          <a:srgbClr val="FF0000"/>
                        </a:solidFill>
                        <a:latin typeface="Cambria Math" panose="02040503050406030204" pitchFamily="18" charset="0"/>
                      </a:rPr>
                      <m:t>=</m:t>
                    </m:r>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b="0" i="1" smtClean="0">
                            <a:solidFill>
                              <a:srgbClr val="FF0000"/>
                            </a:solidFill>
                            <a:latin typeface="Cambria Math" panose="02040503050406030204" pitchFamily="18" charset="0"/>
                          </a:rPr>
                          <m:t>3</m:t>
                        </m:r>
                      </m:den>
                    </m:f>
                    <m:r>
                      <a:rPr lang="el-GR" sz="2400" i="1" smtClean="0">
                        <a:solidFill>
                          <a:srgbClr val="FF0000"/>
                        </a:solidFill>
                        <a:latin typeface="Cambria Math" panose="02040503050406030204" pitchFamily="18" charset="0"/>
                      </a:rPr>
                      <m:t>𝜋</m:t>
                    </m:r>
                    <m:sSup>
                      <m:sSupPr>
                        <m:ctrlPr>
                          <a:rPr lang="en-GB" sz="2400" i="1" smtClean="0">
                            <a:solidFill>
                              <a:srgbClr val="FF0000"/>
                            </a:solidFill>
                            <a:latin typeface="Cambria Math" panose="02040503050406030204" pitchFamily="18" charset="0"/>
                          </a:rPr>
                        </m:ctrlPr>
                      </m:sSupPr>
                      <m:e>
                        <m:r>
                          <a:rPr lang="en-GB" sz="2400" i="1" smtClean="0">
                            <a:solidFill>
                              <a:srgbClr val="FF0000"/>
                            </a:solidFill>
                            <a:latin typeface="Cambria Math" panose="02040503050406030204" pitchFamily="18" charset="0"/>
                          </a:rPr>
                          <m:t>𝑟</m:t>
                        </m:r>
                      </m:e>
                      <m:sup>
                        <m:r>
                          <a:rPr lang="en-GB" sz="2400" b="0" i="1" smtClean="0">
                            <a:solidFill>
                              <a:srgbClr val="FF0000"/>
                            </a:solidFill>
                            <a:latin typeface="Cambria Math" panose="02040503050406030204" pitchFamily="18" charset="0"/>
                          </a:rPr>
                          <m:t>3</m:t>
                        </m:r>
                      </m:sup>
                    </m:sSup>
                  </m:oMath>
                </a14:m>
                <a:endParaRPr lang="en-GB" sz="2400" dirty="0">
                  <a:solidFill>
                    <a:srgbClr val="FF0000"/>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767001" y="5005411"/>
                <a:ext cx="2101794" cy="522644"/>
              </a:xfrm>
              <a:prstGeom prst="rect">
                <a:avLst/>
              </a:prstGeom>
              <a:blipFill>
                <a:blip r:embed="rId7"/>
                <a:stretch>
                  <a:fillRect l="-8986" t="-4651" b="-1860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4868795" y="4959245"/>
                <a:ext cx="2722220" cy="614977"/>
              </a:xfrm>
              <a:prstGeom prst="rect">
                <a:avLst/>
              </a:prstGeom>
            </p:spPr>
            <p:txBody>
              <a:bodyPr wrap="none">
                <a:spAutoFit/>
              </a:bodyPr>
              <a:lstStyle/>
              <a:p>
                <a:pPr lvl="0"/>
                <a14:m>
                  <m:oMath xmlns:m="http://schemas.openxmlformats.org/officeDocument/2006/math">
                    <m:r>
                      <a:rPr lang="en-GB" sz="2400" i="1"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i="1">
                            <a:solidFill>
                              <a:srgbClr val="FF0000"/>
                            </a:solidFill>
                            <a:latin typeface="Cambria Math" panose="02040503050406030204" pitchFamily="18" charset="0"/>
                          </a:rPr>
                          <m:t>3</m:t>
                        </m:r>
                      </m:den>
                    </m:f>
                    <m:r>
                      <a:rPr lang="en-GB" sz="2400" i="1"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3.14</m:t>
                    </m:r>
                    <m:r>
                      <a:rPr lang="el-GR" sz="2400" i="1" smtClean="0">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8</m:t>
                        </m:r>
                      </m:e>
                      <m:sup>
                        <m:r>
                          <a:rPr lang="en-GB" sz="2400" b="0" i="1" smtClean="0">
                            <a:solidFill>
                              <a:srgbClr val="FF0000"/>
                            </a:solidFill>
                            <a:latin typeface="Cambria Math" panose="02040503050406030204" pitchFamily="18" charset="0"/>
                          </a:rPr>
                          <m:t>3</m:t>
                        </m:r>
                      </m:sup>
                    </m:sSup>
                  </m:oMath>
                </a14:m>
                <a:r>
                  <a:rPr lang="en-GB" sz="2400" dirty="0">
                    <a:solidFill>
                      <a:srgbClr val="FF0000"/>
                    </a:solidFill>
                  </a:rPr>
                  <a:t> cm</a:t>
                </a:r>
              </a:p>
            </p:txBody>
          </p:sp>
        </mc:Choice>
        <mc:Fallback xmlns="">
          <p:sp>
            <p:nvSpPr>
              <p:cNvPr id="19" name="Rectangle 18"/>
              <p:cNvSpPr>
                <a:spLocks noRot="1" noChangeAspect="1" noMove="1" noResize="1" noEditPoints="1" noAdjustHandles="1" noChangeArrowheads="1" noChangeShapeType="1" noTextEdit="1"/>
              </p:cNvSpPr>
              <p:nvPr/>
            </p:nvSpPr>
            <p:spPr>
              <a:xfrm>
                <a:off x="4868795" y="4959245"/>
                <a:ext cx="2722220" cy="614977"/>
              </a:xfrm>
              <a:prstGeom prst="rect">
                <a:avLst/>
              </a:prstGeom>
              <a:blipFill>
                <a:blip r:embed="rId8"/>
                <a:stretch>
                  <a:fillRect r="-2242" b="-9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7529327" y="5035901"/>
                <a:ext cx="1879041" cy="461665"/>
              </a:xfrm>
              <a:prstGeom prst="rect">
                <a:avLst/>
              </a:prstGeom>
            </p:spPr>
            <p:txBody>
              <a:bodyPr wrap="none">
                <a:spAutoFit/>
              </a:bodyPr>
              <a:lstStyle/>
              <a:p>
                <a:pPr lvl="0"/>
                <a14:m>
                  <m:oMath xmlns:m="http://schemas.openxmlformats.org/officeDocument/2006/math">
                    <m:r>
                      <a:rPr lang="en-GB" sz="2400">
                        <a:solidFill>
                          <a:srgbClr val="FF0000"/>
                        </a:solidFill>
                        <a:latin typeface="Cambria Math" panose="02040503050406030204" pitchFamily="18" charset="0"/>
                      </a:rPr>
                      <m:t>=</m:t>
                    </m:r>
                  </m:oMath>
                </a14:m>
                <a:r>
                  <a:rPr lang="en-GB" sz="2400" b="1" dirty="0">
                    <a:solidFill>
                      <a:srgbClr val="FF0000"/>
                    </a:solidFill>
                  </a:rPr>
                  <a:t> </a:t>
                </a:r>
                <a:r>
                  <a:rPr lang="en-GB" sz="2400" dirty="0">
                    <a:solidFill>
                      <a:srgbClr val="FF0000"/>
                    </a:solidFill>
                  </a:rPr>
                  <a:t>2144 cm</a:t>
                </a:r>
                <a:r>
                  <a:rPr lang="en-GB" sz="2400" baseline="30000" dirty="0">
                    <a:solidFill>
                      <a:srgbClr val="FF0000"/>
                    </a:solidFill>
                  </a:rPr>
                  <a:t>3</a:t>
                </a:r>
                <a:r>
                  <a:rPr lang="en-GB" sz="2400" dirty="0">
                    <a:solidFill>
                      <a:srgbClr val="FF0000"/>
                    </a:solidFill>
                  </a:rPr>
                  <a:t> </a:t>
                </a:r>
                <a:endParaRPr lang="en-GB" dirty="0">
                  <a:solidFill>
                    <a:prstClr val="black"/>
                  </a:solidFill>
                </a:endParaRPr>
              </a:p>
            </p:txBody>
          </p:sp>
        </mc:Choice>
        <mc:Fallback xmlns="">
          <p:sp>
            <p:nvSpPr>
              <p:cNvPr id="20" name="Rectangle 19"/>
              <p:cNvSpPr>
                <a:spLocks noRot="1" noChangeAspect="1" noMove="1" noResize="1" noEditPoints="1" noAdjustHandles="1" noChangeArrowheads="1" noChangeShapeType="1" noTextEdit="1"/>
              </p:cNvSpPr>
              <p:nvPr/>
            </p:nvSpPr>
            <p:spPr>
              <a:xfrm>
                <a:off x="7529327" y="5035901"/>
                <a:ext cx="1879041" cy="461665"/>
              </a:xfrm>
              <a:prstGeom prst="rect">
                <a:avLst/>
              </a:prstGeom>
              <a:blipFill>
                <a:blip r:embed="rId9"/>
                <a:stretch>
                  <a:fillRect t="-9211" b="-30263"/>
                </a:stretch>
              </a:blipFill>
            </p:spPr>
            <p:txBody>
              <a:bodyPr/>
              <a:lstStyle/>
              <a:p>
                <a:r>
                  <a:rPr lang="en-GB">
                    <a:noFill/>
                  </a:rPr>
                  <a:t> </a:t>
                </a:r>
              </a:p>
            </p:txBody>
          </p:sp>
        </mc:Fallback>
      </mc:AlternateContent>
      <p:sp>
        <p:nvSpPr>
          <p:cNvPr id="21" name="TextBox 7">
            <a:extLst>
              <a:ext uri="{FF2B5EF4-FFF2-40B4-BE49-F238E27FC236}">
                <a16:creationId xmlns:a16="http://schemas.microsoft.com/office/drawing/2014/main" id="{0B3D4F65-BE87-C24D-B6A2-8A95B604B8F3}"/>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C4.3</a:t>
            </a:r>
            <a:endParaRPr lang="en-US" altLang="en-US" b="1" dirty="0">
              <a:solidFill>
                <a:schemeClr val="bg1"/>
              </a:solidFill>
            </a:endParaRPr>
          </a:p>
        </p:txBody>
      </p:sp>
    </p:spTree>
    <p:extLst>
      <p:ext uri="{BB962C8B-B14F-4D97-AF65-F5344CB8AC3E}">
        <p14:creationId xmlns:p14="http://schemas.microsoft.com/office/powerpoint/2010/main" val="4645351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P spid="5" grpId="0"/>
      <p:bldP spid="8" grpId="0"/>
      <p:bldP spid="15" grpId="0"/>
      <p:bldP spid="16" grpId="0"/>
      <p:bldP spid="17" grpId="0"/>
      <p:bldP spid="18" grpId="0"/>
      <p:bldP spid="19"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C4.3: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379113" y="743556"/>
            <a:ext cx="9345331" cy="830997"/>
          </a:xfrm>
          <a:prstGeom prst="rect">
            <a:avLst/>
          </a:prstGeom>
        </p:spPr>
        <p:txBody>
          <a:bodyPr wrap="square">
            <a:spAutoFit/>
          </a:bodyPr>
          <a:lstStyle/>
          <a:p>
            <a:pPr lvl="0"/>
            <a:r>
              <a:rPr lang="en-US" altLang="en-US" sz="2400" dirty="0">
                <a:solidFill>
                  <a:srgbClr val="FF0000"/>
                </a:solidFill>
              </a:rPr>
              <a:t>Here are some questions to check your progress; there are more practice questions if needed.</a:t>
            </a:r>
          </a:p>
        </p:txBody>
      </p:sp>
      <p:sp>
        <p:nvSpPr>
          <p:cNvPr id="12" name="Rectangle 11"/>
          <p:cNvSpPr/>
          <p:nvPr/>
        </p:nvSpPr>
        <p:spPr>
          <a:xfrm>
            <a:off x="2495600" y="4793401"/>
            <a:ext cx="1297150" cy="461665"/>
          </a:xfrm>
          <a:prstGeom prst="rect">
            <a:avLst/>
          </a:prstGeom>
        </p:spPr>
        <p:txBody>
          <a:bodyPr wrap="none">
            <a:spAutoFit/>
          </a:bodyPr>
          <a:lstStyle/>
          <a:p>
            <a:pPr lvl="0"/>
            <a:r>
              <a:rPr lang="en-GB" sz="2400" b="1" dirty="0">
                <a:solidFill>
                  <a:srgbClr val="231F20"/>
                </a:solidFill>
                <a:cs typeface="Arial" panose="020B0604020202020204" pitchFamily="34" charset="0"/>
              </a:rPr>
              <a:t>Answer</a:t>
            </a:r>
            <a:endParaRPr lang="en-GB" sz="2400" dirty="0">
              <a:solidFill>
                <a:prstClr val="black"/>
              </a:solidFill>
            </a:endParaRPr>
          </a:p>
        </p:txBody>
      </p:sp>
      <p:sp>
        <p:nvSpPr>
          <p:cNvPr id="2" name="Rectangle 1"/>
          <p:cNvSpPr/>
          <p:nvPr/>
        </p:nvSpPr>
        <p:spPr>
          <a:xfrm>
            <a:off x="2351824" y="1710800"/>
            <a:ext cx="9372620" cy="830997"/>
          </a:xfrm>
          <a:prstGeom prst="rect">
            <a:avLst/>
          </a:prstGeom>
        </p:spPr>
        <p:txBody>
          <a:bodyPr wrap="square">
            <a:spAutoFit/>
          </a:bodyPr>
          <a:lstStyle/>
          <a:p>
            <a:pPr lvl="0"/>
            <a:r>
              <a:rPr lang="en-GB" sz="2400" dirty="0">
                <a:solidFill>
                  <a:prstClr val="black"/>
                </a:solidFill>
              </a:rPr>
              <a:t>1.  Find the volume of a cone with radius of 7 cm and height 5 cm, 	to one decimal place.</a:t>
            </a:r>
          </a:p>
        </p:txBody>
      </p:sp>
      <p:sp>
        <p:nvSpPr>
          <p:cNvPr id="14" name="TextBox 1"/>
          <p:cNvSpPr txBox="1">
            <a:spLocks noChangeArrowheads="1"/>
          </p:cNvSpPr>
          <p:nvPr/>
        </p:nvSpPr>
        <p:spPr bwMode="auto">
          <a:xfrm>
            <a:off x="2495600" y="2632139"/>
            <a:ext cx="15121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a:t>
            </a:r>
          </a:p>
        </p:txBody>
      </p:sp>
      <mc:AlternateContent xmlns:mc="http://schemas.openxmlformats.org/markup-compatibility/2006" xmlns:a14="http://schemas.microsoft.com/office/drawing/2010/main">
        <mc:Choice Requires="a14">
          <p:sp>
            <p:nvSpPr>
              <p:cNvPr id="17" name="Rectangle 16"/>
              <p:cNvSpPr/>
              <p:nvPr/>
            </p:nvSpPr>
            <p:spPr>
              <a:xfrm>
                <a:off x="2783632" y="3204237"/>
                <a:ext cx="3077124" cy="461665"/>
              </a:xfrm>
              <a:prstGeom prst="rect">
                <a:avLst/>
              </a:prstGeom>
            </p:spPr>
            <p:txBody>
              <a:bodyPr wrap="none">
                <a:spAutoFit/>
              </a:bodyPr>
              <a:lstStyle/>
              <a:p>
                <a:pPr lvl="0"/>
                <a:r>
                  <a:rPr lang="en-GB" sz="2400" dirty="0">
                    <a:solidFill>
                      <a:srgbClr val="FF0000"/>
                    </a:solidFill>
                  </a:rPr>
                  <a:t>Volume </a:t>
                </a:r>
                <a14:m>
                  <m:oMath xmlns:m="http://schemas.openxmlformats.org/officeDocument/2006/math">
                    <m:r>
                      <a:rPr lang="en-GB" sz="2400">
                        <a:solidFill>
                          <a:srgbClr val="FF0000"/>
                        </a:solidFill>
                        <a:latin typeface="Cambria Math" panose="02040503050406030204" pitchFamily="18" charset="0"/>
                      </a:rPr>
                      <m:t>=</m:t>
                    </m:r>
                  </m:oMath>
                </a14:m>
                <a:r>
                  <a:rPr lang="en-GB" sz="2400" b="1" dirty="0">
                    <a:solidFill>
                      <a:srgbClr val="FF0000"/>
                    </a:solidFill>
                  </a:rPr>
                  <a:t> </a:t>
                </a:r>
                <a:r>
                  <a:rPr lang="en-GB" sz="2400" dirty="0">
                    <a:solidFill>
                      <a:srgbClr val="FF0000"/>
                    </a:solidFill>
                  </a:rPr>
                  <a:t>256.4 cm</a:t>
                </a:r>
                <a:r>
                  <a:rPr lang="en-GB" sz="2400" baseline="30000" dirty="0">
                    <a:solidFill>
                      <a:srgbClr val="FF0000"/>
                    </a:solidFill>
                  </a:rPr>
                  <a:t>3</a:t>
                </a:r>
                <a:r>
                  <a:rPr lang="en-GB" sz="2400" dirty="0">
                    <a:solidFill>
                      <a:srgbClr val="FF0000"/>
                    </a:solidFill>
                  </a:rPr>
                  <a:t> </a:t>
                </a:r>
                <a:endParaRPr lang="en-GB" dirty="0">
                  <a:solidFill>
                    <a:prstClr val="black"/>
                  </a:solidFill>
                </a:endParaRPr>
              </a:p>
            </p:txBody>
          </p:sp>
        </mc:Choice>
        <mc:Fallback xmlns="">
          <p:sp>
            <p:nvSpPr>
              <p:cNvPr id="17" name="Rectangle 16"/>
              <p:cNvSpPr>
                <a:spLocks noRot="1" noChangeAspect="1" noMove="1" noResize="1" noEditPoints="1" noAdjustHandles="1" noChangeArrowheads="1" noChangeShapeType="1" noTextEdit="1"/>
              </p:cNvSpPr>
              <p:nvPr/>
            </p:nvSpPr>
            <p:spPr>
              <a:xfrm>
                <a:off x="2783632" y="3204237"/>
                <a:ext cx="3077124" cy="461665"/>
              </a:xfrm>
              <a:prstGeom prst="rect">
                <a:avLst/>
              </a:prstGeom>
              <a:blipFill>
                <a:blip r:embed="rId4"/>
                <a:stretch>
                  <a:fillRect l="-3175" t="-9333" b="-32000"/>
                </a:stretch>
              </a:blipFill>
            </p:spPr>
            <p:txBody>
              <a:bodyPr/>
              <a:lstStyle/>
              <a:p>
                <a:r>
                  <a:rPr lang="en-GB">
                    <a:noFill/>
                  </a:rPr>
                  <a:t> </a:t>
                </a:r>
              </a:p>
            </p:txBody>
          </p:sp>
        </mc:Fallback>
      </mc:AlternateContent>
      <p:sp>
        <p:nvSpPr>
          <p:cNvPr id="18" name="Rectangle 17"/>
          <p:cNvSpPr/>
          <p:nvPr/>
        </p:nvSpPr>
        <p:spPr>
          <a:xfrm>
            <a:off x="2326875" y="3826759"/>
            <a:ext cx="9372620" cy="830997"/>
          </a:xfrm>
          <a:prstGeom prst="rect">
            <a:avLst/>
          </a:prstGeom>
        </p:spPr>
        <p:txBody>
          <a:bodyPr wrap="square">
            <a:spAutoFit/>
          </a:bodyPr>
          <a:lstStyle/>
          <a:p>
            <a:pPr lvl="0"/>
            <a:r>
              <a:rPr lang="en-GB" sz="2400" dirty="0">
                <a:solidFill>
                  <a:prstClr val="black"/>
                </a:solidFill>
              </a:rPr>
              <a:t>2.  Find the volume of </a:t>
            </a:r>
            <a:r>
              <a:rPr lang="en-GB" sz="2400" dirty="0"/>
              <a:t>a pyramid of square base, 10 m side lengths, 	and height 15 m.</a:t>
            </a:r>
            <a:endParaRPr lang="en-GB" sz="2400" dirty="0">
              <a:solidFill>
                <a:prstClr val="black"/>
              </a:solidFill>
            </a:endParaRPr>
          </a:p>
        </p:txBody>
      </p:sp>
      <mc:AlternateContent xmlns:mc="http://schemas.openxmlformats.org/markup-compatibility/2006" xmlns:a14="http://schemas.microsoft.com/office/drawing/2010/main">
        <mc:Choice Requires="a14">
          <p:sp>
            <p:nvSpPr>
              <p:cNvPr id="20" name="Rectangle 19"/>
              <p:cNvSpPr/>
              <p:nvPr/>
            </p:nvSpPr>
            <p:spPr>
              <a:xfrm>
                <a:off x="2783632" y="5416376"/>
                <a:ext cx="2830583" cy="615746"/>
              </a:xfrm>
              <a:prstGeom prst="rect">
                <a:avLst/>
              </a:prstGeom>
            </p:spPr>
            <p:txBody>
              <a:bodyPr wrap="none">
                <a:spAutoFit/>
              </a:bodyPr>
              <a:lstStyle/>
              <a:p>
                <a:pPr lvl="0"/>
                <a:r>
                  <a:rPr lang="en-GB" sz="2400" dirty="0">
                    <a:solidFill>
                      <a:srgbClr val="FF0000"/>
                    </a:solidFill>
                  </a:rPr>
                  <a:t>Volume </a:t>
                </a:r>
                <a14:m>
                  <m:oMath xmlns:m="http://schemas.openxmlformats.org/officeDocument/2006/math">
                    <m:r>
                      <a:rPr lang="en-GB" sz="2400" i="1"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3</m:t>
                        </m:r>
                      </m:den>
                    </m:f>
                    <m:r>
                      <a:rPr lang="en-GB" sz="2400" i="1"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𝐴</m:t>
                    </m:r>
                    <m:r>
                      <a:rPr lang="el-GR" sz="2400" i="1"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h</m:t>
                    </m:r>
                  </m:oMath>
                </a14:m>
                <a:endParaRPr lang="en-GB" sz="2400" dirty="0">
                  <a:solidFill>
                    <a:srgbClr val="FF0000"/>
                  </a:solidFill>
                </a:endParaRPr>
              </a:p>
            </p:txBody>
          </p:sp>
        </mc:Choice>
        <mc:Fallback xmlns="">
          <p:sp>
            <p:nvSpPr>
              <p:cNvPr id="20" name="Rectangle 19"/>
              <p:cNvSpPr>
                <a:spLocks noRot="1" noChangeAspect="1" noMove="1" noResize="1" noEditPoints="1" noAdjustHandles="1" noChangeArrowheads="1" noChangeShapeType="1" noTextEdit="1"/>
              </p:cNvSpPr>
              <p:nvPr/>
            </p:nvSpPr>
            <p:spPr>
              <a:xfrm>
                <a:off x="2783632" y="5416376"/>
                <a:ext cx="2830583" cy="615746"/>
              </a:xfrm>
              <a:prstGeom prst="rect">
                <a:avLst/>
              </a:prstGeom>
              <a:blipFill>
                <a:blip r:embed="rId5"/>
                <a:stretch>
                  <a:fillRect l="-3448" b="-89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5519936" y="5433288"/>
                <a:ext cx="3641894" cy="615746"/>
              </a:xfrm>
              <a:prstGeom prst="rect">
                <a:avLst/>
              </a:prstGeom>
            </p:spPr>
            <p:txBody>
              <a:bodyPr wrap="none">
                <a:spAutoFit/>
              </a:bodyPr>
              <a:lstStyle/>
              <a:p>
                <a:pPr lvl="0"/>
                <a14:m>
                  <m:oMath xmlns:m="http://schemas.openxmlformats.org/officeDocument/2006/math">
                    <m:r>
                      <a:rPr lang="en-GB" sz="2400" i="1"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3</m:t>
                        </m:r>
                      </m:den>
                    </m:f>
                    <m:r>
                      <a:rPr lang="en-GB" sz="2400" i="1"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10</m:t>
                    </m:r>
                    <m:r>
                      <m:rPr>
                        <m:nor/>
                      </m:rPr>
                      <a:rPr lang="en-GB" sz="2400" b="0" i="0" smtClean="0">
                        <a:solidFill>
                          <a:srgbClr val="FF0000"/>
                        </a:solidFill>
                        <a:latin typeface="Cambria Math" panose="02040503050406030204" pitchFamily="18" charset="0"/>
                      </a:rPr>
                      <m:t> </m:t>
                    </m:r>
                    <m:r>
                      <m:rPr>
                        <m:nor/>
                      </m:rPr>
                      <a:rPr lang="en-GB" sz="2400" dirty="0">
                        <a:solidFill>
                          <a:srgbClr val="FF0000"/>
                        </a:solidFill>
                      </a:rPr>
                      <m:t>m</m:t>
                    </m:r>
                    <m:r>
                      <a:rPr lang="en-GB" sz="2400" b="0" i="1" smtClean="0">
                        <a:solidFill>
                          <a:srgbClr val="FF0000"/>
                        </a:solidFill>
                        <a:latin typeface="Cambria Math" panose="02040503050406030204" pitchFamily="18" charset="0"/>
                      </a:rPr>
                      <m:t>×10</m:t>
                    </m:r>
                    <m:r>
                      <m:rPr>
                        <m:nor/>
                      </m:rPr>
                      <a:rPr lang="en-GB" sz="2400" b="0" i="0" smtClean="0">
                        <a:solidFill>
                          <a:srgbClr val="FF0000"/>
                        </a:solidFill>
                        <a:latin typeface="Cambria Math" panose="02040503050406030204" pitchFamily="18" charset="0"/>
                      </a:rPr>
                      <m:t> </m:t>
                    </m:r>
                    <m:r>
                      <m:rPr>
                        <m:nor/>
                      </m:rPr>
                      <a:rPr lang="en-GB" sz="2400" dirty="0">
                        <a:solidFill>
                          <a:srgbClr val="FF0000"/>
                        </a:solidFill>
                      </a:rPr>
                      <m:t>m</m:t>
                    </m:r>
                    <m:r>
                      <a:rPr lang="el-GR" sz="2400" i="1" smtClean="0">
                        <a:solidFill>
                          <a:srgbClr val="FF0000"/>
                        </a:solidFill>
                        <a:latin typeface="Cambria Math" panose="02040503050406030204" pitchFamily="18" charset="0"/>
                      </a:rPr>
                      <m:t>×</m:t>
                    </m:r>
                  </m:oMath>
                </a14:m>
                <a:r>
                  <a:rPr lang="en-GB" sz="2400" dirty="0">
                    <a:solidFill>
                      <a:srgbClr val="FF0000"/>
                    </a:solidFill>
                  </a:rPr>
                  <a:t>15 m</a:t>
                </a:r>
              </a:p>
            </p:txBody>
          </p:sp>
        </mc:Choice>
        <mc:Fallback xmlns="">
          <p:sp>
            <p:nvSpPr>
              <p:cNvPr id="21" name="Rectangle 20"/>
              <p:cNvSpPr>
                <a:spLocks noRot="1" noChangeAspect="1" noMove="1" noResize="1" noEditPoints="1" noAdjustHandles="1" noChangeArrowheads="1" noChangeShapeType="1" noTextEdit="1"/>
              </p:cNvSpPr>
              <p:nvPr/>
            </p:nvSpPr>
            <p:spPr>
              <a:xfrm>
                <a:off x="5519936" y="5433288"/>
                <a:ext cx="3641894" cy="615746"/>
              </a:xfrm>
              <a:prstGeom prst="rect">
                <a:avLst/>
              </a:prstGeom>
              <a:blipFill>
                <a:blip r:embed="rId6"/>
                <a:stretch>
                  <a:fillRect r="-1340" b="-89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9026294" y="5488295"/>
                <a:ext cx="1553630" cy="461665"/>
              </a:xfrm>
              <a:prstGeom prst="rect">
                <a:avLst/>
              </a:prstGeom>
            </p:spPr>
            <p:txBody>
              <a:bodyPr wrap="none">
                <a:spAutoFit/>
              </a:bodyPr>
              <a:lstStyle/>
              <a:p>
                <a14:m>
                  <m:oMath xmlns:m="http://schemas.openxmlformats.org/officeDocument/2006/math">
                    <m:r>
                      <a:rPr lang="en-GB" sz="2400">
                        <a:solidFill>
                          <a:srgbClr val="FF0000"/>
                        </a:solidFill>
                        <a:latin typeface="Cambria Math" panose="02040503050406030204" pitchFamily="18" charset="0"/>
                      </a:rPr>
                      <m:t>=</m:t>
                    </m:r>
                  </m:oMath>
                </a14:m>
                <a:r>
                  <a:rPr lang="en-GB" sz="2400" b="1" dirty="0">
                    <a:solidFill>
                      <a:srgbClr val="FF0000"/>
                    </a:solidFill>
                  </a:rPr>
                  <a:t> </a:t>
                </a:r>
                <a:r>
                  <a:rPr lang="en-GB" sz="2400" dirty="0">
                    <a:solidFill>
                      <a:srgbClr val="FF0000"/>
                    </a:solidFill>
                  </a:rPr>
                  <a:t>500 m</a:t>
                </a:r>
                <a:r>
                  <a:rPr lang="en-GB" sz="2400" baseline="30000" dirty="0">
                    <a:solidFill>
                      <a:srgbClr val="FF0000"/>
                    </a:solidFill>
                  </a:rPr>
                  <a:t>3</a:t>
                </a:r>
                <a:r>
                  <a:rPr lang="en-GB" sz="2400" dirty="0">
                    <a:solidFill>
                      <a:srgbClr val="FF0000"/>
                    </a:solidFill>
                  </a:rPr>
                  <a:t> </a:t>
                </a:r>
                <a:endParaRPr lang="en-GB" sz="2400" dirty="0"/>
              </a:p>
            </p:txBody>
          </p:sp>
        </mc:Choice>
        <mc:Fallback xmlns="">
          <p:sp>
            <p:nvSpPr>
              <p:cNvPr id="4" name="Rectangle 3"/>
              <p:cNvSpPr>
                <a:spLocks noRot="1" noChangeAspect="1" noMove="1" noResize="1" noEditPoints="1" noAdjustHandles="1" noChangeArrowheads="1" noChangeShapeType="1" noTextEdit="1"/>
              </p:cNvSpPr>
              <p:nvPr/>
            </p:nvSpPr>
            <p:spPr>
              <a:xfrm>
                <a:off x="9026294" y="5488295"/>
                <a:ext cx="1553630" cy="461665"/>
              </a:xfrm>
              <a:prstGeom prst="rect">
                <a:avLst/>
              </a:prstGeom>
              <a:blipFill>
                <a:blip r:embed="rId7"/>
                <a:stretch>
                  <a:fillRect t="-9211" b="-30263"/>
                </a:stretch>
              </a:blipFill>
            </p:spPr>
            <p:txBody>
              <a:bodyPr/>
              <a:lstStyle/>
              <a:p>
                <a:r>
                  <a:rPr lang="en-GB">
                    <a:noFill/>
                  </a:rPr>
                  <a:t> </a:t>
                </a:r>
              </a:p>
            </p:txBody>
          </p:sp>
        </mc:Fallback>
      </mc:AlternateContent>
      <p:sp>
        <p:nvSpPr>
          <p:cNvPr id="15" name="TextBox 7">
            <a:extLst>
              <a:ext uri="{FF2B5EF4-FFF2-40B4-BE49-F238E27FC236}">
                <a16:creationId xmlns:a16="http://schemas.microsoft.com/office/drawing/2014/main" id="{F95B118C-BFC9-8449-85DD-81F41DC8F350}"/>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C4.3</a:t>
            </a:r>
            <a:endParaRPr lang="en-US" altLang="en-US" b="1" dirty="0">
              <a:solidFill>
                <a:schemeClr val="bg1"/>
              </a:solidFill>
            </a:endParaRPr>
          </a:p>
        </p:txBody>
      </p:sp>
    </p:spTree>
    <p:extLst>
      <p:ext uri="{BB962C8B-B14F-4D97-AF65-F5344CB8AC3E}">
        <p14:creationId xmlns:p14="http://schemas.microsoft.com/office/powerpoint/2010/main" val="42773676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14" grpId="0"/>
      <p:bldP spid="17" grpId="0"/>
      <p:bldP spid="18" grpId="0"/>
      <p:bldP spid="20" grpId="0"/>
      <p:bldP spid="21"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C4.3: Review</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4151784" y="1205217"/>
            <a:ext cx="56166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third Section.</a:t>
            </a:r>
          </a:p>
        </p:txBody>
      </p:sp>
      <p:sp>
        <p:nvSpPr>
          <p:cNvPr id="13" name="TextBox 7">
            <a:extLst>
              <a:ext uri="{FF2B5EF4-FFF2-40B4-BE49-F238E27FC236}">
                <a16:creationId xmlns:a16="http://schemas.microsoft.com/office/drawing/2014/main" id="{5621CE48-1B5C-F64F-9A70-55394B7C4C22}"/>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C4.3</a:t>
            </a:r>
            <a:endParaRPr lang="en-US" altLang="en-US" b="1" dirty="0">
              <a:solidFill>
                <a:schemeClr val="bg1"/>
              </a:solidFill>
            </a:endParaRPr>
          </a:p>
        </p:txBody>
      </p:sp>
      <p:sp>
        <p:nvSpPr>
          <p:cNvPr id="14" name="TextBox 13">
            <a:extLst>
              <a:ext uri="{FF2B5EF4-FFF2-40B4-BE49-F238E27FC236}">
                <a16:creationId xmlns:a16="http://schemas.microsoft.com/office/drawing/2014/main" id="{933CDD6E-2CD8-DB42-82D6-C2F000958D79}"/>
              </a:ext>
            </a:extLst>
          </p:cNvPr>
          <p:cNvSpPr txBox="1">
            <a:spLocks noChangeArrowheads="1"/>
          </p:cNvSpPr>
          <p:nvPr/>
        </p:nvSpPr>
        <p:spPr bwMode="auto">
          <a:xfrm>
            <a:off x="3192698" y="2520739"/>
            <a:ext cx="80138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 </a:t>
            </a: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15" name="Rectangle 14">
            <a:extLst>
              <a:ext uri="{FF2B5EF4-FFF2-40B4-BE49-F238E27FC236}">
                <a16:creationId xmlns:a16="http://schemas.microsoft.com/office/drawing/2014/main" id="{6C713E53-2FD3-6D45-BEAD-B3A61E0EA1F8}"/>
              </a:ext>
            </a:extLst>
          </p:cNvPr>
          <p:cNvSpPr/>
          <p:nvPr/>
        </p:nvSpPr>
        <p:spPr>
          <a:xfrm>
            <a:off x="3215680" y="4221088"/>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http://szalonta.hu/ske/text/C4/skec4s3.html</a:t>
            </a:r>
          </a:p>
        </p:txBody>
      </p:sp>
    </p:spTree>
    <p:extLst>
      <p:ext uri="{BB962C8B-B14F-4D97-AF65-F5344CB8AC3E}">
        <p14:creationId xmlns:p14="http://schemas.microsoft.com/office/powerpoint/2010/main" val="41173714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Dimensions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 name="Rectangle 2"/>
              <p:cNvSpPr/>
              <p:nvPr/>
            </p:nvSpPr>
            <p:spPr>
              <a:xfrm>
                <a:off x="2318125" y="692696"/>
                <a:ext cx="9700108" cy="2308324"/>
              </a:xfrm>
              <a:prstGeom prst="rect">
                <a:avLst/>
              </a:prstGeom>
            </p:spPr>
            <p:txBody>
              <a:bodyPr wrap="square">
                <a:spAutoFit/>
              </a:bodyPr>
              <a:lstStyle/>
              <a:p>
                <a:r>
                  <a:rPr lang="en-GB" sz="2400" dirty="0"/>
                  <a:t>Most measurements are based on three fundamental quantities, mass, length and time. The letters </a:t>
                </a:r>
                <a14:m>
                  <m:oMath xmlns:m="http://schemas.openxmlformats.org/officeDocument/2006/math">
                    <m:r>
                      <a:rPr lang="en-GB" sz="2400" i="1">
                        <a:latin typeface="Cambria Math" panose="02040503050406030204" pitchFamily="18" charset="0"/>
                      </a:rPr>
                      <m:t>𝑀</m:t>
                    </m:r>
                  </m:oMath>
                </a14:m>
                <a:r>
                  <a:rPr lang="en-GB" sz="2400" i="1" dirty="0"/>
                  <a:t>, </a:t>
                </a:r>
                <a14:m>
                  <m:oMath xmlns:m="http://schemas.openxmlformats.org/officeDocument/2006/math">
                    <m:r>
                      <a:rPr lang="en-GB" sz="2400" i="1">
                        <a:latin typeface="Cambria Math" panose="02040503050406030204" pitchFamily="18" charset="0"/>
                      </a:rPr>
                      <m:t>𝐿</m:t>
                    </m:r>
                  </m:oMath>
                </a14:m>
                <a:r>
                  <a:rPr lang="en-GB" sz="2400" i="1" dirty="0"/>
                  <a:t> </a:t>
                </a:r>
                <a:r>
                  <a:rPr lang="en-GB" sz="2400" dirty="0"/>
                  <a:t>and </a:t>
                </a:r>
                <a14:m>
                  <m:oMath xmlns:m="http://schemas.openxmlformats.org/officeDocument/2006/math">
                    <m:r>
                      <a:rPr lang="en-GB" sz="2400" i="1">
                        <a:latin typeface="Cambria Math" panose="02040503050406030204" pitchFamily="18" charset="0"/>
                      </a:rPr>
                      <m:t>𝑇</m:t>
                    </m:r>
                  </m:oMath>
                </a14:m>
                <a:r>
                  <a:rPr lang="en-GB" sz="2400" i="1" dirty="0"/>
                  <a:t> </a:t>
                </a:r>
                <a:r>
                  <a:rPr lang="en-GB" sz="2400" dirty="0"/>
                  <a:t>are used to represent the dimensions of these quantities.</a:t>
                </a:r>
              </a:p>
              <a:p>
                <a:endParaRPr lang="en-GB" sz="2400" dirty="0"/>
              </a:p>
              <a:p>
                <a:r>
                  <a:rPr lang="en-GB" sz="2400" i="1" dirty="0"/>
                  <a:t>Mass</a:t>
                </a:r>
                <a:r>
                  <a:rPr lang="en-GB" sz="2400" dirty="0"/>
                  <a:t> can simply be represented with an </a:t>
                </a:r>
                <a14:m>
                  <m:oMath xmlns:m="http://schemas.openxmlformats.org/officeDocument/2006/math">
                    <m:r>
                      <a:rPr lang="en-GB" sz="2400" i="1">
                        <a:latin typeface="Cambria Math" panose="02040503050406030204" pitchFamily="18" charset="0"/>
                      </a:rPr>
                      <m:t>𝑀</m:t>
                    </m:r>
                  </m:oMath>
                </a14:m>
                <a:r>
                  <a:rPr lang="en-GB" sz="2400" dirty="0"/>
                  <a:t>. Square brackets are used to take the dimension of the quantity: </a:t>
                </a:r>
              </a:p>
            </p:txBody>
          </p:sp>
        </mc:Choice>
        <mc:Fallback xmlns="">
          <p:sp>
            <p:nvSpPr>
              <p:cNvPr id="3" name="Rectangle 2"/>
              <p:cNvSpPr>
                <a:spLocks noRot="1" noChangeAspect="1" noMove="1" noResize="1" noEditPoints="1" noAdjustHandles="1" noChangeArrowheads="1" noChangeShapeType="1" noTextEdit="1"/>
              </p:cNvSpPr>
              <p:nvPr/>
            </p:nvSpPr>
            <p:spPr>
              <a:xfrm>
                <a:off x="2318125" y="692696"/>
                <a:ext cx="9700108" cy="2308324"/>
              </a:xfrm>
              <a:prstGeom prst="rect">
                <a:avLst/>
              </a:prstGeom>
              <a:blipFill rotWithShape="0">
                <a:blip r:embed="rId4"/>
                <a:stretch>
                  <a:fillRect l="-943" t="-1852" r="-1257" b="-555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5599682" y="3146320"/>
                <a:ext cx="2754216"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GB" sz="2400" i="1" smtClean="0">
                              <a:latin typeface="Cambria Math" panose="02040503050406030204" pitchFamily="18" charset="0"/>
                            </a:rPr>
                          </m:ctrlPr>
                        </m:dPr>
                        <m:e>
                          <m:r>
                            <a:rPr lang="en-GB" sz="2400" i="1">
                              <a:latin typeface="Cambria Math" panose="02040503050406030204" pitchFamily="18" charset="0"/>
                            </a:rPr>
                            <m:t>𝑚</m:t>
                          </m:r>
                          <m:r>
                            <a:rPr lang="en-GB" sz="2400" b="0" i="1" smtClean="0">
                              <a:latin typeface="Cambria Math" panose="02040503050406030204" pitchFamily="18" charset="0"/>
                            </a:rPr>
                            <m:t>𝑎𝑠𝑠</m:t>
                          </m:r>
                        </m:e>
                      </m:d>
                      <m:r>
                        <a:rPr lang="en-GB" sz="2400" i="1">
                          <a:latin typeface="Cambria Math" panose="02040503050406030204" pitchFamily="18" charset="0"/>
                        </a:rPr>
                        <m:t>=</m:t>
                      </m:r>
                      <m:d>
                        <m:dPr>
                          <m:begChr m:val="["/>
                          <m:endChr m:val="]"/>
                          <m:ctrlPr>
                            <a:rPr lang="en-GB" sz="2400" i="1" smtClean="0">
                              <a:latin typeface="Cambria Math" panose="02040503050406030204" pitchFamily="18" charset="0"/>
                            </a:rPr>
                          </m:ctrlPr>
                        </m:dPr>
                        <m:e>
                          <m:r>
                            <a:rPr lang="en-GB" sz="2400" b="0" i="1" smtClean="0">
                              <a:latin typeface="Cambria Math" panose="02040503050406030204" pitchFamily="18" charset="0"/>
                            </a:rPr>
                            <m:t>𝑚</m:t>
                          </m:r>
                        </m:e>
                      </m:d>
                      <m:r>
                        <a:rPr lang="en-GB" sz="2400" b="0" i="1" smtClean="0">
                          <a:latin typeface="Cambria Math" panose="02040503050406030204" pitchFamily="18" charset="0"/>
                        </a:rPr>
                        <m:t>=</m:t>
                      </m:r>
                      <m:r>
                        <a:rPr lang="en-GB" sz="2400" b="0" i="1" smtClean="0">
                          <a:latin typeface="Cambria Math" panose="02040503050406030204" pitchFamily="18" charset="0"/>
                        </a:rPr>
                        <m:t>𝑀</m:t>
                      </m:r>
                    </m:oMath>
                  </m:oMathPara>
                </a14:m>
                <a:endParaRPr lang="en-GB" sz="2400" dirty="0"/>
              </a:p>
            </p:txBody>
          </p:sp>
        </mc:Choice>
        <mc:Fallback xmlns="">
          <p:sp>
            <p:nvSpPr>
              <p:cNvPr id="2" name="Rectangle 1"/>
              <p:cNvSpPr>
                <a:spLocks noRot="1" noChangeAspect="1" noMove="1" noResize="1" noEditPoints="1" noAdjustHandles="1" noChangeArrowheads="1" noChangeShapeType="1" noTextEdit="1"/>
              </p:cNvSpPr>
              <p:nvPr/>
            </p:nvSpPr>
            <p:spPr>
              <a:xfrm>
                <a:off x="5599682" y="3146320"/>
                <a:ext cx="2754216" cy="461665"/>
              </a:xfrm>
              <a:prstGeom prst="rect">
                <a:avLst/>
              </a:prstGeom>
              <a:blipFill rotWithShape="0">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2318125" y="3983208"/>
                <a:ext cx="9394499" cy="461665"/>
              </a:xfrm>
              <a:prstGeom prst="rect">
                <a:avLst/>
              </a:prstGeom>
            </p:spPr>
            <p:txBody>
              <a:bodyPr wrap="square">
                <a:spAutoFit/>
              </a:bodyPr>
              <a:lstStyle/>
              <a:p>
                <a:r>
                  <a:rPr lang="en-GB" sz="2400" dirty="0">
                    <a:solidFill>
                      <a:srgbClr val="231F20"/>
                    </a:solidFill>
                    <a:latin typeface="+mj-lt"/>
                  </a:rPr>
                  <a:t>Similarly </a:t>
                </a:r>
                <a14:m>
                  <m:oMath xmlns:m="http://schemas.openxmlformats.org/officeDocument/2006/math">
                    <m:r>
                      <a:rPr lang="en-GB" sz="2400" i="1">
                        <a:latin typeface="Cambria Math" panose="02040503050406030204" pitchFamily="18" charset="0"/>
                      </a:rPr>
                      <m:t>𝐿</m:t>
                    </m:r>
                  </m:oMath>
                </a14:m>
                <a:r>
                  <a:rPr lang="en-GB" sz="2400" dirty="0">
                    <a:solidFill>
                      <a:srgbClr val="231F20"/>
                    </a:solidFill>
                    <a:latin typeface="+mj-lt"/>
                  </a:rPr>
                  <a:t> represents length, so, </a:t>
                </a:r>
                <a:r>
                  <a:rPr lang="en-GB" sz="2400" dirty="0">
                    <a:solidFill>
                      <a:srgbClr val="231F20"/>
                    </a:solidFill>
                  </a:rPr>
                  <a:t>for example, if </a:t>
                </a:r>
                <a14:m>
                  <m:oMath xmlns:m="http://schemas.openxmlformats.org/officeDocument/2006/math">
                    <m:r>
                      <a:rPr lang="en-GB" sz="2400" i="1">
                        <a:latin typeface="Cambria Math" panose="02040503050406030204" pitchFamily="18" charset="0"/>
                      </a:rPr>
                      <m:t>𝑥</m:t>
                    </m:r>
                  </m:oMath>
                </a14:m>
                <a:r>
                  <a:rPr lang="en-GB" sz="2400" i="1" dirty="0">
                    <a:solidFill>
                      <a:srgbClr val="231F20"/>
                    </a:solidFill>
                  </a:rPr>
                  <a:t> </a:t>
                </a:r>
                <a:r>
                  <a:rPr lang="en-GB" sz="2400" dirty="0">
                    <a:solidFill>
                      <a:srgbClr val="231F20"/>
                    </a:solidFill>
                  </a:rPr>
                  <a:t>is a length, then: </a:t>
                </a:r>
                <a:endParaRPr lang="en-GB" sz="2400" dirty="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2318125" y="3983208"/>
                <a:ext cx="9394499" cy="461665"/>
              </a:xfrm>
              <a:prstGeom prst="rect">
                <a:avLst/>
              </a:prstGeom>
              <a:blipFill rotWithShape="0">
                <a:blip r:embed="rId6"/>
                <a:stretch>
                  <a:fillRect l="-973" t="-9211" b="-3026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5834426" y="4563576"/>
                <a:ext cx="1142364" cy="461665"/>
              </a:xfrm>
              <a:prstGeom prst="rect">
                <a:avLst/>
              </a:prstGeom>
            </p:spPr>
            <p:txBody>
              <a:bodyPr wrap="none">
                <a:spAutoFit/>
              </a:bodyPr>
              <a:lstStyle/>
              <a:p>
                <a14:m>
                  <m:oMath xmlns:m="http://schemas.openxmlformats.org/officeDocument/2006/math">
                    <m:d>
                      <m:dPr>
                        <m:begChr m:val="["/>
                        <m:endChr m:val="]"/>
                        <m:ctrlPr>
                          <a:rPr lang="en-GB" sz="2400" i="1" smtClean="0">
                            <a:latin typeface="Cambria Math" panose="02040503050406030204" pitchFamily="18" charset="0"/>
                          </a:rPr>
                        </m:ctrlPr>
                      </m:dPr>
                      <m:e>
                        <m:r>
                          <a:rPr lang="en-GB" sz="2400" b="0" i="1" smtClean="0">
                            <a:latin typeface="Cambria Math" panose="02040503050406030204" pitchFamily="18" charset="0"/>
                          </a:rPr>
                          <m:t>𝑥</m:t>
                        </m:r>
                      </m:e>
                    </m:d>
                    <m:r>
                      <a:rPr lang="en-GB" sz="2400" b="0" i="1" smtClean="0">
                        <a:latin typeface="Cambria Math" panose="02040503050406030204" pitchFamily="18" charset="0"/>
                      </a:rPr>
                      <m:t>=</m:t>
                    </m:r>
                  </m:oMath>
                </a14:m>
                <a:r>
                  <a:rPr lang="en-GB" sz="2400" dirty="0"/>
                  <a:t> </a:t>
                </a:r>
                <a14:m>
                  <m:oMath xmlns:m="http://schemas.openxmlformats.org/officeDocument/2006/math">
                    <m:r>
                      <a:rPr lang="en-GB" sz="2400" i="1">
                        <a:latin typeface="Cambria Math" panose="02040503050406030204" pitchFamily="18" charset="0"/>
                      </a:rPr>
                      <m:t>𝐿</m:t>
                    </m:r>
                  </m:oMath>
                </a14:m>
                <a:endParaRPr lang="en-GB" sz="2400" dirty="0"/>
              </a:p>
            </p:txBody>
          </p:sp>
        </mc:Choice>
        <mc:Fallback xmlns="">
          <p:sp>
            <p:nvSpPr>
              <p:cNvPr id="13" name="Rectangle 12"/>
              <p:cNvSpPr>
                <a:spLocks noRot="1" noChangeAspect="1" noMove="1" noResize="1" noEditPoints="1" noAdjustHandles="1" noChangeArrowheads="1" noChangeShapeType="1" noTextEdit="1"/>
              </p:cNvSpPr>
              <p:nvPr/>
            </p:nvSpPr>
            <p:spPr>
              <a:xfrm>
                <a:off x="5834426" y="4563576"/>
                <a:ext cx="1142364" cy="461665"/>
              </a:xfrm>
              <a:prstGeom prst="rect">
                <a:avLst/>
              </a:prstGeom>
              <a:blipFill rotWithShape="0">
                <a:blip r:embed="rId7"/>
                <a:stretch>
                  <a:fillRect r="-53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5713978" y="5314023"/>
                <a:ext cx="1468735" cy="4531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GB" sz="2400" i="1" smtClean="0">
                              <a:latin typeface="Cambria Math" panose="02040503050406030204" pitchFamily="18" charset="0"/>
                            </a:rPr>
                          </m:ctrlPr>
                        </m:dPr>
                        <m:e>
                          <m:r>
                            <a:rPr lang="en-GB" sz="2400" b="0" i="1" smtClean="0">
                              <a:latin typeface="Cambria Math" panose="02040503050406030204" pitchFamily="18" charset="0"/>
                            </a:rPr>
                            <m:t>𝑥</m:t>
                          </m:r>
                          <m:r>
                            <a:rPr lang="en-GB" sz="2400" b="0" i="1" baseline="30000" smtClean="0">
                              <a:latin typeface="Cambria Math" panose="02040503050406030204" pitchFamily="18" charset="0"/>
                            </a:rPr>
                            <m:t>2</m:t>
                          </m:r>
                        </m:e>
                      </m:d>
                      <m:r>
                        <a:rPr lang="en-GB" sz="2400" b="0" i="1" smtClean="0">
                          <a:latin typeface="Cambria Math" panose="02040503050406030204" pitchFamily="18" charset="0"/>
                        </a:rPr>
                        <m:t>=</m:t>
                      </m:r>
                      <m:r>
                        <a:rPr lang="en-GB" sz="2400" b="0" i="1" smtClean="0">
                          <a:latin typeface="Cambria Math" panose="02040503050406030204" pitchFamily="18" charset="0"/>
                        </a:rPr>
                        <m:t>𝐿</m:t>
                      </m:r>
                      <m:r>
                        <a:rPr lang="en-GB" sz="2400" b="0" i="1" baseline="30000" smtClean="0">
                          <a:latin typeface="Cambria Math" panose="02040503050406030204" pitchFamily="18" charset="0"/>
                        </a:rPr>
                        <m:t>2</m:t>
                      </m:r>
                    </m:oMath>
                  </m:oMathPara>
                </a14:m>
                <a:endParaRPr lang="en-GB" sz="2400" baseline="30000" dirty="0"/>
              </a:p>
            </p:txBody>
          </p:sp>
        </mc:Choice>
        <mc:Fallback xmlns="">
          <p:sp>
            <p:nvSpPr>
              <p:cNvPr id="15" name="Rectangle 14"/>
              <p:cNvSpPr>
                <a:spLocks noRot="1" noChangeAspect="1" noMove="1" noResize="1" noEditPoints="1" noAdjustHandles="1" noChangeArrowheads="1" noChangeShapeType="1" noTextEdit="1"/>
              </p:cNvSpPr>
              <p:nvPr/>
            </p:nvSpPr>
            <p:spPr>
              <a:xfrm>
                <a:off x="5713978" y="5314023"/>
                <a:ext cx="1468735" cy="453137"/>
              </a:xfrm>
              <a:prstGeom prst="rect">
                <a:avLst/>
              </a:prstGeom>
              <a:blipFill rotWithShape="0">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5789716" y="6020280"/>
                <a:ext cx="1361206" cy="453137"/>
              </a:xfrm>
              <a:prstGeom prst="rect">
                <a:avLst/>
              </a:prstGeom>
            </p:spPr>
            <p:txBody>
              <a:bodyPr wrap="none">
                <a:spAutoFit/>
              </a:bodyPr>
              <a:lstStyle/>
              <a:p>
                <a14:m>
                  <m:oMath xmlns:m="http://schemas.openxmlformats.org/officeDocument/2006/math">
                    <m:d>
                      <m:dPr>
                        <m:begChr m:val="["/>
                        <m:endChr m:val="]"/>
                        <m:ctrlPr>
                          <a:rPr lang="en-GB" sz="2400" i="1" smtClean="0">
                            <a:latin typeface="Cambria Math" panose="02040503050406030204" pitchFamily="18" charset="0"/>
                          </a:rPr>
                        </m:ctrlPr>
                      </m:dPr>
                      <m:e>
                        <m:r>
                          <a:rPr lang="en-GB" sz="2400" b="0" i="1" smtClean="0">
                            <a:latin typeface="Cambria Math" panose="02040503050406030204" pitchFamily="18" charset="0"/>
                          </a:rPr>
                          <m:t>𝑥</m:t>
                        </m:r>
                        <m:r>
                          <a:rPr lang="en-GB" sz="2400" b="0" i="1" baseline="30000" smtClean="0">
                            <a:latin typeface="Cambria Math" panose="02040503050406030204" pitchFamily="18" charset="0"/>
                          </a:rPr>
                          <m:t>3</m:t>
                        </m:r>
                      </m:e>
                    </m:d>
                    <m:r>
                      <a:rPr lang="en-GB" sz="2400" b="0" i="1" smtClean="0">
                        <a:latin typeface="Cambria Math" panose="02040503050406030204" pitchFamily="18" charset="0"/>
                      </a:rPr>
                      <m:t>=</m:t>
                    </m:r>
                    <m:r>
                      <a:rPr lang="en-GB" sz="2400" b="0" i="1" smtClean="0">
                        <a:latin typeface="Cambria Math" panose="02040503050406030204" pitchFamily="18" charset="0"/>
                      </a:rPr>
                      <m:t>𝐿</m:t>
                    </m:r>
                  </m:oMath>
                </a14:m>
                <a:r>
                  <a:rPr lang="en-GB" sz="2400" baseline="30000" dirty="0"/>
                  <a:t>3</a:t>
                </a:r>
              </a:p>
            </p:txBody>
          </p:sp>
        </mc:Choice>
        <mc:Fallback xmlns="">
          <p:sp>
            <p:nvSpPr>
              <p:cNvPr id="16" name="Rectangle 15"/>
              <p:cNvSpPr>
                <a:spLocks noRot="1" noChangeAspect="1" noMove="1" noResize="1" noEditPoints="1" noAdjustHandles="1" noChangeArrowheads="1" noChangeShapeType="1" noTextEdit="1"/>
              </p:cNvSpPr>
              <p:nvPr/>
            </p:nvSpPr>
            <p:spPr>
              <a:xfrm>
                <a:off x="5789716" y="6020280"/>
                <a:ext cx="1361206" cy="453137"/>
              </a:xfrm>
              <a:prstGeom prst="rect">
                <a:avLst/>
              </a:prstGeom>
              <a:blipFill rotWithShape="0">
                <a:blip r:embed="rId10"/>
                <a:stretch>
                  <a:fillRect t="-2703" r="-1345"/>
                </a:stretch>
              </a:blipFill>
            </p:spPr>
            <p:txBody>
              <a:bodyPr/>
              <a:lstStyle/>
              <a:p>
                <a:r>
                  <a:rPr lang="en-GB">
                    <a:noFill/>
                  </a:rPr>
                  <a:t> </a:t>
                </a:r>
              </a:p>
            </p:txBody>
          </p:sp>
        </mc:Fallback>
      </mc:AlternateContent>
      <p:sp>
        <p:nvSpPr>
          <p:cNvPr id="5" name="Rectangle 4"/>
          <p:cNvSpPr/>
          <p:nvPr/>
        </p:nvSpPr>
        <p:spPr>
          <a:xfrm>
            <a:off x="3863752" y="5305495"/>
            <a:ext cx="750526" cy="461665"/>
          </a:xfrm>
          <a:prstGeom prst="rect">
            <a:avLst/>
          </a:prstGeom>
        </p:spPr>
        <p:txBody>
          <a:bodyPr wrap="none">
            <a:spAutoFit/>
          </a:bodyPr>
          <a:lstStyle/>
          <a:p>
            <a:r>
              <a:rPr lang="en-GB" sz="2400" dirty="0">
                <a:solidFill>
                  <a:prstClr val="black"/>
                </a:solidFill>
              </a:rPr>
              <a:t>also</a:t>
            </a:r>
            <a:endParaRPr lang="en-GB" dirty="0"/>
          </a:p>
        </p:txBody>
      </p:sp>
      <p:sp>
        <p:nvSpPr>
          <p:cNvPr id="6" name="Rectangle 5"/>
          <p:cNvSpPr/>
          <p:nvPr/>
        </p:nvSpPr>
        <p:spPr>
          <a:xfrm>
            <a:off x="3884232" y="5988496"/>
            <a:ext cx="699230" cy="461665"/>
          </a:xfrm>
          <a:prstGeom prst="rect">
            <a:avLst/>
          </a:prstGeom>
        </p:spPr>
        <p:txBody>
          <a:bodyPr wrap="none">
            <a:spAutoFit/>
          </a:bodyPr>
          <a:lstStyle/>
          <a:p>
            <a:pPr lvl="0"/>
            <a:r>
              <a:rPr lang="en-GB" sz="2400" dirty="0">
                <a:solidFill>
                  <a:prstClr val="black"/>
                </a:solidFill>
              </a:rPr>
              <a:t>and</a:t>
            </a:r>
            <a:endParaRPr lang="en-GB" dirty="0">
              <a:solidFill>
                <a:prstClr val="black"/>
              </a:solidFill>
            </a:endParaRPr>
          </a:p>
        </p:txBody>
      </p:sp>
      <p:sp>
        <p:nvSpPr>
          <p:cNvPr id="14" name="TextBox 7">
            <a:extLst>
              <a:ext uri="{FF2B5EF4-FFF2-40B4-BE49-F238E27FC236}">
                <a16:creationId xmlns:a16="http://schemas.microsoft.com/office/drawing/2014/main" id="{B2190F6D-9973-0249-88BE-9B3077EBAC48}"/>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C4.4</a:t>
            </a:r>
            <a:endParaRPr lang="en-US" altLang="en-US" b="1" dirty="0">
              <a:solidFill>
                <a:schemeClr val="bg1"/>
              </a:solidFill>
            </a:endParaRPr>
          </a:p>
        </p:txBody>
      </p:sp>
    </p:spTree>
    <p:extLst>
      <p:ext uri="{BB962C8B-B14F-4D97-AF65-F5344CB8AC3E}">
        <p14:creationId xmlns:p14="http://schemas.microsoft.com/office/powerpoint/2010/main" val="10184416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13" grpId="0"/>
      <p:bldP spid="15" grpId="0"/>
      <p:bldP spid="16"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Dimensions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349576" y="794427"/>
            <a:ext cx="9700108" cy="461665"/>
          </a:xfrm>
          <a:prstGeom prst="rect">
            <a:avLst/>
          </a:prstGeom>
        </p:spPr>
        <p:txBody>
          <a:bodyPr wrap="square">
            <a:spAutoFit/>
          </a:bodyPr>
          <a:lstStyle/>
          <a:p>
            <a:r>
              <a:rPr lang="en-GB" sz="2400" dirty="0"/>
              <a:t>If </a:t>
            </a:r>
            <a:r>
              <a:rPr lang="en-GB" sz="2400" i="1" dirty="0">
                <a:latin typeface="Times New Roman" panose="02020603050405020304" pitchFamily="18" charset="0"/>
                <a:cs typeface="Times New Roman" panose="02020603050405020304" pitchFamily="18" charset="0"/>
              </a:rPr>
              <a:t>t</a:t>
            </a:r>
            <a:r>
              <a:rPr lang="en-GB" sz="2400" i="1" dirty="0"/>
              <a:t> </a:t>
            </a:r>
            <a:r>
              <a:rPr lang="en-GB" sz="2400" dirty="0"/>
              <a:t>is a time, then</a:t>
            </a:r>
          </a:p>
        </p:txBody>
      </p:sp>
      <mc:AlternateContent xmlns:mc="http://schemas.openxmlformats.org/markup-compatibility/2006" xmlns:a14="http://schemas.microsoft.com/office/drawing/2010/main">
        <mc:Choice Requires="a14">
          <p:sp>
            <p:nvSpPr>
              <p:cNvPr id="2" name="Rectangle 1"/>
              <p:cNvSpPr/>
              <p:nvPr/>
            </p:nvSpPr>
            <p:spPr>
              <a:xfrm>
                <a:off x="5041688" y="1273020"/>
                <a:ext cx="1197315"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GB" sz="2400" i="1" smtClean="0">
                              <a:latin typeface="Cambria Math" panose="02040503050406030204" pitchFamily="18" charset="0"/>
                            </a:rPr>
                          </m:ctrlPr>
                        </m:dPr>
                        <m:e>
                          <m:r>
                            <m:rPr>
                              <m:nor/>
                            </m:rPr>
                            <a:rPr lang="en-GB" sz="2400" i="1" dirty="0">
                              <a:latin typeface="Times New Roman" panose="02020603050405020304" pitchFamily="18" charset="0"/>
                              <a:cs typeface="Times New Roman" panose="02020603050405020304" pitchFamily="18" charset="0"/>
                            </a:rPr>
                            <m:t>t</m:t>
                          </m:r>
                        </m:e>
                      </m:d>
                      <m:r>
                        <a:rPr lang="en-GB" sz="2400" b="0" i="1" smtClean="0">
                          <a:latin typeface="Cambria Math" panose="02040503050406030204" pitchFamily="18" charset="0"/>
                        </a:rPr>
                        <m:t>=</m:t>
                      </m:r>
                      <m:r>
                        <a:rPr lang="en-GB" sz="2400" b="0" i="1" smtClean="0">
                          <a:latin typeface="Cambria Math" panose="02040503050406030204" pitchFamily="18" charset="0"/>
                        </a:rPr>
                        <m:t>𝑇</m:t>
                      </m:r>
                    </m:oMath>
                  </m:oMathPara>
                </a14:m>
                <a:endParaRPr lang="en-GB" sz="2400" b="0" i="1" dirty="0"/>
              </a:p>
            </p:txBody>
          </p:sp>
        </mc:Choice>
        <mc:Fallback xmlns="">
          <p:sp>
            <p:nvSpPr>
              <p:cNvPr id="2" name="Rectangle 1"/>
              <p:cNvSpPr>
                <a:spLocks noRot="1" noChangeAspect="1" noMove="1" noResize="1" noEditPoints="1" noAdjustHandles="1" noChangeArrowheads="1" noChangeShapeType="1" noTextEdit="1"/>
              </p:cNvSpPr>
              <p:nvPr/>
            </p:nvSpPr>
            <p:spPr>
              <a:xfrm>
                <a:off x="5041688" y="1273020"/>
                <a:ext cx="1197315" cy="461665"/>
              </a:xfrm>
              <a:prstGeom prst="rect">
                <a:avLst/>
              </a:prstGeom>
              <a:blipFill rotWithShape="1">
                <a:blip r:embed="rId4"/>
                <a:stretch>
                  <a:fillRect/>
                </a:stretch>
              </a:blipFill>
            </p:spPr>
            <p:txBody>
              <a:bodyPr/>
              <a:lstStyle/>
              <a:p>
                <a:r>
                  <a:rPr lang="en-GB">
                    <a:noFill/>
                  </a:rPr>
                  <a:t> </a:t>
                </a:r>
              </a:p>
            </p:txBody>
          </p:sp>
        </mc:Fallback>
      </mc:AlternateContent>
      <p:sp>
        <p:nvSpPr>
          <p:cNvPr id="4" name="Rectangle 3"/>
          <p:cNvSpPr/>
          <p:nvPr/>
        </p:nvSpPr>
        <p:spPr>
          <a:xfrm>
            <a:off x="2329950" y="2209783"/>
            <a:ext cx="9180408" cy="1200329"/>
          </a:xfrm>
          <a:prstGeom prst="rect">
            <a:avLst/>
          </a:prstGeom>
        </p:spPr>
        <p:txBody>
          <a:bodyPr wrap="square">
            <a:spAutoFit/>
          </a:bodyPr>
          <a:lstStyle/>
          <a:p>
            <a:r>
              <a:rPr lang="en-GB" sz="2400" dirty="0"/>
              <a:t>We can also use the principle that area is found by multiplying two lengths together and volume is found by multiplying three lengths together to represent the dimensions of area and volume:</a:t>
            </a:r>
            <a:endParaRPr lang="en-GB" sz="2400" dirty="0">
              <a:latin typeface="+mj-lt"/>
            </a:endParaRPr>
          </a:p>
        </p:txBody>
      </p:sp>
      <mc:AlternateContent xmlns:mc="http://schemas.openxmlformats.org/markup-compatibility/2006" xmlns:a14="http://schemas.microsoft.com/office/drawing/2010/main">
        <mc:Choice Requires="a14">
          <p:sp>
            <p:nvSpPr>
              <p:cNvPr id="15" name="Rectangle 14"/>
              <p:cNvSpPr/>
              <p:nvPr/>
            </p:nvSpPr>
            <p:spPr>
              <a:xfrm>
                <a:off x="4300641" y="3790776"/>
                <a:ext cx="1808059" cy="4531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GB" sz="2400" i="1" smtClean="0">
                              <a:latin typeface="Cambria Math" panose="02040503050406030204" pitchFamily="18" charset="0"/>
                            </a:rPr>
                          </m:ctrlPr>
                        </m:dPr>
                        <m:e>
                          <m:r>
                            <a:rPr lang="en-GB" sz="2400" b="0" i="1" smtClean="0">
                              <a:latin typeface="Cambria Math" panose="02040503050406030204" pitchFamily="18" charset="0"/>
                            </a:rPr>
                            <m:t>𝐴𝑟𝑒𝑎</m:t>
                          </m:r>
                        </m:e>
                      </m:d>
                      <m:r>
                        <a:rPr lang="en-GB" sz="2400" b="0" i="1" smtClean="0">
                          <a:latin typeface="Cambria Math" panose="02040503050406030204" pitchFamily="18" charset="0"/>
                        </a:rPr>
                        <m:t>=</m:t>
                      </m:r>
                      <m:r>
                        <a:rPr lang="en-GB" sz="2400" b="0" i="1" smtClean="0">
                          <a:latin typeface="Cambria Math" panose="02040503050406030204" pitchFamily="18" charset="0"/>
                        </a:rPr>
                        <m:t>𝐿</m:t>
                      </m:r>
                      <m:r>
                        <a:rPr lang="en-GB" sz="2400" b="0" i="1" baseline="30000" smtClean="0">
                          <a:latin typeface="Cambria Math" panose="02040503050406030204" pitchFamily="18" charset="0"/>
                        </a:rPr>
                        <m:t>2</m:t>
                      </m:r>
                    </m:oMath>
                  </m:oMathPara>
                </a14:m>
                <a:endParaRPr lang="en-GB" sz="2400" baseline="30000" dirty="0"/>
              </a:p>
            </p:txBody>
          </p:sp>
        </mc:Choice>
        <mc:Fallback xmlns="">
          <p:sp>
            <p:nvSpPr>
              <p:cNvPr id="15" name="Rectangle 14"/>
              <p:cNvSpPr>
                <a:spLocks noRot="1" noChangeAspect="1" noMove="1" noResize="1" noEditPoints="1" noAdjustHandles="1" noChangeArrowheads="1" noChangeShapeType="1" noTextEdit="1"/>
              </p:cNvSpPr>
              <p:nvPr/>
            </p:nvSpPr>
            <p:spPr>
              <a:xfrm>
                <a:off x="4300641" y="3790776"/>
                <a:ext cx="1808059" cy="453137"/>
              </a:xfrm>
              <a:prstGeom prst="rect">
                <a:avLst/>
              </a:prstGeom>
              <a:blipFill rotWithShape="0">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4028933" y="4940361"/>
                <a:ext cx="2130968" cy="453137"/>
              </a:xfrm>
              <a:prstGeom prst="rect">
                <a:avLst/>
              </a:prstGeom>
            </p:spPr>
            <p:txBody>
              <a:bodyPr wrap="none">
                <a:spAutoFit/>
              </a:bodyPr>
              <a:lstStyle/>
              <a:p>
                <a14:m>
                  <m:oMath xmlns:m="http://schemas.openxmlformats.org/officeDocument/2006/math">
                    <m:d>
                      <m:dPr>
                        <m:begChr m:val="["/>
                        <m:endChr m:val="]"/>
                        <m:ctrlPr>
                          <a:rPr lang="en-GB" sz="2400" i="1" smtClean="0">
                            <a:latin typeface="Cambria Math" panose="02040503050406030204" pitchFamily="18" charset="0"/>
                          </a:rPr>
                        </m:ctrlPr>
                      </m:dPr>
                      <m:e>
                        <m:r>
                          <a:rPr lang="en-GB" sz="2400" b="0" i="1" smtClean="0">
                            <a:latin typeface="Cambria Math" panose="02040503050406030204" pitchFamily="18" charset="0"/>
                          </a:rPr>
                          <m:t>𝑉𝑜𝑙𝑢𝑚𝑒</m:t>
                        </m:r>
                      </m:e>
                    </m:d>
                    <m:r>
                      <a:rPr lang="en-GB" sz="2400" b="0" i="1" smtClean="0">
                        <a:latin typeface="Cambria Math" panose="02040503050406030204" pitchFamily="18" charset="0"/>
                      </a:rPr>
                      <m:t>=</m:t>
                    </m:r>
                    <m:r>
                      <a:rPr lang="en-GB" sz="2400" b="0" i="1" smtClean="0">
                        <a:latin typeface="Cambria Math" panose="02040503050406030204" pitchFamily="18" charset="0"/>
                      </a:rPr>
                      <m:t>𝐿</m:t>
                    </m:r>
                  </m:oMath>
                </a14:m>
                <a:r>
                  <a:rPr lang="en-GB" sz="2400" baseline="30000" dirty="0"/>
                  <a:t>3</a:t>
                </a:r>
              </a:p>
            </p:txBody>
          </p:sp>
        </mc:Choice>
        <mc:Fallback xmlns="">
          <p:sp>
            <p:nvSpPr>
              <p:cNvPr id="16" name="Rectangle 15"/>
              <p:cNvSpPr>
                <a:spLocks noRot="1" noChangeAspect="1" noMove="1" noResize="1" noEditPoints="1" noAdjustHandles="1" noChangeArrowheads="1" noChangeShapeType="1" noTextEdit="1"/>
              </p:cNvSpPr>
              <p:nvPr/>
            </p:nvSpPr>
            <p:spPr>
              <a:xfrm>
                <a:off x="4028933" y="4940361"/>
                <a:ext cx="2130968" cy="453137"/>
              </a:xfrm>
              <a:prstGeom prst="rect">
                <a:avLst/>
              </a:prstGeom>
              <a:blipFill rotWithShape="0">
                <a:blip r:embed="rId6"/>
                <a:stretch>
                  <a:fillRect t="-2667" r="-57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6194473" y="3763366"/>
                <a:ext cx="4663044" cy="461665"/>
              </a:xfrm>
              <a:prstGeom prst="rect">
                <a:avLst/>
              </a:prstGeom>
            </p:spPr>
            <p:txBody>
              <a:bodyPr wrap="square">
                <a:spAutoFit/>
              </a:bodyPr>
              <a:lstStyle/>
              <a:p>
                <a:r>
                  <a:rPr lang="en-GB" sz="2400" dirty="0"/>
                  <a:t>or		 Dimensions of Area </a:t>
                </a:r>
                <a14:m>
                  <m:oMath xmlns:m="http://schemas.openxmlformats.org/officeDocument/2006/math">
                    <m:r>
                      <a:rPr lang="en-GB" sz="2400" i="1">
                        <a:latin typeface="Cambria Math" panose="02040503050406030204" pitchFamily="18" charset="0"/>
                      </a:rPr>
                      <m:t>=</m:t>
                    </m:r>
                    <m:r>
                      <a:rPr lang="en-GB" sz="2400" i="1">
                        <a:latin typeface="Cambria Math" panose="02040503050406030204" pitchFamily="18" charset="0"/>
                      </a:rPr>
                      <m:t>𝐿</m:t>
                    </m:r>
                    <m:r>
                      <a:rPr lang="en-GB" sz="2400" i="1" baseline="30000">
                        <a:latin typeface="Cambria Math" panose="02040503050406030204" pitchFamily="18" charset="0"/>
                      </a:rPr>
                      <m:t>2</m:t>
                    </m:r>
                  </m:oMath>
                </a14:m>
                <a:endParaRPr lang="en-GB" sz="2400" baseline="30000" dirty="0"/>
              </a:p>
            </p:txBody>
          </p:sp>
        </mc:Choice>
        <mc:Fallback xmlns="">
          <p:sp>
            <p:nvSpPr>
              <p:cNvPr id="6" name="Rectangle 5"/>
              <p:cNvSpPr>
                <a:spLocks noRot="1" noChangeAspect="1" noMove="1" noResize="1" noEditPoints="1" noAdjustHandles="1" noChangeArrowheads="1" noChangeShapeType="1" noTextEdit="1"/>
              </p:cNvSpPr>
              <p:nvPr/>
            </p:nvSpPr>
            <p:spPr>
              <a:xfrm>
                <a:off x="6194473" y="3763366"/>
                <a:ext cx="4663044" cy="461665"/>
              </a:xfrm>
              <a:prstGeom prst="rect">
                <a:avLst/>
              </a:prstGeom>
              <a:blipFill rotWithShape="0">
                <a:blip r:embed="rId7"/>
                <a:stretch>
                  <a:fillRect l="-1961" t="-9211" b="-3026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6218072" y="4922765"/>
                <a:ext cx="5040560" cy="461665"/>
              </a:xfrm>
              <a:prstGeom prst="rect">
                <a:avLst/>
              </a:prstGeom>
            </p:spPr>
            <p:txBody>
              <a:bodyPr wrap="square">
                <a:spAutoFit/>
              </a:bodyPr>
              <a:lstStyle/>
              <a:p>
                <a:r>
                  <a:rPr lang="en-GB" sz="2400" dirty="0"/>
                  <a:t>or		 Dimensions of Volume </a:t>
                </a:r>
                <a14:m>
                  <m:oMath xmlns:m="http://schemas.openxmlformats.org/officeDocument/2006/math">
                    <m:r>
                      <a:rPr lang="en-GB" sz="2400" i="1">
                        <a:latin typeface="Cambria Math" panose="02040503050406030204" pitchFamily="18" charset="0"/>
                      </a:rPr>
                      <m:t>=</m:t>
                    </m:r>
                    <m:r>
                      <a:rPr lang="en-GB" sz="2400" i="1">
                        <a:latin typeface="Cambria Math" panose="02040503050406030204" pitchFamily="18" charset="0"/>
                      </a:rPr>
                      <m:t>𝐿</m:t>
                    </m:r>
                    <m:r>
                      <a:rPr lang="en-GB" sz="2400" b="0" i="1" baseline="30000" smtClean="0">
                        <a:latin typeface="Cambria Math" panose="02040503050406030204" pitchFamily="18" charset="0"/>
                      </a:rPr>
                      <m:t>3</m:t>
                    </m:r>
                  </m:oMath>
                </a14:m>
                <a:endParaRPr lang="en-GB" sz="2400" baseline="30000" dirty="0"/>
              </a:p>
            </p:txBody>
          </p:sp>
        </mc:Choice>
        <mc:Fallback xmlns="">
          <p:sp>
            <p:nvSpPr>
              <p:cNvPr id="17" name="Rectangle 16"/>
              <p:cNvSpPr>
                <a:spLocks noRot="1" noChangeAspect="1" noMove="1" noResize="1" noEditPoints="1" noAdjustHandles="1" noChangeArrowheads="1" noChangeShapeType="1" noTextEdit="1"/>
              </p:cNvSpPr>
              <p:nvPr/>
            </p:nvSpPr>
            <p:spPr>
              <a:xfrm>
                <a:off x="6218072" y="4922765"/>
                <a:ext cx="5040560" cy="461665"/>
              </a:xfrm>
              <a:prstGeom prst="rect">
                <a:avLst/>
              </a:prstGeom>
              <a:blipFill rotWithShape="0">
                <a:blip r:embed="rId8"/>
                <a:stretch>
                  <a:fillRect l="-1814" t="-9333" b="-32000"/>
                </a:stretch>
              </a:blipFill>
            </p:spPr>
            <p:txBody>
              <a:bodyPr/>
              <a:lstStyle/>
              <a:p>
                <a:r>
                  <a:rPr lang="en-GB">
                    <a:noFill/>
                  </a:rPr>
                  <a:t> </a:t>
                </a:r>
              </a:p>
            </p:txBody>
          </p:sp>
        </mc:Fallback>
      </mc:AlternateContent>
      <p:sp>
        <p:nvSpPr>
          <p:cNvPr id="9" name="Rectangle 8"/>
          <p:cNvSpPr/>
          <p:nvPr/>
        </p:nvSpPr>
        <p:spPr>
          <a:xfrm>
            <a:off x="2423592" y="4482826"/>
            <a:ext cx="1412181" cy="461665"/>
          </a:xfrm>
          <a:prstGeom prst="rect">
            <a:avLst/>
          </a:prstGeom>
        </p:spPr>
        <p:txBody>
          <a:bodyPr wrap="none">
            <a:spAutoFit/>
          </a:bodyPr>
          <a:lstStyle/>
          <a:p>
            <a:r>
              <a:rPr lang="en-GB" sz="2400" dirty="0">
                <a:solidFill>
                  <a:prstClr val="black"/>
                </a:solidFill>
              </a:rPr>
              <a:t>Similarly,</a:t>
            </a:r>
            <a:endParaRPr lang="en-GB" dirty="0"/>
          </a:p>
        </p:txBody>
      </p:sp>
      <p:sp>
        <p:nvSpPr>
          <p:cNvPr id="18" name="Rectangle 17"/>
          <p:cNvSpPr/>
          <p:nvPr/>
        </p:nvSpPr>
        <p:spPr>
          <a:xfrm>
            <a:off x="2423592" y="5887014"/>
            <a:ext cx="9086766" cy="830997"/>
          </a:xfrm>
          <a:prstGeom prst="rect">
            <a:avLst/>
          </a:prstGeom>
        </p:spPr>
        <p:txBody>
          <a:bodyPr wrap="square">
            <a:spAutoFit/>
          </a:bodyPr>
          <a:lstStyle/>
          <a:p>
            <a:r>
              <a:rPr lang="en-GB" sz="2400" dirty="0"/>
              <a:t>These ideas can be used to find the dimensions of an algebraic expression involving measurements.</a:t>
            </a:r>
          </a:p>
        </p:txBody>
      </p:sp>
      <p:sp>
        <p:nvSpPr>
          <p:cNvPr id="19" name="TextBox 7">
            <a:extLst>
              <a:ext uri="{FF2B5EF4-FFF2-40B4-BE49-F238E27FC236}">
                <a16:creationId xmlns:a16="http://schemas.microsoft.com/office/drawing/2014/main" id="{1714E731-5356-7740-9E5B-C3948CC419C8}"/>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C4.4</a:t>
            </a:r>
            <a:endParaRPr lang="en-US" altLang="en-US" b="1" dirty="0">
              <a:solidFill>
                <a:schemeClr val="bg1"/>
              </a:solidFill>
            </a:endParaRPr>
          </a:p>
        </p:txBody>
      </p:sp>
    </p:spTree>
    <p:extLst>
      <p:ext uri="{BB962C8B-B14F-4D97-AF65-F5344CB8AC3E}">
        <p14:creationId xmlns:p14="http://schemas.microsoft.com/office/powerpoint/2010/main" val="35564723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15" grpId="0"/>
      <p:bldP spid="16" grpId="0"/>
      <p:bldP spid="6" grpId="0"/>
      <p:bldP spid="17" grpId="0"/>
      <p:bldP spid="9"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Dimensions: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33133" y="612121"/>
            <a:ext cx="2077723" cy="461665"/>
          </a:xfrm>
          <a:prstGeom prst="rect">
            <a:avLst/>
          </a:prstGeom>
        </p:spPr>
        <p:txBody>
          <a:bodyPr wrap="square">
            <a:spAutoFit/>
          </a:bodyPr>
          <a:lstStyle/>
          <a:p>
            <a:r>
              <a:rPr lang="en-GB" sz="2400" b="1" dirty="0"/>
              <a:t>Example 1</a:t>
            </a:r>
          </a:p>
        </p:txBody>
      </p:sp>
      <mc:AlternateContent xmlns:mc="http://schemas.openxmlformats.org/markup-compatibility/2006" xmlns:a14="http://schemas.microsoft.com/office/drawing/2010/main">
        <mc:Choice Requires="a14">
          <p:sp>
            <p:nvSpPr>
              <p:cNvPr id="4" name="Rectangle 3"/>
              <p:cNvSpPr/>
              <p:nvPr/>
            </p:nvSpPr>
            <p:spPr>
              <a:xfrm>
                <a:off x="5577518" y="1711606"/>
                <a:ext cx="1505669"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𝑥</m:t>
                      </m:r>
                      <m:r>
                        <a:rPr lang="en-GB" sz="2400" b="0" i="1" smtClean="0">
                          <a:latin typeface="Cambria Math" panose="02040503050406030204" pitchFamily="18" charset="0"/>
                        </a:rPr>
                        <m:t>+</m:t>
                      </m:r>
                      <m:r>
                        <a:rPr lang="en-GB" sz="2400" b="0" i="1" smtClean="0">
                          <a:latin typeface="Cambria Math" panose="02040503050406030204" pitchFamily="18" charset="0"/>
                        </a:rPr>
                        <m:t>𝑦</m:t>
                      </m:r>
                      <m:r>
                        <a:rPr lang="en-GB" sz="2400" b="0" i="1" smtClean="0">
                          <a:latin typeface="Cambria Math" panose="02040503050406030204" pitchFamily="18" charset="0"/>
                        </a:rPr>
                        <m:t>+</m:t>
                      </m:r>
                      <m:r>
                        <a:rPr lang="en-GB" sz="2400" b="0" i="1" smtClean="0">
                          <a:latin typeface="Cambria Math" panose="02040503050406030204" pitchFamily="18" charset="0"/>
                        </a:rPr>
                        <m:t>𝑧</m:t>
                      </m:r>
                    </m:oMath>
                  </m:oMathPara>
                </a14:m>
                <a:endParaRPr lang="en-GB" sz="2400" dirty="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5577518" y="1711606"/>
                <a:ext cx="1505669" cy="461665"/>
              </a:xfrm>
              <a:prstGeom prst="rect">
                <a:avLst/>
              </a:prstGeom>
              <a:blipFill rotWithShape="0">
                <a:blip r:embed="rId4"/>
                <a:stretch>
                  <a:fillRect b="-11842"/>
                </a:stretch>
              </a:blipFill>
            </p:spPr>
            <p:txBody>
              <a:bodyPr/>
              <a:lstStyle/>
              <a:p>
                <a:r>
                  <a:rPr lang="en-GB">
                    <a:noFill/>
                  </a:rPr>
                  <a:t> </a:t>
                </a:r>
              </a:p>
            </p:txBody>
          </p:sp>
        </mc:Fallback>
      </mc:AlternateContent>
      <p:sp>
        <p:nvSpPr>
          <p:cNvPr id="18" name="Rectangle 17"/>
          <p:cNvSpPr/>
          <p:nvPr/>
        </p:nvSpPr>
        <p:spPr>
          <a:xfrm>
            <a:off x="2233133" y="1070818"/>
            <a:ext cx="9263467" cy="830997"/>
          </a:xfrm>
          <a:prstGeom prst="rect">
            <a:avLst/>
          </a:prstGeom>
        </p:spPr>
        <p:txBody>
          <a:bodyPr wrap="square">
            <a:spAutoFit/>
          </a:bodyPr>
          <a:lstStyle/>
          <a:p>
            <a:r>
              <a:rPr lang="en-GB" sz="2400" dirty="0"/>
              <a:t>Does the following expression represent a length, an area or a volume?</a:t>
            </a:r>
            <a:endParaRPr lang="en-GB" dirty="0"/>
          </a:p>
        </p:txBody>
      </p:sp>
      <mc:AlternateContent xmlns:mc="http://schemas.openxmlformats.org/markup-compatibility/2006" xmlns:a14="http://schemas.microsoft.com/office/drawing/2010/main">
        <mc:Choice Requires="a14">
          <p:sp>
            <p:nvSpPr>
              <p:cNvPr id="5" name="Rectangle 4"/>
              <p:cNvSpPr/>
              <p:nvPr/>
            </p:nvSpPr>
            <p:spPr>
              <a:xfrm>
                <a:off x="4329400" y="2409662"/>
                <a:ext cx="2466701" cy="461665"/>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GB" sz="2400" b="0" i="0" smtClean="0">
                          <a:solidFill>
                            <a:srgbClr val="FF0000"/>
                          </a:solidFill>
                          <a:latin typeface="Cambria Math" panose="02040503050406030204" pitchFamily="18" charset="0"/>
                        </a:rPr>
                        <m:t>=</m:t>
                      </m:r>
                      <m:d>
                        <m:dPr>
                          <m:begChr m:val="["/>
                          <m:endChr m:val="]"/>
                          <m:ctrlPr>
                            <a:rPr lang="en-GB" sz="2400" b="0" i="1" smtClean="0">
                              <a:solidFill>
                                <a:srgbClr val="FF0000"/>
                              </a:solidFill>
                              <a:latin typeface="Cambria Math" panose="02040503050406030204" pitchFamily="18" charset="0"/>
                            </a:rPr>
                          </m:ctrlPr>
                        </m:dPr>
                        <m:e>
                          <m:r>
                            <a:rPr lang="en-GB" sz="2400" b="0" i="1" smtClean="0">
                              <a:solidFill>
                                <a:srgbClr val="FF0000"/>
                              </a:solidFill>
                              <a:latin typeface="Cambria Math" panose="02040503050406030204" pitchFamily="18" charset="0"/>
                            </a:rPr>
                            <m:t>𝑥</m:t>
                          </m:r>
                        </m:e>
                      </m:d>
                      <m:r>
                        <a:rPr lang="en-GB" sz="2400" i="1">
                          <a:solidFill>
                            <a:srgbClr val="FF0000"/>
                          </a:solidFill>
                          <a:latin typeface="Cambria Math" panose="02040503050406030204" pitchFamily="18" charset="0"/>
                        </a:rPr>
                        <m:t>+</m:t>
                      </m:r>
                      <m:d>
                        <m:dPr>
                          <m:begChr m:val="["/>
                          <m:endChr m:val="]"/>
                          <m:ctrlPr>
                            <a:rPr lang="en-GB" sz="2400" i="1">
                              <a:solidFill>
                                <a:srgbClr val="FF0000"/>
                              </a:solidFill>
                              <a:latin typeface="Cambria Math" panose="02040503050406030204" pitchFamily="18" charset="0"/>
                            </a:rPr>
                          </m:ctrlPr>
                        </m:dPr>
                        <m:e>
                          <m:r>
                            <a:rPr lang="en-GB" sz="2400" b="0" i="1" smtClean="0">
                              <a:solidFill>
                                <a:srgbClr val="FF0000"/>
                              </a:solidFill>
                              <a:latin typeface="Cambria Math" panose="02040503050406030204" pitchFamily="18" charset="0"/>
                            </a:rPr>
                            <m:t>𝑦</m:t>
                          </m:r>
                        </m:e>
                      </m:d>
                      <m:r>
                        <a:rPr lang="en-GB" sz="2400" i="1">
                          <a:solidFill>
                            <a:srgbClr val="FF0000"/>
                          </a:solidFill>
                          <a:latin typeface="Cambria Math" panose="02040503050406030204" pitchFamily="18" charset="0"/>
                        </a:rPr>
                        <m:t>+</m:t>
                      </m:r>
                      <m:d>
                        <m:dPr>
                          <m:begChr m:val="["/>
                          <m:endChr m:val="]"/>
                          <m:ctrlPr>
                            <a:rPr lang="en-GB" sz="2400" i="1">
                              <a:solidFill>
                                <a:srgbClr val="FF0000"/>
                              </a:solidFill>
                              <a:latin typeface="Cambria Math" panose="02040503050406030204" pitchFamily="18" charset="0"/>
                            </a:rPr>
                          </m:ctrlPr>
                        </m:dPr>
                        <m:e>
                          <m:r>
                            <a:rPr lang="en-GB" sz="2400" b="0" i="1" smtClean="0">
                              <a:solidFill>
                                <a:srgbClr val="FF0000"/>
                              </a:solidFill>
                              <a:latin typeface="Cambria Math" panose="02040503050406030204" pitchFamily="18" charset="0"/>
                            </a:rPr>
                            <m:t>𝑧</m:t>
                          </m:r>
                        </m:e>
                      </m:d>
                    </m:oMath>
                  </m:oMathPara>
                </a14:m>
                <a:endParaRPr lang="en-GB" sz="2400" dirty="0">
                  <a:solidFill>
                    <a:srgbClr val="FF0000"/>
                  </a:solidFill>
                  <a:latin typeface="Arial"/>
                </a:endParaRPr>
              </a:p>
            </p:txBody>
          </p:sp>
        </mc:Choice>
        <mc:Fallback xmlns="">
          <p:sp>
            <p:nvSpPr>
              <p:cNvPr id="5" name="Rectangle 4"/>
              <p:cNvSpPr>
                <a:spLocks noRot="1" noChangeAspect="1" noMove="1" noResize="1" noEditPoints="1" noAdjustHandles="1" noChangeArrowheads="1" noChangeShapeType="1" noTextEdit="1"/>
              </p:cNvSpPr>
              <p:nvPr/>
            </p:nvSpPr>
            <p:spPr>
              <a:xfrm>
                <a:off x="4329400" y="2409662"/>
                <a:ext cx="2466701" cy="461665"/>
              </a:xfrm>
              <a:prstGeom prst="rect">
                <a:avLst/>
              </a:prstGeom>
              <a:blipFill>
                <a:blip r:embed="rId5"/>
                <a:stretch>
                  <a:fillRect b="-1315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6070600" y="2428762"/>
                <a:ext cx="2896614" cy="461665"/>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a:rPr lang="en-GB" sz="2400" b="0" i="0" smtClean="0">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r>
                        <a:rPr lang="en-GB" sz="2400" i="1">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r>
                        <a:rPr lang="en-GB" sz="2400" i="1">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oMath>
                  </m:oMathPara>
                </a14:m>
                <a:endParaRPr lang="en-GB" sz="2400" dirty="0">
                  <a:solidFill>
                    <a:srgbClr val="FF0000"/>
                  </a:solidFill>
                  <a:latin typeface="Arial"/>
                </a:endParaRPr>
              </a:p>
            </p:txBody>
          </p:sp>
        </mc:Choice>
        <mc:Fallback xmlns="">
          <p:sp>
            <p:nvSpPr>
              <p:cNvPr id="19" name="Rectangle 18"/>
              <p:cNvSpPr>
                <a:spLocks noRot="1" noChangeAspect="1" noMove="1" noResize="1" noEditPoints="1" noAdjustHandles="1" noChangeArrowheads="1" noChangeShapeType="1" noTextEdit="1"/>
              </p:cNvSpPr>
              <p:nvPr/>
            </p:nvSpPr>
            <p:spPr>
              <a:xfrm>
                <a:off x="6070600" y="2428762"/>
                <a:ext cx="2896614" cy="461665"/>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2702131" y="2411928"/>
                <a:ext cx="1721112"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GB" sz="2400" b="0" i="1" dirty="0" smtClean="0">
                              <a:solidFill>
                                <a:srgbClr val="FF0000"/>
                              </a:solidFill>
                              <a:latin typeface="Cambria Math" panose="02040503050406030204" pitchFamily="18" charset="0"/>
                            </a:rPr>
                          </m:ctrlPr>
                        </m:dPr>
                        <m:e>
                          <m:r>
                            <a:rPr lang="en-GB" sz="2400" i="1" dirty="0">
                              <a:solidFill>
                                <a:srgbClr val="FF0000"/>
                              </a:solidFill>
                              <a:latin typeface="Cambria Math" panose="02040503050406030204" pitchFamily="18" charset="0"/>
                            </a:rPr>
                            <m:t>𝑥</m:t>
                          </m:r>
                          <m:r>
                            <a:rPr lang="en-GB" sz="2400" i="1" dirty="0">
                              <a:solidFill>
                                <a:srgbClr val="FF0000"/>
                              </a:solidFill>
                              <a:latin typeface="Cambria Math" panose="02040503050406030204" pitchFamily="18" charset="0"/>
                            </a:rPr>
                            <m:t>+</m:t>
                          </m:r>
                          <m:r>
                            <a:rPr lang="en-GB" sz="2400" i="1" dirty="0">
                              <a:solidFill>
                                <a:srgbClr val="FF0000"/>
                              </a:solidFill>
                              <a:latin typeface="Cambria Math" panose="02040503050406030204" pitchFamily="18" charset="0"/>
                            </a:rPr>
                            <m:t>𝑦</m:t>
                          </m:r>
                          <m:r>
                            <a:rPr lang="en-GB" sz="2400" i="1" dirty="0">
                              <a:solidFill>
                                <a:srgbClr val="FF0000"/>
                              </a:solidFill>
                              <a:latin typeface="Cambria Math" panose="02040503050406030204" pitchFamily="18" charset="0"/>
                            </a:rPr>
                            <m:t>+</m:t>
                          </m:r>
                          <m:r>
                            <a:rPr lang="en-GB" sz="2400" i="1" dirty="0">
                              <a:solidFill>
                                <a:srgbClr val="FF0000"/>
                              </a:solidFill>
                              <a:latin typeface="Cambria Math" panose="02040503050406030204" pitchFamily="18" charset="0"/>
                            </a:rPr>
                            <m:t>𝑧</m:t>
                          </m:r>
                        </m:e>
                      </m:d>
                    </m:oMath>
                  </m:oMathPara>
                </a14:m>
                <a:endParaRPr lang="en-GB" sz="2400" dirty="0">
                  <a:solidFill>
                    <a:srgbClr val="FF0000"/>
                  </a:solidFill>
                  <a:latin typeface="+mj-lt"/>
                </a:endParaRPr>
              </a:p>
            </p:txBody>
          </p:sp>
        </mc:Choice>
        <mc:Fallback xmlns="">
          <p:sp>
            <p:nvSpPr>
              <p:cNvPr id="20" name="Rectangle 19"/>
              <p:cNvSpPr>
                <a:spLocks noRot="1" noChangeAspect="1" noMove="1" noResize="1" noEditPoints="1" noAdjustHandles="1" noChangeArrowheads="1" noChangeShapeType="1" noTextEdit="1"/>
              </p:cNvSpPr>
              <p:nvPr/>
            </p:nvSpPr>
            <p:spPr>
              <a:xfrm>
                <a:off x="2702131" y="2411928"/>
                <a:ext cx="1721112" cy="461665"/>
              </a:xfrm>
              <a:prstGeom prst="rect">
                <a:avLst/>
              </a:prstGeom>
              <a:blipFill>
                <a:blip r:embed="rId7"/>
                <a:stretch>
                  <a:fillRect b="-13333"/>
                </a:stretch>
              </a:blipFill>
            </p:spPr>
            <p:txBody>
              <a:bodyPr/>
              <a:lstStyle/>
              <a:p>
                <a:r>
                  <a:rPr lang="en-GB">
                    <a:noFill/>
                  </a:rPr>
                  <a:t> </a:t>
                </a:r>
              </a:p>
            </p:txBody>
          </p:sp>
        </mc:Fallback>
      </mc:AlternateContent>
      <p:sp>
        <p:nvSpPr>
          <p:cNvPr id="21" name="TextBox 1"/>
          <p:cNvSpPr txBox="1">
            <a:spLocks noChangeArrowheads="1"/>
          </p:cNvSpPr>
          <p:nvPr/>
        </p:nvSpPr>
        <p:spPr bwMode="auto">
          <a:xfrm>
            <a:off x="2233133" y="2050338"/>
            <a:ext cx="15121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22" name="Rectangle 21"/>
          <p:cNvSpPr/>
          <p:nvPr/>
        </p:nvSpPr>
        <p:spPr>
          <a:xfrm>
            <a:off x="2233133" y="3716789"/>
            <a:ext cx="2077723" cy="461665"/>
          </a:xfrm>
          <a:prstGeom prst="rect">
            <a:avLst/>
          </a:prstGeom>
        </p:spPr>
        <p:txBody>
          <a:bodyPr wrap="square">
            <a:spAutoFit/>
          </a:bodyPr>
          <a:lstStyle/>
          <a:p>
            <a:r>
              <a:rPr lang="en-GB" sz="2400" b="1" dirty="0"/>
              <a:t>Example 2</a:t>
            </a:r>
          </a:p>
        </p:txBody>
      </p:sp>
      <p:sp>
        <p:nvSpPr>
          <p:cNvPr id="10" name="Rectangle 9"/>
          <p:cNvSpPr/>
          <p:nvPr/>
        </p:nvSpPr>
        <p:spPr>
          <a:xfrm>
            <a:off x="2347744" y="2872752"/>
            <a:ext cx="9609650" cy="830997"/>
          </a:xfrm>
          <a:prstGeom prst="rect">
            <a:avLst/>
          </a:prstGeom>
        </p:spPr>
        <p:txBody>
          <a:bodyPr wrap="square">
            <a:spAutoFit/>
          </a:bodyPr>
          <a:lstStyle/>
          <a:p>
            <a:r>
              <a:rPr lang="en-GB" sz="2400" dirty="0">
                <a:solidFill>
                  <a:srgbClr val="FF0000"/>
                </a:solidFill>
              </a:rPr>
              <a:t>Adding together lengths gives you a greater length, so the expression represents a </a:t>
            </a:r>
            <a:r>
              <a:rPr lang="en-GB" sz="2400" b="1" dirty="0">
                <a:solidFill>
                  <a:srgbClr val="FF0000"/>
                </a:solidFill>
              </a:rPr>
              <a:t>length</a:t>
            </a:r>
            <a:r>
              <a:rPr lang="en-GB" sz="2400" dirty="0">
                <a:solidFill>
                  <a:srgbClr val="FF0000"/>
                </a:solidFill>
              </a:rPr>
              <a:t>.</a:t>
            </a:r>
            <a:endParaRPr lang="en-GB" dirty="0">
              <a:solidFill>
                <a:srgbClr val="FF0000"/>
              </a:solidFill>
            </a:endParaRPr>
          </a:p>
        </p:txBody>
      </p:sp>
      <p:sp>
        <p:nvSpPr>
          <p:cNvPr id="23" name="Rectangle 22"/>
          <p:cNvSpPr/>
          <p:nvPr/>
        </p:nvSpPr>
        <p:spPr>
          <a:xfrm>
            <a:off x="2207260" y="4167144"/>
            <a:ext cx="9263467" cy="830997"/>
          </a:xfrm>
          <a:prstGeom prst="rect">
            <a:avLst/>
          </a:prstGeom>
        </p:spPr>
        <p:txBody>
          <a:bodyPr wrap="square">
            <a:spAutoFit/>
          </a:bodyPr>
          <a:lstStyle/>
          <a:p>
            <a:r>
              <a:rPr lang="en-GB" sz="2400" dirty="0"/>
              <a:t>Does the following expression represent a length, an area or a volume? (</a:t>
            </a:r>
            <a:r>
              <a:rPr lang="en-GB" sz="2400" i="1" dirty="0"/>
              <a:t>Note: you can ignore any numbers, such as 2, 3, </a:t>
            </a:r>
            <a:r>
              <a:rPr lang="en-GB" sz="2400" dirty="0">
                <a:sym typeface="Symbol" panose="05050102010706020507" pitchFamily="18" charset="2"/>
              </a:rPr>
              <a:t>, etc.)</a:t>
            </a:r>
            <a:endParaRPr lang="en-GB" dirty="0"/>
          </a:p>
        </p:txBody>
      </p:sp>
      <mc:AlternateContent xmlns:mc="http://schemas.openxmlformats.org/markup-compatibility/2006" xmlns:a14="http://schemas.microsoft.com/office/drawing/2010/main">
        <mc:Choice Requires="a14">
          <p:sp>
            <p:nvSpPr>
              <p:cNvPr id="24" name="Rectangle 23"/>
              <p:cNvSpPr/>
              <p:nvPr/>
            </p:nvSpPr>
            <p:spPr>
              <a:xfrm>
                <a:off x="5944411" y="4986831"/>
                <a:ext cx="928908"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2400" b="0" i="1" smtClean="0">
                          <a:solidFill>
                            <a:schemeClr val="tx1"/>
                          </a:solidFill>
                          <a:latin typeface="Cambria Math" panose="02040503050406030204" pitchFamily="18" charset="0"/>
                        </a:rPr>
                        <m:t>3</m:t>
                      </m:r>
                      <m:r>
                        <a:rPr lang="en-GB" sz="2400" b="0" i="1" smtClean="0">
                          <a:solidFill>
                            <a:schemeClr val="tx1"/>
                          </a:solidFill>
                          <a:latin typeface="Cambria Math" panose="02040503050406030204" pitchFamily="18" charset="0"/>
                        </a:rPr>
                        <m:t>𝑥𝑦𝑧</m:t>
                      </m:r>
                    </m:oMath>
                  </m:oMathPara>
                </a14:m>
                <a:endParaRPr lang="en-GB" sz="2400" dirty="0">
                  <a:solidFill>
                    <a:schemeClr val="tx1"/>
                  </a:solidFill>
                  <a:latin typeface="+mj-lt"/>
                </a:endParaRPr>
              </a:p>
            </p:txBody>
          </p:sp>
        </mc:Choice>
        <mc:Fallback xmlns="">
          <p:sp>
            <p:nvSpPr>
              <p:cNvPr id="24" name="Rectangle 23"/>
              <p:cNvSpPr>
                <a:spLocks noRot="1" noChangeAspect="1" noMove="1" noResize="1" noEditPoints="1" noAdjustHandles="1" noChangeArrowheads="1" noChangeShapeType="1" noTextEdit="1"/>
              </p:cNvSpPr>
              <p:nvPr/>
            </p:nvSpPr>
            <p:spPr>
              <a:xfrm>
                <a:off x="5944411" y="4986831"/>
                <a:ext cx="928908" cy="461665"/>
              </a:xfrm>
              <a:prstGeom prst="rect">
                <a:avLst/>
              </a:prstGeom>
              <a:blipFill>
                <a:blip r:embed="rId8"/>
                <a:stretch>
                  <a:fillRect b="-19737"/>
                </a:stretch>
              </a:blipFill>
            </p:spPr>
            <p:txBody>
              <a:bodyPr/>
              <a:lstStyle/>
              <a:p>
                <a:r>
                  <a:rPr lang="en-GB">
                    <a:noFill/>
                  </a:rPr>
                  <a:t> </a:t>
                </a:r>
              </a:p>
            </p:txBody>
          </p:sp>
        </mc:Fallback>
      </mc:AlternateContent>
      <p:sp>
        <p:nvSpPr>
          <p:cNvPr id="25" name="TextBox 1"/>
          <p:cNvSpPr txBox="1">
            <a:spLocks noChangeArrowheads="1"/>
          </p:cNvSpPr>
          <p:nvPr/>
        </p:nvSpPr>
        <p:spPr bwMode="auto">
          <a:xfrm>
            <a:off x="2233133" y="5284128"/>
            <a:ext cx="15121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mc:AlternateContent xmlns:mc="http://schemas.openxmlformats.org/markup-compatibility/2006" xmlns:a14="http://schemas.microsoft.com/office/drawing/2010/main">
        <mc:Choice Requires="a14">
          <p:sp>
            <p:nvSpPr>
              <p:cNvPr id="27" name="Rectangle 26"/>
              <p:cNvSpPr/>
              <p:nvPr/>
            </p:nvSpPr>
            <p:spPr>
              <a:xfrm>
                <a:off x="2794935" y="5757563"/>
                <a:ext cx="1144352" cy="461665"/>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d>
                        <m:dPr>
                          <m:begChr m:val="["/>
                          <m:endChr m:val="]"/>
                          <m:ctrlPr>
                            <a:rPr lang="en-GB" sz="2400" b="0" i="1" smtClean="0">
                              <a:solidFill>
                                <a:srgbClr val="FF0000"/>
                              </a:solidFill>
                              <a:latin typeface="Cambria Math" panose="02040503050406030204" pitchFamily="18" charset="0"/>
                            </a:rPr>
                          </m:ctrlPr>
                        </m:dPr>
                        <m:e>
                          <m:r>
                            <a:rPr lang="en-GB" sz="2400" b="0" i="1" smtClean="0">
                              <a:solidFill>
                                <a:srgbClr val="FF0000"/>
                              </a:solidFill>
                              <a:latin typeface="Cambria Math" panose="02040503050406030204" pitchFamily="18" charset="0"/>
                            </a:rPr>
                            <m:t>3</m:t>
                          </m:r>
                          <m:r>
                            <a:rPr lang="en-GB" sz="2400" b="0" i="1" smtClean="0">
                              <a:solidFill>
                                <a:srgbClr val="FF0000"/>
                              </a:solidFill>
                              <a:latin typeface="Cambria Math" panose="02040503050406030204" pitchFamily="18" charset="0"/>
                            </a:rPr>
                            <m:t>𝑥𝑦𝑧</m:t>
                          </m:r>
                        </m:e>
                      </m:d>
                    </m:oMath>
                  </m:oMathPara>
                </a14:m>
                <a:endParaRPr lang="en-GB" sz="2400" dirty="0">
                  <a:solidFill>
                    <a:srgbClr val="FF0000"/>
                  </a:solidFill>
                  <a:latin typeface="Arial"/>
                </a:endParaRPr>
              </a:p>
            </p:txBody>
          </p:sp>
        </mc:Choice>
        <mc:Fallback xmlns="">
          <p:sp>
            <p:nvSpPr>
              <p:cNvPr id="27" name="Rectangle 26"/>
              <p:cNvSpPr>
                <a:spLocks noRot="1" noChangeAspect="1" noMove="1" noResize="1" noEditPoints="1" noAdjustHandles="1" noChangeArrowheads="1" noChangeShapeType="1" noTextEdit="1"/>
              </p:cNvSpPr>
              <p:nvPr/>
            </p:nvSpPr>
            <p:spPr>
              <a:xfrm>
                <a:off x="2794935" y="5757563"/>
                <a:ext cx="1144352" cy="461665"/>
              </a:xfrm>
              <a:prstGeom prst="rect">
                <a:avLst/>
              </a:prstGeom>
              <a:blipFill>
                <a:blip r:embed="rId9"/>
                <a:stretch>
                  <a:fillRect b="-1973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3745302" y="5738115"/>
                <a:ext cx="1838291" cy="461665"/>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a:rPr lang="en-GB" sz="2400" b="0" i="0" smtClean="0">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r>
                        <a:rPr lang="en-GB" sz="2400" i="1" smtClean="0">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r>
                        <a:rPr lang="en-GB" sz="2400" i="1">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oMath>
                  </m:oMathPara>
                </a14:m>
                <a:endParaRPr lang="en-GB" sz="2400" dirty="0">
                  <a:solidFill>
                    <a:srgbClr val="FF0000"/>
                  </a:solidFill>
                  <a:latin typeface="Arial"/>
                </a:endParaRPr>
              </a:p>
            </p:txBody>
          </p:sp>
        </mc:Choice>
        <mc:Fallback xmlns="">
          <p:sp>
            <p:nvSpPr>
              <p:cNvPr id="28" name="Rectangle 27"/>
              <p:cNvSpPr>
                <a:spLocks noRot="1" noChangeAspect="1" noMove="1" noResize="1" noEditPoints="1" noAdjustHandles="1" noChangeArrowheads="1" noChangeShapeType="1" noTextEdit="1"/>
              </p:cNvSpPr>
              <p:nvPr/>
            </p:nvSpPr>
            <p:spPr>
              <a:xfrm>
                <a:off x="3745302" y="5738115"/>
                <a:ext cx="1838291" cy="461665"/>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2455469" y="6339704"/>
                <a:ext cx="3935547" cy="461665"/>
              </a:xfrm>
              <a:prstGeom prst="rect">
                <a:avLst/>
              </a:prstGeom>
            </p:spPr>
            <p:txBody>
              <a:bodyPr wrap="square">
                <a:spAutoFit/>
              </a:bodyPr>
              <a:lstStyle/>
              <a:p>
                <a14:m>
                  <m:oMath xmlns:m="http://schemas.openxmlformats.org/officeDocument/2006/math">
                    <m:r>
                      <a:rPr lang="en-GB" sz="2400" i="1">
                        <a:solidFill>
                          <a:srgbClr val="FF0000"/>
                        </a:solidFill>
                        <a:latin typeface="Cambria Math" panose="02040503050406030204" pitchFamily="18" charset="0"/>
                      </a:rPr>
                      <m:t>𝐿</m:t>
                    </m:r>
                    <m:r>
                      <a:rPr lang="en-GB" sz="2400" i="1" baseline="30000">
                        <a:solidFill>
                          <a:srgbClr val="FF0000"/>
                        </a:solidFill>
                        <a:latin typeface="Cambria Math" panose="02040503050406030204" pitchFamily="18" charset="0"/>
                      </a:rPr>
                      <m:t>3 </m:t>
                    </m:r>
                  </m:oMath>
                </a14:m>
                <a:r>
                  <a:rPr lang="en-GB" sz="2400" dirty="0">
                    <a:solidFill>
                      <a:srgbClr val="FF0000"/>
                    </a:solidFill>
                  </a:rPr>
                  <a:t> represents a </a:t>
                </a:r>
                <a:r>
                  <a:rPr lang="en-GB" sz="2400" b="1" dirty="0">
                    <a:solidFill>
                      <a:srgbClr val="FF0000"/>
                    </a:solidFill>
                  </a:rPr>
                  <a:t>volume</a:t>
                </a:r>
                <a:r>
                  <a:rPr lang="en-GB" sz="2400" dirty="0">
                    <a:solidFill>
                      <a:srgbClr val="FF0000"/>
                    </a:solidFill>
                  </a:rPr>
                  <a:t>.</a:t>
                </a:r>
                <a:endParaRPr lang="en-GB" dirty="0">
                  <a:solidFill>
                    <a:srgbClr val="FF0000"/>
                  </a:solidFill>
                </a:endParaRPr>
              </a:p>
            </p:txBody>
          </p:sp>
        </mc:Choice>
        <mc:Fallback xmlns="">
          <p:sp>
            <p:nvSpPr>
              <p:cNvPr id="29" name="Rectangle 28"/>
              <p:cNvSpPr>
                <a:spLocks noRot="1" noChangeAspect="1" noMove="1" noResize="1" noEditPoints="1" noAdjustHandles="1" noChangeArrowheads="1" noChangeShapeType="1" noTextEdit="1"/>
              </p:cNvSpPr>
              <p:nvPr/>
            </p:nvSpPr>
            <p:spPr>
              <a:xfrm>
                <a:off x="2455469" y="6339704"/>
                <a:ext cx="3935547" cy="461665"/>
              </a:xfrm>
              <a:prstGeom prst="rect">
                <a:avLst/>
              </a:prstGeom>
              <a:blipFill>
                <a:blip r:embed="rId11"/>
                <a:stretch>
                  <a:fillRect l="-465" t="-9211" b="-3026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5443433" y="5753031"/>
                <a:ext cx="692059" cy="461665"/>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a:rPr lang="en-GB" sz="2400" b="0" i="0" smtClean="0">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r>
                        <a:rPr lang="en-GB" sz="2400" b="0" i="1" baseline="30000" smtClean="0">
                          <a:solidFill>
                            <a:srgbClr val="FF0000"/>
                          </a:solidFill>
                          <a:latin typeface="Cambria Math" panose="02040503050406030204" pitchFamily="18" charset="0"/>
                        </a:rPr>
                        <m:t>3</m:t>
                      </m:r>
                    </m:oMath>
                  </m:oMathPara>
                </a14:m>
                <a:endParaRPr lang="en-GB" sz="2400" baseline="30000" dirty="0">
                  <a:solidFill>
                    <a:srgbClr val="FF0000"/>
                  </a:solidFill>
                  <a:latin typeface="Arial"/>
                </a:endParaRPr>
              </a:p>
            </p:txBody>
          </p:sp>
        </mc:Choice>
        <mc:Fallback xmlns="">
          <p:sp>
            <p:nvSpPr>
              <p:cNvPr id="30" name="Rectangle 29"/>
              <p:cNvSpPr>
                <a:spLocks noRot="1" noChangeAspect="1" noMove="1" noResize="1" noEditPoints="1" noAdjustHandles="1" noChangeArrowheads="1" noChangeShapeType="1" noTextEdit="1"/>
              </p:cNvSpPr>
              <p:nvPr/>
            </p:nvSpPr>
            <p:spPr>
              <a:xfrm>
                <a:off x="5443433" y="5753031"/>
                <a:ext cx="692059" cy="461665"/>
              </a:xfrm>
              <a:prstGeom prst="rect">
                <a:avLst/>
              </a:prstGeom>
              <a:blipFill>
                <a:blip r:embed="rId12"/>
                <a:stretch>
                  <a:fillRect r="-7965"/>
                </a:stretch>
              </a:blipFill>
            </p:spPr>
            <p:txBody>
              <a:bodyPr/>
              <a:lstStyle/>
              <a:p>
                <a:r>
                  <a:rPr lang="en-GB">
                    <a:noFill/>
                  </a:rPr>
                  <a:t> </a:t>
                </a:r>
              </a:p>
            </p:txBody>
          </p:sp>
        </mc:Fallback>
      </mc:AlternateContent>
      <p:sp>
        <p:nvSpPr>
          <p:cNvPr id="26" name="TextBox 7">
            <a:extLst>
              <a:ext uri="{FF2B5EF4-FFF2-40B4-BE49-F238E27FC236}">
                <a16:creationId xmlns:a16="http://schemas.microsoft.com/office/drawing/2014/main" id="{3430FDF3-490A-C347-89DB-99D1CEDB25F0}"/>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C4.4</a:t>
            </a:r>
            <a:endParaRPr lang="en-US" altLang="en-US" b="1" dirty="0">
              <a:solidFill>
                <a:schemeClr val="bg1"/>
              </a:solidFill>
            </a:endParaRPr>
          </a:p>
        </p:txBody>
      </p:sp>
    </p:spTree>
    <p:extLst>
      <p:ext uri="{BB962C8B-B14F-4D97-AF65-F5344CB8AC3E}">
        <p14:creationId xmlns:p14="http://schemas.microsoft.com/office/powerpoint/2010/main" val="19758107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8" grpId="0"/>
      <p:bldP spid="5" grpId="0"/>
      <p:bldP spid="19" grpId="0"/>
      <p:bldP spid="20" grpId="0"/>
      <p:bldP spid="21" grpId="0"/>
      <p:bldP spid="22" grpId="0"/>
      <p:bldP spid="10" grpId="0"/>
      <p:bldP spid="23" grpId="0"/>
      <p:bldP spid="24" grpId="0"/>
      <p:bldP spid="25" grpId="0"/>
      <p:bldP spid="27" grpId="0"/>
      <p:bldP spid="28" grpId="0"/>
      <p:bldP spid="29" grpId="0"/>
      <p:bldP spid="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Dimensions: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233133" y="612121"/>
            <a:ext cx="2077723" cy="461665"/>
          </a:xfrm>
          <a:prstGeom prst="rect">
            <a:avLst/>
          </a:prstGeom>
        </p:spPr>
        <p:txBody>
          <a:bodyPr wrap="square">
            <a:spAutoFit/>
          </a:bodyPr>
          <a:lstStyle/>
          <a:p>
            <a:r>
              <a:rPr lang="en-GB" sz="2400" b="1" dirty="0"/>
              <a:t>Example 3</a:t>
            </a:r>
          </a:p>
        </p:txBody>
      </p:sp>
      <mc:AlternateContent xmlns:mc="http://schemas.openxmlformats.org/markup-compatibility/2006" xmlns:a14="http://schemas.microsoft.com/office/drawing/2010/main">
        <mc:Choice Requires="a14">
          <p:sp>
            <p:nvSpPr>
              <p:cNvPr id="4" name="Rectangle 3"/>
              <p:cNvSpPr/>
              <p:nvPr/>
            </p:nvSpPr>
            <p:spPr>
              <a:xfrm>
                <a:off x="5942286" y="1602416"/>
                <a:ext cx="609911" cy="7224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chemeClr val="tx1"/>
                              </a:solidFill>
                              <a:latin typeface="Cambria Math" panose="02040503050406030204" pitchFamily="18" charset="0"/>
                            </a:rPr>
                          </m:ctrlPr>
                        </m:fPr>
                        <m:num>
                          <m:r>
                            <a:rPr lang="en-GB" sz="2400" b="0" i="1" smtClean="0">
                              <a:solidFill>
                                <a:schemeClr val="tx1"/>
                              </a:solidFill>
                              <a:latin typeface="Cambria Math" panose="02040503050406030204" pitchFamily="18" charset="0"/>
                            </a:rPr>
                            <m:t>𝑥𝑦</m:t>
                          </m:r>
                        </m:num>
                        <m:den>
                          <m:r>
                            <a:rPr lang="en-GB" sz="2400" b="0" i="1" smtClean="0">
                              <a:solidFill>
                                <a:schemeClr val="tx1"/>
                              </a:solidFill>
                              <a:latin typeface="Cambria Math" panose="02040503050406030204" pitchFamily="18" charset="0"/>
                            </a:rPr>
                            <m:t>𝑧</m:t>
                          </m:r>
                        </m:den>
                      </m:f>
                    </m:oMath>
                  </m:oMathPara>
                </a14:m>
                <a:endParaRPr lang="en-GB" sz="2400" dirty="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5942286" y="1602416"/>
                <a:ext cx="609911" cy="722442"/>
              </a:xfrm>
              <a:prstGeom prst="rect">
                <a:avLst/>
              </a:prstGeom>
              <a:blipFill rotWithShape="0">
                <a:blip r:embed="rId4"/>
                <a:stretch>
                  <a:fillRect/>
                </a:stretch>
              </a:blipFill>
            </p:spPr>
            <p:txBody>
              <a:bodyPr/>
              <a:lstStyle/>
              <a:p>
                <a:r>
                  <a:rPr lang="en-GB">
                    <a:noFill/>
                  </a:rPr>
                  <a:t> </a:t>
                </a:r>
              </a:p>
            </p:txBody>
          </p:sp>
        </mc:Fallback>
      </mc:AlternateContent>
      <p:sp>
        <p:nvSpPr>
          <p:cNvPr id="18" name="Rectangle 17"/>
          <p:cNvSpPr/>
          <p:nvPr/>
        </p:nvSpPr>
        <p:spPr>
          <a:xfrm>
            <a:off x="2233133" y="1070818"/>
            <a:ext cx="9263467" cy="830997"/>
          </a:xfrm>
          <a:prstGeom prst="rect">
            <a:avLst/>
          </a:prstGeom>
        </p:spPr>
        <p:txBody>
          <a:bodyPr wrap="square">
            <a:spAutoFit/>
          </a:bodyPr>
          <a:lstStyle/>
          <a:p>
            <a:r>
              <a:rPr lang="en-GB" sz="2400" dirty="0"/>
              <a:t>Does the following expression represent a length, an area or a volume?</a:t>
            </a:r>
            <a:endParaRPr lang="en-GB" dirty="0"/>
          </a:p>
        </p:txBody>
      </p:sp>
      <mc:AlternateContent xmlns:mc="http://schemas.openxmlformats.org/markup-compatibility/2006" xmlns:a14="http://schemas.microsoft.com/office/drawing/2010/main">
        <mc:Choice Requires="a14">
          <p:sp>
            <p:nvSpPr>
              <p:cNvPr id="5" name="Rectangle 4"/>
              <p:cNvSpPr/>
              <p:nvPr/>
            </p:nvSpPr>
            <p:spPr>
              <a:xfrm>
                <a:off x="2652217" y="2536497"/>
                <a:ext cx="915605" cy="727763"/>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d>
                        <m:dPr>
                          <m:begChr m:val="["/>
                          <m:endChr m:val="]"/>
                          <m:ctrlPr>
                            <a:rPr lang="en-GB" sz="2400" b="1" i="1" smtClean="0">
                              <a:solidFill>
                                <a:srgbClr val="FF0000"/>
                              </a:solidFill>
                              <a:latin typeface="Cambria Math" panose="02040503050406030204" pitchFamily="18" charset="0"/>
                            </a:rPr>
                          </m:ctrlPr>
                        </m:dPr>
                        <m:e>
                          <m:f>
                            <m:fPr>
                              <m:ctrlPr>
                                <a:rPr lang="en-GB" sz="2400" i="1">
                                  <a:solidFill>
                                    <a:srgbClr val="FF0000"/>
                                  </a:solidFill>
                                  <a:latin typeface="Cambria Math" panose="02040503050406030204" pitchFamily="18" charset="0"/>
                                </a:rPr>
                              </m:ctrlPr>
                            </m:fPr>
                            <m:num>
                              <m:r>
                                <a:rPr lang="en-GB" sz="2400" b="0" i="1">
                                  <a:solidFill>
                                    <a:srgbClr val="FF0000"/>
                                  </a:solidFill>
                                  <a:latin typeface="Cambria Math" panose="02040503050406030204" pitchFamily="18" charset="0"/>
                                </a:rPr>
                                <m:t>𝑥𝑦</m:t>
                              </m:r>
                            </m:num>
                            <m:den>
                              <m:r>
                                <a:rPr lang="en-GB" sz="2400" b="0" i="1">
                                  <a:solidFill>
                                    <a:srgbClr val="FF0000"/>
                                  </a:solidFill>
                                  <a:latin typeface="Cambria Math" panose="02040503050406030204" pitchFamily="18" charset="0"/>
                                </a:rPr>
                                <m:t>𝑧</m:t>
                              </m:r>
                            </m:den>
                          </m:f>
                        </m:e>
                      </m:d>
                    </m:oMath>
                  </m:oMathPara>
                </a14:m>
                <a:endParaRPr lang="en-GB" sz="2400" dirty="0">
                  <a:solidFill>
                    <a:srgbClr val="FF0000"/>
                  </a:solidFill>
                  <a:latin typeface="Arial"/>
                </a:endParaRPr>
              </a:p>
            </p:txBody>
          </p:sp>
        </mc:Choice>
        <mc:Fallback xmlns="">
          <p:sp>
            <p:nvSpPr>
              <p:cNvPr id="5" name="Rectangle 4"/>
              <p:cNvSpPr>
                <a:spLocks noRot="1" noChangeAspect="1" noMove="1" noResize="1" noEditPoints="1" noAdjustHandles="1" noChangeArrowheads="1" noChangeShapeType="1" noTextEdit="1"/>
              </p:cNvSpPr>
              <p:nvPr/>
            </p:nvSpPr>
            <p:spPr>
              <a:xfrm>
                <a:off x="2652217" y="2536497"/>
                <a:ext cx="915605" cy="727763"/>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5832117" y="2710606"/>
                <a:ext cx="720080" cy="461665"/>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a:rPr lang="en-GB" sz="2400" b="0" i="0" smtClean="0">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oMath>
                  </m:oMathPara>
                </a14:m>
                <a:endParaRPr lang="en-GB" sz="2400" dirty="0">
                  <a:solidFill>
                    <a:srgbClr val="FF0000"/>
                  </a:solidFill>
                  <a:latin typeface="Arial"/>
                </a:endParaRPr>
              </a:p>
            </p:txBody>
          </p:sp>
        </mc:Choice>
        <mc:Fallback xmlns="">
          <p:sp>
            <p:nvSpPr>
              <p:cNvPr id="19" name="Rectangle 18"/>
              <p:cNvSpPr>
                <a:spLocks noRot="1" noChangeAspect="1" noMove="1" noResize="1" noEditPoints="1" noAdjustHandles="1" noChangeArrowheads="1" noChangeShapeType="1" noTextEdit="1"/>
              </p:cNvSpPr>
              <p:nvPr/>
            </p:nvSpPr>
            <p:spPr>
              <a:xfrm>
                <a:off x="5832117" y="2710606"/>
                <a:ext cx="720080" cy="461665"/>
              </a:xfrm>
              <a:prstGeom prst="rect">
                <a:avLst/>
              </a:prstGeom>
              <a:blipFill>
                <a:blip r:embed="rId6"/>
                <a:stretch>
                  <a:fillRect/>
                </a:stretch>
              </a:blipFill>
            </p:spPr>
            <p:txBody>
              <a:bodyPr/>
              <a:lstStyle/>
              <a:p>
                <a:r>
                  <a:rPr lang="en-GB">
                    <a:noFill/>
                  </a:rPr>
                  <a:t> </a:t>
                </a:r>
              </a:p>
            </p:txBody>
          </p:sp>
        </mc:Fallback>
      </mc:AlternateContent>
      <p:sp>
        <p:nvSpPr>
          <p:cNvPr id="21" name="TextBox 1"/>
          <p:cNvSpPr txBox="1">
            <a:spLocks noChangeArrowheads="1"/>
          </p:cNvSpPr>
          <p:nvPr/>
        </p:nvSpPr>
        <p:spPr bwMode="auto">
          <a:xfrm>
            <a:off x="2233133" y="2075378"/>
            <a:ext cx="15121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22" name="Rectangle 21"/>
          <p:cNvSpPr/>
          <p:nvPr/>
        </p:nvSpPr>
        <p:spPr>
          <a:xfrm>
            <a:off x="2233133" y="3685945"/>
            <a:ext cx="2077723" cy="461665"/>
          </a:xfrm>
          <a:prstGeom prst="rect">
            <a:avLst/>
          </a:prstGeom>
        </p:spPr>
        <p:txBody>
          <a:bodyPr wrap="square">
            <a:spAutoFit/>
          </a:bodyPr>
          <a:lstStyle/>
          <a:p>
            <a:r>
              <a:rPr lang="en-GB" sz="2400" b="1" dirty="0"/>
              <a:t>Example 4</a:t>
            </a:r>
          </a:p>
        </p:txBody>
      </p:sp>
      <p:sp>
        <p:nvSpPr>
          <p:cNvPr id="10" name="Rectangle 9"/>
          <p:cNvSpPr/>
          <p:nvPr/>
        </p:nvSpPr>
        <p:spPr>
          <a:xfrm>
            <a:off x="2277803" y="3190756"/>
            <a:ext cx="9609650" cy="461665"/>
          </a:xfrm>
          <a:prstGeom prst="rect">
            <a:avLst/>
          </a:prstGeom>
        </p:spPr>
        <p:txBody>
          <a:bodyPr wrap="square">
            <a:spAutoFit/>
          </a:bodyPr>
          <a:lstStyle/>
          <a:p>
            <a:r>
              <a:rPr lang="en-GB" sz="2400" dirty="0">
                <a:solidFill>
                  <a:srgbClr val="FF0000"/>
                </a:solidFill>
              </a:rPr>
              <a:t>The expression represents a </a:t>
            </a:r>
            <a:r>
              <a:rPr lang="en-GB" sz="2400" b="1" dirty="0">
                <a:solidFill>
                  <a:srgbClr val="FF0000"/>
                </a:solidFill>
              </a:rPr>
              <a:t>length</a:t>
            </a:r>
            <a:r>
              <a:rPr lang="en-GB" sz="2400" dirty="0">
                <a:solidFill>
                  <a:srgbClr val="FF0000"/>
                </a:solidFill>
              </a:rPr>
              <a:t>.</a:t>
            </a:r>
            <a:endParaRPr lang="en-GB" dirty="0">
              <a:solidFill>
                <a:srgbClr val="FF0000"/>
              </a:solidFill>
            </a:endParaRPr>
          </a:p>
        </p:txBody>
      </p:sp>
      <p:sp>
        <p:nvSpPr>
          <p:cNvPr id="23" name="Rectangle 22"/>
          <p:cNvSpPr/>
          <p:nvPr/>
        </p:nvSpPr>
        <p:spPr>
          <a:xfrm>
            <a:off x="2257142" y="4080562"/>
            <a:ext cx="9263467" cy="830997"/>
          </a:xfrm>
          <a:prstGeom prst="rect">
            <a:avLst/>
          </a:prstGeom>
        </p:spPr>
        <p:txBody>
          <a:bodyPr wrap="square">
            <a:spAutoFit/>
          </a:bodyPr>
          <a:lstStyle/>
          <a:p>
            <a:r>
              <a:rPr lang="en-GB" sz="2400" dirty="0"/>
              <a:t>Does the following expression represent a length, an area or a volume?</a:t>
            </a:r>
            <a:endParaRPr lang="en-GB" dirty="0"/>
          </a:p>
        </p:txBody>
      </p:sp>
      <mc:AlternateContent xmlns:mc="http://schemas.openxmlformats.org/markup-compatibility/2006" xmlns:a14="http://schemas.microsoft.com/office/drawing/2010/main">
        <mc:Choice Requires="a14">
          <p:sp>
            <p:nvSpPr>
              <p:cNvPr id="24" name="Rectangle 23"/>
              <p:cNvSpPr/>
              <p:nvPr/>
            </p:nvSpPr>
            <p:spPr>
              <a:xfrm>
                <a:off x="5869467" y="4560694"/>
                <a:ext cx="1977721"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2400" b="0" i="1" smtClean="0">
                          <a:solidFill>
                            <a:schemeClr val="tx1"/>
                          </a:solidFill>
                          <a:latin typeface="Cambria Math" panose="02040503050406030204" pitchFamily="18" charset="0"/>
                        </a:rPr>
                        <m:t>𝑥𝑧</m:t>
                      </m:r>
                      <m:r>
                        <a:rPr lang="en-GB" sz="2400" b="0" i="1" smtClean="0">
                          <a:solidFill>
                            <a:schemeClr val="tx1"/>
                          </a:solidFill>
                          <a:latin typeface="Cambria Math" panose="02040503050406030204" pitchFamily="18" charset="0"/>
                        </a:rPr>
                        <m:t>+</m:t>
                      </m:r>
                      <m:r>
                        <a:rPr lang="en-GB" sz="2400" b="0" i="1" smtClean="0">
                          <a:solidFill>
                            <a:schemeClr val="tx1"/>
                          </a:solidFill>
                          <a:latin typeface="Cambria Math" panose="02040503050406030204" pitchFamily="18" charset="0"/>
                        </a:rPr>
                        <m:t>𝑥𝑦</m:t>
                      </m:r>
                      <m:r>
                        <a:rPr lang="en-GB" sz="2400" b="0" i="1" smtClean="0">
                          <a:solidFill>
                            <a:schemeClr val="tx1"/>
                          </a:solidFill>
                          <a:latin typeface="Cambria Math" panose="02040503050406030204" pitchFamily="18" charset="0"/>
                        </a:rPr>
                        <m:t>+</m:t>
                      </m:r>
                      <m:r>
                        <a:rPr lang="en-GB" sz="2400" b="0" i="1" smtClean="0">
                          <a:solidFill>
                            <a:schemeClr val="tx1"/>
                          </a:solidFill>
                          <a:latin typeface="Cambria Math" panose="02040503050406030204" pitchFamily="18" charset="0"/>
                        </a:rPr>
                        <m:t>𝑥𝑧</m:t>
                      </m:r>
                    </m:oMath>
                  </m:oMathPara>
                </a14:m>
                <a:endParaRPr lang="en-GB" sz="2400" dirty="0">
                  <a:solidFill>
                    <a:schemeClr val="tx1"/>
                  </a:solidFill>
                  <a:latin typeface="+mj-lt"/>
                </a:endParaRPr>
              </a:p>
            </p:txBody>
          </p:sp>
        </mc:Choice>
        <mc:Fallback xmlns="">
          <p:sp>
            <p:nvSpPr>
              <p:cNvPr id="24" name="Rectangle 23"/>
              <p:cNvSpPr>
                <a:spLocks noRot="1" noChangeAspect="1" noMove="1" noResize="1" noEditPoints="1" noAdjustHandles="1" noChangeArrowheads="1" noChangeShapeType="1" noTextEdit="1"/>
              </p:cNvSpPr>
              <p:nvPr/>
            </p:nvSpPr>
            <p:spPr>
              <a:xfrm>
                <a:off x="5869467" y="4560694"/>
                <a:ext cx="1977721" cy="461665"/>
              </a:xfrm>
              <a:prstGeom prst="rect">
                <a:avLst/>
              </a:prstGeom>
              <a:blipFill rotWithShape="0">
                <a:blip r:embed="rId7"/>
                <a:stretch>
                  <a:fillRect b="-13158"/>
                </a:stretch>
              </a:blipFill>
            </p:spPr>
            <p:txBody>
              <a:bodyPr/>
              <a:lstStyle/>
              <a:p>
                <a:r>
                  <a:rPr lang="en-GB">
                    <a:noFill/>
                  </a:rPr>
                  <a:t> </a:t>
                </a:r>
              </a:p>
            </p:txBody>
          </p:sp>
        </mc:Fallback>
      </mc:AlternateContent>
      <p:sp>
        <p:nvSpPr>
          <p:cNvPr id="25" name="TextBox 1"/>
          <p:cNvSpPr txBox="1">
            <a:spLocks noChangeArrowheads="1"/>
          </p:cNvSpPr>
          <p:nvPr/>
        </p:nvSpPr>
        <p:spPr bwMode="auto">
          <a:xfrm>
            <a:off x="2233133" y="4929434"/>
            <a:ext cx="15121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mc:AlternateContent xmlns:mc="http://schemas.openxmlformats.org/markup-compatibility/2006" xmlns:a14="http://schemas.microsoft.com/office/drawing/2010/main">
        <mc:Choice Requires="a14">
          <p:sp>
            <p:nvSpPr>
              <p:cNvPr id="27" name="Rectangle 26"/>
              <p:cNvSpPr/>
              <p:nvPr/>
            </p:nvSpPr>
            <p:spPr>
              <a:xfrm>
                <a:off x="2795010" y="5369943"/>
                <a:ext cx="2201180" cy="461665"/>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d>
                        <m:dPr>
                          <m:begChr m:val="["/>
                          <m:endChr m:val="]"/>
                          <m:ctrlPr>
                            <a:rPr lang="en-GB" sz="2400" b="0" i="1" smtClean="0">
                              <a:solidFill>
                                <a:srgbClr val="FF0000"/>
                              </a:solidFill>
                              <a:latin typeface="Cambria Math" panose="02040503050406030204" pitchFamily="18" charset="0"/>
                            </a:rPr>
                          </m:ctrlPr>
                        </m:dPr>
                        <m:e>
                          <m:r>
                            <a:rPr lang="en-GB" sz="2400" b="0" i="1" smtClean="0">
                              <a:solidFill>
                                <a:srgbClr val="FF0000"/>
                              </a:solidFill>
                              <a:latin typeface="Cambria Math" panose="02040503050406030204" pitchFamily="18" charset="0"/>
                            </a:rPr>
                            <m:t>𝑥𝑦</m:t>
                          </m:r>
                          <m:r>
                            <a:rPr lang="en-GB" sz="2400" b="0" i="1"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𝑥𝑧</m:t>
                          </m:r>
                          <m:r>
                            <a:rPr lang="en-GB" sz="2400" b="0" i="1"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𝑦𝑧</m:t>
                          </m:r>
                        </m:e>
                      </m:d>
                    </m:oMath>
                  </m:oMathPara>
                </a14:m>
                <a:endParaRPr lang="en-GB" sz="2400" dirty="0">
                  <a:solidFill>
                    <a:srgbClr val="FF0000"/>
                  </a:solidFill>
                  <a:latin typeface="Arial"/>
                </a:endParaRPr>
              </a:p>
            </p:txBody>
          </p:sp>
        </mc:Choice>
        <mc:Fallback xmlns="">
          <p:sp>
            <p:nvSpPr>
              <p:cNvPr id="27" name="Rectangle 26"/>
              <p:cNvSpPr>
                <a:spLocks noRot="1" noChangeAspect="1" noMove="1" noResize="1" noEditPoints="1" noAdjustHandles="1" noChangeArrowheads="1" noChangeShapeType="1" noTextEdit="1"/>
              </p:cNvSpPr>
              <p:nvPr/>
            </p:nvSpPr>
            <p:spPr>
              <a:xfrm>
                <a:off x="2795010" y="5369943"/>
                <a:ext cx="2201180" cy="461665"/>
              </a:xfrm>
              <a:prstGeom prst="rect">
                <a:avLst/>
              </a:prstGeom>
              <a:blipFill>
                <a:blip r:embed="rId8"/>
                <a:stretch>
                  <a:fillRect b="-1184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7518273" y="5369943"/>
                <a:ext cx="2305949"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z="2400" b="0" i="0" smtClean="0">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r>
                        <a:rPr lang="en-GB" sz="2400" i="1" baseline="30000">
                          <a:solidFill>
                            <a:srgbClr val="FF0000"/>
                          </a:solidFill>
                          <a:latin typeface="Cambria Math" panose="02040503050406030204" pitchFamily="18" charset="0"/>
                        </a:rPr>
                        <m:t>2</m:t>
                      </m:r>
                      <m:r>
                        <a:rPr lang="en-GB" sz="2400" i="1">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r>
                        <a:rPr lang="en-GB" sz="2400" i="1" baseline="30000">
                          <a:solidFill>
                            <a:srgbClr val="FF0000"/>
                          </a:solidFill>
                          <a:latin typeface="Cambria Math" panose="02040503050406030204" pitchFamily="18" charset="0"/>
                        </a:rPr>
                        <m:t>2</m:t>
                      </m:r>
                      <m:r>
                        <a:rPr lang="en-GB" sz="2400" i="1">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𝐿</m:t>
                      </m:r>
                      <m:r>
                        <a:rPr lang="en-GB" sz="2400" i="1" baseline="30000">
                          <a:solidFill>
                            <a:srgbClr val="FF0000"/>
                          </a:solidFill>
                          <a:latin typeface="Cambria Math" panose="02040503050406030204" pitchFamily="18" charset="0"/>
                        </a:rPr>
                        <m:t>2</m:t>
                      </m:r>
                    </m:oMath>
                  </m:oMathPara>
                </a14:m>
                <a:endParaRPr lang="en-GB" sz="2400" dirty="0">
                  <a:solidFill>
                    <a:srgbClr val="FF0000"/>
                  </a:solidFill>
                  <a:latin typeface="Arial"/>
                </a:endParaRPr>
              </a:p>
            </p:txBody>
          </p:sp>
        </mc:Choice>
        <mc:Fallback xmlns="">
          <p:sp>
            <p:nvSpPr>
              <p:cNvPr id="28" name="Rectangle 27"/>
              <p:cNvSpPr>
                <a:spLocks noRot="1" noChangeAspect="1" noMove="1" noResize="1" noEditPoints="1" noAdjustHandles="1" noChangeArrowheads="1" noChangeShapeType="1" noTextEdit="1"/>
              </p:cNvSpPr>
              <p:nvPr/>
            </p:nvSpPr>
            <p:spPr>
              <a:xfrm>
                <a:off x="7518273" y="5369943"/>
                <a:ext cx="2305949" cy="461665"/>
              </a:xfrm>
              <a:prstGeom prst="rect">
                <a:avLst/>
              </a:prstGeom>
              <a:blipFill>
                <a:blip r:embed="rId9"/>
                <a:stretch>
                  <a:fillRect/>
                </a:stretch>
              </a:blipFill>
            </p:spPr>
            <p:txBody>
              <a:bodyPr/>
              <a:lstStyle/>
              <a:p>
                <a:r>
                  <a:rPr lang="en-GB">
                    <a:noFill/>
                  </a:rPr>
                  <a:t> </a:t>
                </a:r>
              </a:p>
            </p:txBody>
          </p:sp>
        </mc:Fallback>
      </mc:AlternateContent>
      <p:sp>
        <p:nvSpPr>
          <p:cNvPr id="29" name="Rectangle 28"/>
          <p:cNvSpPr/>
          <p:nvPr/>
        </p:nvSpPr>
        <p:spPr>
          <a:xfrm>
            <a:off x="2312429" y="5981563"/>
            <a:ext cx="9456853" cy="830997"/>
          </a:xfrm>
          <a:prstGeom prst="rect">
            <a:avLst/>
          </a:prstGeom>
        </p:spPr>
        <p:txBody>
          <a:bodyPr wrap="square">
            <a:spAutoFit/>
          </a:bodyPr>
          <a:lstStyle/>
          <a:p>
            <a:r>
              <a:rPr lang="en-GB" sz="2400" dirty="0">
                <a:solidFill>
                  <a:srgbClr val="FF0000"/>
                </a:solidFill>
              </a:rPr>
              <a:t>Adding together areas gives you a greater area, so the expression represents an </a:t>
            </a:r>
            <a:r>
              <a:rPr lang="en-GB" sz="2400" b="1" dirty="0">
                <a:solidFill>
                  <a:srgbClr val="FF0000"/>
                </a:solidFill>
              </a:rPr>
              <a:t>area</a:t>
            </a:r>
            <a:r>
              <a:rPr lang="en-GB" sz="2400" dirty="0">
                <a:solidFill>
                  <a:srgbClr val="FF0000"/>
                </a:solidFill>
              </a:rPr>
              <a:t>.</a:t>
            </a:r>
          </a:p>
        </p:txBody>
      </p:sp>
      <mc:AlternateContent xmlns:mc="http://schemas.openxmlformats.org/markup-compatibility/2006" xmlns:a14="http://schemas.microsoft.com/office/drawing/2010/main">
        <mc:Choice Requires="a14">
          <p:sp>
            <p:nvSpPr>
              <p:cNvPr id="2" name="Rectangle 1"/>
              <p:cNvSpPr/>
              <p:nvPr/>
            </p:nvSpPr>
            <p:spPr>
              <a:xfrm>
                <a:off x="3371495" y="2492188"/>
                <a:ext cx="1699311" cy="8628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2400" b="1" i="1" smtClean="0">
                          <a:solidFill>
                            <a:srgbClr val="FF0000"/>
                          </a:solidFill>
                          <a:latin typeface="Cambria Math" panose="02040503050406030204" pitchFamily="18" charset="0"/>
                        </a:rPr>
                        <m:t>=</m:t>
                      </m:r>
                      <m:f>
                        <m:fPr>
                          <m:ctrlPr>
                            <a:rPr lang="en-GB" sz="2400" i="1" smtClean="0">
                              <a:solidFill>
                                <a:srgbClr val="FF0000"/>
                              </a:solidFill>
                              <a:latin typeface="Cambria Math" panose="02040503050406030204" pitchFamily="18" charset="0"/>
                            </a:rPr>
                          </m:ctrlPr>
                        </m:fPr>
                        <m:num>
                          <m:d>
                            <m:dPr>
                              <m:begChr m:val="["/>
                              <m:endChr m:val="]"/>
                              <m:ctrlPr>
                                <a:rPr lang="en-GB" sz="2400" i="1" smtClean="0">
                                  <a:solidFill>
                                    <a:srgbClr val="FF0000"/>
                                  </a:solidFill>
                                  <a:latin typeface="Cambria Math" panose="02040503050406030204" pitchFamily="18" charset="0"/>
                                </a:rPr>
                              </m:ctrlPr>
                            </m:dPr>
                            <m:e>
                              <m:r>
                                <a:rPr lang="en-GB" sz="2400" b="0" i="1" smtClean="0">
                                  <a:solidFill>
                                    <a:srgbClr val="FF0000"/>
                                  </a:solidFill>
                                  <a:latin typeface="Cambria Math" panose="02040503050406030204" pitchFamily="18" charset="0"/>
                                </a:rPr>
                                <m:t>𝑥</m:t>
                              </m:r>
                            </m:e>
                          </m:d>
                          <m:r>
                            <a:rPr lang="en-GB" sz="2400" b="0" i="0" smtClean="0">
                              <a:solidFill>
                                <a:srgbClr val="FF0000"/>
                              </a:solidFill>
                              <a:latin typeface="Cambria Math" panose="02040503050406030204" pitchFamily="18" charset="0"/>
                            </a:rPr>
                            <m:t>×</m:t>
                          </m:r>
                          <m:r>
                            <m:rPr>
                              <m:nor/>
                            </m:rPr>
                            <a:rPr lang="en-GB" sz="2400">
                              <a:solidFill>
                                <a:srgbClr val="FF0000"/>
                              </a:solidFill>
                              <a:latin typeface="Cambria Math" panose="02040503050406030204" pitchFamily="18" charset="0"/>
                            </a:rPr>
                            <m:t>[</m:t>
                          </m:r>
                          <m:r>
                            <m:rPr>
                              <m:nor/>
                            </m:rPr>
                            <a:rPr lang="en-GB" sz="2400" i="1" smtClean="0">
                              <a:solidFill>
                                <a:srgbClr val="FF0000"/>
                              </a:solidFill>
                              <a:latin typeface="Cambria Math" panose="02040503050406030204" pitchFamily="18" charset="0"/>
                            </a:rPr>
                            <m:t>y</m:t>
                          </m:r>
                          <m:r>
                            <m:rPr>
                              <m:nor/>
                            </m:rPr>
                            <a:rPr lang="en-GB" sz="2400">
                              <a:solidFill>
                                <a:srgbClr val="FF0000"/>
                              </a:solidFill>
                              <a:latin typeface="Cambria Math" panose="02040503050406030204" pitchFamily="18" charset="0"/>
                            </a:rPr>
                            <m:t>]</m:t>
                          </m:r>
                        </m:num>
                        <m:den>
                          <m:d>
                            <m:dPr>
                              <m:begChr m:val="["/>
                              <m:endChr m:val="]"/>
                              <m:ctrlPr>
                                <a:rPr lang="en-GB" sz="2400" i="1">
                                  <a:solidFill>
                                    <a:srgbClr val="FF0000"/>
                                  </a:solidFill>
                                  <a:latin typeface="Cambria Math" panose="02040503050406030204" pitchFamily="18" charset="0"/>
                                </a:rPr>
                              </m:ctrlPr>
                            </m:dPr>
                            <m:e>
                              <m:r>
                                <a:rPr lang="en-GB" sz="2400" b="0" i="1" smtClean="0">
                                  <a:solidFill>
                                    <a:srgbClr val="FF0000"/>
                                  </a:solidFill>
                                  <a:latin typeface="Cambria Math" panose="02040503050406030204" pitchFamily="18" charset="0"/>
                                </a:rPr>
                                <m:t>𝑧</m:t>
                              </m:r>
                            </m:e>
                          </m:d>
                        </m:den>
                      </m:f>
                    </m:oMath>
                  </m:oMathPara>
                </a14:m>
                <a:endParaRPr lang="en-GB" dirty="0"/>
              </a:p>
            </p:txBody>
          </p:sp>
        </mc:Choice>
        <mc:Fallback xmlns="">
          <p:sp>
            <p:nvSpPr>
              <p:cNvPr id="2" name="Rectangle 1"/>
              <p:cNvSpPr>
                <a:spLocks noRot="1" noChangeAspect="1" noMove="1" noResize="1" noEditPoints="1" noAdjustHandles="1" noChangeArrowheads="1" noChangeShapeType="1" noTextEdit="1"/>
              </p:cNvSpPr>
              <p:nvPr/>
            </p:nvSpPr>
            <p:spPr>
              <a:xfrm>
                <a:off x="3371495" y="2492188"/>
                <a:ext cx="1699311" cy="862865"/>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4909537" y="2574643"/>
                <a:ext cx="1098570" cy="6665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b="1" i="1" smtClean="0">
                          <a:solidFill>
                            <a:srgbClr val="FF0000"/>
                          </a:solidFill>
                          <a:latin typeface="Cambria Math" panose="02040503050406030204" pitchFamily="18" charset="0"/>
                        </a:rPr>
                        <m:t>=</m:t>
                      </m:r>
                      <m:f>
                        <m:fPr>
                          <m:ctrlPr>
                            <a:rPr lang="en-GB" i="1">
                              <a:solidFill>
                                <a:srgbClr val="FF0000"/>
                              </a:solidFill>
                              <a:latin typeface="Cambria Math" panose="02040503050406030204" pitchFamily="18" charset="0"/>
                            </a:rPr>
                          </m:ctrlPr>
                        </m:fPr>
                        <m:num>
                          <m:r>
                            <a:rPr lang="en-GB" i="1">
                              <a:solidFill>
                                <a:srgbClr val="FF0000"/>
                              </a:solidFill>
                              <a:latin typeface="Cambria Math" panose="02040503050406030204" pitchFamily="18" charset="0"/>
                            </a:rPr>
                            <m:t>𝐿</m:t>
                          </m:r>
                          <m:r>
                            <a:rPr lang="en-GB" i="1">
                              <a:solidFill>
                                <a:srgbClr val="FF0000"/>
                              </a:solidFill>
                              <a:latin typeface="Cambria Math" panose="02040503050406030204" pitchFamily="18" charset="0"/>
                            </a:rPr>
                            <m:t>×</m:t>
                          </m:r>
                          <m:r>
                            <a:rPr lang="en-GB" i="1">
                              <a:solidFill>
                                <a:srgbClr val="FF0000"/>
                              </a:solidFill>
                              <a:latin typeface="Cambria Math" panose="02040503050406030204" pitchFamily="18" charset="0"/>
                            </a:rPr>
                            <m:t>𝐿</m:t>
                          </m:r>
                        </m:num>
                        <m:den>
                          <m:r>
                            <a:rPr lang="en-GB" i="1">
                              <a:solidFill>
                                <a:srgbClr val="FF0000"/>
                              </a:solidFill>
                              <a:latin typeface="Cambria Math" panose="02040503050406030204" pitchFamily="18" charset="0"/>
                            </a:rPr>
                            <m:t>𝐿</m:t>
                          </m:r>
                        </m:den>
                      </m:f>
                    </m:oMath>
                  </m:oMathPara>
                </a14:m>
                <a:endParaRPr lang="en-GB" dirty="0"/>
              </a:p>
            </p:txBody>
          </p:sp>
        </mc:Choice>
        <mc:Fallback xmlns="">
          <p:sp>
            <p:nvSpPr>
              <p:cNvPr id="26" name="Rectangle 25"/>
              <p:cNvSpPr>
                <a:spLocks noRot="1" noChangeAspect="1" noMove="1" noResize="1" noEditPoints="1" noAdjustHandles="1" noChangeArrowheads="1" noChangeShapeType="1" noTextEdit="1"/>
              </p:cNvSpPr>
              <p:nvPr/>
            </p:nvSpPr>
            <p:spPr>
              <a:xfrm>
                <a:off x="4909537" y="2574643"/>
                <a:ext cx="1098570" cy="666529"/>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4799856" y="5351584"/>
                <a:ext cx="2946769" cy="461665"/>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GB" sz="2400" b="0" i="0" smtClean="0">
                          <a:solidFill>
                            <a:srgbClr val="FF0000"/>
                          </a:solidFill>
                          <a:latin typeface="Cambria Math" panose="02040503050406030204" pitchFamily="18" charset="0"/>
                        </a:rPr>
                        <m:t>=</m:t>
                      </m:r>
                      <m:d>
                        <m:dPr>
                          <m:begChr m:val="["/>
                          <m:endChr m:val="]"/>
                          <m:ctrlPr>
                            <a:rPr lang="en-GB" sz="2400" b="0" i="1" smtClean="0">
                              <a:solidFill>
                                <a:srgbClr val="FF0000"/>
                              </a:solidFill>
                              <a:latin typeface="Cambria Math" panose="02040503050406030204" pitchFamily="18" charset="0"/>
                            </a:rPr>
                          </m:ctrlPr>
                        </m:dPr>
                        <m:e>
                          <m:r>
                            <a:rPr lang="en-GB" sz="2400" b="0" i="1" smtClean="0">
                              <a:solidFill>
                                <a:srgbClr val="FF0000"/>
                              </a:solidFill>
                              <a:latin typeface="Cambria Math" panose="02040503050406030204" pitchFamily="18" charset="0"/>
                            </a:rPr>
                            <m:t>𝑥𝑦</m:t>
                          </m:r>
                        </m:e>
                      </m:d>
                      <m:r>
                        <a:rPr lang="en-GB" sz="2400" i="1">
                          <a:solidFill>
                            <a:srgbClr val="FF0000"/>
                          </a:solidFill>
                          <a:latin typeface="Cambria Math" panose="02040503050406030204" pitchFamily="18" charset="0"/>
                        </a:rPr>
                        <m:t>+</m:t>
                      </m:r>
                      <m:d>
                        <m:dPr>
                          <m:begChr m:val="["/>
                          <m:endChr m:val="]"/>
                          <m:ctrlPr>
                            <a:rPr lang="en-GB" sz="2400" i="1">
                              <a:solidFill>
                                <a:srgbClr val="FF0000"/>
                              </a:solidFill>
                              <a:latin typeface="Cambria Math" panose="02040503050406030204" pitchFamily="18" charset="0"/>
                            </a:rPr>
                          </m:ctrlPr>
                        </m:dPr>
                        <m:e>
                          <m:r>
                            <a:rPr lang="en-GB" sz="2400" b="0" i="1" smtClean="0">
                              <a:solidFill>
                                <a:srgbClr val="FF0000"/>
                              </a:solidFill>
                              <a:latin typeface="Cambria Math" panose="02040503050406030204" pitchFamily="18" charset="0"/>
                            </a:rPr>
                            <m:t>𝑥𝑧</m:t>
                          </m:r>
                        </m:e>
                      </m:d>
                      <m:r>
                        <a:rPr lang="en-GB" sz="2400" i="1">
                          <a:solidFill>
                            <a:srgbClr val="FF0000"/>
                          </a:solidFill>
                          <a:latin typeface="Cambria Math" panose="02040503050406030204" pitchFamily="18" charset="0"/>
                        </a:rPr>
                        <m:t>+</m:t>
                      </m:r>
                      <m:d>
                        <m:dPr>
                          <m:begChr m:val="["/>
                          <m:endChr m:val="]"/>
                          <m:ctrlPr>
                            <a:rPr lang="en-GB" sz="2400" i="1">
                              <a:solidFill>
                                <a:srgbClr val="FF0000"/>
                              </a:solidFill>
                              <a:latin typeface="Cambria Math" panose="02040503050406030204" pitchFamily="18" charset="0"/>
                            </a:rPr>
                          </m:ctrlPr>
                        </m:dPr>
                        <m:e>
                          <m:r>
                            <a:rPr lang="en-GB" sz="2400" b="0" i="1" smtClean="0">
                              <a:solidFill>
                                <a:srgbClr val="FF0000"/>
                              </a:solidFill>
                              <a:latin typeface="Cambria Math" panose="02040503050406030204" pitchFamily="18" charset="0"/>
                            </a:rPr>
                            <m:t>𝑦𝑧</m:t>
                          </m:r>
                        </m:e>
                      </m:d>
                    </m:oMath>
                  </m:oMathPara>
                </a14:m>
                <a:endParaRPr lang="en-GB" sz="2400" dirty="0">
                  <a:solidFill>
                    <a:srgbClr val="FF0000"/>
                  </a:solidFill>
                  <a:latin typeface="Arial"/>
                </a:endParaRPr>
              </a:p>
            </p:txBody>
          </p:sp>
        </mc:Choice>
        <mc:Fallback xmlns="">
          <p:sp>
            <p:nvSpPr>
              <p:cNvPr id="31" name="Rectangle 30"/>
              <p:cNvSpPr>
                <a:spLocks noRot="1" noChangeAspect="1" noMove="1" noResize="1" noEditPoints="1" noAdjustHandles="1" noChangeArrowheads="1" noChangeShapeType="1" noTextEdit="1"/>
              </p:cNvSpPr>
              <p:nvPr/>
            </p:nvSpPr>
            <p:spPr>
              <a:xfrm>
                <a:off x="4799856" y="5351584"/>
                <a:ext cx="2946769" cy="461665"/>
              </a:xfrm>
              <a:prstGeom prst="rect">
                <a:avLst/>
              </a:prstGeom>
              <a:blipFill>
                <a:blip r:embed="rId12"/>
                <a:stretch>
                  <a:fillRect b="-11842"/>
                </a:stretch>
              </a:blipFill>
            </p:spPr>
            <p:txBody>
              <a:bodyPr/>
              <a:lstStyle/>
              <a:p>
                <a:r>
                  <a:rPr lang="en-GB">
                    <a:noFill/>
                  </a:rPr>
                  <a:t> </a:t>
                </a:r>
              </a:p>
            </p:txBody>
          </p:sp>
        </mc:Fallback>
      </mc:AlternateContent>
      <p:sp>
        <p:nvSpPr>
          <p:cNvPr id="30" name="TextBox 7">
            <a:extLst>
              <a:ext uri="{FF2B5EF4-FFF2-40B4-BE49-F238E27FC236}">
                <a16:creationId xmlns:a16="http://schemas.microsoft.com/office/drawing/2014/main" id="{FAD160B2-2003-FF47-9686-1320831A55B2}"/>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C4.4</a:t>
            </a:r>
            <a:endParaRPr lang="en-US" altLang="en-US" b="1" dirty="0">
              <a:solidFill>
                <a:schemeClr val="bg1"/>
              </a:solidFill>
            </a:endParaRPr>
          </a:p>
        </p:txBody>
      </p:sp>
    </p:spTree>
    <p:extLst>
      <p:ext uri="{BB962C8B-B14F-4D97-AF65-F5344CB8AC3E}">
        <p14:creationId xmlns:p14="http://schemas.microsoft.com/office/powerpoint/2010/main" val="34808571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8" grpId="0"/>
      <p:bldP spid="5" grpId="0"/>
      <p:bldP spid="19" grpId="0"/>
      <p:bldP spid="21" grpId="0"/>
      <p:bldP spid="22" grpId="0"/>
      <p:bldP spid="10" grpId="0"/>
      <p:bldP spid="23" grpId="0"/>
      <p:bldP spid="24" grpId="0"/>
      <p:bldP spid="25" grpId="0"/>
      <p:bldP spid="27" grpId="0"/>
      <p:bldP spid="28" grpId="0"/>
      <p:bldP spid="29" grpId="0"/>
      <p:bldP spid="2" grpId="0"/>
      <p:bldP spid="26" grpId="0"/>
      <p:bldP spid="3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C4.4: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 name="Rectangle 2"/>
              <p:cNvSpPr/>
              <p:nvPr/>
            </p:nvSpPr>
            <p:spPr>
              <a:xfrm>
                <a:off x="2254239" y="1638097"/>
                <a:ext cx="9530393" cy="830997"/>
              </a:xfrm>
              <a:prstGeom prst="rect">
                <a:avLst/>
              </a:prstGeom>
            </p:spPr>
            <p:txBody>
              <a:bodyPr wrap="square">
                <a:spAutoFit/>
              </a:bodyPr>
              <a:lstStyle/>
              <a:p>
                <a:r>
                  <a:rPr lang="en-GB" sz="2400" dirty="0"/>
                  <a:t>If </a:t>
                </a:r>
                <a14:m>
                  <m:oMath xmlns:m="http://schemas.openxmlformats.org/officeDocument/2006/math">
                    <m:r>
                      <a:rPr lang="en-GB" sz="2400" i="1">
                        <a:solidFill>
                          <a:prstClr val="black"/>
                        </a:solidFill>
                        <a:latin typeface="Cambria Math" panose="02040503050406030204" pitchFamily="18" charset="0"/>
                      </a:rPr>
                      <m:t>𝑥</m:t>
                    </m:r>
                  </m:oMath>
                </a14:m>
                <a:r>
                  <a:rPr lang="en-GB" sz="2400" i="1" dirty="0"/>
                  <a:t>, </a:t>
                </a:r>
                <a14:m>
                  <m:oMath xmlns:m="http://schemas.openxmlformats.org/officeDocument/2006/math">
                    <m:r>
                      <a:rPr lang="en-GB" sz="2400" i="1">
                        <a:solidFill>
                          <a:prstClr val="black"/>
                        </a:solidFill>
                        <a:latin typeface="Cambria Math" panose="02040503050406030204" pitchFamily="18" charset="0"/>
                      </a:rPr>
                      <m:t>𝑦</m:t>
                    </m:r>
                  </m:oMath>
                </a14:m>
                <a:r>
                  <a:rPr lang="en-GB" sz="2400" i="1" dirty="0"/>
                  <a:t> </a:t>
                </a:r>
                <a:r>
                  <a:rPr lang="en-GB" sz="2400" dirty="0"/>
                  <a:t>and </a:t>
                </a:r>
                <a14:m>
                  <m:oMath xmlns:m="http://schemas.openxmlformats.org/officeDocument/2006/math">
                    <m:r>
                      <a:rPr lang="en-GB" sz="2400" i="1">
                        <a:latin typeface="Cambria Math" panose="02040503050406030204" pitchFamily="18" charset="0"/>
                      </a:rPr>
                      <m:t>𝑧</m:t>
                    </m:r>
                  </m:oMath>
                </a14:m>
                <a:r>
                  <a:rPr lang="en-GB" sz="2400" i="1" dirty="0"/>
                  <a:t> </a:t>
                </a:r>
                <a:r>
                  <a:rPr lang="en-GB" sz="2400" dirty="0"/>
                  <a:t>all represent lengths, consider each expression and decide if it could be a length, an area, or a volume.</a:t>
                </a:r>
              </a:p>
            </p:txBody>
          </p:sp>
        </mc:Choice>
        <mc:Fallback xmlns="">
          <p:sp>
            <p:nvSpPr>
              <p:cNvPr id="3" name="Rectangle 2"/>
              <p:cNvSpPr>
                <a:spLocks noRot="1" noChangeAspect="1" noMove="1" noResize="1" noEditPoints="1" noAdjustHandles="1" noChangeArrowheads="1" noChangeShapeType="1" noTextEdit="1"/>
              </p:cNvSpPr>
              <p:nvPr/>
            </p:nvSpPr>
            <p:spPr>
              <a:xfrm>
                <a:off x="2254239" y="1638097"/>
                <a:ext cx="9530393" cy="830997"/>
              </a:xfrm>
              <a:prstGeom prst="rect">
                <a:avLst/>
              </a:prstGeom>
              <a:blipFill rotWithShape="0">
                <a:blip r:embed="rId4"/>
                <a:stretch>
                  <a:fillRect l="-1024" t="-5147" b="-16912"/>
                </a:stretch>
              </a:blipFill>
            </p:spPr>
            <p:txBody>
              <a:bodyPr/>
              <a:lstStyle/>
              <a:p>
                <a:r>
                  <a:rPr lang="en-GB">
                    <a:noFill/>
                  </a:rPr>
                  <a:t> </a:t>
                </a:r>
              </a:p>
            </p:txBody>
          </p:sp>
        </mc:Fallback>
      </mc:AlternateContent>
      <p:sp>
        <p:nvSpPr>
          <p:cNvPr id="6" name="Rectangle 5"/>
          <p:cNvSpPr/>
          <p:nvPr/>
        </p:nvSpPr>
        <p:spPr>
          <a:xfrm>
            <a:off x="2207260" y="670207"/>
            <a:ext cx="9659866" cy="830997"/>
          </a:xfrm>
          <a:prstGeom prst="rect">
            <a:avLst/>
          </a:prstGeom>
        </p:spPr>
        <p:txBody>
          <a:bodyPr wrap="square">
            <a:spAutoFit/>
          </a:bodyPr>
          <a:lstStyle/>
          <a:p>
            <a:pPr lvl="0"/>
            <a:r>
              <a:rPr lang="en-US" altLang="en-US" sz="2400" dirty="0">
                <a:solidFill>
                  <a:srgbClr val="FF0000"/>
                </a:solidFill>
              </a:rPr>
              <a:t>Here are some questions to check your progress; there are more practice questions if needed.</a:t>
            </a:r>
          </a:p>
        </p:txBody>
      </p:sp>
      <mc:AlternateContent xmlns:mc="http://schemas.openxmlformats.org/markup-compatibility/2006" xmlns:a14="http://schemas.microsoft.com/office/drawing/2010/main">
        <mc:Choice Requires="a14">
          <p:sp>
            <p:nvSpPr>
              <p:cNvPr id="2" name="Rectangle 1"/>
              <p:cNvSpPr/>
              <p:nvPr/>
            </p:nvSpPr>
            <p:spPr>
              <a:xfrm>
                <a:off x="2783632" y="2711864"/>
                <a:ext cx="1700530" cy="461665"/>
              </a:xfrm>
              <a:prstGeom prst="rect">
                <a:avLst/>
              </a:prstGeom>
            </p:spPr>
            <p:txBody>
              <a:bodyPr wrap="none">
                <a:spAutoFit/>
              </a:bodyPr>
              <a:lstStyle/>
              <a:p>
                <a:r>
                  <a:rPr lang="en-GB" sz="2400" dirty="0">
                    <a:solidFill>
                      <a:prstClr val="black"/>
                    </a:solidFill>
                  </a:rPr>
                  <a:t>(a)  </a:t>
                </a:r>
                <a14:m>
                  <m:oMath xmlns:m="http://schemas.openxmlformats.org/officeDocument/2006/math">
                    <m:r>
                      <a:rPr lang="en-GB" sz="2400" b="0" i="1" smtClean="0">
                        <a:solidFill>
                          <a:prstClr val="black"/>
                        </a:solidFill>
                        <a:latin typeface="Cambria Math" panose="02040503050406030204" pitchFamily="18" charset="0"/>
                      </a:rPr>
                      <m:t>𝑥𝑦</m:t>
                    </m:r>
                    <m:r>
                      <a:rPr lang="en-GB" sz="2400" b="0" i="1" smtClean="0">
                        <a:solidFill>
                          <a:prstClr val="black"/>
                        </a:solidFill>
                        <a:latin typeface="Cambria Math" panose="02040503050406030204" pitchFamily="18" charset="0"/>
                      </a:rPr>
                      <m:t>+</m:t>
                    </m:r>
                    <m:r>
                      <a:rPr lang="en-GB" sz="2400" b="0" i="1" smtClean="0">
                        <a:solidFill>
                          <a:prstClr val="black"/>
                        </a:solidFill>
                        <a:latin typeface="Cambria Math" panose="02040503050406030204" pitchFamily="18" charset="0"/>
                      </a:rPr>
                      <m:t>𝑧</m:t>
                    </m:r>
                    <m:r>
                      <a:rPr lang="en-GB" sz="2400" b="0" i="1" baseline="30000" smtClean="0">
                        <a:solidFill>
                          <a:prstClr val="black"/>
                        </a:solidFill>
                        <a:latin typeface="Cambria Math" panose="02040503050406030204" pitchFamily="18" charset="0"/>
                      </a:rPr>
                      <m:t>2</m:t>
                    </m:r>
                  </m:oMath>
                </a14:m>
                <a:endParaRPr lang="en-GB" baseline="30000" dirty="0"/>
              </a:p>
            </p:txBody>
          </p:sp>
        </mc:Choice>
        <mc:Fallback xmlns="">
          <p:sp>
            <p:nvSpPr>
              <p:cNvPr id="2" name="Rectangle 1"/>
              <p:cNvSpPr>
                <a:spLocks noRot="1" noChangeAspect="1" noMove="1" noResize="1" noEditPoints="1" noAdjustHandles="1" noChangeArrowheads="1" noChangeShapeType="1" noTextEdit="1"/>
              </p:cNvSpPr>
              <p:nvPr/>
            </p:nvSpPr>
            <p:spPr>
              <a:xfrm>
                <a:off x="2783632" y="2711864"/>
                <a:ext cx="1700530" cy="461665"/>
              </a:xfrm>
              <a:prstGeom prst="rect">
                <a:avLst/>
              </a:prstGeom>
              <a:blipFill>
                <a:blip r:embed="rId5"/>
                <a:stretch>
                  <a:fillRect l="-5735" t="-9211" b="-30263"/>
                </a:stretch>
              </a:blipFill>
            </p:spPr>
            <p:txBody>
              <a:bodyPr/>
              <a:lstStyle/>
              <a:p>
                <a:r>
                  <a:rPr lang="en-GB">
                    <a:noFill/>
                  </a:rPr>
                  <a:t> </a:t>
                </a:r>
              </a:p>
            </p:txBody>
          </p:sp>
        </mc:Fallback>
      </mc:AlternateContent>
      <p:sp>
        <p:nvSpPr>
          <p:cNvPr id="17" name="Rectangle 16"/>
          <p:cNvSpPr/>
          <p:nvPr/>
        </p:nvSpPr>
        <p:spPr>
          <a:xfrm>
            <a:off x="6740850" y="2738424"/>
            <a:ext cx="561372" cy="461665"/>
          </a:xfrm>
          <a:prstGeom prst="rect">
            <a:avLst/>
          </a:prstGeom>
        </p:spPr>
        <p:txBody>
          <a:bodyPr wrap="none">
            <a:spAutoFit/>
          </a:bodyPr>
          <a:lstStyle/>
          <a:p>
            <a:r>
              <a:rPr lang="en-GB" sz="2400" dirty="0">
                <a:solidFill>
                  <a:prstClr val="black"/>
                </a:solidFill>
              </a:rPr>
              <a:t>(b)</a:t>
            </a:r>
            <a:endParaRPr lang="en-GB" dirty="0"/>
          </a:p>
        </p:txBody>
      </p:sp>
      <p:sp>
        <p:nvSpPr>
          <p:cNvPr id="18" name="Rectangle 17"/>
          <p:cNvSpPr/>
          <p:nvPr/>
        </p:nvSpPr>
        <p:spPr>
          <a:xfrm>
            <a:off x="2783632" y="3717032"/>
            <a:ext cx="543739" cy="461665"/>
          </a:xfrm>
          <a:prstGeom prst="rect">
            <a:avLst/>
          </a:prstGeom>
        </p:spPr>
        <p:txBody>
          <a:bodyPr wrap="none">
            <a:spAutoFit/>
          </a:bodyPr>
          <a:lstStyle/>
          <a:p>
            <a:r>
              <a:rPr lang="en-GB" sz="2400" dirty="0">
                <a:solidFill>
                  <a:prstClr val="black"/>
                </a:solidFill>
              </a:rPr>
              <a:t>(c)</a:t>
            </a:r>
            <a:endParaRPr lang="en-GB" dirty="0"/>
          </a:p>
        </p:txBody>
      </p:sp>
      <mc:AlternateContent xmlns:mc="http://schemas.openxmlformats.org/markup-compatibility/2006" xmlns:a14="http://schemas.microsoft.com/office/drawing/2010/main">
        <mc:Choice Requires="a14">
          <p:sp>
            <p:nvSpPr>
              <p:cNvPr id="4" name="Rectangle 3"/>
              <p:cNvSpPr/>
              <p:nvPr/>
            </p:nvSpPr>
            <p:spPr>
              <a:xfrm>
                <a:off x="7199630" y="2645819"/>
                <a:ext cx="609911" cy="7224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sz="2400" i="1">
                              <a:latin typeface="Cambria Math" panose="02040503050406030204" pitchFamily="18" charset="0"/>
                            </a:rPr>
                          </m:ctrlPr>
                        </m:fPr>
                        <m:num>
                          <m:r>
                            <a:rPr lang="en-GB" sz="2400" i="1">
                              <a:latin typeface="Cambria Math" panose="02040503050406030204" pitchFamily="18" charset="0"/>
                            </a:rPr>
                            <m:t>𝑥𝑦</m:t>
                          </m:r>
                        </m:num>
                        <m:den>
                          <m:r>
                            <a:rPr lang="en-GB" sz="2400" i="1">
                              <a:latin typeface="Cambria Math" panose="02040503050406030204" pitchFamily="18" charset="0"/>
                            </a:rPr>
                            <m:t>𝑧</m:t>
                          </m:r>
                        </m:den>
                      </m:f>
                    </m:oMath>
                  </m:oMathPara>
                </a14:m>
                <a:endParaRPr lang="en-GB" sz="2400" dirty="0"/>
              </a:p>
            </p:txBody>
          </p:sp>
        </mc:Choice>
        <mc:Fallback xmlns="">
          <p:sp>
            <p:nvSpPr>
              <p:cNvPr id="4" name="Rectangle 3"/>
              <p:cNvSpPr>
                <a:spLocks noRot="1" noChangeAspect="1" noMove="1" noResize="1" noEditPoints="1" noAdjustHandles="1" noChangeArrowheads="1" noChangeShapeType="1" noTextEdit="1"/>
              </p:cNvSpPr>
              <p:nvPr/>
            </p:nvSpPr>
            <p:spPr>
              <a:xfrm>
                <a:off x="7199630" y="2645819"/>
                <a:ext cx="609911" cy="722442"/>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3224778" y="3723545"/>
                <a:ext cx="893643" cy="7838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sz="2400" i="1" smtClean="0">
                              <a:latin typeface="Cambria Math" panose="02040503050406030204" pitchFamily="18" charset="0"/>
                            </a:rPr>
                          </m:ctrlPr>
                        </m:fPr>
                        <m:num>
                          <m:r>
                            <a:rPr lang="en-GB" sz="2400" b="0" i="1" smtClean="0">
                              <a:latin typeface="Cambria Math" panose="02040503050406030204" pitchFamily="18" charset="0"/>
                            </a:rPr>
                            <m:t>2</m:t>
                          </m:r>
                          <m:r>
                            <a:rPr lang="en-GB" sz="2400" i="1">
                              <a:latin typeface="Cambria Math" panose="02040503050406030204" pitchFamily="18" charset="0"/>
                            </a:rPr>
                            <m:t>𝑥</m:t>
                          </m:r>
                          <m:r>
                            <a:rPr lang="en-GB" sz="2400" b="0" i="1" baseline="30000" smtClean="0">
                              <a:latin typeface="Cambria Math" panose="02040503050406030204" pitchFamily="18" charset="0"/>
                            </a:rPr>
                            <m:t>2</m:t>
                          </m:r>
                          <m:r>
                            <a:rPr lang="en-GB" sz="2400" i="1">
                              <a:latin typeface="Cambria Math" panose="02040503050406030204" pitchFamily="18" charset="0"/>
                            </a:rPr>
                            <m:t>𝑦</m:t>
                          </m:r>
                        </m:num>
                        <m:den>
                          <m:r>
                            <a:rPr lang="en-GB" sz="2400" i="1">
                              <a:latin typeface="Cambria Math" panose="02040503050406030204" pitchFamily="18" charset="0"/>
                            </a:rPr>
                            <m:t>𝑧</m:t>
                          </m:r>
                        </m:den>
                      </m:f>
                    </m:oMath>
                  </m:oMathPara>
                </a14:m>
                <a:endParaRPr lang="en-GB" sz="2400" dirty="0"/>
              </a:p>
            </p:txBody>
          </p:sp>
        </mc:Choice>
        <mc:Fallback xmlns="">
          <p:sp>
            <p:nvSpPr>
              <p:cNvPr id="19" name="Rectangle 18"/>
              <p:cNvSpPr>
                <a:spLocks noRot="1" noChangeAspect="1" noMove="1" noResize="1" noEditPoints="1" noAdjustHandles="1" noChangeArrowheads="1" noChangeShapeType="1" noTextEdit="1"/>
              </p:cNvSpPr>
              <p:nvPr/>
            </p:nvSpPr>
            <p:spPr>
              <a:xfrm>
                <a:off x="3224778" y="3723545"/>
                <a:ext cx="893643" cy="783804"/>
              </a:xfrm>
              <a:prstGeom prst="rect">
                <a:avLst/>
              </a:prstGeom>
              <a:blipFill rotWithShape="0">
                <a:blip r:embed="rId7"/>
                <a:stretch>
                  <a:fillRect/>
                </a:stretch>
              </a:blipFill>
            </p:spPr>
            <p:txBody>
              <a:bodyPr/>
              <a:lstStyle/>
              <a:p>
                <a:r>
                  <a:rPr lang="en-GB">
                    <a:noFill/>
                  </a:rPr>
                  <a:t> </a:t>
                </a:r>
              </a:p>
            </p:txBody>
          </p:sp>
        </mc:Fallback>
      </mc:AlternateContent>
      <p:sp>
        <p:nvSpPr>
          <p:cNvPr id="20" name="TextBox 1"/>
          <p:cNvSpPr txBox="1">
            <a:spLocks noChangeArrowheads="1"/>
          </p:cNvSpPr>
          <p:nvPr/>
        </p:nvSpPr>
        <p:spPr bwMode="auto">
          <a:xfrm>
            <a:off x="2233133" y="4929434"/>
            <a:ext cx="171536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Answers</a:t>
            </a:r>
          </a:p>
        </p:txBody>
      </p:sp>
      <p:sp>
        <p:nvSpPr>
          <p:cNvPr id="12" name="Rectangle 11"/>
          <p:cNvSpPr/>
          <p:nvPr/>
        </p:nvSpPr>
        <p:spPr>
          <a:xfrm>
            <a:off x="6740850" y="3841106"/>
            <a:ext cx="646331" cy="461665"/>
          </a:xfrm>
          <a:prstGeom prst="rect">
            <a:avLst/>
          </a:prstGeom>
        </p:spPr>
        <p:txBody>
          <a:bodyPr wrap="none">
            <a:spAutoFit/>
          </a:bodyPr>
          <a:lstStyle/>
          <a:p>
            <a:pPr lvl="0"/>
            <a:r>
              <a:rPr lang="en-GB" sz="2400" dirty="0">
                <a:solidFill>
                  <a:prstClr val="black"/>
                </a:solidFill>
              </a:rPr>
              <a:t>(d) </a:t>
            </a:r>
            <a:endParaRPr lang="en-GB" dirty="0">
              <a:solidFill>
                <a:prstClr val="black"/>
              </a:solidFill>
            </a:endParaRPr>
          </a:p>
        </p:txBody>
      </p:sp>
      <mc:AlternateContent xmlns:mc="http://schemas.openxmlformats.org/markup-compatibility/2006" xmlns:a14="http://schemas.microsoft.com/office/drawing/2010/main">
        <mc:Choice Requires="a14">
          <p:sp>
            <p:nvSpPr>
              <p:cNvPr id="14" name="Rectangle 13"/>
              <p:cNvSpPr/>
              <p:nvPr/>
            </p:nvSpPr>
            <p:spPr>
              <a:xfrm>
                <a:off x="7199630" y="3841106"/>
                <a:ext cx="2513380" cy="4531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2400" b="0" i="1" smtClean="0">
                          <a:solidFill>
                            <a:prstClr val="black"/>
                          </a:solidFill>
                          <a:latin typeface="Cambria Math" panose="02040503050406030204" pitchFamily="18" charset="0"/>
                        </a:rPr>
                        <m:t>𝑧</m:t>
                      </m:r>
                      <m:r>
                        <a:rPr lang="en-GB" sz="2400" i="1">
                          <a:solidFill>
                            <a:prstClr val="black"/>
                          </a:solidFill>
                          <a:latin typeface="Cambria Math" panose="02040503050406030204" pitchFamily="18" charset="0"/>
                        </a:rPr>
                        <m:t>𝑦</m:t>
                      </m:r>
                      <m:r>
                        <a:rPr lang="en-GB" sz="2400" b="0" i="1" baseline="30000" smtClean="0">
                          <a:solidFill>
                            <a:prstClr val="black"/>
                          </a:solidFill>
                          <a:latin typeface="Cambria Math" panose="02040503050406030204" pitchFamily="18" charset="0"/>
                        </a:rPr>
                        <m:t>2</m:t>
                      </m:r>
                      <m:r>
                        <a:rPr lang="en-GB" sz="2400" i="1">
                          <a:solidFill>
                            <a:prstClr val="black"/>
                          </a:solidFill>
                          <a:latin typeface="Cambria Math" panose="02040503050406030204" pitchFamily="18" charset="0"/>
                        </a:rPr>
                        <m:t>+</m:t>
                      </m:r>
                      <m:r>
                        <a:rPr lang="en-GB" sz="2400" b="0" i="1" smtClean="0">
                          <a:solidFill>
                            <a:prstClr val="black"/>
                          </a:solidFill>
                          <a:latin typeface="Cambria Math" panose="02040503050406030204" pitchFamily="18" charset="0"/>
                        </a:rPr>
                        <m:t>2</m:t>
                      </m:r>
                      <m:r>
                        <a:rPr lang="en-GB" sz="2400" b="0" i="1" smtClean="0">
                          <a:solidFill>
                            <a:prstClr val="black"/>
                          </a:solidFill>
                          <a:latin typeface="Cambria Math" panose="02040503050406030204" pitchFamily="18" charset="0"/>
                        </a:rPr>
                        <m:t>𝑥</m:t>
                      </m:r>
                      <m:r>
                        <a:rPr lang="en-GB" sz="2400" b="0" i="1" baseline="30000" smtClean="0">
                          <a:solidFill>
                            <a:prstClr val="black"/>
                          </a:solidFill>
                          <a:latin typeface="Cambria Math" panose="02040503050406030204" pitchFamily="18" charset="0"/>
                        </a:rPr>
                        <m:t>3</m:t>
                      </m:r>
                      <m:r>
                        <a:rPr lang="en-GB" sz="2400" i="1">
                          <a:solidFill>
                            <a:prstClr val="black"/>
                          </a:solidFill>
                          <a:latin typeface="Cambria Math" panose="02040503050406030204" pitchFamily="18" charset="0"/>
                        </a:rPr>
                        <m:t>+</m:t>
                      </m:r>
                      <m:r>
                        <a:rPr lang="en-GB" sz="2400" b="0" i="1" smtClean="0">
                          <a:solidFill>
                            <a:prstClr val="black"/>
                          </a:solidFill>
                          <a:latin typeface="Cambria Math" panose="02040503050406030204" pitchFamily="18" charset="0"/>
                        </a:rPr>
                        <m:t>3</m:t>
                      </m:r>
                      <m:r>
                        <a:rPr lang="en-GB" sz="2400" b="0" i="1" smtClean="0">
                          <a:solidFill>
                            <a:prstClr val="black"/>
                          </a:solidFill>
                          <a:latin typeface="Cambria Math" panose="02040503050406030204" pitchFamily="18" charset="0"/>
                          <a:sym typeface="Symbol" panose="05050102010706020507" pitchFamily="18" charset="2"/>
                        </a:rPr>
                        <m:t></m:t>
                      </m:r>
                      <m:r>
                        <a:rPr lang="en-GB" sz="2400" b="0" i="1" smtClean="0">
                          <a:solidFill>
                            <a:prstClr val="black"/>
                          </a:solidFill>
                          <a:latin typeface="Cambria Math" panose="02040503050406030204" pitchFamily="18" charset="0"/>
                        </a:rPr>
                        <m:t>𝑦</m:t>
                      </m:r>
                      <m:r>
                        <a:rPr lang="en-GB" sz="2400" i="1" baseline="30000">
                          <a:solidFill>
                            <a:prstClr val="black"/>
                          </a:solidFill>
                          <a:latin typeface="Cambria Math" panose="02040503050406030204" pitchFamily="18" charset="0"/>
                        </a:rPr>
                        <m:t>3</m:t>
                      </m:r>
                    </m:oMath>
                  </m:oMathPara>
                </a14:m>
                <a:endParaRPr lang="en-GB" sz="2400" baseline="30000" dirty="0">
                  <a:solidFill>
                    <a:prstClr val="black"/>
                  </a:solidFill>
                </a:endParaRPr>
              </a:p>
            </p:txBody>
          </p:sp>
        </mc:Choice>
        <mc:Fallback xmlns="">
          <p:sp>
            <p:nvSpPr>
              <p:cNvPr id="14" name="Rectangle 13"/>
              <p:cNvSpPr>
                <a:spLocks noRot="1" noChangeAspect="1" noMove="1" noResize="1" noEditPoints="1" noAdjustHandles="1" noChangeArrowheads="1" noChangeShapeType="1" noTextEdit="1"/>
              </p:cNvSpPr>
              <p:nvPr/>
            </p:nvSpPr>
            <p:spPr>
              <a:xfrm>
                <a:off x="7199630" y="3841106"/>
                <a:ext cx="2513380" cy="453137"/>
              </a:xfrm>
              <a:prstGeom prst="rect">
                <a:avLst/>
              </a:prstGeom>
              <a:blipFill rotWithShape="0">
                <a:blip r:embed="rId8"/>
                <a:stretch>
                  <a:fillRect b="-14865"/>
                </a:stretch>
              </a:blipFill>
            </p:spPr>
            <p:txBody>
              <a:bodyPr/>
              <a:lstStyle/>
              <a:p>
                <a:r>
                  <a:rPr lang="en-GB">
                    <a:noFill/>
                  </a:rPr>
                  <a:t> </a:t>
                </a:r>
              </a:p>
            </p:txBody>
          </p:sp>
        </mc:Fallback>
      </mc:AlternateContent>
      <p:sp>
        <p:nvSpPr>
          <p:cNvPr id="21" name="Rectangle 20"/>
          <p:cNvSpPr/>
          <p:nvPr/>
        </p:nvSpPr>
        <p:spPr>
          <a:xfrm>
            <a:off x="2324803" y="5685359"/>
            <a:ext cx="1546577" cy="461665"/>
          </a:xfrm>
          <a:prstGeom prst="rect">
            <a:avLst/>
          </a:prstGeom>
        </p:spPr>
        <p:txBody>
          <a:bodyPr wrap="none">
            <a:spAutoFit/>
          </a:bodyPr>
          <a:lstStyle/>
          <a:p>
            <a:r>
              <a:rPr lang="en-GB" sz="2400" dirty="0">
                <a:solidFill>
                  <a:srgbClr val="FF0000"/>
                </a:solidFill>
              </a:rPr>
              <a:t>(a) Area	</a:t>
            </a:r>
            <a:endParaRPr lang="en-GB" dirty="0">
              <a:solidFill>
                <a:srgbClr val="FF0000"/>
              </a:solidFill>
            </a:endParaRPr>
          </a:p>
        </p:txBody>
      </p:sp>
      <p:sp>
        <p:nvSpPr>
          <p:cNvPr id="22" name="TextBox 7">
            <a:extLst>
              <a:ext uri="{FF2B5EF4-FFF2-40B4-BE49-F238E27FC236}">
                <a16:creationId xmlns:a16="http://schemas.microsoft.com/office/drawing/2014/main" id="{24979589-8943-8A4E-AA5A-469D333EA6DD}"/>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C4.4</a:t>
            </a:r>
            <a:endParaRPr lang="en-US" altLang="en-US" b="1" dirty="0">
              <a:solidFill>
                <a:schemeClr val="bg1"/>
              </a:solidFill>
            </a:endParaRPr>
          </a:p>
        </p:txBody>
      </p:sp>
      <p:sp>
        <p:nvSpPr>
          <p:cNvPr id="23" name="Rectangle 22">
            <a:extLst>
              <a:ext uri="{FF2B5EF4-FFF2-40B4-BE49-F238E27FC236}">
                <a16:creationId xmlns:a16="http://schemas.microsoft.com/office/drawing/2014/main" id="{C627BA8D-6280-4153-904E-82C4E9356650}"/>
              </a:ext>
            </a:extLst>
          </p:cNvPr>
          <p:cNvSpPr/>
          <p:nvPr/>
        </p:nvSpPr>
        <p:spPr>
          <a:xfrm>
            <a:off x="3805333" y="5685359"/>
            <a:ext cx="2000548" cy="461665"/>
          </a:xfrm>
          <a:prstGeom prst="rect">
            <a:avLst/>
          </a:prstGeom>
        </p:spPr>
        <p:txBody>
          <a:bodyPr wrap="none">
            <a:spAutoFit/>
          </a:bodyPr>
          <a:lstStyle/>
          <a:p>
            <a:r>
              <a:rPr lang="en-GB" sz="2400" dirty="0">
                <a:solidFill>
                  <a:srgbClr val="FF0000"/>
                </a:solidFill>
              </a:rPr>
              <a:t>(b) Length	</a:t>
            </a:r>
            <a:endParaRPr lang="en-GB" dirty="0">
              <a:solidFill>
                <a:srgbClr val="FF0000"/>
              </a:solidFill>
            </a:endParaRPr>
          </a:p>
        </p:txBody>
      </p:sp>
      <p:sp>
        <p:nvSpPr>
          <p:cNvPr id="24" name="Rectangle 23">
            <a:extLst>
              <a:ext uri="{FF2B5EF4-FFF2-40B4-BE49-F238E27FC236}">
                <a16:creationId xmlns:a16="http://schemas.microsoft.com/office/drawing/2014/main" id="{9DF5F5BB-FE1C-4A9C-9BC6-3E2EC8AF43D0}"/>
              </a:ext>
            </a:extLst>
          </p:cNvPr>
          <p:cNvSpPr/>
          <p:nvPr/>
        </p:nvSpPr>
        <p:spPr>
          <a:xfrm>
            <a:off x="5739834" y="5685359"/>
            <a:ext cx="1546577" cy="461665"/>
          </a:xfrm>
          <a:prstGeom prst="rect">
            <a:avLst/>
          </a:prstGeom>
        </p:spPr>
        <p:txBody>
          <a:bodyPr wrap="none">
            <a:spAutoFit/>
          </a:bodyPr>
          <a:lstStyle/>
          <a:p>
            <a:r>
              <a:rPr lang="en-GB" sz="2400" dirty="0">
                <a:solidFill>
                  <a:srgbClr val="FF0000"/>
                </a:solidFill>
              </a:rPr>
              <a:t>(c) Area	</a:t>
            </a:r>
            <a:endParaRPr lang="en-GB" dirty="0">
              <a:solidFill>
                <a:srgbClr val="FF0000"/>
              </a:solidFill>
            </a:endParaRPr>
          </a:p>
        </p:txBody>
      </p:sp>
      <p:sp>
        <p:nvSpPr>
          <p:cNvPr id="25" name="Rectangle 24">
            <a:extLst>
              <a:ext uri="{FF2B5EF4-FFF2-40B4-BE49-F238E27FC236}">
                <a16:creationId xmlns:a16="http://schemas.microsoft.com/office/drawing/2014/main" id="{7C63783D-5DD2-4BE7-AE84-A6AEB8876C10}"/>
              </a:ext>
            </a:extLst>
          </p:cNvPr>
          <p:cNvSpPr/>
          <p:nvPr/>
        </p:nvSpPr>
        <p:spPr>
          <a:xfrm>
            <a:off x="7220363" y="5685359"/>
            <a:ext cx="2000548" cy="461665"/>
          </a:xfrm>
          <a:prstGeom prst="rect">
            <a:avLst/>
          </a:prstGeom>
        </p:spPr>
        <p:txBody>
          <a:bodyPr wrap="none">
            <a:spAutoFit/>
          </a:bodyPr>
          <a:lstStyle/>
          <a:p>
            <a:r>
              <a:rPr lang="en-GB" sz="2400" dirty="0">
                <a:solidFill>
                  <a:srgbClr val="FF0000"/>
                </a:solidFill>
              </a:rPr>
              <a:t>(d) Volume	</a:t>
            </a:r>
            <a:endParaRPr lang="en-GB" dirty="0">
              <a:solidFill>
                <a:srgbClr val="FF0000"/>
              </a:solidFill>
            </a:endParaRPr>
          </a:p>
        </p:txBody>
      </p:sp>
    </p:spTree>
    <p:extLst>
      <p:ext uri="{BB962C8B-B14F-4D97-AF65-F5344CB8AC3E}">
        <p14:creationId xmlns:p14="http://schemas.microsoft.com/office/powerpoint/2010/main" val="2517592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17" grpId="0"/>
      <p:bldP spid="18" grpId="0"/>
      <p:bldP spid="4" grpId="0"/>
      <p:bldP spid="19" grpId="0"/>
      <p:bldP spid="20" grpId="0"/>
      <p:bldP spid="12" grpId="0"/>
      <p:bldP spid="14" grpId="0"/>
      <p:bldP spid="21" grpId="0"/>
      <p:bldP spid="23" grpId="0"/>
      <p:bldP spid="24" grpId="0"/>
      <p:bldP spid="2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C4.4: Review</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04347" y="3305845"/>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927648" y="1499636"/>
            <a:ext cx="8013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fourth and last Section.</a:t>
            </a:r>
          </a:p>
        </p:txBody>
      </p:sp>
      <p:sp>
        <p:nvSpPr>
          <p:cNvPr id="13" name="TextBox 7">
            <a:extLst>
              <a:ext uri="{FF2B5EF4-FFF2-40B4-BE49-F238E27FC236}">
                <a16:creationId xmlns:a16="http://schemas.microsoft.com/office/drawing/2014/main" id="{41951FD2-4D73-F142-95BC-216A89EA09FA}"/>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C4.4</a:t>
            </a:r>
            <a:endParaRPr lang="en-US" altLang="en-US" b="1" dirty="0">
              <a:solidFill>
                <a:schemeClr val="bg1"/>
              </a:solidFill>
            </a:endParaRPr>
          </a:p>
        </p:txBody>
      </p:sp>
      <p:sp>
        <p:nvSpPr>
          <p:cNvPr id="14" name="Rectangle 13">
            <a:extLst>
              <a:ext uri="{FF2B5EF4-FFF2-40B4-BE49-F238E27FC236}">
                <a16:creationId xmlns:a16="http://schemas.microsoft.com/office/drawing/2014/main" id="{C765D608-C9B9-CD42-8022-EE134E8450B7}"/>
              </a:ext>
            </a:extLst>
          </p:cNvPr>
          <p:cNvSpPr/>
          <p:nvPr/>
        </p:nvSpPr>
        <p:spPr>
          <a:xfrm>
            <a:off x="3143672" y="3861048"/>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a:t>
            </a:r>
            <a:r>
              <a:rPr lang="en-US" altLang="en-US" sz="2400">
                <a:solidFill>
                  <a:srgbClr val="C00000"/>
                </a:solidFill>
              </a:rPr>
              <a:t>, go to</a:t>
            </a:r>
            <a:br>
              <a:rPr lang="en-US" altLang="en-US" sz="2400" dirty="0">
                <a:solidFill>
                  <a:srgbClr val="C00000"/>
                </a:solidFill>
              </a:rPr>
            </a:br>
            <a:r>
              <a:rPr lang="en-US" altLang="en-US" sz="2400" b="1" dirty="0">
                <a:solidFill>
                  <a:srgbClr val="C00000"/>
                </a:solidFill>
              </a:rPr>
              <a:t>http://</a:t>
            </a:r>
            <a:r>
              <a:rPr lang="en-US" altLang="en-US" sz="2400" b="1" dirty="0" err="1">
                <a:solidFill>
                  <a:srgbClr val="C00000"/>
                </a:solidFill>
              </a:rPr>
              <a:t>szalonta.hu</a:t>
            </a:r>
            <a:r>
              <a:rPr lang="en-US" altLang="en-US" sz="2400" b="1" dirty="0">
                <a:solidFill>
                  <a:srgbClr val="C00000"/>
                </a:solidFill>
              </a:rPr>
              <a:t>/</a:t>
            </a:r>
            <a:r>
              <a:rPr lang="en-US" altLang="en-US" sz="2400" b="1" dirty="0" err="1">
                <a:solidFill>
                  <a:srgbClr val="C00000"/>
                </a:solidFill>
              </a:rPr>
              <a:t>ske</a:t>
            </a:r>
            <a:r>
              <a:rPr lang="en-US" altLang="en-US" sz="2400" b="1" dirty="0">
                <a:solidFill>
                  <a:srgbClr val="C00000"/>
                </a:solidFill>
              </a:rPr>
              <a:t>/text/C4/skec4s4.html</a:t>
            </a:r>
          </a:p>
        </p:txBody>
      </p:sp>
    </p:spTree>
    <p:extLst>
      <p:ext uri="{BB962C8B-B14F-4D97-AF65-F5344CB8AC3E}">
        <p14:creationId xmlns:p14="http://schemas.microsoft.com/office/powerpoint/2010/main" val="14880290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Volume of Cubes and Cuboids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p:nvSpPr>
        <p:spPr bwMode="auto">
          <a:xfrm>
            <a:off x="2374900" y="984173"/>
            <a:ext cx="964945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The volume of a </a:t>
            </a:r>
            <a:r>
              <a:rPr lang="en-GB" sz="2400" i="1" dirty="0"/>
              <a:t>cube </a:t>
            </a:r>
            <a:r>
              <a:rPr lang="en-GB" sz="2400" dirty="0"/>
              <a:t>is given by</a:t>
            </a:r>
          </a:p>
        </p:txBody>
      </p:sp>
      <p:pic>
        <p:nvPicPr>
          <p:cNvPr id="3" name="Picture 2"/>
          <p:cNvPicPr>
            <a:picLocks noChangeAspect="1"/>
          </p:cNvPicPr>
          <p:nvPr/>
        </p:nvPicPr>
        <p:blipFill rotWithShape="1">
          <a:blip r:embed="rId4"/>
          <a:srcRect l="44094" t="43989" r="44537" b="46623"/>
          <a:stretch/>
        </p:blipFill>
        <p:spPr>
          <a:xfrm>
            <a:off x="4488275" y="1601627"/>
            <a:ext cx="2016224" cy="936105"/>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2374900" y="2693521"/>
                <a:ext cx="6644255" cy="461665"/>
              </a:xfrm>
              <a:prstGeom prst="rect">
                <a:avLst/>
              </a:prstGeom>
            </p:spPr>
            <p:txBody>
              <a:bodyPr wrap="none">
                <a:spAutoFit/>
              </a:bodyPr>
              <a:lstStyle/>
              <a:p>
                <a:r>
                  <a:rPr lang="en-GB" sz="2400" dirty="0"/>
                  <a:t>where </a:t>
                </a:r>
                <a14:m>
                  <m:oMath xmlns:m="http://schemas.openxmlformats.org/officeDocument/2006/math">
                    <m:r>
                      <a:rPr lang="en-GB" sz="2400" b="0" i="1" smtClean="0">
                        <a:latin typeface="Cambria Math" panose="02040503050406030204" pitchFamily="18" charset="0"/>
                      </a:rPr>
                      <m:t>𝑎</m:t>
                    </m:r>
                  </m:oMath>
                </a14:m>
                <a:r>
                  <a:rPr lang="en-GB" sz="2400" dirty="0"/>
                  <a:t> is the length of each side of the cube.</a:t>
                </a:r>
              </a:p>
            </p:txBody>
          </p:sp>
        </mc:Choice>
        <mc:Fallback xmlns="">
          <p:sp>
            <p:nvSpPr>
              <p:cNvPr id="4" name="Rectangle 3"/>
              <p:cNvSpPr>
                <a:spLocks noRot="1" noChangeAspect="1" noMove="1" noResize="1" noEditPoints="1" noAdjustHandles="1" noChangeArrowheads="1" noChangeShapeType="1" noTextEdit="1"/>
              </p:cNvSpPr>
              <p:nvPr/>
            </p:nvSpPr>
            <p:spPr>
              <a:xfrm>
                <a:off x="2374900" y="2693521"/>
                <a:ext cx="6644255" cy="461665"/>
              </a:xfrm>
              <a:prstGeom prst="rect">
                <a:avLst/>
              </a:prstGeom>
              <a:blipFill rotWithShape="0">
                <a:blip r:embed="rId5"/>
                <a:stretch>
                  <a:fillRect l="-1468" t="-9211" b="-30263"/>
                </a:stretch>
              </a:blipFill>
            </p:spPr>
            <p:txBody>
              <a:bodyPr/>
              <a:lstStyle/>
              <a:p>
                <a:r>
                  <a:rPr lang="en-GB">
                    <a:noFill/>
                  </a:rPr>
                  <a:t> </a:t>
                </a:r>
              </a:p>
            </p:txBody>
          </p:sp>
        </mc:Fallback>
      </mc:AlternateContent>
      <p:pic>
        <p:nvPicPr>
          <p:cNvPr id="5" name="Picture 4"/>
          <p:cNvPicPr>
            <a:picLocks noChangeAspect="1"/>
          </p:cNvPicPr>
          <p:nvPr/>
        </p:nvPicPr>
        <p:blipFill rotWithShape="1">
          <a:blip r:embed="rId6"/>
          <a:srcRect l="39369" t="36344" r="46456" b="42646"/>
          <a:stretch/>
        </p:blipFill>
        <p:spPr>
          <a:xfrm>
            <a:off x="9007771" y="1080908"/>
            <a:ext cx="2232248" cy="1860207"/>
          </a:xfrm>
          <a:prstGeom prst="rect">
            <a:avLst/>
          </a:prstGeom>
        </p:spPr>
      </p:pic>
      <p:pic>
        <p:nvPicPr>
          <p:cNvPr id="6" name="Picture 5"/>
          <p:cNvPicPr>
            <a:picLocks noChangeAspect="1"/>
          </p:cNvPicPr>
          <p:nvPr/>
        </p:nvPicPr>
        <p:blipFill rotWithShape="1">
          <a:blip r:embed="rId7"/>
          <a:srcRect l="38778" t="47899" r="45275" b="28990"/>
          <a:stretch/>
        </p:blipFill>
        <p:spPr>
          <a:xfrm>
            <a:off x="8967226" y="4145139"/>
            <a:ext cx="2209336" cy="1800200"/>
          </a:xfrm>
          <a:prstGeom prst="rect">
            <a:avLst/>
          </a:prstGeom>
        </p:spPr>
      </p:pic>
      <p:sp>
        <p:nvSpPr>
          <p:cNvPr id="12" name="TextBox 1"/>
          <p:cNvSpPr txBox="1">
            <a:spLocks noChangeArrowheads="1"/>
          </p:cNvSpPr>
          <p:nvPr/>
        </p:nvSpPr>
        <p:spPr bwMode="auto">
          <a:xfrm>
            <a:off x="2374900" y="4010249"/>
            <a:ext cx="524808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For a </a:t>
            </a:r>
            <a:r>
              <a:rPr lang="en-GB" sz="2400" i="1" dirty="0"/>
              <a:t>cuboid </a:t>
            </a:r>
            <a:r>
              <a:rPr lang="en-GB" sz="2400" dirty="0"/>
              <a:t>the volume is given by</a:t>
            </a:r>
          </a:p>
        </p:txBody>
      </p:sp>
      <mc:AlternateContent xmlns:mc="http://schemas.openxmlformats.org/markup-compatibility/2006" xmlns:a14="http://schemas.microsoft.com/office/drawing/2010/main">
        <mc:Choice Requires="a14">
          <p:sp>
            <p:nvSpPr>
              <p:cNvPr id="13" name="Rectangle 12"/>
              <p:cNvSpPr/>
              <p:nvPr/>
            </p:nvSpPr>
            <p:spPr>
              <a:xfrm>
                <a:off x="2389983" y="6159410"/>
                <a:ext cx="7688259" cy="461665"/>
              </a:xfrm>
              <a:prstGeom prst="rect">
                <a:avLst/>
              </a:prstGeom>
            </p:spPr>
            <p:txBody>
              <a:bodyPr wrap="none">
                <a:spAutoFit/>
              </a:bodyPr>
              <a:lstStyle/>
              <a:p>
                <a:r>
                  <a:rPr lang="en-GB" sz="2400" dirty="0"/>
                  <a:t>where </a:t>
                </a:r>
                <a14:m>
                  <m:oMath xmlns:m="http://schemas.openxmlformats.org/officeDocument/2006/math">
                    <m:r>
                      <a:rPr lang="en-GB" sz="2400" i="1">
                        <a:latin typeface="Cambria Math" panose="02040503050406030204" pitchFamily="18" charset="0"/>
                      </a:rPr>
                      <m:t>𝑎</m:t>
                    </m:r>
                  </m:oMath>
                </a14:m>
                <a:r>
                  <a:rPr lang="en-GB" sz="2400" i="1" dirty="0"/>
                  <a:t>, </a:t>
                </a:r>
                <a14:m>
                  <m:oMath xmlns:m="http://schemas.openxmlformats.org/officeDocument/2006/math">
                    <m:r>
                      <a:rPr lang="en-GB" sz="2400" b="0" i="1" smtClean="0">
                        <a:latin typeface="Cambria Math" panose="02040503050406030204" pitchFamily="18" charset="0"/>
                      </a:rPr>
                      <m:t>𝑏</m:t>
                    </m:r>
                  </m:oMath>
                </a14:m>
                <a:r>
                  <a:rPr lang="en-GB" sz="2400" i="1" dirty="0"/>
                  <a:t> </a:t>
                </a:r>
                <a:r>
                  <a:rPr lang="en-GB" sz="2400" dirty="0"/>
                  <a:t>and </a:t>
                </a:r>
                <a14:m>
                  <m:oMath xmlns:m="http://schemas.openxmlformats.org/officeDocument/2006/math">
                    <m:r>
                      <a:rPr lang="en-GB" sz="2400" b="0" i="1" smtClean="0">
                        <a:latin typeface="Cambria Math" panose="02040503050406030204" pitchFamily="18" charset="0"/>
                      </a:rPr>
                      <m:t>𝑐</m:t>
                    </m:r>
                  </m:oMath>
                </a14:m>
                <a:r>
                  <a:rPr lang="en-GB" sz="2400" dirty="0"/>
                  <a:t> are the lengths shown in the diagram.</a:t>
                </a:r>
              </a:p>
            </p:txBody>
          </p:sp>
        </mc:Choice>
        <mc:Fallback xmlns="">
          <p:sp>
            <p:nvSpPr>
              <p:cNvPr id="13" name="Rectangle 12"/>
              <p:cNvSpPr>
                <a:spLocks noRot="1" noChangeAspect="1" noMove="1" noResize="1" noEditPoints="1" noAdjustHandles="1" noChangeArrowheads="1" noChangeShapeType="1" noTextEdit="1"/>
              </p:cNvSpPr>
              <p:nvPr/>
            </p:nvSpPr>
            <p:spPr>
              <a:xfrm>
                <a:off x="2389983" y="6159410"/>
                <a:ext cx="7688259" cy="461665"/>
              </a:xfrm>
              <a:prstGeom prst="rect">
                <a:avLst/>
              </a:prstGeom>
              <a:blipFill rotWithShape="0">
                <a:blip r:embed="rId8"/>
                <a:stretch>
                  <a:fillRect l="-1190" t="-9211" r="-317" b="-30263"/>
                </a:stretch>
              </a:blipFill>
            </p:spPr>
            <p:txBody>
              <a:bodyPr/>
              <a:lstStyle/>
              <a:p>
                <a:r>
                  <a:rPr lang="en-GB">
                    <a:noFill/>
                  </a:rPr>
                  <a:t> </a:t>
                </a:r>
              </a:p>
            </p:txBody>
          </p:sp>
        </mc:Fallback>
      </mc:AlternateContent>
      <p:pic>
        <p:nvPicPr>
          <p:cNvPr id="9" name="Picture 8"/>
          <p:cNvPicPr>
            <a:picLocks noChangeAspect="1"/>
          </p:cNvPicPr>
          <p:nvPr/>
        </p:nvPicPr>
        <p:blipFill rotWithShape="1">
          <a:blip r:embed="rId9"/>
          <a:srcRect l="31100" t="45798" r="50000" b="38444"/>
          <a:stretch/>
        </p:blipFill>
        <p:spPr>
          <a:xfrm>
            <a:off x="4524383" y="4775838"/>
            <a:ext cx="2166264" cy="1015436"/>
          </a:xfrm>
          <a:prstGeom prst="rect">
            <a:avLst/>
          </a:prstGeom>
        </p:spPr>
      </p:pic>
      <p:sp>
        <p:nvSpPr>
          <p:cNvPr id="14" name="TextBox 7">
            <a:extLst>
              <a:ext uri="{FF2B5EF4-FFF2-40B4-BE49-F238E27FC236}">
                <a16:creationId xmlns:a16="http://schemas.microsoft.com/office/drawing/2014/main" id="{C00C5019-0DF8-E74C-97DE-7A53FB348628}"/>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C4.1</a:t>
            </a:r>
            <a:endParaRPr lang="en-US" altLang="en-US" b="1" dirty="0">
              <a:solidFill>
                <a:schemeClr val="bg1"/>
              </a:solidFill>
            </a:endParaRPr>
          </a:p>
        </p:txBody>
      </p:sp>
    </p:spTree>
    <p:extLst>
      <p:ext uri="{BB962C8B-B14F-4D97-AF65-F5344CB8AC3E}">
        <p14:creationId xmlns:p14="http://schemas.microsoft.com/office/powerpoint/2010/main" val="3870125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Volume of Cylinders and Triangular Prisms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p:nvSpPr>
        <p:spPr bwMode="auto">
          <a:xfrm>
            <a:off x="2303486" y="790584"/>
            <a:ext cx="5449292"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The volume of a </a:t>
            </a:r>
            <a:r>
              <a:rPr lang="en-GB" sz="2400" i="1" dirty="0"/>
              <a:t>cylinder </a:t>
            </a:r>
            <a:r>
              <a:rPr lang="en-GB" sz="2400" dirty="0"/>
              <a:t>is given by</a:t>
            </a:r>
          </a:p>
        </p:txBody>
      </p:sp>
      <mc:AlternateContent xmlns:mc="http://schemas.openxmlformats.org/markup-compatibility/2006" xmlns:a14="http://schemas.microsoft.com/office/drawing/2010/main">
        <mc:Choice Requires="a14">
          <p:sp>
            <p:nvSpPr>
              <p:cNvPr id="4" name="Rectangle 3"/>
              <p:cNvSpPr/>
              <p:nvPr/>
            </p:nvSpPr>
            <p:spPr>
              <a:xfrm>
                <a:off x="4881808" y="1429822"/>
                <a:ext cx="4223072" cy="830997"/>
              </a:xfrm>
              <a:prstGeom prst="rect">
                <a:avLst/>
              </a:prstGeom>
            </p:spPr>
            <p:txBody>
              <a:bodyPr wrap="square">
                <a:spAutoFit/>
              </a:bodyPr>
              <a:lstStyle/>
              <a:p>
                <a:r>
                  <a:rPr lang="en-GB" sz="2400" dirty="0"/>
                  <a:t>where </a:t>
                </a:r>
                <a14:m>
                  <m:oMath xmlns:m="http://schemas.openxmlformats.org/officeDocument/2006/math">
                    <m:r>
                      <a:rPr lang="en-GB" sz="2400" b="0" i="1" smtClean="0">
                        <a:latin typeface="Cambria Math" panose="02040503050406030204" pitchFamily="18" charset="0"/>
                      </a:rPr>
                      <m:t>𝑟</m:t>
                    </m:r>
                  </m:oMath>
                </a14:m>
                <a:r>
                  <a:rPr lang="en-GB" sz="2400" dirty="0"/>
                  <a:t> is the radius of the cylinder and </a:t>
                </a:r>
                <a14:m>
                  <m:oMath xmlns:m="http://schemas.openxmlformats.org/officeDocument/2006/math">
                    <m:r>
                      <a:rPr lang="en-GB" sz="2400" b="0" i="1" smtClean="0">
                        <a:latin typeface="Cambria Math" panose="02040503050406030204" pitchFamily="18" charset="0"/>
                      </a:rPr>
                      <m:t>h</m:t>
                    </m:r>
                  </m:oMath>
                </a14:m>
                <a:r>
                  <a:rPr lang="en-GB" sz="2400" i="1" dirty="0"/>
                  <a:t> </a:t>
                </a:r>
                <a:r>
                  <a:rPr lang="en-GB" sz="2400" dirty="0"/>
                  <a:t>is its height.</a:t>
                </a:r>
              </a:p>
            </p:txBody>
          </p:sp>
        </mc:Choice>
        <mc:Fallback xmlns="">
          <p:sp>
            <p:nvSpPr>
              <p:cNvPr id="4" name="Rectangle 3"/>
              <p:cNvSpPr>
                <a:spLocks noRot="1" noChangeAspect="1" noMove="1" noResize="1" noEditPoints="1" noAdjustHandles="1" noChangeArrowheads="1" noChangeShapeType="1" noTextEdit="1"/>
              </p:cNvSpPr>
              <p:nvPr/>
            </p:nvSpPr>
            <p:spPr>
              <a:xfrm>
                <a:off x="4881808" y="1429822"/>
                <a:ext cx="4223072" cy="830997"/>
              </a:xfrm>
              <a:prstGeom prst="rect">
                <a:avLst/>
              </a:prstGeom>
              <a:blipFill rotWithShape="0">
                <a:blip r:embed="rId4"/>
                <a:stretch>
                  <a:fillRect l="-2309" t="-5147" b="-16912"/>
                </a:stretch>
              </a:blipFill>
            </p:spPr>
            <p:txBody>
              <a:bodyPr/>
              <a:lstStyle/>
              <a:p>
                <a:r>
                  <a:rPr lang="en-GB">
                    <a:noFill/>
                  </a:rPr>
                  <a:t> </a:t>
                </a:r>
              </a:p>
            </p:txBody>
          </p:sp>
        </mc:Fallback>
      </mc:AlternateContent>
      <p:sp>
        <p:nvSpPr>
          <p:cNvPr id="13" name="Rectangle 12"/>
          <p:cNvSpPr/>
          <p:nvPr/>
        </p:nvSpPr>
        <p:spPr>
          <a:xfrm>
            <a:off x="2517441" y="4915103"/>
            <a:ext cx="932116" cy="461665"/>
          </a:xfrm>
          <a:prstGeom prst="rect">
            <a:avLst/>
          </a:prstGeom>
        </p:spPr>
        <p:txBody>
          <a:bodyPr wrap="square">
            <a:spAutoFit/>
          </a:bodyPr>
          <a:lstStyle/>
          <a:p>
            <a:r>
              <a:rPr lang="en-GB" sz="2400" i="1" dirty="0"/>
              <a:t>or</a:t>
            </a:r>
          </a:p>
        </p:txBody>
      </p:sp>
      <p:sp>
        <p:nvSpPr>
          <p:cNvPr id="2" name="Rectangle 1"/>
          <p:cNvSpPr/>
          <p:nvPr/>
        </p:nvSpPr>
        <p:spPr>
          <a:xfrm>
            <a:off x="2303486" y="3084052"/>
            <a:ext cx="6120988" cy="461665"/>
          </a:xfrm>
          <a:prstGeom prst="rect">
            <a:avLst/>
          </a:prstGeom>
        </p:spPr>
        <p:txBody>
          <a:bodyPr wrap="square">
            <a:spAutoFit/>
          </a:bodyPr>
          <a:lstStyle/>
          <a:p>
            <a:r>
              <a:rPr lang="en-GB" sz="2400" dirty="0"/>
              <a:t>The volume of a </a:t>
            </a:r>
            <a:r>
              <a:rPr lang="en-GB" sz="2400" i="1" dirty="0"/>
              <a:t>triangular prism </a:t>
            </a:r>
            <a:r>
              <a:rPr lang="en-GB" sz="2400" dirty="0"/>
              <a:t>is given by</a:t>
            </a:r>
          </a:p>
        </p:txBody>
      </p:sp>
      <mc:AlternateContent xmlns:mc="http://schemas.openxmlformats.org/markup-compatibility/2006" xmlns:a14="http://schemas.microsoft.com/office/drawing/2010/main">
        <mc:Choice Requires="a14">
          <p:sp>
            <p:nvSpPr>
              <p:cNvPr id="10" name="Rectangle 9"/>
              <p:cNvSpPr/>
              <p:nvPr/>
            </p:nvSpPr>
            <p:spPr>
              <a:xfrm>
                <a:off x="4592523" y="5609623"/>
                <a:ext cx="4959861" cy="1200329"/>
              </a:xfrm>
              <a:prstGeom prst="rect">
                <a:avLst/>
              </a:prstGeom>
            </p:spPr>
            <p:txBody>
              <a:bodyPr wrap="square">
                <a:spAutoFit/>
              </a:bodyPr>
              <a:lstStyle/>
              <a:p>
                <a:r>
                  <a:rPr lang="en-GB" sz="2400" dirty="0"/>
                  <a:t>where </a:t>
                </a:r>
                <a14:m>
                  <m:oMath xmlns:m="http://schemas.openxmlformats.org/officeDocument/2006/math">
                    <m:r>
                      <a:rPr lang="en-GB" sz="2400" i="1">
                        <a:latin typeface="Cambria Math" panose="02040503050406030204" pitchFamily="18" charset="0"/>
                      </a:rPr>
                      <m:t>𝑏</m:t>
                    </m:r>
                  </m:oMath>
                </a14:m>
                <a:r>
                  <a:rPr lang="en-GB" sz="2400" dirty="0"/>
                  <a:t> is the base of the triangle, </a:t>
                </a:r>
                <a14:m>
                  <m:oMath xmlns:m="http://schemas.openxmlformats.org/officeDocument/2006/math">
                    <m:r>
                      <a:rPr lang="en-GB" sz="2400" i="1">
                        <a:latin typeface="Cambria Math" panose="02040503050406030204" pitchFamily="18" charset="0"/>
                      </a:rPr>
                      <m:t>h</m:t>
                    </m:r>
                  </m:oMath>
                </a14:m>
                <a:r>
                  <a:rPr lang="en-GB" sz="2400" dirty="0"/>
                  <a:t> is the height of the triangle and </a:t>
                </a:r>
                <a14:m>
                  <m:oMath xmlns:m="http://schemas.openxmlformats.org/officeDocument/2006/math">
                    <m:r>
                      <a:rPr lang="en-GB" sz="2400" b="0" i="1" smtClean="0">
                        <a:latin typeface="Cambria Math" panose="02040503050406030204" pitchFamily="18" charset="0"/>
                      </a:rPr>
                      <m:t>𝑙</m:t>
                    </m:r>
                  </m:oMath>
                </a14:m>
                <a:r>
                  <a:rPr lang="en-GB" sz="2400" dirty="0"/>
                  <a:t> is the length of the prism.</a:t>
                </a:r>
              </a:p>
            </p:txBody>
          </p:sp>
        </mc:Choice>
        <mc:Fallback xmlns="">
          <p:sp>
            <p:nvSpPr>
              <p:cNvPr id="10" name="Rectangle 9"/>
              <p:cNvSpPr>
                <a:spLocks noRot="1" noChangeAspect="1" noMove="1" noResize="1" noEditPoints="1" noAdjustHandles="1" noChangeArrowheads="1" noChangeShapeType="1" noTextEdit="1"/>
              </p:cNvSpPr>
              <p:nvPr/>
            </p:nvSpPr>
            <p:spPr>
              <a:xfrm>
                <a:off x="4592523" y="5609623"/>
                <a:ext cx="4959861" cy="1200329"/>
              </a:xfrm>
              <a:prstGeom prst="rect">
                <a:avLst/>
              </a:prstGeom>
              <a:blipFill rotWithShape="0">
                <a:blip r:embed="rId5"/>
                <a:stretch>
                  <a:fillRect l="-1843" t="-3553" r="-1351" b="-11168"/>
                </a:stretch>
              </a:blipFill>
            </p:spPr>
            <p:txBody>
              <a:bodyPr/>
              <a:lstStyle/>
              <a:p>
                <a:r>
                  <a:rPr lang="en-GB">
                    <a:noFill/>
                  </a:rPr>
                  <a:t> </a:t>
                </a:r>
              </a:p>
            </p:txBody>
          </p:sp>
        </mc:Fallback>
      </mc:AlternateContent>
      <p:pic>
        <p:nvPicPr>
          <p:cNvPr id="11" name="Picture 10"/>
          <p:cNvPicPr>
            <a:picLocks noChangeAspect="1"/>
          </p:cNvPicPr>
          <p:nvPr/>
        </p:nvPicPr>
        <p:blipFill rotWithShape="1">
          <a:blip r:embed="rId6"/>
          <a:srcRect l="31100" t="43697" r="47638" b="41019"/>
          <a:stretch/>
        </p:blipFill>
        <p:spPr>
          <a:xfrm>
            <a:off x="2377667" y="1392213"/>
            <a:ext cx="2333734" cy="943195"/>
          </a:xfrm>
          <a:prstGeom prst="rect">
            <a:avLst/>
          </a:prstGeom>
        </p:spPr>
      </p:pic>
      <p:pic>
        <p:nvPicPr>
          <p:cNvPr id="14" name="Picture 13"/>
          <p:cNvPicPr>
            <a:picLocks noChangeAspect="1"/>
          </p:cNvPicPr>
          <p:nvPr/>
        </p:nvPicPr>
        <p:blipFill rotWithShape="1">
          <a:blip r:embed="rId7"/>
          <a:srcRect l="21060" t="28990" r="50000" b="36343"/>
          <a:stretch/>
        </p:blipFill>
        <p:spPr>
          <a:xfrm>
            <a:off x="8964566" y="786853"/>
            <a:ext cx="2861782" cy="1927322"/>
          </a:xfrm>
          <a:prstGeom prst="rect">
            <a:avLst/>
          </a:prstGeom>
        </p:spPr>
      </p:pic>
      <p:pic>
        <p:nvPicPr>
          <p:cNvPr id="15" name="Picture 14"/>
          <p:cNvPicPr>
            <a:picLocks noChangeAspect="1"/>
          </p:cNvPicPr>
          <p:nvPr/>
        </p:nvPicPr>
        <p:blipFill rotWithShape="1">
          <a:blip r:embed="rId8"/>
          <a:srcRect l="21060" t="35292" r="51772" b="26890"/>
          <a:stretch/>
        </p:blipFill>
        <p:spPr>
          <a:xfrm>
            <a:off x="8959848" y="3133420"/>
            <a:ext cx="2866500" cy="2243348"/>
          </a:xfrm>
          <a:prstGeom prst="rect">
            <a:avLst/>
          </a:prstGeom>
        </p:spPr>
      </p:pic>
      <p:pic>
        <p:nvPicPr>
          <p:cNvPr id="16" name="Picture 15"/>
          <p:cNvPicPr>
            <a:picLocks noChangeAspect="1"/>
          </p:cNvPicPr>
          <p:nvPr/>
        </p:nvPicPr>
        <p:blipFill rotWithShape="1">
          <a:blip r:embed="rId9"/>
          <a:srcRect l="24013" t="40546" r="59449" b="43696"/>
          <a:stretch/>
        </p:blipFill>
        <p:spPr>
          <a:xfrm>
            <a:off x="2330345" y="3697017"/>
            <a:ext cx="2117326" cy="1134282"/>
          </a:xfrm>
          <a:prstGeom prst="rect">
            <a:avLst/>
          </a:prstGeom>
        </p:spPr>
      </p:pic>
      <p:pic>
        <p:nvPicPr>
          <p:cNvPr id="17" name="Picture 16"/>
          <p:cNvPicPr>
            <a:picLocks noChangeAspect="1"/>
          </p:cNvPicPr>
          <p:nvPr/>
        </p:nvPicPr>
        <p:blipFill rotWithShape="1">
          <a:blip r:embed="rId10"/>
          <a:srcRect l="23624" t="53574" r="55114" b="24366"/>
          <a:stretch/>
        </p:blipFill>
        <p:spPr>
          <a:xfrm>
            <a:off x="2343137" y="5522508"/>
            <a:ext cx="2174349" cy="1268370"/>
          </a:xfrm>
          <a:prstGeom prst="rect">
            <a:avLst/>
          </a:prstGeom>
        </p:spPr>
      </p:pic>
      <mc:AlternateContent xmlns:mc="http://schemas.openxmlformats.org/markup-compatibility/2006" xmlns:a14="http://schemas.microsoft.com/office/drawing/2010/main">
        <mc:Choice Requires="a14">
          <p:sp>
            <p:nvSpPr>
              <p:cNvPr id="18" name="Rectangle 17"/>
              <p:cNvSpPr/>
              <p:nvPr/>
            </p:nvSpPr>
            <p:spPr>
              <a:xfrm>
                <a:off x="4506078" y="3826344"/>
                <a:ext cx="4395362" cy="830997"/>
              </a:xfrm>
              <a:prstGeom prst="rect">
                <a:avLst/>
              </a:prstGeom>
            </p:spPr>
            <p:txBody>
              <a:bodyPr wrap="square">
                <a:spAutoFit/>
              </a:bodyPr>
              <a:lstStyle/>
              <a:p>
                <a:r>
                  <a:rPr lang="en-GB" sz="2400" dirty="0">
                    <a:solidFill>
                      <a:prstClr val="black"/>
                    </a:solidFill>
                  </a:rPr>
                  <a:t>where </a:t>
                </a:r>
                <a14:m>
                  <m:oMath xmlns:m="http://schemas.openxmlformats.org/officeDocument/2006/math">
                    <m:r>
                      <a:rPr lang="en-GB" sz="2400" b="0" i="1" smtClean="0">
                        <a:solidFill>
                          <a:prstClr val="black"/>
                        </a:solidFill>
                        <a:latin typeface="Cambria Math" panose="02040503050406030204" pitchFamily="18" charset="0"/>
                      </a:rPr>
                      <m:t>𝐴</m:t>
                    </m:r>
                  </m:oMath>
                </a14:m>
                <a:r>
                  <a:rPr lang="en-GB" sz="2400" i="1" dirty="0">
                    <a:solidFill>
                      <a:prstClr val="black"/>
                    </a:solidFill>
                  </a:rPr>
                  <a:t> </a:t>
                </a:r>
                <a:r>
                  <a:rPr lang="en-GB" sz="2400" dirty="0">
                    <a:solidFill>
                      <a:prstClr val="black"/>
                    </a:solidFill>
                  </a:rPr>
                  <a:t>is the area of the end and </a:t>
                </a:r>
                <a14:m>
                  <m:oMath xmlns:m="http://schemas.openxmlformats.org/officeDocument/2006/math">
                    <m:r>
                      <a:rPr lang="en-GB" sz="2400" b="0" i="1" smtClean="0">
                        <a:solidFill>
                          <a:prstClr val="black"/>
                        </a:solidFill>
                        <a:latin typeface="Cambria Math" panose="02040503050406030204" pitchFamily="18" charset="0"/>
                      </a:rPr>
                      <m:t>𝑙</m:t>
                    </m:r>
                  </m:oMath>
                </a14:m>
                <a:r>
                  <a:rPr lang="en-GB" sz="2400" i="1" dirty="0">
                    <a:solidFill>
                      <a:prstClr val="black"/>
                    </a:solidFill>
                  </a:rPr>
                  <a:t> </a:t>
                </a:r>
                <a:r>
                  <a:rPr lang="en-GB" sz="2400" dirty="0">
                    <a:solidFill>
                      <a:prstClr val="black"/>
                    </a:solidFill>
                  </a:rPr>
                  <a:t>the length of the prism.</a:t>
                </a:r>
                <a:endParaRPr lang="en-GB" dirty="0"/>
              </a:p>
            </p:txBody>
          </p:sp>
        </mc:Choice>
        <mc:Fallback xmlns="">
          <p:sp>
            <p:nvSpPr>
              <p:cNvPr id="18" name="Rectangle 17"/>
              <p:cNvSpPr>
                <a:spLocks noRot="1" noChangeAspect="1" noMove="1" noResize="1" noEditPoints="1" noAdjustHandles="1" noChangeArrowheads="1" noChangeShapeType="1" noTextEdit="1"/>
              </p:cNvSpPr>
              <p:nvPr/>
            </p:nvSpPr>
            <p:spPr>
              <a:xfrm>
                <a:off x="4506078" y="3826344"/>
                <a:ext cx="4395362" cy="830997"/>
              </a:xfrm>
              <a:prstGeom prst="rect">
                <a:avLst/>
              </a:prstGeom>
              <a:blipFill>
                <a:blip r:embed="rId11"/>
                <a:stretch>
                  <a:fillRect l="-2080" t="-5147" r="-693" b="-16912"/>
                </a:stretch>
              </a:blipFill>
            </p:spPr>
            <p:txBody>
              <a:bodyPr/>
              <a:lstStyle/>
              <a:p>
                <a:r>
                  <a:rPr lang="en-GB">
                    <a:noFill/>
                  </a:rPr>
                  <a:t> </a:t>
                </a:r>
              </a:p>
            </p:txBody>
          </p:sp>
        </mc:Fallback>
      </mc:AlternateContent>
      <p:sp>
        <p:nvSpPr>
          <p:cNvPr id="19" name="TextBox 7">
            <a:extLst>
              <a:ext uri="{FF2B5EF4-FFF2-40B4-BE49-F238E27FC236}">
                <a16:creationId xmlns:a16="http://schemas.microsoft.com/office/drawing/2014/main" id="{53F21D2E-800C-9D41-A9DB-7E9CEB95C4C6}"/>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C4.1</a:t>
            </a:r>
            <a:endParaRPr lang="en-US" altLang="en-US" b="1" dirty="0">
              <a:solidFill>
                <a:schemeClr val="bg1"/>
              </a:solidFill>
            </a:endParaRPr>
          </a:p>
        </p:txBody>
      </p:sp>
    </p:spTree>
    <p:extLst>
      <p:ext uri="{BB962C8B-B14F-4D97-AF65-F5344CB8AC3E}">
        <p14:creationId xmlns:p14="http://schemas.microsoft.com/office/powerpoint/2010/main" val="3605419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2" grpId="0"/>
      <p:bldP spid="10"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86567" y="4846213"/>
            <a:ext cx="9686097" cy="830997"/>
          </a:xfrm>
          <a:prstGeom prst="rect">
            <a:avLst/>
          </a:prstGeom>
        </p:spPr>
        <p:txBody>
          <a:bodyPr wrap="square">
            <a:spAutoFit/>
          </a:bodyPr>
          <a:lstStyle/>
          <a:p>
            <a:r>
              <a:rPr lang="en-GB" sz="2400" dirty="0">
                <a:solidFill>
                  <a:srgbClr val="FF0000"/>
                </a:solidFill>
              </a:rPr>
              <a:t>The load-carrying part of the truck is represented by a cuboid, so its volume is given by</a:t>
            </a:r>
          </a:p>
        </p:txBody>
      </p:sp>
      <p:sp>
        <p:nvSpPr>
          <p:cNvPr id="9" name="Rectangle 8"/>
          <p:cNvSpPr/>
          <p:nvPr/>
        </p:nvSpPr>
        <p:spPr>
          <a:xfrm>
            <a:off x="5802896" y="5878830"/>
            <a:ext cx="1350050" cy="461665"/>
          </a:xfrm>
          <a:prstGeom prst="rect">
            <a:avLst/>
          </a:prstGeom>
        </p:spPr>
        <p:txBody>
          <a:bodyPr wrap="none">
            <a:spAutoFit/>
          </a:bodyPr>
          <a:lstStyle/>
          <a:p>
            <a:r>
              <a:rPr lang="en-GB" sz="2400" dirty="0">
                <a:solidFill>
                  <a:srgbClr val="FF0000"/>
                </a:solidFill>
              </a:rPr>
              <a:t>=</a:t>
            </a:r>
            <a:r>
              <a:rPr lang="en-GB" sz="2400" b="1" dirty="0">
                <a:solidFill>
                  <a:srgbClr val="FF0000"/>
                </a:solidFill>
              </a:rPr>
              <a:t> 20 m</a:t>
            </a:r>
            <a:r>
              <a:rPr lang="en-GB" sz="2400" b="1" baseline="30000" dirty="0">
                <a:solidFill>
                  <a:srgbClr val="FF0000"/>
                </a:solidFill>
              </a:rPr>
              <a:t>3</a:t>
            </a:r>
            <a:r>
              <a:rPr lang="en-GB" sz="2400" b="1" dirty="0">
                <a:solidFill>
                  <a:srgbClr val="FF0000"/>
                </a:solidFill>
              </a:rPr>
              <a:t> </a:t>
            </a:r>
          </a:p>
        </p:txBody>
      </p:sp>
      <p:sp>
        <p:nvSpPr>
          <p:cNvPr id="11" name="TextBox 1"/>
          <p:cNvSpPr txBox="1">
            <a:spLocks noChangeArrowheads="1"/>
          </p:cNvSpPr>
          <p:nvPr/>
        </p:nvSpPr>
        <p:spPr bwMode="auto">
          <a:xfrm>
            <a:off x="2386567" y="4413760"/>
            <a:ext cx="15121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2" name="TextBox 1"/>
          <p:cNvSpPr txBox="1">
            <a:spLocks noChangeArrowheads="1"/>
          </p:cNvSpPr>
          <p:nvPr/>
        </p:nvSpPr>
        <p:spPr bwMode="auto">
          <a:xfrm>
            <a:off x="2297924" y="762595"/>
            <a:ext cx="9649073"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1 </a:t>
            </a:r>
          </a:p>
        </p:txBody>
      </p:sp>
      <p:sp>
        <p:nvSpPr>
          <p:cNvPr id="3" name="Rectangle 2"/>
          <p:cNvSpPr/>
          <p:nvPr/>
        </p:nvSpPr>
        <p:spPr>
          <a:xfrm>
            <a:off x="2297924" y="1284503"/>
            <a:ext cx="3966150" cy="461665"/>
          </a:xfrm>
          <a:prstGeom prst="rect">
            <a:avLst/>
          </a:prstGeom>
        </p:spPr>
        <p:txBody>
          <a:bodyPr wrap="none">
            <a:spAutoFit/>
          </a:bodyPr>
          <a:lstStyle/>
          <a:p>
            <a:pPr lvl="0"/>
            <a:r>
              <a:rPr lang="en-GB" sz="2400" dirty="0"/>
              <a:t>The diagram shows a truck.</a:t>
            </a:r>
            <a:endParaRPr lang="en-GB" sz="2400" dirty="0">
              <a:solidFill>
                <a:prstClr val="black"/>
              </a:solidFill>
            </a:endParaRPr>
          </a:p>
        </p:txBody>
      </p:sp>
      <p:pic>
        <p:nvPicPr>
          <p:cNvPr id="5" name="Picture 4"/>
          <p:cNvPicPr>
            <a:picLocks noChangeAspect="1"/>
          </p:cNvPicPr>
          <p:nvPr/>
        </p:nvPicPr>
        <p:blipFill rotWithShape="1">
          <a:blip r:embed="rId4"/>
          <a:srcRect l="42322" t="39495" r="23422" b="24788"/>
          <a:stretch/>
        </p:blipFill>
        <p:spPr>
          <a:xfrm>
            <a:off x="6707132" y="1332890"/>
            <a:ext cx="4176464" cy="2448272"/>
          </a:xfrm>
          <a:prstGeom prst="rect">
            <a:avLst/>
          </a:prstGeom>
        </p:spPr>
      </p:pic>
      <p:sp>
        <p:nvSpPr>
          <p:cNvPr id="10" name="Rectangle 9"/>
          <p:cNvSpPr/>
          <p:nvPr/>
        </p:nvSpPr>
        <p:spPr>
          <a:xfrm>
            <a:off x="2368304" y="3861389"/>
            <a:ext cx="7404591" cy="461665"/>
          </a:xfrm>
          <a:prstGeom prst="rect">
            <a:avLst/>
          </a:prstGeom>
        </p:spPr>
        <p:txBody>
          <a:bodyPr wrap="none">
            <a:spAutoFit/>
          </a:bodyPr>
          <a:lstStyle/>
          <a:p>
            <a:pPr lvl="0"/>
            <a:r>
              <a:rPr lang="en-GB" sz="2400" dirty="0"/>
              <a:t>Find the volume of the load-carrying part of the truck.</a:t>
            </a:r>
            <a:endParaRPr lang="en-GB" sz="2400" dirty="0">
              <a:solidFill>
                <a:prstClr val="black"/>
              </a:solidFill>
            </a:endParaRPr>
          </a:p>
        </p:txBody>
      </p:sp>
      <p:sp>
        <p:nvSpPr>
          <p:cNvPr id="13" name="Rectangle 12"/>
          <p:cNvSpPr/>
          <p:nvPr/>
        </p:nvSpPr>
        <p:spPr>
          <a:xfrm>
            <a:off x="2445793" y="5878830"/>
            <a:ext cx="3373872" cy="461665"/>
          </a:xfrm>
          <a:prstGeom prst="rect">
            <a:avLst/>
          </a:prstGeom>
        </p:spPr>
        <p:txBody>
          <a:bodyPr wrap="none">
            <a:spAutoFit/>
          </a:bodyPr>
          <a:lstStyle/>
          <a:p>
            <a:r>
              <a:rPr lang="en-GB" sz="2400" i="1" dirty="0">
                <a:solidFill>
                  <a:srgbClr val="FF0000"/>
                </a:solidFill>
                <a:latin typeface="Times New Roman" panose="02020603050405020304" pitchFamily="18" charset="0"/>
                <a:cs typeface="Times New Roman" panose="02020603050405020304" pitchFamily="18" charset="0"/>
              </a:rPr>
              <a:t>V </a:t>
            </a:r>
            <a:r>
              <a:rPr lang="en-GB" sz="2400" dirty="0">
                <a:solidFill>
                  <a:srgbClr val="FF0000"/>
                </a:solidFill>
                <a:latin typeface="+mj-lt"/>
              </a:rPr>
              <a:t>= 2 m× 2.5 m × 4 m</a:t>
            </a:r>
          </a:p>
        </p:txBody>
      </p:sp>
      <p:sp>
        <p:nvSpPr>
          <p:cNvPr id="17" name="TextBox 2"/>
          <p:cNvSpPr txBox="1">
            <a:spLocks noChangeArrowheads="1"/>
          </p:cNvSpPr>
          <p:nvPr/>
        </p:nvSpPr>
        <p:spPr bwMode="auto">
          <a:xfrm>
            <a:off x="1703512" y="39826"/>
            <a:ext cx="1101722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600" b="1" dirty="0"/>
              <a:t>Volumes of Cubes, Cuboids, Cylinders and Prisms: Examples</a:t>
            </a:r>
            <a:endParaRPr lang="en-US" altLang="en-US" sz="2600" b="1" dirty="0"/>
          </a:p>
        </p:txBody>
      </p:sp>
      <p:sp>
        <p:nvSpPr>
          <p:cNvPr id="14" name="TextBox 7">
            <a:extLst>
              <a:ext uri="{FF2B5EF4-FFF2-40B4-BE49-F238E27FC236}">
                <a16:creationId xmlns:a16="http://schemas.microsoft.com/office/drawing/2014/main" id="{F70E120F-2F41-8B49-BE1E-7CCFD703B2BF}"/>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C4.1</a:t>
            </a:r>
            <a:endParaRPr lang="en-US" altLang="en-US" b="1" dirty="0">
              <a:solidFill>
                <a:schemeClr val="bg1"/>
              </a:solidFill>
            </a:endParaRPr>
          </a:p>
        </p:txBody>
      </p:sp>
    </p:spTree>
    <p:extLst>
      <p:ext uri="{BB962C8B-B14F-4D97-AF65-F5344CB8AC3E}">
        <p14:creationId xmlns:p14="http://schemas.microsoft.com/office/powerpoint/2010/main" val="22327075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1" grpId="0"/>
      <p:bldP spid="3" grpId="0"/>
      <p:bldP spid="10"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1703512" y="39826"/>
            <a:ext cx="1099254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600" b="1" dirty="0"/>
              <a:t>Volumes of Cubes, Cuboids, Cylinders and Prisms: Examples</a:t>
            </a:r>
            <a:endParaRPr lang="en-US" altLang="en-US" sz="26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297924" y="3852618"/>
            <a:ext cx="6462372" cy="1200329"/>
          </a:xfrm>
          <a:prstGeom prst="rect">
            <a:avLst/>
          </a:prstGeom>
        </p:spPr>
        <p:txBody>
          <a:bodyPr wrap="square">
            <a:spAutoFit/>
          </a:bodyPr>
          <a:lstStyle/>
          <a:p>
            <a:r>
              <a:rPr lang="en-GB" sz="2400" dirty="0">
                <a:solidFill>
                  <a:srgbClr val="FF0000"/>
                </a:solidFill>
              </a:rPr>
              <a:t>The body of the extinguisher is a cylinder with radius 10 cm and height 60 cm, so its volume is given by</a:t>
            </a:r>
          </a:p>
        </p:txBody>
      </p:sp>
      <p:sp>
        <p:nvSpPr>
          <p:cNvPr id="9" name="Rectangle 8"/>
          <p:cNvSpPr/>
          <p:nvPr/>
        </p:nvSpPr>
        <p:spPr>
          <a:xfrm>
            <a:off x="5704588" y="5463865"/>
            <a:ext cx="2036135" cy="461665"/>
          </a:xfrm>
          <a:prstGeom prst="rect">
            <a:avLst/>
          </a:prstGeom>
        </p:spPr>
        <p:txBody>
          <a:bodyPr wrap="none">
            <a:spAutoFit/>
          </a:bodyPr>
          <a:lstStyle/>
          <a:p>
            <a:r>
              <a:rPr lang="en-GB" sz="2400" dirty="0">
                <a:solidFill>
                  <a:srgbClr val="FF0000"/>
                </a:solidFill>
              </a:rPr>
              <a:t>=</a:t>
            </a:r>
            <a:r>
              <a:rPr lang="en-GB" sz="2400" b="1" dirty="0">
                <a:solidFill>
                  <a:srgbClr val="FF0000"/>
                </a:solidFill>
              </a:rPr>
              <a:t> 18 850 cm</a:t>
            </a:r>
            <a:r>
              <a:rPr lang="en-GB" sz="2400" b="1" baseline="30000" dirty="0">
                <a:solidFill>
                  <a:srgbClr val="FF0000"/>
                </a:solidFill>
              </a:rPr>
              <a:t>3</a:t>
            </a:r>
          </a:p>
        </p:txBody>
      </p:sp>
      <p:sp>
        <p:nvSpPr>
          <p:cNvPr id="11" name="TextBox 1"/>
          <p:cNvSpPr txBox="1">
            <a:spLocks noChangeArrowheads="1"/>
          </p:cNvSpPr>
          <p:nvPr/>
        </p:nvSpPr>
        <p:spPr bwMode="auto">
          <a:xfrm>
            <a:off x="2297924" y="3242586"/>
            <a:ext cx="15121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2" name="TextBox 1"/>
          <p:cNvSpPr txBox="1">
            <a:spLocks noChangeArrowheads="1"/>
          </p:cNvSpPr>
          <p:nvPr/>
        </p:nvSpPr>
        <p:spPr bwMode="auto">
          <a:xfrm>
            <a:off x="2297924" y="762595"/>
            <a:ext cx="9649073"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2 </a:t>
            </a:r>
          </a:p>
        </p:txBody>
      </p:sp>
      <p:sp>
        <p:nvSpPr>
          <p:cNvPr id="3" name="Rectangle 2"/>
          <p:cNvSpPr/>
          <p:nvPr/>
        </p:nvSpPr>
        <p:spPr>
          <a:xfrm>
            <a:off x="2297925" y="1284503"/>
            <a:ext cx="6678396" cy="1569660"/>
          </a:xfrm>
          <a:prstGeom prst="rect">
            <a:avLst/>
          </a:prstGeom>
        </p:spPr>
        <p:txBody>
          <a:bodyPr wrap="square">
            <a:spAutoFit/>
          </a:bodyPr>
          <a:lstStyle/>
          <a:p>
            <a:r>
              <a:rPr lang="en-GB" sz="2400" dirty="0"/>
              <a:t>The cylindrical body of a fire extinguisher has the dimensions shown in the diagram. Find the maximum volume of water the extinguisher could hold.</a:t>
            </a:r>
            <a:endParaRPr lang="en-GB" sz="2400" dirty="0">
              <a:solidFill>
                <a:prstClr val="black"/>
              </a:solidFill>
            </a:endParaRPr>
          </a:p>
        </p:txBody>
      </p:sp>
      <p:sp>
        <p:nvSpPr>
          <p:cNvPr id="13" name="Rectangle 12"/>
          <p:cNvSpPr/>
          <p:nvPr/>
        </p:nvSpPr>
        <p:spPr>
          <a:xfrm>
            <a:off x="2297924" y="5441370"/>
            <a:ext cx="3438762" cy="461665"/>
          </a:xfrm>
          <a:prstGeom prst="rect">
            <a:avLst/>
          </a:prstGeom>
        </p:spPr>
        <p:txBody>
          <a:bodyPr wrap="none">
            <a:spAutoFit/>
          </a:bodyPr>
          <a:lstStyle/>
          <a:p>
            <a:r>
              <a:rPr lang="en-GB" sz="2400" i="1" dirty="0">
                <a:solidFill>
                  <a:srgbClr val="FF0000"/>
                </a:solidFill>
                <a:latin typeface="Times New Roman" panose="02020603050405020304" pitchFamily="18" charset="0"/>
                <a:cs typeface="Times New Roman" panose="02020603050405020304" pitchFamily="18" charset="0"/>
              </a:rPr>
              <a:t>V</a:t>
            </a:r>
            <a:r>
              <a:rPr lang="en-GB" sz="2400" i="1" dirty="0">
                <a:solidFill>
                  <a:srgbClr val="FF0000"/>
                </a:solidFill>
                <a:latin typeface="+mj-lt"/>
              </a:rPr>
              <a:t> </a:t>
            </a:r>
            <a:r>
              <a:rPr lang="en-GB" sz="2400" dirty="0">
                <a:solidFill>
                  <a:srgbClr val="FF0000"/>
                </a:solidFill>
                <a:latin typeface="+mj-lt"/>
              </a:rPr>
              <a:t>= </a:t>
            </a:r>
            <a:r>
              <a:rPr lang="en-GB" sz="2400" dirty="0">
                <a:solidFill>
                  <a:srgbClr val="FF0000"/>
                </a:solidFill>
                <a:latin typeface="+mj-lt"/>
                <a:sym typeface="Symbol" panose="05050102010706020507" pitchFamily="18" charset="2"/>
              </a:rPr>
              <a:t></a:t>
            </a:r>
            <a:r>
              <a:rPr lang="en-GB" sz="2400" dirty="0">
                <a:solidFill>
                  <a:srgbClr val="FF0000"/>
                </a:solidFill>
                <a:latin typeface="+mj-lt"/>
              </a:rPr>
              <a:t>×</a:t>
            </a:r>
            <a:r>
              <a:rPr lang="en-GB" sz="2400" dirty="0">
                <a:solidFill>
                  <a:srgbClr val="FF0000"/>
                </a:solidFill>
              </a:rPr>
              <a:t>10</a:t>
            </a:r>
            <a:r>
              <a:rPr lang="en-GB" sz="2400" baseline="30000" dirty="0">
                <a:solidFill>
                  <a:srgbClr val="FF0000"/>
                </a:solidFill>
              </a:rPr>
              <a:t>2 </a:t>
            </a:r>
            <a:r>
              <a:rPr lang="en-GB" sz="2400" dirty="0">
                <a:solidFill>
                  <a:srgbClr val="FF0000"/>
                </a:solidFill>
              </a:rPr>
              <a:t>cm × 60 cm</a:t>
            </a:r>
            <a:endParaRPr lang="en-GB" sz="2400" dirty="0">
              <a:solidFill>
                <a:srgbClr val="FF0000"/>
              </a:solidFill>
              <a:latin typeface="+mj-lt"/>
            </a:endParaRPr>
          </a:p>
        </p:txBody>
      </p:sp>
      <p:pic>
        <p:nvPicPr>
          <p:cNvPr id="4" name="Picture 3"/>
          <p:cNvPicPr>
            <a:picLocks noChangeAspect="1"/>
          </p:cNvPicPr>
          <p:nvPr/>
        </p:nvPicPr>
        <p:blipFill rotWithShape="1">
          <a:blip r:embed="rId4"/>
          <a:srcRect l="43503" t="18484" r="34644" b="15334"/>
          <a:stretch/>
        </p:blipFill>
        <p:spPr>
          <a:xfrm>
            <a:off x="9373365" y="762595"/>
            <a:ext cx="2664296" cy="4536504"/>
          </a:xfrm>
          <a:prstGeom prst="rect">
            <a:avLst/>
          </a:prstGeom>
        </p:spPr>
      </p:pic>
      <p:sp>
        <p:nvSpPr>
          <p:cNvPr id="6" name="Rectangle 5"/>
          <p:cNvSpPr/>
          <p:nvPr/>
        </p:nvSpPr>
        <p:spPr>
          <a:xfrm>
            <a:off x="2318723" y="6100412"/>
            <a:ext cx="9475671" cy="461665"/>
          </a:xfrm>
          <a:prstGeom prst="rect">
            <a:avLst/>
          </a:prstGeom>
        </p:spPr>
        <p:txBody>
          <a:bodyPr wrap="none">
            <a:spAutoFit/>
          </a:bodyPr>
          <a:lstStyle/>
          <a:p>
            <a:pPr lvl="0"/>
            <a:r>
              <a:rPr lang="en-GB" sz="2400" dirty="0">
                <a:solidFill>
                  <a:srgbClr val="FF0000"/>
                </a:solidFill>
              </a:rPr>
              <a:t>Note: the diagram shows the diameter as 20 cm, the radius is 10 cm.</a:t>
            </a:r>
          </a:p>
        </p:txBody>
      </p:sp>
      <p:sp>
        <p:nvSpPr>
          <p:cNvPr id="14" name="TextBox 7">
            <a:extLst>
              <a:ext uri="{FF2B5EF4-FFF2-40B4-BE49-F238E27FC236}">
                <a16:creationId xmlns:a16="http://schemas.microsoft.com/office/drawing/2014/main" id="{9ECBC413-7A7F-E84C-8E75-C809B41002CA}"/>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C4.1</a:t>
            </a:r>
            <a:endParaRPr lang="en-US" altLang="en-US" b="1" dirty="0">
              <a:solidFill>
                <a:schemeClr val="bg1"/>
              </a:solidFill>
            </a:endParaRPr>
          </a:p>
        </p:txBody>
      </p:sp>
    </p:spTree>
    <p:extLst>
      <p:ext uri="{BB962C8B-B14F-4D97-AF65-F5344CB8AC3E}">
        <p14:creationId xmlns:p14="http://schemas.microsoft.com/office/powerpoint/2010/main" val="1749715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1" grpId="0"/>
      <p:bldP spid="3" grpId="0"/>
      <p:bldP spid="13"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 name="Rectangle 1"/>
              <p:cNvSpPr/>
              <p:nvPr/>
            </p:nvSpPr>
            <p:spPr>
              <a:xfrm>
                <a:off x="2386567" y="4846213"/>
                <a:ext cx="9686097" cy="830997"/>
              </a:xfrm>
              <a:prstGeom prst="rect">
                <a:avLst/>
              </a:prstGeom>
            </p:spPr>
            <p:txBody>
              <a:bodyPr wrap="square">
                <a:spAutoFit/>
              </a:bodyPr>
              <a:lstStyle/>
              <a:p>
                <a:r>
                  <a:rPr lang="en-GB" sz="2400" dirty="0">
                    <a:solidFill>
                      <a:srgbClr val="FF0000"/>
                    </a:solidFill>
                  </a:rPr>
                  <a:t>The shape is a triangular prism with 𝑏</a:t>
                </a:r>
                <a:r>
                  <a:rPr lang="en-GB" sz="2400" i="1" dirty="0">
                    <a:solidFill>
                      <a:srgbClr val="FF0000"/>
                    </a:solidFill>
                  </a:rPr>
                  <a:t> </a:t>
                </a:r>
                <a:r>
                  <a:rPr lang="en-GB" sz="2400" dirty="0">
                    <a:solidFill>
                      <a:srgbClr val="FF0000"/>
                    </a:solidFill>
                  </a:rPr>
                  <a:t>= 80, ℎ</a:t>
                </a:r>
                <a:r>
                  <a:rPr lang="en-GB" sz="2400" i="1" dirty="0">
                    <a:solidFill>
                      <a:srgbClr val="FF0000"/>
                    </a:solidFill>
                  </a:rPr>
                  <a:t>  </a:t>
                </a:r>
                <a:r>
                  <a:rPr lang="en-GB" sz="2400" dirty="0">
                    <a:solidFill>
                      <a:srgbClr val="FF0000"/>
                    </a:solidFill>
                  </a:rPr>
                  <a:t>= 10 and </a:t>
                </a:r>
                <a14:m>
                  <m:oMath xmlns:m="http://schemas.openxmlformats.org/officeDocument/2006/math">
                    <m:r>
                      <a:rPr lang="en-GB" sz="2400" b="0" i="1" smtClean="0">
                        <a:solidFill>
                          <a:srgbClr val="FF0000"/>
                        </a:solidFill>
                        <a:latin typeface="Cambria Math" panose="02040503050406030204" pitchFamily="18" charset="0"/>
                      </a:rPr>
                      <m:t>𝑙</m:t>
                    </m:r>
                  </m:oMath>
                </a14:m>
                <a:r>
                  <a:rPr lang="en-GB" sz="2400" i="1" dirty="0">
                    <a:solidFill>
                      <a:srgbClr val="FF0000"/>
                    </a:solidFill>
                  </a:rPr>
                  <a:t> </a:t>
                </a:r>
                <a:r>
                  <a:rPr lang="en-GB" sz="2400" dirty="0">
                    <a:solidFill>
                      <a:srgbClr val="FF0000"/>
                    </a:solidFill>
                  </a:rPr>
                  <a:t>= 300 cm. So its volume is given by</a:t>
                </a:r>
              </a:p>
            </p:txBody>
          </p:sp>
        </mc:Choice>
        <mc:Fallback xmlns="">
          <p:sp>
            <p:nvSpPr>
              <p:cNvPr id="2" name="Rectangle 1"/>
              <p:cNvSpPr>
                <a:spLocks noRot="1" noChangeAspect="1" noMove="1" noResize="1" noEditPoints="1" noAdjustHandles="1" noChangeArrowheads="1" noChangeShapeType="1" noTextEdit="1"/>
              </p:cNvSpPr>
              <p:nvPr/>
            </p:nvSpPr>
            <p:spPr>
              <a:xfrm>
                <a:off x="2386567" y="4846213"/>
                <a:ext cx="9686097" cy="830997"/>
              </a:xfrm>
              <a:prstGeom prst="rect">
                <a:avLst/>
              </a:prstGeom>
              <a:blipFill rotWithShape="0">
                <a:blip r:embed="rId4"/>
                <a:stretch>
                  <a:fillRect l="-944" t="-5882" b="-16912"/>
                </a:stretch>
              </a:blipFill>
            </p:spPr>
            <p:txBody>
              <a:bodyPr/>
              <a:lstStyle/>
              <a:p>
                <a:r>
                  <a:rPr lang="en-GB">
                    <a:noFill/>
                  </a:rPr>
                  <a:t> </a:t>
                </a:r>
              </a:p>
            </p:txBody>
          </p:sp>
        </mc:Fallback>
      </mc:AlternateContent>
      <p:sp>
        <p:nvSpPr>
          <p:cNvPr id="9" name="Rectangle 8"/>
          <p:cNvSpPr/>
          <p:nvPr/>
        </p:nvSpPr>
        <p:spPr>
          <a:xfrm>
            <a:off x="9120336" y="5954940"/>
            <a:ext cx="2292615" cy="461665"/>
          </a:xfrm>
          <a:prstGeom prst="rect">
            <a:avLst/>
          </a:prstGeom>
        </p:spPr>
        <p:txBody>
          <a:bodyPr wrap="none">
            <a:spAutoFit/>
          </a:bodyPr>
          <a:lstStyle/>
          <a:p>
            <a:r>
              <a:rPr lang="en-GB" sz="2400" dirty="0">
                <a:solidFill>
                  <a:srgbClr val="FF0000"/>
                </a:solidFill>
              </a:rPr>
              <a:t>=</a:t>
            </a:r>
            <a:r>
              <a:rPr lang="en-GB" sz="2400" b="1" dirty="0">
                <a:solidFill>
                  <a:srgbClr val="FF0000"/>
                </a:solidFill>
              </a:rPr>
              <a:t> 120 000 cm</a:t>
            </a:r>
            <a:r>
              <a:rPr lang="en-GB" sz="2400" b="1" baseline="30000" dirty="0">
                <a:solidFill>
                  <a:srgbClr val="FF0000"/>
                </a:solidFill>
              </a:rPr>
              <a:t>3</a:t>
            </a:r>
            <a:r>
              <a:rPr lang="en-GB" sz="2400" b="1" dirty="0">
                <a:solidFill>
                  <a:srgbClr val="FF0000"/>
                </a:solidFill>
              </a:rPr>
              <a:t> </a:t>
            </a:r>
          </a:p>
        </p:txBody>
      </p:sp>
      <p:sp>
        <p:nvSpPr>
          <p:cNvPr id="11" name="TextBox 1"/>
          <p:cNvSpPr txBox="1">
            <a:spLocks noChangeArrowheads="1"/>
          </p:cNvSpPr>
          <p:nvPr/>
        </p:nvSpPr>
        <p:spPr bwMode="auto">
          <a:xfrm>
            <a:off x="2386567" y="4413760"/>
            <a:ext cx="15121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2" name="TextBox 1"/>
          <p:cNvSpPr txBox="1">
            <a:spLocks noChangeArrowheads="1"/>
          </p:cNvSpPr>
          <p:nvPr/>
        </p:nvSpPr>
        <p:spPr bwMode="auto">
          <a:xfrm>
            <a:off x="2297925" y="762595"/>
            <a:ext cx="192586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3 </a:t>
            </a:r>
          </a:p>
        </p:txBody>
      </p:sp>
      <p:sp>
        <p:nvSpPr>
          <p:cNvPr id="3" name="Rectangle 2"/>
          <p:cNvSpPr/>
          <p:nvPr/>
        </p:nvSpPr>
        <p:spPr>
          <a:xfrm>
            <a:off x="2328996" y="1259721"/>
            <a:ext cx="9532640" cy="1200329"/>
          </a:xfrm>
          <a:prstGeom prst="rect">
            <a:avLst/>
          </a:prstGeom>
        </p:spPr>
        <p:txBody>
          <a:bodyPr wrap="square">
            <a:spAutoFit/>
          </a:bodyPr>
          <a:lstStyle/>
          <a:p>
            <a:r>
              <a:rPr lang="en-GB" sz="2400" dirty="0"/>
              <a:t>A traffic calming road hump (sleeping policeman) is made of concrete and has the dimensions shown in the diagram. Find the volume of concrete needed to make one road hump.</a:t>
            </a:r>
            <a:endParaRPr lang="en-GB" sz="2400" dirty="0">
              <a:solidFill>
                <a:prstClr val="black"/>
              </a:solidFill>
            </a:endParaRPr>
          </a:p>
        </p:txBody>
      </p:sp>
      <mc:AlternateContent xmlns:mc="http://schemas.openxmlformats.org/markup-compatibility/2006" xmlns:a14="http://schemas.microsoft.com/office/drawing/2010/main">
        <mc:Choice Requires="a14">
          <p:sp>
            <p:nvSpPr>
              <p:cNvPr id="13" name="Rectangle 12"/>
              <p:cNvSpPr/>
              <p:nvPr/>
            </p:nvSpPr>
            <p:spPr>
              <a:xfrm>
                <a:off x="2445793" y="5878830"/>
                <a:ext cx="2446439" cy="613886"/>
              </a:xfrm>
              <a:prstGeom prst="rect">
                <a:avLst/>
              </a:prstGeom>
            </p:spPr>
            <p:txBody>
              <a:bodyPr wrap="none">
                <a:spAutoFit/>
              </a:bodyPr>
              <a:lstStyle/>
              <a:p>
                <a:r>
                  <a:rPr lang="en-GB" sz="2400" i="1" dirty="0">
                    <a:solidFill>
                      <a:srgbClr val="FF0000"/>
                    </a:solidFill>
                    <a:latin typeface="Times New Roman" panose="02020603050405020304" pitchFamily="18" charset="0"/>
                    <a:cs typeface="Times New Roman" panose="02020603050405020304" pitchFamily="18" charset="0"/>
                  </a:rPr>
                  <a:t>V</a:t>
                </a:r>
                <a:r>
                  <a:rPr lang="en-GB" sz="2400" i="1" dirty="0">
                    <a:solidFill>
                      <a:srgbClr val="FF0000"/>
                    </a:solidFill>
                    <a:latin typeface="+mj-lt"/>
                  </a:rPr>
                  <a:t> </a:t>
                </a:r>
                <a14:m>
                  <m:oMath xmlns:m="http://schemas.openxmlformats.org/officeDocument/2006/math">
                    <m:r>
                      <a:rPr lang="en-GB" sz="2400" b="0" i="0" smtClean="0">
                        <a:solidFill>
                          <a:srgbClr val="FF0000"/>
                        </a:solidFill>
                        <a:latin typeface="Cambria Math" panose="02040503050406030204" pitchFamily="18" charset="0"/>
                      </a:rPr>
                      <m:t>=</m:t>
                    </m:r>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2</m:t>
                        </m:r>
                      </m:den>
                    </m:f>
                    <m:r>
                      <a:rPr lang="en-GB" sz="2400" i="1" smtClean="0">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𝑏</m:t>
                    </m:r>
                    <m:r>
                      <a:rPr lang="en-GB" sz="2400" b="0" i="1" smtClean="0">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h</m:t>
                    </m:r>
                    <m:r>
                      <a:rPr lang="en-GB" sz="2400" b="0" i="1" smtClean="0">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𝑙</m:t>
                    </m:r>
                  </m:oMath>
                </a14:m>
                <a:endParaRPr lang="en-GB" sz="2400" dirty="0">
                  <a:solidFill>
                    <a:srgbClr val="FF0000"/>
                  </a:solidFill>
                  <a:latin typeface="+mj-lt"/>
                </a:endParaRPr>
              </a:p>
            </p:txBody>
          </p:sp>
        </mc:Choice>
        <mc:Fallback xmlns="">
          <p:sp>
            <p:nvSpPr>
              <p:cNvPr id="13" name="Rectangle 12"/>
              <p:cNvSpPr>
                <a:spLocks noRot="1" noChangeAspect="1" noMove="1" noResize="1" noEditPoints="1" noAdjustHandles="1" noChangeArrowheads="1" noChangeShapeType="1" noTextEdit="1"/>
              </p:cNvSpPr>
              <p:nvPr/>
            </p:nvSpPr>
            <p:spPr>
              <a:xfrm>
                <a:off x="2445793" y="5878830"/>
                <a:ext cx="2446439" cy="613886"/>
              </a:xfrm>
              <a:prstGeom prst="rect">
                <a:avLst/>
              </a:prstGeom>
              <a:blipFill rotWithShape="1">
                <a:blip r:embed="rId5"/>
                <a:stretch>
                  <a:fillRect l="-3731" b="-8911"/>
                </a:stretch>
              </a:blipFill>
            </p:spPr>
            <p:txBody>
              <a:bodyPr/>
              <a:lstStyle/>
              <a:p>
                <a:r>
                  <a:rPr lang="en-GB">
                    <a:noFill/>
                  </a:rPr>
                  <a:t> </a:t>
                </a:r>
              </a:p>
            </p:txBody>
          </p:sp>
        </mc:Fallback>
      </mc:AlternateContent>
      <p:pic>
        <p:nvPicPr>
          <p:cNvPr id="4" name="Picture 3"/>
          <p:cNvPicPr>
            <a:picLocks noChangeAspect="1"/>
          </p:cNvPicPr>
          <p:nvPr/>
        </p:nvPicPr>
        <p:blipFill rotWithShape="1">
          <a:blip r:embed="rId6"/>
          <a:srcRect l="18107" t="58404" r="35825" b="11131"/>
          <a:stretch/>
        </p:blipFill>
        <p:spPr>
          <a:xfrm>
            <a:off x="4439816" y="2525053"/>
            <a:ext cx="5420777" cy="2015417"/>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4727848" y="5763244"/>
                <a:ext cx="4531049" cy="7838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2400" b="0" i="1"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2</m:t>
                          </m:r>
                        </m:den>
                      </m:f>
                      <m:r>
                        <a:rPr lang="en-GB" sz="2400" i="1">
                          <a:solidFill>
                            <a:srgbClr val="FF0000"/>
                          </a:solidFill>
                          <a:latin typeface="Cambria Math" panose="02040503050406030204" pitchFamily="18" charset="0"/>
                          <a:ea typeface="Cambria Math" panose="02040503050406030204" pitchFamily="18" charset="0"/>
                        </a:rPr>
                        <m:t>×80</m:t>
                      </m:r>
                      <m:r>
                        <a:rPr lang="en-GB" sz="2400" b="0" i="1" smtClean="0">
                          <a:solidFill>
                            <a:srgbClr val="FF0000"/>
                          </a:solidFill>
                          <a:latin typeface="Cambria Math" panose="02040503050406030204" pitchFamily="18" charset="0"/>
                          <a:ea typeface="Cambria Math" panose="02040503050406030204" pitchFamily="18" charset="0"/>
                        </a:rPr>
                        <m:t> </m:t>
                      </m:r>
                      <m:r>
                        <m:rPr>
                          <m:nor/>
                        </m:rPr>
                        <a:rPr lang="en-GB" sz="2400" dirty="0">
                          <a:solidFill>
                            <a:srgbClr val="FF0000"/>
                          </a:solidFill>
                        </a:rPr>
                        <m:t>cm</m:t>
                      </m:r>
                      <m:r>
                        <a:rPr lang="en-GB" sz="2400" i="1">
                          <a:solidFill>
                            <a:srgbClr val="FF0000"/>
                          </a:solidFill>
                          <a:latin typeface="Cambria Math" panose="02040503050406030204" pitchFamily="18" charset="0"/>
                          <a:ea typeface="Cambria Math" panose="02040503050406030204" pitchFamily="18" charset="0"/>
                        </a:rPr>
                        <m:t>×10</m:t>
                      </m:r>
                      <m:r>
                        <m:rPr>
                          <m:nor/>
                        </m:rPr>
                        <a:rPr lang="en-GB" sz="2400" b="0" i="0" smtClean="0">
                          <a:solidFill>
                            <a:srgbClr val="FF0000"/>
                          </a:solidFill>
                          <a:latin typeface="Cambria Math" panose="02040503050406030204" pitchFamily="18" charset="0"/>
                          <a:ea typeface="Cambria Math" panose="02040503050406030204" pitchFamily="18" charset="0"/>
                        </a:rPr>
                        <m:t> </m:t>
                      </m:r>
                      <m:r>
                        <m:rPr>
                          <m:nor/>
                        </m:rPr>
                        <a:rPr lang="en-GB" sz="2400" dirty="0">
                          <a:solidFill>
                            <a:srgbClr val="FF0000"/>
                          </a:solidFill>
                        </a:rPr>
                        <m:t>cm</m:t>
                      </m:r>
                      <m:r>
                        <a:rPr lang="en-GB" sz="2400" i="1">
                          <a:solidFill>
                            <a:srgbClr val="FF0000"/>
                          </a:solidFill>
                          <a:latin typeface="Cambria Math" panose="02040503050406030204" pitchFamily="18" charset="0"/>
                          <a:ea typeface="Cambria Math" panose="02040503050406030204" pitchFamily="18" charset="0"/>
                        </a:rPr>
                        <m:t>×300</m:t>
                      </m:r>
                      <m:r>
                        <m:rPr>
                          <m:nor/>
                        </m:rPr>
                        <a:rPr lang="en-GB" sz="2400" b="0" i="0" smtClean="0">
                          <a:solidFill>
                            <a:srgbClr val="FF0000"/>
                          </a:solidFill>
                          <a:latin typeface="Cambria Math" panose="02040503050406030204" pitchFamily="18" charset="0"/>
                          <a:ea typeface="Cambria Math" panose="02040503050406030204" pitchFamily="18" charset="0"/>
                        </a:rPr>
                        <m:t> </m:t>
                      </m:r>
                      <m:r>
                        <m:rPr>
                          <m:nor/>
                        </m:rPr>
                        <a:rPr lang="en-GB" sz="2400" dirty="0">
                          <a:solidFill>
                            <a:srgbClr val="FF0000"/>
                          </a:solidFill>
                        </a:rPr>
                        <m:t>cm</m:t>
                      </m:r>
                    </m:oMath>
                  </m:oMathPara>
                </a14:m>
                <a:endParaRPr lang="en-GB" sz="2400" dirty="0"/>
              </a:p>
            </p:txBody>
          </p:sp>
        </mc:Choice>
        <mc:Fallback xmlns="">
          <p:sp>
            <p:nvSpPr>
              <p:cNvPr id="6" name="Rectangle 5"/>
              <p:cNvSpPr>
                <a:spLocks noRot="1" noChangeAspect="1" noMove="1" noResize="1" noEditPoints="1" noAdjustHandles="1" noChangeArrowheads="1" noChangeShapeType="1" noTextEdit="1"/>
              </p:cNvSpPr>
              <p:nvPr/>
            </p:nvSpPr>
            <p:spPr>
              <a:xfrm>
                <a:off x="4727848" y="5763244"/>
                <a:ext cx="4531049" cy="783804"/>
              </a:xfrm>
              <a:prstGeom prst="rect">
                <a:avLst/>
              </a:prstGeom>
              <a:blipFill>
                <a:blip r:embed="rId7"/>
                <a:stretch>
                  <a:fillRect/>
                </a:stretch>
              </a:blipFill>
            </p:spPr>
            <p:txBody>
              <a:bodyPr/>
              <a:lstStyle/>
              <a:p>
                <a:r>
                  <a:rPr lang="en-GB">
                    <a:noFill/>
                  </a:rPr>
                  <a:t> </a:t>
                </a:r>
              </a:p>
            </p:txBody>
          </p:sp>
        </mc:Fallback>
      </mc:AlternateContent>
      <p:sp>
        <p:nvSpPr>
          <p:cNvPr id="16" name="TextBox 2"/>
          <p:cNvSpPr txBox="1">
            <a:spLocks noChangeArrowheads="1"/>
          </p:cNvSpPr>
          <p:nvPr/>
        </p:nvSpPr>
        <p:spPr bwMode="auto">
          <a:xfrm>
            <a:off x="1703512" y="39826"/>
            <a:ext cx="1099254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600" b="1" dirty="0"/>
              <a:t>Volumes of Cubes, Cuboids, Cylinders and Prisms: Examples</a:t>
            </a:r>
            <a:endParaRPr lang="en-US" altLang="en-US" sz="2600" b="1" dirty="0"/>
          </a:p>
        </p:txBody>
      </p:sp>
      <p:sp>
        <p:nvSpPr>
          <p:cNvPr id="14" name="TextBox 7">
            <a:extLst>
              <a:ext uri="{FF2B5EF4-FFF2-40B4-BE49-F238E27FC236}">
                <a16:creationId xmlns:a16="http://schemas.microsoft.com/office/drawing/2014/main" id="{843273F3-ED3B-E848-904F-8A8A7C31734A}"/>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C4.1</a:t>
            </a:r>
            <a:endParaRPr lang="en-US" altLang="en-US" b="1" dirty="0">
              <a:solidFill>
                <a:schemeClr val="bg1"/>
              </a:solidFill>
            </a:endParaRPr>
          </a:p>
        </p:txBody>
      </p:sp>
    </p:spTree>
    <p:extLst>
      <p:ext uri="{BB962C8B-B14F-4D97-AF65-F5344CB8AC3E}">
        <p14:creationId xmlns:p14="http://schemas.microsoft.com/office/powerpoint/2010/main" val="26226840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1" grpId="0"/>
      <p:bldP spid="3" grpId="0"/>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C4.1: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01600" y="704696"/>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sp>
        <p:nvSpPr>
          <p:cNvPr id="3" name="Rectangle 2"/>
          <p:cNvSpPr/>
          <p:nvPr/>
        </p:nvSpPr>
        <p:spPr>
          <a:xfrm>
            <a:off x="2301600" y="1644286"/>
            <a:ext cx="6818736" cy="1200329"/>
          </a:xfrm>
          <a:prstGeom prst="rect">
            <a:avLst/>
          </a:prstGeom>
        </p:spPr>
        <p:txBody>
          <a:bodyPr wrap="square">
            <a:spAutoFit/>
          </a:bodyPr>
          <a:lstStyle/>
          <a:p>
            <a:r>
              <a:rPr lang="en-GB" sz="2400" dirty="0"/>
              <a:t>1.  Find the volumes of the solids shown below.</a:t>
            </a:r>
          </a:p>
          <a:p>
            <a:pPr marL="457200" indent="-457200">
              <a:buAutoNum type="arabicParenR"/>
            </a:pPr>
            <a:endParaRPr lang="en-GB" sz="2400" dirty="0">
              <a:cs typeface="Arial" panose="020B0604020202020204" pitchFamily="34" charset="0"/>
            </a:endParaRPr>
          </a:p>
          <a:p>
            <a:r>
              <a:rPr lang="en-GB" sz="2400" dirty="0">
                <a:cs typeface="Arial" panose="020B0604020202020204" pitchFamily="34" charset="0"/>
              </a:rPr>
              <a:t>	(a)											(b)</a:t>
            </a:r>
          </a:p>
        </p:txBody>
      </p:sp>
      <p:sp>
        <p:nvSpPr>
          <p:cNvPr id="15" name="TextBox 1"/>
          <p:cNvSpPr txBox="1">
            <a:spLocks noChangeArrowheads="1"/>
          </p:cNvSpPr>
          <p:nvPr/>
        </p:nvSpPr>
        <p:spPr bwMode="auto">
          <a:xfrm>
            <a:off x="2386567" y="4702323"/>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Answers</a:t>
            </a:r>
          </a:p>
        </p:txBody>
      </p:sp>
      <p:sp>
        <p:nvSpPr>
          <p:cNvPr id="16" name="Rectangle 15"/>
          <p:cNvSpPr/>
          <p:nvPr/>
        </p:nvSpPr>
        <p:spPr>
          <a:xfrm>
            <a:off x="2822908" y="5391579"/>
            <a:ext cx="7237825" cy="830997"/>
          </a:xfrm>
          <a:prstGeom prst="rect">
            <a:avLst/>
          </a:prstGeom>
        </p:spPr>
        <p:txBody>
          <a:bodyPr wrap="square">
            <a:spAutoFit/>
          </a:bodyPr>
          <a:lstStyle/>
          <a:p>
            <a:r>
              <a:rPr lang="en-GB" sz="2400" dirty="0">
                <a:latin typeface="+mj-lt"/>
              </a:rPr>
              <a:t>(a)</a:t>
            </a:r>
            <a:r>
              <a:rPr lang="en-GB" sz="2400" i="1" dirty="0">
                <a:solidFill>
                  <a:srgbClr val="FF0000"/>
                </a:solidFill>
                <a:latin typeface="+mj-lt"/>
              </a:rPr>
              <a:t>	</a:t>
            </a:r>
            <a:r>
              <a:rPr lang="en-GB" sz="2400" i="1" dirty="0">
                <a:solidFill>
                  <a:srgbClr val="FF0000"/>
                </a:solidFill>
                <a:latin typeface="Times New Roman" panose="02020603050405020304" pitchFamily="18" charset="0"/>
                <a:cs typeface="Times New Roman" panose="02020603050405020304" pitchFamily="18" charset="0"/>
              </a:rPr>
              <a:t> V</a:t>
            </a:r>
            <a:r>
              <a:rPr lang="en-GB" sz="2400" i="1" dirty="0">
                <a:solidFill>
                  <a:srgbClr val="FF0000"/>
                </a:solidFill>
                <a:latin typeface="+mj-lt"/>
              </a:rPr>
              <a:t> </a:t>
            </a:r>
            <a:r>
              <a:rPr lang="en-GB" sz="2400" dirty="0">
                <a:solidFill>
                  <a:srgbClr val="FF0000"/>
                </a:solidFill>
                <a:latin typeface="+mj-lt"/>
              </a:rPr>
              <a:t>= 8.96 m</a:t>
            </a:r>
            <a:r>
              <a:rPr lang="en-GB" sz="2400" baseline="30000" dirty="0">
                <a:solidFill>
                  <a:srgbClr val="FF0000"/>
                </a:solidFill>
                <a:latin typeface="+mj-lt"/>
              </a:rPr>
              <a:t>3</a:t>
            </a:r>
            <a:r>
              <a:rPr lang="en-GB" sz="2400" dirty="0">
                <a:solidFill>
                  <a:srgbClr val="FF0000"/>
                </a:solidFill>
                <a:latin typeface="+mj-lt"/>
              </a:rPr>
              <a:t> 					</a:t>
            </a:r>
            <a:r>
              <a:rPr lang="en-GB" sz="2400" i="1" dirty="0"/>
              <a:t> 	     </a:t>
            </a:r>
            <a:r>
              <a:rPr lang="en-GB" sz="2400" dirty="0"/>
              <a:t>(b) </a:t>
            </a:r>
            <a:r>
              <a:rPr lang="en-GB" sz="2400" i="1" dirty="0">
                <a:solidFill>
                  <a:srgbClr val="FF0000"/>
                </a:solidFill>
                <a:latin typeface="Times New Roman" panose="02020603050405020304" pitchFamily="18" charset="0"/>
                <a:cs typeface="Times New Roman" panose="02020603050405020304" pitchFamily="18" charset="0"/>
              </a:rPr>
              <a:t>V</a:t>
            </a:r>
            <a:r>
              <a:rPr lang="en-GB" sz="2400" i="1" dirty="0">
                <a:solidFill>
                  <a:srgbClr val="FF0000"/>
                </a:solidFill>
              </a:rPr>
              <a:t> </a:t>
            </a:r>
            <a:r>
              <a:rPr lang="en-GB" sz="2400" dirty="0">
                <a:solidFill>
                  <a:srgbClr val="FF0000"/>
                </a:solidFill>
              </a:rPr>
              <a:t>= 2.4 m</a:t>
            </a:r>
            <a:r>
              <a:rPr lang="en-GB" sz="2400" baseline="30000" dirty="0">
                <a:solidFill>
                  <a:srgbClr val="FF0000"/>
                </a:solidFill>
              </a:rPr>
              <a:t>3</a:t>
            </a:r>
            <a:r>
              <a:rPr lang="en-GB" sz="2400" dirty="0">
                <a:solidFill>
                  <a:srgbClr val="FF0000"/>
                </a:solidFill>
              </a:rPr>
              <a:t> </a:t>
            </a:r>
          </a:p>
          <a:p>
            <a:pPr lvl="5"/>
            <a:endParaRPr lang="en-GB" sz="2400" dirty="0">
              <a:solidFill>
                <a:srgbClr val="FF0000"/>
              </a:solidFill>
              <a:latin typeface="+mj-lt"/>
            </a:endParaRPr>
          </a:p>
        </p:txBody>
      </p:sp>
      <p:pic>
        <p:nvPicPr>
          <p:cNvPr id="12" name="Picture 11"/>
          <p:cNvPicPr>
            <a:picLocks noChangeAspect="1"/>
          </p:cNvPicPr>
          <p:nvPr/>
        </p:nvPicPr>
        <p:blipFill>
          <a:blip r:embed="rId4"/>
          <a:stretch>
            <a:fillRect/>
          </a:stretch>
        </p:blipFill>
        <p:spPr>
          <a:xfrm>
            <a:off x="8296562" y="2439275"/>
            <a:ext cx="3534678" cy="2157315"/>
          </a:xfrm>
          <a:prstGeom prst="rect">
            <a:avLst/>
          </a:prstGeom>
        </p:spPr>
      </p:pic>
      <p:pic>
        <p:nvPicPr>
          <p:cNvPr id="13" name="Picture 12"/>
          <p:cNvPicPr>
            <a:picLocks noChangeAspect="1"/>
          </p:cNvPicPr>
          <p:nvPr/>
        </p:nvPicPr>
        <p:blipFill rotWithShape="1">
          <a:blip r:embed="rId5"/>
          <a:srcRect l="12201" t="20586" r="28738" b="26889"/>
          <a:stretch/>
        </p:blipFill>
        <p:spPr>
          <a:xfrm>
            <a:off x="3359696" y="2439275"/>
            <a:ext cx="4008373" cy="2004187"/>
          </a:xfrm>
          <a:prstGeom prst="rect">
            <a:avLst/>
          </a:prstGeom>
        </p:spPr>
      </p:pic>
      <p:sp>
        <p:nvSpPr>
          <p:cNvPr id="14" name="TextBox 7">
            <a:extLst>
              <a:ext uri="{FF2B5EF4-FFF2-40B4-BE49-F238E27FC236}">
                <a16:creationId xmlns:a16="http://schemas.microsoft.com/office/drawing/2014/main" id="{066D1C92-5D52-3F4F-ACDD-DBE0AB3D849D}"/>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C4.1</a:t>
            </a:r>
            <a:endParaRPr lang="en-US" altLang="en-US" b="1" dirty="0">
              <a:solidFill>
                <a:schemeClr val="bg1"/>
              </a:solidFill>
            </a:endParaRPr>
          </a:p>
        </p:txBody>
      </p:sp>
    </p:spTree>
    <p:extLst>
      <p:ext uri="{BB962C8B-B14F-4D97-AF65-F5344CB8AC3E}">
        <p14:creationId xmlns:p14="http://schemas.microsoft.com/office/powerpoint/2010/main" val="40265211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C4.1: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01600" y="704696"/>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sp>
        <p:nvSpPr>
          <p:cNvPr id="3" name="Rectangle 2"/>
          <p:cNvSpPr/>
          <p:nvPr/>
        </p:nvSpPr>
        <p:spPr>
          <a:xfrm>
            <a:off x="2301600" y="1644286"/>
            <a:ext cx="6818736" cy="1200329"/>
          </a:xfrm>
          <a:prstGeom prst="rect">
            <a:avLst/>
          </a:prstGeom>
        </p:spPr>
        <p:txBody>
          <a:bodyPr wrap="square">
            <a:spAutoFit/>
          </a:bodyPr>
          <a:lstStyle/>
          <a:p>
            <a:r>
              <a:rPr lang="en-GB" sz="2400" dirty="0"/>
              <a:t>2.  Find the volumes of the solids shown below.</a:t>
            </a:r>
          </a:p>
          <a:p>
            <a:pPr marL="457200" indent="-457200">
              <a:buAutoNum type="arabicParenR"/>
            </a:pPr>
            <a:endParaRPr lang="en-GB" sz="2400" dirty="0">
              <a:cs typeface="Arial" panose="020B0604020202020204" pitchFamily="34" charset="0"/>
            </a:endParaRPr>
          </a:p>
          <a:p>
            <a:r>
              <a:rPr lang="en-GB" sz="2400" dirty="0">
                <a:cs typeface="Arial" panose="020B0604020202020204" pitchFamily="34" charset="0"/>
              </a:rPr>
              <a:t>	(a)											(b)</a:t>
            </a:r>
          </a:p>
        </p:txBody>
      </p:sp>
      <p:sp>
        <p:nvSpPr>
          <p:cNvPr id="15" name="TextBox 1"/>
          <p:cNvSpPr txBox="1">
            <a:spLocks noChangeArrowheads="1"/>
          </p:cNvSpPr>
          <p:nvPr/>
        </p:nvSpPr>
        <p:spPr bwMode="auto">
          <a:xfrm>
            <a:off x="2386567" y="4848139"/>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Answers</a:t>
            </a:r>
          </a:p>
        </p:txBody>
      </p:sp>
      <mc:AlternateContent xmlns:mc="http://schemas.openxmlformats.org/markup-compatibility/2006" xmlns:a14="http://schemas.microsoft.com/office/drawing/2010/main">
        <mc:Choice Requires="a14">
          <p:sp>
            <p:nvSpPr>
              <p:cNvPr id="16" name="Rectangle 15"/>
              <p:cNvSpPr/>
              <p:nvPr/>
            </p:nvSpPr>
            <p:spPr>
              <a:xfrm>
                <a:off x="2783632" y="5445224"/>
                <a:ext cx="7302961" cy="1200329"/>
              </a:xfrm>
              <a:prstGeom prst="rect">
                <a:avLst/>
              </a:prstGeom>
            </p:spPr>
            <p:txBody>
              <a:bodyPr wrap="none">
                <a:spAutoFit/>
              </a:bodyPr>
              <a:lstStyle/>
              <a:p>
                <a:r>
                  <a:rPr lang="en-GB" sz="2400" dirty="0">
                    <a:latin typeface="+mj-lt"/>
                  </a:rPr>
                  <a:t>(a)</a:t>
                </a:r>
                <a:r>
                  <a:rPr lang="en-GB" sz="2400" i="1" dirty="0">
                    <a:latin typeface="+mj-lt"/>
                  </a:rPr>
                  <a:t>	</a:t>
                </a:r>
                <a:r>
                  <a:rPr lang="en-GB" sz="2400" i="1" dirty="0">
                    <a:solidFill>
                      <a:srgbClr val="FF0000"/>
                    </a:solidFill>
                    <a:latin typeface="Times New Roman" panose="02020603050405020304" pitchFamily="18" charset="0"/>
                    <a:cs typeface="Times New Roman" panose="02020603050405020304" pitchFamily="18" charset="0"/>
                  </a:rPr>
                  <a:t> V</a:t>
                </a:r>
                <a:r>
                  <a:rPr lang="en-GB" sz="2400" i="1" dirty="0">
                    <a:solidFill>
                      <a:srgbClr val="FF0000"/>
                    </a:solidFill>
                    <a:latin typeface="+mj-lt"/>
                  </a:rPr>
                  <a:t> </a:t>
                </a:r>
                <a:r>
                  <a:rPr lang="en-GB" sz="2400" dirty="0">
                    <a:solidFill>
                      <a:srgbClr val="FF0000"/>
                    </a:solidFill>
                    <a:latin typeface="+mj-lt"/>
                  </a:rPr>
                  <a:t>= 		         = 1004.8 mm</a:t>
                </a:r>
                <a:r>
                  <a:rPr lang="en-GB" sz="2400" baseline="30000" dirty="0">
                    <a:solidFill>
                      <a:srgbClr val="FF0000"/>
                    </a:solidFill>
                    <a:latin typeface="+mj-lt"/>
                  </a:rPr>
                  <a:t>3</a:t>
                </a:r>
                <a:r>
                  <a:rPr lang="en-GB" sz="2400" dirty="0">
                    <a:solidFill>
                      <a:srgbClr val="FF0000"/>
                    </a:solidFill>
                    <a:latin typeface="+mj-lt"/>
                  </a:rPr>
                  <a:t>       </a:t>
                </a:r>
                <a:r>
                  <a:rPr lang="en-GB" sz="2400" dirty="0"/>
                  <a:t>(b)  </a:t>
                </a:r>
                <a:r>
                  <a:rPr lang="en-GB" sz="2400" i="1" dirty="0">
                    <a:solidFill>
                      <a:srgbClr val="FF0000"/>
                    </a:solidFill>
                    <a:latin typeface="Times New Roman" panose="02020603050405020304" pitchFamily="18" charset="0"/>
                    <a:cs typeface="Times New Roman" panose="02020603050405020304" pitchFamily="18" charset="0"/>
                  </a:rPr>
                  <a:t>V</a:t>
                </a:r>
                <a:r>
                  <a:rPr lang="en-GB" sz="2400" i="1" dirty="0">
                    <a:solidFill>
                      <a:srgbClr val="FF0000"/>
                    </a:solidFill>
                  </a:rPr>
                  <a:t> </a:t>
                </a: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𝐴𝑙</m:t>
                    </m:r>
                  </m:oMath>
                </a14:m>
                <a:endParaRPr lang="en-GB" sz="2400" baseline="30000" dirty="0">
                  <a:solidFill>
                    <a:srgbClr val="FF0000"/>
                  </a:solidFill>
                </a:endParaRPr>
              </a:p>
              <a:p>
                <a:r>
                  <a:rPr lang="en-GB" sz="2400" baseline="30000" dirty="0">
                    <a:solidFill>
                      <a:srgbClr val="FF0000"/>
                    </a:solidFill>
                  </a:rPr>
                  <a:t>													</a:t>
                </a:r>
                <a:r>
                  <a:rPr lang="en-GB" sz="2400" dirty="0">
                    <a:solidFill>
                      <a:srgbClr val="FF0000"/>
                    </a:solidFill>
                  </a:rPr>
                  <a:t>= 3×15</a:t>
                </a:r>
                <a:endParaRPr lang="en-GB" sz="2400" b="0" dirty="0">
                  <a:solidFill>
                    <a:srgbClr val="FF0000"/>
                  </a:solidFill>
                </a:endParaRPr>
              </a:p>
              <a:p>
                <a:r>
                  <a:rPr lang="en-GB" sz="2400" dirty="0">
                    <a:solidFill>
                      <a:srgbClr val="FF0000"/>
                    </a:solidFill>
                    <a:latin typeface="+mj-lt"/>
                  </a:rPr>
                  <a:t>													= </a:t>
                </a:r>
                <a:r>
                  <a:rPr lang="en-GB" sz="2400" dirty="0">
                    <a:solidFill>
                      <a:srgbClr val="FF0000"/>
                    </a:solidFill>
                  </a:rPr>
                  <a:t>45 cm</a:t>
                </a:r>
                <a:r>
                  <a:rPr lang="en-GB" sz="2400" baseline="30000" dirty="0">
                    <a:solidFill>
                      <a:srgbClr val="FF0000"/>
                    </a:solidFill>
                  </a:rPr>
                  <a:t>3</a:t>
                </a:r>
              </a:p>
            </p:txBody>
          </p:sp>
        </mc:Choice>
        <mc:Fallback xmlns="">
          <p:sp>
            <p:nvSpPr>
              <p:cNvPr id="16" name="Rectangle 15"/>
              <p:cNvSpPr>
                <a:spLocks noRot="1" noChangeAspect="1" noMove="1" noResize="1" noEditPoints="1" noAdjustHandles="1" noChangeArrowheads="1" noChangeShapeType="1" noTextEdit="1"/>
              </p:cNvSpPr>
              <p:nvPr/>
            </p:nvSpPr>
            <p:spPr>
              <a:xfrm>
                <a:off x="2783632" y="5445224"/>
                <a:ext cx="7302961" cy="1200329"/>
              </a:xfrm>
              <a:prstGeom prst="rect">
                <a:avLst/>
              </a:prstGeom>
              <a:blipFill>
                <a:blip r:embed="rId4"/>
                <a:stretch>
                  <a:fillRect l="-1336" t="-4061" b="-11168"/>
                </a:stretch>
              </a:blipFill>
            </p:spPr>
            <p:txBody>
              <a:bodyPr/>
              <a:lstStyle/>
              <a:p>
                <a:r>
                  <a:rPr lang="en-GB">
                    <a:noFill/>
                  </a:rPr>
                  <a:t> </a:t>
                </a:r>
              </a:p>
            </p:txBody>
          </p:sp>
        </mc:Fallback>
      </mc:AlternateContent>
      <p:pic>
        <p:nvPicPr>
          <p:cNvPr id="4" name="Picture 3"/>
          <p:cNvPicPr>
            <a:picLocks noChangeAspect="1"/>
          </p:cNvPicPr>
          <p:nvPr/>
        </p:nvPicPr>
        <p:blipFill rotWithShape="1">
          <a:blip r:embed="rId5"/>
          <a:srcRect l="32281" t="34244" r="35825" b="20585"/>
          <a:stretch/>
        </p:blipFill>
        <p:spPr>
          <a:xfrm>
            <a:off x="3431704" y="2371113"/>
            <a:ext cx="2955487" cy="2353443"/>
          </a:xfrm>
          <a:prstGeom prst="rect">
            <a:avLst/>
          </a:prstGeom>
        </p:spPr>
      </p:pic>
      <p:pic>
        <p:nvPicPr>
          <p:cNvPr id="5" name="Picture 4"/>
          <p:cNvPicPr>
            <a:picLocks noChangeAspect="1"/>
          </p:cNvPicPr>
          <p:nvPr/>
        </p:nvPicPr>
        <p:blipFill rotWithShape="1">
          <a:blip r:embed="rId6"/>
          <a:srcRect l="19774" t="19721" r="27070" b="11997"/>
          <a:stretch/>
        </p:blipFill>
        <p:spPr>
          <a:xfrm>
            <a:off x="8259163" y="2387168"/>
            <a:ext cx="3262473" cy="2356230"/>
          </a:xfrm>
          <a:prstGeom prst="rect">
            <a:avLst/>
          </a:prstGeom>
        </p:spPr>
      </p:pic>
      <p:sp>
        <p:nvSpPr>
          <p:cNvPr id="17" name="Rectangle 16"/>
          <p:cNvSpPr/>
          <p:nvPr/>
        </p:nvSpPr>
        <p:spPr>
          <a:xfrm>
            <a:off x="3828769" y="5436481"/>
            <a:ext cx="1596912" cy="461665"/>
          </a:xfrm>
          <a:prstGeom prst="rect">
            <a:avLst/>
          </a:prstGeom>
        </p:spPr>
        <p:txBody>
          <a:bodyPr wrap="none">
            <a:spAutoFit/>
          </a:bodyPr>
          <a:lstStyle/>
          <a:p>
            <a:r>
              <a:rPr lang="en-GB" sz="2400" dirty="0">
                <a:solidFill>
                  <a:srgbClr val="FF0000"/>
                </a:solidFill>
                <a:latin typeface="+mj-lt"/>
                <a:sym typeface="Symbol" panose="05050102010706020507" pitchFamily="18" charset="2"/>
              </a:rPr>
              <a:t></a:t>
            </a:r>
            <a:r>
              <a:rPr lang="en-GB" sz="2400" dirty="0">
                <a:solidFill>
                  <a:srgbClr val="FF0000"/>
                </a:solidFill>
                <a:latin typeface="+mj-lt"/>
              </a:rPr>
              <a:t>×</a:t>
            </a:r>
            <a:r>
              <a:rPr lang="en-GB" sz="2400" dirty="0">
                <a:solidFill>
                  <a:srgbClr val="FF0000"/>
                </a:solidFill>
              </a:rPr>
              <a:t>4</a:t>
            </a:r>
            <a:r>
              <a:rPr lang="en-GB" sz="2400" baseline="30000" dirty="0">
                <a:solidFill>
                  <a:srgbClr val="FF0000"/>
                </a:solidFill>
              </a:rPr>
              <a:t>2</a:t>
            </a:r>
            <a:r>
              <a:rPr lang="en-GB" sz="2400" dirty="0">
                <a:solidFill>
                  <a:srgbClr val="FF0000"/>
                </a:solidFill>
              </a:rPr>
              <a:t>×20</a:t>
            </a:r>
            <a:endParaRPr lang="en-GB" sz="2400" dirty="0">
              <a:solidFill>
                <a:srgbClr val="FF0000"/>
              </a:solidFill>
              <a:latin typeface="+mj-lt"/>
            </a:endParaRPr>
          </a:p>
        </p:txBody>
      </p:sp>
      <p:sp>
        <p:nvSpPr>
          <p:cNvPr id="13" name="TextBox 7">
            <a:extLst>
              <a:ext uri="{FF2B5EF4-FFF2-40B4-BE49-F238E27FC236}">
                <a16:creationId xmlns:a16="http://schemas.microsoft.com/office/drawing/2014/main" id="{914503B6-9B21-254B-95EB-FE0F3E4A4F85}"/>
              </a:ext>
            </a:extLst>
          </p:cNvPr>
          <p:cNvSpPr txBox="1">
            <a:spLocks noChangeArrowheads="1"/>
          </p:cNvSpPr>
          <p:nvPr/>
        </p:nvSpPr>
        <p:spPr bwMode="auto">
          <a:xfrm>
            <a:off x="-1449" y="13080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algn="ctr" eaLnBrk="0" fontAlgn="base" hangingPunct="0">
              <a:spcBef>
                <a:spcPts val="0"/>
              </a:spcBef>
              <a:spcAft>
                <a:spcPts val="600"/>
              </a:spcAft>
            </a:pPr>
            <a:r>
              <a:rPr lang="en-GB" sz="2000" b="1" kern="1200" dirty="0">
                <a:solidFill>
                  <a:schemeClr val="bg1"/>
                </a:solidFill>
                <a:effectLst/>
                <a:latin typeface="Arial"/>
                <a:ea typeface="MS PGothic"/>
                <a:cs typeface="Times New Roman"/>
              </a:rPr>
              <a:t>STRAND C</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UNIT C4</a:t>
            </a:r>
          </a:p>
          <a:p>
            <a:pPr marL="0" marR="0" algn="ctr" eaLnBrk="0" fontAlgn="base" hangingPunct="0">
              <a:spcBef>
                <a:spcPts val="0"/>
              </a:spcBef>
              <a:spcAft>
                <a:spcPts val="600"/>
              </a:spcAft>
            </a:pPr>
            <a:r>
              <a:rPr lang="en-GB" altLang="en-US" b="1" dirty="0">
                <a:solidFill>
                  <a:schemeClr val="bg1"/>
                </a:solidFill>
                <a:latin typeface="Arial"/>
                <a:ea typeface="MS PGothic"/>
                <a:cs typeface="Times New Roman"/>
              </a:rPr>
              <a:t>Section C4.1</a:t>
            </a:r>
            <a:endParaRPr lang="en-US" altLang="en-US" b="1" dirty="0">
              <a:solidFill>
                <a:schemeClr val="bg1"/>
              </a:solidFill>
            </a:endParaRPr>
          </a:p>
        </p:txBody>
      </p:sp>
    </p:spTree>
    <p:extLst>
      <p:ext uri="{BB962C8B-B14F-4D97-AF65-F5344CB8AC3E}">
        <p14:creationId xmlns:p14="http://schemas.microsoft.com/office/powerpoint/2010/main" val="35996040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16" grpId="0"/>
      <p:bldP spid="17"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D26DF9-5106-4408-AEB8-21B8AFA51FB3}">
  <ds:schemaRefs>
    <ds:schemaRef ds:uri="9ee75292-5076-4fcc-bc52-dcc754448144"/>
    <ds:schemaRef ds:uri="http://purl.org/dc/terms/"/>
    <ds:schemaRef ds:uri="f7b00057-f5aa-46f4-8410-da255f325540"/>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3.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9950</TotalTime>
  <Words>2269</Words>
  <Application>Microsoft Office PowerPoint</Application>
  <PresentationFormat>Widescreen</PresentationFormat>
  <Paragraphs>329</Paragraphs>
  <Slides>28</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Cambria Math</vt:lpstr>
      <vt:lpstr>Times New Roman</vt:lpstr>
      <vt:lpstr>Alapértelmezett terv</vt:lpstr>
      <vt:lpstr>TSST Strand C UNIT C4: Volume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Liz Holland</cp:lastModifiedBy>
  <cp:revision>453</cp:revision>
  <cp:lastPrinted>2016-10-17T08:47:54Z</cp:lastPrinted>
  <dcterms:created xsi:type="dcterms:W3CDTF">2012-10-10T19:07:13Z</dcterms:created>
  <dcterms:modified xsi:type="dcterms:W3CDTF">2020-11-05T13:32:03Z</dcterms:modified>
</cp:coreProperties>
</file>