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handoutMasterIdLst>
    <p:handoutMasterId r:id="rId25"/>
  </p:handoutMasterIdLst>
  <p:sldIdLst>
    <p:sldId id="355" r:id="rId2"/>
    <p:sldId id="283" r:id="rId3"/>
    <p:sldId id="356" r:id="rId4"/>
    <p:sldId id="357" r:id="rId5"/>
    <p:sldId id="358" r:id="rId6"/>
    <p:sldId id="359" r:id="rId7"/>
    <p:sldId id="473" r:id="rId8"/>
    <p:sldId id="461" r:id="rId9"/>
    <p:sldId id="360" r:id="rId10"/>
    <p:sldId id="361" r:id="rId11"/>
    <p:sldId id="362" r:id="rId12"/>
    <p:sldId id="462" r:id="rId13"/>
    <p:sldId id="463" r:id="rId14"/>
    <p:sldId id="464" r:id="rId15"/>
    <p:sldId id="465" r:id="rId16"/>
    <p:sldId id="471" r:id="rId17"/>
    <p:sldId id="466" r:id="rId18"/>
    <p:sldId id="467" r:id="rId19"/>
    <p:sldId id="468" r:id="rId20"/>
    <p:sldId id="469" r:id="rId21"/>
    <p:sldId id="472" r:id="rId22"/>
    <p:sldId id="470" r:id="rId23"/>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ville Davies" initials="ND" lastIdx="16"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9" autoAdjust="0"/>
    <p:restoredTop sz="94660"/>
  </p:normalViewPr>
  <p:slideViewPr>
    <p:cSldViewPr snapToGrid="0">
      <p:cViewPr varScale="1">
        <p:scale>
          <a:sx n="82" d="100"/>
          <a:sy n="82" d="100"/>
        </p:scale>
        <p:origin x="108" y="71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11/3/2020</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2168705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157473870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85504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04575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8001107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237207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63335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1864880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701068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758799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957530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054663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969079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931484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646054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338159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029438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064179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200">
                <a:solidFill>
                  <a:schemeClr val="tx1"/>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sz="280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dirty="0"/>
              <a:t>Click to edit Master subtitle style</a:t>
            </a:r>
            <a:endParaRPr lang="en-US" dirty="0"/>
          </a:p>
        </p:txBody>
      </p:sp>
    </p:spTree>
    <p:extLst>
      <p:ext uri="{BB962C8B-B14F-4D97-AF65-F5344CB8AC3E}">
        <p14:creationId xmlns:p14="http://schemas.microsoft.com/office/powerpoint/2010/main" val="2238633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1085" y="5031616"/>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NULL"/><Relationship Id="rId5" Type="http://schemas.openxmlformats.org/officeDocument/2006/relationships/image" Target="../media/image10.png"/><Relationship Id="rId10" Type="http://schemas.openxmlformats.org/officeDocument/2006/relationships/image" Target="NULL"/><Relationship Id="rId4" Type="http://schemas.openxmlformats.org/officeDocument/2006/relationships/image" Target="../media/image9.png"/><Relationship Id="rId9" Type="http://schemas.openxmlformats.org/officeDocument/2006/relationships/image" Target="NUL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NULL"/><Relationship Id="rId4" Type="http://schemas.openxmlformats.org/officeDocument/2006/relationships/image" Target="NUL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NUL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media/image15.em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2.png"/><Relationship Id="rId7" Type="http://schemas.openxmlformats.org/officeDocument/2006/relationships/image" Target="NUL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 Id="rId9" Type="http://schemas.openxmlformats.org/officeDocument/2006/relationships/image" Target="NUL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2.png"/><Relationship Id="rId7" Type="http://schemas.openxmlformats.org/officeDocument/2006/relationships/image" Target="NUL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 Id="rId9" Type="http://schemas.openxmlformats.org/officeDocument/2006/relationships/image" Target="NUL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NUL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NUL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44" y="5301208"/>
            <a:ext cx="11737304" cy="1325563"/>
          </a:xfrm>
        </p:spPr>
        <p:txBody>
          <a:bodyPr/>
          <a:lstStyle/>
          <a:p>
            <a:r>
              <a:rPr lang="en-GB" sz="3600" b="1" dirty="0"/>
              <a:t>TSST Strand D</a:t>
            </a:r>
            <a:br>
              <a:rPr lang="en-GB" sz="3600" b="1" dirty="0"/>
            </a:br>
            <a:r>
              <a:rPr lang="en-GB" sz="3600" b="1" dirty="0"/>
              <a:t>UNIT D1: Probability of One Event</a:t>
            </a:r>
            <a:endParaRPr lang="en-GB" sz="3600" dirty="0"/>
          </a:p>
        </p:txBody>
      </p:sp>
    </p:spTree>
    <p:extLst>
      <p:ext uri="{BB962C8B-B14F-4D97-AF65-F5344CB8AC3E}">
        <p14:creationId xmlns:p14="http://schemas.microsoft.com/office/powerpoint/2010/main" val="368927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372" name="TextBox 1"/>
              <p:cNvSpPr txBox="1">
                <a:spLocks noChangeArrowheads="1"/>
              </p:cNvSpPr>
              <p:nvPr/>
            </p:nvSpPr>
            <p:spPr bwMode="auto">
              <a:xfrm>
                <a:off x="2345811" y="679025"/>
                <a:ext cx="9721081" cy="1724511"/>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buClr>
                    <a:srgbClr val="000000"/>
                  </a:buClr>
                  <a:buSzPct val="100000"/>
                  <a:defRPr/>
                </a:pPr>
                <a:r>
                  <a:rPr lang="en-US" sz="2400" b="1" dirty="0"/>
                  <a:t>Example 1</a:t>
                </a:r>
              </a:p>
              <a:p>
                <a:pPr marL="0" indent="0" eaLnBrk="1" hangingPunct="1">
                  <a:buClr>
                    <a:srgbClr val="000000"/>
                  </a:buClr>
                  <a:buSzPct val="100000"/>
                  <a:defRPr/>
                </a:pPr>
                <a:r>
                  <a:rPr lang="en-US" sz="2400" dirty="0"/>
                  <a:t>The probability that it will rain tomorrow is </a:t>
                </a:r>
                <a14:m>
                  <m:oMath xmlns:m="http://schemas.openxmlformats.org/officeDocument/2006/math">
                    <m:f>
                      <m:fPr>
                        <m:ctrlPr>
                          <a:rPr lang="en-US" sz="2400" i="1" smtClean="0">
                            <a:latin typeface="Cambria Math" panose="02040503050406030204" pitchFamily="18" charset="0"/>
                          </a:rPr>
                        </m:ctrlPr>
                      </m:fPr>
                      <m:num>
                        <m:r>
                          <a:rPr lang="en-GB" sz="2400" b="0" i="1" smtClean="0">
                            <a:latin typeface="Cambria Math" panose="02040503050406030204" pitchFamily="18" charset="0"/>
                          </a:rPr>
                          <m:t>2</m:t>
                        </m:r>
                      </m:num>
                      <m:den>
                        <m:r>
                          <a:rPr lang="en-GB" sz="2400" b="0" i="1" smtClean="0">
                            <a:latin typeface="Cambria Math" panose="02040503050406030204" pitchFamily="18" charset="0"/>
                          </a:rPr>
                          <m:t>3</m:t>
                        </m:r>
                      </m:den>
                    </m:f>
                  </m:oMath>
                </a14:m>
                <a:r>
                  <a:rPr lang="en-US" sz="2400" dirty="0"/>
                  <a:t>.</a:t>
                </a:r>
              </a:p>
              <a:p>
                <a:pPr marL="0" indent="0" eaLnBrk="1" hangingPunct="1">
                  <a:buClr>
                    <a:srgbClr val="000000"/>
                  </a:buClr>
                  <a:buSzPct val="100000"/>
                  <a:defRPr/>
                </a:pPr>
                <a:r>
                  <a:rPr lang="en-US" sz="2400" dirty="0"/>
                  <a:t>What is the probability that it will not rain tomorrow?</a:t>
                </a:r>
              </a:p>
              <a:p>
                <a:pPr marL="0" indent="0" eaLnBrk="1" hangingPunct="1">
                  <a:buClr>
                    <a:srgbClr val="000000"/>
                  </a:buClr>
                  <a:buSzPct val="100000"/>
                  <a:defRPr/>
                </a:pPr>
                <a:endParaRPr lang="en-US" sz="2400" dirty="0"/>
              </a:p>
            </p:txBody>
          </p:sp>
        </mc:Choice>
        <mc:Fallback xmlns="">
          <p:sp>
            <p:nvSpPr>
              <p:cNvPr id="15372" name="TextBox 1"/>
              <p:cNvSpPr txBox="1">
                <a:spLocks noRot="1" noChangeAspect="1" noMove="1" noResize="1" noEditPoints="1" noAdjustHandles="1" noChangeArrowheads="1" noChangeShapeType="1" noTextEdit="1"/>
              </p:cNvSpPr>
              <p:nvPr/>
            </p:nvSpPr>
            <p:spPr bwMode="auto">
              <a:xfrm>
                <a:off x="2345811" y="679025"/>
                <a:ext cx="9721081" cy="1724511"/>
              </a:xfrm>
              <a:prstGeom prst="rect">
                <a:avLst/>
              </a:prstGeom>
              <a:blipFill rotWithShape="1">
                <a:blip r:embed="rId3"/>
                <a:stretch>
                  <a:fillRect l="-1004" t="-2473"/>
                </a:stretch>
              </a:blipFill>
              <a:ln>
                <a:noFill/>
              </a:ln>
            </p:spPr>
            <p:txBody>
              <a:bodyPr/>
              <a:lstStyle/>
              <a:p>
                <a:r>
                  <a:rPr lang="en-GB">
                    <a:noFill/>
                  </a:rPr>
                  <a:t> </a:t>
                </a:r>
              </a:p>
            </p:txBody>
          </p:sp>
        </mc:Fallback>
      </mc:AlternateContent>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Straightforward Probabilities</a:t>
            </a:r>
          </a:p>
        </p:txBody>
      </p:sp>
      <p:pic>
        <p:nvPicPr>
          <p:cNvPr id="1537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7FFF240-F8B7-41D5-8C35-47A28E6F710D}"/>
              </a:ext>
            </a:extLst>
          </p:cNvPr>
          <p:cNvSpPr txBox="1"/>
          <p:nvPr/>
        </p:nvSpPr>
        <p:spPr>
          <a:xfrm>
            <a:off x="2345811" y="2085429"/>
            <a:ext cx="1949989" cy="461665"/>
          </a:xfrm>
          <a:prstGeom prst="rect">
            <a:avLst/>
          </a:prstGeom>
          <a:noFill/>
        </p:spPr>
        <p:txBody>
          <a:bodyPr wrap="square" rtlCol="0">
            <a:spAutoFit/>
          </a:bodyPr>
          <a:lstStyle/>
          <a:p>
            <a:r>
              <a:rPr lang="en-GB" sz="2400" b="1" dirty="0"/>
              <a:t>Solution</a:t>
            </a:r>
          </a:p>
        </p:txBody>
      </p:sp>
      <p:sp>
        <p:nvSpPr>
          <p:cNvPr id="3" name="Rectangle 2">
            <a:extLst>
              <a:ext uri="{FF2B5EF4-FFF2-40B4-BE49-F238E27FC236}">
                <a16:creationId xmlns:a16="http://schemas.microsoft.com/office/drawing/2014/main" id="{E5D6653A-1A24-47EB-8EE6-50F7109BC1DA}"/>
              </a:ext>
            </a:extLst>
          </p:cNvPr>
          <p:cNvSpPr/>
          <p:nvPr/>
        </p:nvSpPr>
        <p:spPr>
          <a:xfrm>
            <a:off x="2345811" y="2489254"/>
            <a:ext cx="9551986" cy="461665"/>
          </a:xfrm>
          <a:prstGeom prst="rect">
            <a:avLst/>
          </a:prstGeom>
        </p:spPr>
        <p:txBody>
          <a:bodyPr wrap="square">
            <a:spAutoFit/>
          </a:bodyPr>
          <a:lstStyle/>
          <a:p>
            <a:r>
              <a:rPr lang="en-US" sz="2400" dirty="0">
                <a:solidFill>
                  <a:srgbClr val="FF0000"/>
                </a:solidFill>
                <a:latin typeface="+mj-lt"/>
              </a:rPr>
              <a:t>Tomorrow it must either rain or not rain, so</a:t>
            </a:r>
            <a:r>
              <a:rPr lang="en-US" sz="2400" i="1" dirty="0">
                <a:solidFill>
                  <a:srgbClr val="FF0000"/>
                </a:solidFill>
                <a:latin typeface="+mj-lt"/>
              </a:rPr>
              <a:t> </a:t>
            </a:r>
            <a:r>
              <a:rPr lang="en-US" sz="2400" i="1" dirty="0">
                <a:solidFill>
                  <a:srgbClr val="FF0000"/>
                </a:solidFill>
                <a:latin typeface="Times New Roman" panose="02020603050405020304" pitchFamily="18" charset="0"/>
                <a:cs typeface="Times New Roman" panose="02020603050405020304" pitchFamily="18" charset="0"/>
              </a:rPr>
              <a:t>p</a:t>
            </a:r>
            <a:r>
              <a:rPr lang="en-US" sz="2400" dirty="0">
                <a:solidFill>
                  <a:srgbClr val="FF0000"/>
                </a:solidFill>
                <a:latin typeface="+mj-lt"/>
              </a:rPr>
              <a:t>(rain) + </a:t>
            </a:r>
            <a:r>
              <a:rPr lang="en-US" sz="2400" i="1" dirty="0">
                <a:solidFill>
                  <a:srgbClr val="FF0000"/>
                </a:solidFill>
                <a:latin typeface="Times New Roman" panose="02020603050405020304" pitchFamily="18" charset="0"/>
                <a:cs typeface="Times New Roman" panose="02020603050405020304" pitchFamily="18" charset="0"/>
              </a:rPr>
              <a:t>p </a:t>
            </a:r>
            <a:r>
              <a:rPr lang="en-US" sz="2400" dirty="0">
                <a:solidFill>
                  <a:srgbClr val="FF0000"/>
                </a:solidFill>
                <a:latin typeface="+mj-lt"/>
              </a:rPr>
              <a:t>(no rain) = 1</a:t>
            </a:r>
            <a:endParaRPr lang="en-GB" sz="2400" dirty="0">
              <a:solidFill>
                <a:srgbClr val="FF0000"/>
              </a:solidFill>
              <a:latin typeface="+mj-lt"/>
            </a:endParaRP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ADED3997-7C16-4644-86A4-A622E8CC445C}"/>
                  </a:ext>
                </a:extLst>
              </p:cNvPr>
              <p:cNvSpPr/>
              <p:nvPr/>
            </p:nvSpPr>
            <p:spPr>
              <a:xfrm>
                <a:off x="2398192" y="2946634"/>
                <a:ext cx="7344816" cy="1971886"/>
              </a:xfrm>
              <a:prstGeom prst="rect">
                <a:avLst/>
              </a:prstGeom>
            </p:spPr>
            <p:txBody>
              <a:bodyPr wrap="square">
                <a:spAutoFit/>
              </a:bodyPr>
              <a:lstStyle/>
              <a:p>
                <a:r>
                  <a:rPr lang="en-US" sz="2400" dirty="0">
                    <a:solidFill>
                      <a:srgbClr val="FF0000"/>
                    </a:solidFill>
                    <a:latin typeface="+mj-lt"/>
                  </a:rPr>
                  <a:t>The probability it will rain is </a:t>
                </a:r>
                <a14:m>
                  <m:oMath xmlns:m="http://schemas.openxmlformats.org/officeDocument/2006/math">
                    <m:f>
                      <m:fPr>
                        <m:ctrlPr>
                          <a:rPr lang="en-US"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2</m:t>
                        </m:r>
                      </m:num>
                      <m:den>
                        <m:r>
                          <a:rPr lang="en-GB" sz="2400" b="0" i="1" smtClean="0">
                            <a:solidFill>
                              <a:srgbClr val="FF0000"/>
                            </a:solidFill>
                            <a:latin typeface="Cambria Math" panose="02040503050406030204" pitchFamily="18" charset="0"/>
                          </a:rPr>
                          <m:t>3</m:t>
                        </m:r>
                      </m:den>
                    </m:f>
                  </m:oMath>
                </a14:m>
                <a:r>
                  <a:rPr lang="en-US" sz="2400" dirty="0">
                    <a:solidFill>
                      <a:srgbClr val="FF0000"/>
                    </a:solidFill>
                    <a:latin typeface="+mj-lt"/>
                  </a:rPr>
                  <a:t> , so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2</m:t>
                        </m:r>
                      </m:num>
                      <m:den>
                        <m:r>
                          <a:rPr lang="en-GB" sz="2400" i="1">
                            <a:solidFill>
                              <a:srgbClr val="FF0000"/>
                            </a:solidFill>
                            <a:latin typeface="Cambria Math" panose="02040503050406030204" pitchFamily="18" charset="0"/>
                          </a:rPr>
                          <m:t>3</m:t>
                        </m:r>
                      </m:den>
                    </m:f>
                  </m:oMath>
                </a14:m>
                <a:r>
                  <a:rPr lang="en-US" sz="2400" dirty="0">
                    <a:solidFill>
                      <a:srgbClr val="FF0000"/>
                    </a:solidFill>
                  </a:rPr>
                  <a:t> </a:t>
                </a:r>
                <a:r>
                  <a:rPr lang="en-GB" sz="2400" dirty="0">
                    <a:solidFill>
                      <a:srgbClr val="FF0000"/>
                    </a:solidFill>
                    <a:latin typeface="+mj-lt"/>
                  </a:rPr>
                  <a:t>+ </a:t>
                </a:r>
                <a:r>
                  <a:rPr lang="en-US" sz="2400" i="1" dirty="0">
                    <a:solidFill>
                      <a:srgbClr val="FF0000"/>
                    </a:solidFill>
                    <a:latin typeface="Times New Roman" panose="02020603050405020304" pitchFamily="18" charset="0"/>
                    <a:cs typeface="Times New Roman" panose="02020603050405020304" pitchFamily="18" charset="0"/>
                  </a:rPr>
                  <a:t>p </a:t>
                </a:r>
                <a:r>
                  <a:rPr lang="en-GB" sz="2400" dirty="0">
                    <a:solidFill>
                      <a:srgbClr val="FF0000"/>
                    </a:solidFill>
                    <a:latin typeface="+mj-lt"/>
                  </a:rPr>
                  <a:t>(no rain) = 1</a:t>
                </a:r>
              </a:p>
              <a:p>
                <a:r>
                  <a:rPr lang="en-US" sz="2400" i="1" dirty="0">
                    <a:solidFill>
                      <a:srgbClr val="FF0000"/>
                    </a:solidFill>
                    <a:latin typeface="Times New Roman" panose="02020603050405020304" pitchFamily="18" charset="0"/>
                    <a:cs typeface="Times New Roman" panose="02020603050405020304" pitchFamily="18" charset="0"/>
                  </a:rPr>
                  <a:t> p</a:t>
                </a:r>
                <a:r>
                  <a:rPr lang="en-GB" sz="2400" dirty="0">
                    <a:solidFill>
                      <a:srgbClr val="FF0000"/>
                    </a:solidFill>
                    <a:latin typeface="+mj-lt"/>
                  </a:rPr>
                  <a:t>(no rain) = 1 −</a:t>
                </a:r>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2</m:t>
                        </m:r>
                      </m:num>
                      <m:den>
                        <m:r>
                          <a:rPr lang="en-GB" sz="2400" i="1">
                            <a:solidFill>
                              <a:srgbClr val="FF0000"/>
                            </a:solidFill>
                            <a:latin typeface="Cambria Math" panose="02040503050406030204" pitchFamily="18" charset="0"/>
                          </a:rPr>
                          <m:t>3</m:t>
                        </m:r>
                      </m:den>
                    </m:f>
                  </m:oMath>
                </a14:m>
                <a:r>
                  <a:rPr lang="en-US" sz="2400" dirty="0">
                    <a:solidFill>
                      <a:srgbClr val="FF0000"/>
                    </a:solidFill>
                  </a:rPr>
                  <a:t> =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3</m:t>
                        </m:r>
                      </m:den>
                    </m:f>
                  </m:oMath>
                </a14:m>
                <a:r>
                  <a:rPr lang="en-US" sz="2400" dirty="0">
                    <a:solidFill>
                      <a:srgbClr val="FF0000"/>
                    </a:solidFill>
                  </a:rPr>
                  <a:t> </a:t>
                </a:r>
                <a:endParaRPr lang="en-GB" dirty="0">
                  <a:solidFill>
                    <a:srgbClr val="FF0000"/>
                  </a:solidFill>
                  <a:latin typeface="Times-Roman"/>
                </a:endParaRPr>
              </a:p>
              <a:p>
                <a:r>
                  <a:rPr lang="en-US" sz="2400" dirty="0">
                    <a:solidFill>
                      <a:srgbClr val="FF0000"/>
                    </a:solidFill>
                    <a:latin typeface="+mj-lt"/>
                  </a:rPr>
                  <a:t>So the probability that it will not rain is</a:t>
                </a:r>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3</m:t>
                        </m:r>
                      </m:den>
                    </m:f>
                  </m:oMath>
                </a14:m>
                <a:endParaRPr lang="en-US" sz="2400" dirty="0">
                  <a:solidFill>
                    <a:srgbClr val="FF0000"/>
                  </a:solidFill>
                  <a:latin typeface="+mj-lt"/>
                </a:endParaRPr>
              </a:p>
              <a:p>
                <a:endParaRPr lang="en-GB" dirty="0">
                  <a:solidFill>
                    <a:srgbClr val="000000"/>
                  </a:solidFill>
                  <a:latin typeface="Times-Roman"/>
                </a:endParaRPr>
              </a:p>
            </p:txBody>
          </p:sp>
        </mc:Choice>
        <mc:Fallback xmlns="">
          <p:sp>
            <p:nvSpPr>
              <p:cNvPr id="4" name="Rectangle 3">
                <a:extLst>
                  <a:ext uri="{FF2B5EF4-FFF2-40B4-BE49-F238E27FC236}">
                    <a16:creationId xmlns:a16="http://schemas.microsoft.com/office/drawing/2014/main" xmlns:a14="http://schemas.microsoft.com/office/drawing/2010/main" xmlns="" id="{ADED3997-7C16-4644-86A4-A622E8CC445C}"/>
                  </a:ext>
                </a:extLst>
              </p:cNvPr>
              <p:cNvSpPr>
                <a:spLocks noRot="1" noChangeAspect="1" noMove="1" noResize="1" noEditPoints="1" noAdjustHandles="1" noChangeArrowheads="1" noChangeShapeType="1" noTextEdit="1"/>
              </p:cNvSpPr>
              <p:nvPr/>
            </p:nvSpPr>
            <p:spPr>
              <a:xfrm>
                <a:off x="2398192" y="2946634"/>
                <a:ext cx="7344816" cy="1971886"/>
              </a:xfrm>
              <a:prstGeom prst="rect">
                <a:avLst/>
              </a:prstGeom>
              <a:blipFill rotWithShape="1">
                <a:blip r:embed="rId5"/>
                <a:stretch>
                  <a:fillRect l="-1245"/>
                </a:stretch>
              </a:blipFill>
            </p:spPr>
            <p:txBody>
              <a:bodyPr/>
              <a:lstStyle/>
              <a:p>
                <a:r>
                  <a:rPr lang="en-GB">
                    <a:noFill/>
                  </a:rPr>
                  <a:t> </a:t>
                </a:r>
              </a:p>
            </p:txBody>
          </p:sp>
        </mc:Fallback>
      </mc:AlternateContent>
      <p:sp>
        <p:nvSpPr>
          <p:cNvPr id="6" name="Rectangle 5">
            <a:extLst>
              <a:ext uri="{FF2B5EF4-FFF2-40B4-BE49-F238E27FC236}">
                <a16:creationId xmlns:a16="http://schemas.microsoft.com/office/drawing/2014/main" id="{367BF5E0-CC24-423B-882C-A8B2F66F89F2}"/>
              </a:ext>
            </a:extLst>
          </p:cNvPr>
          <p:cNvSpPr/>
          <p:nvPr/>
        </p:nvSpPr>
        <p:spPr>
          <a:xfrm>
            <a:off x="2391906" y="4630939"/>
            <a:ext cx="1707519" cy="461665"/>
          </a:xfrm>
          <a:prstGeom prst="rect">
            <a:avLst/>
          </a:prstGeom>
        </p:spPr>
        <p:txBody>
          <a:bodyPr wrap="none">
            <a:spAutoFit/>
          </a:bodyPr>
          <a:lstStyle/>
          <a:p>
            <a:pPr marL="0" indent="0" eaLnBrk="1" hangingPunct="1">
              <a:buClr>
                <a:srgbClr val="000000"/>
              </a:buClr>
              <a:buSzPct val="100000"/>
              <a:defRPr/>
            </a:pPr>
            <a:r>
              <a:rPr lang="en-US" sz="2400" b="1" dirty="0"/>
              <a:t>Example 2</a:t>
            </a: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9088BA64-AE93-484D-880B-059D0014F33D}"/>
                  </a:ext>
                </a:extLst>
              </p:cNvPr>
              <p:cNvSpPr/>
              <p:nvPr/>
            </p:nvSpPr>
            <p:spPr>
              <a:xfrm>
                <a:off x="2365991" y="5031049"/>
                <a:ext cx="6096000" cy="1732013"/>
              </a:xfrm>
              <a:prstGeom prst="rect">
                <a:avLst/>
              </a:prstGeom>
            </p:spPr>
            <p:txBody>
              <a:bodyPr>
                <a:spAutoFit/>
              </a:bodyPr>
              <a:lstStyle/>
              <a:p>
                <a:pPr marL="0" indent="0" eaLnBrk="1" hangingPunct="1">
                  <a:buClr>
                    <a:srgbClr val="000000"/>
                  </a:buClr>
                  <a:buSzPct val="100000"/>
                  <a:defRPr/>
                </a:pPr>
                <a:r>
                  <a:rPr lang="en-US" sz="2400" dirty="0">
                    <a:latin typeface="+mj-lt"/>
                  </a:rPr>
                  <a:t>The probability that Newcastle United lose their next football match is  </a:t>
                </a:r>
                <a14:m>
                  <m:oMath xmlns:m="http://schemas.openxmlformats.org/officeDocument/2006/math">
                    <m:f>
                      <m:fPr>
                        <m:ctrlPr>
                          <a:rPr lang="en-US" sz="2400" i="1">
                            <a:latin typeface="Cambria Math" panose="02040503050406030204" pitchFamily="18" charset="0"/>
                          </a:rPr>
                        </m:ctrlPr>
                      </m:fPr>
                      <m:num>
                        <m:r>
                          <a:rPr lang="en-GB" sz="2400" b="0" i="1" smtClean="0">
                            <a:latin typeface="Cambria Math" panose="02040503050406030204" pitchFamily="18" charset="0"/>
                          </a:rPr>
                          <m:t>7</m:t>
                        </m:r>
                      </m:num>
                      <m:den>
                        <m:r>
                          <a:rPr lang="en-GB" sz="2400" b="0" i="1" smtClean="0">
                            <a:latin typeface="Cambria Math" panose="02040503050406030204" pitchFamily="18" charset="0"/>
                          </a:rPr>
                          <m:t>10</m:t>
                        </m:r>
                      </m:den>
                    </m:f>
                  </m:oMath>
                </a14:m>
                <a:r>
                  <a:rPr lang="en-US" sz="2400" dirty="0">
                    <a:latin typeface="+mj-lt"/>
                  </a:rPr>
                  <a:t>.</a:t>
                </a:r>
              </a:p>
              <a:p>
                <a:pPr marL="0" indent="0" eaLnBrk="1" hangingPunct="1">
                  <a:buClr>
                    <a:srgbClr val="000000"/>
                  </a:buClr>
                  <a:buSzPct val="100000"/>
                  <a:defRPr/>
                </a:pPr>
                <a:r>
                  <a:rPr lang="en-US" sz="2400" dirty="0">
                    <a:latin typeface="+mj-lt"/>
                  </a:rPr>
                  <a:t>What is the probability that they win their next game?</a:t>
                </a:r>
              </a:p>
            </p:txBody>
          </p:sp>
        </mc:Choice>
        <mc:Fallback xmlns="">
          <p:sp>
            <p:nvSpPr>
              <p:cNvPr id="7" name="Rectangle 6">
                <a:extLst>
                  <a:ext uri="{FF2B5EF4-FFF2-40B4-BE49-F238E27FC236}">
                    <a16:creationId xmlns:a16="http://schemas.microsoft.com/office/drawing/2014/main" xmlns:a14="http://schemas.microsoft.com/office/drawing/2010/main" xmlns="" id="{9088BA64-AE93-484D-880B-059D0014F33D}"/>
                  </a:ext>
                </a:extLst>
              </p:cNvPr>
              <p:cNvSpPr>
                <a:spLocks noRot="1" noChangeAspect="1" noMove="1" noResize="1" noEditPoints="1" noAdjustHandles="1" noChangeArrowheads="1" noChangeShapeType="1" noTextEdit="1"/>
              </p:cNvSpPr>
              <p:nvPr/>
            </p:nvSpPr>
            <p:spPr>
              <a:xfrm>
                <a:off x="2365991" y="5031049"/>
                <a:ext cx="6096000" cy="1732013"/>
              </a:xfrm>
              <a:prstGeom prst="rect">
                <a:avLst/>
              </a:prstGeom>
              <a:blipFill rotWithShape="1">
                <a:blip r:embed="rId6"/>
                <a:stretch>
                  <a:fillRect l="-1500" t="-2465" b="-7042"/>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F8A426D6-4D09-4428-B6B3-9A14437FE4C7}"/>
              </a:ext>
            </a:extLst>
          </p:cNvPr>
          <p:cNvSpPr txBox="1"/>
          <p:nvPr/>
        </p:nvSpPr>
        <p:spPr>
          <a:xfrm>
            <a:off x="9426850" y="4861798"/>
            <a:ext cx="1853726" cy="461665"/>
          </a:xfrm>
          <a:prstGeom prst="rect">
            <a:avLst/>
          </a:prstGeom>
          <a:noFill/>
        </p:spPr>
        <p:txBody>
          <a:bodyPr wrap="square" rtlCol="0">
            <a:spAutoFit/>
          </a:bodyPr>
          <a:lstStyle/>
          <a:p>
            <a:r>
              <a:rPr lang="en-GB" sz="2400" b="1" dirty="0"/>
              <a:t>Solution</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D1E58A7-F93E-4566-AD60-079B7C2E5CEC}"/>
                  </a:ext>
                </a:extLst>
              </p:cNvPr>
              <p:cNvSpPr txBox="1"/>
              <p:nvPr/>
            </p:nvSpPr>
            <p:spPr>
              <a:xfrm>
                <a:off x="8801453" y="5375900"/>
                <a:ext cx="3096344" cy="616964"/>
              </a:xfrm>
              <a:prstGeom prst="rect">
                <a:avLst/>
              </a:prstGeom>
              <a:noFill/>
            </p:spPr>
            <p:txBody>
              <a:bodyPr wrap="square" rtlCol="0">
                <a:spAutoFit/>
              </a:bodyPr>
              <a:lstStyle/>
              <a:p>
                <a:r>
                  <a:rPr lang="en-US" sz="2400" i="1" dirty="0">
                    <a:solidFill>
                      <a:srgbClr val="FF0000"/>
                    </a:solidFill>
                    <a:latin typeface="Times New Roman" panose="02020603050405020304" pitchFamily="18" charset="0"/>
                    <a:cs typeface="Times New Roman" panose="02020603050405020304" pitchFamily="18" charset="0"/>
                  </a:rPr>
                  <a:t>p</a:t>
                </a:r>
                <a:r>
                  <a:rPr lang="en-GB" sz="2400" dirty="0">
                    <a:solidFill>
                      <a:srgbClr val="FF0000"/>
                    </a:solidFill>
                  </a:rPr>
                  <a:t>(win) = 1 −</a:t>
                </a:r>
                <a:r>
                  <a:rPr lang="en-US" sz="2400" dirty="0">
                    <a:solidFill>
                      <a:srgbClr val="FF0000"/>
                    </a:solidFill>
                  </a:rPr>
                  <a:t>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7</m:t>
                        </m:r>
                      </m:num>
                      <m:den>
                        <m:r>
                          <a:rPr lang="en-GB" sz="2400" b="0" i="1" smtClean="0">
                            <a:solidFill>
                              <a:srgbClr val="FF0000"/>
                            </a:solidFill>
                            <a:latin typeface="Cambria Math" panose="02040503050406030204" pitchFamily="18" charset="0"/>
                          </a:rPr>
                          <m:t>10</m:t>
                        </m:r>
                      </m:den>
                    </m:f>
                  </m:oMath>
                </a14:m>
                <a:r>
                  <a:rPr lang="en-US" sz="2400" dirty="0">
                    <a:solidFill>
                      <a:srgbClr val="FF0000"/>
                    </a:solidFill>
                  </a:rPr>
                  <a:t> =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m:t>
                        </m:r>
                      </m:num>
                      <m:den>
                        <m:r>
                          <a:rPr lang="en-GB" sz="2400" b="0" i="1" smtClean="0">
                            <a:solidFill>
                              <a:srgbClr val="FF0000"/>
                            </a:solidFill>
                            <a:latin typeface="Cambria Math" panose="02040503050406030204" pitchFamily="18" charset="0"/>
                          </a:rPr>
                          <m:t>10</m:t>
                        </m:r>
                      </m:den>
                    </m:f>
                  </m:oMath>
                </a14:m>
                <a:r>
                  <a:rPr lang="en-US" sz="2400" dirty="0">
                    <a:solidFill>
                      <a:srgbClr val="FF0000"/>
                    </a:solidFill>
                  </a:rPr>
                  <a:t> </a:t>
                </a:r>
                <a:endParaRPr lang="en-GB" sz="2400" dirty="0">
                  <a:solidFill>
                    <a:srgbClr val="FF0000"/>
                  </a:solidFill>
                  <a:latin typeface="Times-Roman"/>
                </a:endParaRPr>
              </a:p>
            </p:txBody>
          </p:sp>
        </mc:Choice>
        <mc:Fallback xmlns="">
          <p:sp>
            <p:nvSpPr>
              <p:cNvPr id="10" name="TextBox 9">
                <a:extLst>
                  <a:ext uri="{FF2B5EF4-FFF2-40B4-BE49-F238E27FC236}">
                    <a16:creationId xmlns:a16="http://schemas.microsoft.com/office/drawing/2014/main" xmlns:a14="http://schemas.microsoft.com/office/drawing/2010/main" xmlns="" id="{BD1E58A7-F93E-4566-AD60-079B7C2E5CEC}"/>
                  </a:ext>
                </a:extLst>
              </p:cNvPr>
              <p:cNvSpPr txBox="1">
                <a:spLocks noRot="1" noChangeAspect="1" noMove="1" noResize="1" noEditPoints="1" noAdjustHandles="1" noChangeArrowheads="1" noChangeShapeType="1" noTextEdit="1"/>
              </p:cNvSpPr>
              <p:nvPr/>
            </p:nvSpPr>
            <p:spPr>
              <a:xfrm>
                <a:off x="8801453" y="5375900"/>
                <a:ext cx="3096344" cy="616964"/>
              </a:xfrm>
              <a:prstGeom prst="rect">
                <a:avLst/>
              </a:prstGeom>
              <a:blipFill rotWithShape="1">
                <a:blip r:embed="rId7"/>
                <a:stretch>
                  <a:fillRect l="-3150" b="-8911"/>
                </a:stretch>
              </a:blipFill>
            </p:spPr>
            <p:txBody>
              <a:bodyPr/>
              <a:lstStyle/>
              <a:p>
                <a:r>
                  <a:rPr lang="en-GB">
                    <a:noFill/>
                  </a:rPr>
                  <a:t> </a:t>
                </a:r>
              </a:p>
            </p:txBody>
          </p:sp>
        </mc:Fallback>
      </mc:AlternateContent>
      <p:sp>
        <p:nvSpPr>
          <p:cNvPr id="14" name="Rectangle 13">
            <a:extLst>
              <a:ext uri="{FF2B5EF4-FFF2-40B4-BE49-F238E27FC236}">
                <a16:creationId xmlns:a16="http://schemas.microsoft.com/office/drawing/2014/main" id="{E5C2769F-8F9A-6848-BF1C-D6AD542AAD20}"/>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D1.2</a:t>
            </a:r>
          </a:p>
          <a:p>
            <a:pPr algn="ctr"/>
            <a:endParaRPr lang="en-US" altLang="en-US" b="1" dirty="0">
              <a:solidFill>
                <a:schemeClr val="bg1"/>
              </a:solidFill>
            </a:endParaRPr>
          </a:p>
        </p:txBody>
      </p:sp>
    </p:spTree>
    <p:extLst>
      <p:ext uri="{BB962C8B-B14F-4D97-AF65-F5344CB8AC3E}">
        <p14:creationId xmlns:p14="http://schemas.microsoft.com/office/powerpoint/2010/main" val="23691974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7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37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45811" y="791742"/>
            <a:ext cx="9721081"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buClr>
                <a:srgbClr val="000000"/>
              </a:buClr>
              <a:buSzPct val="100000"/>
              <a:defRPr/>
            </a:pPr>
            <a:r>
              <a:rPr lang="en-US" sz="2400" dirty="0"/>
              <a:t>1.  What is the probability that it will not rain tomorrow, if the probability 	  that it will rain tomorrow is </a:t>
            </a:r>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D1.2: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BF45CCF-0070-4FB5-BD8E-093D019A684A}"/>
              </a:ext>
            </a:extLst>
          </p:cNvPr>
          <p:cNvSpPr/>
          <p:nvPr/>
        </p:nvSpPr>
        <p:spPr>
          <a:xfrm>
            <a:off x="2773525" y="1825965"/>
            <a:ext cx="1074333" cy="461665"/>
          </a:xfrm>
          <a:prstGeom prst="rect">
            <a:avLst/>
          </a:prstGeom>
        </p:spPr>
        <p:txBody>
          <a:bodyPr wrap="none">
            <a:spAutoFit/>
          </a:bodyPr>
          <a:lstStyle/>
          <a:p>
            <a:r>
              <a:rPr lang="en-GB" sz="2400" dirty="0"/>
              <a:t>(a) 0.9</a:t>
            </a:r>
          </a:p>
        </p:txBody>
      </p:sp>
      <mc:AlternateContent xmlns:mc="http://schemas.openxmlformats.org/markup-compatibility/2006">
        <mc:Choice xmlns:a14="http://schemas.microsoft.com/office/drawing/2010/main" Requires="a14">
          <p:sp>
            <p:nvSpPr>
              <p:cNvPr id="9" name="Rectangle 8">
                <a:extLst>
                  <a:ext uri="{FF2B5EF4-FFF2-40B4-BE49-F238E27FC236}">
                    <a16:creationId xmlns:a16="http://schemas.microsoft.com/office/drawing/2014/main" id="{574A89B2-48BE-487E-8D66-9459BF0B3FE6}"/>
                  </a:ext>
                </a:extLst>
              </p:cNvPr>
              <p:cNvSpPr/>
              <p:nvPr/>
            </p:nvSpPr>
            <p:spPr>
              <a:xfrm>
                <a:off x="5514466" y="1764829"/>
                <a:ext cx="776175" cy="614655"/>
              </a:xfrm>
              <a:prstGeom prst="rect">
                <a:avLst/>
              </a:prstGeom>
            </p:spPr>
            <p:txBody>
              <a:bodyPr wrap="none">
                <a:spAutoFit/>
              </a:bodyPr>
              <a:lstStyle/>
              <a:p>
                <a:r>
                  <a:rPr lang="en-GB" sz="2400" dirty="0"/>
                  <a:t>(b) </a:t>
                </a:r>
                <a14:m>
                  <m:oMath xmlns:m="http://schemas.openxmlformats.org/officeDocument/2006/math">
                    <m:f>
                      <m:fPr>
                        <m:ctrlPr>
                          <a:rPr lang="en-GB" sz="2400" i="1" smtClean="0">
                            <a:latin typeface="Cambria Math" panose="02040503050406030204" pitchFamily="18" charset="0"/>
                          </a:rPr>
                        </m:ctrlPr>
                      </m:fPr>
                      <m:num>
                        <m:r>
                          <a:rPr lang="en-GB" sz="2400" b="0" i="1" smtClean="0">
                            <a:latin typeface="Cambria Math" panose="02040503050406030204" pitchFamily="18" charset="0"/>
                          </a:rPr>
                          <m:t>3</m:t>
                        </m:r>
                      </m:num>
                      <m:den>
                        <m:r>
                          <a:rPr lang="en-GB" sz="2400" b="0" i="1" smtClean="0">
                            <a:latin typeface="Cambria Math" panose="02040503050406030204" pitchFamily="18" charset="0"/>
                          </a:rPr>
                          <m:t>4</m:t>
                        </m:r>
                      </m:den>
                    </m:f>
                  </m:oMath>
                </a14:m>
                <a:endParaRPr lang="en-GB" sz="2400" dirty="0"/>
              </a:p>
            </p:txBody>
          </p:sp>
        </mc:Choice>
        <mc:Fallback>
          <p:sp>
            <p:nvSpPr>
              <p:cNvPr id="9" name="Rectangle 8">
                <a:extLst>
                  <a:ext uri="{FF2B5EF4-FFF2-40B4-BE49-F238E27FC236}">
                    <a16:creationId xmlns:a16="http://schemas.microsoft.com/office/drawing/2014/main" id="{574A89B2-48BE-487E-8D66-9459BF0B3FE6}"/>
                  </a:ext>
                </a:extLst>
              </p:cNvPr>
              <p:cNvSpPr>
                <a:spLocks noRot="1" noChangeAspect="1" noMove="1" noResize="1" noEditPoints="1" noAdjustHandles="1" noChangeArrowheads="1" noChangeShapeType="1" noTextEdit="1"/>
              </p:cNvSpPr>
              <p:nvPr/>
            </p:nvSpPr>
            <p:spPr>
              <a:xfrm>
                <a:off x="5514466" y="1764829"/>
                <a:ext cx="776175" cy="614655"/>
              </a:xfrm>
              <a:prstGeom prst="rect">
                <a:avLst/>
              </a:prstGeom>
              <a:blipFill>
                <a:blip r:embed="rId4"/>
                <a:stretch>
                  <a:fillRect l="-12598" b="-10000"/>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6" name="Rectangle 5">
                <a:extLst>
                  <a:ext uri="{FF2B5EF4-FFF2-40B4-BE49-F238E27FC236}">
                    <a16:creationId xmlns:a16="http://schemas.microsoft.com/office/drawing/2014/main" id="{DA137336-B1B9-4339-8A21-D21018F5A658}"/>
                  </a:ext>
                </a:extLst>
              </p:cNvPr>
              <p:cNvSpPr/>
              <p:nvPr/>
            </p:nvSpPr>
            <p:spPr>
              <a:xfrm>
                <a:off x="7933889" y="1756188"/>
                <a:ext cx="758541" cy="616194"/>
              </a:xfrm>
              <a:prstGeom prst="rect">
                <a:avLst/>
              </a:prstGeom>
            </p:spPr>
            <p:txBody>
              <a:bodyPr wrap="none">
                <a:spAutoFit/>
              </a:bodyPr>
              <a:lstStyle/>
              <a:p>
                <a:r>
                  <a:rPr lang="en-GB" sz="2400" dirty="0"/>
                  <a:t>(c) </a:t>
                </a:r>
                <a14:m>
                  <m:oMath xmlns:m="http://schemas.openxmlformats.org/officeDocument/2006/math">
                    <m:f>
                      <m:fPr>
                        <m:ctrlPr>
                          <a:rPr lang="en-GB" sz="2400" i="1">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5</m:t>
                        </m:r>
                      </m:den>
                    </m:f>
                  </m:oMath>
                </a14:m>
                <a:endParaRPr lang="en-GB" sz="2400" dirty="0"/>
              </a:p>
            </p:txBody>
          </p:sp>
        </mc:Choice>
        <mc:Fallback>
          <p:sp>
            <p:nvSpPr>
              <p:cNvPr id="6" name="Rectangle 5">
                <a:extLst>
                  <a:ext uri="{FF2B5EF4-FFF2-40B4-BE49-F238E27FC236}">
                    <a16:creationId xmlns:a16="http://schemas.microsoft.com/office/drawing/2014/main" id="{DA137336-B1B9-4339-8A21-D21018F5A658}"/>
                  </a:ext>
                </a:extLst>
              </p:cNvPr>
              <p:cNvSpPr>
                <a:spLocks noRot="1" noChangeAspect="1" noMove="1" noResize="1" noEditPoints="1" noAdjustHandles="1" noChangeArrowheads="1" noChangeShapeType="1" noTextEdit="1"/>
              </p:cNvSpPr>
              <p:nvPr/>
            </p:nvSpPr>
            <p:spPr>
              <a:xfrm>
                <a:off x="7933889" y="1756188"/>
                <a:ext cx="758541" cy="616194"/>
              </a:xfrm>
              <a:prstGeom prst="rect">
                <a:avLst/>
              </a:prstGeom>
              <a:blipFill>
                <a:blip r:embed="rId5"/>
                <a:stretch>
                  <a:fillRect l="-12000" b="-8911"/>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2" name="Rectangle 11">
                <a:extLst>
                  <a:ext uri="{FF2B5EF4-FFF2-40B4-BE49-F238E27FC236}">
                    <a16:creationId xmlns:a16="http://schemas.microsoft.com/office/drawing/2014/main" id="{381D9A9C-9632-4122-9A3D-D72A4B7F2D78}"/>
                  </a:ext>
                </a:extLst>
              </p:cNvPr>
              <p:cNvSpPr/>
              <p:nvPr/>
            </p:nvSpPr>
            <p:spPr>
              <a:xfrm flipH="1">
                <a:off x="6309419" y="1764829"/>
                <a:ext cx="655948" cy="613886"/>
              </a:xfrm>
              <a:prstGeom prst="rect">
                <a:avLst/>
              </a:prstGeom>
            </p:spPr>
            <p:txBody>
              <a:bodyPr wrap="square">
                <a:spAutoFit/>
              </a:bodyPr>
              <a:lstStyle/>
              <a:p>
                <a:r>
                  <a:rPr lang="en-GB" sz="2400" dirty="0"/>
                  <a:t>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4</m:t>
                        </m:r>
                      </m:den>
                    </m:f>
                  </m:oMath>
                </a14:m>
                <a:endParaRPr lang="en-GB" sz="2400" dirty="0"/>
              </a:p>
            </p:txBody>
          </p:sp>
        </mc:Choice>
        <mc:Fallback>
          <p:sp>
            <p:nvSpPr>
              <p:cNvPr id="12" name="Rectangle 11">
                <a:extLst>
                  <a:ext uri="{FF2B5EF4-FFF2-40B4-BE49-F238E27FC236}">
                    <a16:creationId xmlns:a16="http://schemas.microsoft.com/office/drawing/2014/main" id="{381D9A9C-9632-4122-9A3D-D72A4B7F2D78}"/>
                  </a:ext>
                </a:extLst>
              </p:cNvPr>
              <p:cNvSpPr>
                <a:spLocks noRot="1" noChangeAspect="1" noMove="1" noResize="1" noEditPoints="1" noAdjustHandles="1" noChangeArrowheads="1" noChangeShapeType="1" noTextEdit="1"/>
              </p:cNvSpPr>
              <p:nvPr/>
            </p:nvSpPr>
            <p:spPr>
              <a:xfrm flipH="1">
                <a:off x="6309419" y="1764829"/>
                <a:ext cx="655948" cy="613886"/>
              </a:xfrm>
              <a:prstGeom prst="rect">
                <a:avLst/>
              </a:prstGeom>
              <a:blipFill>
                <a:blip r:embed="rId6"/>
                <a:stretch>
                  <a:fillRect/>
                </a:stretch>
              </a:blipFill>
            </p:spPr>
            <p:txBody>
              <a:bodyPr/>
              <a:lstStyle/>
              <a:p>
                <a:r>
                  <a:rPr lang="en-GB">
                    <a:noFill/>
                  </a:rPr>
                  <a:t> </a:t>
                </a:r>
              </a:p>
            </p:txBody>
          </p:sp>
        </mc:Fallback>
      </mc:AlternateContent>
      <p:sp>
        <p:nvSpPr>
          <p:cNvPr id="13" name="Rectangle 12">
            <a:extLst>
              <a:ext uri="{FF2B5EF4-FFF2-40B4-BE49-F238E27FC236}">
                <a16:creationId xmlns:a16="http://schemas.microsoft.com/office/drawing/2014/main" id="{B998B647-B092-41EB-A2D3-21BB11A3B1A5}"/>
              </a:ext>
            </a:extLst>
          </p:cNvPr>
          <p:cNvSpPr/>
          <p:nvPr/>
        </p:nvSpPr>
        <p:spPr>
          <a:xfrm>
            <a:off x="7835289" y="1789567"/>
            <a:ext cx="673582" cy="461665"/>
          </a:xfrm>
          <a:prstGeom prst="rect">
            <a:avLst/>
          </a:prstGeom>
        </p:spPr>
        <p:txBody>
          <a:bodyPr wrap="square">
            <a:spAutoFit/>
          </a:bodyPr>
          <a:lstStyle/>
          <a:p>
            <a:r>
              <a:rPr lang="en-GB" sz="2400" dirty="0"/>
              <a:t> </a:t>
            </a:r>
          </a:p>
        </p:txBody>
      </p:sp>
      <p:sp>
        <p:nvSpPr>
          <p:cNvPr id="8" name="TextBox 7">
            <a:extLst>
              <a:ext uri="{FF2B5EF4-FFF2-40B4-BE49-F238E27FC236}">
                <a16:creationId xmlns:a16="http://schemas.microsoft.com/office/drawing/2014/main" id="{F52C787D-2CCA-4918-B1CB-4A01EF996D2C}"/>
              </a:ext>
            </a:extLst>
          </p:cNvPr>
          <p:cNvSpPr txBox="1"/>
          <p:nvPr/>
        </p:nvSpPr>
        <p:spPr>
          <a:xfrm>
            <a:off x="3921983" y="1833453"/>
            <a:ext cx="673582" cy="461665"/>
          </a:xfrm>
          <a:prstGeom prst="rect">
            <a:avLst/>
          </a:prstGeom>
          <a:noFill/>
        </p:spPr>
        <p:txBody>
          <a:bodyPr wrap="square" rtlCol="0">
            <a:spAutoFit/>
          </a:bodyPr>
          <a:lstStyle/>
          <a:p>
            <a:r>
              <a:rPr lang="en-GB" sz="2400" dirty="0">
                <a:solidFill>
                  <a:srgbClr val="FF0000"/>
                </a:solidFill>
              </a:rPr>
              <a:t>0.1</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CBF6E34D-DBEC-49C0-87DB-290121F56F1A}"/>
                  </a:ext>
                </a:extLst>
              </p:cNvPr>
              <p:cNvSpPr txBox="1"/>
              <p:nvPr/>
            </p:nvSpPr>
            <p:spPr>
              <a:xfrm>
                <a:off x="8724780" y="1738443"/>
                <a:ext cx="673582" cy="66742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4</m:t>
                          </m:r>
                        </m:num>
                        <m:den>
                          <m:r>
                            <a:rPr lang="en-GB" b="0" i="1" smtClean="0">
                              <a:solidFill>
                                <a:srgbClr val="FF0000"/>
                              </a:solidFill>
                              <a:latin typeface="Cambria Math" panose="02040503050406030204" pitchFamily="18" charset="0"/>
                            </a:rPr>
                            <m:t>5</m:t>
                          </m:r>
                        </m:den>
                      </m:f>
                    </m:oMath>
                  </m:oMathPara>
                </a14:m>
                <a:endParaRPr lang="en-GB" dirty="0"/>
              </a:p>
            </p:txBody>
          </p:sp>
        </mc:Choice>
        <mc:Fallback>
          <p:sp>
            <p:nvSpPr>
              <p:cNvPr id="10" name="TextBox 9">
                <a:extLst>
                  <a:ext uri="{FF2B5EF4-FFF2-40B4-BE49-F238E27FC236}">
                    <a16:creationId xmlns:a16="http://schemas.microsoft.com/office/drawing/2014/main" id="{CBF6E34D-DBEC-49C0-87DB-290121F56F1A}"/>
                  </a:ext>
                </a:extLst>
              </p:cNvPr>
              <p:cNvSpPr txBox="1">
                <a:spLocks noRot="1" noChangeAspect="1" noMove="1" noResize="1" noEditPoints="1" noAdjustHandles="1" noChangeArrowheads="1" noChangeShapeType="1" noTextEdit="1"/>
              </p:cNvSpPr>
              <p:nvPr/>
            </p:nvSpPr>
            <p:spPr>
              <a:xfrm>
                <a:off x="8724780" y="1738443"/>
                <a:ext cx="673582" cy="667427"/>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1" name="Rectangle 10">
                <a:extLst>
                  <a:ext uri="{FF2B5EF4-FFF2-40B4-BE49-F238E27FC236}">
                    <a16:creationId xmlns:a16="http://schemas.microsoft.com/office/drawing/2014/main" id="{21ECDD6E-77BC-473E-8C18-4A038D319CA4}"/>
                  </a:ext>
                </a:extLst>
              </p:cNvPr>
              <p:cNvSpPr/>
              <p:nvPr/>
            </p:nvSpPr>
            <p:spPr>
              <a:xfrm>
                <a:off x="2375398" y="2765285"/>
                <a:ext cx="9721081" cy="2552943"/>
              </a:xfrm>
              <a:prstGeom prst="rect">
                <a:avLst/>
              </a:prstGeom>
            </p:spPr>
            <p:txBody>
              <a:bodyPr wrap="square">
                <a:spAutoFit/>
              </a:bodyPr>
              <a:lstStyle/>
              <a:p>
                <a:r>
                  <a:rPr lang="en-US" sz="2400" dirty="0"/>
                  <a:t>2.  A student is selected at random from a school.  </a:t>
                </a:r>
              </a:p>
              <a:p>
                <a:r>
                  <a:rPr lang="en-US" sz="2400" dirty="0"/>
                  <a:t>     The probability that the student is a girl is </a:t>
                </a:r>
                <a14:m>
                  <m:oMath xmlns:m="http://schemas.openxmlformats.org/officeDocument/2006/math">
                    <m:f>
                      <m:fPr>
                        <m:ctrlPr>
                          <a:rPr lang="en-US" sz="2400" i="1" smtClean="0">
                            <a:latin typeface="Cambria Math" panose="02040503050406030204" pitchFamily="18" charset="0"/>
                          </a:rPr>
                        </m:ctrlPr>
                      </m:fPr>
                      <m:num>
                        <m:r>
                          <a:rPr lang="en-GB" sz="2400" b="0" i="1" smtClean="0">
                            <a:latin typeface="Cambria Math" panose="02040503050406030204" pitchFamily="18" charset="0"/>
                          </a:rPr>
                          <m:t>11</m:t>
                        </m:r>
                      </m:num>
                      <m:den>
                        <m:r>
                          <a:rPr lang="en-GB" sz="2400" b="0" i="1" smtClean="0">
                            <a:latin typeface="Cambria Math" panose="02040503050406030204" pitchFamily="18" charset="0"/>
                          </a:rPr>
                          <m:t>20</m:t>
                        </m:r>
                      </m:den>
                    </m:f>
                  </m:oMath>
                </a14:m>
                <a:r>
                  <a:rPr lang="en-US" sz="2400" dirty="0"/>
                  <a:t> ; the probability that 	the student is left-handed is </a:t>
                </a:r>
                <a14:m>
                  <m:oMath xmlns:m="http://schemas.openxmlformats.org/officeDocument/2006/math">
                    <m:f>
                      <m:fPr>
                        <m:ctrlPr>
                          <a:rPr lang="en-US" sz="240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11</m:t>
                        </m:r>
                      </m:den>
                    </m:f>
                  </m:oMath>
                </a14:m>
                <a:r>
                  <a:rPr lang="en-US" sz="2400" dirty="0"/>
                  <a:t> and the probability that the student  </a:t>
                </a:r>
              </a:p>
              <a:p>
                <a:pPr>
                  <a:spcAft>
                    <a:spcPts val="1200"/>
                  </a:spcAft>
                </a:pPr>
                <a:r>
                  <a:rPr lang="en-US" sz="2400" dirty="0"/>
                  <a:t>     wears glasses is </a:t>
                </a:r>
                <a14:m>
                  <m:oMath xmlns:m="http://schemas.openxmlformats.org/officeDocument/2006/math">
                    <m:f>
                      <m:fPr>
                        <m:ctrlPr>
                          <a:rPr lang="en-US" sz="2400" i="1">
                            <a:latin typeface="Cambria Math" panose="02040503050406030204" pitchFamily="18" charset="0"/>
                          </a:rPr>
                        </m:ctrlPr>
                      </m:fPr>
                      <m:num>
                        <m:r>
                          <a:rPr lang="en-GB" sz="2400" b="0" i="1" smtClean="0">
                            <a:latin typeface="Cambria Math" panose="02040503050406030204" pitchFamily="18" charset="0"/>
                          </a:rPr>
                          <m:t>4</m:t>
                        </m:r>
                      </m:num>
                      <m:den>
                        <m:r>
                          <a:rPr lang="en-GB" sz="2400" b="0" i="1" smtClean="0">
                            <a:latin typeface="Cambria Math" panose="02040503050406030204" pitchFamily="18" charset="0"/>
                          </a:rPr>
                          <m:t>13</m:t>
                        </m:r>
                      </m:den>
                    </m:f>
                  </m:oMath>
                </a14:m>
                <a:r>
                  <a:rPr lang="en-US" sz="2400" dirty="0"/>
                  <a:t> .</a:t>
                </a:r>
              </a:p>
              <a:p>
                <a:r>
                  <a:rPr lang="en-US" sz="2400" dirty="0"/>
                  <a:t>     Find the probabilities that a student selected at random</a:t>
                </a:r>
                <a:r>
                  <a:rPr lang="en-GB" sz="2400" dirty="0"/>
                  <a:t>,</a:t>
                </a:r>
                <a:endParaRPr lang="en-US" sz="2400" dirty="0"/>
              </a:p>
            </p:txBody>
          </p:sp>
        </mc:Choice>
        <mc:Fallback>
          <p:sp>
            <p:nvSpPr>
              <p:cNvPr id="11" name="Rectangle 10">
                <a:extLst>
                  <a:ext uri="{FF2B5EF4-FFF2-40B4-BE49-F238E27FC236}">
                    <a16:creationId xmlns:a16="http://schemas.microsoft.com/office/drawing/2014/main" id="{21ECDD6E-77BC-473E-8C18-4A038D319CA4}"/>
                  </a:ext>
                </a:extLst>
              </p:cNvPr>
              <p:cNvSpPr>
                <a:spLocks noRot="1" noChangeAspect="1" noMove="1" noResize="1" noEditPoints="1" noAdjustHandles="1" noChangeArrowheads="1" noChangeShapeType="1" noTextEdit="1"/>
              </p:cNvSpPr>
              <p:nvPr/>
            </p:nvSpPr>
            <p:spPr>
              <a:xfrm>
                <a:off x="2375398" y="2765285"/>
                <a:ext cx="9721081" cy="2552943"/>
              </a:xfrm>
              <a:prstGeom prst="rect">
                <a:avLst/>
              </a:prstGeom>
              <a:blipFill>
                <a:blip r:embed="rId8"/>
                <a:stretch>
                  <a:fillRect l="-1004" t="-1675" r="-125" b="-4785"/>
                </a:stretch>
              </a:blipFill>
            </p:spPr>
            <p:txBody>
              <a:bodyPr/>
              <a:lstStyle/>
              <a:p>
                <a:r>
                  <a:rPr lang="en-GB">
                    <a:noFill/>
                  </a:rPr>
                  <a:t> </a:t>
                </a:r>
              </a:p>
            </p:txBody>
          </p:sp>
        </mc:Fallback>
      </mc:AlternateContent>
      <p:sp>
        <p:nvSpPr>
          <p:cNvPr id="16" name="TextBox 15">
            <a:extLst>
              <a:ext uri="{FF2B5EF4-FFF2-40B4-BE49-F238E27FC236}">
                <a16:creationId xmlns:a16="http://schemas.microsoft.com/office/drawing/2014/main" id="{A26BF25C-B96F-4C62-8F58-9C5D6D182161}"/>
              </a:ext>
            </a:extLst>
          </p:cNvPr>
          <p:cNvSpPr txBox="1"/>
          <p:nvPr/>
        </p:nvSpPr>
        <p:spPr>
          <a:xfrm>
            <a:off x="2789067" y="5551204"/>
            <a:ext cx="1753702" cy="461665"/>
          </a:xfrm>
          <a:prstGeom prst="rect">
            <a:avLst/>
          </a:prstGeom>
          <a:noFill/>
        </p:spPr>
        <p:txBody>
          <a:bodyPr wrap="square" rtlCol="0">
            <a:spAutoFit/>
          </a:bodyPr>
          <a:lstStyle/>
          <a:p>
            <a:r>
              <a:rPr lang="en-GB" sz="2400" dirty="0"/>
              <a:t>(a) is a boy</a:t>
            </a:r>
          </a:p>
        </p:txBody>
      </p:sp>
      <p:sp>
        <p:nvSpPr>
          <p:cNvPr id="21" name="TextBox 20">
            <a:extLst>
              <a:ext uri="{FF2B5EF4-FFF2-40B4-BE49-F238E27FC236}">
                <a16:creationId xmlns:a16="http://schemas.microsoft.com/office/drawing/2014/main" id="{F516C4F0-6D08-4061-9D83-2498A17B6D8C}"/>
              </a:ext>
            </a:extLst>
          </p:cNvPr>
          <p:cNvSpPr txBox="1"/>
          <p:nvPr/>
        </p:nvSpPr>
        <p:spPr>
          <a:xfrm>
            <a:off x="4913184" y="5551204"/>
            <a:ext cx="2860718" cy="461665"/>
          </a:xfrm>
          <a:prstGeom prst="rect">
            <a:avLst/>
          </a:prstGeom>
          <a:noFill/>
        </p:spPr>
        <p:txBody>
          <a:bodyPr wrap="square" rtlCol="0">
            <a:spAutoFit/>
          </a:bodyPr>
          <a:lstStyle/>
          <a:p>
            <a:r>
              <a:rPr lang="en-GB" sz="2400" dirty="0"/>
              <a:t>(b) is right handed</a:t>
            </a:r>
          </a:p>
        </p:txBody>
      </p:sp>
      <p:sp>
        <p:nvSpPr>
          <p:cNvPr id="22" name="TextBox 21">
            <a:extLst>
              <a:ext uri="{FF2B5EF4-FFF2-40B4-BE49-F238E27FC236}">
                <a16:creationId xmlns:a16="http://schemas.microsoft.com/office/drawing/2014/main" id="{8BCDE65A-D4E1-4B5D-AA64-24FD448AA8E0}"/>
              </a:ext>
            </a:extLst>
          </p:cNvPr>
          <p:cNvSpPr txBox="1"/>
          <p:nvPr/>
        </p:nvSpPr>
        <p:spPr>
          <a:xfrm>
            <a:off x="8066325" y="5551204"/>
            <a:ext cx="3916130" cy="461665"/>
          </a:xfrm>
          <a:prstGeom prst="rect">
            <a:avLst/>
          </a:prstGeom>
          <a:noFill/>
        </p:spPr>
        <p:txBody>
          <a:bodyPr wrap="square" rtlCol="0">
            <a:spAutoFit/>
          </a:bodyPr>
          <a:lstStyle/>
          <a:p>
            <a:r>
              <a:rPr lang="en-GB" sz="2400" dirty="0"/>
              <a:t>(c) does not wear glasses.</a:t>
            </a:r>
          </a:p>
        </p:txBody>
      </p: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2D1AD255-BF04-4DF1-B30F-B3BE4D74F990}"/>
                  </a:ext>
                </a:extLst>
              </p:cNvPr>
              <p:cNvSpPr/>
              <p:nvPr/>
            </p:nvSpPr>
            <p:spPr>
              <a:xfrm>
                <a:off x="4258774" y="5477401"/>
                <a:ext cx="514885" cy="616964"/>
              </a:xfrm>
              <a:prstGeom prst="rect">
                <a:avLst/>
              </a:prstGeom>
            </p:spPr>
            <p:txBody>
              <a:bodyPr wrap="none">
                <a:spAutoFit/>
              </a:bodyPr>
              <a:lstStyle/>
              <a:p>
                <a:r>
                  <a:rPr lang="en-GB" dirty="0"/>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9</m:t>
                        </m:r>
                      </m:num>
                      <m:den>
                        <m:r>
                          <a:rPr lang="en-GB" sz="2400" b="0" i="1" smtClean="0">
                            <a:solidFill>
                              <a:srgbClr val="FF0000"/>
                            </a:solidFill>
                            <a:latin typeface="Cambria Math" panose="02040503050406030204" pitchFamily="18" charset="0"/>
                          </a:rPr>
                          <m:t>20</m:t>
                        </m:r>
                      </m:den>
                    </m:f>
                  </m:oMath>
                </a14:m>
                <a:endParaRPr lang="en-GB" sz="2400" dirty="0"/>
              </a:p>
            </p:txBody>
          </p:sp>
        </mc:Choice>
        <mc:Fallback xmlns="">
          <p:sp>
            <p:nvSpPr>
              <p:cNvPr id="18" name="Rectangle 17">
                <a:extLst>
                  <a:ext uri="{FF2B5EF4-FFF2-40B4-BE49-F238E27FC236}">
                    <a16:creationId xmlns:a16="http://schemas.microsoft.com/office/drawing/2014/main" xmlns:a14="http://schemas.microsoft.com/office/drawing/2010/main" xmlns="" id="{2D1AD255-BF04-4DF1-B30F-B3BE4D74F990}"/>
                  </a:ext>
                </a:extLst>
              </p:cNvPr>
              <p:cNvSpPr>
                <a:spLocks noRot="1" noChangeAspect="1" noMove="1" noResize="1" noEditPoints="1" noAdjustHandles="1" noChangeArrowheads="1" noChangeShapeType="1" noTextEdit="1"/>
              </p:cNvSpPr>
              <p:nvPr/>
            </p:nvSpPr>
            <p:spPr>
              <a:xfrm>
                <a:off x="4258774" y="5477401"/>
                <a:ext cx="514885" cy="616964"/>
              </a:xfrm>
              <a:prstGeom prst="rect">
                <a:avLst/>
              </a:prstGeom>
              <a:blipFill rotWithShape="1">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620EC55B-DD3E-41FA-A829-CDDFEEBE3931}"/>
                  </a:ext>
                </a:extLst>
              </p:cNvPr>
              <p:cNvSpPr/>
              <p:nvPr/>
            </p:nvSpPr>
            <p:spPr>
              <a:xfrm>
                <a:off x="7456095" y="5477401"/>
                <a:ext cx="514885" cy="613886"/>
              </a:xfrm>
              <a:prstGeom prst="rect">
                <a:avLst/>
              </a:prstGeom>
            </p:spPr>
            <p:txBody>
              <a:bodyPr wrap="none">
                <a:spAutoFit/>
              </a:bodyPr>
              <a:lstStyle/>
              <a:p>
                <a14:m>
                  <m:oMath xmlns:m="http://schemas.openxmlformats.org/officeDocument/2006/math">
                    <m:f>
                      <m:fPr>
                        <m:ctrlPr>
                          <a:rPr lang="en-US"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10</m:t>
                        </m:r>
                      </m:num>
                      <m:den>
                        <m:r>
                          <a:rPr lang="en-GB" sz="2400" i="1">
                            <a:solidFill>
                              <a:srgbClr val="FF0000"/>
                            </a:solidFill>
                            <a:latin typeface="Cambria Math" panose="02040503050406030204" pitchFamily="18" charset="0"/>
                          </a:rPr>
                          <m:t>11</m:t>
                        </m:r>
                      </m:den>
                    </m:f>
                  </m:oMath>
                </a14:m>
                <a:r>
                  <a:rPr lang="en-US" dirty="0">
                    <a:solidFill>
                      <a:srgbClr val="FF0000"/>
                    </a:solidFill>
                  </a:rPr>
                  <a:t> </a:t>
                </a:r>
                <a:endParaRPr lang="en-GB" dirty="0"/>
              </a:p>
            </p:txBody>
          </p:sp>
        </mc:Choice>
        <mc:Fallback xmlns="">
          <p:sp>
            <p:nvSpPr>
              <p:cNvPr id="19" name="Rectangle 18">
                <a:extLst>
                  <a:ext uri="{FF2B5EF4-FFF2-40B4-BE49-F238E27FC236}">
                    <a16:creationId xmlns:a16="http://schemas.microsoft.com/office/drawing/2014/main" xmlns:a14="http://schemas.microsoft.com/office/drawing/2010/main" xmlns="" id="{620EC55B-DD3E-41FA-A829-CDDFEEBE3931}"/>
                  </a:ext>
                </a:extLst>
              </p:cNvPr>
              <p:cNvSpPr>
                <a:spLocks noRot="1" noChangeAspect="1" noMove="1" noResize="1" noEditPoints="1" noAdjustHandles="1" noChangeArrowheads="1" noChangeShapeType="1" noTextEdit="1"/>
              </p:cNvSpPr>
              <p:nvPr/>
            </p:nvSpPr>
            <p:spPr>
              <a:xfrm>
                <a:off x="7456095" y="5477401"/>
                <a:ext cx="514885" cy="613886"/>
              </a:xfrm>
              <a:prstGeom prst="rect">
                <a:avLst/>
              </a:prstGeom>
              <a:blipFill rotWithShape="1">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E568B16C-B236-471E-B63E-B6E81310DCD4}"/>
                  </a:ext>
                </a:extLst>
              </p:cNvPr>
              <p:cNvSpPr/>
              <p:nvPr/>
            </p:nvSpPr>
            <p:spPr>
              <a:xfrm>
                <a:off x="11650872" y="5477401"/>
                <a:ext cx="529312" cy="616515"/>
              </a:xfrm>
              <a:prstGeom prst="rect">
                <a:avLst/>
              </a:prstGeom>
            </p:spPr>
            <p:txBody>
              <a:bodyPr wrap="none">
                <a:spAutoFit/>
              </a:bodyPr>
              <a:lstStyle/>
              <a:p>
                <a14:m>
                  <m:oMath xmlns:m="http://schemas.openxmlformats.org/officeDocument/2006/math">
                    <m:f>
                      <m:fPr>
                        <m:ctrlPr>
                          <a:rPr lang="en-US"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9</m:t>
                        </m:r>
                      </m:num>
                      <m:den>
                        <m:r>
                          <a:rPr lang="en-GB" sz="2400" i="1">
                            <a:solidFill>
                              <a:srgbClr val="FF0000"/>
                            </a:solidFill>
                            <a:latin typeface="Cambria Math" panose="02040503050406030204" pitchFamily="18" charset="0"/>
                          </a:rPr>
                          <m:t>13</m:t>
                        </m:r>
                      </m:den>
                    </m:f>
                  </m:oMath>
                </a14:m>
                <a:r>
                  <a:rPr lang="en-US" sz="2400" dirty="0">
                    <a:solidFill>
                      <a:srgbClr val="FF0000"/>
                    </a:solidFill>
                  </a:rPr>
                  <a:t> </a:t>
                </a:r>
                <a:endParaRPr lang="en-GB" sz="2400" dirty="0"/>
              </a:p>
            </p:txBody>
          </p:sp>
        </mc:Choice>
        <mc:Fallback xmlns="">
          <p:sp>
            <p:nvSpPr>
              <p:cNvPr id="20" name="Rectangle 19">
                <a:extLst>
                  <a:ext uri="{FF2B5EF4-FFF2-40B4-BE49-F238E27FC236}">
                    <a16:creationId xmlns:a16="http://schemas.microsoft.com/office/drawing/2014/main" xmlns:a14="http://schemas.microsoft.com/office/drawing/2010/main" xmlns="" id="{E568B16C-B236-471E-B63E-B6E81310DCD4}"/>
                  </a:ext>
                </a:extLst>
              </p:cNvPr>
              <p:cNvSpPr>
                <a:spLocks noRot="1" noChangeAspect="1" noMove="1" noResize="1" noEditPoints="1" noAdjustHandles="1" noChangeArrowheads="1" noChangeShapeType="1" noTextEdit="1"/>
              </p:cNvSpPr>
              <p:nvPr/>
            </p:nvSpPr>
            <p:spPr>
              <a:xfrm>
                <a:off x="11650872" y="5477401"/>
                <a:ext cx="529312" cy="616515"/>
              </a:xfrm>
              <a:prstGeom prst="rect">
                <a:avLst/>
              </a:prstGeom>
              <a:blipFill rotWithShape="1">
                <a:blip r:embed="rId11"/>
                <a:stretch>
                  <a:fillRect/>
                </a:stretch>
              </a:blipFill>
            </p:spPr>
            <p:txBody>
              <a:bodyPr/>
              <a:lstStyle/>
              <a:p>
                <a:r>
                  <a:rPr lang="en-GB">
                    <a:noFill/>
                  </a:rPr>
                  <a:t> </a:t>
                </a:r>
              </a:p>
            </p:txBody>
          </p:sp>
        </mc:Fallback>
      </mc:AlternateContent>
      <p:sp>
        <p:nvSpPr>
          <p:cNvPr id="24" name="Rectangle 23">
            <a:extLst>
              <a:ext uri="{FF2B5EF4-FFF2-40B4-BE49-F238E27FC236}">
                <a16:creationId xmlns:a16="http://schemas.microsoft.com/office/drawing/2014/main" id="{CBF99138-DBE2-6744-AF2B-149D958BDA03}"/>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D1.2</a:t>
            </a:r>
          </a:p>
          <a:p>
            <a:pPr algn="ctr"/>
            <a:endParaRPr lang="en-US" altLang="en-US" b="1" dirty="0">
              <a:solidFill>
                <a:schemeClr val="bg1"/>
              </a:solidFill>
            </a:endParaRPr>
          </a:p>
        </p:txBody>
      </p:sp>
    </p:spTree>
    <p:extLst>
      <p:ext uri="{BB962C8B-B14F-4D97-AF65-F5344CB8AC3E}">
        <p14:creationId xmlns:p14="http://schemas.microsoft.com/office/powerpoint/2010/main" val="42177208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2" grpId="0"/>
      <p:bldP spid="3" grpId="0"/>
      <p:bldP spid="9" grpId="0"/>
      <p:bldP spid="6" grpId="0"/>
      <p:bldP spid="12" grpId="0"/>
      <p:bldP spid="13" grpId="0"/>
      <p:bldP spid="8" grpId="0"/>
      <p:bldP spid="10" grpId="0"/>
      <p:bldP spid="11" grpId="0"/>
      <p:bldP spid="16" grpId="0"/>
      <p:bldP spid="21" grpId="0"/>
      <p:bldP spid="22" grpId="0"/>
      <p:bldP spid="18" grpId="0"/>
      <p:bldP spid="19"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7315" y="0"/>
            <a:ext cx="9984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3000" b="1" dirty="0"/>
              <a:t> </a:t>
            </a:r>
            <a:r>
              <a:rPr lang="en-US" altLang="en-US" sz="2800" b="1" dirty="0"/>
              <a:t>Section D1.2: Review</a:t>
            </a:r>
          </a:p>
        </p:txBody>
      </p:sp>
      <p:sp>
        <p:nvSpPr>
          <p:cNvPr id="11"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4051" y="1118699"/>
            <a:ext cx="99679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second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183676" y="2420888"/>
            <a:ext cx="99879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mastered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Rectangle 7">
            <a:extLst>
              <a:ext uri="{FF2B5EF4-FFF2-40B4-BE49-F238E27FC236}">
                <a16:creationId xmlns:a16="http://schemas.microsoft.com/office/drawing/2014/main" id="{A3F2EBCB-1CA3-4A46-9310-E98E93F29264}"/>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D1.2</a:t>
            </a:r>
          </a:p>
          <a:p>
            <a:pPr algn="ctr"/>
            <a:endParaRPr lang="en-US" altLang="en-US" b="1" dirty="0">
              <a:solidFill>
                <a:schemeClr val="bg1"/>
              </a:solidFill>
            </a:endParaRPr>
          </a:p>
        </p:txBody>
      </p:sp>
      <p:sp>
        <p:nvSpPr>
          <p:cNvPr id="9" name="Rectangle 8">
            <a:extLst>
              <a:ext uri="{FF2B5EF4-FFF2-40B4-BE49-F238E27FC236}">
                <a16:creationId xmlns:a16="http://schemas.microsoft.com/office/drawing/2014/main" id="{CD70CA5F-1535-224E-A61D-078CE84E90EF}"/>
              </a:ext>
            </a:extLst>
          </p:cNvPr>
          <p:cNvSpPr/>
          <p:nvPr/>
        </p:nvSpPr>
        <p:spPr>
          <a:xfrm>
            <a:off x="3057565" y="3760686"/>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http://szalonta.hu/ske/text/D1/sked1s2.html</a:t>
            </a:r>
          </a:p>
        </p:txBody>
      </p:sp>
    </p:spTree>
    <p:extLst>
      <p:ext uri="{BB962C8B-B14F-4D97-AF65-F5344CB8AC3E}">
        <p14:creationId xmlns:p14="http://schemas.microsoft.com/office/powerpoint/2010/main" val="355313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45811" y="791742"/>
            <a:ext cx="9721081" cy="1569660"/>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buClr>
                <a:srgbClr val="000000"/>
              </a:buClr>
              <a:buSzPct val="100000"/>
              <a:defRPr/>
            </a:pPr>
            <a:r>
              <a:rPr lang="en-US" sz="2400" dirty="0"/>
              <a:t>Sometimes it is possible to calculate values for the probability of an event such as tossing a coin and getting a head, by symmetry arguments.  For other events, probabilities can be </a:t>
            </a:r>
            <a:r>
              <a:rPr lang="en-US" sz="2400" b="1" dirty="0"/>
              <a:t>estimated</a:t>
            </a:r>
            <a:r>
              <a:rPr lang="en-US" sz="2400" dirty="0"/>
              <a:t> by using results of experiments or records of past events.</a:t>
            </a:r>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Finding Probabilities Using Relative Frequency</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D7A9A7B-46E7-4086-B16B-0AA81FAF1994}"/>
              </a:ext>
            </a:extLst>
          </p:cNvPr>
          <p:cNvSpPr/>
          <p:nvPr/>
        </p:nvSpPr>
        <p:spPr>
          <a:xfrm>
            <a:off x="2345811" y="2767281"/>
            <a:ext cx="9721081" cy="1200329"/>
          </a:xfrm>
          <a:prstGeom prst="rect">
            <a:avLst/>
          </a:prstGeom>
        </p:spPr>
        <p:txBody>
          <a:bodyPr wrap="square">
            <a:spAutoFit/>
          </a:bodyPr>
          <a:lstStyle/>
          <a:p>
            <a:r>
              <a:rPr lang="en-US" sz="2400" dirty="0"/>
              <a:t>In a town in Yorkshire there was rain on 18 days in September 2019.  Use this information to estimate the probability that it rained there on a particular day in September 2019.</a:t>
            </a:r>
            <a:endParaRPr lang="en-GB" sz="2400" dirty="0"/>
          </a:p>
        </p:txBody>
      </p:sp>
      <p:sp>
        <p:nvSpPr>
          <p:cNvPr id="4" name="TextBox 3">
            <a:extLst>
              <a:ext uri="{FF2B5EF4-FFF2-40B4-BE49-F238E27FC236}">
                <a16:creationId xmlns:a16="http://schemas.microsoft.com/office/drawing/2014/main" id="{6AC4F9C0-A938-4AF9-AEE7-386B400D5035}"/>
              </a:ext>
            </a:extLst>
          </p:cNvPr>
          <p:cNvSpPr txBox="1"/>
          <p:nvPr/>
        </p:nvSpPr>
        <p:spPr>
          <a:xfrm>
            <a:off x="2340948" y="2385245"/>
            <a:ext cx="2674932" cy="461665"/>
          </a:xfrm>
          <a:prstGeom prst="rect">
            <a:avLst/>
          </a:prstGeom>
          <a:noFill/>
        </p:spPr>
        <p:txBody>
          <a:bodyPr wrap="square" rtlCol="0">
            <a:spAutoFit/>
          </a:bodyPr>
          <a:lstStyle/>
          <a:p>
            <a:r>
              <a:rPr lang="en-GB" sz="2400" b="1" dirty="0"/>
              <a:t>Example 1</a:t>
            </a:r>
          </a:p>
        </p:txBody>
      </p:sp>
      <p:sp>
        <p:nvSpPr>
          <p:cNvPr id="9" name="TextBox 8">
            <a:extLst>
              <a:ext uri="{FF2B5EF4-FFF2-40B4-BE49-F238E27FC236}">
                <a16:creationId xmlns:a16="http://schemas.microsoft.com/office/drawing/2014/main" id="{865D6B4F-5062-48F7-8200-46C6F9C97E53}"/>
              </a:ext>
            </a:extLst>
          </p:cNvPr>
          <p:cNvSpPr txBox="1"/>
          <p:nvPr/>
        </p:nvSpPr>
        <p:spPr>
          <a:xfrm>
            <a:off x="2340948" y="4072646"/>
            <a:ext cx="1810836" cy="461665"/>
          </a:xfrm>
          <a:prstGeom prst="rect">
            <a:avLst/>
          </a:prstGeom>
          <a:noFill/>
        </p:spPr>
        <p:txBody>
          <a:bodyPr wrap="square" rtlCol="0">
            <a:spAutoFit/>
          </a:bodyPr>
          <a:lstStyle/>
          <a:p>
            <a:r>
              <a:rPr lang="en-GB" sz="2400" b="1" dirty="0"/>
              <a:t>Solution</a:t>
            </a:r>
          </a:p>
        </p:txBody>
      </p:sp>
      <p:sp>
        <p:nvSpPr>
          <p:cNvPr id="5" name="Rectangle 4">
            <a:extLst>
              <a:ext uri="{FF2B5EF4-FFF2-40B4-BE49-F238E27FC236}">
                <a16:creationId xmlns:a16="http://schemas.microsoft.com/office/drawing/2014/main" id="{90853193-8C75-47D7-BB64-E63BCA54096E}"/>
              </a:ext>
            </a:extLst>
          </p:cNvPr>
          <p:cNvSpPr/>
          <p:nvPr/>
        </p:nvSpPr>
        <p:spPr>
          <a:xfrm>
            <a:off x="2327272" y="4478517"/>
            <a:ext cx="9499284" cy="461665"/>
          </a:xfrm>
          <a:prstGeom prst="rect">
            <a:avLst/>
          </a:prstGeom>
        </p:spPr>
        <p:txBody>
          <a:bodyPr wrap="square">
            <a:spAutoFit/>
          </a:bodyPr>
          <a:lstStyle/>
          <a:p>
            <a:r>
              <a:rPr lang="en-US" sz="2400" dirty="0">
                <a:solidFill>
                  <a:srgbClr val="FF0000"/>
                </a:solidFill>
              </a:rPr>
              <a:t>It rained on 18 out of the 30 days, so the relative frequency of rain is</a:t>
            </a:r>
            <a:endParaRPr lang="en-GB" sz="2400" dirty="0">
              <a:solidFill>
                <a:srgbClr val="FF0000"/>
              </a:solidFill>
            </a:endParaRPr>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F62D78BD-C477-4F27-9DAC-ABF54696346A}"/>
                  </a:ext>
                </a:extLst>
              </p:cNvPr>
              <p:cNvSpPr/>
              <p:nvPr/>
            </p:nvSpPr>
            <p:spPr>
              <a:xfrm>
                <a:off x="2340948" y="5740406"/>
                <a:ext cx="9499284" cy="986296"/>
              </a:xfrm>
              <a:prstGeom prst="rect">
                <a:avLst/>
              </a:prstGeom>
            </p:spPr>
            <p:txBody>
              <a:bodyPr wrap="square">
                <a:spAutoFit/>
              </a:bodyPr>
              <a:lstStyle/>
              <a:p>
                <a:r>
                  <a:rPr lang="en-US" sz="2400" dirty="0">
                    <a:solidFill>
                      <a:srgbClr val="FF0000"/>
                    </a:solidFill>
                  </a:rPr>
                  <a:t>So the probability that it rained on any day in September 2019 can be estimated as</a:t>
                </a:r>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9</m:t>
                        </m:r>
                      </m:num>
                      <m:den>
                        <m:r>
                          <a:rPr lang="en-GB" sz="2400" i="1">
                            <a:solidFill>
                              <a:srgbClr val="FF0000"/>
                            </a:solidFill>
                            <a:latin typeface="Cambria Math" panose="02040503050406030204" pitchFamily="18" charset="0"/>
                          </a:rPr>
                          <m:t>15</m:t>
                        </m:r>
                      </m:den>
                    </m:f>
                  </m:oMath>
                </a14:m>
                <a:r>
                  <a:rPr lang="en-GB" sz="2400" dirty="0">
                    <a:solidFill>
                      <a:srgbClr val="FF0000"/>
                    </a:solidFill>
                  </a:rPr>
                  <a:t>.</a:t>
                </a:r>
              </a:p>
            </p:txBody>
          </p:sp>
        </mc:Choice>
        <mc:Fallback xmlns="">
          <p:sp>
            <p:nvSpPr>
              <p:cNvPr id="6" name="Rectangle 5">
                <a:extLst>
                  <a:ext uri="{FF2B5EF4-FFF2-40B4-BE49-F238E27FC236}">
                    <a16:creationId xmlns:a16="http://schemas.microsoft.com/office/drawing/2014/main" xmlns:a14="http://schemas.microsoft.com/office/drawing/2010/main" xmlns="" id="{F62D78BD-C477-4F27-9DAC-ABF54696346A}"/>
                  </a:ext>
                </a:extLst>
              </p:cNvPr>
              <p:cNvSpPr>
                <a:spLocks noRot="1" noChangeAspect="1" noMove="1" noResize="1" noEditPoints="1" noAdjustHandles="1" noChangeArrowheads="1" noChangeShapeType="1" noTextEdit="1"/>
              </p:cNvSpPr>
              <p:nvPr/>
            </p:nvSpPr>
            <p:spPr>
              <a:xfrm>
                <a:off x="2340948" y="5740406"/>
                <a:ext cx="9499284" cy="986296"/>
              </a:xfrm>
              <a:prstGeom prst="rect">
                <a:avLst/>
              </a:prstGeom>
              <a:blipFill rotWithShape="1">
                <a:blip r:embed="rId4"/>
                <a:stretch>
                  <a:fillRect l="-963" t="-4348" b="-55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7BEDF2F-8268-4735-A3A5-57B5DDA7BEB5}"/>
                  </a:ext>
                </a:extLst>
              </p:cNvPr>
              <p:cNvSpPr txBox="1"/>
              <p:nvPr/>
            </p:nvSpPr>
            <p:spPr>
              <a:xfrm>
                <a:off x="4367808" y="4959155"/>
                <a:ext cx="2160240" cy="7861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18</m:t>
                          </m:r>
                        </m:num>
                        <m:den>
                          <m:r>
                            <a:rPr lang="en-GB" sz="2400" b="0" i="1" smtClean="0">
                              <a:solidFill>
                                <a:srgbClr val="FF0000"/>
                              </a:solidFill>
                              <a:latin typeface="Cambria Math" panose="02040503050406030204" pitchFamily="18" charset="0"/>
                            </a:rPr>
                            <m:t>30</m:t>
                          </m:r>
                        </m:den>
                      </m:f>
                      <m:r>
                        <a:rPr lang="en-GB" sz="2400" b="0" i="1" smtClean="0">
                          <a:solidFill>
                            <a:srgbClr val="FF0000"/>
                          </a:solidFill>
                          <a:latin typeface="Cambria Math" panose="02040503050406030204" pitchFamily="18" charset="0"/>
                        </a:rPr>
                        <m:t>=</m:t>
                      </m:r>
                      <m:f>
                        <m:fPr>
                          <m:ctrlPr>
                            <a:rPr lang="en-GB" sz="2400" b="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9</m:t>
                          </m:r>
                        </m:num>
                        <m:den>
                          <m:r>
                            <a:rPr lang="en-GB" sz="2400" b="0" i="1" smtClean="0">
                              <a:solidFill>
                                <a:srgbClr val="FF0000"/>
                              </a:solidFill>
                              <a:latin typeface="Cambria Math" panose="02040503050406030204" pitchFamily="18" charset="0"/>
                            </a:rPr>
                            <m:t>15</m:t>
                          </m:r>
                        </m:den>
                      </m:f>
                    </m:oMath>
                  </m:oMathPara>
                </a14:m>
                <a:endParaRPr lang="en-GB" sz="2400" dirty="0"/>
              </a:p>
            </p:txBody>
          </p:sp>
        </mc:Choice>
        <mc:Fallback xmlns="">
          <p:sp>
            <p:nvSpPr>
              <p:cNvPr id="7" name="TextBox 6">
                <a:extLst>
                  <a:ext uri="{FF2B5EF4-FFF2-40B4-BE49-F238E27FC236}">
                    <a16:creationId xmlns:a16="http://schemas.microsoft.com/office/drawing/2014/main" id="{57BEDF2F-8268-4735-A3A5-57B5DDA7BEB5}"/>
                  </a:ext>
                </a:extLst>
              </p:cNvPr>
              <p:cNvSpPr txBox="1">
                <a:spLocks noRot="1" noChangeAspect="1" noMove="1" noResize="1" noEditPoints="1" noAdjustHandles="1" noChangeArrowheads="1" noChangeShapeType="1" noTextEdit="1"/>
              </p:cNvSpPr>
              <p:nvPr/>
            </p:nvSpPr>
            <p:spPr>
              <a:xfrm>
                <a:off x="4367808" y="4959155"/>
                <a:ext cx="2160240" cy="786177"/>
              </a:xfrm>
              <a:prstGeom prst="rect">
                <a:avLst/>
              </a:prstGeom>
              <a:blipFill>
                <a:blip r:embed="rId5"/>
                <a:stretch>
                  <a:fillRect/>
                </a:stretch>
              </a:blipFill>
            </p:spPr>
            <p:txBody>
              <a:bodyPr/>
              <a:lstStyle/>
              <a:p>
                <a:r>
                  <a:rPr lang="en-GB">
                    <a:noFill/>
                  </a:rPr>
                  <a:t> </a:t>
                </a:r>
              </a:p>
            </p:txBody>
          </p:sp>
        </mc:Fallback>
      </mc:AlternateContent>
      <p:sp>
        <p:nvSpPr>
          <p:cNvPr id="13" name="Rectangle 12">
            <a:extLst>
              <a:ext uri="{FF2B5EF4-FFF2-40B4-BE49-F238E27FC236}">
                <a16:creationId xmlns:a16="http://schemas.microsoft.com/office/drawing/2014/main" id="{65AFCC5E-FF3F-F54B-95E0-09B4C34D6120}"/>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D1.3</a:t>
            </a:r>
          </a:p>
          <a:p>
            <a:pPr algn="ctr"/>
            <a:endParaRPr lang="en-US" altLang="en-US" b="1" dirty="0">
              <a:solidFill>
                <a:schemeClr val="bg1"/>
              </a:solidFill>
            </a:endParaRPr>
          </a:p>
        </p:txBody>
      </p:sp>
    </p:spTree>
    <p:extLst>
      <p:ext uri="{BB962C8B-B14F-4D97-AF65-F5344CB8AC3E}">
        <p14:creationId xmlns:p14="http://schemas.microsoft.com/office/powerpoint/2010/main" val="34577377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82643" y="1259376"/>
            <a:ext cx="9721081" cy="1608133"/>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spcAft>
                <a:spcPts val="300"/>
              </a:spcAft>
              <a:buClr>
                <a:srgbClr val="000000"/>
              </a:buClr>
              <a:buSzPct val="100000"/>
              <a:defRPr/>
            </a:pPr>
            <a:r>
              <a:rPr lang="en-US" sz="2400" dirty="0"/>
              <a:t>Henry carries out an experiment with a piece of buttered toast.  He drops it 50 times and finds that 35 times it lands butter side down. </a:t>
            </a:r>
          </a:p>
          <a:p>
            <a:pPr marL="0" indent="0" eaLnBrk="1" hangingPunct="1">
              <a:spcAft>
                <a:spcPts val="300"/>
              </a:spcAft>
              <a:buClr>
                <a:srgbClr val="000000"/>
              </a:buClr>
              <a:buSzPct val="100000"/>
              <a:defRPr/>
            </a:pPr>
            <a:r>
              <a:rPr lang="en-US" sz="2400" dirty="0"/>
              <a:t>Use these results to estimate the probability that a piece of toast lands butter side up when dropped.</a:t>
            </a:r>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Finding Probabilities Using Relative Frequency</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D7A9A7B-46E7-4086-B16B-0AA81FAF1994}"/>
              </a:ext>
            </a:extLst>
          </p:cNvPr>
          <p:cNvSpPr/>
          <p:nvPr/>
        </p:nvSpPr>
        <p:spPr>
          <a:xfrm>
            <a:off x="2345811" y="2767281"/>
            <a:ext cx="9721081" cy="461665"/>
          </a:xfrm>
          <a:prstGeom prst="rect">
            <a:avLst/>
          </a:prstGeom>
        </p:spPr>
        <p:txBody>
          <a:bodyPr wrap="square">
            <a:spAutoFit/>
          </a:bodyPr>
          <a:lstStyle/>
          <a:p>
            <a:endParaRPr lang="en-GB" sz="2400" dirty="0"/>
          </a:p>
        </p:txBody>
      </p:sp>
      <p:sp>
        <p:nvSpPr>
          <p:cNvPr id="4" name="TextBox 3">
            <a:extLst>
              <a:ext uri="{FF2B5EF4-FFF2-40B4-BE49-F238E27FC236}">
                <a16:creationId xmlns:a16="http://schemas.microsoft.com/office/drawing/2014/main" id="{6AC4F9C0-A938-4AF9-AEE7-386B400D5035}"/>
              </a:ext>
            </a:extLst>
          </p:cNvPr>
          <p:cNvSpPr txBox="1"/>
          <p:nvPr/>
        </p:nvSpPr>
        <p:spPr>
          <a:xfrm>
            <a:off x="2400692" y="818682"/>
            <a:ext cx="2039124" cy="461665"/>
          </a:xfrm>
          <a:prstGeom prst="rect">
            <a:avLst/>
          </a:prstGeom>
          <a:noFill/>
        </p:spPr>
        <p:txBody>
          <a:bodyPr wrap="square" rtlCol="0">
            <a:spAutoFit/>
          </a:bodyPr>
          <a:lstStyle/>
          <a:p>
            <a:r>
              <a:rPr lang="en-GB" sz="2400" b="1" dirty="0"/>
              <a:t>Example 2</a:t>
            </a:r>
          </a:p>
        </p:txBody>
      </p:sp>
      <p:sp>
        <p:nvSpPr>
          <p:cNvPr id="9" name="TextBox 8">
            <a:extLst>
              <a:ext uri="{FF2B5EF4-FFF2-40B4-BE49-F238E27FC236}">
                <a16:creationId xmlns:a16="http://schemas.microsoft.com/office/drawing/2014/main" id="{865D6B4F-5062-48F7-8200-46C6F9C97E53}"/>
              </a:ext>
            </a:extLst>
          </p:cNvPr>
          <p:cNvSpPr txBox="1"/>
          <p:nvPr/>
        </p:nvSpPr>
        <p:spPr>
          <a:xfrm>
            <a:off x="2382642" y="2879249"/>
            <a:ext cx="2273197" cy="461665"/>
          </a:xfrm>
          <a:prstGeom prst="rect">
            <a:avLst/>
          </a:prstGeom>
          <a:noFill/>
        </p:spPr>
        <p:txBody>
          <a:bodyPr wrap="square" rtlCol="0">
            <a:spAutoFit/>
          </a:bodyPr>
          <a:lstStyle/>
          <a:p>
            <a:r>
              <a:rPr lang="en-GB" sz="2400" b="1" dirty="0"/>
              <a:t>Solution</a:t>
            </a:r>
          </a:p>
        </p:txBody>
      </p:sp>
      <mc:AlternateContent xmlns:mc="http://schemas.openxmlformats.org/markup-compatibility/2006">
        <mc:Choice xmlns:a14="http://schemas.microsoft.com/office/drawing/2010/main" Requires="a14">
          <p:sp>
            <p:nvSpPr>
              <p:cNvPr id="6" name="Rectangle 5">
                <a:extLst>
                  <a:ext uri="{FF2B5EF4-FFF2-40B4-BE49-F238E27FC236}">
                    <a16:creationId xmlns:a16="http://schemas.microsoft.com/office/drawing/2014/main" id="{F62D78BD-C477-4F27-9DAC-ABF54696346A}"/>
                  </a:ext>
                </a:extLst>
              </p:cNvPr>
              <p:cNvSpPr/>
              <p:nvPr/>
            </p:nvSpPr>
            <p:spPr>
              <a:xfrm>
                <a:off x="2493541" y="5028473"/>
                <a:ext cx="9499284" cy="1541512"/>
              </a:xfrm>
              <a:prstGeom prst="rect">
                <a:avLst/>
              </a:prstGeom>
            </p:spPr>
            <p:txBody>
              <a:bodyPr wrap="square">
                <a:spAutoFit/>
              </a:bodyPr>
              <a:lstStyle/>
              <a:p>
                <a:r>
                  <a:rPr lang="en-US" sz="2400" dirty="0">
                    <a:solidFill>
                      <a:srgbClr val="FF0000"/>
                    </a:solidFill>
                  </a:rPr>
                  <a:t>So the probability that the toast lands butter side down can be estimated as</a:t>
                </a:r>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7</m:t>
                        </m:r>
                      </m:num>
                      <m:den>
                        <m:r>
                          <a:rPr lang="en-GB" sz="2400" i="1">
                            <a:solidFill>
                              <a:srgbClr val="FF0000"/>
                            </a:solidFill>
                            <a:latin typeface="Cambria Math" panose="02040503050406030204" pitchFamily="18" charset="0"/>
                          </a:rPr>
                          <m:t>1</m:t>
                        </m:r>
                        <m:r>
                          <a:rPr lang="en-GB" sz="2400" b="0" i="1" smtClean="0">
                            <a:solidFill>
                              <a:srgbClr val="FF0000"/>
                            </a:solidFill>
                            <a:latin typeface="Cambria Math" panose="02040503050406030204" pitchFamily="18" charset="0"/>
                          </a:rPr>
                          <m:t>0</m:t>
                        </m:r>
                      </m:den>
                    </m:f>
                  </m:oMath>
                </a14:m>
                <a:r>
                  <a:rPr lang="en-GB" sz="2400" dirty="0">
                    <a:solidFill>
                      <a:srgbClr val="FF0000"/>
                    </a:solidFill>
                  </a:rPr>
                  <a:t>. Hence the probability of it landing butter side up is estimated as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m:t>
                        </m:r>
                      </m:num>
                      <m:den>
                        <m:r>
                          <a:rPr lang="en-GB" sz="2400" i="1">
                            <a:solidFill>
                              <a:srgbClr val="FF0000"/>
                            </a:solidFill>
                            <a:latin typeface="Cambria Math" panose="02040503050406030204" pitchFamily="18" charset="0"/>
                          </a:rPr>
                          <m:t>10</m:t>
                        </m:r>
                      </m:den>
                    </m:f>
                  </m:oMath>
                </a14:m>
                <a:r>
                  <a:rPr lang="en-GB" sz="2400" dirty="0">
                    <a:solidFill>
                      <a:srgbClr val="FF0000"/>
                    </a:solidFill>
                  </a:rPr>
                  <a:t>.</a:t>
                </a:r>
              </a:p>
            </p:txBody>
          </p:sp>
        </mc:Choice>
        <mc:Fallback>
          <p:sp>
            <p:nvSpPr>
              <p:cNvPr id="6" name="Rectangle 5">
                <a:extLst>
                  <a:ext uri="{FF2B5EF4-FFF2-40B4-BE49-F238E27FC236}">
                    <a16:creationId xmlns:a16="http://schemas.microsoft.com/office/drawing/2014/main" id="{F62D78BD-C477-4F27-9DAC-ABF54696346A}"/>
                  </a:ext>
                </a:extLst>
              </p:cNvPr>
              <p:cNvSpPr>
                <a:spLocks noRot="1" noChangeAspect="1" noMove="1" noResize="1" noEditPoints="1" noAdjustHandles="1" noChangeArrowheads="1" noChangeShapeType="1" noTextEdit="1"/>
              </p:cNvSpPr>
              <p:nvPr/>
            </p:nvSpPr>
            <p:spPr>
              <a:xfrm>
                <a:off x="2493541" y="5028473"/>
                <a:ext cx="9499284" cy="1541512"/>
              </a:xfrm>
              <a:prstGeom prst="rect">
                <a:avLst/>
              </a:prstGeom>
              <a:blipFill>
                <a:blip r:embed="rId4"/>
                <a:stretch>
                  <a:fillRect l="-963" t="-2767" b="-79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7BEDF2F-8268-4735-A3A5-57B5DDA7BEB5}"/>
                  </a:ext>
                </a:extLst>
              </p:cNvPr>
              <p:cNvSpPr txBox="1"/>
              <p:nvPr/>
            </p:nvSpPr>
            <p:spPr>
              <a:xfrm>
                <a:off x="5303912" y="4066935"/>
                <a:ext cx="2160240" cy="81804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35</m:t>
                          </m:r>
                        </m:num>
                        <m:den>
                          <m:r>
                            <a:rPr lang="en-GB" sz="2400" b="0" i="1" smtClean="0">
                              <a:solidFill>
                                <a:srgbClr val="FF0000"/>
                              </a:solidFill>
                              <a:latin typeface="Cambria Math" panose="02040503050406030204" pitchFamily="18" charset="0"/>
                            </a:rPr>
                            <m:t>50</m:t>
                          </m:r>
                        </m:den>
                      </m:f>
                      <m:r>
                        <a:rPr lang="en-GB" sz="2400" b="0" i="1" smtClean="0">
                          <a:solidFill>
                            <a:srgbClr val="FF0000"/>
                          </a:solidFill>
                          <a:latin typeface="Cambria Math" panose="02040503050406030204" pitchFamily="18" charset="0"/>
                        </a:rPr>
                        <m:t>=</m:t>
                      </m:r>
                      <m:f>
                        <m:fPr>
                          <m:ctrlPr>
                            <a:rPr lang="en-GB" sz="2400" b="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7</m:t>
                          </m:r>
                        </m:num>
                        <m:den>
                          <m:r>
                            <a:rPr lang="en-GB" sz="2400" b="0" i="1" smtClean="0">
                              <a:solidFill>
                                <a:srgbClr val="FF0000"/>
                              </a:solidFill>
                              <a:latin typeface="Cambria Math" panose="02040503050406030204" pitchFamily="18" charset="0"/>
                            </a:rPr>
                            <m:t>10</m:t>
                          </m:r>
                        </m:den>
                      </m:f>
                    </m:oMath>
                  </m:oMathPara>
                </a14:m>
                <a:endParaRPr lang="en-GB" sz="2400" dirty="0"/>
              </a:p>
            </p:txBody>
          </p:sp>
        </mc:Choice>
        <mc:Fallback xmlns="">
          <p:sp>
            <p:nvSpPr>
              <p:cNvPr id="7" name="TextBox 6">
                <a:extLst>
                  <a:ext uri="{FF2B5EF4-FFF2-40B4-BE49-F238E27FC236}">
                    <a16:creationId xmlns:a16="http://schemas.microsoft.com/office/drawing/2014/main" id="{57BEDF2F-8268-4735-A3A5-57B5DDA7BEB5}"/>
                  </a:ext>
                </a:extLst>
              </p:cNvPr>
              <p:cNvSpPr txBox="1">
                <a:spLocks noRot="1" noChangeAspect="1" noMove="1" noResize="1" noEditPoints="1" noAdjustHandles="1" noChangeArrowheads="1" noChangeShapeType="1" noTextEdit="1"/>
              </p:cNvSpPr>
              <p:nvPr/>
            </p:nvSpPr>
            <p:spPr>
              <a:xfrm>
                <a:off x="5303912" y="4066935"/>
                <a:ext cx="2160240" cy="818044"/>
              </a:xfrm>
              <a:prstGeom prst="rect">
                <a:avLst/>
              </a:prstGeom>
              <a:blipFill>
                <a:blip r:embed="rId5"/>
                <a:stretch>
                  <a:fillRect/>
                </a:stretch>
              </a:blipFill>
            </p:spPr>
            <p:txBody>
              <a:bodyPr/>
              <a:lstStyle/>
              <a:p>
                <a:r>
                  <a:rPr lang="en-GB">
                    <a:noFill/>
                  </a:rPr>
                  <a:t> </a:t>
                </a:r>
              </a:p>
            </p:txBody>
          </p:sp>
        </mc:Fallback>
      </mc:AlternateContent>
      <p:sp>
        <p:nvSpPr>
          <p:cNvPr id="2" name="Rectangle 1">
            <a:extLst>
              <a:ext uri="{FF2B5EF4-FFF2-40B4-BE49-F238E27FC236}">
                <a16:creationId xmlns:a16="http://schemas.microsoft.com/office/drawing/2014/main" id="{87F726D5-14CB-4391-AA4C-DE06D0261A20}"/>
              </a:ext>
            </a:extLst>
          </p:cNvPr>
          <p:cNvSpPr/>
          <p:nvPr/>
        </p:nvSpPr>
        <p:spPr>
          <a:xfrm>
            <a:off x="2382643" y="3329572"/>
            <a:ext cx="9412584" cy="830997"/>
          </a:xfrm>
          <a:prstGeom prst="rect">
            <a:avLst/>
          </a:prstGeom>
        </p:spPr>
        <p:txBody>
          <a:bodyPr wrap="square">
            <a:spAutoFit/>
          </a:bodyPr>
          <a:lstStyle/>
          <a:p>
            <a:r>
              <a:rPr lang="en-US" sz="2400" dirty="0">
                <a:solidFill>
                  <a:srgbClr val="FF0000"/>
                </a:solidFill>
              </a:rPr>
              <a:t>The toast landed butter side down 35 of the 50 times, so the relative frequency of it landing butter side down is</a:t>
            </a:r>
            <a:endParaRPr lang="en-GB" sz="2400" dirty="0">
              <a:solidFill>
                <a:srgbClr val="FF0000"/>
              </a:solidFill>
            </a:endParaRPr>
          </a:p>
        </p:txBody>
      </p:sp>
      <p:sp>
        <p:nvSpPr>
          <p:cNvPr id="13" name="Rectangle 12">
            <a:extLst>
              <a:ext uri="{FF2B5EF4-FFF2-40B4-BE49-F238E27FC236}">
                <a16:creationId xmlns:a16="http://schemas.microsoft.com/office/drawing/2014/main" id="{2DEF01AE-F629-CD45-A4DC-99A9FC304D68}"/>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D1.3</a:t>
            </a:r>
          </a:p>
          <a:p>
            <a:pPr algn="ctr"/>
            <a:endParaRPr lang="en-US" altLang="en-US" b="1" dirty="0">
              <a:solidFill>
                <a:schemeClr val="bg1"/>
              </a:solidFill>
            </a:endParaRPr>
          </a:p>
        </p:txBody>
      </p:sp>
    </p:spTree>
    <p:extLst>
      <p:ext uri="{BB962C8B-B14F-4D97-AF65-F5344CB8AC3E}">
        <p14:creationId xmlns:p14="http://schemas.microsoft.com/office/powerpoint/2010/main" val="17156984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D1.3: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381D9A9C-9632-4122-9A3D-D72A4B7F2D78}"/>
              </a:ext>
            </a:extLst>
          </p:cNvPr>
          <p:cNvSpPr/>
          <p:nvPr/>
        </p:nvSpPr>
        <p:spPr>
          <a:xfrm>
            <a:off x="5671132" y="2190023"/>
            <a:ext cx="269626" cy="461665"/>
          </a:xfrm>
          <a:prstGeom prst="rect">
            <a:avLst/>
          </a:prstGeom>
        </p:spPr>
        <p:txBody>
          <a:bodyPr wrap="none">
            <a:spAutoFit/>
          </a:bodyPr>
          <a:lstStyle/>
          <a:p>
            <a:r>
              <a:rPr lang="en-GB" sz="2400" dirty="0"/>
              <a:t> </a:t>
            </a:r>
          </a:p>
        </p:txBody>
      </p:sp>
      <p:sp>
        <p:nvSpPr>
          <p:cNvPr id="13" name="Rectangle 12">
            <a:extLst>
              <a:ext uri="{FF2B5EF4-FFF2-40B4-BE49-F238E27FC236}">
                <a16:creationId xmlns:a16="http://schemas.microsoft.com/office/drawing/2014/main" id="{B998B647-B092-41EB-A2D3-21BB11A3B1A5}"/>
              </a:ext>
            </a:extLst>
          </p:cNvPr>
          <p:cNvSpPr/>
          <p:nvPr/>
        </p:nvSpPr>
        <p:spPr>
          <a:xfrm>
            <a:off x="7883182" y="2171591"/>
            <a:ext cx="399468" cy="461665"/>
          </a:xfrm>
          <a:prstGeom prst="rect">
            <a:avLst/>
          </a:prstGeom>
        </p:spPr>
        <p:txBody>
          <a:bodyPr wrap="square">
            <a:spAutoFit/>
          </a:bodyPr>
          <a:lstStyle/>
          <a:p>
            <a:r>
              <a:rPr lang="en-GB" sz="2400" dirty="0"/>
              <a:t> </a:t>
            </a:r>
          </a:p>
        </p:txBody>
      </p:sp>
      <p:sp>
        <p:nvSpPr>
          <p:cNvPr id="4" name="Rectangle 3">
            <a:extLst>
              <a:ext uri="{FF2B5EF4-FFF2-40B4-BE49-F238E27FC236}">
                <a16:creationId xmlns:a16="http://schemas.microsoft.com/office/drawing/2014/main" id="{5154EEA5-DA6A-4455-B465-7B8532484658}"/>
              </a:ext>
            </a:extLst>
          </p:cNvPr>
          <p:cNvSpPr/>
          <p:nvPr/>
        </p:nvSpPr>
        <p:spPr>
          <a:xfrm>
            <a:off x="2330196" y="648524"/>
            <a:ext cx="9836070" cy="830997"/>
          </a:xfrm>
          <a:prstGeom prst="rect">
            <a:avLst/>
          </a:prstGeom>
        </p:spPr>
        <p:txBody>
          <a:bodyPr wrap="square">
            <a:spAutoFit/>
          </a:bodyPr>
          <a:lstStyle/>
          <a:p>
            <a:pPr marL="457200" indent="-457200">
              <a:buAutoNum type="arabicPeriod"/>
            </a:pPr>
            <a:r>
              <a:rPr lang="en-US" sz="2400" dirty="0"/>
              <a:t>Six students play regularly in a chess club.  </a:t>
            </a:r>
          </a:p>
          <a:p>
            <a:r>
              <a:rPr lang="en-US" sz="2400" dirty="0"/>
              <a:t>  	The number of games that each student won or lost is given below</a:t>
            </a:r>
            <a:endParaRPr lang="en-GB" sz="2400" dirty="0"/>
          </a:p>
        </p:txBody>
      </p:sp>
      <p:pic>
        <p:nvPicPr>
          <p:cNvPr id="7" name="Picture 6">
            <a:extLst>
              <a:ext uri="{FF2B5EF4-FFF2-40B4-BE49-F238E27FC236}">
                <a16:creationId xmlns:a16="http://schemas.microsoft.com/office/drawing/2014/main" id="{3B6F8E91-3E51-46BD-931B-1B565D9C0B13}"/>
              </a:ext>
            </a:extLst>
          </p:cNvPr>
          <p:cNvPicPr>
            <a:picLocks noChangeAspect="1"/>
          </p:cNvPicPr>
          <p:nvPr/>
        </p:nvPicPr>
        <p:blipFill>
          <a:blip r:embed="rId4"/>
          <a:stretch>
            <a:fillRect/>
          </a:stretch>
        </p:blipFill>
        <p:spPr>
          <a:xfrm>
            <a:off x="4767168" y="1479521"/>
            <a:ext cx="4382130" cy="3007896"/>
          </a:xfrm>
          <a:prstGeom prst="rect">
            <a:avLst/>
          </a:prstGeom>
        </p:spPr>
      </p:pic>
      <p:sp>
        <p:nvSpPr>
          <p:cNvPr id="14" name="Rectangle 13">
            <a:extLst>
              <a:ext uri="{FF2B5EF4-FFF2-40B4-BE49-F238E27FC236}">
                <a16:creationId xmlns:a16="http://schemas.microsoft.com/office/drawing/2014/main" id="{817A6C4D-DFBB-4910-B357-D56D74AA7E20}"/>
              </a:ext>
            </a:extLst>
          </p:cNvPr>
          <p:cNvSpPr/>
          <p:nvPr/>
        </p:nvSpPr>
        <p:spPr>
          <a:xfrm>
            <a:off x="2279973" y="4568950"/>
            <a:ext cx="9852757" cy="2169825"/>
          </a:xfrm>
          <a:prstGeom prst="rect">
            <a:avLst/>
          </a:prstGeom>
        </p:spPr>
        <p:txBody>
          <a:bodyPr wrap="square">
            <a:spAutoFit/>
          </a:bodyPr>
          <a:lstStyle/>
          <a:p>
            <a:pPr>
              <a:spcAft>
                <a:spcPts val="200"/>
              </a:spcAft>
            </a:pPr>
            <a:r>
              <a:rPr lang="en-US" sz="2400" dirty="0"/>
              <a:t>(a)	Use the data to estimate the probability that each student wins a 	match.</a:t>
            </a:r>
          </a:p>
          <a:p>
            <a:pPr>
              <a:spcAft>
                <a:spcPts val="600"/>
              </a:spcAft>
            </a:pPr>
            <a:r>
              <a:rPr lang="en-US" sz="2400" dirty="0"/>
              <a:t>(b)	Which student is the best player?</a:t>
            </a:r>
          </a:p>
          <a:p>
            <a:pPr>
              <a:spcAft>
                <a:spcPts val="600"/>
              </a:spcAft>
            </a:pPr>
            <a:r>
              <a:rPr lang="en-US" sz="2400" dirty="0"/>
              <a:t>(c)	Which student is the worst player?</a:t>
            </a:r>
          </a:p>
          <a:p>
            <a:r>
              <a:rPr lang="en-US" sz="2400" dirty="0"/>
              <a:t>(d)	If Connor plays Tom, who do you think is more likely to win?</a:t>
            </a:r>
            <a:endParaRPr lang="en-GB" sz="2400" dirty="0"/>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C7427AD9-A9E0-49BD-909B-401B14A6A2D0}"/>
                  </a:ext>
                </a:extLst>
              </p:cNvPr>
              <p:cNvSpPr txBox="1"/>
              <p:nvPr/>
            </p:nvSpPr>
            <p:spPr>
              <a:xfrm>
                <a:off x="2499706" y="2154492"/>
                <a:ext cx="2246043" cy="1657954"/>
              </a:xfrm>
              <a:prstGeom prst="rect">
                <a:avLst/>
              </a:prstGeom>
              <a:noFill/>
            </p:spPr>
            <p:txBody>
              <a:bodyPr wrap="square" rtlCol="0">
                <a:spAutoFit/>
              </a:bodyPr>
              <a:lstStyle/>
              <a:p>
                <a:r>
                  <a:rPr lang="en-GB" sz="2400" dirty="0">
                    <a:solidFill>
                      <a:srgbClr val="FF0000"/>
                    </a:solidFill>
                  </a:rPr>
                  <a:t>Tom =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b="0" i="1" smtClean="0">
                            <a:solidFill>
                              <a:srgbClr val="FF0000"/>
                            </a:solidFill>
                            <a:latin typeface="Cambria Math" panose="02040503050406030204" pitchFamily="18" charset="0"/>
                          </a:rPr>
                          <m:t>14</m:t>
                        </m:r>
                      </m:den>
                    </m:f>
                  </m:oMath>
                </a14:m>
                <a:endParaRPr lang="en-GB" sz="2400" dirty="0">
                  <a:solidFill>
                    <a:srgbClr val="FF0000"/>
                  </a:solidFill>
                </a:endParaRPr>
              </a:p>
              <a:p>
                <a:r>
                  <a:rPr lang="en-GB" sz="2400" dirty="0">
                    <a:solidFill>
                      <a:srgbClr val="FF0000"/>
                    </a:solidFill>
                  </a:rPr>
                  <a:t>Andrew =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7</m:t>
                        </m:r>
                      </m:num>
                      <m:den>
                        <m:r>
                          <a:rPr lang="en-GB" sz="2400" b="0" i="1" smtClean="0">
                            <a:solidFill>
                              <a:srgbClr val="FF0000"/>
                            </a:solidFill>
                            <a:latin typeface="Cambria Math" panose="02040503050406030204" pitchFamily="18" charset="0"/>
                          </a:rPr>
                          <m:t>10</m:t>
                        </m:r>
                      </m:den>
                    </m:f>
                  </m:oMath>
                </a14:m>
                <a:endParaRPr lang="en-GB" sz="2400" dirty="0">
                  <a:solidFill>
                    <a:srgbClr val="FF0000"/>
                  </a:solidFill>
                </a:endParaRPr>
              </a:p>
              <a:p>
                <a:r>
                  <a:rPr lang="en-GB" sz="2400" dirty="0">
                    <a:solidFill>
                      <a:srgbClr val="FF0000"/>
                    </a:solidFill>
                  </a:rPr>
                  <a:t>Danielle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m:t>
                        </m:r>
                      </m:num>
                      <m:den>
                        <m:r>
                          <a:rPr lang="en-GB" sz="2400" i="1">
                            <a:solidFill>
                              <a:srgbClr val="FF0000"/>
                            </a:solidFill>
                            <a:latin typeface="Cambria Math" panose="02040503050406030204" pitchFamily="18" charset="0"/>
                          </a:rPr>
                          <m:t>1</m:t>
                        </m:r>
                        <m:r>
                          <a:rPr lang="en-GB" sz="2400" b="0" i="1" smtClean="0">
                            <a:solidFill>
                              <a:srgbClr val="FF0000"/>
                            </a:solidFill>
                            <a:latin typeface="Cambria Math" panose="02040503050406030204" pitchFamily="18" charset="0"/>
                          </a:rPr>
                          <m:t>2</m:t>
                        </m:r>
                      </m:den>
                    </m:f>
                  </m:oMath>
                </a14:m>
                <a:endParaRPr lang="en-GB" sz="2400" dirty="0">
                  <a:solidFill>
                    <a:srgbClr val="FF0000"/>
                  </a:solidFill>
                </a:endParaRPr>
              </a:p>
            </p:txBody>
          </p:sp>
        </mc:Choice>
        <mc:Fallback xmlns="">
          <p:sp>
            <p:nvSpPr>
              <p:cNvPr id="15" name="TextBox 14">
                <a:extLst>
                  <a:ext uri="{FF2B5EF4-FFF2-40B4-BE49-F238E27FC236}">
                    <a16:creationId xmlns:a16="http://schemas.microsoft.com/office/drawing/2014/main" id="{C7427AD9-A9E0-49BD-909B-401B14A6A2D0}"/>
                  </a:ext>
                </a:extLst>
              </p:cNvPr>
              <p:cNvSpPr txBox="1">
                <a:spLocks noRot="1" noChangeAspect="1" noMove="1" noResize="1" noEditPoints="1" noAdjustHandles="1" noChangeArrowheads="1" noChangeShapeType="1" noTextEdit="1"/>
              </p:cNvSpPr>
              <p:nvPr/>
            </p:nvSpPr>
            <p:spPr>
              <a:xfrm>
                <a:off x="2499706" y="2154492"/>
                <a:ext cx="2246043" cy="1657954"/>
              </a:xfrm>
              <a:prstGeom prst="rect">
                <a:avLst/>
              </a:prstGeom>
              <a:blipFill>
                <a:blip r:embed="rId5"/>
                <a:stretch>
                  <a:fillRect l="-3933" b="-15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6CAB965D-DD5E-4903-AA17-8F4208026BCE}"/>
                  </a:ext>
                </a:extLst>
              </p:cNvPr>
              <p:cNvSpPr/>
              <p:nvPr/>
            </p:nvSpPr>
            <p:spPr>
              <a:xfrm>
                <a:off x="9735400" y="2324874"/>
                <a:ext cx="2160415" cy="1665071"/>
              </a:xfrm>
              <a:prstGeom prst="rect">
                <a:avLst/>
              </a:prstGeom>
            </p:spPr>
            <p:txBody>
              <a:bodyPr wrap="square">
                <a:spAutoFit/>
              </a:bodyPr>
              <a:lstStyle/>
              <a:p>
                <a:r>
                  <a:rPr lang="en-GB" sz="2400" dirty="0">
                    <a:solidFill>
                      <a:srgbClr val="FF0000"/>
                    </a:solidFill>
                  </a:rPr>
                  <a:t>Rachel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4</m:t>
                        </m:r>
                      </m:num>
                      <m:den>
                        <m:r>
                          <a:rPr lang="en-GB" sz="2400" b="0" i="1" smtClean="0">
                            <a:solidFill>
                              <a:srgbClr val="FF0000"/>
                            </a:solidFill>
                            <a:latin typeface="Cambria Math" panose="02040503050406030204" pitchFamily="18" charset="0"/>
                          </a:rPr>
                          <m:t>20</m:t>
                        </m:r>
                      </m:den>
                    </m:f>
                  </m:oMath>
                </a14:m>
                <a:endParaRPr lang="en-GB" sz="2400" dirty="0">
                  <a:solidFill>
                    <a:srgbClr val="FF0000"/>
                  </a:solidFill>
                </a:endParaRPr>
              </a:p>
              <a:p>
                <a:r>
                  <a:rPr lang="en-GB" sz="2400" dirty="0">
                    <a:solidFill>
                      <a:srgbClr val="FF0000"/>
                    </a:solidFill>
                  </a:rPr>
                  <a:t>Connor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6</m:t>
                        </m:r>
                      </m:num>
                      <m:den>
                        <m:r>
                          <a:rPr lang="en-GB" sz="2400" i="1">
                            <a:solidFill>
                              <a:srgbClr val="FF0000"/>
                            </a:solidFill>
                            <a:latin typeface="Cambria Math" panose="02040503050406030204" pitchFamily="18" charset="0"/>
                          </a:rPr>
                          <m:t>1</m:t>
                        </m:r>
                        <m:r>
                          <a:rPr lang="en-GB" sz="2400" b="0" i="1" smtClean="0">
                            <a:solidFill>
                              <a:srgbClr val="FF0000"/>
                            </a:solidFill>
                            <a:latin typeface="Cambria Math" panose="02040503050406030204" pitchFamily="18" charset="0"/>
                          </a:rPr>
                          <m:t>8</m:t>
                        </m:r>
                      </m:den>
                    </m:f>
                  </m:oMath>
                </a14:m>
                <a:endParaRPr lang="en-GB" sz="2400" dirty="0">
                  <a:solidFill>
                    <a:srgbClr val="FF0000"/>
                  </a:solidFill>
                </a:endParaRPr>
              </a:p>
              <a:p>
                <a:r>
                  <a:rPr lang="en-GB" sz="2400" dirty="0" err="1">
                    <a:solidFill>
                      <a:srgbClr val="FF0000"/>
                    </a:solidFill>
                  </a:rPr>
                  <a:t>Malene</a:t>
                </a:r>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12</m:t>
                        </m:r>
                      </m:num>
                      <m:den>
                        <m:r>
                          <a:rPr lang="en-GB" sz="2400" i="1">
                            <a:solidFill>
                              <a:srgbClr val="FF0000"/>
                            </a:solidFill>
                            <a:latin typeface="Cambria Math" panose="02040503050406030204" pitchFamily="18" charset="0"/>
                          </a:rPr>
                          <m:t>1</m:t>
                        </m:r>
                        <m:r>
                          <a:rPr lang="en-GB" sz="2400" b="0" i="1" smtClean="0">
                            <a:solidFill>
                              <a:srgbClr val="FF0000"/>
                            </a:solidFill>
                            <a:latin typeface="Cambria Math" panose="02040503050406030204" pitchFamily="18" charset="0"/>
                          </a:rPr>
                          <m:t>8</m:t>
                        </m:r>
                      </m:den>
                    </m:f>
                  </m:oMath>
                </a14:m>
                <a:endParaRPr lang="en-GB" sz="2400" dirty="0"/>
              </a:p>
            </p:txBody>
          </p:sp>
        </mc:Choice>
        <mc:Fallback xmlns="">
          <p:sp>
            <p:nvSpPr>
              <p:cNvPr id="23" name="Rectangle 22">
                <a:extLst>
                  <a:ext uri="{FF2B5EF4-FFF2-40B4-BE49-F238E27FC236}">
                    <a16:creationId xmlns:a16="http://schemas.microsoft.com/office/drawing/2014/main" xmlns:a14="http://schemas.microsoft.com/office/drawing/2010/main" xmlns="" id="{6CAB965D-DD5E-4903-AA17-8F4208026BCE}"/>
                  </a:ext>
                </a:extLst>
              </p:cNvPr>
              <p:cNvSpPr>
                <a:spLocks noRot="1" noChangeAspect="1" noMove="1" noResize="1" noEditPoints="1" noAdjustHandles="1" noChangeArrowheads="1" noChangeShapeType="1" noTextEdit="1"/>
              </p:cNvSpPr>
              <p:nvPr/>
            </p:nvSpPr>
            <p:spPr>
              <a:xfrm>
                <a:off x="9735400" y="2324874"/>
                <a:ext cx="2160415" cy="1665071"/>
              </a:xfrm>
              <a:prstGeom prst="rect">
                <a:avLst/>
              </a:prstGeom>
              <a:blipFill rotWithShape="1">
                <a:blip r:embed="rId6"/>
                <a:stretch>
                  <a:fillRect l="-4237" b="-2190"/>
                </a:stretch>
              </a:blipFill>
            </p:spPr>
            <p:txBody>
              <a:bodyPr/>
              <a:lstStyle/>
              <a:p>
                <a:r>
                  <a:rPr lang="en-GB">
                    <a:noFill/>
                  </a:rPr>
                  <a:t> </a:t>
                </a:r>
              </a:p>
            </p:txBody>
          </p:sp>
        </mc:Fallback>
      </mc:AlternateContent>
      <p:sp>
        <p:nvSpPr>
          <p:cNvPr id="24" name="TextBox 23">
            <a:extLst>
              <a:ext uri="{FF2B5EF4-FFF2-40B4-BE49-F238E27FC236}">
                <a16:creationId xmlns:a16="http://schemas.microsoft.com/office/drawing/2014/main" id="{31CDF7D5-4969-4420-BC8E-089A98002AC9}"/>
              </a:ext>
            </a:extLst>
          </p:cNvPr>
          <p:cNvSpPr txBox="1"/>
          <p:nvPr/>
        </p:nvSpPr>
        <p:spPr>
          <a:xfrm>
            <a:off x="7670582" y="5341497"/>
            <a:ext cx="1224136" cy="461665"/>
          </a:xfrm>
          <a:prstGeom prst="rect">
            <a:avLst/>
          </a:prstGeom>
          <a:noFill/>
        </p:spPr>
        <p:txBody>
          <a:bodyPr wrap="square" rtlCol="0">
            <a:spAutoFit/>
          </a:bodyPr>
          <a:lstStyle/>
          <a:p>
            <a:r>
              <a:rPr lang="en-GB" sz="2400" dirty="0">
                <a:solidFill>
                  <a:srgbClr val="FF0000"/>
                </a:solidFill>
              </a:rPr>
              <a:t>Andrew</a:t>
            </a:r>
          </a:p>
        </p:txBody>
      </p:sp>
      <p:sp>
        <p:nvSpPr>
          <p:cNvPr id="25" name="TextBox 24">
            <a:extLst>
              <a:ext uri="{FF2B5EF4-FFF2-40B4-BE49-F238E27FC236}">
                <a16:creationId xmlns:a16="http://schemas.microsoft.com/office/drawing/2014/main" id="{B84AFF3A-0316-443F-92CC-BAB664C29632}"/>
              </a:ext>
            </a:extLst>
          </p:cNvPr>
          <p:cNvSpPr txBox="1"/>
          <p:nvPr/>
        </p:nvSpPr>
        <p:spPr>
          <a:xfrm>
            <a:off x="7670582" y="5747811"/>
            <a:ext cx="1200674" cy="461665"/>
          </a:xfrm>
          <a:prstGeom prst="rect">
            <a:avLst/>
          </a:prstGeom>
          <a:noFill/>
        </p:spPr>
        <p:txBody>
          <a:bodyPr wrap="square" rtlCol="0">
            <a:spAutoFit/>
          </a:bodyPr>
          <a:lstStyle/>
          <a:p>
            <a:r>
              <a:rPr lang="en-GB" sz="2400" dirty="0">
                <a:solidFill>
                  <a:srgbClr val="FF0000"/>
                </a:solidFill>
              </a:rPr>
              <a:t>Rachel</a:t>
            </a:r>
          </a:p>
        </p:txBody>
      </p:sp>
      <p:sp>
        <p:nvSpPr>
          <p:cNvPr id="26" name="TextBox 25">
            <a:extLst>
              <a:ext uri="{FF2B5EF4-FFF2-40B4-BE49-F238E27FC236}">
                <a16:creationId xmlns:a16="http://schemas.microsoft.com/office/drawing/2014/main" id="{B4A0E588-66ED-4350-950C-C531288A8827}"/>
              </a:ext>
            </a:extLst>
          </p:cNvPr>
          <p:cNvSpPr txBox="1"/>
          <p:nvPr/>
        </p:nvSpPr>
        <p:spPr>
          <a:xfrm>
            <a:off x="10948966" y="6398603"/>
            <a:ext cx="1497023" cy="461665"/>
          </a:xfrm>
          <a:prstGeom prst="rect">
            <a:avLst/>
          </a:prstGeom>
          <a:noFill/>
        </p:spPr>
        <p:txBody>
          <a:bodyPr wrap="square" rtlCol="0">
            <a:spAutoFit/>
          </a:bodyPr>
          <a:lstStyle/>
          <a:p>
            <a:r>
              <a:rPr lang="en-GB" sz="2400" dirty="0">
                <a:solidFill>
                  <a:srgbClr val="FF0000"/>
                </a:solidFill>
              </a:rPr>
              <a:t>Connor</a:t>
            </a:r>
          </a:p>
        </p:txBody>
      </p:sp>
      <p:sp>
        <p:nvSpPr>
          <p:cNvPr id="2" name="TextBox 1"/>
          <p:cNvSpPr txBox="1"/>
          <p:nvPr/>
        </p:nvSpPr>
        <p:spPr>
          <a:xfrm>
            <a:off x="2529548" y="1714254"/>
            <a:ext cx="1910268" cy="461665"/>
          </a:xfrm>
          <a:prstGeom prst="rect">
            <a:avLst/>
          </a:prstGeom>
          <a:noFill/>
        </p:spPr>
        <p:txBody>
          <a:bodyPr wrap="square" rtlCol="0">
            <a:spAutoFit/>
          </a:bodyPr>
          <a:lstStyle/>
          <a:p>
            <a:pPr algn="ctr"/>
            <a:r>
              <a:rPr lang="en-GB" sz="2400" dirty="0"/>
              <a:t>Answers (a)</a:t>
            </a:r>
          </a:p>
        </p:txBody>
      </p:sp>
      <p:sp>
        <p:nvSpPr>
          <p:cNvPr id="17" name="TextBox 16"/>
          <p:cNvSpPr txBox="1"/>
          <p:nvPr/>
        </p:nvSpPr>
        <p:spPr>
          <a:xfrm>
            <a:off x="9735399" y="1714254"/>
            <a:ext cx="1962079" cy="461665"/>
          </a:xfrm>
          <a:prstGeom prst="rect">
            <a:avLst/>
          </a:prstGeom>
          <a:noFill/>
        </p:spPr>
        <p:txBody>
          <a:bodyPr wrap="square" rtlCol="0">
            <a:spAutoFit/>
          </a:bodyPr>
          <a:lstStyle/>
          <a:p>
            <a:pPr algn="ctr"/>
            <a:r>
              <a:rPr lang="en-GB" sz="2400" dirty="0"/>
              <a:t>Answers (a)</a:t>
            </a:r>
          </a:p>
        </p:txBody>
      </p:sp>
      <p:sp>
        <p:nvSpPr>
          <p:cNvPr id="18" name="Rectangle 17">
            <a:extLst>
              <a:ext uri="{FF2B5EF4-FFF2-40B4-BE49-F238E27FC236}">
                <a16:creationId xmlns:a16="http://schemas.microsoft.com/office/drawing/2014/main" id="{C420A51F-A6DC-6A4E-AD05-50859FF0459C}"/>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D1.3</a:t>
            </a:r>
          </a:p>
          <a:p>
            <a:pPr algn="ctr"/>
            <a:endParaRPr lang="en-US" altLang="en-US" b="1" dirty="0">
              <a:solidFill>
                <a:schemeClr val="bg1"/>
              </a:solidFill>
            </a:endParaRPr>
          </a:p>
        </p:txBody>
      </p:sp>
    </p:spTree>
    <p:extLst>
      <p:ext uri="{BB962C8B-B14F-4D97-AF65-F5344CB8AC3E}">
        <p14:creationId xmlns:p14="http://schemas.microsoft.com/office/powerpoint/2010/main" val="29971659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D1.3: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D7A9A7B-46E7-4086-B16B-0AA81FAF1994}"/>
              </a:ext>
            </a:extLst>
          </p:cNvPr>
          <p:cNvSpPr/>
          <p:nvPr/>
        </p:nvSpPr>
        <p:spPr>
          <a:xfrm>
            <a:off x="2639616" y="980728"/>
            <a:ext cx="9721081" cy="461665"/>
          </a:xfrm>
          <a:prstGeom prst="rect">
            <a:avLst/>
          </a:prstGeom>
        </p:spPr>
        <p:txBody>
          <a:bodyPr wrap="square">
            <a:spAutoFit/>
          </a:bodyPr>
          <a:lstStyle/>
          <a:p>
            <a:endParaRPr lang="en-GB" sz="2400" dirty="0"/>
          </a:p>
        </p:txBody>
      </p:sp>
      <p:sp>
        <p:nvSpPr>
          <p:cNvPr id="2" name="Rectangle 1">
            <a:extLst>
              <a:ext uri="{FF2B5EF4-FFF2-40B4-BE49-F238E27FC236}">
                <a16:creationId xmlns:a16="http://schemas.microsoft.com/office/drawing/2014/main" id="{E0E74C89-AD05-477B-AFEB-FB2DD83D4390}"/>
              </a:ext>
            </a:extLst>
          </p:cNvPr>
          <p:cNvSpPr/>
          <p:nvPr/>
        </p:nvSpPr>
        <p:spPr>
          <a:xfrm>
            <a:off x="2420308" y="1352742"/>
            <a:ext cx="9771692" cy="1723549"/>
          </a:xfrm>
          <a:prstGeom prst="rect">
            <a:avLst/>
          </a:prstGeom>
        </p:spPr>
        <p:txBody>
          <a:bodyPr wrap="square">
            <a:spAutoFit/>
          </a:bodyPr>
          <a:lstStyle/>
          <a:p>
            <a:pPr>
              <a:spcAft>
                <a:spcPts val="600"/>
              </a:spcAft>
            </a:pPr>
            <a:r>
              <a:rPr lang="en-US" sz="2400" dirty="0"/>
              <a:t>2. A gardener plants 40 seeds and 32 of them produce healthy plants.</a:t>
            </a:r>
          </a:p>
          <a:p>
            <a:pPr>
              <a:spcAft>
                <a:spcPts val="600"/>
              </a:spcAft>
            </a:pPr>
            <a:r>
              <a:rPr lang="en-US" sz="2400" dirty="0"/>
              <a:t>   (a)  Estimate the probability that a seed produces a healthy plant.</a:t>
            </a:r>
          </a:p>
          <a:p>
            <a:r>
              <a:rPr lang="en-US" sz="2400" dirty="0"/>
              <a:t>   (b)  If 120 seeds were planted, how many healthy plants can the </a:t>
            </a:r>
          </a:p>
          <a:p>
            <a:r>
              <a:rPr lang="en-US" sz="2400" dirty="0"/>
              <a:t>        gardener expect to obtain?</a:t>
            </a:r>
            <a:endParaRPr lang="en-GB" sz="2400" dirty="0"/>
          </a:p>
        </p:txBody>
      </p:sp>
      <p:sp>
        <p:nvSpPr>
          <p:cNvPr id="4" name="Rectangle 3">
            <a:extLst>
              <a:ext uri="{FF2B5EF4-FFF2-40B4-BE49-F238E27FC236}">
                <a16:creationId xmlns:a16="http://schemas.microsoft.com/office/drawing/2014/main" id="{AAED12AB-8130-4724-9590-CAEE8B4B5E53}"/>
              </a:ext>
            </a:extLst>
          </p:cNvPr>
          <p:cNvSpPr/>
          <p:nvPr/>
        </p:nvSpPr>
        <p:spPr>
          <a:xfrm>
            <a:off x="2497163" y="3501503"/>
            <a:ext cx="1468672" cy="461665"/>
          </a:xfrm>
          <a:prstGeom prst="rect">
            <a:avLst/>
          </a:prstGeom>
        </p:spPr>
        <p:txBody>
          <a:bodyPr wrap="none">
            <a:spAutoFit/>
          </a:bodyPr>
          <a:lstStyle/>
          <a:p>
            <a:pPr marL="0" indent="0" eaLnBrk="1" hangingPunct="1">
              <a:buClr>
                <a:srgbClr val="000000"/>
              </a:buClr>
              <a:buSzPct val="100000"/>
              <a:defRPr/>
            </a:pPr>
            <a:r>
              <a:rPr lang="en-US" sz="2400" b="1" dirty="0"/>
              <a:t>Answers</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1737B35B-C049-4E86-974A-8CA4ABCB22FA}"/>
                  </a:ext>
                </a:extLst>
              </p:cNvPr>
              <p:cNvSpPr txBox="1"/>
              <p:nvPr/>
            </p:nvSpPr>
            <p:spPr>
              <a:xfrm>
                <a:off x="2633844" y="4028106"/>
                <a:ext cx="9145016" cy="616964"/>
              </a:xfrm>
              <a:prstGeom prst="rect">
                <a:avLst/>
              </a:prstGeom>
              <a:noFill/>
            </p:spPr>
            <p:txBody>
              <a:bodyPr wrap="square" rtlCol="0">
                <a:spAutoFit/>
              </a:bodyPr>
              <a:lstStyle/>
              <a:p>
                <a:r>
                  <a:rPr lang="en-GB" sz="2400" dirty="0">
                    <a:solidFill>
                      <a:srgbClr val="FF0000"/>
                    </a:solidFill>
                  </a:rPr>
                  <a:t>(a) The probability that a seed produces a healthy plant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32</m:t>
                        </m:r>
                      </m:num>
                      <m:den>
                        <m:r>
                          <a:rPr lang="en-GB" sz="2400" b="0" i="1" smtClean="0">
                            <a:solidFill>
                              <a:srgbClr val="FF0000"/>
                            </a:solidFill>
                            <a:latin typeface="Cambria Math" panose="02040503050406030204" pitchFamily="18" charset="0"/>
                          </a:rPr>
                          <m:t>70</m:t>
                        </m:r>
                      </m:den>
                    </m:f>
                    <m:r>
                      <a:rPr lang="en-GB" sz="2400" i="1">
                        <a:solidFill>
                          <a:srgbClr val="FF0000"/>
                        </a:solidFill>
                        <a:latin typeface="Cambria Math" panose="02040503050406030204" pitchFamily="18" charset="0"/>
                      </a:rPr>
                      <m:t> </m:t>
                    </m:r>
                  </m:oMath>
                </a14:m>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16</m:t>
                        </m:r>
                      </m:num>
                      <m:den>
                        <m:r>
                          <a:rPr lang="en-GB" sz="2400" b="0" i="1" smtClean="0">
                            <a:solidFill>
                              <a:srgbClr val="FF0000"/>
                            </a:solidFill>
                            <a:latin typeface="Cambria Math" panose="02040503050406030204" pitchFamily="18" charset="0"/>
                          </a:rPr>
                          <m:t>35</m:t>
                        </m:r>
                      </m:den>
                    </m:f>
                    <m:r>
                      <a:rPr lang="en-GB" sz="2400" i="1">
                        <a:solidFill>
                          <a:srgbClr val="FF0000"/>
                        </a:solidFill>
                        <a:latin typeface="Cambria Math" panose="02040503050406030204" pitchFamily="18" charset="0"/>
                      </a:rPr>
                      <m:t> </m:t>
                    </m:r>
                  </m:oMath>
                </a14:m>
                <a:endParaRPr lang="en-GB" sz="2400" dirty="0">
                  <a:solidFill>
                    <a:srgbClr val="FF0000"/>
                  </a:solidFill>
                </a:endParaRPr>
              </a:p>
            </p:txBody>
          </p:sp>
        </mc:Choice>
        <mc:Fallback>
          <p:sp>
            <p:nvSpPr>
              <p:cNvPr id="5" name="TextBox 4">
                <a:extLst>
                  <a:ext uri="{FF2B5EF4-FFF2-40B4-BE49-F238E27FC236}">
                    <a16:creationId xmlns:a16="http://schemas.microsoft.com/office/drawing/2014/main" id="{1737B35B-C049-4E86-974A-8CA4ABCB22FA}"/>
                  </a:ext>
                </a:extLst>
              </p:cNvPr>
              <p:cNvSpPr txBox="1">
                <a:spLocks noRot="1" noChangeAspect="1" noMove="1" noResize="1" noEditPoints="1" noAdjustHandles="1" noChangeArrowheads="1" noChangeShapeType="1" noTextEdit="1"/>
              </p:cNvSpPr>
              <p:nvPr/>
            </p:nvSpPr>
            <p:spPr>
              <a:xfrm>
                <a:off x="2633844" y="4028106"/>
                <a:ext cx="9145016" cy="616964"/>
              </a:xfrm>
              <a:prstGeom prst="rect">
                <a:avLst/>
              </a:prstGeom>
              <a:blipFill>
                <a:blip r:embed="rId4"/>
                <a:stretch>
                  <a:fillRect l="-1000" b="-8911"/>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6A702DF3-A7EF-4F55-88A6-E1404288C893}"/>
                  </a:ext>
                </a:extLst>
              </p:cNvPr>
              <p:cNvSpPr txBox="1"/>
              <p:nvPr/>
            </p:nvSpPr>
            <p:spPr>
              <a:xfrm>
                <a:off x="2659368" y="4931521"/>
                <a:ext cx="9145016" cy="1432572"/>
              </a:xfrm>
              <a:prstGeom prst="rect">
                <a:avLst/>
              </a:prstGeom>
              <a:noFill/>
            </p:spPr>
            <p:txBody>
              <a:bodyPr wrap="square" rtlCol="0">
                <a:spAutoFit/>
              </a:bodyPr>
              <a:lstStyle/>
              <a:p>
                <a:pPr>
                  <a:spcAft>
                    <a:spcPts val="600"/>
                  </a:spcAft>
                </a:pPr>
                <a:r>
                  <a:rPr lang="en-GB" sz="2400" dirty="0">
                    <a:solidFill>
                      <a:srgbClr val="FF0000"/>
                    </a:solidFill>
                  </a:rPr>
                  <a:t>(b) If 120 seeds were planted the expected number of healthy 	plants would be:</a:t>
                </a:r>
              </a:p>
              <a:p>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16</m:t>
                        </m:r>
                      </m:num>
                      <m:den>
                        <m:r>
                          <a:rPr lang="en-GB" sz="2400" i="1">
                            <a:solidFill>
                              <a:srgbClr val="FF0000"/>
                            </a:solidFill>
                            <a:latin typeface="Cambria Math" panose="02040503050406030204" pitchFamily="18" charset="0"/>
                          </a:rPr>
                          <m:t>35</m:t>
                        </m:r>
                      </m:den>
                    </m:f>
                  </m:oMath>
                </a14:m>
                <a:r>
                  <a:rPr lang="en-GB" sz="2400" dirty="0">
                    <a:solidFill>
                      <a:srgbClr val="FF0000"/>
                    </a:solidFill>
                  </a:rPr>
                  <a:t> </a:t>
                </a:r>
                <a14:m>
                  <m:oMath xmlns:m="http://schemas.openxmlformats.org/officeDocument/2006/math">
                    <m:r>
                      <a:rPr lang="en-GB" sz="2400" i="1" dirty="0" smtClean="0">
                        <a:solidFill>
                          <a:srgbClr val="FF0000"/>
                        </a:solidFill>
                        <a:latin typeface="Cambria Math"/>
                        <a:ea typeface="Cambria Math"/>
                      </a:rPr>
                      <m:t>×</m:t>
                    </m:r>
                  </m:oMath>
                </a14:m>
                <a:r>
                  <a:rPr lang="en-GB" sz="2400" dirty="0">
                    <a:solidFill>
                      <a:srgbClr val="FF0000"/>
                    </a:solidFill>
                  </a:rPr>
                  <a:t> 120 = 54.86 = 54 plants  </a:t>
                </a:r>
              </a:p>
            </p:txBody>
          </p:sp>
        </mc:Choice>
        <mc:Fallback>
          <p:sp>
            <p:nvSpPr>
              <p:cNvPr id="7" name="TextBox 6">
                <a:extLst>
                  <a:ext uri="{FF2B5EF4-FFF2-40B4-BE49-F238E27FC236}">
                    <a16:creationId xmlns:a16="http://schemas.microsoft.com/office/drawing/2014/main" id="{6A702DF3-A7EF-4F55-88A6-E1404288C893}"/>
                  </a:ext>
                </a:extLst>
              </p:cNvPr>
              <p:cNvSpPr txBox="1">
                <a:spLocks noRot="1" noChangeAspect="1" noMove="1" noResize="1" noEditPoints="1" noAdjustHandles="1" noChangeArrowheads="1" noChangeShapeType="1" noTextEdit="1"/>
              </p:cNvSpPr>
              <p:nvPr/>
            </p:nvSpPr>
            <p:spPr>
              <a:xfrm>
                <a:off x="2659368" y="4931521"/>
                <a:ext cx="9145016" cy="1432572"/>
              </a:xfrm>
              <a:prstGeom prst="rect">
                <a:avLst/>
              </a:prstGeom>
              <a:blipFill>
                <a:blip r:embed="rId5"/>
                <a:stretch>
                  <a:fillRect l="-1000" t="-2979" b="-2979"/>
                </a:stretch>
              </a:blipFill>
            </p:spPr>
            <p:txBody>
              <a:bodyPr/>
              <a:lstStyle/>
              <a:p>
                <a:r>
                  <a:rPr lang="en-GB">
                    <a:noFill/>
                  </a:rPr>
                  <a:t> </a:t>
                </a:r>
              </a:p>
            </p:txBody>
          </p:sp>
        </mc:Fallback>
      </mc:AlternateContent>
      <p:sp>
        <p:nvSpPr>
          <p:cNvPr id="11" name="Rectangle 10">
            <a:extLst>
              <a:ext uri="{FF2B5EF4-FFF2-40B4-BE49-F238E27FC236}">
                <a16:creationId xmlns:a16="http://schemas.microsoft.com/office/drawing/2014/main" id="{64846EA3-E5F5-DF43-90D8-726449887C4E}"/>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D1.3</a:t>
            </a:r>
          </a:p>
          <a:p>
            <a:pPr algn="ctr"/>
            <a:endParaRPr lang="en-US" altLang="en-US" b="1" dirty="0">
              <a:solidFill>
                <a:schemeClr val="bg1"/>
              </a:solidFill>
            </a:endParaRPr>
          </a:p>
        </p:txBody>
      </p:sp>
    </p:spTree>
    <p:extLst>
      <p:ext uri="{BB962C8B-B14F-4D97-AF65-F5344CB8AC3E}">
        <p14:creationId xmlns:p14="http://schemas.microsoft.com/office/powerpoint/2010/main" val="2923012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7315" y="0"/>
            <a:ext cx="9984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3000" b="1" dirty="0"/>
              <a:t> </a:t>
            </a:r>
            <a:r>
              <a:rPr lang="en-US" altLang="en-US" sz="2800" b="1" dirty="0"/>
              <a:t>Section D1.3: Review</a:t>
            </a:r>
          </a:p>
        </p:txBody>
      </p:sp>
      <p:sp>
        <p:nvSpPr>
          <p:cNvPr id="11"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4051" y="1118699"/>
            <a:ext cx="99679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third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214136" y="2598003"/>
            <a:ext cx="99879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mastered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Rectangle 7">
            <a:extLst>
              <a:ext uri="{FF2B5EF4-FFF2-40B4-BE49-F238E27FC236}">
                <a16:creationId xmlns:a16="http://schemas.microsoft.com/office/drawing/2014/main" id="{3CB932EE-888B-DC42-9184-6E6BADB839AC}"/>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D1.3</a:t>
            </a:r>
          </a:p>
          <a:p>
            <a:pPr algn="ctr"/>
            <a:endParaRPr lang="en-US" altLang="en-US" b="1" dirty="0">
              <a:solidFill>
                <a:schemeClr val="bg1"/>
              </a:solidFill>
            </a:endParaRPr>
          </a:p>
        </p:txBody>
      </p:sp>
      <p:sp>
        <p:nvSpPr>
          <p:cNvPr id="9" name="Rectangle 8">
            <a:extLst>
              <a:ext uri="{FF2B5EF4-FFF2-40B4-BE49-F238E27FC236}">
                <a16:creationId xmlns:a16="http://schemas.microsoft.com/office/drawing/2014/main" id="{8DA1E608-C994-5742-821B-08DF1B68EB5E}"/>
              </a:ext>
            </a:extLst>
          </p:cNvPr>
          <p:cNvSpPr/>
          <p:nvPr/>
        </p:nvSpPr>
        <p:spPr>
          <a:xfrm>
            <a:off x="3143672" y="4509120"/>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http://szalonta.hu/ske/text/D1/sked1s3.html</a:t>
            </a:r>
          </a:p>
        </p:txBody>
      </p:sp>
    </p:spTree>
    <p:extLst>
      <p:ext uri="{BB962C8B-B14F-4D97-AF65-F5344CB8AC3E}">
        <p14:creationId xmlns:p14="http://schemas.microsoft.com/office/powerpoint/2010/main" val="299256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Determining Probabilities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8D6892F-F8CE-4704-B79E-7CC769C48C09}"/>
              </a:ext>
            </a:extLst>
          </p:cNvPr>
          <p:cNvSpPr/>
          <p:nvPr/>
        </p:nvSpPr>
        <p:spPr>
          <a:xfrm>
            <a:off x="2438507" y="672386"/>
            <a:ext cx="9394948" cy="1646605"/>
          </a:xfrm>
          <a:prstGeom prst="rect">
            <a:avLst/>
          </a:prstGeom>
        </p:spPr>
        <p:txBody>
          <a:bodyPr wrap="square">
            <a:spAutoFit/>
          </a:bodyPr>
          <a:lstStyle/>
          <a:p>
            <a:pPr>
              <a:spcAft>
                <a:spcPts val="600"/>
              </a:spcAft>
            </a:pPr>
            <a:r>
              <a:rPr lang="en-US" sz="2400" dirty="0"/>
              <a:t>When the outcomes of an event are all equally likely, then probabilities can be found by considering all the possible outcomes.</a:t>
            </a:r>
          </a:p>
          <a:p>
            <a:r>
              <a:rPr lang="en-US" sz="2400" dirty="0"/>
              <a:t>For example, when you toss a fair coin there are two possible outcomes, either heads or tails.</a:t>
            </a:r>
            <a:endParaRPr lang="en-GB" sz="2400" dirty="0"/>
          </a:p>
        </p:txBody>
      </p:sp>
      <p:sp>
        <p:nvSpPr>
          <p:cNvPr id="8" name="Rectangle 7">
            <a:extLst>
              <a:ext uri="{FF2B5EF4-FFF2-40B4-BE49-F238E27FC236}">
                <a16:creationId xmlns:a16="http://schemas.microsoft.com/office/drawing/2014/main" id="{2BAA353B-A3D9-45B3-A43A-265C1E04D373}"/>
              </a:ext>
            </a:extLst>
          </p:cNvPr>
          <p:cNvSpPr/>
          <p:nvPr/>
        </p:nvSpPr>
        <p:spPr>
          <a:xfrm>
            <a:off x="2438507" y="4872568"/>
            <a:ext cx="2142752" cy="461665"/>
          </a:xfrm>
          <a:prstGeom prst="rect">
            <a:avLst/>
          </a:prstGeom>
        </p:spPr>
        <p:txBody>
          <a:bodyPr wrap="square">
            <a:spAutoFit/>
          </a:bodyPr>
          <a:lstStyle/>
          <a:p>
            <a:r>
              <a:rPr lang="en-GB" sz="2400" b="1" dirty="0"/>
              <a:t>Example 1</a:t>
            </a:r>
          </a:p>
        </p:txBody>
      </p:sp>
      <p:sp>
        <p:nvSpPr>
          <p:cNvPr id="10" name="Rectangle 9">
            <a:extLst>
              <a:ext uri="{FF2B5EF4-FFF2-40B4-BE49-F238E27FC236}">
                <a16:creationId xmlns:a16="http://schemas.microsoft.com/office/drawing/2014/main" id="{9FB32340-048F-468F-A0E7-B40945E574E4}"/>
              </a:ext>
            </a:extLst>
          </p:cNvPr>
          <p:cNvSpPr/>
          <p:nvPr/>
        </p:nvSpPr>
        <p:spPr>
          <a:xfrm>
            <a:off x="2438507" y="3128489"/>
            <a:ext cx="5782352" cy="461665"/>
          </a:xfrm>
          <a:prstGeom prst="rect">
            <a:avLst/>
          </a:prstGeom>
        </p:spPr>
        <p:txBody>
          <a:bodyPr wrap="none">
            <a:spAutoFit/>
          </a:bodyPr>
          <a:lstStyle/>
          <a:p>
            <a:r>
              <a:rPr lang="en-US" sz="2400" dirty="0"/>
              <a:t>The probability of an outcome is given by</a:t>
            </a:r>
            <a:endParaRPr lang="en-GB" sz="2400" dirty="0"/>
          </a:p>
        </p:txBody>
      </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A3322D55-2A6A-4CCD-9B2F-6FF396F85DC8}"/>
                  </a:ext>
                </a:extLst>
              </p:cNvPr>
              <p:cNvSpPr/>
              <p:nvPr/>
            </p:nvSpPr>
            <p:spPr>
              <a:xfrm>
                <a:off x="4844693" y="3627901"/>
                <a:ext cx="4713150" cy="72930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m:rPr>
                              <m:sty m:val="p"/>
                            </m:rPr>
                            <a:rPr lang="en-GB" b="0" i="0" smtClean="0">
                              <a:latin typeface="Cambria Math" panose="02040503050406030204" pitchFamily="18" charset="0"/>
                            </a:rPr>
                            <m:t>number</m:t>
                          </m:r>
                          <m:r>
                            <a:rPr lang="en-GB" b="0" i="0" smtClean="0">
                              <a:latin typeface="Cambria Math" panose="02040503050406030204" pitchFamily="18" charset="0"/>
                            </a:rPr>
                            <m:t> </m:t>
                          </m:r>
                          <m:r>
                            <m:rPr>
                              <m:sty m:val="p"/>
                            </m:rPr>
                            <a:rPr lang="en-GB" b="0" i="0" smtClean="0">
                              <a:latin typeface="Cambria Math" panose="02040503050406030204" pitchFamily="18" charset="0"/>
                            </a:rPr>
                            <m:t>of</m:t>
                          </m:r>
                          <m:r>
                            <a:rPr lang="en-GB" b="0" i="0" smtClean="0">
                              <a:latin typeface="Cambria Math" panose="02040503050406030204" pitchFamily="18" charset="0"/>
                            </a:rPr>
                            <m:t> </m:t>
                          </m:r>
                          <m:r>
                            <m:rPr>
                              <m:sty m:val="p"/>
                            </m:rPr>
                            <a:rPr lang="en-GB" b="0" i="0" smtClean="0">
                              <a:latin typeface="Cambria Math" panose="02040503050406030204" pitchFamily="18" charset="0"/>
                            </a:rPr>
                            <m:t>ways</m:t>
                          </m:r>
                          <m:r>
                            <a:rPr lang="en-GB" b="0" i="0" smtClean="0">
                              <a:latin typeface="Cambria Math" panose="02040503050406030204" pitchFamily="18" charset="0"/>
                            </a:rPr>
                            <m:t> </m:t>
                          </m:r>
                          <m:r>
                            <m:rPr>
                              <m:sty m:val="p"/>
                            </m:rPr>
                            <a:rPr lang="en-GB" b="0" i="0" smtClean="0">
                              <a:latin typeface="Cambria Math" panose="02040503050406030204" pitchFamily="18" charset="0"/>
                            </a:rPr>
                            <m:t>of</m:t>
                          </m:r>
                          <m:r>
                            <a:rPr lang="en-GB" b="0" i="0" smtClean="0">
                              <a:latin typeface="Cambria Math" panose="02040503050406030204" pitchFamily="18" charset="0"/>
                            </a:rPr>
                            <m:t> </m:t>
                          </m:r>
                          <m:r>
                            <m:rPr>
                              <m:sty m:val="p"/>
                            </m:rPr>
                            <a:rPr lang="en-GB" b="0" i="0" smtClean="0">
                              <a:latin typeface="Cambria Math" panose="02040503050406030204" pitchFamily="18" charset="0"/>
                            </a:rPr>
                            <m:t>obtaining</m:t>
                          </m:r>
                          <m:r>
                            <a:rPr lang="en-GB" b="0" i="0" smtClean="0">
                              <a:latin typeface="Cambria Math" panose="02040503050406030204" pitchFamily="18" charset="0"/>
                            </a:rPr>
                            <m:t> </m:t>
                          </m:r>
                          <m:r>
                            <m:rPr>
                              <m:sty m:val="p"/>
                            </m:rPr>
                            <a:rPr lang="en-GB" b="0" i="0" smtClean="0">
                              <a:latin typeface="Cambria Math" panose="02040503050406030204" pitchFamily="18" charset="0"/>
                            </a:rPr>
                            <m:t>an</m:t>
                          </m:r>
                          <m:r>
                            <a:rPr lang="en-GB" b="0" i="0" smtClean="0">
                              <a:latin typeface="Cambria Math" panose="02040503050406030204" pitchFamily="18" charset="0"/>
                            </a:rPr>
                            <m:t> </m:t>
                          </m:r>
                          <m:r>
                            <m:rPr>
                              <m:sty m:val="p"/>
                            </m:rPr>
                            <a:rPr lang="en-GB" b="0" i="0" smtClean="0">
                              <a:latin typeface="Cambria Math" panose="02040503050406030204" pitchFamily="18" charset="0"/>
                            </a:rPr>
                            <m:t>outcome</m:t>
                          </m:r>
                        </m:num>
                        <m:den>
                          <m:r>
                            <m:rPr>
                              <m:sty m:val="p"/>
                            </m:rPr>
                            <a:rPr lang="en-GB" b="0" i="0" smtClean="0">
                              <a:latin typeface="Cambria Math" panose="02040503050406030204" pitchFamily="18" charset="0"/>
                            </a:rPr>
                            <m:t>number</m:t>
                          </m:r>
                          <m:r>
                            <a:rPr lang="en-GB" b="0" i="0" smtClean="0">
                              <a:latin typeface="Cambria Math" panose="02040503050406030204" pitchFamily="18" charset="0"/>
                            </a:rPr>
                            <m:t> </m:t>
                          </m:r>
                          <m:r>
                            <m:rPr>
                              <m:sty m:val="p"/>
                            </m:rPr>
                            <a:rPr lang="en-GB" b="0" i="0" smtClean="0">
                              <a:latin typeface="Cambria Math" panose="02040503050406030204" pitchFamily="18" charset="0"/>
                            </a:rPr>
                            <m:t>of</m:t>
                          </m:r>
                          <m:r>
                            <a:rPr lang="en-GB" b="0" i="0" smtClean="0">
                              <a:latin typeface="Cambria Math" panose="02040503050406030204" pitchFamily="18" charset="0"/>
                            </a:rPr>
                            <m:t> </m:t>
                          </m:r>
                          <m:r>
                            <m:rPr>
                              <m:sty m:val="p"/>
                            </m:rPr>
                            <a:rPr lang="en-GB" b="0" i="0" smtClean="0">
                              <a:latin typeface="Cambria Math" panose="02040503050406030204" pitchFamily="18" charset="0"/>
                            </a:rPr>
                            <m:t>possible</m:t>
                          </m:r>
                          <m:r>
                            <a:rPr lang="en-GB" b="0" i="0" smtClean="0">
                              <a:latin typeface="Cambria Math" panose="02040503050406030204" pitchFamily="18" charset="0"/>
                            </a:rPr>
                            <m:t> </m:t>
                          </m:r>
                          <m:r>
                            <m:rPr>
                              <m:sty m:val="p"/>
                            </m:rPr>
                            <a:rPr lang="en-GB" b="0" i="0" smtClean="0">
                              <a:latin typeface="Cambria Math" panose="02040503050406030204" pitchFamily="18" charset="0"/>
                            </a:rPr>
                            <m:t>outcomes</m:t>
                          </m:r>
                        </m:den>
                      </m:f>
                    </m:oMath>
                  </m:oMathPara>
                </a14:m>
                <a:endParaRPr lang="en-GB" dirty="0"/>
              </a:p>
            </p:txBody>
          </p:sp>
        </mc:Choice>
        <mc:Fallback xmlns="">
          <p:sp>
            <p:nvSpPr>
              <p:cNvPr id="12" name="Rectangle 11">
                <a:extLst>
                  <a:ext uri="{FF2B5EF4-FFF2-40B4-BE49-F238E27FC236}">
                    <a16:creationId xmlns:a16="http://schemas.microsoft.com/office/drawing/2014/main" xmlns:a14="http://schemas.microsoft.com/office/drawing/2010/main" xmlns="" id="{A3322D55-2A6A-4CCD-9B2F-6FF396F85DC8}"/>
                  </a:ext>
                </a:extLst>
              </p:cNvPr>
              <p:cNvSpPr>
                <a:spLocks noRot="1" noChangeAspect="1" noMove="1" noResize="1" noEditPoints="1" noAdjustHandles="1" noChangeArrowheads="1" noChangeShapeType="1" noTextEdit="1"/>
              </p:cNvSpPr>
              <p:nvPr/>
            </p:nvSpPr>
            <p:spPr>
              <a:xfrm>
                <a:off x="4844693" y="3627901"/>
                <a:ext cx="4713150" cy="729302"/>
              </a:xfrm>
              <a:prstGeom prst="rect">
                <a:avLst/>
              </a:prstGeom>
              <a:blipFill rotWithShape="1">
                <a:blip r:embed="rId4"/>
                <a:stretch>
                  <a:fillRect/>
                </a:stretch>
              </a:blipFill>
            </p:spPr>
            <p:txBody>
              <a:bodyPr/>
              <a:lstStyle/>
              <a:p>
                <a:r>
                  <a:rPr lang="en-GB">
                    <a:noFill/>
                  </a:rPr>
                  <a:t> </a:t>
                </a:r>
              </a:p>
            </p:txBody>
          </p:sp>
        </mc:Fallback>
      </mc:AlternateContent>
      <p:sp>
        <p:nvSpPr>
          <p:cNvPr id="13" name="Rectangle 12">
            <a:extLst>
              <a:ext uri="{FF2B5EF4-FFF2-40B4-BE49-F238E27FC236}">
                <a16:creationId xmlns:a16="http://schemas.microsoft.com/office/drawing/2014/main" id="{30B57C48-A067-4451-96D0-AA3DEC62286A}"/>
              </a:ext>
            </a:extLst>
          </p:cNvPr>
          <p:cNvSpPr/>
          <p:nvPr/>
        </p:nvSpPr>
        <p:spPr>
          <a:xfrm>
            <a:off x="2438507" y="5309017"/>
            <a:ext cx="9721080" cy="830997"/>
          </a:xfrm>
          <a:prstGeom prst="rect">
            <a:avLst/>
          </a:prstGeom>
        </p:spPr>
        <p:txBody>
          <a:bodyPr wrap="square">
            <a:spAutoFit/>
          </a:bodyPr>
          <a:lstStyle/>
          <a:p>
            <a:r>
              <a:rPr lang="en-US" sz="2400" dirty="0"/>
              <a:t>A card is taken at random from a full pack of 52 playing cards with no jokers.  What is the probability that the card is:</a:t>
            </a:r>
            <a:endParaRPr lang="en-GB" sz="2400" dirty="0"/>
          </a:p>
        </p:txBody>
      </p:sp>
      <p:sp>
        <p:nvSpPr>
          <p:cNvPr id="14" name="Rectangle 13">
            <a:extLst>
              <a:ext uri="{FF2B5EF4-FFF2-40B4-BE49-F238E27FC236}">
                <a16:creationId xmlns:a16="http://schemas.microsoft.com/office/drawing/2014/main" id="{7C5D2AFE-8700-4887-ADD6-CCAAB7A12AC1}"/>
              </a:ext>
            </a:extLst>
          </p:cNvPr>
          <p:cNvSpPr/>
          <p:nvPr/>
        </p:nvSpPr>
        <p:spPr>
          <a:xfrm>
            <a:off x="2445420" y="6201043"/>
            <a:ext cx="1742785" cy="461665"/>
          </a:xfrm>
          <a:prstGeom prst="rect">
            <a:avLst/>
          </a:prstGeom>
        </p:spPr>
        <p:txBody>
          <a:bodyPr wrap="none">
            <a:spAutoFit/>
          </a:bodyPr>
          <a:lstStyle/>
          <a:p>
            <a:r>
              <a:rPr lang="en-GB" sz="2400" dirty="0"/>
              <a:t>(a) an ace?</a:t>
            </a:r>
            <a:endParaRPr lang="en-GB" dirty="0"/>
          </a:p>
        </p:txBody>
      </p:sp>
      <p:sp>
        <p:nvSpPr>
          <p:cNvPr id="15" name="Rectangle 14">
            <a:extLst>
              <a:ext uri="{FF2B5EF4-FFF2-40B4-BE49-F238E27FC236}">
                <a16:creationId xmlns:a16="http://schemas.microsoft.com/office/drawing/2014/main" id="{8B661C8F-A9B7-4866-94C8-849C7B3F7F84}"/>
              </a:ext>
            </a:extLst>
          </p:cNvPr>
          <p:cNvSpPr/>
          <p:nvPr/>
        </p:nvSpPr>
        <p:spPr>
          <a:xfrm>
            <a:off x="5376361" y="6185614"/>
            <a:ext cx="1689886" cy="461665"/>
          </a:xfrm>
          <a:prstGeom prst="rect">
            <a:avLst/>
          </a:prstGeom>
        </p:spPr>
        <p:txBody>
          <a:bodyPr wrap="none">
            <a:spAutoFit/>
          </a:bodyPr>
          <a:lstStyle/>
          <a:p>
            <a:r>
              <a:rPr lang="en-GB" sz="2400" dirty="0"/>
              <a:t>(b) a heart,</a:t>
            </a:r>
          </a:p>
        </p:txBody>
      </p:sp>
      <p:sp>
        <p:nvSpPr>
          <p:cNvPr id="16" name="Rectangle 15">
            <a:extLst>
              <a:ext uri="{FF2B5EF4-FFF2-40B4-BE49-F238E27FC236}">
                <a16:creationId xmlns:a16="http://schemas.microsoft.com/office/drawing/2014/main" id="{FFA6A196-87D0-447C-BDEE-62B33A354BCF}"/>
              </a:ext>
            </a:extLst>
          </p:cNvPr>
          <p:cNvSpPr/>
          <p:nvPr/>
        </p:nvSpPr>
        <p:spPr>
          <a:xfrm>
            <a:off x="8319973" y="6190983"/>
            <a:ext cx="1433406" cy="461665"/>
          </a:xfrm>
          <a:prstGeom prst="rect">
            <a:avLst/>
          </a:prstGeom>
        </p:spPr>
        <p:txBody>
          <a:bodyPr wrap="none">
            <a:spAutoFit/>
          </a:bodyPr>
          <a:lstStyle/>
          <a:p>
            <a:r>
              <a:rPr lang="en-GB" sz="2400" dirty="0"/>
              <a:t>(c) black.</a:t>
            </a:r>
          </a:p>
        </p:txBody>
      </p: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C3380711-4084-4E95-83D5-9E17A4D822EB}"/>
                  </a:ext>
                </a:extLst>
              </p:cNvPr>
              <p:cNvSpPr/>
              <p:nvPr/>
            </p:nvSpPr>
            <p:spPr>
              <a:xfrm>
                <a:off x="4651630" y="2450526"/>
                <a:ext cx="1776448" cy="614014"/>
              </a:xfrm>
              <a:prstGeom prst="rect">
                <a:avLst/>
              </a:prstGeom>
            </p:spPr>
            <p:txBody>
              <a:bodyPr wrap="none">
                <a:spAutoFit/>
              </a:bodyPr>
              <a:lstStyle/>
              <a:p>
                <a:r>
                  <a:rPr lang="en-GB" sz="2400" i="1" dirty="0">
                    <a:latin typeface="Times New Roman" panose="02020603050405020304" pitchFamily="18" charset="0"/>
                    <a:cs typeface="Times New Roman" panose="02020603050405020304" pitchFamily="18" charset="0"/>
                  </a:rPr>
                  <a:t>p</a:t>
                </a:r>
                <a:r>
                  <a:rPr lang="en-GB" sz="2400" dirty="0"/>
                  <a:t>(head) = </a:t>
                </a:r>
                <a14:m>
                  <m:oMath xmlns:m="http://schemas.openxmlformats.org/officeDocument/2006/math">
                    <m:f>
                      <m:fPr>
                        <m:ctrlPr>
                          <a:rPr lang="en-GB" sz="240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 2</m:t>
                        </m:r>
                      </m:den>
                    </m:f>
                  </m:oMath>
                </a14:m>
                <a:endParaRPr lang="en-GB" sz="2400" dirty="0"/>
              </a:p>
            </p:txBody>
          </p:sp>
        </mc:Choice>
        <mc:Fallback xmlns="">
          <p:sp>
            <p:nvSpPr>
              <p:cNvPr id="17" name="Rectangle 16">
                <a:extLst>
                  <a:ext uri="{FF2B5EF4-FFF2-40B4-BE49-F238E27FC236}">
                    <a16:creationId xmlns:a16="http://schemas.microsoft.com/office/drawing/2014/main" xmlns:a14="http://schemas.microsoft.com/office/drawing/2010/main" xmlns="" id="{C3380711-4084-4E95-83D5-9E17A4D822EB}"/>
                  </a:ext>
                </a:extLst>
              </p:cNvPr>
              <p:cNvSpPr>
                <a:spLocks noRot="1" noChangeAspect="1" noMove="1" noResize="1" noEditPoints="1" noAdjustHandles="1" noChangeArrowheads="1" noChangeShapeType="1" noTextEdit="1"/>
              </p:cNvSpPr>
              <p:nvPr/>
            </p:nvSpPr>
            <p:spPr>
              <a:xfrm>
                <a:off x="4651630" y="2450526"/>
                <a:ext cx="1776448" cy="614014"/>
              </a:xfrm>
              <a:prstGeom prst="rect">
                <a:avLst/>
              </a:prstGeom>
              <a:blipFill rotWithShape="1">
                <a:blip r:embed="rId5"/>
                <a:stretch>
                  <a:fillRect l="-5155" b="-89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B072D31C-F11A-43BF-A6BA-0E766793932E}"/>
                  </a:ext>
                </a:extLst>
              </p:cNvPr>
              <p:cNvSpPr/>
              <p:nvPr/>
            </p:nvSpPr>
            <p:spPr>
              <a:xfrm>
                <a:off x="7135822" y="2455880"/>
                <a:ext cx="1435008" cy="613886"/>
              </a:xfrm>
              <a:prstGeom prst="rect">
                <a:avLst/>
              </a:prstGeom>
            </p:spPr>
            <p:txBody>
              <a:bodyPr wrap="none">
                <a:spAutoFit/>
              </a:bodyPr>
              <a:lstStyle/>
              <a:p>
                <a:r>
                  <a:rPr lang="en-GB" sz="2400" i="1" dirty="0">
                    <a:latin typeface="Times New Roman" panose="02020603050405020304" pitchFamily="18" charset="0"/>
                    <a:cs typeface="Times New Roman" panose="02020603050405020304" pitchFamily="18" charset="0"/>
                  </a:rPr>
                  <a:t>p</a:t>
                </a:r>
                <a:r>
                  <a:rPr lang="en-GB" sz="2400" dirty="0"/>
                  <a:t>(tail) = </a:t>
                </a:r>
                <a14:m>
                  <m:oMath xmlns:m="http://schemas.openxmlformats.org/officeDocument/2006/math">
                    <m:f>
                      <m:fPr>
                        <m:ctrlPr>
                          <a:rPr lang="en-GB" sz="2400" i="1">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2</m:t>
                        </m:r>
                      </m:den>
                    </m:f>
                  </m:oMath>
                </a14:m>
                <a:endParaRPr lang="en-GB" sz="2400" dirty="0"/>
              </a:p>
            </p:txBody>
          </p:sp>
        </mc:Choice>
        <mc:Fallback xmlns="">
          <p:sp>
            <p:nvSpPr>
              <p:cNvPr id="18" name="Rectangle 17">
                <a:extLst>
                  <a:ext uri="{FF2B5EF4-FFF2-40B4-BE49-F238E27FC236}">
                    <a16:creationId xmlns:a16="http://schemas.microsoft.com/office/drawing/2014/main" xmlns:a14="http://schemas.microsoft.com/office/drawing/2010/main" xmlns="" id="{B072D31C-F11A-43BF-A6BA-0E766793932E}"/>
                  </a:ext>
                </a:extLst>
              </p:cNvPr>
              <p:cNvSpPr>
                <a:spLocks noRot="1" noChangeAspect="1" noMove="1" noResize="1" noEditPoints="1" noAdjustHandles="1" noChangeArrowheads="1" noChangeShapeType="1" noTextEdit="1"/>
              </p:cNvSpPr>
              <p:nvPr/>
            </p:nvSpPr>
            <p:spPr>
              <a:xfrm>
                <a:off x="7135822" y="2455880"/>
                <a:ext cx="1435008" cy="613886"/>
              </a:xfrm>
              <a:prstGeom prst="rect">
                <a:avLst/>
              </a:prstGeom>
              <a:blipFill rotWithShape="1">
                <a:blip r:embed="rId6"/>
                <a:stretch>
                  <a:fillRect l="-6809" b="-8911"/>
                </a:stretch>
              </a:blipFill>
            </p:spPr>
            <p:txBody>
              <a:bodyPr/>
              <a:lstStyle/>
              <a:p>
                <a:r>
                  <a:rPr lang="en-GB">
                    <a:noFill/>
                  </a:rPr>
                  <a:t> </a:t>
                </a:r>
              </a:p>
            </p:txBody>
          </p:sp>
        </mc:Fallback>
      </mc:AlternateContent>
      <p:sp>
        <p:nvSpPr>
          <p:cNvPr id="20" name="TextBox 19">
            <a:extLst>
              <a:ext uri="{FF2B5EF4-FFF2-40B4-BE49-F238E27FC236}">
                <a16:creationId xmlns:a16="http://schemas.microsoft.com/office/drawing/2014/main" id="{86AB9F76-33F6-4F12-B930-F7E427A4B539}"/>
              </a:ext>
            </a:extLst>
          </p:cNvPr>
          <p:cNvSpPr txBox="1"/>
          <p:nvPr/>
        </p:nvSpPr>
        <p:spPr>
          <a:xfrm>
            <a:off x="3448879" y="2493288"/>
            <a:ext cx="598882" cy="461665"/>
          </a:xfrm>
          <a:prstGeom prst="rect">
            <a:avLst/>
          </a:prstGeom>
          <a:noFill/>
        </p:spPr>
        <p:txBody>
          <a:bodyPr wrap="square" rtlCol="0">
            <a:spAutoFit/>
          </a:bodyPr>
          <a:lstStyle/>
          <a:p>
            <a:r>
              <a:rPr lang="en-GB" sz="2400" dirty="0"/>
              <a:t>so</a:t>
            </a:r>
          </a:p>
        </p:txBody>
      </p:sp>
      <p:sp>
        <p:nvSpPr>
          <p:cNvPr id="21" name="TextBox 20">
            <a:extLst>
              <a:ext uri="{FF2B5EF4-FFF2-40B4-BE49-F238E27FC236}">
                <a16:creationId xmlns:a16="http://schemas.microsoft.com/office/drawing/2014/main" id="{9CA741A1-8C14-4E60-9B8D-371D84630BA4}"/>
              </a:ext>
            </a:extLst>
          </p:cNvPr>
          <p:cNvSpPr txBox="1"/>
          <p:nvPr/>
        </p:nvSpPr>
        <p:spPr>
          <a:xfrm>
            <a:off x="2508878" y="4354288"/>
            <a:ext cx="6061952" cy="461665"/>
          </a:xfrm>
          <a:prstGeom prst="rect">
            <a:avLst/>
          </a:prstGeom>
          <a:noFill/>
        </p:spPr>
        <p:txBody>
          <a:bodyPr wrap="square" rtlCol="0">
            <a:spAutoFit/>
          </a:bodyPr>
          <a:lstStyle/>
          <a:p>
            <a:r>
              <a:rPr lang="en-GB" sz="2400" dirty="0"/>
              <a:t>provided all outcomes are equally likely.</a:t>
            </a: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6E86069-655D-4DCA-BE50-598AD3D33567}"/>
                  </a:ext>
                </a:extLst>
              </p:cNvPr>
              <p:cNvSpPr txBox="1"/>
              <p:nvPr/>
            </p:nvSpPr>
            <p:spPr>
              <a:xfrm>
                <a:off x="4085613" y="6124003"/>
                <a:ext cx="1269515" cy="615746"/>
              </a:xfrm>
              <a:prstGeom prst="rect">
                <a:avLst/>
              </a:prstGeom>
              <a:noFill/>
            </p:spPr>
            <p:txBody>
              <a:bodyPr wrap="square" rtlCol="0">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b="0" i="1" smtClean="0">
                            <a:solidFill>
                              <a:srgbClr val="FF0000"/>
                            </a:solidFill>
                            <a:latin typeface="Cambria Math" panose="02040503050406030204" pitchFamily="18" charset="0"/>
                          </a:rPr>
                          <m:t>52</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13</m:t>
                        </m:r>
                      </m:den>
                    </m:f>
                  </m:oMath>
                </a14:m>
                <a:r>
                  <a:rPr lang="en-GB" sz="2400" dirty="0">
                    <a:solidFill>
                      <a:srgbClr val="FF0000"/>
                    </a:solidFill>
                  </a:rPr>
                  <a:t> </a:t>
                </a:r>
              </a:p>
            </p:txBody>
          </p:sp>
        </mc:Choice>
        <mc:Fallback xmlns="">
          <p:sp>
            <p:nvSpPr>
              <p:cNvPr id="22" name="TextBox 21">
                <a:extLst>
                  <a:ext uri="{FF2B5EF4-FFF2-40B4-BE49-F238E27FC236}">
                    <a16:creationId xmlns:a16="http://schemas.microsoft.com/office/drawing/2014/main" id="{A6E86069-655D-4DCA-BE50-598AD3D33567}"/>
                  </a:ext>
                </a:extLst>
              </p:cNvPr>
              <p:cNvSpPr txBox="1">
                <a:spLocks noRot="1" noChangeAspect="1" noMove="1" noResize="1" noEditPoints="1" noAdjustHandles="1" noChangeArrowheads="1" noChangeShapeType="1" noTextEdit="1"/>
              </p:cNvSpPr>
              <p:nvPr/>
            </p:nvSpPr>
            <p:spPr>
              <a:xfrm>
                <a:off x="4085613" y="6124003"/>
                <a:ext cx="1269515" cy="615746"/>
              </a:xfrm>
              <a:prstGeom prst="rect">
                <a:avLst/>
              </a:prstGeom>
              <a:blipFill>
                <a:blip r:embed="rId7"/>
                <a:stretch>
                  <a:fillRect b="-89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0E2AC181-20F4-4365-AFEA-554B45BC858C}"/>
                  </a:ext>
                </a:extLst>
              </p:cNvPr>
              <p:cNvSpPr/>
              <p:nvPr/>
            </p:nvSpPr>
            <p:spPr>
              <a:xfrm>
                <a:off x="7064653" y="6150799"/>
                <a:ext cx="1008609" cy="616964"/>
              </a:xfrm>
              <a:prstGeom prst="rect">
                <a:avLst/>
              </a:prstGeom>
            </p:spPr>
            <p:txBody>
              <a:bodyPr wrap="none">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13</m:t>
                        </m:r>
                      </m:num>
                      <m:den>
                        <m:r>
                          <a:rPr lang="en-GB" sz="2400" i="1">
                            <a:solidFill>
                              <a:srgbClr val="FF0000"/>
                            </a:solidFill>
                            <a:latin typeface="Cambria Math" panose="02040503050406030204" pitchFamily="18" charset="0"/>
                          </a:rPr>
                          <m:t>52</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4</m:t>
                        </m:r>
                      </m:den>
                    </m:f>
                  </m:oMath>
                </a14:m>
                <a:r>
                  <a:rPr lang="en-GB" sz="2400" dirty="0">
                    <a:solidFill>
                      <a:srgbClr val="FF0000"/>
                    </a:solidFill>
                  </a:rPr>
                  <a:t> </a:t>
                </a:r>
                <a:endParaRPr lang="en-GB" sz="2400" dirty="0"/>
              </a:p>
            </p:txBody>
          </p:sp>
        </mc:Choice>
        <mc:Fallback xmlns="">
          <p:sp>
            <p:nvSpPr>
              <p:cNvPr id="23" name="Rectangle 22">
                <a:extLst>
                  <a:ext uri="{FF2B5EF4-FFF2-40B4-BE49-F238E27FC236}">
                    <a16:creationId xmlns:a16="http://schemas.microsoft.com/office/drawing/2014/main" id="{0E2AC181-20F4-4365-AFEA-554B45BC858C}"/>
                  </a:ext>
                </a:extLst>
              </p:cNvPr>
              <p:cNvSpPr>
                <a:spLocks noRot="1" noChangeAspect="1" noMove="1" noResize="1" noEditPoints="1" noAdjustHandles="1" noChangeArrowheads="1" noChangeShapeType="1" noTextEdit="1"/>
              </p:cNvSpPr>
              <p:nvPr/>
            </p:nvSpPr>
            <p:spPr>
              <a:xfrm>
                <a:off x="7064653" y="6150799"/>
                <a:ext cx="1008609" cy="616964"/>
              </a:xfrm>
              <a:prstGeom prst="rect">
                <a:avLst/>
              </a:prstGeom>
              <a:blipFill>
                <a:blip r:embed="rId8"/>
                <a:stretch>
                  <a:fillRect b="-89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5AA7B5CD-0420-4B4D-9D7F-6CC140BBD09E}"/>
                  </a:ext>
                </a:extLst>
              </p:cNvPr>
              <p:cNvSpPr/>
              <p:nvPr/>
            </p:nvSpPr>
            <p:spPr>
              <a:xfrm>
                <a:off x="9753493" y="6157049"/>
                <a:ext cx="973343" cy="616964"/>
              </a:xfrm>
              <a:prstGeom prst="rect">
                <a:avLst/>
              </a:prstGeom>
            </p:spPr>
            <p:txBody>
              <a:bodyPr wrap="none">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26 </m:t>
                        </m:r>
                      </m:num>
                      <m:den>
                        <m:r>
                          <a:rPr lang="en-GB" sz="2400" i="1">
                            <a:solidFill>
                              <a:srgbClr val="FF0000"/>
                            </a:solidFill>
                            <a:latin typeface="Cambria Math" panose="02040503050406030204" pitchFamily="18" charset="0"/>
                          </a:rPr>
                          <m:t>52</m:t>
                        </m:r>
                      </m:den>
                    </m:f>
                  </m:oMath>
                </a14:m>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2</m:t>
                        </m:r>
                      </m:den>
                    </m:f>
                  </m:oMath>
                </a14:m>
                <a:r>
                  <a:rPr lang="en-GB" sz="2400" dirty="0">
                    <a:solidFill>
                      <a:srgbClr val="FF0000"/>
                    </a:solidFill>
                  </a:rPr>
                  <a:t> </a:t>
                </a:r>
                <a:endParaRPr lang="en-GB" sz="2400" dirty="0"/>
              </a:p>
            </p:txBody>
          </p:sp>
        </mc:Choice>
        <mc:Fallback xmlns="">
          <p:sp>
            <p:nvSpPr>
              <p:cNvPr id="24" name="Rectangle 23">
                <a:extLst>
                  <a:ext uri="{FF2B5EF4-FFF2-40B4-BE49-F238E27FC236}">
                    <a16:creationId xmlns:a16="http://schemas.microsoft.com/office/drawing/2014/main" id="{5AA7B5CD-0420-4B4D-9D7F-6CC140BBD09E}"/>
                  </a:ext>
                </a:extLst>
              </p:cNvPr>
              <p:cNvSpPr>
                <a:spLocks noRot="1" noChangeAspect="1" noMove="1" noResize="1" noEditPoints="1" noAdjustHandles="1" noChangeArrowheads="1" noChangeShapeType="1" noTextEdit="1"/>
              </p:cNvSpPr>
              <p:nvPr/>
            </p:nvSpPr>
            <p:spPr>
              <a:xfrm>
                <a:off x="9753493" y="6157049"/>
                <a:ext cx="973343" cy="616964"/>
              </a:xfrm>
              <a:prstGeom prst="rect">
                <a:avLst/>
              </a:prstGeom>
              <a:blipFill>
                <a:blip r:embed="rId9"/>
                <a:stretch>
                  <a:fillRect b="-8163"/>
                </a:stretch>
              </a:blipFill>
            </p:spPr>
            <p:txBody>
              <a:bodyPr/>
              <a:lstStyle/>
              <a:p>
                <a:r>
                  <a:rPr lang="en-US">
                    <a:noFill/>
                  </a:rPr>
                  <a:t> </a:t>
                </a:r>
              </a:p>
            </p:txBody>
          </p:sp>
        </mc:Fallback>
      </mc:AlternateContent>
      <p:sp>
        <p:nvSpPr>
          <p:cNvPr id="26" name="Rectangle 25">
            <a:extLst>
              <a:ext uri="{FF2B5EF4-FFF2-40B4-BE49-F238E27FC236}">
                <a16:creationId xmlns:a16="http://schemas.microsoft.com/office/drawing/2014/main" id="{42B4CC1F-DD7A-F14A-9A74-6216105A56CD}"/>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D1.4</a:t>
            </a:r>
          </a:p>
          <a:p>
            <a:pPr algn="ctr"/>
            <a:endParaRPr lang="en-US" altLang="en-US" b="1" dirty="0">
              <a:solidFill>
                <a:schemeClr val="bg1"/>
              </a:solidFill>
            </a:endParaRPr>
          </a:p>
        </p:txBody>
      </p:sp>
    </p:spTree>
    <p:extLst>
      <p:ext uri="{BB962C8B-B14F-4D97-AF65-F5344CB8AC3E}">
        <p14:creationId xmlns:p14="http://schemas.microsoft.com/office/powerpoint/2010/main" val="20471211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P spid="14" grpId="0"/>
      <p:bldP spid="15" grpId="0"/>
      <p:bldP spid="16"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Determining Probabilities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D7A9A7B-46E7-4086-B16B-0AA81FAF1994}"/>
              </a:ext>
            </a:extLst>
          </p:cNvPr>
          <p:cNvSpPr/>
          <p:nvPr/>
        </p:nvSpPr>
        <p:spPr>
          <a:xfrm>
            <a:off x="2301599" y="1228397"/>
            <a:ext cx="9721081" cy="1200329"/>
          </a:xfrm>
          <a:prstGeom prst="rect">
            <a:avLst/>
          </a:prstGeom>
        </p:spPr>
        <p:txBody>
          <a:bodyPr wrap="square">
            <a:spAutoFit/>
          </a:bodyPr>
          <a:lstStyle/>
          <a:p>
            <a:r>
              <a:rPr lang="en-US" sz="2400" dirty="0"/>
              <a:t>In a class of 30 students, 16 are girls, 4 wear glasses and 3 are left- handed. A student is chosen at random from the class.  What is the probability that this student:</a:t>
            </a:r>
            <a:endParaRPr lang="en-GB" sz="2400" dirty="0"/>
          </a:p>
        </p:txBody>
      </p:sp>
      <p:sp>
        <p:nvSpPr>
          <p:cNvPr id="2" name="Rectangle 1">
            <a:extLst>
              <a:ext uri="{FF2B5EF4-FFF2-40B4-BE49-F238E27FC236}">
                <a16:creationId xmlns:a16="http://schemas.microsoft.com/office/drawing/2014/main" id="{AC98E69F-0A28-4D09-8284-BF2842C2586D}"/>
              </a:ext>
            </a:extLst>
          </p:cNvPr>
          <p:cNvSpPr/>
          <p:nvPr/>
        </p:nvSpPr>
        <p:spPr>
          <a:xfrm>
            <a:off x="2301599" y="828287"/>
            <a:ext cx="1707519" cy="461665"/>
          </a:xfrm>
          <a:prstGeom prst="rect">
            <a:avLst/>
          </a:prstGeom>
        </p:spPr>
        <p:txBody>
          <a:bodyPr wrap="none">
            <a:spAutoFit/>
          </a:bodyPr>
          <a:lstStyle/>
          <a:p>
            <a:r>
              <a:rPr lang="en-GB" sz="2400" b="1" dirty="0"/>
              <a:t>Example 2</a:t>
            </a:r>
          </a:p>
        </p:txBody>
      </p:sp>
      <p:sp>
        <p:nvSpPr>
          <p:cNvPr id="5" name="TextBox 4">
            <a:extLst>
              <a:ext uri="{FF2B5EF4-FFF2-40B4-BE49-F238E27FC236}">
                <a16:creationId xmlns:a16="http://schemas.microsoft.com/office/drawing/2014/main" id="{0A0D714C-1E0C-406F-B23B-6511413DCFCA}"/>
              </a:ext>
            </a:extLst>
          </p:cNvPr>
          <p:cNvSpPr txBox="1"/>
          <p:nvPr/>
        </p:nvSpPr>
        <p:spPr>
          <a:xfrm>
            <a:off x="2301599" y="2535946"/>
            <a:ext cx="8856984" cy="461665"/>
          </a:xfrm>
          <a:prstGeom prst="rect">
            <a:avLst/>
          </a:prstGeom>
          <a:noFill/>
        </p:spPr>
        <p:txBody>
          <a:bodyPr wrap="square" rtlCol="0">
            <a:spAutoFit/>
          </a:bodyPr>
          <a:lstStyle/>
          <a:p>
            <a:r>
              <a:rPr lang="en-GB" sz="2400" dirty="0"/>
              <a:t>(a) is a girl            (b)   is right-handed           (c)  wears glasses?</a:t>
            </a:r>
          </a:p>
        </p:txBody>
      </p:sp>
      <p:sp>
        <p:nvSpPr>
          <p:cNvPr id="6" name="TextBox 5">
            <a:extLst>
              <a:ext uri="{FF2B5EF4-FFF2-40B4-BE49-F238E27FC236}">
                <a16:creationId xmlns:a16="http://schemas.microsoft.com/office/drawing/2014/main" id="{5505A03F-DCEF-473C-AB28-BC4F524D2C78}"/>
              </a:ext>
            </a:extLst>
          </p:cNvPr>
          <p:cNvSpPr txBox="1"/>
          <p:nvPr/>
        </p:nvSpPr>
        <p:spPr>
          <a:xfrm>
            <a:off x="2301599" y="3519103"/>
            <a:ext cx="9361040" cy="830997"/>
          </a:xfrm>
          <a:prstGeom prst="rect">
            <a:avLst/>
          </a:prstGeom>
          <a:noFill/>
        </p:spPr>
        <p:txBody>
          <a:bodyPr wrap="square" rtlCol="0">
            <a:spAutoFit/>
          </a:bodyPr>
          <a:lstStyle/>
          <a:p>
            <a:r>
              <a:rPr lang="en-GB" sz="2400" dirty="0">
                <a:solidFill>
                  <a:srgbClr val="FF0000"/>
                </a:solidFill>
              </a:rPr>
              <a:t>All the students in the class are equally likely to be selected when the choice is made at random.</a:t>
            </a:r>
          </a:p>
        </p:txBody>
      </p:sp>
      <p:sp>
        <p:nvSpPr>
          <p:cNvPr id="7" name="Rectangle 6">
            <a:extLst>
              <a:ext uri="{FF2B5EF4-FFF2-40B4-BE49-F238E27FC236}">
                <a16:creationId xmlns:a16="http://schemas.microsoft.com/office/drawing/2014/main" id="{7FF91654-615E-411E-BAB4-5338168C6C83}"/>
              </a:ext>
            </a:extLst>
          </p:cNvPr>
          <p:cNvSpPr/>
          <p:nvPr/>
        </p:nvSpPr>
        <p:spPr>
          <a:xfrm>
            <a:off x="2301599" y="3149771"/>
            <a:ext cx="1412566" cy="461665"/>
          </a:xfrm>
          <a:prstGeom prst="rect">
            <a:avLst/>
          </a:prstGeom>
        </p:spPr>
        <p:txBody>
          <a:bodyPr wrap="none">
            <a:spAutoFit/>
          </a:bodyPr>
          <a:lstStyle/>
          <a:p>
            <a:r>
              <a:rPr lang="en-GB" sz="2400" b="1" dirty="0"/>
              <a:t>Solution</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9206B4FE-E203-4D86-8D2C-BFBF5F214D84}"/>
                  </a:ext>
                </a:extLst>
              </p:cNvPr>
              <p:cNvSpPr txBox="1"/>
              <p:nvPr/>
            </p:nvSpPr>
            <p:spPr>
              <a:xfrm>
                <a:off x="2267680" y="4350100"/>
                <a:ext cx="5700528" cy="2404889"/>
              </a:xfrm>
              <a:prstGeom prst="rect">
                <a:avLst/>
              </a:prstGeom>
              <a:noFill/>
            </p:spPr>
            <p:txBody>
              <a:bodyPr wrap="square" rtlCol="0">
                <a:spAutoFit/>
              </a:bodyPr>
              <a:lstStyle/>
              <a:p>
                <a:r>
                  <a:rPr lang="en-GB" sz="2400" dirty="0">
                    <a:solidFill>
                      <a:srgbClr val="FF0000"/>
                    </a:solidFill>
                    <a:latin typeface="+mn-lt"/>
                    <a:cs typeface="Times New Roman" panose="02020603050405020304" pitchFamily="18" charset="0"/>
                  </a:rPr>
                  <a:t>(a)  </a:t>
                </a:r>
                <a:r>
                  <a:rPr lang="en-GB" sz="2400" i="1" dirty="0">
                    <a:solidFill>
                      <a:srgbClr val="FF0000"/>
                    </a:solidFill>
                    <a:latin typeface="Times New Roman" panose="02020603050405020304" pitchFamily="18" charset="0"/>
                    <a:cs typeface="Times New Roman" panose="02020603050405020304" pitchFamily="18" charset="0"/>
                  </a:rPr>
                  <a:t>p</a:t>
                </a:r>
                <a:r>
                  <a:rPr lang="en-GB" sz="2400" dirty="0">
                    <a:solidFill>
                      <a:srgbClr val="FF0000"/>
                    </a:solidFill>
                  </a:rPr>
                  <a:t>(a girl) =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16</m:t>
                        </m:r>
                      </m:num>
                      <m:den>
                        <m:r>
                          <a:rPr lang="en-GB" sz="2400" b="0" i="1" smtClean="0">
                            <a:solidFill>
                              <a:srgbClr val="FF0000"/>
                            </a:solidFill>
                            <a:latin typeface="Cambria Math" panose="02040503050406030204" pitchFamily="18" charset="0"/>
                          </a:rPr>
                          <m:t>30</m:t>
                        </m:r>
                      </m:den>
                    </m:f>
                  </m:oMath>
                </a14:m>
                <a:r>
                  <a:rPr lang="en-GB" sz="2400" dirty="0">
                    <a:solidFill>
                      <a:srgbClr val="FF0000"/>
                    </a:solidFill>
                  </a:rPr>
                  <a:t> =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8</m:t>
                        </m:r>
                      </m:num>
                      <m:den>
                        <m:r>
                          <a:rPr lang="en-GB" sz="2400" b="0" i="1" smtClean="0">
                            <a:solidFill>
                              <a:srgbClr val="FF0000"/>
                            </a:solidFill>
                            <a:latin typeface="Cambria Math" panose="02040503050406030204" pitchFamily="18" charset="0"/>
                          </a:rPr>
                          <m:t>15</m:t>
                        </m:r>
                      </m:den>
                    </m:f>
                  </m:oMath>
                </a14:m>
                <a:r>
                  <a:rPr lang="en-GB" sz="2400" dirty="0">
                    <a:solidFill>
                      <a:srgbClr val="FF0000"/>
                    </a:solidFill>
                  </a:rPr>
                  <a:t> </a:t>
                </a:r>
              </a:p>
              <a:p>
                <a:pPr marL="457200" indent="-457200">
                  <a:buAutoNum type="alphaLcParenR"/>
                </a:pPr>
                <a:endParaRPr lang="en-GB" sz="2400" dirty="0">
                  <a:solidFill>
                    <a:srgbClr val="FF0000"/>
                  </a:solidFill>
                </a:endParaRPr>
              </a:p>
              <a:p>
                <a:r>
                  <a:rPr lang="en-GB" sz="2400" dirty="0">
                    <a:solidFill>
                      <a:srgbClr val="FF0000"/>
                    </a:solidFill>
                    <a:latin typeface="+mn-lt"/>
                    <a:cs typeface="Times New Roman" panose="02020603050405020304" pitchFamily="18" charset="0"/>
                  </a:rPr>
                  <a:t>(b)  </a:t>
                </a:r>
                <a:r>
                  <a:rPr lang="en-GB" sz="2400" i="1" dirty="0">
                    <a:solidFill>
                      <a:srgbClr val="FF0000"/>
                    </a:solidFill>
                    <a:latin typeface="Times New Roman" panose="02020603050405020304" pitchFamily="18" charset="0"/>
                    <a:cs typeface="Times New Roman" panose="02020603050405020304" pitchFamily="18" charset="0"/>
                  </a:rPr>
                  <a:t>p</a:t>
                </a:r>
                <a:r>
                  <a:rPr lang="en-GB" sz="2400" dirty="0">
                    <a:solidFill>
                      <a:srgbClr val="FF0000"/>
                    </a:solidFill>
                  </a:rPr>
                  <a:t>(right-handed) =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27</m:t>
                        </m:r>
                      </m:num>
                      <m:den>
                        <m:r>
                          <a:rPr lang="en-GB" sz="2400" b="0" i="1" smtClean="0">
                            <a:solidFill>
                              <a:srgbClr val="FF0000"/>
                            </a:solidFill>
                            <a:latin typeface="Cambria Math" panose="02040503050406030204" pitchFamily="18" charset="0"/>
                          </a:rPr>
                          <m:t>30</m:t>
                        </m:r>
                      </m:den>
                    </m:f>
                  </m:oMath>
                </a14:m>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9</m:t>
                        </m:r>
                      </m:num>
                      <m:den>
                        <m:r>
                          <a:rPr lang="en-GB" sz="2400" b="0" i="1" smtClean="0">
                            <a:solidFill>
                              <a:srgbClr val="FF0000"/>
                            </a:solidFill>
                            <a:latin typeface="Cambria Math" panose="02040503050406030204" pitchFamily="18" charset="0"/>
                          </a:rPr>
                          <m:t>10</m:t>
                        </m:r>
                      </m:den>
                    </m:f>
                  </m:oMath>
                </a14:m>
                <a:endParaRPr lang="en-GB" sz="2400" dirty="0">
                  <a:solidFill>
                    <a:srgbClr val="FF0000"/>
                  </a:solidFill>
                </a:endParaRPr>
              </a:p>
              <a:p>
                <a:pPr marL="457200" indent="-457200">
                  <a:buAutoNum type="alphaLcParenR"/>
                </a:pPr>
                <a:endParaRPr lang="en-GB" sz="2400" dirty="0">
                  <a:solidFill>
                    <a:srgbClr val="FF0000"/>
                  </a:solidFill>
                </a:endParaRPr>
              </a:p>
              <a:p>
                <a:r>
                  <a:rPr lang="en-GB" sz="2400" dirty="0">
                    <a:solidFill>
                      <a:srgbClr val="FF0000"/>
                    </a:solidFill>
                    <a:latin typeface="+mn-lt"/>
                    <a:cs typeface="Times New Roman" panose="02020603050405020304" pitchFamily="18" charset="0"/>
                  </a:rPr>
                  <a:t>(c)  </a:t>
                </a:r>
                <a:r>
                  <a:rPr lang="en-GB" sz="2400" i="1" dirty="0">
                    <a:solidFill>
                      <a:srgbClr val="FF0000"/>
                    </a:solidFill>
                    <a:latin typeface="Times New Roman" panose="02020603050405020304" pitchFamily="18" charset="0"/>
                    <a:cs typeface="Times New Roman" panose="02020603050405020304" pitchFamily="18" charset="0"/>
                  </a:rPr>
                  <a:t>p</a:t>
                </a:r>
                <a:r>
                  <a:rPr lang="en-GB" sz="2400" dirty="0">
                    <a:solidFill>
                      <a:srgbClr val="FF0000"/>
                    </a:solidFill>
                  </a:rPr>
                  <a:t>(wears glasses) =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b="0" i="1" smtClean="0">
                            <a:solidFill>
                              <a:srgbClr val="FF0000"/>
                            </a:solidFill>
                            <a:latin typeface="Cambria Math" panose="02040503050406030204" pitchFamily="18" charset="0"/>
                          </a:rPr>
                          <m:t>30</m:t>
                        </m:r>
                      </m:den>
                    </m:f>
                  </m:oMath>
                </a14:m>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2</m:t>
                        </m:r>
                      </m:num>
                      <m:den>
                        <m:r>
                          <a:rPr lang="en-GB" sz="2400" b="0" i="1" smtClean="0">
                            <a:solidFill>
                              <a:srgbClr val="FF0000"/>
                            </a:solidFill>
                            <a:latin typeface="Cambria Math" panose="02040503050406030204" pitchFamily="18" charset="0"/>
                          </a:rPr>
                          <m:t>15</m:t>
                        </m:r>
                      </m:den>
                    </m:f>
                  </m:oMath>
                </a14:m>
                <a:endParaRPr lang="en-GB" sz="2400" dirty="0">
                  <a:solidFill>
                    <a:srgbClr val="FF0000"/>
                  </a:solidFill>
                </a:endParaRPr>
              </a:p>
            </p:txBody>
          </p:sp>
        </mc:Choice>
        <mc:Fallback>
          <p:sp>
            <p:nvSpPr>
              <p:cNvPr id="8" name="TextBox 7">
                <a:extLst>
                  <a:ext uri="{FF2B5EF4-FFF2-40B4-BE49-F238E27FC236}">
                    <a16:creationId xmlns:a16="http://schemas.microsoft.com/office/drawing/2014/main" id="{9206B4FE-E203-4D86-8D2C-BFBF5F214D84}"/>
                  </a:ext>
                </a:extLst>
              </p:cNvPr>
              <p:cNvSpPr txBox="1">
                <a:spLocks noRot="1" noChangeAspect="1" noMove="1" noResize="1" noEditPoints="1" noAdjustHandles="1" noChangeArrowheads="1" noChangeShapeType="1" noTextEdit="1"/>
              </p:cNvSpPr>
              <p:nvPr/>
            </p:nvSpPr>
            <p:spPr>
              <a:xfrm>
                <a:off x="2267680" y="4350100"/>
                <a:ext cx="5700528" cy="2404889"/>
              </a:xfrm>
              <a:prstGeom prst="rect">
                <a:avLst/>
              </a:prstGeom>
              <a:blipFill>
                <a:blip r:embed="rId4"/>
                <a:stretch>
                  <a:fillRect l="-1711" b="-1523"/>
                </a:stretch>
              </a:blipFill>
            </p:spPr>
            <p:txBody>
              <a:bodyPr/>
              <a:lstStyle/>
              <a:p>
                <a:r>
                  <a:rPr lang="en-GB">
                    <a:noFill/>
                  </a:rPr>
                  <a:t> </a:t>
                </a:r>
              </a:p>
            </p:txBody>
          </p:sp>
        </mc:Fallback>
      </mc:AlternateContent>
      <p:sp>
        <p:nvSpPr>
          <p:cNvPr id="12" name="Rectangle 11">
            <a:extLst>
              <a:ext uri="{FF2B5EF4-FFF2-40B4-BE49-F238E27FC236}">
                <a16:creationId xmlns:a16="http://schemas.microsoft.com/office/drawing/2014/main" id="{AE7860DD-09AD-E14A-8BBE-45FD91005B6F}"/>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D1.4</a:t>
            </a:r>
          </a:p>
          <a:p>
            <a:pPr algn="ctr"/>
            <a:endParaRPr lang="en-US" altLang="en-US" b="1" dirty="0">
              <a:solidFill>
                <a:schemeClr val="bg1"/>
              </a:solidFill>
            </a:endParaRPr>
          </a:p>
        </p:txBody>
      </p:sp>
    </p:spTree>
    <p:extLst>
      <p:ext uri="{BB962C8B-B14F-4D97-AF65-F5344CB8AC3E}">
        <p14:creationId xmlns:p14="http://schemas.microsoft.com/office/powerpoint/2010/main" val="13728966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45811" y="791742"/>
            <a:ext cx="9721081" cy="2677656"/>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buClr>
                <a:srgbClr val="000000"/>
              </a:buClr>
              <a:buSzPct val="100000"/>
              <a:defRPr/>
            </a:pPr>
            <a:r>
              <a:rPr lang="en-US" sz="2400" dirty="0"/>
              <a:t>Probabilities are used to describe how likely or unlikely it is that something will happen. Weather forecasters often talk about how likely it is to rain, or perhaps snow, in particular parts of the world. </a:t>
            </a:r>
          </a:p>
          <a:p>
            <a:pPr marL="0" indent="0" eaLnBrk="1" hangingPunct="1">
              <a:buClr>
                <a:srgbClr val="000000"/>
              </a:buClr>
              <a:buSzPct val="100000"/>
              <a:defRPr/>
            </a:pPr>
            <a:endParaRPr lang="en-US" sz="2400" dirty="0"/>
          </a:p>
          <a:p>
            <a:pPr marL="0" indent="0" eaLnBrk="1" hangingPunct="1">
              <a:buClr>
                <a:srgbClr val="000000"/>
              </a:buClr>
              <a:buSzPct val="100000"/>
              <a:defRPr/>
            </a:pPr>
            <a:r>
              <a:rPr lang="en-US" sz="2400" dirty="0"/>
              <a:t>The unit is divided into the following four sections</a:t>
            </a:r>
          </a:p>
          <a:p>
            <a:pPr marL="0" indent="0" eaLnBrk="1" hangingPunct="1">
              <a:buClr>
                <a:srgbClr val="000000"/>
              </a:buClr>
              <a:buSzPct val="100000"/>
              <a:defRPr/>
            </a:pPr>
            <a:endParaRPr lang="en-US" sz="2400" dirty="0"/>
          </a:p>
          <a:p>
            <a:pPr marL="0" indent="0" eaLnBrk="1" hangingPunct="1">
              <a:buClr>
                <a:srgbClr val="000000"/>
              </a:buClr>
              <a:buSzPct val="100000"/>
              <a:defRPr/>
            </a:pPr>
            <a:endParaRPr lang="en-US" sz="2400" dirty="0"/>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Probability of One Event</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EA1A307-AA3C-405B-B313-5A94021B8194}"/>
              </a:ext>
            </a:extLst>
          </p:cNvPr>
          <p:cNvSpPr/>
          <p:nvPr/>
        </p:nvSpPr>
        <p:spPr>
          <a:xfrm>
            <a:off x="4007768" y="3140968"/>
            <a:ext cx="6984776" cy="2677656"/>
          </a:xfrm>
          <a:prstGeom prst="rect">
            <a:avLst/>
          </a:prstGeom>
        </p:spPr>
        <p:txBody>
          <a:bodyPr wrap="square">
            <a:spAutoFit/>
          </a:bodyPr>
          <a:lstStyle/>
          <a:p>
            <a:pPr marL="457200" indent="-457200">
              <a:buAutoNum type="arabicPeriod"/>
            </a:pPr>
            <a:r>
              <a:rPr lang="en-US" sz="2400" dirty="0"/>
              <a:t>Probabilities</a:t>
            </a:r>
          </a:p>
          <a:p>
            <a:pPr marL="457200" indent="-457200">
              <a:buAutoNum type="arabicPeriod"/>
            </a:pPr>
            <a:endParaRPr lang="en-US" sz="2400" dirty="0"/>
          </a:p>
          <a:p>
            <a:pPr marL="457200" indent="-457200">
              <a:buAutoNum type="arabicPeriod"/>
            </a:pPr>
            <a:r>
              <a:rPr lang="en-US" sz="2400" dirty="0"/>
              <a:t>Straightforward Probability</a:t>
            </a:r>
          </a:p>
          <a:p>
            <a:pPr marL="457200" indent="-457200">
              <a:buAutoNum type="arabicPeriod"/>
            </a:pPr>
            <a:endParaRPr lang="en-US" sz="2400" dirty="0"/>
          </a:p>
          <a:p>
            <a:pPr marL="457200" indent="-457200">
              <a:buAutoNum type="arabicPeriod"/>
            </a:pPr>
            <a:r>
              <a:rPr lang="en-US" sz="2400" dirty="0"/>
              <a:t>Finding Probabilities Using Relative Frequency</a:t>
            </a:r>
          </a:p>
          <a:p>
            <a:pPr marL="457200" indent="-457200">
              <a:buAutoNum type="arabicPeriod"/>
            </a:pPr>
            <a:endParaRPr lang="en-US" sz="2400" dirty="0"/>
          </a:p>
          <a:p>
            <a:pPr marL="457200" indent="-457200">
              <a:buAutoNum type="arabicPeriod"/>
            </a:pPr>
            <a:r>
              <a:rPr lang="en-US" sz="2400" dirty="0"/>
              <a:t>Determining Probabilities </a:t>
            </a:r>
            <a:endParaRPr lang="en-GB" sz="2400" dirty="0"/>
          </a:p>
        </p:txBody>
      </p:sp>
      <p:sp>
        <p:nvSpPr>
          <p:cNvPr id="7" name="Rectangle 6">
            <a:extLst>
              <a:ext uri="{FF2B5EF4-FFF2-40B4-BE49-F238E27FC236}">
                <a16:creationId xmlns:a16="http://schemas.microsoft.com/office/drawing/2014/main" id="{55D0FF68-B65A-A74F-911F-189FB61D72DA}"/>
              </a:ext>
            </a:extLst>
          </p:cNvPr>
          <p:cNvSpPr/>
          <p:nvPr/>
        </p:nvSpPr>
        <p:spPr>
          <a:xfrm>
            <a:off x="-1" y="44625"/>
            <a:ext cx="2214137" cy="1015663"/>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endParaRPr lang="en-US" altLang="en-US" b="1"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D1.4: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37F6DEC-480B-44D3-BB48-45CCAAF4C2D3}"/>
              </a:ext>
            </a:extLst>
          </p:cNvPr>
          <p:cNvSpPr/>
          <p:nvPr/>
        </p:nvSpPr>
        <p:spPr>
          <a:xfrm>
            <a:off x="2495600" y="854799"/>
            <a:ext cx="9433048" cy="830997"/>
          </a:xfrm>
          <a:prstGeom prst="rect">
            <a:avLst/>
          </a:prstGeom>
        </p:spPr>
        <p:txBody>
          <a:bodyPr wrap="square">
            <a:spAutoFit/>
          </a:bodyPr>
          <a:lstStyle/>
          <a:p>
            <a:pPr marL="457200" indent="-457200">
              <a:buAutoNum type="arabicPeriod"/>
            </a:pPr>
            <a:r>
              <a:rPr lang="en-US" sz="2400" dirty="0"/>
              <a:t>A new game includes an octagonal roller with equal-sized faces </a:t>
            </a:r>
          </a:p>
          <a:p>
            <a:r>
              <a:rPr lang="en-US" sz="2400" dirty="0"/>
              <a:t>     numbered from 1 to 8.</a:t>
            </a:r>
            <a:endParaRPr lang="en-GB" sz="2400" dirty="0"/>
          </a:p>
        </p:txBody>
      </p:sp>
      <p:sp>
        <p:nvSpPr>
          <p:cNvPr id="4" name="Rectangle 3">
            <a:extLst>
              <a:ext uri="{FF2B5EF4-FFF2-40B4-BE49-F238E27FC236}">
                <a16:creationId xmlns:a16="http://schemas.microsoft.com/office/drawing/2014/main" id="{C8E71C3E-F4C5-4757-9E83-0DE19A3ADE97}"/>
              </a:ext>
            </a:extLst>
          </p:cNvPr>
          <p:cNvSpPr/>
          <p:nvPr/>
        </p:nvSpPr>
        <p:spPr>
          <a:xfrm>
            <a:off x="2462137" y="1681007"/>
            <a:ext cx="9202863" cy="1200329"/>
          </a:xfrm>
          <a:prstGeom prst="rect">
            <a:avLst/>
          </a:prstGeom>
        </p:spPr>
        <p:txBody>
          <a:bodyPr wrap="square">
            <a:spAutoFit/>
          </a:bodyPr>
          <a:lstStyle/>
          <a:p>
            <a:r>
              <a:rPr lang="en-US" sz="2400" dirty="0"/>
              <a:t>     When the roller is rolled, what is the probability of obtaining:</a:t>
            </a:r>
          </a:p>
          <a:p>
            <a:endParaRPr lang="en-US" sz="2400" dirty="0"/>
          </a:p>
          <a:p>
            <a:endParaRPr lang="en-GB" sz="2400" dirty="0"/>
          </a:p>
        </p:txBody>
      </p:sp>
      <p:sp>
        <p:nvSpPr>
          <p:cNvPr id="5" name="Rectangle 4">
            <a:extLst>
              <a:ext uri="{FF2B5EF4-FFF2-40B4-BE49-F238E27FC236}">
                <a16:creationId xmlns:a16="http://schemas.microsoft.com/office/drawing/2014/main" id="{D7831801-6AC6-4C38-8C31-B139D07F0E39}"/>
              </a:ext>
            </a:extLst>
          </p:cNvPr>
          <p:cNvSpPr/>
          <p:nvPr/>
        </p:nvSpPr>
        <p:spPr>
          <a:xfrm>
            <a:off x="2901917" y="2140706"/>
            <a:ext cx="6096000" cy="2554545"/>
          </a:xfrm>
          <a:prstGeom prst="rect">
            <a:avLst/>
          </a:prstGeom>
        </p:spPr>
        <p:txBody>
          <a:bodyPr>
            <a:spAutoFit/>
          </a:bodyPr>
          <a:lstStyle/>
          <a:p>
            <a:pPr>
              <a:spcAft>
                <a:spcPts val="1200"/>
              </a:spcAft>
            </a:pPr>
            <a:r>
              <a:rPr lang="en-US" sz="2400" dirty="0"/>
              <a:t>(a)  a number 8,</a:t>
            </a:r>
          </a:p>
          <a:p>
            <a:pPr>
              <a:spcAft>
                <a:spcPts val="1200"/>
              </a:spcAft>
            </a:pPr>
            <a:r>
              <a:rPr lang="en-US" sz="2400" dirty="0"/>
              <a:t>(b)  an odd number,</a:t>
            </a:r>
          </a:p>
          <a:p>
            <a:pPr>
              <a:spcAft>
                <a:spcPts val="1200"/>
              </a:spcAft>
            </a:pPr>
            <a:r>
              <a:rPr lang="en-US" sz="2400" dirty="0"/>
              <a:t>(c)  a number less than 3</a:t>
            </a:r>
          </a:p>
          <a:p>
            <a:pPr>
              <a:spcAft>
                <a:spcPts val="1200"/>
              </a:spcAft>
            </a:pPr>
            <a:r>
              <a:rPr lang="en-US" sz="2400" dirty="0"/>
              <a:t>(d)  a number 1</a:t>
            </a:r>
          </a:p>
          <a:p>
            <a:pPr>
              <a:spcAft>
                <a:spcPts val="1200"/>
              </a:spcAft>
            </a:pPr>
            <a:r>
              <a:rPr lang="en-US" sz="2400" dirty="0"/>
              <a:t>(e)  a number greater than 3 ?</a:t>
            </a:r>
            <a:endParaRPr lang="en-GB" sz="2400" dirty="0"/>
          </a:p>
        </p:txBody>
      </p:sp>
      <p:sp>
        <p:nvSpPr>
          <p:cNvPr id="8" name="Rectangle 7">
            <a:extLst>
              <a:ext uri="{FF2B5EF4-FFF2-40B4-BE49-F238E27FC236}">
                <a16:creationId xmlns:a16="http://schemas.microsoft.com/office/drawing/2014/main" id="{BE61144F-2F02-4E1E-8178-D6D38F73B530}"/>
              </a:ext>
            </a:extLst>
          </p:cNvPr>
          <p:cNvSpPr/>
          <p:nvPr/>
        </p:nvSpPr>
        <p:spPr>
          <a:xfrm>
            <a:off x="2341941" y="5132075"/>
            <a:ext cx="8996558" cy="1200329"/>
          </a:xfrm>
          <a:prstGeom prst="rect">
            <a:avLst/>
          </a:prstGeom>
        </p:spPr>
        <p:txBody>
          <a:bodyPr wrap="square">
            <a:spAutoFit/>
          </a:bodyPr>
          <a:lstStyle/>
          <a:p>
            <a:r>
              <a:rPr lang="en-US" sz="2400" dirty="0"/>
              <a:t>2.  In a class of 32 students, 20 have school lunches and the rest 	bring their own food. What is the probability that a student 	chosen at random from the class brings their own food?</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5DF6D8C-19C0-4B9C-AE3D-C011BDE3628A}"/>
                  </a:ext>
                </a:extLst>
              </p:cNvPr>
              <p:cNvSpPr txBox="1"/>
              <p:nvPr/>
            </p:nvSpPr>
            <p:spPr>
              <a:xfrm>
                <a:off x="5991192" y="2067740"/>
                <a:ext cx="792088"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b="0" i="1" smtClean="0">
                              <a:solidFill>
                                <a:srgbClr val="FF0000"/>
                              </a:solidFill>
                              <a:latin typeface="Cambria Math" panose="02040503050406030204" pitchFamily="18" charset="0"/>
                            </a:rPr>
                            <m:t>8</m:t>
                          </m:r>
                        </m:den>
                      </m:f>
                    </m:oMath>
                  </m:oMathPara>
                </a14:m>
                <a:endParaRPr lang="en-GB" dirty="0"/>
              </a:p>
            </p:txBody>
          </p:sp>
        </mc:Choice>
        <mc:Fallback xmlns="">
          <p:sp>
            <p:nvSpPr>
              <p:cNvPr id="9" name="TextBox 8">
                <a:extLst>
                  <a:ext uri="{FF2B5EF4-FFF2-40B4-BE49-F238E27FC236}">
                    <a16:creationId xmlns:a16="http://schemas.microsoft.com/office/drawing/2014/main" id="{75DF6D8C-19C0-4B9C-AE3D-C011BDE3628A}"/>
                  </a:ext>
                </a:extLst>
              </p:cNvPr>
              <p:cNvSpPr txBox="1">
                <a:spLocks noRot="1" noChangeAspect="1" noMove="1" noResize="1" noEditPoints="1" noAdjustHandles="1" noChangeArrowheads="1" noChangeShapeType="1" noTextEdit="1"/>
              </p:cNvSpPr>
              <p:nvPr/>
            </p:nvSpPr>
            <p:spPr>
              <a:xfrm>
                <a:off x="5991192" y="2067740"/>
                <a:ext cx="792088" cy="69506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1A4CBBB-0A31-4B97-BE55-2557A737A97E}"/>
                  </a:ext>
                </a:extLst>
              </p:cNvPr>
              <p:cNvSpPr txBox="1"/>
              <p:nvPr/>
            </p:nvSpPr>
            <p:spPr>
              <a:xfrm>
                <a:off x="6657963" y="2527569"/>
                <a:ext cx="792088" cy="615618"/>
              </a:xfrm>
              <a:prstGeom prst="rect">
                <a:avLst/>
              </a:prstGeom>
              <a:noFill/>
            </p:spPr>
            <p:txBody>
              <a:bodyPr wrap="square" rtlCol="0">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b="0" i="1" smtClean="0">
                            <a:solidFill>
                              <a:srgbClr val="FF0000"/>
                            </a:solidFill>
                            <a:latin typeface="Cambria Math" panose="02040503050406030204" pitchFamily="18" charset="0"/>
                          </a:rPr>
                          <m:t>8</m:t>
                        </m:r>
                      </m:den>
                    </m:f>
                  </m:oMath>
                </a14:m>
                <a:r>
                  <a:rPr lang="en-GB" sz="2400" dirty="0"/>
                  <a:t> </a:t>
                </a:r>
                <a:r>
                  <a:rPr lang="en-GB" sz="2400" dirty="0">
                    <a:solidFill>
                      <a:srgbClr val="FF0000"/>
                    </a:solidFill>
                  </a:rPr>
                  <a:t>=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2</m:t>
                        </m:r>
                      </m:den>
                    </m:f>
                  </m:oMath>
                </a14:m>
                <a:endParaRPr lang="en-GB" sz="2400" dirty="0"/>
              </a:p>
            </p:txBody>
          </p:sp>
        </mc:Choice>
        <mc:Fallback xmlns="">
          <p:sp>
            <p:nvSpPr>
              <p:cNvPr id="13" name="TextBox 12">
                <a:extLst>
                  <a:ext uri="{FF2B5EF4-FFF2-40B4-BE49-F238E27FC236}">
                    <a16:creationId xmlns:a16="http://schemas.microsoft.com/office/drawing/2014/main" id="{61A4CBBB-0A31-4B97-BE55-2557A737A97E}"/>
                  </a:ext>
                </a:extLst>
              </p:cNvPr>
              <p:cNvSpPr txBox="1">
                <a:spLocks noRot="1" noChangeAspect="1" noMove="1" noResize="1" noEditPoints="1" noAdjustHandles="1" noChangeArrowheads="1" noChangeShapeType="1" noTextEdit="1"/>
              </p:cNvSpPr>
              <p:nvPr/>
            </p:nvSpPr>
            <p:spPr>
              <a:xfrm>
                <a:off x="6657963" y="2527569"/>
                <a:ext cx="792088" cy="615618"/>
              </a:xfrm>
              <a:prstGeom prst="rect">
                <a:avLst/>
              </a:prstGeom>
              <a:blipFill>
                <a:blip r:embed="rId5"/>
                <a:stretch>
                  <a:fillRect b="-81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1F9A5A3-8536-4D61-91EA-F04C2A808BF2}"/>
                  </a:ext>
                </a:extLst>
              </p:cNvPr>
              <p:cNvSpPr txBox="1"/>
              <p:nvPr/>
            </p:nvSpPr>
            <p:spPr>
              <a:xfrm>
                <a:off x="7679549" y="3041590"/>
                <a:ext cx="792088" cy="617157"/>
              </a:xfrm>
              <a:prstGeom prst="rect">
                <a:avLst/>
              </a:prstGeom>
              <a:noFill/>
            </p:spPr>
            <p:txBody>
              <a:bodyPr wrap="square" rtlCol="0">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2</m:t>
                        </m:r>
                      </m:num>
                      <m:den>
                        <m:r>
                          <a:rPr lang="en-GB" sz="2400" b="0" i="1" smtClean="0">
                            <a:solidFill>
                              <a:srgbClr val="FF0000"/>
                            </a:solidFill>
                            <a:latin typeface="Cambria Math" panose="02040503050406030204" pitchFamily="18" charset="0"/>
                          </a:rPr>
                          <m:t>8</m:t>
                        </m:r>
                      </m:den>
                    </m:f>
                  </m:oMath>
                </a14:m>
                <a:r>
                  <a:rPr lang="en-GB" sz="2400" dirty="0"/>
                  <a:t> </a:t>
                </a:r>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4</m:t>
                        </m:r>
                      </m:den>
                    </m:f>
                  </m:oMath>
                </a14:m>
                <a:r>
                  <a:rPr lang="en-GB" sz="2400" dirty="0"/>
                  <a:t> </a:t>
                </a:r>
              </a:p>
            </p:txBody>
          </p:sp>
        </mc:Choice>
        <mc:Fallback xmlns="">
          <p:sp>
            <p:nvSpPr>
              <p:cNvPr id="14" name="TextBox 13">
                <a:extLst>
                  <a:ext uri="{FF2B5EF4-FFF2-40B4-BE49-F238E27FC236}">
                    <a16:creationId xmlns:a16="http://schemas.microsoft.com/office/drawing/2014/main" id="{61F9A5A3-8536-4D61-91EA-F04C2A808BF2}"/>
                  </a:ext>
                </a:extLst>
              </p:cNvPr>
              <p:cNvSpPr txBox="1">
                <a:spLocks noRot="1" noChangeAspect="1" noMove="1" noResize="1" noEditPoints="1" noAdjustHandles="1" noChangeArrowheads="1" noChangeShapeType="1" noTextEdit="1"/>
              </p:cNvSpPr>
              <p:nvPr/>
            </p:nvSpPr>
            <p:spPr>
              <a:xfrm>
                <a:off x="7679549" y="3041590"/>
                <a:ext cx="792088" cy="617157"/>
              </a:xfrm>
              <a:prstGeom prst="rect">
                <a:avLst/>
              </a:prstGeom>
              <a:blipFill>
                <a:blip r:embed="rId6"/>
                <a:stretch>
                  <a:fillRect b="-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4DC6E4B-FDB7-4820-A93D-6533C9056E1D}"/>
                  </a:ext>
                </a:extLst>
              </p:cNvPr>
              <p:cNvSpPr txBox="1"/>
              <p:nvPr/>
            </p:nvSpPr>
            <p:spPr>
              <a:xfrm>
                <a:off x="8645609" y="3513701"/>
                <a:ext cx="792088"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b="0" i="1" smtClean="0">
                              <a:solidFill>
                                <a:srgbClr val="FF0000"/>
                              </a:solidFill>
                              <a:latin typeface="Cambria Math" panose="02040503050406030204" pitchFamily="18" charset="0"/>
                            </a:rPr>
                            <m:t>8</m:t>
                          </m:r>
                        </m:den>
                      </m:f>
                    </m:oMath>
                  </m:oMathPara>
                </a14:m>
                <a:endParaRPr lang="en-GB" dirty="0"/>
              </a:p>
            </p:txBody>
          </p:sp>
        </mc:Choice>
        <mc:Fallback xmlns="">
          <p:sp>
            <p:nvSpPr>
              <p:cNvPr id="15" name="TextBox 14">
                <a:extLst>
                  <a:ext uri="{FF2B5EF4-FFF2-40B4-BE49-F238E27FC236}">
                    <a16:creationId xmlns:a16="http://schemas.microsoft.com/office/drawing/2014/main" id="{A4DC6E4B-FDB7-4820-A93D-6533C9056E1D}"/>
                  </a:ext>
                </a:extLst>
              </p:cNvPr>
              <p:cNvSpPr txBox="1">
                <a:spLocks noRot="1" noChangeAspect="1" noMove="1" noResize="1" noEditPoints="1" noAdjustHandles="1" noChangeArrowheads="1" noChangeShapeType="1" noTextEdit="1"/>
              </p:cNvSpPr>
              <p:nvPr/>
            </p:nvSpPr>
            <p:spPr>
              <a:xfrm>
                <a:off x="8645609" y="3513701"/>
                <a:ext cx="792088" cy="695062"/>
              </a:xfrm>
              <a:prstGeom prst="rect">
                <a:avLst/>
              </a:prstGeom>
              <a:blipFill>
                <a:blip r:embed="rId7"/>
                <a:stretch>
                  <a:fillRect b="-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0B80C251-7614-4E3D-BCCB-C3DA4E047404}"/>
                  </a:ext>
                </a:extLst>
              </p:cNvPr>
              <p:cNvSpPr txBox="1"/>
              <p:nvPr/>
            </p:nvSpPr>
            <p:spPr>
              <a:xfrm>
                <a:off x="9539370" y="3936535"/>
                <a:ext cx="792088" cy="69711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5</m:t>
                          </m:r>
                        </m:num>
                        <m:den>
                          <m:r>
                            <a:rPr lang="en-GB" b="0" i="1" smtClean="0">
                              <a:solidFill>
                                <a:srgbClr val="FF0000"/>
                              </a:solidFill>
                              <a:latin typeface="Cambria Math" panose="02040503050406030204" pitchFamily="18" charset="0"/>
                            </a:rPr>
                            <m:t>8</m:t>
                          </m:r>
                        </m:den>
                      </m:f>
                    </m:oMath>
                  </m:oMathPara>
                </a14:m>
                <a:endParaRPr lang="en-GB" dirty="0"/>
              </a:p>
            </p:txBody>
          </p:sp>
        </mc:Choice>
        <mc:Fallback xmlns="">
          <p:sp>
            <p:nvSpPr>
              <p:cNvPr id="16" name="TextBox 15">
                <a:extLst>
                  <a:ext uri="{FF2B5EF4-FFF2-40B4-BE49-F238E27FC236}">
                    <a16:creationId xmlns:a16="http://schemas.microsoft.com/office/drawing/2014/main" id="{0B80C251-7614-4E3D-BCCB-C3DA4E047404}"/>
                  </a:ext>
                </a:extLst>
              </p:cNvPr>
              <p:cNvSpPr txBox="1">
                <a:spLocks noRot="1" noChangeAspect="1" noMove="1" noResize="1" noEditPoints="1" noAdjustHandles="1" noChangeArrowheads="1" noChangeShapeType="1" noTextEdit="1"/>
              </p:cNvSpPr>
              <p:nvPr/>
            </p:nvSpPr>
            <p:spPr>
              <a:xfrm>
                <a:off x="9539370" y="3936535"/>
                <a:ext cx="792088" cy="697114"/>
              </a:xfrm>
              <a:prstGeom prst="rect">
                <a:avLst/>
              </a:prstGeom>
              <a:blipFill>
                <a:blip r:embed="rId8"/>
                <a:stretch>
                  <a:fillRect b="-17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8DD438B8-C7A3-4DCC-8386-EE9B24AAE7CF}"/>
                  </a:ext>
                </a:extLst>
              </p:cNvPr>
              <p:cNvSpPr txBox="1"/>
              <p:nvPr/>
            </p:nvSpPr>
            <p:spPr>
              <a:xfrm>
                <a:off x="10776520" y="5668495"/>
                <a:ext cx="1059119" cy="617157"/>
              </a:xfrm>
              <a:prstGeom prst="rect">
                <a:avLst/>
              </a:prstGeom>
              <a:noFill/>
            </p:spPr>
            <p:txBody>
              <a:bodyPr wrap="square" rtlCol="0">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12 </m:t>
                        </m:r>
                      </m:num>
                      <m:den>
                        <m:r>
                          <a:rPr lang="en-GB" sz="2400" b="0" i="1" smtClean="0">
                            <a:solidFill>
                              <a:srgbClr val="FF0000"/>
                            </a:solidFill>
                            <a:latin typeface="Cambria Math" panose="02040503050406030204" pitchFamily="18" charset="0"/>
                          </a:rPr>
                          <m:t>32</m:t>
                        </m:r>
                      </m:den>
                    </m:f>
                  </m:oMath>
                </a14:m>
                <a:r>
                  <a:rPr lang="en-GB" sz="2400" dirty="0">
                    <a:solidFill>
                      <a:srgbClr val="FF0000"/>
                    </a:solidFill>
                  </a:rPr>
                  <a:t> = </a:t>
                </a:r>
                <a14:m>
                  <m:oMath xmlns:m="http://schemas.openxmlformats.org/officeDocument/2006/math">
                    <m:f>
                      <m:fPr>
                        <m:ctrlPr>
                          <a:rPr lang="en-GB" sz="2400" i="1" dirty="0" smtClean="0">
                            <a:solidFill>
                              <a:srgbClr val="FF0000"/>
                            </a:solidFill>
                            <a:latin typeface="Cambria Math" panose="02040503050406030204" pitchFamily="18" charset="0"/>
                          </a:rPr>
                        </m:ctrlPr>
                      </m:fPr>
                      <m:num>
                        <m:r>
                          <a:rPr lang="en-GB" sz="2400" b="0" i="1" dirty="0" smtClean="0">
                            <a:solidFill>
                              <a:srgbClr val="FF0000"/>
                            </a:solidFill>
                            <a:latin typeface="Cambria Math" panose="02040503050406030204" pitchFamily="18" charset="0"/>
                          </a:rPr>
                          <m:t>3</m:t>
                        </m:r>
                      </m:num>
                      <m:den>
                        <m:r>
                          <a:rPr lang="en-GB" sz="2400" b="0" i="1" dirty="0" smtClean="0">
                            <a:solidFill>
                              <a:srgbClr val="FF0000"/>
                            </a:solidFill>
                            <a:latin typeface="Cambria Math" panose="02040503050406030204" pitchFamily="18" charset="0"/>
                          </a:rPr>
                          <m:t>8</m:t>
                        </m:r>
                      </m:den>
                    </m:f>
                  </m:oMath>
                </a14:m>
                <a:endParaRPr lang="en-GB" sz="2400" dirty="0"/>
              </a:p>
            </p:txBody>
          </p:sp>
        </mc:Choice>
        <mc:Fallback xmlns="">
          <p:sp>
            <p:nvSpPr>
              <p:cNvPr id="17" name="TextBox 16">
                <a:extLst>
                  <a:ext uri="{FF2B5EF4-FFF2-40B4-BE49-F238E27FC236}">
                    <a16:creationId xmlns:a16="http://schemas.microsoft.com/office/drawing/2014/main" id="{8DD438B8-C7A3-4DCC-8386-EE9B24AAE7CF}"/>
                  </a:ext>
                </a:extLst>
              </p:cNvPr>
              <p:cNvSpPr txBox="1">
                <a:spLocks noRot="1" noChangeAspect="1" noMove="1" noResize="1" noEditPoints="1" noAdjustHandles="1" noChangeArrowheads="1" noChangeShapeType="1" noTextEdit="1"/>
              </p:cNvSpPr>
              <p:nvPr/>
            </p:nvSpPr>
            <p:spPr>
              <a:xfrm>
                <a:off x="10776520" y="5668495"/>
                <a:ext cx="1059119" cy="617157"/>
              </a:xfrm>
              <a:prstGeom prst="rect">
                <a:avLst/>
              </a:prstGeom>
              <a:blipFill>
                <a:blip r:embed="rId9"/>
                <a:stretch>
                  <a:fillRect b="-8911"/>
                </a:stretch>
              </a:blipFill>
            </p:spPr>
            <p:txBody>
              <a:bodyPr/>
              <a:lstStyle/>
              <a:p>
                <a:r>
                  <a:rPr lang="en-GB">
                    <a:noFill/>
                  </a:rPr>
                  <a:t> </a:t>
                </a:r>
              </a:p>
            </p:txBody>
          </p:sp>
        </mc:Fallback>
      </mc:AlternateContent>
      <p:sp>
        <p:nvSpPr>
          <p:cNvPr id="19" name="Rectangle 18">
            <a:extLst>
              <a:ext uri="{FF2B5EF4-FFF2-40B4-BE49-F238E27FC236}">
                <a16:creationId xmlns:a16="http://schemas.microsoft.com/office/drawing/2014/main" id="{6605698D-BD63-9E4F-9C69-9003A7364B51}"/>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D1.4</a:t>
            </a:r>
          </a:p>
          <a:p>
            <a:pPr algn="ctr"/>
            <a:endParaRPr lang="en-US" altLang="en-US" b="1" dirty="0">
              <a:solidFill>
                <a:schemeClr val="bg1"/>
              </a:solidFill>
            </a:endParaRPr>
          </a:p>
        </p:txBody>
      </p:sp>
    </p:spTree>
    <p:extLst>
      <p:ext uri="{BB962C8B-B14F-4D97-AF65-F5344CB8AC3E}">
        <p14:creationId xmlns:p14="http://schemas.microsoft.com/office/powerpoint/2010/main" val="42945003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D1.4: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7596D411-C5ED-42BB-ADFC-3FFD12ADFE41}"/>
              </a:ext>
            </a:extLst>
          </p:cNvPr>
          <p:cNvSpPr/>
          <p:nvPr/>
        </p:nvSpPr>
        <p:spPr>
          <a:xfrm>
            <a:off x="2389684" y="783522"/>
            <a:ext cx="9538964" cy="6032421"/>
          </a:xfrm>
          <a:prstGeom prst="rect">
            <a:avLst/>
          </a:prstGeom>
        </p:spPr>
        <p:txBody>
          <a:bodyPr wrap="square">
            <a:spAutoFit/>
          </a:bodyPr>
          <a:lstStyle/>
          <a:p>
            <a:r>
              <a:rPr lang="en-US" sz="2400" dirty="0"/>
              <a:t>3.  An express bus leaves Edinburgh with 18 passengers.  </a:t>
            </a:r>
          </a:p>
          <a:p>
            <a:pPr>
              <a:spcBef>
                <a:spcPts val="600"/>
              </a:spcBef>
              <a:spcAft>
                <a:spcPts val="600"/>
              </a:spcAft>
            </a:pPr>
            <a:r>
              <a:rPr lang="en-US" sz="2400" dirty="0"/>
              <a:t>     It stops at Perth, where another 12 passengers join the bus.  </a:t>
            </a:r>
          </a:p>
          <a:p>
            <a:pPr>
              <a:spcAft>
                <a:spcPts val="600"/>
              </a:spcAft>
            </a:pPr>
            <a:r>
              <a:rPr lang="en-US" sz="2400" dirty="0"/>
              <a:t>     At Dundee it stops again and 20 more passengers get on board. </a:t>
            </a:r>
          </a:p>
          <a:p>
            <a:pPr>
              <a:spcAft>
                <a:spcPts val="1200"/>
              </a:spcAft>
            </a:pPr>
            <a:r>
              <a:rPr lang="en-US" sz="2400" dirty="0"/>
              <a:t>     When the bus arrives at its destination, Aberdeen, all the    	   	passengers get off and one is chosen at random to be 	interviewed about the journey. Find the probabilities that this 	passenger:</a:t>
            </a:r>
          </a:p>
          <a:p>
            <a:pPr>
              <a:spcAft>
                <a:spcPts val="500"/>
              </a:spcAft>
            </a:pPr>
            <a:r>
              <a:rPr lang="en-US" sz="2400" dirty="0"/>
              <a:t>     (a)  was on the bus for the whole journey</a:t>
            </a:r>
          </a:p>
          <a:p>
            <a:pPr marL="457200" indent="-457200">
              <a:spcAft>
                <a:spcPts val="500"/>
              </a:spcAft>
              <a:buAutoNum type="alphaLcParenBoth"/>
            </a:pPr>
            <a:endParaRPr lang="en-US" sz="2400" dirty="0"/>
          </a:p>
          <a:p>
            <a:pPr>
              <a:spcAft>
                <a:spcPts val="500"/>
              </a:spcAft>
            </a:pPr>
            <a:r>
              <a:rPr lang="en-US" sz="2400" dirty="0"/>
              <a:t>     (b)  got on the bus at Perth</a:t>
            </a:r>
          </a:p>
          <a:p>
            <a:pPr>
              <a:spcAft>
                <a:spcPts val="500"/>
              </a:spcAft>
            </a:pPr>
            <a:endParaRPr lang="en-US" sz="2400" dirty="0"/>
          </a:p>
          <a:p>
            <a:pPr>
              <a:spcAft>
                <a:spcPts val="500"/>
              </a:spcAft>
            </a:pPr>
            <a:r>
              <a:rPr lang="en-US" sz="2400" dirty="0"/>
              <a:t>     (c)  got on the bus at Perth or Edinburgh</a:t>
            </a:r>
          </a:p>
          <a:p>
            <a:pPr marL="457200" indent="-457200">
              <a:spcAft>
                <a:spcPts val="500"/>
              </a:spcAft>
              <a:buAutoNum type="alphaLcParenBoth" startAt="3"/>
            </a:pPr>
            <a:endParaRPr lang="en-US" sz="2400" dirty="0"/>
          </a:p>
          <a:p>
            <a:pPr>
              <a:spcAft>
                <a:spcPts val="500"/>
              </a:spcAft>
            </a:pPr>
            <a:r>
              <a:rPr lang="en-US" sz="2400" dirty="0"/>
              <a:t>     (d)  got on the bus at Perth or Dundee. </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BF46DEF-5A43-4862-9574-5E1EA8A3A033}"/>
                  </a:ext>
                </a:extLst>
              </p:cNvPr>
              <p:cNvSpPr txBox="1"/>
              <p:nvPr/>
            </p:nvSpPr>
            <p:spPr>
              <a:xfrm>
                <a:off x="9405448" y="3524934"/>
                <a:ext cx="1224400" cy="704295"/>
              </a:xfrm>
              <a:prstGeom prst="rect">
                <a:avLst/>
              </a:prstGeom>
              <a:noFill/>
            </p:spPr>
            <p:txBody>
              <a:bodyPr wrap="square" rtlCol="0">
                <a:spAutoFit/>
              </a:bodyPr>
              <a:lstStyle/>
              <a:p>
                <a14:m>
                  <m:oMath xmlns:m="http://schemas.openxmlformats.org/officeDocument/2006/math">
                    <m:f>
                      <m:fPr>
                        <m:ctrlPr>
                          <a:rPr lang="en-GB" sz="2800" i="1" smtClean="0">
                            <a:solidFill>
                              <a:srgbClr val="FF0000"/>
                            </a:solidFill>
                            <a:latin typeface="Cambria Math" panose="02040503050406030204" pitchFamily="18" charset="0"/>
                            <a:ea typeface="Cambria Math" panose="02040503050406030204" pitchFamily="18" charset="0"/>
                          </a:rPr>
                        </m:ctrlPr>
                      </m:fPr>
                      <m:num>
                        <m:r>
                          <a:rPr lang="en-GB" sz="2800" b="0" i="1" smtClean="0">
                            <a:solidFill>
                              <a:srgbClr val="FF0000"/>
                            </a:solidFill>
                            <a:latin typeface="Cambria Math" panose="02040503050406030204" pitchFamily="18" charset="0"/>
                            <a:ea typeface="Cambria Math" panose="02040503050406030204" pitchFamily="18" charset="0"/>
                          </a:rPr>
                          <m:t>18</m:t>
                        </m:r>
                      </m:num>
                      <m:den>
                        <m:r>
                          <a:rPr lang="en-GB" sz="2800" b="0" i="1" smtClean="0">
                            <a:solidFill>
                              <a:srgbClr val="FF0000"/>
                            </a:solidFill>
                            <a:latin typeface="Cambria Math" panose="02040503050406030204" pitchFamily="18" charset="0"/>
                            <a:ea typeface="Cambria Math" panose="02040503050406030204" pitchFamily="18" charset="0"/>
                          </a:rPr>
                          <m:t>50</m:t>
                        </m:r>
                      </m:den>
                    </m:f>
                  </m:oMath>
                </a14:m>
                <a:r>
                  <a:rPr lang="en-GB" sz="2800" dirty="0">
                    <a:solidFill>
                      <a:srgbClr val="FF0000"/>
                    </a:solidFill>
                    <a:latin typeface="Cambria Math" panose="02040503050406030204" pitchFamily="18" charset="0"/>
                    <a:ea typeface="Cambria Math" panose="02040503050406030204" pitchFamily="18" charset="0"/>
                  </a:rPr>
                  <a:t> = </a:t>
                </a:r>
                <a14:m>
                  <m:oMath xmlns:m="http://schemas.openxmlformats.org/officeDocument/2006/math">
                    <m:f>
                      <m:fPr>
                        <m:ctrlPr>
                          <a:rPr lang="en-GB" sz="2800" i="1" smtClean="0">
                            <a:solidFill>
                              <a:srgbClr val="FF0000"/>
                            </a:solidFill>
                            <a:latin typeface="Cambria Math" panose="02040503050406030204" pitchFamily="18" charset="0"/>
                            <a:ea typeface="Cambria Math" panose="02040503050406030204" pitchFamily="18" charset="0"/>
                          </a:rPr>
                        </m:ctrlPr>
                      </m:fPr>
                      <m:num>
                        <m:r>
                          <a:rPr lang="en-GB" sz="2800" b="0" i="1" smtClean="0">
                            <a:solidFill>
                              <a:srgbClr val="FF0000"/>
                            </a:solidFill>
                            <a:latin typeface="Cambria Math" panose="02040503050406030204" pitchFamily="18" charset="0"/>
                            <a:ea typeface="Cambria Math" panose="02040503050406030204" pitchFamily="18" charset="0"/>
                          </a:rPr>
                          <m:t>9</m:t>
                        </m:r>
                      </m:num>
                      <m:den>
                        <m:r>
                          <a:rPr lang="en-GB" sz="2800" b="0" i="1" smtClean="0">
                            <a:solidFill>
                              <a:srgbClr val="FF0000"/>
                            </a:solidFill>
                            <a:latin typeface="Cambria Math" panose="02040503050406030204" pitchFamily="18" charset="0"/>
                            <a:ea typeface="Cambria Math" panose="02040503050406030204" pitchFamily="18" charset="0"/>
                          </a:rPr>
                          <m:t>25</m:t>
                        </m:r>
                      </m:den>
                    </m:f>
                  </m:oMath>
                </a14:m>
                <a:endParaRPr lang="en-GB" sz="2800" dirty="0">
                  <a:latin typeface="Cambria Math" panose="02040503050406030204" pitchFamily="18" charset="0"/>
                  <a:ea typeface="Cambria Math" panose="02040503050406030204" pitchFamily="18" charset="0"/>
                </a:endParaRPr>
              </a:p>
            </p:txBody>
          </p:sp>
        </mc:Choice>
        <mc:Fallback xmlns="">
          <p:sp>
            <p:nvSpPr>
              <p:cNvPr id="9" name="TextBox 8">
                <a:extLst>
                  <a:ext uri="{FF2B5EF4-FFF2-40B4-BE49-F238E27FC236}">
                    <a16:creationId xmlns:a16="http://schemas.microsoft.com/office/drawing/2014/main" id="{6BF46DEF-5A43-4862-9574-5E1EA8A3A033}"/>
                  </a:ext>
                </a:extLst>
              </p:cNvPr>
              <p:cNvSpPr txBox="1">
                <a:spLocks noRot="1" noChangeAspect="1" noMove="1" noResize="1" noEditPoints="1" noAdjustHandles="1" noChangeArrowheads="1" noChangeShapeType="1" noTextEdit="1"/>
              </p:cNvSpPr>
              <p:nvPr/>
            </p:nvSpPr>
            <p:spPr>
              <a:xfrm>
                <a:off x="9405448" y="3524934"/>
                <a:ext cx="1224400" cy="704295"/>
              </a:xfrm>
              <a:prstGeom prst="rect">
                <a:avLst/>
              </a:prstGeom>
              <a:blipFill>
                <a:blip r:embed="rId4"/>
                <a:stretch>
                  <a:fillRect b="-89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C2D4909-DDD8-4E3A-B9C2-E938FF12968A}"/>
                  </a:ext>
                </a:extLst>
              </p:cNvPr>
              <p:cNvSpPr txBox="1"/>
              <p:nvPr/>
            </p:nvSpPr>
            <p:spPr>
              <a:xfrm>
                <a:off x="9117548" y="4338987"/>
                <a:ext cx="1800200" cy="7861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12</m:t>
                          </m:r>
                        </m:num>
                        <m:den>
                          <m:r>
                            <a:rPr lang="en-GB" sz="2400" b="0" i="1" smtClean="0">
                              <a:solidFill>
                                <a:srgbClr val="FF0000"/>
                              </a:solidFill>
                              <a:latin typeface="Cambria Math" panose="02040503050406030204" pitchFamily="18" charset="0"/>
                            </a:rPr>
                            <m:t>50</m:t>
                          </m:r>
                        </m:den>
                      </m:f>
                      <m:r>
                        <a:rPr lang="en-GB" sz="2400" b="0" i="1" smtClean="0">
                          <a:solidFill>
                            <a:srgbClr val="FF0000"/>
                          </a:solidFill>
                          <a:latin typeface="Cambria Math" panose="02040503050406030204" pitchFamily="18" charset="0"/>
                        </a:rPr>
                        <m:t>=</m:t>
                      </m:r>
                      <m:f>
                        <m:fPr>
                          <m:ctrlPr>
                            <a:rPr lang="en-GB" sz="2400" b="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6</m:t>
                          </m:r>
                        </m:num>
                        <m:den>
                          <m:r>
                            <a:rPr lang="en-GB" sz="2400" b="0" i="1" smtClean="0">
                              <a:solidFill>
                                <a:srgbClr val="FF0000"/>
                              </a:solidFill>
                              <a:latin typeface="Cambria Math" panose="02040503050406030204" pitchFamily="18" charset="0"/>
                            </a:rPr>
                            <m:t>25</m:t>
                          </m:r>
                        </m:den>
                      </m:f>
                    </m:oMath>
                  </m:oMathPara>
                </a14:m>
                <a:endParaRPr lang="en-GB" sz="2400" dirty="0"/>
              </a:p>
            </p:txBody>
          </p:sp>
        </mc:Choice>
        <mc:Fallback xmlns="">
          <p:sp>
            <p:nvSpPr>
              <p:cNvPr id="10" name="TextBox 9">
                <a:extLst>
                  <a:ext uri="{FF2B5EF4-FFF2-40B4-BE49-F238E27FC236}">
                    <a16:creationId xmlns:a16="http://schemas.microsoft.com/office/drawing/2014/main" id="{2C2D4909-DDD8-4E3A-B9C2-E938FF12968A}"/>
                  </a:ext>
                </a:extLst>
              </p:cNvPr>
              <p:cNvSpPr txBox="1">
                <a:spLocks noRot="1" noChangeAspect="1" noMove="1" noResize="1" noEditPoints="1" noAdjustHandles="1" noChangeArrowheads="1" noChangeShapeType="1" noTextEdit="1"/>
              </p:cNvSpPr>
              <p:nvPr/>
            </p:nvSpPr>
            <p:spPr>
              <a:xfrm>
                <a:off x="9117548" y="4338987"/>
                <a:ext cx="1800200" cy="786177"/>
              </a:xfrm>
              <a:prstGeom prst="rect">
                <a:avLst/>
              </a:prstGeom>
              <a:blipFill>
                <a:blip r:embed="rId5"/>
                <a:stretch>
                  <a:fillRect b="-63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D617620-773A-4F40-A91B-4E8F1B34B517}"/>
                  </a:ext>
                </a:extLst>
              </p:cNvPr>
              <p:cNvSpPr txBox="1"/>
              <p:nvPr/>
            </p:nvSpPr>
            <p:spPr>
              <a:xfrm>
                <a:off x="9156340" y="5229425"/>
                <a:ext cx="1764196" cy="7861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30</m:t>
                          </m:r>
                        </m:num>
                        <m:den>
                          <m:r>
                            <a:rPr lang="en-GB" sz="2400" b="0" i="1" smtClean="0">
                              <a:solidFill>
                                <a:srgbClr val="FF0000"/>
                              </a:solidFill>
                              <a:latin typeface="Cambria Math" panose="02040503050406030204" pitchFamily="18" charset="0"/>
                            </a:rPr>
                            <m:t>50</m:t>
                          </m:r>
                        </m:den>
                      </m:f>
                      <m:r>
                        <a:rPr lang="en-GB" sz="2400" b="0" i="1" smtClean="0">
                          <a:solidFill>
                            <a:srgbClr val="FF0000"/>
                          </a:solidFill>
                          <a:latin typeface="Cambria Math" panose="02040503050406030204" pitchFamily="18" charset="0"/>
                        </a:rPr>
                        <m:t>=</m:t>
                      </m:r>
                      <m:f>
                        <m:fPr>
                          <m:ctrlPr>
                            <a:rPr lang="en-GB" sz="2400" b="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m:t>
                          </m:r>
                        </m:num>
                        <m:den>
                          <m:r>
                            <a:rPr lang="en-GB" sz="2400" b="0" i="1" smtClean="0">
                              <a:solidFill>
                                <a:srgbClr val="FF0000"/>
                              </a:solidFill>
                              <a:latin typeface="Cambria Math" panose="02040503050406030204" pitchFamily="18" charset="0"/>
                            </a:rPr>
                            <m:t>5</m:t>
                          </m:r>
                        </m:den>
                      </m:f>
                    </m:oMath>
                  </m:oMathPara>
                </a14:m>
                <a:endParaRPr lang="en-GB" sz="2400" dirty="0"/>
              </a:p>
            </p:txBody>
          </p:sp>
        </mc:Choice>
        <mc:Fallback xmlns="">
          <p:sp>
            <p:nvSpPr>
              <p:cNvPr id="11" name="TextBox 10">
                <a:extLst>
                  <a:ext uri="{FF2B5EF4-FFF2-40B4-BE49-F238E27FC236}">
                    <a16:creationId xmlns:a16="http://schemas.microsoft.com/office/drawing/2014/main" id="{3D617620-773A-4F40-A91B-4E8F1B34B517}"/>
                  </a:ext>
                </a:extLst>
              </p:cNvPr>
              <p:cNvSpPr txBox="1">
                <a:spLocks noRot="1" noChangeAspect="1" noMove="1" noResize="1" noEditPoints="1" noAdjustHandles="1" noChangeArrowheads="1" noChangeShapeType="1" noTextEdit="1"/>
              </p:cNvSpPr>
              <p:nvPr/>
            </p:nvSpPr>
            <p:spPr>
              <a:xfrm>
                <a:off x="9156340" y="5229425"/>
                <a:ext cx="1764196" cy="786177"/>
              </a:xfrm>
              <a:prstGeom prst="rect">
                <a:avLst/>
              </a:prstGeom>
              <a:blipFill>
                <a:blip r:embed="rId6"/>
                <a:stretch>
                  <a:fillRect b="-63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6A29B2E-7340-42F6-A3F8-4A73C05F0FC4}"/>
                  </a:ext>
                </a:extLst>
              </p:cNvPr>
              <p:cNvSpPr txBox="1"/>
              <p:nvPr/>
            </p:nvSpPr>
            <p:spPr>
              <a:xfrm>
                <a:off x="9405448" y="6044741"/>
                <a:ext cx="1291952" cy="7861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32</m:t>
                          </m:r>
                        </m:num>
                        <m:den>
                          <m:r>
                            <a:rPr lang="en-GB" sz="2400" b="0" i="1" smtClean="0">
                              <a:solidFill>
                                <a:srgbClr val="FF0000"/>
                              </a:solidFill>
                              <a:latin typeface="Cambria Math" panose="02040503050406030204" pitchFamily="18" charset="0"/>
                            </a:rPr>
                            <m:t>50</m:t>
                          </m:r>
                        </m:den>
                      </m:f>
                      <m:r>
                        <a:rPr lang="en-GB" sz="2400" b="0" i="1" smtClean="0">
                          <a:solidFill>
                            <a:srgbClr val="FF0000"/>
                          </a:solidFill>
                          <a:latin typeface="Cambria Math" panose="02040503050406030204" pitchFamily="18" charset="0"/>
                        </a:rPr>
                        <m:t>=</m:t>
                      </m:r>
                      <m:f>
                        <m:fPr>
                          <m:ctrlPr>
                            <a:rPr lang="en-GB" sz="2400" b="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16</m:t>
                          </m:r>
                        </m:num>
                        <m:den>
                          <m:r>
                            <a:rPr lang="en-GB" sz="2400" b="0" i="1" smtClean="0">
                              <a:solidFill>
                                <a:srgbClr val="FF0000"/>
                              </a:solidFill>
                              <a:latin typeface="Cambria Math" panose="02040503050406030204" pitchFamily="18" charset="0"/>
                            </a:rPr>
                            <m:t>25</m:t>
                          </m:r>
                        </m:den>
                      </m:f>
                    </m:oMath>
                  </m:oMathPara>
                </a14:m>
                <a:endParaRPr lang="en-GB" sz="2400" dirty="0"/>
              </a:p>
            </p:txBody>
          </p:sp>
        </mc:Choice>
        <mc:Fallback xmlns="">
          <p:sp>
            <p:nvSpPr>
              <p:cNvPr id="12" name="TextBox 11">
                <a:extLst>
                  <a:ext uri="{FF2B5EF4-FFF2-40B4-BE49-F238E27FC236}">
                    <a16:creationId xmlns:a16="http://schemas.microsoft.com/office/drawing/2014/main" id="{86A29B2E-7340-42F6-A3F8-4A73C05F0FC4}"/>
                  </a:ext>
                </a:extLst>
              </p:cNvPr>
              <p:cNvSpPr txBox="1">
                <a:spLocks noRot="1" noChangeAspect="1" noMove="1" noResize="1" noEditPoints="1" noAdjustHandles="1" noChangeArrowheads="1" noChangeShapeType="1" noTextEdit="1"/>
              </p:cNvSpPr>
              <p:nvPr/>
            </p:nvSpPr>
            <p:spPr>
              <a:xfrm>
                <a:off x="9405448" y="6044741"/>
                <a:ext cx="1291952" cy="786177"/>
              </a:xfrm>
              <a:prstGeom prst="rect">
                <a:avLst/>
              </a:prstGeom>
              <a:blipFill>
                <a:blip r:embed="rId7"/>
                <a:stretch>
                  <a:fillRect b="-6349"/>
                </a:stretch>
              </a:blipFill>
            </p:spPr>
            <p:txBody>
              <a:bodyPr/>
              <a:lstStyle/>
              <a:p>
                <a:r>
                  <a:rPr lang="en-US">
                    <a:noFill/>
                  </a:rPr>
                  <a:t> </a:t>
                </a:r>
              </a:p>
            </p:txBody>
          </p:sp>
        </mc:Fallback>
      </mc:AlternateContent>
      <p:sp>
        <p:nvSpPr>
          <p:cNvPr id="14" name="Rectangle 13">
            <a:extLst>
              <a:ext uri="{FF2B5EF4-FFF2-40B4-BE49-F238E27FC236}">
                <a16:creationId xmlns:a16="http://schemas.microsoft.com/office/drawing/2014/main" id="{82A882C6-7FBC-2647-BF9D-8EFB2C479ECC}"/>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D1.4</a:t>
            </a:r>
          </a:p>
          <a:p>
            <a:pPr algn="ctr"/>
            <a:endParaRPr lang="en-US" altLang="en-US" b="1" dirty="0">
              <a:solidFill>
                <a:schemeClr val="bg1"/>
              </a:solidFill>
            </a:endParaRPr>
          </a:p>
        </p:txBody>
      </p:sp>
    </p:spTree>
    <p:extLst>
      <p:ext uri="{BB962C8B-B14F-4D97-AF65-F5344CB8AC3E}">
        <p14:creationId xmlns:p14="http://schemas.microsoft.com/office/powerpoint/2010/main" val="19239185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7315" y="0"/>
            <a:ext cx="9984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3000" b="1" dirty="0"/>
              <a:t> </a:t>
            </a:r>
            <a:r>
              <a:rPr lang="en-US" altLang="en-US" sz="2800" b="1" dirty="0"/>
              <a:t>Section D1.4: Review</a:t>
            </a:r>
          </a:p>
        </p:txBody>
      </p:sp>
      <p:sp>
        <p:nvSpPr>
          <p:cNvPr id="11"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162089" y="1484784"/>
            <a:ext cx="99679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fourth and last section.</a:t>
            </a:r>
          </a:p>
        </p:txBody>
      </p:sp>
      <p:sp>
        <p:nvSpPr>
          <p:cNvPr id="8" name="Rectangle 7">
            <a:extLst>
              <a:ext uri="{FF2B5EF4-FFF2-40B4-BE49-F238E27FC236}">
                <a16:creationId xmlns:a16="http://schemas.microsoft.com/office/drawing/2014/main" id="{ADB9AD69-C5CA-764C-8513-C5BAB21CD85A}"/>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D1.4</a:t>
            </a:r>
          </a:p>
          <a:p>
            <a:pPr algn="ctr"/>
            <a:endParaRPr lang="en-US" altLang="en-US" b="1" dirty="0">
              <a:solidFill>
                <a:schemeClr val="bg1"/>
              </a:solidFill>
            </a:endParaRPr>
          </a:p>
        </p:txBody>
      </p:sp>
      <p:sp>
        <p:nvSpPr>
          <p:cNvPr id="9" name="Rectangle 8">
            <a:extLst>
              <a:ext uri="{FF2B5EF4-FFF2-40B4-BE49-F238E27FC236}">
                <a16:creationId xmlns:a16="http://schemas.microsoft.com/office/drawing/2014/main" id="{C8AB661A-972C-7143-B71C-515F1E0D10E3}"/>
              </a:ext>
            </a:extLst>
          </p:cNvPr>
          <p:cNvSpPr/>
          <p:nvPr/>
        </p:nvSpPr>
        <p:spPr>
          <a:xfrm>
            <a:off x="3005594" y="3429055"/>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http://szalonta.hu/ske/text/D1/sked1s4.html</a:t>
            </a:r>
          </a:p>
        </p:txBody>
      </p:sp>
    </p:spTree>
    <p:extLst>
      <p:ext uri="{BB962C8B-B14F-4D97-AF65-F5344CB8AC3E}">
        <p14:creationId xmlns:p14="http://schemas.microsoft.com/office/powerpoint/2010/main" val="2814768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711624" y="730928"/>
            <a:ext cx="10108697" cy="224676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spcAft>
                <a:spcPts val="1200"/>
              </a:spcAft>
              <a:buClr>
                <a:srgbClr val="000000"/>
              </a:buClr>
              <a:buSzPct val="100000"/>
              <a:defRPr/>
            </a:pPr>
            <a:r>
              <a:rPr lang="en-US" sz="2400" b="1" dirty="0"/>
              <a:t>Example</a:t>
            </a:r>
            <a:endParaRPr lang="en-US" sz="2400" dirty="0"/>
          </a:p>
          <a:p>
            <a:pPr marL="0" indent="0" eaLnBrk="1" hangingPunct="1">
              <a:spcAft>
                <a:spcPts val="600"/>
              </a:spcAft>
              <a:buClr>
                <a:srgbClr val="000000"/>
              </a:buClr>
              <a:buSzPct val="100000"/>
              <a:tabLst>
                <a:tab pos="269875" algn="l"/>
                <a:tab pos="539750" algn="l"/>
              </a:tabLst>
              <a:defRPr/>
            </a:pPr>
            <a:r>
              <a:rPr lang="en-US" sz="2400" dirty="0"/>
              <a:t>(a)	When you roll a fair die, which number are you most likely to get?</a:t>
            </a:r>
          </a:p>
          <a:p>
            <a:pPr marL="0" indent="0" eaLnBrk="1" hangingPunct="1">
              <a:buClr>
                <a:srgbClr val="000000"/>
              </a:buClr>
              <a:buSzPct val="100000"/>
              <a:tabLst>
                <a:tab pos="269875" algn="l"/>
                <a:tab pos="539750" algn="l"/>
              </a:tabLst>
              <a:defRPr/>
            </a:pPr>
            <a:r>
              <a:rPr lang="en-US" sz="2400" dirty="0"/>
              <a:t>(b)  If you rolled a die 600 times how many sixes would you </a:t>
            </a:r>
          </a:p>
          <a:p>
            <a:pPr marL="0" indent="0" eaLnBrk="1" hangingPunct="1">
              <a:spcAft>
                <a:spcPts val="600"/>
              </a:spcAft>
              <a:buClr>
                <a:srgbClr val="000000"/>
              </a:buClr>
              <a:buSzPct val="100000"/>
              <a:tabLst>
                <a:tab pos="269875" algn="l"/>
                <a:tab pos="539750" algn="l"/>
              </a:tabLst>
              <a:defRPr/>
            </a:pPr>
            <a:r>
              <a:rPr lang="en-US" sz="2400" dirty="0"/>
              <a:t> 		expect to get?</a:t>
            </a:r>
          </a:p>
          <a:p>
            <a:pPr marL="0" indent="0" eaLnBrk="1" hangingPunct="1">
              <a:buClr>
                <a:srgbClr val="000000"/>
              </a:buClr>
              <a:buSzPct val="100000"/>
              <a:tabLst>
                <a:tab pos="269875" algn="l"/>
                <a:tab pos="539750" algn="l"/>
              </a:tabLst>
              <a:defRPr/>
            </a:pPr>
            <a:r>
              <a:rPr lang="en-US" sz="2400" dirty="0"/>
              <a:t>(c)	Would you expect to get the same number of ones?</a:t>
            </a:r>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Probabilities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7FFF240-F8B7-41D5-8C35-47A28E6F710D}"/>
              </a:ext>
            </a:extLst>
          </p:cNvPr>
          <p:cNvSpPr txBox="1"/>
          <p:nvPr/>
        </p:nvSpPr>
        <p:spPr>
          <a:xfrm>
            <a:off x="2709847" y="3327046"/>
            <a:ext cx="2382037" cy="461665"/>
          </a:xfrm>
          <a:prstGeom prst="rect">
            <a:avLst/>
          </a:prstGeom>
          <a:noFill/>
        </p:spPr>
        <p:txBody>
          <a:bodyPr wrap="square" rtlCol="0">
            <a:spAutoFit/>
          </a:bodyPr>
          <a:lstStyle/>
          <a:p>
            <a:r>
              <a:rPr lang="en-GB" sz="2400" b="1" dirty="0"/>
              <a:t>Solution</a:t>
            </a:r>
          </a:p>
        </p:txBody>
      </p:sp>
      <p:sp>
        <p:nvSpPr>
          <p:cNvPr id="3" name="Rectangle 2">
            <a:extLst>
              <a:ext uri="{FF2B5EF4-FFF2-40B4-BE49-F238E27FC236}">
                <a16:creationId xmlns:a16="http://schemas.microsoft.com/office/drawing/2014/main" id="{551C611A-0058-46DB-AE0A-CA176A09D6F9}"/>
              </a:ext>
            </a:extLst>
          </p:cNvPr>
          <p:cNvSpPr/>
          <p:nvPr/>
        </p:nvSpPr>
        <p:spPr>
          <a:xfrm>
            <a:off x="2698058" y="3795987"/>
            <a:ext cx="7716984" cy="461665"/>
          </a:xfrm>
          <a:prstGeom prst="rect">
            <a:avLst/>
          </a:prstGeom>
        </p:spPr>
        <p:txBody>
          <a:bodyPr wrap="none">
            <a:spAutoFit/>
          </a:bodyPr>
          <a:lstStyle/>
          <a:p>
            <a:r>
              <a:rPr lang="en-US" sz="2400" dirty="0">
                <a:solidFill>
                  <a:srgbClr val="FF0000"/>
                </a:solidFill>
              </a:rPr>
              <a:t>(a)  You are equally likely to get any of the six numbers</a:t>
            </a:r>
            <a:r>
              <a:rPr lang="en-US" dirty="0">
                <a:solidFill>
                  <a:srgbClr val="FF0000"/>
                </a:solidFill>
              </a:rPr>
              <a:t>.</a:t>
            </a:r>
            <a:endParaRPr lang="en-GB" dirty="0">
              <a:solidFill>
                <a:srgbClr val="FF0000"/>
              </a:solidFill>
            </a:endParaRP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C35E42F7-DF57-428C-B846-3BAEC1D4940E}"/>
                  </a:ext>
                </a:extLst>
              </p:cNvPr>
              <p:cNvSpPr txBox="1"/>
              <p:nvPr/>
            </p:nvSpPr>
            <p:spPr>
              <a:xfrm>
                <a:off x="2698058" y="4239642"/>
                <a:ext cx="9814895" cy="985526"/>
              </a:xfrm>
              <a:prstGeom prst="rect">
                <a:avLst/>
              </a:prstGeom>
              <a:noFill/>
            </p:spPr>
            <p:txBody>
              <a:bodyPr wrap="square" rtlCol="0">
                <a:spAutoFit/>
              </a:bodyPr>
              <a:lstStyle/>
              <a:p>
                <a:r>
                  <a:rPr lang="en-GB" sz="2400" dirty="0">
                    <a:solidFill>
                      <a:srgbClr val="FF0000"/>
                    </a:solidFill>
                  </a:rPr>
                  <a:t>(b)  You would expect to get a six in about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6</m:t>
                        </m:r>
                      </m:den>
                    </m:f>
                  </m:oMath>
                </a14:m>
                <a:r>
                  <a:rPr lang="en-GB" sz="2400" dirty="0">
                    <a:solidFill>
                      <a:srgbClr val="FF0000"/>
                    </a:solidFill>
                  </a:rPr>
                  <a:t> of the throws, </a:t>
                </a:r>
              </a:p>
              <a:p>
                <a:r>
                  <a:rPr lang="en-GB" sz="2400" dirty="0">
                    <a:solidFill>
                      <a:srgbClr val="FF0000"/>
                    </a:solidFill>
                  </a:rPr>
                  <a:t>       so 100 sixes.</a:t>
                </a:r>
              </a:p>
            </p:txBody>
          </p:sp>
        </mc:Choice>
        <mc:Fallback>
          <p:sp>
            <p:nvSpPr>
              <p:cNvPr id="5" name="TextBox 4">
                <a:extLst>
                  <a:ext uri="{FF2B5EF4-FFF2-40B4-BE49-F238E27FC236}">
                    <a16:creationId xmlns:a16="http://schemas.microsoft.com/office/drawing/2014/main" id="{C35E42F7-DF57-428C-B846-3BAEC1D4940E}"/>
                  </a:ext>
                </a:extLst>
              </p:cNvPr>
              <p:cNvSpPr txBox="1">
                <a:spLocks noRot="1" noChangeAspect="1" noMove="1" noResize="1" noEditPoints="1" noAdjustHandles="1" noChangeArrowheads="1" noChangeShapeType="1" noTextEdit="1"/>
              </p:cNvSpPr>
              <p:nvPr/>
            </p:nvSpPr>
            <p:spPr>
              <a:xfrm>
                <a:off x="2698058" y="4239642"/>
                <a:ext cx="9814895" cy="985526"/>
              </a:xfrm>
              <a:prstGeom prst="rect">
                <a:avLst/>
              </a:prstGeom>
              <a:blipFill>
                <a:blip r:embed="rId4"/>
                <a:stretch>
                  <a:fillRect l="-994" b="-13580"/>
                </a:stretch>
              </a:blipFill>
            </p:spPr>
            <p:txBody>
              <a:bodyPr/>
              <a:lstStyle/>
              <a:p>
                <a:r>
                  <a:rPr lang="en-GB">
                    <a:noFill/>
                  </a:rPr>
                  <a:t> </a:t>
                </a:r>
              </a:p>
            </p:txBody>
          </p:sp>
        </mc:Fallback>
      </mc:AlternateContent>
      <p:sp>
        <p:nvSpPr>
          <p:cNvPr id="6" name="TextBox 5">
            <a:extLst>
              <a:ext uri="{FF2B5EF4-FFF2-40B4-BE49-F238E27FC236}">
                <a16:creationId xmlns:a16="http://schemas.microsoft.com/office/drawing/2014/main" id="{AA74542B-8368-4D21-9EEF-B4E8198A6D49}"/>
              </a:ext>
            </a:extLst>
          </p:cNvPr>
          <p:cNvSpPr txBox="1"/>
          <p:nvPr/>
        </p:nvSpPr>
        <p:spPr>
          <a:xfrm>
            <a:off x="2698058" y="5282191"/>
            <a:ext cx="9500510" cy="461665"/>
          </a:xfrm>
          <a:prstGeom prst="rect">
            <a:avLst/>
          </a:prstGeom>
          <a:noFill/>
        </p:spPr>
        <p:txBody>
          <a:bodyPr wrap="square" rtlCol="0">
            <a:spAutoFit/>
          </a:bodyPr>
          <a:lstStyle/>
          <a:p>
            <a:r>
              <a:rPr lang="en-GB" sz="2400" dirty="0">
                <a:solidFill>
                  <a:srgbClr val="FF0000"/>
                </a:solidFill>
              </a:rPr>
              <a:t>(c)  Yes, in fact you would expect to get about 100 of each number.</a:t>
            </a:r>
          </a:p>
        </p:txBody>
      </p:sp>
      <p:sp>
        <p:nvSpPr>
          <p:cNvPr id="11" name="Rectangle 10">
            <a:extLst>
              <a:ext uri="{FF2B5EF4-FFF2-40B4-BE49-F238E27FC236}">
                <a16:creationId xmlns:a16="http://schemas.microsoft.com/office/drawing/2014/main" id="{6D416295-AF79-CB4B-B0F4-0A4A025FFC0A}"/>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D1.1</a:t>
            </a:r>
          </a:p>
          <a:p>
            <a:pPr algn="ctr"/>
            <a:endParaRPr lang="en-US" altLang="en-US" b="1" dirty="0">
              <a:solidFill>
                <a:schemeClr val="bg1"/>
              </a:solidFill>
            </a:endParaRPr>
          </a:p>
        </p:txBody>
      </p:sp>
    </p:spTree>
    <p:extLst>
      <p:ext uri="{BB962C8B-B14F-4D97-AF65-F5344CB8AC3E}">
        <p14:creationId xmlns:p14="http://schemas.microsoft.com/office/powerpoint/2010/main" val="23173151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45811" y="599916"/>
            <a:ext cx="9721081"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buClr>
                <a:srgbClr val="000000"/>
              </a:buClr>
              <a:buSzPct val="100000"/>
              <a:defRPr/>
            </a:pPr>
            <a:r>
              <a:rPr lang="en-US" sz="2400" b="1" dirty="0"/>
              <a:t>Example</a:t>
            </a:r>
          </a:p>
          <a:p>
            <a:pPr marL="0" indent="0" eaLnBrk="1" hangingPunct="1">
              <a:buClr>
                <a:srgbClr val="000000"/>
              </a:buClr>
              <a:buSzPct val="100000"/>
              <a:defRPr/>
            </a:pPr>
            <a:endParaRPr lang="en-US" sz="2400" dirty="0"/>
          </a:p>
          <a:p>
            <a:pPr marL="0" indent="0" eaLnBrk="1" hangingPunct="1">
              <a:buClr>
                <a:srgbClr val="000000"/>
              </a:buClr>
              <a:buSzPct val="100000"/>
              <a:defRPr/>
            </a:pPr>
            <a:endParaRPr lang="en-US" sz="2400" dirty="0"/>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Probability of One Event</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1CCBF39-8251-438D-80AE-1B9E5F37D233}"/>
              </a:ext>
            </a:extLst>
          </p:cNvPr>
          <p:cNvSpPr/>
          <p:nvPr/>
        </p:nvSpPr>
        <p:spPr>
          <a:xfrm>
            <a:off x="2345811" y="945561"/>
            <a:ext cx="9123069" cy="830997"/>
          </a:xfrm>
          <a:prstGeom prst="rect">
            <a:avLst/>
          </a:prstGeom>
        </p:spPr>
        <p:txBody>
          <a:bodyPr wrap="square">
            <a:spAutoFit/>
          </a:bodyPr>
          <a:lstStyle/>
          <a:p>
            <a:r>
              <a:rPr lang="en-US" sz="2400" dirty="0"/>
              <a:t>Use one of the following to describe each one of the statements (a) to (d).</a:t>
            </a:r>
            <a:endParaRPr lang="en-GB" sz="2400" dirty="0"/>
          </a:p>
        </p:txBody>
      </p:sp>
      <p:sp>
        <p:nvSpPr>
          <p:cNvPr id="8" name="Rectangle 7">
            <a:extLst>
              <a:ext uri="{FF2B5EF4-FFF2-40B4-BE49-F238E27FC236}">
                <a16:creationId xmlns:a16="http://schemas.microsoft.com/office/drawing/2014/main" id="{CAC6DEF1-994C-473E-9215-87A4997EB541}"/>
              </a:ext>
            </a:extLst>
          </p:cNvPr>
          <p:cNvSpPr/>
          <p:nvPr/>
        </p:nvSpPr>
        <p:spPr>
          <a:xfrm>
            <a:off x="3488299" y="2623324"/>
            <a:ext cx="8041839" cy="1569660"/>
          </a:xfrm>
          <a:prstGeom prst="rect">
            <a:avLst/>
          </a:prstGeom>
        </p:spPr>
        <p:txBody>
          <a:bodyPr wrap="square">
            <a:spAutoFit/>
          </a:bodyPr>
          <a:lstStyle/>
          <a:p>
            <a:pPr>
              <a:tabLst>
                <a:tab pos="534988" algn="l"/>
                <a:tab pos="720725" algn="l"/>
              </a:tabLst>
            </a:pPr>
            <a:r>
              <a:rPr lang="en-US" sz="2400" dirty="0"/>
              <a:t>(a)	It will snow in Barbados tomorrow.</a:t>
            </a:r>
          </a:p>
          <a:p>
            <a:pPr>
              <a:tabLst>
                <a:tab pos="534988" algn="l"/>
                <a:tab pos="720725" algn="l"/>
              </a:tabLst>
            </a:pPr>
            <a:r>
              <a:rPr lang="en-US" sz="2400" dirty="0"/>
              <a:t>(b)	It will rain in London on Saturday.</a:t>
            </a:r>
          </a:p>
          <a:p>
            <a:pPr>
              <a:tabLst>
                <a:tab pos="534988" algn="l"/>
                <a:tab pos="720725" algn="l"/>
              </a:tabLst>
            </a:pPr>
            <a:r>
              <a:rPr lang="en-US" sz="2400" dirty="0"/>
              <a:t>(c)	You win a car in a competition tomorrow.</a:t>
            </a:r>
          </a:p>
          <a:p>
            <a:pPr>
              <a:tabLst>
                <a:tab pos="534988" algn="l"/>
                <a:tab pos="720725" algn="l"/>
              </a:tabLst>
            </a:pPr>
            <a:r>
              <a:rPr lang="en-US" sz="2400" dirty="0"/>
              <a:t>(d)	You will be late for school tomorrow.</a:t>
            </a:r>
            <a:endParaRPr lang="en-GB" sz="2400" dirty="0"/>
          </a:p>
        </p:txBody>
      </p:sp>
      <p:sp>
        <p:nvSpPr>
          <p:cNvPr id="9" name="TextBox 8">
            <a:extLst>
              <a:ext uri="{FF2B5EF4-FFF2-40B4-BE49-F238E27FC236}">
                <a16:creationId xmlns:a16="http://schemas.microsoft.com/office/drawing/2014/main" id="{131E334E-B1B2-4373-ACD1-7B4AFC672D58}"/>
              </a:ext>
            </a:extLst>
          </p:cNvPr>
          <p:cNvSpPr txBox="1"/>
          <p:nvPr/>
        </p:nvSpPr>
        <p:spPr>
          <a:xfrm>
            <a:off x="2382416" y="4123656"/>
            <a:ext cx="2232248" cy="461665"/>
          </a:xfrm>
          <a:prstGeom prst="rect">
            <a:avLst/>
          </a:prstGeom>
          <a:noFill/>
        </p:spPr>
        <p:txBody>
          <a:bodyPr wrap="square" rtlCol="0">
            <a:spAutoFit/>
          </a:bodyPr>
          <a:lstStyle/>
          <a:p>
            <a:r>
              <a:rPr lang="en-GB" sz="2400" b="1" dirty="0"/>
              <a:t>Solution</a:t>
            </a:r>
          </a:p>
        </p:txBody>
      </p:sp>
      <p:sp>
        <p:nvSpPr>
          <p:cNvPr id="10" name="Rectangle 9">
            <a:extLst>
              <a:ext uri="{FF2B5EF4-FFF2-40B4-BE49-F238E27FC236}">
                <a16:creationId xmlns:a16="http://schemas.microsoft.com/office/drawing/2014/main" id="{84A81EC5-E907-48BA-ADB9-9147D98D486E}"/>
              </a:ext>
            </a:extLst>
          </p:cNvPr>
          <p:cNvSpPr/>
          <p:nvPr/>
        </p:nvSpPr>
        <p:spPr>
          <a:xfrm>
            <a:off x="2414440" y="4459633"/>
            <a:ext cx="9721081" cy="2308324"/>
          </a:xfrm>
          <a:prstGeom prst="rect">
            <a:avLst/>
          </a:prstGeom>
        </p:spPr>
        <p:txBody>
          <a:bodyPr wrap="square">
            <a:spAutoFit/>
          </a:bodyPr>
          <a:lstStyle/>
          <a:p>
            <a:pPr>
              <a:tabLst>
                <a:tab pos="539750" algn="l"/>
              </a:tabLst>
            </a:pPr>
            <a:r>
              <a:rPr lang="en-US" sz="2400" dirty="0">
                <a:solidFill>
                  <a:srgbClr val="FF0000"/>
                </a:solidFill>
              </a:rPr>
              <a:t>(a) 	Impossible (it will never snow in the Caribbean because of the   </a:t>
            </a:r>
          </a:p>
          <a:p>
            <a:pPr>
              <a:tabLst>
                <a:tab pos="539750" algn="l"/>
              </a:tabLst>
            </a:pPr>
            <a:r>
              <a:rPr lang="en-US" sz="2400" dirty="0">
                <a:solidFill>
                  <a:srgbClr val="FF0000"/>
                </a:solidFill>
              </a:rPr>
              <a:t>      	islands' close proximity to the Equator and no high mountains.)</a:t>
            </a:r>
          </a:p>
          <a:p>
            <a:pPr>
              <a:tabLst>
                <a:tab pos="539750" algn="l"/>
              </a:tabLst>
            </a:pPr>
            <a:r>
              <a:rPr lang="en-US" sz="2400" dirty="0">
                <a:solidFill>
                  <a:srgbClr val="FF0000"/>
                </a:solidFill>
              </a:rPr>
              <a:t>(b)	Likely or Very likely.</a:t>
            </a:r>
          </a:p>
          <a:p>
            <a:pPr>
              <a:tabLst>
                <a:tab pos="539750" algn="l"/>
              </a:tabLst>
            </a:pPr>
            <a:r>
              <a:rPr lang="en-US" sz="2400" dirty="0">
                <a:solidFill>
                  <a:srgbClr val="FF0000"/>
                </a:solidFill>
              </a:rPr>
              <a:t>(c)	Very unlikely if you have entered the competition;  </a:t>
            </a:r>
          </a:p>
          <a:p>
            <a:pPr>
              <a:tabLst>
                <a:tab pos="539750" algn="l"/>
              </a:tabLst>
            </a:pPr>
            <a:r>
              <a:rPr lang="en-US" sz="2400" dirty="0">
                <a:solidFill>
                  <a:srgbClr val="FF0000"/>
                </a:solidFill>
              </a:rPr>
              <a:t>      	Impossible if you have not entered the competition.</a:t>
            </a:r>
          </a:p>
          <a:p>
            <a:pPr>
              <a:tabLst>
                <a:tab pos="539750" algn="l"/>
              </a:tabLst>
            </a:pPr>
            <a:r>
              <a:rPr lang="en-US" sz="2400" dirty="0">
                <a:solidFill>
                  <a:srgbClr val="FF0000"/>
                </a:solidFill>
              </a:rPr>
              <a:t>(d)	Very unlikely.</a:t>
            </a:r>
            <a:endParaRPr lang="en-GB" sz="2400" dirty="0">
              <a:solidFill>
                <a:srgbClr val="FF0000"/>
              </a:solidFill>
            </a:endParaRPr>
          </a:p>
        </p:txBody>
      </p:sp>
      <p:sp>
        <p:nvSpPr>
          <p:cNvPr id="12" name="Rectangle 11">
            <a:extLst>
              <a:ext uri="{FF2B5EF4-FFF2-40B4-BE49-F238E27FC236}">
                <a16:creationId xmlns:a16="http://schemas.microsoft.com/office/drawing/2014/main" id="{5A3B59C8-38C6-4B64-BE92-C7448B358732}"/>
              </a:ext>
            </a:extLst>
          </p:cNvPr>
          <p:cNvSpPr/>
          <p:nvPr/>
        </p:nvSpPr>
        <p:spPr bwMode="auto">
          <a:xfrm>
            <a:off x="2526827" y="2016944"/>
            <a:ext cx="1455983" cy="442294"/>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r>
              <a:rPr lang="en-GB" dirty="0">
                <a:latin typeface="Arial" charset="0"/>
                <a:ea typeface="ＭＳ Ｐゴシック" charset="0"/>
              </a:rPr>
              <a:t>  </a:t>
            </a:r>
            <a:r>
              <a:rPr lang="en-GB" sz="2400" dirty="0">
                <a:latin typeface="Arial" charset="0"/>
                <a:ea typeface="ＭＳ Ｐゴシック" charset="0"/>
              </a:rPr>
              <a:t>Certain</a:t>
            </a:r>
            <a:endParaRPr kumimoji="0" lang="en-GB" sz="2400" b="0" i="0" u="none" strike="noStrike" cap="none" normalizeH="0" baseline="0" dirty="0">
              <a:ln>
                <a:noFill/>
              </a:ln>
              <a:solidFill>
                <a:schemeClr val="tx1"/>
              </a:solidFill>
              <a:effectLst/>
              <a:latin typeface="Arial" charset="0"/>
              <a:ea typeface="ＭＳ Ｐゴシック" charset="0"/>
            </a:endParaRPr>
          </a:p>
        </p:txBody>
      </p:sp>
      <p:sp>
        <p:nvSpPr>
          <p:cNvPr id="18" name="Rectangle 17">
            <a:extLst>
              <a:ext uri="{FF2B5EF4-FFF2-40B4-BE49-F238E27FC236}">
                <a16:creationId xmlns:a16="http://schemas.microsoft.com/office/drawing/2014/main" id="{8865DADF-8289-4332-AC28-E0EA6691186B}"/>
              </a:ext>
            </a:extLst>
          </p:cNvPr>
          <p:cNvSpPr/>
          <p:nvPr/>
        </p:nvSpPr>
        <p:spPr bwMode="auto">
          <a:xfrm>
            <a:off x="6967574" y="1374115"/>
            <a:ext cx="1455983" cy="442294"/>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r>
              <a:rPr lang="en-GB" dirty="0">
                <a:latin typeface="Arial" charset="0"/>
                <a:ea typeface="ＭＳ Ｐゴシック" charset="0"/>
              </a:rPr>
              <a:t>  </a:t>
            </a:r>
            <a:r>
              <a:rPr lang="en-GB" sz="2400" dirty="0">
                <a:latin typeface="Arial" charset="0"/>
                <a:ea typeface="ＭＳ Ｐゴシック" charset="0"/>
              </a:rPr>
              <a:t>Unlikely</a:t>
            </a:r>
            <a:endParaRPr kumimoji="0" lang="en-GB" sz="2400" b="0" i="0" u="none" strike="noStrike" cap="none" normalizeH="0" baseline="0" dirty="0">
              <a:ln>
                <a:noFill/>
              </a:ln>
              <a:solidFill>
                <a:schemeClr val="tx1"/>
              </a:solidFill>
              <a:effectLst/>
              <a:latin typeface="Arial" charset="0"/>
              <a:ea typeface="ＭＳ Ｐゴシック" charset="0"/>
            </a:endParaRPr>
          </a:p>
        </p:txBody>
      </p:sp>
      <p:sp>
        <p:nvSpPr>
          <p:cNvPr id="19" name="Rectangle 18">
            <a:extLst>
              <a:ext uri="{FF2B5EF4-FFF2-40B4-BE49-F238E27FC236}">
                <a16:creationId xmlns:a16="http://schemas.microsoft.com/office/drawing/2014/main" id="{6D61B520-F4CE-46FF-8D05-807C874B48C7}"/>
              </a:ext>
            </a:extLst>
          </p:cNvPr>
          <p:cNvSpPr/>
          <p:nvPr/>
        </p:nvSpPr>
        <p:spPr bwMode="auto">
          <a:xfrm>
            <a:off x="9969537" y="1380388"/>
            <a:ext cx="1823762" cy="442294"/>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r>
              <a:rPr lang="en-GB" dirty="0">
                <a:latin typeface="Arial" charset="0"/>
                <a:ea typeface="ＭＳ Ｐゴシック" charset="0"/>
              </a:rPr>
              <a:t>  </a:t>
            </a:r>
            <a:r>
              <a:rPr lang="en-GB" sz="2400" dirty="0">
                <a:latin typeface="Arial" charset="0"/>
                <a:ea typeface="ＭＳ Ｐゴシック" charset="0"/>
              </a:rPr>
              <a:t>Impossible</a:t>
            </a:r>
            <a:endParaRPr kumimoji="0" lang="en-GB" sz="2400" b="0" i="0" u="none" strike="noStrike" cap="none" normalizeH="0" baseline="0" dirty="0">
              <a:ln>
                <a:noFill/>
              </a:ln>
              <a:solidFill>
                <a:schemeClr val="tx1"/>
              </a:solidFill>
              <a:effectLst/>
              <a:latin typeface="Arial" charset="0"/>
              <a:ea typeface="ＭＳ Ｐゴシック" charset="0"/>
            </a:endParaRPr>
          </a:p>
        </p:txBody>
      </p:sp>
      <p:sp>
        <p:nvSpPr>
          <p:cNvPr id="20" name="Rectangle 19">
            <a:extLst>
              <a:ext uri="{FF2B5EF4-FFF2-40B4-BE49-F238E27FC236}">
                <a16:creationId xmlns:a16="http://schemas.microsoft.com/office/drawing/2014/main" id="{5FD9EB98-9C6C-4486-A338-39DF381C35C3}"/>
              </a:ext>
            </a:extLst>
          </p:cNvPr>
          <p:cNvSpPr/>
          <p:nvPr/>
        </p:nvSpPr>
        <p:spPr bwMode="auto">
          <a:xfrm>
            <a:off x="5852254" y="2003213"/>
            <a:ext cx="1317035" cy="442294"/>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r>
              <a:rPr lang="en-GB" dirty="0">
                <a:latin typeface="Arial" charset="0"/>
                <a:ea typeface="ＭＳ Ｐゴシック" charset="0"/>
              </a:rPr>
              <a:t>  </a:t>
            </a:r>
            <a:r>
              <a:rPr lang="en-GB" sz="2400" dirty="0">
                <a:latin typeface="Arial" charset="0"/>
                <a:ea typeface="ＭＳ Ｐゴシック" charset="0"/>
              </a:rPr>
              <a:t>Likely</a:t>
            </a:r>
            <a:endParaRPr kumimoji="0" lang="en-GB" sz="2400" b="0" i="0" u="none" strike="noStrike" cap="none" normalizeH="0" baseline="0" dirty="0">
              <a:ln>
                <a:noFill/>
              </a:ln>
              <a:solidFill>
                <a:schemeClr val="tx1"/>
              </a:solidFill>
              <a:effectLst/>
              <a:latin typeface="Arial" charset="0"/>
              <a:ea typeface="ＭＳ Ｐゴシック" charset="0"/>
            </a:endParaRPr>
          </a:p>
        </p:txBody>
      </p:sp>
      <p:sp>
        <p:nvSpPr>
          <p:cNvPr id="21" name="Rectangle 20">
            <a:extLst>
              <a:ext uri="{FF2B5EF4-FFF2-40B4-BE49-F238E27FC236}">
                <a16:creationId xmlns:a16="http://schemas.microsoft.com/office/drawing/2014/main" id="{EAF2FAC1-DB32-4B6B-9DA3-15E324714B03}"/>
              </a:ext>
            </a:extLst>
          </p:cNvPr>
          <p:cNvSpPr/>
          <p:nvPr/>
        </p:nvSpPr>
        <p:spPr bwMode="auto">
          <a:xfrm>
            <a:off x="7968208" y="1978062"/>
            <a:ext cx="2160240" cy="442294"/>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r>
              <a:rPr lang="en-GB" dirty="0">
                <a:latin typeface="Arial" charset="0"/>
                <a:ea typeface="ＭＳ Ｐゴシック" charset="0"/>
              </a:rPr>
              <a:t>  </a:t>
            </a:r>
            <a:r>
              <a:rPr lang="en-GB" sz="2400" dirty="0">
                <a:latin typeface="Arial" charset="0"/>
                <a:ea typeface="ＭＳ Ｐゴシック" charset="0"/>
              </a:rPr>
              <a:t>Very unlikely</a:t>
            </a:r>
            <a:endParaRPr kumimoji="0" lang="en-GB" sz="2400" b="0" i="0" u="none" strike="noStrike" cap="none" normalizeH="0" baseline="0" dirty="0">
              <a:ln>
                <a:noFill/>
              </a:ln>
              <a:solidFill>
                <a:schemeClr val="tx1"/>
              </a:solidFill>
              <a:effectLst/>
              <a:latin typeface="Arial" charset="0"/>
              <a:ea typeface="ＭＳ Ｐゴシック" charset="0"/>
            </a:endParaRPr>
          </a:p>
        </p:txBody>
      </p:sp>
      <p:sp>
        <p:nvSpPr>
          <p:cNvPr id="25" name="Rectangle 24">
            <a:extLst>
              <a:ext uri="{FF2B5EF4-FFF2-40B4-BE49-F238E27FC236}">
                <a16:creationId xmlns:a16="http://schemas.microsoft.com/office/drawing/2014/main" id="{74063CE5-F256-4722-88DB-E7A9A1614DC1}"/>
              </a:ext>
            </a:extLst>
          </p:cNvPr>
          <p:cNvSpPr/>
          <p:nvPr/>
        </p:nvSpPr>
        <p:spPr bwMode="auto">
          <a:xfrm>
            <a:off x="3954842" y="1436028"/>
            <a:ext cx="1823762" cy="442294"/>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r>
              <a:rPr lang="en-GB" dirty="0">
                <a:latin typeface="Arial" charset="0"/>
                <a:ea typeface="ＭＳ Ｐゴシック" charset="0"/>
              </a:rPr>
              <a:t>  </a:t>
            </a:r>
            <a:r>
              <a:rPr lang="en-GB" sz="2400" dirty="0">
                <a:latin typeface="Arial" charset="0"/>
                <a:ea typeface="ＭＳ Ｐゴシック" charset="0"/>
              </a:rPr>
              <a:t>Very likely</a:t>
            </a:r>
            <a:endParaRPr kumimoji="0" lang="en-GB" sz="2400" b="0" i="0" u="none" strike="noStrike" cap="none" normalizeH="0" baseline="0" dirty="0">
              <a:ln>
                <a:noFill/>
              </a:ln>
              <a:solidFill>
                <a:schemeClr val="tx1"/>
              </a:solidFill>
              <a:effectLst/>
              <a:latin typeface="Arial" charset="0"/>
              <a:ea typeface="ＭＳ Ｐゴシック" charset="0"/>
            </a:endParaRPr>
          </a:p>
        </p:txBody>
      </p:sp>
      <p:sp>
        <p:nvSpPr>
          <p:cNvPr id="17" name="Rectangle 16">
            <a:extLst>
              <a:ext uri="{FF2B5EF4-FFF2-40B4-BE49-F238E27FC236}">
                <a16:creationId xmlns:a16="http://schemas.microsoft.com/office/drawing/2014/main" id="{98FF357C-8EA5-7949-9E0C-EF80F716D789}"/>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D1.1</a:t>
            </a:r>
          </a:p>
          <a:p>
            <a:pPr algn="ctr"/>
            <a:endParaRPr lang="en-US" altLang="en-US" b="1" dirty="0">
              <a:solidFill>
                <a:schemeClr val="bg1"/>
              </a:solidFill>
            </a:endParaRPr>
          </a:p>
        </p:txBody>
      </p:sp>
    </p:spTree>
    <p:extLst>
      <p:ext uri="{BB962C8B-B14F-4D97-AF65-F5344CB8AC3E}">
        <p14:creationId xmlns:p14="http://schemas.microsoft.com/office/powerpoint/2010/main" val="31923945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470919" y="840896"/>
            <a:ext cx="9721081"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buClr>
                <a:srgbClr val="000000"/>
              </a:buClr>
              <a:buSzPct val="100000"/>
              <a:defRPr/>
            </a:pPr>
            <a:endParaRPr lang="en-US" sz="2400" dirty="0"/>
          </a:p>
          <a:p>
            <a:pPr marL="0" indent="0" eaLnBrk="1" hangingPunct="1">
              <a:buClr>
                <a:srgbClr val="000000"/>
              </a:buClr>
              <a:buSzPct val="100000"/>
              <a:defRPr/>
            </a:pPr>
            <a:endParaRPr lang="en-US" sz="2400" dirty="0"/>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D1.1: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39BB63E-5D93-480C-83E3-36A2F590812D}"/>
              </a:ext>
            </a:extLst>
          </p:cNvPr>
          <p:cNvSpPr/>
          <p:nvPr/>
        </p:nvSpPr>
        <p:spPr>
          <a:xfrm>
            <a:off x="2493590" y="636263"/>
            <a:ext cx="9018892" cy="2769989"/>
          </a:xfrm>
          <a:prstGeom prst="rect">
            <a:avLst/>
          </a:prstGeom>
        </p:spPr>
        <p:txBody>
          <a:bodyPr wrap="square">
            <a:spAutoFit/>
          </a:bodyPr>
          <a:lstStyle/>
          <a:p>
            <a:pPr marL="457200" indent="-457200">
              <a:spcAft>
                <a:spcPts val="1200"/>
              </a:spcAft>
              <a:buAutoNum type="arabicPeriod"/>
            </a:pPr>
            <a:r>
              <a:rPr lang="en-US" sz="2400" dirty="0"/>
              <a:t>How many sixes would you expect to get if you rolled a fair </a:t>
            </a:r>
            <a:br>
              <a:rPr lang="en-US" sz="2400" dirty="0"/>
            </a:br>
            <a:r>
              <a:rPr lang="en-US" sz="2400" dirty="0"/>
              <a:t>6-sided die:</a:t>
            </a:r>
          </a:p>
          <a:p>
            <a:pPr>
              <a:spcAft>
                <a:spcPts val="600"/>
              </a:spcAft>
              <a:tabLst>
                <a:tab pos="903288" algn="l"/>
              </a:tabLst>
            </a:pPr>
            <a:r>
              <a:rPr lang="en-US" sz="2400" dirty="0"/>
              <a:t>     (a)	60 times</a:t>
            </a:r>
          </a:p>
          <a:p>
            <a:pPr>
              <a:spcAft>
                <a:spcPts val="600"/>
              </a:spcAft>
              <a:tabLst>
                <a:tab pos="903288" algn="l"/>
              </a:tabLst>
            </a:pPr>
            <a:r>
              <a:rPr lang="en-US" sz="2400" dirty="0"/>
              <a:t>     (b)	120 times</a:t>
            </a:r>
          </a:p>
          <a:p>
            <a:pPr>
              <a:spcAft>
                <a:spcPts val="600"/>
              </a:spcAft>
              <a:tabLst>
                <a:tab pos="903288" algn="l"/>
              </a:tabLst>
            </a:pPr>
            <a:r>
              <a:rPr lang="en-US" sz="2400" dirty="0"/>
              <a:t>     (c)	6000 times</a:t>
            </a:r>
          </a:p>
          <a:p>
            <a:pPr>
              <a:spcAft>
                <a:spcPts val="600"/>
              </a:spcAft>
              <a:tabLst>
                <a:tab pos="903288" algn="l"/>
              </a:tabLst>
            </a:pPr>
            <a:r>
              <a:rPr lang="en-US" sz="2400" dirty="0"/>
              <a:t>     (d)	36 000 times</a:t>
            </a:r>
          </a:p>
        </p:txBody>
      </p:sp>
      <p:sp>
        <p:nvSpPr>
          <p:cNvPr id="3" name="Rectangle 2">
            <a:extLst>
              <a:ext uri="{FF2B5EF4-FFF2-40B4-BE49-F238E27FC236}">
                <a16:creationId xmlns:a16="http://schemas.microsoft.com/office/drawing/2014/main" id="{CF33C5CE-9D00-4676-A9E7-9A8C931EB7C7}"/>
              </a:ext>
            </a:extLst>
          </p:cNvPr>
          <p:cNvSpPr/>
          <p:nvPr/>
        </p:nvSpPr>
        <p:spPr>
          <a:xfrm>
            <a:off x="2511752" y="3440283"/>
            <a:ext cx="6194324" cy="461665"/>
          </a:xfrm>
          <a:prstGeom prst="rect">
            <a:avLst/>
          </a:prstGeom>
        </p:spPr>
        <p:txBody>
          <a:bodyPr wrap="none">
            <a:spAutoFit/>
          </a:bodyPr>
          <a:lstStyle/>
          <a:p>
            <a:r>
              <a:rPr lang="en-US" sz="2400" dirty="0"/>
              <a:t>2.  Describe each of the following events as</a:t>
            </a:r>
            <a:r>
              <a:rPr lang="en-US" dirty="0"/>
              <a:t>:</a:t>
            </a:r>
            <a:endParaRPr lang="en-GB" dirty="0"/>
          </a:p>
        </p:txBody>
      </p:sp>
      <p:sp>
        <p:nvSpPr>
          <p:cNvPr id="8" name="Rectangle 7">
            <a:extLst>
              <a:ext uri="{FF2B5EF4-FFF2-40B4-BE49-F238E27FC236}">
                <a16:creationId xmlns:a16="http://schemas.microsoft.com/office/drawing/2014/main" id="{3844FDE0-03E0-4A2F-9428-941D7AD01CEB}"/>
              </a:ext>
            </a:extLst>
          </p:cNvPr>
          <p:cNvSpPr/>
          <p:nvPr/>
        </p:nvSpPr>
        <p:spPr bwMode="auto">
          <a:xfrm>
            <a:off x="2531458" y="4121301"/>
            <a:ext cx="1455983" cy="447125"/>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r>
              <a:rPr lang="en-GB" dirty="0">
                <a:latin typeface="Arial" charset="0"/>
                <a:ea typeface="ＭＳ Ｐゴシック" charset="0"/>
              </a:rPr>
              <a:t>  </a:t>
            </a:r>
            <a:r>
              <a:rPr lang="en-GB" sz="2400" dirty="0">
                <a:latin typeface="Arial" charset="0"/>
                <a:ea typeface="ＭＳ Ｐゴシック" charset="0"/>
              </a:rPr>
              <a:t>Certain</a:t>
            </a:r>
            <a:endParaRPr kumimoji="0" lang="en-GB" sz="2400" b="0" i="0" u="none" strike="noStrike" cap="none" normalizeH="0" baseline="0" dirty="0">
              <a:ln>
                <a:noFill/>
              </a:ln>
              <a:solidFill>
                <a:schemeClr val="tx1"/>
              </a:solidFill>
              <a:effectLst/>
              <a:latin typeface="Arial" charset="0"/>
              <a:ea typeface="ＭＳ Ｐゴシック" charset="0"/>
            </a:endParaRPr>
          </a:p>
        </p:txBody>
      </p:sp>
      <p:sp>
        <p:nvSpPr>
          <p:cNvPr id="9" name="Rectangle 8">
            <a:extLst>
              <a:ext uri="{FF2B5EF4-FFF2-40B4-BE49-F238E27FC236}">
                <a16:creationId xmlns:a16="http://schemas.microsoft.com/office/drawing/2014/main" id="{577B8A22-7408-4E3B-AACB-F0409477EAF0}"/>
              </a:ext>
            </a:extLst>
          </p:cNvPr>
          <p:cNvSpPr/>
          <p:nvPr/>
        </p:nvSpPr>
        <p:spPr bwMode="auto">
          <a:xfrm>
            <a:off x="8976320" y="4181582"/>
            <a:ext cx="1823762" cy="442294"/>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r>
              <a:rPr lang="en-GB" dirty="0">
                <a:latin typeface="Arial" charset="0"/>
                <a:ea typeface="ＭＳ Ｐゴシック" charset="0"/>
              </a:rPr>
              <a:t>  </a:t>
            </a:r>
            <a:r>
              <a:rPr lang="en-GB" sz="2400" dirty="0">
                <a:latin typeface="Arial" charset="0"/>
                <a:ea typeface="ＭＳ Ｐゴシック" charset="0"/>
              </a:rPr>
              <a:t>Impossible</a:t>
            </a:r>
            <a:endParaRPr kumimoji="0" lang="en-GB" sz="2400" b="0" i="0" u="none" strike="noStrike" cap="none" normalizeH="0" baseline="0" dirty="0">
              <a:ln>
                <a:noFill/>
              </a:ln>
              <a:solidFill>
                <a:schemeClr val="tx1"/>
              </a:solidFill>
              <a:effectLst/>
              <a:latin typeface="Arial" charset="0"/>
              <a:ea typeface="ＭＳ Ｐゴシック" charset="0"/>
            </a:endParaRPr>
          </a:p>
        </p:txBody>
      </p:sp>
      <p:sp>
        <p:nvSpPr>
          <p:cNvPr id="10" name="Rectangle 9">
            <a:extLst>
              <a:ext uri="{FF2B5EF4-FFF2-40B4-BE49-F238E27FC236}">
                <a16:creationId xmlns:a16="http://schemas.microsoft.com/office/drawing/2014/main" id="{CDB0716D-7133-402C-B571-25AB3D3C9C31}"/>
              </a:ext>
            </a:extLst>
          </p:cNvPr>
          <p:cNvSpPr/>
          <p:nvPr/>
        </p:nvSpPr>
        <p:spPr bwMode="auto">
          <a:xfrm>
            <a:off x="6329996" y="4150686"/>
            <a:ext cx="2160240" cy="442294"/>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r>
              <a:rPr lang="en-GB" dirty="0">
                <a:latin typeface="Arial" charset="0"/>
                <a:ea typeface="ＭＳ Ｐゴシック" charset="0"/>
              </a:rPr>
              <a:t>  </a:t>
            </a:r>
            <a:r>
              <a:rPr lang="en-GB" sz="2400" dirty="0">
                <a:latin typeface="Arial" charset="0"/>
                <a:ea typeface="ＭＳ Ｐゴシック" charset="0"/>
              </a:rPr>
              <a:t>Very unlikely</a:t>
            </a:r>
            <a:endParaRPr kumimoji="0" lang="en-GB" sz="2400" b="0" i="0" u="none" strike="noStrike" cap="none" normalizeH="0" baseline="0" dirty="0">
              <a:ln>
                <a:noFill/>
              </a:ln>
              <a:solidFill>
                <a:schemeClr val="tx1"/>
              </a:solidFill>
              <a:effectLst/>
              <a:latin typeface="Arial" charset="0"/>
              <a:ea typeface="ＭＳ Ｐゴシック" charset="0"/>
            </a:endParaRPr>
          </a:p>
        </p:txBody>
      </p:sp>
      <p:sp>
        <p:nvSpPr>
          <p:cNvPr id="11" name="Rectangle 10">
            <a:extLst>
              <a:ext uri="{FF2B5EF4-FFF2-40B4-BE49-F238E27FC236}">
                <a16:creationId xmlns:a16="http://schemas.microsoft.com/office/drawing/2014/main" id="{F92BEB1C-30F8-4402-B0C0-81F20516F40A}"/>
              </a:ext>
            </a:extLst>
          </p:cNvPr>
          <p:cNvSpPr/>
          <p:nvPr/>
        </p:nvSpPr>
        <p:spPr bwMode="auto">
          <a:xfrm>
            <a:off x="4500201" y="4137062"/>
            <a:ext cx="1317035" cy="442294"/>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r>
              <a:rPr lang="en-GB" dirty="0">
                <a:latin typeface="Arial" charset="0"/>
                <a:ea typeface="ＭＳ Ｐゴシック" charset="0"/>
              </a:rPr>
              <a:t>  </a:t>
            </a:r>
            <a:r>
              <a:rPr lang="en-GB" sz="2400" dirty="0">
                <a:latin typeface="Arial" charset="0"/>
                <a:ea typeface="ＭＳ Ｐゴシック" charset="0"/>
              </a:rPr>
              <a:t>Likely</a:t>
            </a:r>
            <a:endParaRPr kumimoji="0" lang="en-GB" sz="2400" b="0" i="0" u="none" strike="noStrike" cap="none" normalizeH="0" baseline="0" dirty="0">
              <a:ln>
                <a:noFill/>
              </a:ln>
              <a:solidFill>
                <a:schemeClr val="tx1"/>
              </a:solidFill>
              <a:effectLst/>
              <a:latin typeface="Arial" charset="0"/>
              <a:ea typeface="ＭＳ Ｐゴシック" charset="0"/>
            </a:endParaRPr>
          </a:p>
        </p:txBody>
      </p:sp>
      <p:sp>
        <p:nvSpPr>
          <p:cNvPr id="5" name="Rectangle 4">
            <a:extLst>
              <a:ext uri="{FF2B5EF4-FFF2-40B4-BE49-F238E27FC236}">
                <a16:creationId xmlns:a16="http://schemas.microsoft.com/office/drawing/2014/main" id="{3F4F4EA6-8CE5-420B-86E4-CD21453C51C9}"/>
              </a:ext>
            </a:extLst>
          </p:cNvPr>
          <p:cNvSpPr/>
          <p:nvPr/>
        </p:nvSpPr>
        <p:spPr>
          <a:xfrm>
            <a:off x="2900698" y="4787521"/>
            <a:ext cx="7719464" cy="1800493"/>
          </a:xfrm>
          <a:prstGeom prst="rect">
            <a:avLst/>
          </a:prstGeom>
        </p:spPr>
        <p:txBody>
          <a:bodyPr wrap="square">
            <a:spAutoFit/>
          </a:bodyPr>
          <a:lstStyle/>
          <a:p>
            <a:pPr>
              <a:spcAft>
                <a:spcPts val="600"/>
              </a:spcAft>
            </a:pPr>
            <a:r>
              <a:rPr lang="en-US" sz="2400" dirty="0"/>
              <a:t>(a)	You roll a 6-sided die and score 7.</a:t>
            </a:r>
          </a:p>
          <a:p>
            <a:pPr>
              <a:spcAft>
                <a:spcPts val="600"/>
              </a:spcAft>
            </a:pPr>
            <a:r>
              <a:rPr lang="en-US" sz="2400" dirty="0"/>
              <a:t>(b)	You fall off your bike on the way home from school.</a:t>
            </a:r>
            <a:r>
              <a:rPr lang="en-GB" sz="2400" dirty="0">
                <a:solidFill>
                  <a:srgbClr val="FF0000"/>
                </a:solidFill>
              </a:rPr>
              <a:t>   </a:t>
            </a:r>
            <a:endParaRPr lang="en-US" sz="2400" dirty="0"/>
          </a:p>
          <a:p>
            <a:pPr>
              <a:spcAft>
                <a:spcPts val="600"/>
              </a:spcAft>
            </a:pPr>
            <a:r>
              <a:rPr lang="en-GB" sz="2400" dirty="0"/>
              <a:t>(c)	It will rain all day for the next 7 days</a:t>
            </a:r>
            <a:endParaRPr lang="en-US" sz="2400" dirty="0"/>
          </a:p>
          <a:p>
            <a:pPr>
              <a:spcAft>
                <a:spcPts val="600"/>
              </a:spcAft>
            </a:pPr>
            <a:r>
              <a:rPr lang="en-US" sz="2400" dirty="0"/>
              <a:t>(d)	Liverpool will win their next football match.</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54756891-7D63-4A94-B392-C88051BEDEC7}"/>
                  </a:ext>
                </a:extLst>
              </p:cNvPr>
              <p:cNvSpPr txBox="1"/>
              <p:nvPr/>
            </p:nvSpPr>
            <p:spPr>
              <a:xfrm>
                <a:off x="5574411" y="1413341"/>
                <a:ext cx="2646878" cy="616194"/>
              </a:xfrm>
              <a:prstGeom prst="rect">
                <a:avLst/>
              </a:prstGeom>
              <a:noFill/>
            </p:spPr>
            <p:txBody>
              <a:bodyPr wrap="none" rtlCol="0">
                <a:spAutoFit/>
              </a:bodyPr>
              <a:lstStyle/>
              <a:p>
                <a:pPr algn="ct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1 </m:t>
                        </m:r>
                      </m:num>
                      <m:den>
                        <m:r>
                          <a:rPr lang="en-GB" sz="2400" b="0" i="1" smtClean="0">
                            <a:solidFill>
                              <a:srgbClr val="FF0000"/>
                            </a:solidFill>
                            <a:latin typeface="Cambria Math" panose="02040503050406030204" pitchFamily="18" charset="0"/>
                          </a:rPr>
                          <m:t>6</m:t>
                        </m:r>
                      </m:den>
                    </m:f>
                  </m:oMath>
                </a14:m>
                <a:r>
                  <a:rPr lang="en-GB" sz="2400" dirty="0">
                    <a:solidFill>
                      <a:srgbClr val="FF0000"/>
                    </a:solidFill>
                  </a:rPr>
                  <a:t> of 60 = 10 times</a:t>
                </a:r>
                <a:endParaRPr lang="en-GB" sz="2400" dirty="0"/>
              </a:p>
            </p:txBody>
          </p:sp>
        </mc:Choice>
        <mc:Fallback>
          <p:sp>
            <p:nvSpPr>
              <p:cNvPr id="6" name="TextBox 5">
                <a:extLst>
                  <a:ext uri="{FF2B5EF4-FFF2-40B4-BE49-F238E27FC236}">
                    <a16:creationId xmlns:a16="http://schemas.microsoft.com/office/drawing/2014/main" id="{54756891-7D63-4A94-B392-C88051BEDEC7}"/>
                  </a:ext>
                </a:extLst>
              </p:cNvPr>
              <p:cNvSpPr txBox="1">
                <a:spLocks noRot="1" noChangeAspect="1" noMove="1" noResize="1" noEditPoints="1" noAdjustHandles="1" noChangeArrowheads="1" noChangeShapeType="1" noTextEdit="1"/>
              </p:cNvSpPr>
              <p:nvPr/>
            </p:nvSpPr>
            <p:spPr>
              <a:xfrm>
                <a:off x="5574411" y="1413341"/>
                <a:ext cx="2646878" cy="616194"/>
              </a:xfrm>
              <a:prstGeom prst="rect">
                <a:avLst/>
              </a:prstGeom>
              <a:blipFill>
                <a:blip r:embed="rId4"/>
                <a:stretch>
                  <a:fillRect r="-2759" b="-8911"/>
                </a:stretch>
              </a:blipFill>
            </p:spPr>
            <p:txBody>
              <a:bodyPr/>
              <a:lstStyle/>
              <a:p>
                <a:r>
                  <a:rPr lang="en-GB">
                    <a:noFill/>
                  </a:rPr>
                  <a:t> </a:t>
                </a:r>
              </a:p>
            </p:txBody>
          </p:sp>
        </mc:Fallback>
      </mc:AlternateContent>
      <p:sp>
        <p:nvSpPr>
          <p:cNvPr id="12" name="TextBox 11">
            <a:extLst>
              <a:ext uri="{FF2B5EF4-FFF2-40B4-BE49-F238E27FC236}">
                <a16:creationId xmlns:a16="http://schemas.microsoft.com/office/drawing/2014/main" id="{C41913A4-D01E-45A7-9A5C-87904A110243}"/>
              </a:ext>
            </a:extLst>
          </p:cNvPr>
          <p:cNvSpPr txBox="1"/>
          <p:nvPr/>
        </p:nvSpPr>
        <p:spPr>
          <a:xfrm>
            <a:off x="5574411" y="1991817"/>
            <a:ext cx="1451283" cy="461665"/>
          </a:xfrm>
          <a:prstGeom prst="rect">
            <a:avLst/>
          </a:prstGeom>
          <a:noFill/>
        </p:spPr>
        <p:txBody>
          <a:bodyPr wrap="square" rtlCol="0">
            <a:spAutoFit/>
          </a:bodyPr>
          <a:lstStyle/>
          <a:p>
            <a:r>
              <a:rPr lang="en-GB" sz="2400" dirty="0">
                <a:solidFill>
                  <a:srgbClr val="FF0000"/>
                </a:solidFill>
              </a:rPr>
              <a:t>20 times</a:t>
            </a:r>
          </a:p>
        </p:txBody>
      </p:sp>
      <p:sp>
        <p:nvSpPr>
          <p:cNvPr id="17" name="TextBox 16">
            <a:extLst>
              <a:ext uri="{FF2B5EF4-FFF2-40B4-BE49-F238E27FC236}">
                <a16:creationId xmlns:a16="http://schemas.microsoft.com/office/drawing/2014/main" id="{11FED542-309A-4175-8471-3F2D2E63D244}"/>
              </a:ext>
            </a:extLst>
          </p:cNvPr>
          <p:cNvSpPr txBox="1"/>
          <p:nvPr/>
        </p:nvSpPr>
        <p:spPr>
          <a:xfrm>
            <a:off x="5574411" y="2418113"/>
            <a:ext cx="1823761" cy="461665"/>
          </a:xfrm>
          <a:prstGeom prst="rect">
            <a:avLst/>
          </a:prstGeom>
          <a:noFill/>
        </p:spPr>
        <p:txBody>
          <a:bodyPr wrap="square" rtlCol="0">
            <a:spAutoFit/>
          </a:bodyPr>
          <a:lstStyle/>
          <a:p>
            <a:r>
              <a:rPr lang="en-GB" sz="2400" dirty="0">
                <a:solidFill>
                  <a:srgbClr val="FF0000"/>
                </a:solidFill>
              </a:rPr>
              <a:t>1000 times</a:t>
            </a:r>
          </a:p>
        </p:txBody>
      </p:sp>
      <p:sp>
        <p:nvSpPr>
          <p:cNvPr id="18" name="TextBox 17">
            <a:extLst>
              <a:ext uri="{FF2B5EF4-FFF2-40B4-BE49-F238E27FC236}">
                <a16:creationId xmlns:a16="http://schemas.microsoft.com/office/drawing/2014/main" id="{F2B51DEE-4CE5-44A6-BB9F-F680505E70D9}"/>
              </a:ext>
            </a:extLst>
          </p:cNvPr>
          <p:cNvSpPr txBox="1"/>
          <p:nvPr/>
        </p:nvSpPr>
        <p:spPr>
          <a:xfrm>
            <a:off x="5574411" y="2867300"/>
            <a:ext cx="1823761" cy="461665"/>
          </a:xfrm>
          <a:prstGeom prst="rect">
            <a:avLst/>
          </a:prstGeom>
          <a:noFill/>
        </p:spPr>
        <p:txBody>
          <a:bodyPr wrap="square" rtlCol="0">
            <a:spAutoFit/>
          </a:bodyPr>
          <a:lstStyle/>
          <a:p>
            <a:r>
              <a:rPr lang="en-GB" sz="2400" dirty="0">
                <a:solidFill>
                  <a:srgbClr val="FF0000"/>
                </a:solidFill>
              </a:rPr>
              <a:t>6000 times</a:t>
            </a:r>
          </a:p>
        </p:txBody>
      </p:sp>
      <p:sp>
        <p:nvSpPr>
          <p:cNvPr id="13" name="TextBox 12">
            <a:extLst>
              <a:ext uri="{FF2B5EF4-FFF2-40B4-BE49-F238E27FC236}">
                <a16:creationId xmlns:a16="http://schemas.microsoft.com/office/drawing/2014/main" id="{676BE4FE-73A8-4437-857A-D077F5837BC2}"/>
              </a:ext>
            </a:extLst>
          </p:cNvPr>
          <p:cNvSpPr txBox="1"/>
          <p:nvPr/>
        </p:nvSpPr>
        <p:spPr>
          <a:xfrm>
            <a:off x="8203698" y="4765621"/>
            <a:ext cx="1661956" cy="461665"/>
          </a:xfrm>
          <a:prstGeom prst="rect">
            <a:avLst/>
          </a:prstGeom>
          <a:noFill/>
        </p:spPr>
        <p:txBody>
          <a:bodyPr wrap="square" rtlCol="0">
            <a:spAutoFit/>
          </a:bodyPr>
          <a:lstStyle/>
          <a:p>
            <a:r>
              <a:rPr lang="en-GB" sz="2400" dirty="0">
                <a:solidFill>
                  <a:srgbClr val="FF0000"/>
                </a:solidFill>
              </a:rPr>
              <a:t>Impossible</a:t>
            </a:r>
          </a:p>
        </p:txBody>
      </p:sp>
      <p:sp>
        <p:nvSpPr>
          <p:cNvPr id="20" name="TextBox 19">
            <a:extLst>
              <a:ext uri="{FF2B5EF4-FFF2-40B4-BE49-F238E27FC236}">
                <a16:creationId xmlns:a16="http://schemas.microsoft.com/office/drawing/2014/main" id="{278572A1-6B06-4E8F-B135-9A53A0454A03}"/>
              </a:ext>
            </a:extLst>
          </p:cNvPr>
          <p:cNvSpPr txBox="1"/>
          <p:nvPr/>
        </p:nvSpPr>
        <p:spPr>
          <a:xfrm>
            <a:off x="9888201" y="6097845"/>
            <a:ext cx="1661956" cy="461665"/>
          </a:xfrm>
          <a:prstGeom prst="rect">
            <a:avLst/>
          </a:prstGeom>
          <a:noFill/>
        </p:spPr>
        <p:txBody>
          <a:bodyPr wrap="square" rtlCol="0">
            <a:spAutoFit/>
          </a:bodyPr>
          <a:lstStyle/>
          <a:p>
            <a:r>
              <a:rPr lang="en-GB" sz="2400" dirty="0">
                <a:solidFill>
                  <a:srgbClr val="FF0000"/>
                </a:solidFill>
              </a:rPr>
              <a:t>Likely</a:t>
            </a:r>
          </a:p>
        </p:txBody>
      </p:sp>
      <p:sp>
        <p:nvSpPr>
          <p:cNvPr id="21" name="TextBox 20">
            <a:extLst>
              <a:ext uri="{FF2B5EF4-FFF2-40B4-BE49-F238E27FC236}">
                <a16:creationId xmlns:a16="http://schemas.microsoft.com/office/drawing/2014/main" id="{2B879347-41B1-4266-BC35-D9500B097113}"/>
              </a:ext>
            </a:extLst>
          </p:cNvPr>
          <p:cNvSpPr txBox="1"/>
          <p:nvPr/>
        </p:nvSpPr>
        <p:spPr>
          <a:xfrm>
            <a:off x="8544400" y="5667980"/>
            <a:ext cx="2257357" cy="461665"/>
          </a:xfrm>
          <a:prstGeom prst="rect">
            <a:avLst/>
          </a:prstGeom>
          <a:noFill/>
        </p:spPr>
        <p:txBody>
          <a:bodyPr wrap="square" rtlCol="0">
            <a:spAutoFit/>
          </a:bodyPr>
          <a:lstStyle/>
          <a:p>
            <a:r>
              <a:rPr lang="en-GB" sz="2400" dirty="0">
                <a:solidFill>
                  <a:srgbClr val="FF0000"/>
                </a:solidFill>
              </a:rPr>
              <a:t>Very unlikely</a:t>
            </a:r>
          </a:p>
        </p:txBody>
      </p:sp>
      <p:sp>
        <p:nvSpPr>
          <p:cNvPr id="22" name="TextBox 21">
            <a:extLst>
              <a:ext uri="{FF2B5EF4-FFF2-40B4-BE49-F238E27FC236}">
                <a16:creationId xmlns:a16="http://schemas.microsoft.com/office/drawing/2014/main" id="{FD719F4D-29BE-4D0F-B8CB-7BE1A5EFB227}"/>
              </a:ext>
            </a:extLst>
          </p:cNvPr>
          <p:cNvSpPr txBox="1"/>
          <p:nvPr/>
        </p:nvSpPr>
        <p:spPr>
          <a:xfrm>
            <a:off x="10306125" y="5209611"/>
            <a:ext cx="2061722" cy="461665"/>
          </a:xfrm>
          <a:prstGeom prst="rect">
            <a:avLst/>
          </a:prstGeom>
          <a:noFill/>
        </p:spPr>
        <p:txBody>
          <a:bodyPr wrap="square" rtlCol="0">
            <a:spAutoFit/>
          </a:bodyPr>
          <a:lstStyle/>
          <a:p>
            <a:r>
              <a:rPr lang="en-GB" sz="2400" dirty="0">
                <a:solidFill>
                  <a:srgbClr val="FF0000"/>
                </a:solidFill>
              </a:rPr>
              <a:t>Very unlikely</a:t>
            </a:r>
          </a:p>
        </p:txBody>
      </p:sp>
      <p:sp>
        <p:nvSpPr>
          <p:cNvPr id="24" name="Rectangle 23">
            <a:extLst>
              <a:ext uri="{FF2B5EF4-FFF2-40B4-BE49-F238E27FC236}">
                <a16:creationId xmlns:a16="http://schemas.microsoft.com/office/drawing/2014/main" id="{E3788993-C5B0-6D47-9AA1-DE0F64DCE2FC}"/>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D1.1</a:t>
            </a:r>
          </a:p>
          <a:p>
            <a:pPr algn="ctr"/>
            <a:endParaRPr lang="en-US" altLang="en-US" b="1" dirty="0">
              <a:solidFill>
                <a:schemeClr val="bg1"/>
              </a:solidFill>
            </a:endParaRPr>
          </a:p>
        </p:txBody>
      </p:sp>
    </p:spTree>
    <p:extLst>
      <p:ext uri="{BB962C8B-B14F-4D97-AF65-F5344CB8AC3E}">
        <p14:creationId xmlns:p14="http://schemas.microsoft.com/office/powerpoint/2010/main" val="34045543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786518" y="1074518"/>
            <a:ext cx="9139244" cy="3862596"/>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534988" indent="-358775" eaLnBrk="1" hangingPunct="1">
              <a:spcAft>
                <a:spcPts val="600"/>
              </a:spcAft>
              <a:buClr>
                <a:srgbClr val="000000"/>
              </a:buClr>
              <a:buSzPct val="100000"/>
              <a:tabLst>
                <a:tab pos="534988" algn="l"/>
                <a:tab pos="989013" algn="l"/>
              </a:tabLst>
              <a:defRPr/>
            </a:pPr>
            <a:r>
              <a:rPr lang="en-US" sz="2400" dirty="0"/>
              <a:t>3. Scott chooses a playing card* from a full pack 100 times  without looking at the cards. How many times would you expect him to get:</a:t>
            </a:r>
          </a:p>
          <a:p>
            <a:pPr marL="534987" indent="0" eaLnBrk="1" hangingPunct="1">
              <a:buClr>
                <a:srgbClr val="000000"/>
              </a:buClr>
              <a:buSzPct val="100000"/>
              <a:tabLst>
                <a:tab pos="803275" algn="l"/>
                <a:tab pos="989013" algn="l"/>
              </a:tabLst>
              <a:defRPr/>
            </a:pPr>
            <a:r>
              <a:rPr lang="en-US" sz="2400" dirty="0"/>
              <a:t>(a)	 a red card,</a:t>
            </a:r>
          </a:p>
          <a:p>
            <a:pPr marL="803275" indent="-268288" eaLnBrk="1" hangingPunct="1">
              <a:buClr>
                <a:srgbClr val="000000"/>
              </a:buClr>
              <a:buSzPct val="100000"/>
              <a:buAutoNum type="alphaLcParenR"/>
              <a:tabLst>
                <a:tab pos="803275" algn="l"/>
                <a:tab pos="989013" algn="l"/>
              </a:tabLst>
              <a:defRPr/>
            </a:pPr>
            <a:endParaRPr lang="en-US" sz="2400" dirty="0"/>
          </a:p>
          <a:p>
            <a:pPr marL="534987" indent="0" eaLnBrk="1" hangingPunct="1">
              <a:buClr>
                <a:srgbClr val="000000"/>
              </a:buClr>
              <a:buSzPct val="100000"/>
              <a:tabLst>
                <a:tab pos="803275" algn="l"/>
                <a:tab pos="989013" algn="l"/>
              </a:tabLst>
              <a:defRPr/>
            </a:pPr>
            <a:r>
              <a:rPr lang="en-US" sz="2400" dirty="0"/>
              <a:t>(b)  a black card,</a:t>
            </a:r>
          </a:p>
          <a:p>
            <a:pPr marL="534987" indent="0" eaLnBrk="1" hangingPunct="1">
              <a:buClr>
                <a:srgbClr val="000000"/>
              </a:buClr>
              <a:buSzPct val="100000"/>
              <a:tabLst>
                <a:tab pos="803275" algn="l"/>
                <a:tab pos="989013" algn="l"/>
              </a:tabLst>
              <a:defRPr/>
            </a:pPr>
            <a:endParaRPr lang="en-US" sz="2400" dirty="0"/>
          </a:p>
          <a:p>
            <a:pPr marL="534987" indent="0" eaLnBrk="1" hangingPunct="1">
              <a:buClr>
                <a:srgbClr val="000000"/>
              </a:buClr>
              <a:buSzPct val="100000"/>
              <a:tabLst>
                <a:tab pos="803275" algn="l"/>
                <a:tab pos="989013" algn="l"/>
              </a:tabLst>
              <a:defRPr/>
            </a:pPr>
            <a:r>
              <a:rPr lang="en-US" sz="2400" dirty="0"/>
              <a:t>(c)	 a heart,</a:t>
            </a:r>
          </a:p>
          <a:p>
            <a:pPr marL="803275" indent="-268288" eaLnBrk="1" hangingPunct="1">
              <a:buClr>
                <a:srgbClr val="000000"/>
              </a:buClr>
              <a:buSzPct val="100000"/>
              <a:buAutoNum type="alphaLcParenR" startAt="3"/>
              <a:tabLst>
                <a:tab pos="803275" algn="l"/>
                <a:tab pos="989013" algn="l"/>
              </a:tabLst>
              <a:defRPr/>
            </a:pPr>
            <a:endParaRPr lang="en-US" sz="2400" dirty="0"/>
          </a:p>
          <a:p>
            <a:pPr marL="803275" indent="-268288" eaLnBrk="1" hangingPunct="1">
              <a:buClr>
                <a:srgbClr val="000000"/>
              </a:buClr>
              <a:buSzPct val="100000"/>
              <a:tabLst>
                <a:tab pos="803275" algn="l"/>
                <a:tab pos="989013" algn="l"/>
              </a:tabLst>
              <a:defRPr/>
            </a:pPr>
            <a:r>
              <a:rPr lang="en-US" sz="2400" dirty="0"/>
              <a:t>(d)	 a diamond?</a:t>
            </a:r>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D1.1: 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13" name="Rectangle 12">
                <a:extLst>
                  <a:ext uri="{FF2B5EF4-FFF2-40B4-BE49-F238E27FC236}">
                    <a16:creationId xmlns:a16="http://schemas.microsoft.com/office/drawing/2014/main" id="{B6761767-502B-484B-B4CE-91E0FD1DCE6C}"/>
                  </a:ext>
                </a:extLst>
              </p:cNvPr>
              <p:cNvSpPr/>
              <p:nvPr/>
            </p:nvSpPr>
            <p:spPr>
              <a:xfrm>
                <a:off x="6638202" y="2184308"/>
                <a:ext cx="2818400" cy="613886"/>
              </a:xfrm>
              <a:prstGeom prst="rect">
                <a:avLst/>
              </a:prstGeom>
            </p:spPr>
            <p:txBody>
              <a:bodyPr wrap="none">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1 </m:t>
                        </m:r>
                      </m:num>
                      <m:den>
                        <m:r>
                          <a:rPr lang="en-GB" sz="2400" b="0" i="1" smtClean="0">
                            <a:solidFill>
                              <a:srgbClr val="FF0000"/>
                            </a:solidFill>
                            <a:latin typeface="Cambria Math" panose="02040503050406030204" pitchFamily="18" charset="0"/>
                          </a:rPr>
                          <m:t>2</m:t>
                        </m:r>
                      </m:den>
                    </m:f>
                  </m:oMath>
                </a14:m>
                <a:r>
                  <a:rPr lang="en-GB" sz="2400" dirty="0">
                    <a:solidFill>
                      <a:srgbClr val="FF0000"/>
                    </a:solidFill>
                  </a:rPr>
                  <a:t> of 100 = 50 times</a:t>
                </a:r>
                <a:endParaRPr lang="en-GB" sz="2400" dirty="0"/>
              </a:p>
            </p:txBody>
          </p:sp>
        </mc:Choice>
        <mc:Fallback>
          <p:sp>
            <p:nvSpPr>
              <p:cNvPr id="13" name="Rectangle 12">
                <a:extLst>
                  <a:ext uri="{FF2B5EF4-FFF2-40B4-BE49-F238E27FC236}">
                    <a16:creationId xmlns:a16="http://schemas.microsoft.com/office/drawing/2014/main" id="{B6761767-502B-484B-B4CE-91E0FD1DCE6C}"/>
                  </a:ext>
                </a:extLst>
              </p:cNvPr>
              <p:cNvSpPr>
                <a:spLocks noRot="1" noChangeAspect="1" noMove="1" noResize="1" noEditPoints="1" noAdjustHandles="1" noChangeArrowheads="1" noChangeShapeType="1" noTextEdit="1"/>
              </p:cNvSpPr>
              <p:nvPr/>
            </p:nvSpPr>
            <p:spPr>
              <a:xfrm>
                <a:off x="6638202" y="2184308"/>
                <a:ext cx="2818400" cy="613886"/>
              </a:xfrm>
              <a:prstGeom prst="rect">
                <a:avLst/>
              </a:prstGeom>
              <a:blipFill>
                <a:blip r:embed="rId4"/>
                <a:stretch>
                  <a:fillRect r="-2165" b="-8911"/>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4" name="Rectangle 13">
                <a:extLst>
                  <a:ext uri="{FF2B5EF4-FFF2-40B4-BE49-F238E27FC236}">
                    <a16:creationId xmlns:a16="http://schemas.microsoft.com/office/drawing/2014/main" id="{57BBBFDA-A702-4587-A7D3-F5DC07E8C787}"/>
                  </a:ext>
                </a:extLst>
              </p:cNvPr>
              <p:cNvSpPr/>
              <p:nvPr/>
            </p:nvSpPr>
            <p:spPr>
              <a:xfrm>
                <a:off x="6638202" y="3482094"/>
                <a:ext cx="2818400" cy="613886"/>
              </a:xfrm>
              <a:prstGeom prst="rect">
                <a:avLst/>
              </a:prstGeom>
            </p:spPr>
            <p:txBody>
              <a:bodyPr wrap="none">
                <a:spAutoFit/>
              </a:bodyPr>
              <a:lstStyle/>
              <a:p>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1 </m:t>
                        </m:r>
                      </m:num>
                      <m:den>
                        <m:r>
                          <a:rPr lang="en-GB" sz="2400" b="0" i="1" smtClean="0">
                            <a:solidFill>
                              <a:srgbClr val="FF0000"/>
                            </a:solidFill>
                            <a:latin typeface="Cambria Math" panose="02040503050406030204" pitchFamily="18" charset="0"/>
                          </a:rPr>
                          <m:t>4</m:t>
                        </m:r>
                      </m:den>
                    </m:f>
                  </m:oMath>
                </a14:m>
                <a:r>
                  <a:rPr lang="en-GB" sz="2400" dirty="0">
                    <a:solidFill>
                      <a:srgbClr val="FF0000"/>
                    </a:solidFill>
                  </a:rPr>
                  <a:t> of 100 = 25 times</a:t>
                </a:r>
                <a:endParaRPr lang="en-GB" sz="2400" dirty="0"/>
              </a:p>
            </p:txBody>
          </p:sp>
        </mc:Choice>
        <mc:Fallback>
          <p:sp>
            <p:nvSpPr>
              <p:cNvPr id="14" name="Rectangle 13">
                <a:extLst>
                  <a:ext uri="{FF2B5EF4-FFF2-40B4-BE49-F238E27FC236}">
                    <a16:creationId xmlns:a16="http://schemas.microsoft.com/office/drawing/2014/main" id="{57BBBFDA-A702-4587-A7D3-F5DC07E8C787}"/>
                  </a:ext>
                </a:extLst>
              </p:cNvPr>
              <p:cNvSpPr>
                <a:spLocks noRot="1" noChangeAspect="1" noMove="1" noResize="1" noEditPoints="1" noAdjustHandles="1" noChangeArrowheads="1" noChangeShapeType="1" noTextEdit="1"/>
              </p:cNvSpPr>
              <p:nvPr/>
            </p:nvSpPr>
            <p:spPr>
              <a:xfrm>
                <a:off x="6638202" y="3482094"/>
                <a:ext cx="2818400" cy="613886"/>
              </a:xfrm>
              <a:prstGeom prst="rect">
                <a:avLst/>
              </a:prstGeom>
              <a:blipFill>
                <a:blip r:embed="rId5"/>
                <a:stretch>
                  <a:fillRect r="-2165" b="-8911"/>
                </a:stretch>
              </a:blipFill>
            </p:spPr>
            <p:txBody>
              <a:bodyPr/>
              <a:lstStyle/>
              <a:p>
                <a:r>
                  <a:rPr lang="en-GB">
                    <a:noFill/>
                  </a:rPr>
                  <a:t> </a:t>
                </a:r>
              </a:p>
            </p:txBody>
          </p:sp>
        </mc:Fallback>
      </mc:AlternateContent>
      <p:sp>
        <p:nvSpPr>
          <p:cNvPr id="15" name="Rectangle 14">
            <a:extLst>
              <a:ext uri="{FF2B5EF4-FFF2-40B4-BE49-F238E27FC236}">
                <a16:creationId xmlns:a16="http://schemas.microsoft.com/office/drawing/2014/main" id="{DBE0BFE1-3F86-4FE3-BDCA-7163BD359B0A}"/>
              </a:ext>
            </a:extLst>
          </p:cNvPr>
          <p:cNvSpPr/>
          <p:nvPr/>
        </p:nvSpPr>
        <p:spPr>
          <a:xfrm>
            <a:off x="7373179" y="2997925"/>
            <a:ext cx="1348446" cy="461665"/>
          </a:xfrm>
          <a:prstGeom prst="rect">
            <a:avLst/>
          </a:prstGeom>
        </p:spPr>
        <p:txBody>
          <a:bodyPr wrap="none">
            <a:spAutoFit/>
          </a:bodyPr>
          <a:lstStyle/>
          <a:p>
            <a:pPr eaLnBrk="1" hangingPunct="1">
              <a:buClr>
                <a:srgbClr val="000000"/>
              </a:buClr>
              <a:buSzPct val="100000"/>
              <a:defRPr/>
            </a:pPr>
            <a:r>
              <a:rPr lang="en-GB" sz="2400" dirty="0">
                <a:solidFill>
                  <a:srgbClr val="FF0000"/>
                </a:solidFill>
              </a:rPr>
              <a:t>50 times</a:t>
            </a:r>
            <a:endParaRPr lang="en-US" sz="2400" dirty="0"/>
          </a:p>
        </p:txBody>
      </p:sp>
      <p:sp>
        <p:nvSpPr>
          <p:cNvPr id="16" name="Rectangle 15">
            <a:extLst>
              <a:ext uri="{FF2B5EF4-FFF2-40B4-BE49-F238E27FC236}">
                <a16:creationId xmlns:a16="http://schemas.microsoft.com/office/drawing/2014/main" id="{3B49249E-0412-4AF3-897B-64185F504239}"/>
              </a:ext>
            </a:extLst>
          </p:cNvPr>
          <p:cNvSpPr/>
          <p:nvPr/>
        </p:nvSpPr>
        <p:spPr>
          <a:xfrm>
            <a:off x="7373179" y="4400529"/>
            <a:ext cx="1348446" cy="461665"/>
          </a:xfrm>
          <a:prstGeom prst="rect">
            <a:avLst/>
          </a:prstGeom>
        </p:spPr>
        <p:txBody>
          <a:bodyPr wrap="none">
            <a:spAutoFit/>
          </a:bodyPr>
          <a:lstStyle/>
          <a:p>
            <a:pPr eaLnBrk="1" hangingPunct="1">
              <a:buClr>
                <a:srgbClr val="000000"/>
              </a:buClr>
              <a:buSzPct val="100000"/>
              <a:defRPr/>
            </a:pPr>
            <a:r>
              <a:rPr lang="en-GB" sz="2400" dirty="0">
                <a:solidFill>
                  <a:srgbClr val="FF0000"/>
                </a:solidFill>
              </a:rPr>
              <a:t>25 times</a:t>
            </a:r>
            <a:endParaRPr lang="en-US" sz="2400" dirty="0"/>
          </a:p>
        </p:txBody>
      </p:sp>
      <p:sp>
        <p:nvSpPr>
          <p:cNvPr id="2" name="TextBox 1">
            <a:extLst>
              <a:ext uri="{FF2B5EF4-FFF2-40B4-BE49-F238E27FC236}">
                <a16:creationId xmlns:a16="http://schemas.microsoft.com/office/drawing/2014/main" id="{2F7EAF6D-3990-B84E-9542-8CBA0DAAB53E}"/>
              </a:ext>
            </a:extLst>
          </p:cNvPr>
          <p:cNvSpPr txBox="1"/>
          <p:nvPr/>
        </p:nvSpPr>
        <p:spPr>
          <a:xfrm>
            <a:off x="3143672" y="5366845"/>
            <a:ext cx="8424936" cy="400110"/>
          </a:xfrm>
          <a:prstGeom prst="rect">
            <a:avLst/>
          </a:prstGeom>
          <a:noFill/>
        </p:spPr>
        <p:txBody>
          <a:bodyPr wrap="square" rtlCol="0">
            <a:spAutoFit/>
          </a:bodyPr>
          <a:lstStyle/>
          <a:p>
            <a:r>
              <a:rPr lang="en-US" dirty="0"/>
              <a:t>* See next slide if you are not familiar with packs of playing cards.</a:t>
            </a:r>
          </a:p>
        </p:txBody>
      </p:sp>
      <p:sp>
        <p:nvSpPr>
          <p:cNvPr id="12" name="Rectangle 11">
            <a:extLst>
              <a:ext uri="{FF2B5EF4-FFF2-40B4-BE49-F238E27FC236}">
                <a16:creationId xmlns:a16="http://schemas.microsoft.com/office/drawing/2014/main" id="{7DAD6FB0-8544-A545-9A13-80E8FD1D159E}"/>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D1.1</a:t>
            </a:r>
          </a:p>
          <a:p>
            <a:pPr algn="ctr"/>
            <a:endParaRPr lang="en-US" altLang="en-US" b="1" dirty="0">
              <a:solidFill>
                <a:schemeClr val="bg1"/>
              </a:solidFill>
            </a:endParaRPr>
          </a:p>
        </p:txBody>
      </p:sp>
    </p:spTree>
    <p:extLst>
      <p:ext uri="{BB962C8B-B14F-4D97-AF65-F5344CB8AC3E}">
        <p14:creationId xmlns:p14="http://schemas.microsoft.com/office/powerpoint/2010/main" val="36818631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 Pack of Playing Cards</a:t>
            </a:r>
          </a:p>
        </p:txBody>
      </p:sp>
      <p:pic>
        <p:nvPicPr>
          <p:cNvPr id="11" name="Picture 2">
            <a:extLst>
              <a:ext uri="{FF2B5EF4-FFF2-40B4-BE49-F238E27FC236}">
                <a16:creationId xmlns:a16="http://schemas.microsoft.com/office/drawing/2014/main" id="{4070E337-1688-8B40-AE65-5492FD2D32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5372" y="2033485"/>
            <a:ext cx="9984432" cy="4779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8">
            <a:extLst>
              <a:ext uri="{FF2B5EF4-FFF2-40B4-BE49-F238E27FC236}">
                <a16:creationId xmlns:a16="http://schemas.microsoft.com/office/drawing/2014/main" id="{1C0001EE-B752-F740-A560-906F81FC85AC}"/>
              </a:ext>
            </a:extLst>
          </p:cNvPr>
          <p:cNvSpPr txBox="1">
            <a:spLocks noChangeArrowheads="1"/>
          </p:cNvSpPr>
          <p:nvPr/>
        </p:nvSpPr>
        <p:spPr bwMode="auto">
          <a:xfrm>
            <a:off x="2225372" y="635400"/>
            <a:ext cx="10135323"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sz="2400" dirty="0">
                <a:cs typeface="Arial" panose="020B0604020202020204" pitchFamily="34" charset="0"/>
              </a:rPr>
              <a:t>Here is a complete set of </a:t>
            </a:r>
            <a:r>
              <a:rPr lang="en-US" altLang="en-US" sz="2400" b="1" dirty="0">
                <a:cs typeface="Arial" panose="020B0604020202020204" pitchFamily="34" charset="0"/>
              </a:rPr>
              <a:t>playing cards</a:t>
            </a:r>
            <a:r>
              <a:rPr lang="en-US" altLang="en-US" sz="2400" dirty="0">
                <a:cs typeface="Arial" panose="020B0604020202020204" pitchFamily="34" charset="0"/>
              </a:rPr>
              <a:t>.</a:t>
            </a:r>
          </a:p>
          <a:p>
            <a:pPr algn="ctr">
              <a:spcAft>
                <a:spcPts val="600"/>
              </a:spcAft>
            </a:pPr>
            <a:r>
              <a:rPr lang="en-US" altLang="en-US" sz="2400" dirty="0">
                <a:cs typeface="Arial" panose="020B0604020202020204" pitchFamily="34" charset="0"/>
              </a:rPr>
              <a:t>There are 13 cards in each of 4 suites and the suites are in 2 </a:t>
            </a:r>
            <a:r>
              <a:rPr lang="en-US" altLang="en-US" sz="2400" dirty="0" err="1">
                <a:cs typeface="Arial" panose="020B0604020202020204" pitchFamily="34" charset="0"/>
              </a:rPr>
              <a:t>colours</a:t>
            </a:r>
            <a:r>
              <a:rPr lang="en-US" altLang="en-US" sz="2400" dirty="0">
                <a:cs typeface="Arial" panose="020B0604020202020204" pitchFamily="34" charset="0"/>
              </a:rPr>
              <a:t>:</a:t>
            </a:r>
          </a:p>
          <a:p>
            <a:pPr algn="ctr"/>
            <a:r>
              <a:rPr lang="en-US" altLang="en-US" sz="2400" b="1" dirty="0">
                <a:solidFill>
                  <a:srgbClr val="FF0000"/>
                </a:solidFill>
                <a:cs typeface="Arial" panose="020B0604020202020204" pitchFamily="34" charset="0"/>
              </a:rPr>
              <a:t>RED</a:t>
            </a:r>
            <a:r>
              <a:rPr lang="en-US" altLang="en-US" sz="2400" dirty="0">
                <a:cs typeface="Arial" panose="020B0604020202020204" pitchFamily="34" charset="0"/>
              </a:rPr>
              <a:t>: </a:t>
            </a:r>
            <a:r>
              <a:rPr lang="en-US" altLang="en-US" sz="2400" b="1" dirty="0">
                <a:solidFill>
                  <a:srgbClr val="FF0000"/>
                </a:solidFill>
                <a:cs typeface="Arial" panose="020B0604020202020204" pitchFamily="34" charset="0"/>
              </a:rPr>
              <a:t>Diamonds &amp; Hearts   </a:t>
            </a:r>
            <a:r>
              <a:rPr lang="en-US" altLang="en-US" sz="2400" b="1" dirty="0">
                <a:cs typeface="Arial" panose="020B0604020202020204" pitchFamily="34" charset="0"/>
              </a:rPr>
              <a:t>BLACK</a:t>
            </a:r>
            <a:r>
              <a:rPr lang="en-US" altLang="en-US" sz="2400" dirty="0">
                <a:cs typeface="Arial" panose="020B0604020202020204" pitchFamily="34" charset="0"/>
              </a:rPr>
              <a:t>: </a:t>
            </a:r>
            <a:r>
              <a:rPr lang="en-US" altLang="en-US" sz="2400" b="1" dirty="0">
                <a:cs typeface="Arial" panose="020B0604020202020204" pitchFamily="34" charset="0"/>
              </a:rPr>
              <a:t>Clubs &amp; Spades</a:t>
            </a:r>
          </a:p>
        </p:txBody>
      </p:sp>
      <p:sp>
        <p:nvSpPr>
          <p:cNvPr id="2" name="Rectangle 1">
            <a:extLst>
              <a:ext uri="{FF2B5EF4-FFF2-40B4-BE49-F238E27FC236}">
                <a16:creationId xmlns:a16="http://schemas.microsoft.com/office/drawing/2014/main" id="{71C2F778-06BD-4BBE-9F57-13A272F9474D}"/>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D1.1</a:t>
            </a:r>
          </a:p>
          <a:p>
            <a:pPr algn="ctr"/>
            <a:endParaRPr lang="en-US" altLang="en-US" b="1" dirty="0">
              <a:solidFill>
                <a:schemeClr val="bg1"/>
              </a:solidFill>
            </a:endParaRPr>
          </a:p>
        </p:txBody>
      </p:sp>
    </p:spTree>
    <p:extLst>
      <p:ext uri="{BB962C8B-B14F-4D97-AF65-F5344CB8AC3E}">
        <p14:creationId xmlns:p14="http://schemas.microsoft.com/office/powerpoint/2010/main" val="234015675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7315" y="0"/>
            <a:ext cx="998443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pPr>
            <a:r>
              <a:rPr lang="en-US" altLang="en-US" sz="3000" b="1" dirty="0"/>
              <a:t> </a:t>
            </a:r>
            <a:r>
              <a:rPr lang="en-US" altLang="en-US" sz="2800" b="1" dirty="0"/>
              <a:t>Section D1.1: Review</a:t>
            </a:r>
          </a:p>
        </p:txBody>
      </p:sp>
      <p:sp>
        <p:nvSpPr>
          <p:cNvPr id="11"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4051" y="1118699"/>
            <a:ext cx="99679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first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172556" y="2318821"/>
            <a:ext cx="99879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mastered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Rectangle 7">
            <a:extLst>
              <a:ext uri="{FF2B5EF4-FFF2-40B4-BE49-F238E27FC236}">
                <a16:creationId xmlns:a16="http://schemas.microsoft.com/office/drawing/2014/main" id="{7885C3F7-9E9D-914C-98F8-AC3BC58FD489}"/>
              </a:ext>
            </a:extLst>
          </p:cNvPr>
          <p:cNvSpPr/>
          <p:nvPr/>
        </p:nvSpPr>
        <p:spPr>
          <a:xfrm>
            <a:off x="3057565" y="3760686"/>
            <a:ext cx="8280920" cy="830997"/>
          </a:xfrm>
          <a:prstGeom prst="rect">
            <a:avLst/>
          </a:prstGeom>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http://szalonta.hu/ske/text/D1/sked1s1.html</a:t>
            </a:r>
          </a:p>
        </p:txBody>
      </p:sp>
      <p:sp>
        <p:nvSpPr>
          <p:cNvPr id="2" name="Rectangle 1">
            <a:extLst>
              <a:ext uri="{FF2B5EF4-FFF2-40B4-BE49-F238E27FC236}">
                <a16:creationId xmlns:a16="http://schemas.microsoft.com/office/drawing/2014/main" id="{4A962D18-24DD-468E-A46F-57F98A567D45}"/>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D1.1</a:t>
            </a:r>
          </a:p>
          <a:p>
            <a:pPr algn="ctr"/>
            <a:endParaRPr lang="en-US" altLang="en-US" b="1" dirty="0">
              <a:solidFill>
                <a:schemeClr val="bg1"/>
              </a:solidFill>
            </a:endParaRPr>
          </a:p>
        </p:txBody>
      </p:sp>
    </p:spTree>
    <p:extLst>
      <p:ext uri="{BB962C8B-B14F-4D97-AF65-F5344CB8AC3E}">
        <p14:creationId xmlns:p14="http://schemas.microsoft.com/office/powerpoint/2010/main" val="124818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247367" y="652297"/>
            <a:ext cx="9724763" cy="2092881"/>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eaLnBrk="1" hangingPunct="1">
              <a:spcAft>
                <a:spcPts val="600"/>
              </a:spcAft>
              <a:buClr>
                <a:srgbClr val="000000"/>
              </a:buClr>
              <a:buSzPct val="100000"/>
              <a:defRPr/>
            </a:pPr>
            <a:r>
              <a:rPr lang="en-US" sz="2400" dirty="0"/>
              <a:t>             </a:t>
            </a:r>
            <a:r>
              <a:rPr lang="en-US" sz="2400" b="1" dirty="0"/>
              <a:t>Probabilities are given values between 0 and 1.  </a:t>
            </a:r>
          </a:p>
          <a:p>
            <a:pPr marL="0" indent="0" eaLnBrk="1" hangingPunct="1">
              <a:spcAft>
                <a:spcPts val="600"/>
              </a:spcAft>
              <a:buClr>
                <a:srgbClr val="000000"/>
              </a:buClr>
              <a:buSzPct val="100000"/>
              <a:defRPr/>
            </a:pPr>
            <a:r>
              <a:rPr lang="en-US" sz="2400" dirty="0"/>
              <a:t>A probability of 0 means that the event is </a:t>
            </a:r>
            <a:r>
              <a:rPr lang="en-US" sz="2400" i="1" dirty="0"/>
              <a:t>impossible</a:t>
            </a:r>
            <a:r>
              <a:rPr lang="en-US" sz="2400" dirty="0"/>
              <a:t>, while a probability of 1 means that it is </a:t>
            </a:r>
            <a:r>
              <a:rPr lang="en-US" sz="2400" i="1" dirty="0"/>
              <a:t>certain </a:t>
            </a:r>
            <a:r>
              <a:rPr lang="en-US" sz="2400" dirty="0"/>
              <a:t>to happen.  </a:t>
            </a:r>
          </a:p>
          <a:p>
            <a:pPr marL="0" indent="0" eaLnBrk="1" hangingPunct="1">
              <a:buClr>
                <a:srgbClr val="000000"/>
              </a:buClr>
              <a:buSzPct val="100000"/>
              <a:defRPr/>
            </a:pPr>
            <a:r>
              <a:rPr lang="en-US" sz="2400" dirty="0"/>
              <a:t>The closer the probability is to 1, the more likely the event is to happen whilst the closer the probability is to 0, the less likely it is to happen.</a:t>
            </a:r>
          </a:p>
        </p:txBody>
      </p:sp>
      <p:sp>
        <p:nvSpPr>
          <p:cNvPr id="15373" name="TextBox 2"/>
          <p:cNvSpPr txBox="1">
            <a:spLocks noChangeArrowheads="1"/>
          </p:cNvSpPr>
          <p:nvPr/>
        </p:nvSpPr>
        <p:spPr bwMode="auto">
          <a:xfrm>
            <a:off x="2214136" y="44624"/>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Straightforward Probabilities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7FFF240-F8B7-41D5-8C35-47A28E6F710D}"/>
              </a:ext>
            </a:extLst>
          </p:cNvPr>
          <p:cNvSpPr txBox="1"/>
          <p:nvPr/>
        </p:nvSpPr>
        <p:spPr>
          <a:xfrm>
            <a:off x="2398965" y="4867071"/>
            <a:ext cx="2184901" cy="461665"/>
          </a:xfrm>
          <a:prstGeom prst="rect">
            <a:avLst/>
          </a:prstGeom>
          <a:noFill/>
        </p:spPr>
        <p:txBody>
          <a:bodyPr wrap="square" rtlCol="0">
            <a:spAutoFit/>
          </a:bodyPr>
          <a:lstStyle/>
          <a:p>
            <a:r>
              <a:rPr lang="en-GB" sz="2400" b="1" dirty="0"/>
              <a:t>Example</a:t>
            </a:r>
          </a:p>
        </p:txBody>
      </p:sp>
      <p:pic>
        <p:nvPicPr>
          <p:cNvPr id="4" name="Picture 3">
            <a:extLst>
              <a:ext uri="{FF2B5EF4-FFF2-40B4-BE49-F238E27FC236}">
                <a16:creationId xmlns:a16="http://schemas.microsoft.com/office/drawing/2014/main" id="{A6FA5E11-0F1C-488D-880E-26CDBAA34BE7}"/>
              </a:ext>
            </a:extLst>
          </p:cNvPr>
          <p:cNvPicPr>
            <a:picLocks noChangeAspect="1"/>
          </p:cNvPicPr>
          <p:nvPr/>
        </p:nvPicPr>
        <p:blipFill>
          <a:blip r:embed="rId4"/>
          <a:stretch>
            <a:fillRect/>
          </a:stretch>
        </p:blipFill>
        <p:spPr>
          <a:xfrm>
            <a:off x="3042189" y="2952016"/>
            <a:ext cx="8328324" cy="1835850"/>
          </a:xfrm>
          <a:prstGeom prst="rect">
            <a:avLst/>
          </a:prstGeom>
        </p:spPr>
      </p:pic>
      <p:sp>
        <p:nvSpPr>
          <p:cNvPr id="7" name="Rectangle 6">
            <a:extLst>
              <a:ext uri="{FF2B5EF4-FFF2-40B4-BE49-F238E27FC236}">
                <a16:creationId xmlns:a16="http://schemas.microsoft.com/office/drawing/2014/main" id="{C5225411-2071-4419-82AA-641F51C8033A}"/>
              </a:ext>
            </a:extLst>
          </p:cNvPr>
          <p:cNvSpPr/>
          <p:nvPr/>
        </p:nvSpPr>
        <p:spPr>
          <a:xfrm>
            <a:off x="2398965" y="5252150"/>
            <a:ext cx="9984432" cy="461665"/>
          </a:xfrm>
          <a:prstGeom prst="rect">
            <a:avLst/>
          </a:prstGeom>
        </p:spPr>
        <p:txBody>
          <a:bodyPr wrap="square">
            <a:spAutoFit/>
          </a:bodyPr>
          <a:lstStyle/>
          <a:p>
            <a:r>
              <a:rPr lang="en-US" sz="2400" dirty="0"/>
              <a:t>When you toss a fair coin, what is the probability that it lands heads up?</a:t>
            </a:r>
          </a:p>
        </p:txBody>
      </p:sp>
      <p:sp>
        <p:nvSpPr>
          <p:cNvPr id="8" name="Rectangle 7">
            <a:extLst>
              <a:ext uri="{FF2B5EF4-FFF2-40B4-BE49-F238E27FC236}">
                <a16:creationId xmlns:a16="http://schemas.microsoft.com/office/drawing/2014/main" id="{A270C1E9-4E0C-4EEF-A97E-1F3146EB5A94}"/>
              </a:ext>
            </a:extLst>
          </p:cNvPr>
          <p:cNvSpPr/>
          <p:nvPr/>
        </p:nvSpPr>
        <p:spPr>
          <a:xfrm>
            <a:off x="2416899" y="6098894"/>
            <a:ext cx="3238387" cy="461665"/>
          </a:xfrm>
          <a:prstGeom prst="rect">
            <a:avLst/>
          </a:prstGeom>
        </p:spPr>
        <p:txBody>
          <a:bodyPr wrap="none">
            <a:spAutoFit/>
          </a:bodyPr>
          <a:lstStyle/>
          <a:p>
            <a:r>
              <a:rPr lang="en-US" sz="2400" i="1" dirty="0">
                <a:solidFill>
                  <a:srgbClr val="FF0000"/>
                </a:solidFill>
                <a:latin typeface="Times New Roman" panose="02020603050405020304" pitchFamily="18" charset="0"/>
                <a:cs typeface="Times New Roman" panose="02020603050405020304" pitchFamily="18" charset="0"/>
              </a:rPr>
              <a:t>p</a:t>
            </a:r>
            <a:r>
              <a:rPr lang="en-US" sz="2400" dirty="0">
                <a:solidFill>
                  <a:srgbClr val="FF0000"/>
                </a:solidFill>
              </a:rPr>
              <a:t>(heads) + </a:t>
            </a:r>
            <a:r>
              <a:rPr lang="en-US" sz="2400" i="1" dirty="0">
                <a:solidFill>
                  <a:srgbClr val="FF0000"/>
                </a:solidFill>
                <a:latin typeface="Times New Roman" panose="02020603050405020304" pitchFamily="18" charset="0"/>
                <a:cs typeface="Times New Roman" panose="02020603050405020304" pitchFamily="18" charset="0"/>
              </a:rPr>
              <a:t>p</a:t>
            </a:r>
            <a:r>
              <a:rPr lang="en-US" sz="2400" dirty="0">
                <a:solidFill>
                  <a:srgbClr val="FF0000"/>
                </a:solidFill>
              </a:rPr>
              <a:t>(tails) = 1</a:t>
            </a:r>
            <a:endParaRPr lang="en-GB" sz="2400" dirty="0">
              <a:solidFill>
                <a:srgbClr val="FF0000"/>
              </a:solidFill>
            </a:endParaRP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91D67A1E-0BF2-4C87-8512-2BAD1EB2351C}"/>
                  </a:ext>
                </a:extLst>
              </p:cNvPr>
              <p:cNvSpPr/>
              <p:nvPr/>
            </p:nvSpPr>
            <p:spPr>
              <a:xfrm>
                <a:off x="6240016" y="6066258"/>
                <a:ext cx="3130985" cy="526939"/>
              </a:xfrm>
              <a:prstGeom prst="rect">
                <a:avLst/>
              </a:prstGeom>
            </p:spPr>
            <p:txBody>
              <a:bodyPr wrap="none">
                <a:spAutoFit/>
              </a:bodyPr>
              <a:lstStyle/>
              <a:p>
                <a:r>
                  <a:rPr lang="en-US" sz="2400" i="1" dirty="0">
                    <a:solidFill>
                      <a:srgbClr val="FF0000"/>
                    </a:solidFill>
                    <a:latin typeface="Times New Roman" panose="02020603050405020304" pitchFamily="18" charset="0"/>
                    <a:cs typeface="Times New Roman" panose="02020603050405020304" pitchFamily="18" charset="0"/>
                  </a:rPr>
                  <a:t>p</a:t>
                </a:r>
                <a:r>
                  <a:rPr lang="en-GB" sz="2400" dirty="0">
                    <a:solidFill>
                      <a:srgbClr val="FF0000"/>
                    </a:solidFill>
                  </a:rPr>
                  <a:t>(heads) = </a:t>
                </a:r>
                <a:r>
                  <a:rPr lang="en-US" sz="2400" i="1" dirty="0">
                    <a:solidFill>
                      <a:srgbClr val="FF0000"/>
                    </a:solidFill>
                    <a:latin typeface="Times New Roman" panose="02020603050405020304" pitchFamily="18" charset="0"/>
                    <a:cs typeface="Times New Roman" panose="02020603050405020304" pitchFamily="18" charset="0"/>
                  </a:rPr>
                  <a:t>p </a:t>
                </a:r>
                <a:r>
                  <a:rPr lang="en-GB" sz="2400" dirty="0">
                    <a:solidFill>
                      <a:srgbClr val="FF0000"/>
                    </a:solidFill>
                  </a:rPr>
                  <a:t>(tails) </a:t>
                </a:r>
                <a:r>
                  <a:rPr lang="en-GB" dirty="0">
                    <a:solidFill>
                      <a:srgbClr val="FF0000"/>
                    </a:solidFill>
                  </a:rPr>
                  <a:t>= </a:t>
                </a:r>
                <a14:m>
                  <m:oMath xmlns:m="http://schemas.openxmlformats.org/officeDocument/2006/math">
                    <m:f>
                      <m:fPr>
                        <m:ctrlPr>
                          <a:rPr lang="en-GB" i="1" smtClean="0">
                            <a:solidFill>
                              <a:srgbClr val="FF0000"/>
                            </a:solidFill>
                            <a:latin typeface="Cambria Math" panose="02040503050406030204" pitchFamily="18" charset="0"/>
                          </a:rPr>
                        </m:ctrlPr>
                      </m:fPr>
                      <m:num>
                        <m:r>
                          <a:rPr lang="en-GB" b="0" i="1" smtClean="0">
                            <a:solidFill>
                              <a:srgbClr val="FF0000"/>
                            </a:solidFill>
                            <a:latin typeface="Cambria Math" panose="02040503050406030204" pitchFamily="18" charset="0"/>
                          </a:rPr>
                          <m:t>1</m:t>
                        </m:r>
                      </m:num>
                      <m:den>
                        <m:r>
                          <a:rPr lang="en-GB" b="0" i="1" smtClean="0">
                            <a:solidFill>
                              <a:srgbClr val="FF0000"/>
                            </a:solidFill>
                            <a:latin typeface="Cambria Math" panose="02040503050406030204" pitchFamily="18" charset="0"/>
                          </a:rPr>
                          <m:t>2</m:t>
                        </m:r>
                      </m:den>
                    </m:f>
                  </m:oMath>
                </a14:m>
                <a:endParaRPr lang="en-GB" dirty="0"/>
              </a:p>
            </p:txBody>
          </p:sp>
        </mc:Choice>
        <mc:Fallback xmlns="">
          <p:sp>
            <p:nvSpPr>
              <p:cNvPr id="9" name="Rectangle 8">
                <a:extLst>
                  <a:ext uri="{FF2B5EF4-FFF2-40B4-BE49-F238E27FC236}">
                    <a16:creationId xmlns:a16="http://schemas.microsoft.com/office/drawing/2014/main" xmlns:a14="http://schemas.microsoft.com/office/drawing/2010/main" xmlns="" id="{91D67A1E-0BF2-4C87-8512-2BAD1EB2351C}"/>
                  </a:ext>
                </a:extLst>
              </p:cNvPr>
              <p:cNvSpPr>
                <a:spLocks noRot="1" noChangeAspect="1" noMove="1" noResize="1" noEditPoints="1" noAdjustHandles="1" noChangeArrowheads="1" noChangeShapeType="1" noTextEdit="1"/>
              </p:cNvSpPr>
              <p:nvPr/>
            </p:nvSpPr>
            <p:spPr>
              <a:xfrm>
                <a:off x="6240016" y="6066258"/>
                <a:ext cx="3130985" cy="526939"/>
              </a:xfrm>
              <a:prstGeom prst="rect">
                <a:avLst/>
              </a:prstGeom>
              <a:blipFill rotWithShape="1">
                <a:blip r:embed="rId5"/>
                <a:stretch>
                  <a:fillRect l="-3119" t="-6897" b="-14943"/>
                </a:stretch>
              </a:blipFill>
            </p:spPr>
            <p:txBody>
              <a:bodyPr/>
              <a:lstStyle/>
              <a:p>
                <a:r>
                  <a:rPr lang="en-GB">
                    <a:noFill/>
                  </a:rPr>
                  <a:t> </a:t>
                </a:r>
              </a:p>
            </p:txBody>
          </p:sp>
        </mc:Fallback>
      </mc:AlternateContent>
      <p:sp>
        <p:nvSpPr>
          <p:cNvPr id="14" name="TextBox 13">
            <a:extLst>
              <a:ext uri="{FF2B5EF4-FFF2-40B4-BE49-F238E27FC236}">
                <a16:creationId xmlns:a16="http://schemas.microsoft.com/office/drawing/2014/main" id="{9B93E1C2-8553-4ADA-8066-D627EC7812E1}"/>
              </a:ext>
            </a:extLst>
          </p:cNvPr>
          <p:cNvSpPr txBox="1"/>
          <p:nvPr/>
        </p:nvSpPr>
        <p:spPr>
          <a:xfrm>
            <a:off x="2416899" y="5713815"/>
            <a:ext cx="2679041" cy="461665"/>
          </a:xfrm>
          <a:prstGeom prst="rect">
            <a:avLst/>
          </a:prstGeom>
          <a:noFill/>
        </p:spPr>
        <p:txBody>
          <a:bodyPr wrap="square" rtlCol="0">
            <a:spAutoFit/>
          </a:bodyPr>
          <a:lstStyle/>
          <a:p>
            <a:r>
              <a:rPr lang="en-GB" sz="2400" b="1" dirty="0"/>
              <a:t>Solution</a:t>
            </a:r>
          </a:p>
        </p:txBody>
      </p:sp>
      <p:sp>
        <p:nvSpPr>
          <p:cNvPr id="13" name="Rectangle 12">
            <a:extLst>
              <a:ext uri="{FF2B5EF4-FFF2-40B4-BE49-F238E27FC236}">
                <a16:creationId xmlns:a16="http://schemas.microsoft.com/office/drawing/2014/main" id="{C401C1A0-0609-0F4C-BCEC-41877AC437EA}"/>
              </a:ext>
            </a:extLst>
          </p:cNvPr>
          <p:cNvSpPr/>
          <p:nvPr/>
        </p:nvSpPr>
        <p:spPr>
          <a:xfrm>
            <a:off x="-1" y="44625"/>
            <a:ext cx="2214137" cy="1323439"/>
          </a:xfrm>
          <a:prstGeom prst="rect">
            <a:avLst/>
          </a:prstGeom>
        </p:spPr>
        <p:txBody>
          <a:bodyPr wrap="square">
            <a:spAutoFit/>
          </a:bodyPr>
          <a:lstStyle/>
          <a:p>
            <a:pPr algn="ctr"/>
            <a:r>
              <a:rPr lang="en-US" altLang="en-US" b="1" dirty="0">
                <a:solidFill>
                  <a:schemeClr val="bg1"/>
                </a:solidFill>
              </a:rPr>
              <a:t>STRAND D</a:t>
            </a:r>
          </a:p>
          <a:p>
            <a:pPr algn="ctr"/>
            <a:r>
              <a:rPr lang="en-US" altLang="en-US" b="1" dirty="0">
                <a:solidFill>
                  <a:schemeClr val="bg1"/>
                </a:solidFill>
              </a:rPr>
              <a:t>UNIT D1</a:t>
            </a:r>
          </a:p>
          <a:p>
            <a:pPr algn="ctr"/>
            <a:r>
              <a:rPr lang="en-US" altLang="en-US" b="1" dirty="0">
                <a:solidFill>
                  <a:schemeClr val="bg1"/>
                </a:solidFill>
              </a:rPr>
              <a:t>Section D1.2</a:t>
            </a:r>
          </a:p>
          <a:p>
            <a:pPr algn="ctr"/>
            <a:endParaRPr lang="en-US" altLang="en-US" b="1" dirty="0">
              <a:solidFill>
                <a:schemeClr val="bg1"/>
              </a:solidFill>
            </a:endParaRPr>
          </a:p>
        </p:txBody>
      </p:sp>
    </p:spTree>
    <p:extLst>
      <p:ext uri="{BB962C8B-B14F-4D97-AF65-F5344CB8AC3E}">
        <p14:creationId xmlns:p14="http://schemas.microsoft.com/office/powerpoint/2010/main" val="3613887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37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37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TotalTime>
  <Words>2291</Words>
  <Application>Microsoft Office PowerPoint</Application>
  <PresentationFormat>Widescreen</PresentationFormat>
  <Paragraphs>308</Paragraphs>
  <Slides>22</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Cambria Math</vt:lpstr>
      <vt:lpstr>Times New Roman</vt:lpstr>
      <vt:lpstr>Times-Roman</vt:lpstr>
      <vt:lpstr>Alapértelmezett terv</vt:lpstr>
      <vt:lpstr>TSST Strand D UNIT D1: Probability of One Event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TSST Strand D UNIT D1: Probability of One Event</dc:title>
  <cp:lastModifiedBy>Liz Holland</cp:lastModifiedBy>
  <cp:revision>6</cp:revision>
  <dcterms:modified xsi:type="dcterms:W3CDTF">2020-11-03T12:31:16Z</dcterms:modified>
</cp:coreProperties>
</file>