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6"/>
  </p:notesMasterIdLst>
  <p:handoutMasterIdLst>
    <p:handoutMasterId r:id="rId27"/>
  </p:handoutMasterIdLst>
  <p:sldIdLst>
    <p:sldId id="355" r:id="rId5"/>
    <p:sldId id="283" r:id="rId6"/>
    <p:sldId id="356" r:id="rId7"/>
    <p:sldId id="357" r:id="rId8"/>
    <p:sldId id="358" r:id="rId9"/>
    <p:sldId id="359" r:id="rId10"/>
    <p:sldId id="360" r:id="rId11"/>
    <p:sldId id="462" r:id="rId12"/>
    <p:sldId id="361" r:id="rId13"/>
    <p:sldId id="463" r:id="rId14"/>
    <p:sldId id="363" r:id="rId15"/>
    <p:sldId id="464" r:id="rId16"/>
    <p:sldId id="465" r:id="rId17"/>
    <p:sldId id="466" r:id="rId18"/>
    <p:sldId id="470" r:id="rId19"/>
    <p:sldId id="467" r:id="rId20"/>
    <p:sldId id="469" r:id="rId21"/>
    <p:sldId id="472" r:id="rId22"/>
    <p:sldId id="473" r:id="rId23"/>
    <p:sldId id="474" r:id="rId24"/>
    <p:sldId id="468" r:id="rId25"/>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ville Davies" initials="ND"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6"/>
  </p:normalViewPr>
  <p:slideViewPr>
    <p:cSldViewPr>
      <p:cViewPr varScale="1">
        <p:scale>
          <a:sx n="87" d="100"/>
          <a:sy n="87" d="100"/>
        </p:scale>
        <p:origin x="108" y="46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11/3/2020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448500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334009422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36261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632404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64377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672045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319386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67972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435578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853064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377185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01673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0537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3109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580806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469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005699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530238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20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sz="28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dirty="0"/>
              <a:t>Click to edit Master subtitle style</a:t>
            </a:r>
            <a:endParaRPr lang="en-US" dirty="0"/>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1085" y="5031616"/>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8.emf"/><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0.tiff"/><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tif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em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emf"/></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0.png"/><Relationship Id="rId12"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35.png"/><Relationship Id="rId5" Type="http://schemas.openxmlformats.org/officeDocument/2006/relationships/image" Target="../media/image15.emf"/><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41.png"/><Relationship Id="rId12" Type="http://schemas.openxmlformats.org/officeDocument/2006/relationships/image" Target="../media/image37.png"/><Relationship Id="rId17" Type="http://schemas.openxmlformats.org/officeDocument/2006/relationships/image" Target="../media/image45.png"/><Relationship Id="rId2" Type="http://schemas.openxmlformats.org/officeDocument/2006/relationships/notesSlide" Target="../notesSlides/notesSlide17.xml"/><Relationship Id="rId16"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0.png"/><Relationship Id="rId11" Type="http://schemas.openxmlformats.org/officeDocument/2006/relationships/image" Target="../media/image36.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5.png"/><Relationship Id="rId4" Type="http://schemas.openxmlformats.org/officeDocument/2006/relationships/image" Target="../media/image15.emf"/><Relationship Id="rId9" Type="http://schemas.openxmlformats.org/officeDocument/2006/relationships/image" Target="../media/image34.png"/><Relationship Id="rId14"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5301208"/>
            <a:ext cx="11737304" cy="1325563"/>
          </a:xfrm>
        </p:spPr>
        <p:txBody>
          <a:bodyPr/>
          <a:lstStyle/>
          <a:p>
            <a:r>
              <a:rPr lang="en-GB" sz="3600" b="1" dirty="0"/>
              <a:t>TSST Strand D</a:t>
            </a:r>
            <a:br>
              <a:rPr lang="en-GB" sz="3600" b="1" dirty="0"/>
            </a:br>
            <a:r>
              <a:rPr lang="en-GB" sz="3600" b="1" dirty="0"/>
              <a:t>UNIT D2: Probability of Two or More Events</a:t>
            </a:r>
            <a:endParaRPr lang="en-GB" sz="3600" dirty="0"/>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431704" y="764704"/>
            <a:ext cx="7046025"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a:t>
            </a:r>
            <a:endParaRPr lang="en-GB"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D2.2 :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198C155-C922-405B-8A99-0A329DF5DDC7}"/>
              </a:ext>
            </a:extLst>
          </p:cNvPr>
          <p:cNvSpPr/>
          <p:nvPr/>
        </p:nvSpPr>
        <p:spPr>
          <a:xfrm>
            <a:off x="2535578" y="1227582"/>
            <a:ext cx="8808640" cy="830997"/>
          </a:xfrm>
          <a:prstGeom prst="rect">
            <a:avLst/>
          </a:prstGeom>
        </p:spPr>
        <p:txBody>
          <a:bodyPr wrap="square">
            <a:spAutoFit/>
          </a:bodyPr>
          <a:lstStyle/>
          <a:p>
            <a:pPr marL="360363" indent="-360363">
              <a:tabLst>
                <a:tab pos="360363" algn="l"/>
              </a:tabLst>
            </a:pPr>
            <a:r>
              <a:rPr lang="en-US" sz="2400" dirty="0"/>
              <a:t>1. The possible outcomes when two fair coins are tossed together are as shown in the table.</a:t>
            </a:r>
            <a:endParaRPr lang="en-GB" sz="2400" dirty="0"/>
          </a:p>
        </p:txBody>
      </p:sp>
      <p:sp>
        <p:nvSpPr>
          <p:cNvPr id="5" name="Rectangle 4">
            <a:extLst>
              <a:ext uri="{FF2B5EF4-FFF2-40B4-BE49-F238E27FC236}">
                <a16:creationId xmlns:a16="http://schemas.microsoft.com/office/drawing/2014/main" id="{1F29EB04-5859-427B-B138-6A2C122DDC3E}"/>
              </a:ext>
            </a:extLst>
          </p:cNvPr>
          <p:cNvSpPr/>
          <p:nvPr/>
        </p:nvSpPr>
        <p:spPr>
          <a:xfrm>
            <a:off x="5747875" y="2303816"/>
            <a:ext cx="6096000" cy="2462213"/>
          </a:xfrm>
          <a:prstGeom prst="rect">
            <a:avLst/>
          </a:prstGeom>
        </p:spPr>
        <p:txBody>
          <a:bodyPr>
            <a:spAutoFit/>
          </a:bodyPr>
          <a:lstStyle/>
          <a:p>
            <a:pPr>
              <a:spcAft>
                <a:spcPts val="600"/>
              </a:spcAft>
            </a:pPr>
            <a:r>
              <a:rPr lang="en-US" sz="2400" dirty="0"/>
              <a:t>(a)	What is the probability that both coins 	show heads?</a:t>
            </a:r>
          </a:p>
          <a:p>
            <a:pPr>
              <a:spcAft>
                <a:spcPts val="600"/>
              </a:spcAft>
            </a:pPr>
            <a:r>
              <a:rPr lang="en-US" sz="2400" dirty="0"/>
              <a:t>(b)	What is the probability that only one 	coin shows a tail?</a:t>
            </a:r>
          </a:p>
          <a:p>
            <a:r>
              <a:rPr lang="en-US" sz="2400" dirty="0"/>
              <a:t>(c)	What is the probability that both coins 	land the same way up?</a:t>
            </a:r>
            <a:endParaRPr lang="en-GB" sz="2400" dirty="0"/>
          </a:p>
        </p:txBody>
      </p:sp>
      <p:pic>
        <p:nvPicPr>
          <p:cNvPr id="6" name="Picture 5">
            <a:extLst>
              <a:ext uri="{FF2B5EF4-FFF2-40B4-BE49-F238E27FC236}">
                <a16:creationId xmlns:a16="http://schemas.microsoft.com/office/drawing/2014/main" id="{162EC490-8687-444F-ABE3-1C8F969D94D0}"/>
              </a:ext>
            </a:extLst>
          </p:cNvPr>
          <p:cNvPicPr>
            <a:picLocks noChangeAspect="1"/>
          </p:cNvPicPr>
          <p:nvPr/>
        </p:nvPicPr>
        <p:blipFill>
          <a:blip r:embed="rId4"/>
          <a:stretch>
            <a:fillRect/>
          </a:stretch>
        </p:blipFill>
        <p:spPr>
          <a:xfrm>
            <a:off x="2653993" y="2202801"/>
            <a:ext cx="2921585" cy="2409339"/>
          </a:xfrm>
          <a:prstGeom prst="rect">
            <a:avLst/>
          </a:prstGeom>
        </p:spPr>
      </p:pic>
      <p:sp>
        <p:nvSpPr>
          <p:cNvPr id="8" name="Rectangle 7">
            <a:extLst>
              <a:ext uri="{FF2B5EF4-FFF2-40B4-BE49-F238E27FC236}">
                <a16:creationId xmlns:a16="http://schemas.microsoft.com/office/drawing/2014/main" id="{AD5A4663-EE9C-493B-8410-96D9F9C0FDE9}"/>
              </a:ext>
            </a:extLst>
          </p:cNvPr>
          <p:cNvSpPr/>
          <p:nvPr/>
        </p:nvSpPr>
        <p:spPr>
          <a:xfrm>
            <a:off x="2535578" y="4943498"/>
            <a:ext cx="10248410" cy="1200329"/>
          </a:xfrm>
          <a:prstGeom prst="rect">
            <a:avLst/>
          </a:prstGeom>
        </p:spPr>
        <p:txBody>
          <a:bodyPr wrap="square">
            <a:spAutoFit/>
          </a:bodyPr>
          <a:lstStyle/>
          <a:p>
            <a:pPr marL="363538" indent="-363538">
              <a:buAutoNum type="arabicPeriod" startAt="2"/>
            </a:pPr>
            <a:r>
              <a:rPr lang="en-US" sz="2400" dirty="0"/>
              <a:t>Using a table similar to the one above, determine the probability </a:t>
            </a:r>
            <a:br>
              <a:rPr lang="en-US" sz="2400" dirty="0"/>
            </a:br>
            <a:r>
              <a:rPr lang="en-US" sz="2400" dirty="0"/>
              <a:t>that when two fair dice are rolled and their scores added together,</a:t>
            </a:r>
            <a:br>
              <a:rPr lang="en-US" sz="2400" dirty="0"/>
            </a:br>
            <a:r>
              <a:rPr lang="en-US" sz="2400" dirty="0"/>
              <a:t>the total is a:</a:t>
            </a:r>
            <a:endParaRPr lang="en-GB" sz="2400" dirty="0"/>
          </a:p>
        </p:txBody>
      </p:sp>
      <p:sp>
        <p:nvSpPr>
          <p:cNvPr id="10" name="TextBox 9">
            <a:extLst>
              <a:ext uri="{FF2B5EF4-FFF2-40B4-BE49-F238E27FC236}">
                <a16:creationId xmlns:a16="http://schemas.microsoft.com/office/drawing/2014/main" id="{57D4DE44-E48F-4A42-83A1-198AF81D5CAD}"/>
              </a:ext>
            </a:extLst>
          </p:cNvPr>
          <p:cNvSpPr txBox="1"/>
          <p:nvPr/>
        </p:nvSpPr>
        <p:spPr>
          <a:xfrm>
            <a:off x="2776621" y="6113049"/>
            <a:ext cx="2109464" cy="461665"/>
          </a:xfrm>
          <a:prstGeom prst="rect">
            <a:avLst/>
          </a:prstGeom>
          <a:noFill/>
        </p:spPr>
        <p:txBody>
          <a:bodyPr wrap="square" rtlCol="0">
            <a:spAutoFit/>
          </a:bodyPr>
          <a:lstStyle/>
          <a:p>
            <a:r>
              <a:rPr lang="en-US" sz="2400" dirty="0"/>
              <a:t> (a) score of 5</a:t>
            </a:r>
          </a:p>
        </p:txBody>
      </p:sp>
      <p:sp>
        <p:nvSpPr>
          <p:cNvPr id="12" name="TextBox 11">
            <a:extLst>
              <a:ext uri="{FF2B5EF4-FFF2-40B4-BE49-F238E27FC236}">
                <a16:creationId xmlns:a16="http://schemas.microsoft.com/office/drawing/2014/main" id="{0EB79CE5-BD55-4C2D-86F3-CDA897516F48}"/>
              </a:ext>
            </a:extLst>
          </p:cNvPr>
          <p:cNvSpPr txBox="1"/>
          <p:nvPr/>
        </p:nvSpPr>
        <p:spPr>
          <a:xfrm>
            <a:off x="5195413" y="6143827"/>
            <a:ext cx="3453456" cy="461665"/>
          </a:xfrm>
          <a:prstGeom prst="rect">
            <a:avLst/>
          </a:prstGeom>
          <a:noFill/>
        </p:spPr>
        <p:txBody>
          <a:bodyPr wrap="square" rtlCol="0">
            <a:spAutoFit/>
          </a:bodyPr>
          <a:lstStyle/>
          <a:p>
            <a:r>
              <a:rPr lang="en-GB" sz="2400" dirty="0"/>
              <a:t>(b) score more than 8</a:t>
            </a:r>
          </a:p>
        </p:txBody>
      </p:sp>
      <p:sp>
        <p:nvSpPr>
          <p:cNvPr id="13" name="TextBox 12">
            <a:extLst>
              <a:ext uri="{FF2B5EF4-FFF2-40B4-BE49-F238E27FC236}">
                <a16:creationId xmlns:a16="http://schemas.microsoft.com/office/drawing/2014/main" id="{D1E6126F-98A9-4E93-8C25-8684EE35CF35}"/>
              </a:ext>
            </a:extLst>
          </p:cNvPr>
          <p:cNvSpPr txBox="1"/>
          <p:nvPr/>
        </p:nvSpPr>
        <p:spPr>
          <a:xfrm>
            <a:off x="8735616" y="6143827"/>
            <a:ext cx="3456384" cy="461665"/>
          </a:xfrm>
          <a:prstGeom prst="rect">
            <a:avLst/>
          </a:prstGeom>
          <a:noFill/>
        </p:spPr>
        <p:txBody>
          <a:bodyPr wrap="square" rtlCol="0">
            <a:spAutoFit/>
          </a:bodyPr>
          <a:lstStyle/>
          <a:p>
            <a:r>
              <a:rPr lang="en-US" sz="2400" dirty="0"/>
              <a:t>(c) score less than 6.</a:t>
            </a:r>
            <a:endParaRPr lang="en-GB" sz="2400"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73A4AB2-9667-4740-8A87-1540E143C719}"/>
                  </a:ext>
                </a:extLst>
              </p:cNvPr>
              <p:cNvSpPr txBox="1"/>
              <p:nvPr/>
            </p:nvSpPr>
            <p:spPr>
              <a:xfrm>
                <a:off x="11259680" y="2258634"/>
                <a:ext cx="792088" cy="78380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oMath>
                  </m:oMathPara>
                </a14:m>
                <a:endParaRPr lang="en-GB" sz="2400" dirty="0"/>
              </a:p>
            </p:txBody>
          </p:sp>
        </mc:Choice>
        <mc:Fallback xmlns="">
          <p:sp>
            <p:nvSpPr>
              <p:cNvPr id="14" name="TextBox 13">
                <a:extLst>
                  <a:ext uri="{FF2B5EF4-FFF2-40B4-BE49-F238E27FC236}">
                    <a16:creationId xmlns:a16="http://schemas.microsoft.com/office/drawing/2014/main" xmlns:a14="http://schemas.microsoft.com/office/drawing/2010/main" xmlns="" id="{773A4AB2-9667-4740-8A87-1540E143C719}"/>
                  </a:ext>
                </a:extLst>
              </p:cNvPr>
              <p:cNvSpPr txBox="1">
                <a:spLocks noRot="1" noChangeAspect="1" noMove="1" noResize="1" noEditPoints="1" noAdjustHandles="1" noChangeArrowheads="1" noChangeShapeType="1" noTextEdit="1"/>
              </p:cNvSpPr>
              <p:nvPr/>
            </p:nvSpPr>
            <p:spPr>
              <a:xfrm>
                <a:off x="11259680" y="2258634"/>
                <a:ext cx="792088" cy="783804"/>
              </a:xfrm>
              <a:prstGeom prst="rect">
                <a:avLst/>
              </a:prstGeom>
              <a:blipFill rotWithShape="1">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84B4A64-1602-42F9-9334-CCB7E362A7CC}"/>
                  </a:ext>
                </a:extLst>
              </p:cNvPr>
              <p:cNvSpPr txBox="1"/>
              <p:nvPr/>
            </p:nvSpPr>
            <p:spPr>
              <a:xfrm>
                <a:off x="11259680" y="3042673"/>
                <a:ext cx="79208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2</m:t>
                          </m:r>
                        </m:den>
                      </m:f>
                    </m:oMath>
                  </m:oMathPara>
                </a14:m>
                <a:endParaRPr lang="en-GB" dirty="0"/>
              </a:p>
            </p:txBody>
          </p:sp>
        </mc:Choice>
        <mc:Fallback xmlns="">
          <p:sp>
            <p:nvSpPr>
              <p:cNvPr id="19" name="TextBox 18">
                <a:extLst>
                  <a:ext uri="{FF2B5EF4-FFF2-40B4-BE49-F238E27FC236}">
                    <a16:creationId xmlns:a16="http://schemas.microsoft.com/office/drawing/2014/main" xmlns:a14="http://schemas.microsoft.com/office/drawing/2010/main" xmlns="" id="{D84B4A64-1602-42F9-9334-CCB7E362A7CC}"/>
                  </a:ext>
                </a:extLst>
              </p:cNvPr>
              <p:cNvSpPr txBox="1">
                <a:spLocks noRot="1" noChangeAspect="1" noMove="1" noResize="1" noEditPoints="1" noAdjustHandles="1" noChangeArrowheads="1" noChangeShapeType="1" noTextEdit="1"/>
              </p:cNvSpPr>
              <p:nvPr/>
            </p:nvSpPr>
            <p:spPr>
              <a:xfrm>
                <a:off x="11259680" y="3042673"/>
                <a:ext cx="792088" cy="695062"/>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C517746-4DB5-4714-AB76-8BF1D80F12A4}"/>
                  </a:ext>
                </a:extLst>
              </p:cNvPr>
              <p:cNvSpPr txBox="1"/>
              <p:nvPr/>
            </p:nvSpPr>
            <p:spPr>
              <a:xfrm>
                <a:off x="11259680" y="3842893"/>
                <a:ext cx="792088" cy="78380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oMath>
                  </m:oMathPara>
                </a14:m>
                <a:endParaRPr lang="en-GB" sz="2400" dirty="0"/>
              </a:p>
            </p:txBody>
          </p:sp>
        </mc:Choice>
        <mc:Fallback xmlns="">
          <p:sp>
            <p:nvSpPr>
              <p:cNvPr id="20" name="TextBox 19">
                <a:extLst>
                  <a:ext uri="{FF2B5EF4-FFF2-40B4-BE49-F238E27FC236}">
                    <a16:creationId xmlns:a16="http://schemas.microsoft.com/office/drawing/2014/main" xmlns:a14="http://schemas.microsoft.com/office/drawing/2010/main" xmlns="" id="{3C517746-4DB5-4714-AB76-8BF1D80F12A4}"/>
                  </a:ext>
                </a:extLst>
              </p:cNvPr>
              <p:cNvSpPr txBox="1">
                <a:spLocks noRot="1" noChangeAspect="1" noMove="1" noResize="1" noEditPoints="1" noAdjustHandles="1" noChangeArrowheads="1" noChangeShapeType="1" noTextEdit="1"/>
              </p:cNvSpPr>
              <p:nvPr/>
            </p:nvSpPr>
            <p:spPr>
              <a:xfrm>
                <a:off x="11259680" y="3842893"/>
                <a:ext cx="792088" cy="783804"/>
              </a:xfrm>
              <a:prstGeom prst="rect">
                <a:avLst/>
              </a:prstGeom>
              <a:blipFill rotWithShape="1">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A7129C2-30E4-4A83-A489-2F0451B34B98}"/>
                  </a:ext>
                </a:extLst>
              </p:cNvPr>
              <p:cNvSpPr txBox="1"/>
              <p:nvPr/>
            </p:nvSpPr>
            <p:spPr>
              <a:xfrm>
                <a:off x="4567054" y="5968827"/>
                <a:ext cx="792088"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9</m:t>
                          </m:r>
                        </m:den>
                      </m:f>
                    </m:oMath>
                  </m:oMathPara>
                </a14:m>
                <a:endParaRPr lang="en-GB" sz="2400" dirty="0"/>
              </a:p>
            </p:txBody>
          </p:sp>
        </mc:Choice>
        <mc:Fallback xmlns="">
          <p:sp>
            <p:nvSpPr>
              <p:cNvPr id="21" name="TextBox 20">
                <a:extLst>
                  <a:ext uri="{FF2B5EF4-FFF2-40B4-BE49-F238E27FC236}">
                    <a16:creationId xmlns:a16="http://schemas.microsoft.com/office/drawing/2014/main" id="{6A7129C2-30E4-4A83-A489-2F0451B34B98}"/>
                  </a:ext>
                </a:extLst>
              </p:cNvPr>
              <p:cNvSpPr txBox="1">
                <a:spLocks noRot="1" noChangeAspect="1" noMove="1" noResize="1" noEditPoints="1" noAdjustHandles="1" noChangeArrowheads="1" noChangeShapeType="1" noTextEdit="1"/>
              </p:cNvSpPr>
              <p:nvPr/>
            </p:nvSpPr>
            <p:spPr>
              <a:xfrm>
                <a:off x="4567054" y="5968827"/>
                <a:ext cx="792088" cy="786177"/>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6935067-1D9D-46A0-96BD-EC496525609C}"/>
                  </a:ext>
                </a:extLst>
              </p:cNvPr>
              <p:cNvSpPr txBox="1"/>
              <p:nvPr/>
            </p:nvSpPr>
            <p:spPr>
              <a:xfrm>
                <a:off x="8029418" y="5947041"/>
                <a:ext cx="792088"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18</m:t>
                          </m:r>
                        </m:den>
                      </m:f>
                    </m:oMath>
                  </m:oMathPara>
                </a14:m>
                <a:endParaRPr lang="en-GB" sz="2400" dirty="0"/>
              </a:p>
            </p:txBody>
          </p:sp>
        </mc:Choice>
        <mc:Fallback xmlns="">
          <p:sp>
            <p:nvSpPr>
              <p:cNvPr id="22" name="TextBox 21">
                <a:extLst>
                  <a:ext uri="{FF2B5EF4-FFF2-40B4-BE49-F238E27FC236}">
                    <a16:creationId xmlns:a16="http://schemas.microsoft.com/office/drawing/2014/main" id="{56935067-1D9D-46A0-96BD-EC496525609C}"/>
                  </a:ext>
                </a:extLst>
              </p:cNvPr>
              <p:cNvSpPr txBox="1">
                <a:spLocks noRot="1" noChangeAspect="1" noMove="1" noResize="1" noEditPoints="1" noAdjustHandles="1" noChangeArrowheads="1" noChangeShapeType="1" noTextEdit="1"/>
              </p:cNvSpPr>
              <p:nvPr/>
            </p:nvSpPr>
            <p:spPr>
              <a:xfrm>
                <a:off x="8029418" y="5947041"/>
                <a:ext cx="792088" cy="793679"/>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830DF44-F5E9-416E-88FE-E191145B6C06}"/>
                  </a:ext>
                </a:extLst>
              </p:cNvPr>
              <p:cNvSpPr txBox="1"/>
              <p:nvPr/>
            </p:nvSpPr>
            <p:spPr>
              <a:xfrm>
                <a:off x="11486659" y="5973312"/>
                <a:ext cx="792088"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18</m:t>
                          </m:r>
                        </m:den>
                      </m:f>
                    </m:oMath>
                  </m:oMathPara>
                </a14:m>
                <a:endParaRPr lang="en-GB" sz="2400" dirty="0">
                  <a:solidFill>
                    <a:srgbClr val="FF0000"/>
                  </a:solidFill>
                </a:endParaRPr>
              </a:p>
            </p:txBody>
          </p:sp>
        </mc:Choice>
        <mc:Fallback xmlns="">
          <p:sp>
            <p:nvSpPr>
              <p:cNvPr id="23" name="TextBox 22">
                <a:extLst>
                  <a:ext uri="{FF2B5EF4-FFF2-40B4-BE49-F238E27FC236}">
                    <a16:creationId xmlns:a16="http://schemas.microsoft.com/office/drawing/2014/main" id="{9830DF44-F5E9-416E-88FE-E191145B6C06}"/>
                  </a:ext>
                </a:extLst>
              </p:cNvPr>
              <p:cNvSpPr txBox="1">
                <a:spLocks noRot="1" noChangeAspect="1" noMove="1" noResize="1" noEditPoints="1" noAdjustHandles="1" noChangeArrowheads="1" noChangeShapeType="1" noTextEdit="1"/>
              </p:cNvSpPr>
              <p:nvPr/>
            </p:nvSpPr>
            <p:spPr>
              <a:xfrm>
                <a:off x="11486659" y="5973312"/>
                <a:ext cx="792088" cy="793679"/>
              </a:xfrm>
              <a:prstGeom prst="rect">
                <a:avLst/>
              </a:prstGeom>
              <a:blipFill>
                <a:blip r:embed="rId10"/>
                <a:stretch>
                  <a:fillRect/>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151FEB4E-8AF7-4844-A40C-9FEFED47284D}"/>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D2.2 </a:t>
            </a:r>
          </a:p>
          <a:p>
            <a:pPr algn="ctr"/>
            <a:endParaRPr lang="en-US" altLang="en-US" b="1" dirty="0">
              <a:solidFill>
                <a:schemeClr val="bg1"/>
              </a:solidFill>
            </a:endParaRPr>
          </a:p>
        </p:txBody>
      </p:sp>
    </p:spTree>
    <p:extLst>
      <p:ext uri="{BB962C8B-B14F-4D97-AF65-F5344CB8AC3E}">
        <p14:creationId xmlns:p14="http://schemas.microsoft.com/office/powerpoint/2010/main" val="1690233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0"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155210" y="924536"/>
            <a:ext cx="1002757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273050" indent="-273050" eaLnBrk="1" hangingPunct="1">
              <a:buClr>
                <a:srgbClr val="000000"/>
              </a:buClr>
              <a:buSzPct val="100000"/>
              <a:tabLst>
                <a:tab pos="273050" algn="l"/>
              </a:tabLst>
              <a:defRPr/>
            </a:pPr>
            <a:r>
              <a:rPr lang="en-US" sz="2400" dirty="0"/>
              <a:t>3. A school cook decides at random what </a:t>
            </a:r>
            <a:r>
              <a:rPr lang="en-US" sz="2400" dirty="0" err="1"/>
              <a:t>flavour</a:t>
            </a:r>
            <a:r>
              <a:rPr lang="en-US" sz="2400" dirty="0"/>
              <a:t> drink to serve at lunch    time. She chooses from blackcurrant (B), orange (O) and lemon (L).</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D2.2: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BA1A220-A848-40C3-824C-E58774C5007E}"/>
              </a:ext>
            </a:extLst>
          </p:cNvPr>
          <p:cNvSpPr/>
          <p:nvPr/>
        </p:nvSpPr>
        <p:spPr>
          <a:xfrm>
            <a:off x="2338775" y="1805296"/>
            <a:ext cx="6096000" cy="2831544"/>
          </a:xfrm>
          <a:prstGeom prst="rect">
            <a:avLst/>
          </a:prstGeom>
        </p:spPr>
        <p:txBody>
          <a:bodyPr>
            <a:spAutoFit/>
          </a:bodyPr>
          <a:lstStyle/>
          <a:p>
            <a:pPr>
              <a:spcAft>
                <a:spcPts val="600"/>
              </a:spcAft>
            </a:pPr>
            <a:r>
              <a:rPr lang="en-US" sz="2400" dirty="0"/>
              <a:t>(a)	Complete a copy of the table to show 	the possible outcomes from two 	consecutive days.</a:t>
            </a:r>
          </a:p>
          <a:p>
            <a:r>
              <a:rPr lang="en-US" sz="2400" dirty="0"/>
              <a:t>(b)	What is the probability that she serves:</a:t>
            </a:r>
          </a:p>
          <a:p>
            <a:pPr>
              <a:spcAft>
                <a:spcPts val="300"/>
              </a:spcAft>
            </a:pPr>
            <a:r>
              <a:rPr lang="en-US" sz="2400" dirty="0"/>
              <a:t>     </a:t>
            </a:r>
            <a:r>
              <a:rPr lang="en-US" sz="2400" dirty="0" err="1"/>
              <a:t>i</a:t>
            </a:r>
            <a:r>
              <a:rPr lang="en-US" sz="2400" dirty="0"/>
              <a:t>)	blackcurrant on both days,</a:t>
            </a:r>
          </a:p>
          <a:p>
            <a:pPr>
              <a:spcAft>
                <a:spcPts val="300"/>
              </a:spcAft>
            </a:pPr>
            <a:r>
              <a:rPr lang="en-US" sz="2400" dirty="0"/>
              <a:t>     ii)	the same </a:t>
            </a:r>
            <a:r>
              <a:rPr lang="en-US" sz="2400" dirty="0" err="1"/>
              <a:t>flavour</a:t>
            </a:r>
            <a:r>
              <a:rPr lang="en-US" sz="2400" dirty="0"/>
              <a:t> on both days,</a:t>
            </a:r>
          </a:p>
          <a:p>
            <a:pPr>
              <a:spcAft>
                <a:spcPts val="300"/>
              </a:spcAft>
            </a:pPr>
            <a:r>
              <a:rPr lang="en-US" sz="2400" dirty="0"/>
              <a:t>     iii)	lemon or blackcurrant on both days?</a:t>
            </a:r>
            <a:endParaRPr lang="en-GB" sz="2400" dirty="0"/>
          </a:p>
        </p:txBody>
      </p:sp>
      <p:pic>
        <p:nvPicPr>
          <p:cNvPr id="3" name="Picture 2">
            <a:extLst>
              <a:ext uri="{FF2B5EF4-FFF2-40B4-BE49-F238E27FC236}">
                <a16:creationId xmlns:a16="http://schemas.microsoft.com/office/drawing/2014/main" id="{0676AC05-E0BC-4253-BF12-C6F63BD832BB}"/>
              </a:ext>
            </a:extLst>
          </p:cNvPr>
          <p:cNvPicPr>
            <a:picLocks noChangeAspect="1"/>
          </p:cNvPicPr>
          <p:nvPr/>
        </p:nvPicPr>
        <p:blipFill>
          <a:blip r:embed="rId4"/>
          <a:stretch>
            <a:fillRect/>
          </a:stretch>
        </p:blipFill>
        <p:spPr>
          <a:xfrm>
            <a:off x="8335533" y="1813577"/>
            <a:ext cx="3377092" cy="3005416"/>
          </a:xfrm>
          <a:prstGeom prst="rect">
            <a:avLst/>
          </a:prstGeom>
        </p:spPr>
      </p:pic>
      <p:sp>
        <p:nvSpPr>
          <p:cNvPr id="4" name="Rectangle 3">
            <a:extLst>
              <a:ext uri="{FF2B5EF4-FFF2-40B4-BE49-F238E27FC236}">
                <a16:creationId xmlns:a16="http://schemas.microsoft.com/office/drawing/2014/main" id="{E00E8B1D-5D21-4CF6-987A-21BA76DA635C}"/>
              </a:ext>
            </a:extLst>
          </p:cNvPr>
          <p:cNvSpPr/>
          <p:nvPr/>
        </p:nvSpPr>
        <p:spPr>
          <a:xfrm>
            <a:off x="2353989" y="4875936"/>
            <a:ext cx="9704725" cy="830997"/>
          </a:xfrm>
          <a:prstGeom prst="rect">
            <a:avLst/>
          </a:prstGeom>
        </p:spPr>
        <p:txBody>
          <a:bodyPr wrap="square">
            <a:spAutoFit/>
          </a:bodyPr>
          <a:lstStyle/>
          <a:p>
            <a:r>
              <a:rPr lang="en-US" sz="2400" dirty="0"/>
              <a:t>(c)  Clare will not drink lemon squash. What is the probability that she 	is unable to drink the squash on two consecutive days?</a:t>
            </a:r>
            <a:endParaRPr lang="en-GB" sz="2400" dirty="0"/>
          </a:p>
        </p:txBody>
      </p:sp>
      <p:sp>
        <p:nvSpPr>
          <p:cNvPr id="7" name="TextBox 6">
            <a:extLst>
              <a:ext uri="{FF2B5EF4-FFF2-40B4-BE49-F238E27FC236}">
                <a16:creationId xmlns:a16="http://schemas.microsoft.com/office/drawing/2014/main" id="{96DCB2D6-5423-4721-BAA1-A184681D52A1}"/>
              </a:ext>
            </a:extLst>
          </p:cNvPr>
          <p:cNvSpPr txBox="1"/>
          <p:nvPr/>
        </p:nvSpPr>
        <p:spPr>
          <a:xfrm>
            <a:off x="10267220" y="2907632"/>
            <a:ext cx="648072" cy="369332"/>
          </a:xfrm>
          <a:prstGeom prst="rect">
            <a:avLst/>
          </a:prstGeom>
          <a:noFill/>
        </p:spPr>
        <p:txBody>
          <a:bodyPr wrap="square" rtlCol="0">
            <a:spAutoFit/>
          </a:bodyPr>
          <a:lstStyle/>
          <a:p>
            <a:r>
              <a:rPr lang="en-GB" sz="1800" dirty="0">
                <a:solidFill>
                  <a:srgbClr val="FF0000"/>
                </a:solidFill>
              </a:rPr>
              <a:t>BL</a:t>
            </a:r>
          </a:p>
        </p:txBody>
      </p:sp>
      <p:sp>
        <p:nvSpPr>
          <p:cNvPr id="12" name="TextBox 11">
            <a:extLst>
              <a:ext uri="{FF2B5EF4-FFF2-40B4-BE49-F238E27FC236}">
                <a16:creationId xmlns:a16="http://schemas.microsoft.com/office/drawing/2014/main" id="{F2AF1FAF-87AD-4655-9056-9A0DEAF31F65}"/>
              </a:ext>
            </a:extLst>
          </p:cNvPr>
          <p:cNvSpPr txBox="1"/>
          <p:nvPr/>
        </p:nvSpPr>
        <p:spPr>
          <a:xfrm>
            <a:off x="10843615" y="2916547"/>
            <a:ext cx="648072" cy="369332"/>
          </a:xfrm>
          <a:prstGeom prst="rect">
            <a:avLst/>
          </a:prstGeom>
          <a:noFill/>
        </p:spPr>
        <p:txBody>
          <a:bodyPr wrap="square" rtlCol="0">
            <a:spAutoFit/>
          </a:bodyPr>
          <a:lstStyle/>
          <a:p>
            <a:r>
              <a:rPr lang="en-GB" sz="1800" dirty="0">
                <a:solidFill>
                  <a:srgbClr val="FF0000"/>
                </a:solidFill>
              </a:rPr>
              <a:t>BO</a:t>
            </a:r>
          </a:p>
        </p:txBody>
      </p:sp>
      <p:sp>
        <p:nvSpPr>
          <p:cNvPr id="13" name="TextBox 12">
            <a:extLst>
              <a:ext uri="{FF2B5EF4-FFF2-40B4-BE49-F238E27FC236}">
                <a16:creationId xmlns:a16="http://schemas.microsoft.com/office/drawing/2014/main" id="{FF12AD90-4B05-4867-B3EB-70544E387DB5}"/>
              </a:ext>
            </a:extLst>
          </p:cNvPr>
          <p:cNvSpPr txBox="1"/>
          <p:nvPr/>
        </p:nvSpPr>
        <p:spPr>
          <a:xfrm>
            <a:off x="9633579" y="3494403"/>
            <a:ext cx="648072" cy="369332"/>
          </a:xfrm>
          <a:prstGeom prst="rect">
            <a:avLst/>
          </a:prstGeom>
          <a:noFill/>
        </p:spPr>
        <p:txBody>
          <a:bodyPr wrap="square" rtlCol="0">
            <a:spAutoFit/>
          </a:bodyPr>
          <a:lstStyle/>
          <a:p>
            <a:r>
              <a:rPr lang="en-GB" sz="1800" dirty="0">
                <a:solidFill>
                  <a:srgbClr val="FF0000"/>
                </a:solidFill>
              </a:rPr>
              <a:t>LB</a:t>
            </a:r>
          </a:p>
        </p:txBody>
      </p:sp>
      <p:sp>
        <p:nvSpPr>
          <p:cNvPr id="14" name="TextBox 13">
            <a:extLst>
              <a:ext uri="{FF2B5EF4-FFF2-40B4-BE49-F238E27FC236}">
                <a16:creationId xmlns:a16="http://schemas.microsoft.com/office/drawing/2014/main" id="{3978B2DA-8AD6-436A-BA9D-BF2D182E0E9A}"/>
              </a:ext>
            </a:extLst>
          </p:cNvPr>
          <p:cNvSpPr txBox="1"/>
          <p:nvPr/>
        </p:nvSpPr>
        <p:spPr>
          <a:xfrm>
            <a:off x="10241089" y="3552447"/>
            <a:ext cx="648072" cy="369332"/>
          </a:xfrm>
          <a:prstGeom prst="rect">
            <a:avLst/>
          </a:prstGeom>
          <a:noFill/>
        </p:spPr>
        <p:txBody>
          <a:bodyPr wrap="square" rtlCol="0">
            <a:spAutoFit/>
          </a:bodyPr>
          <a:lstStyle/>
          <a:p>
            <a:r>
              <a:rPr lang="en-GB" sz="1800" dirty="0">
                <a:solidFill>
                  <a:srgbClr val="FF0000"/>
                </a:solidFill>
              </a:rPr>
              <a:t>LL</a:t>
            </a:r>
          </a:p>
        </p:txBody>
      </p:sp>
      <p:sp>
        <p:nvSpPr>
          <p:cNvPr id="15" name="TextBox 14">
            <a:extLst>
              <a:ext uri="{FF2B5EF4-FFF2-40B4-BE49-F238E27FC236}">
                <a16:creationId xmlns:a16="http://schemas.microsoft.com/office/drawing/2014/main" id="{E5F512EF-4554-434B-A0BD-341814A8C704}"/>
              </a:ext>
            </a:extLst>
          </p:cNvPr>
          <p:cNvSpPr txBox="1"/>
          <p:nvPr/>
        </p:nvSpPr>
        <p:spPr>
          <a:xfrm>
            <a:off x="9633579" y="4135575"/>
            <a:ext cx="648072" cy="369332"/>
          </a:xfrm>
          <a:prstGeom prst="rect">
            <a:avLst/>
          </a:prstGeom>
          <a:noFill/>
        </p:spPr>
        <p:txBody>
          <a:bodyPr wrap="square" rtlCol="0">
            <a:spAutoFit/>
          </a:bodyPr>
          <a:lstStyle/>
          <a:p>
            <a:r>
              <a:rPr lang="en-GB" sz="1800" dirty="0">
                <a:solidFill>
                  <a:srgbClr val="FF0000"/>
                </a:solidFill>
              </a:rPr>
              <a:t>OB</a:t>
            </a:r>
          </a:p>
        </p:txBody>
      </p:sp>
      <p:sp>
        <p:nvSpPr>
          <p:cNvPr id="16" name="TextBox 15">
            <a:extLst>
              <a:ext uri="{FF2B5EF4-FFF2-40B4-BE49-F238E27FC236}">
                <a16:creationId xmlns:a16="http://schemas.microsoft.com/office/drawing/2014/main" id="{D1D8F1A2-D376-4A77-817B-618380673099}"/>
              </a:ext>
            </a:extLst>
          </p:cNvPr>
          <p:cNvSpPr txBox="1"/>
          <p:nvPr/>
        </p:nvSpPr>
        <p:spPr>
          <a:xfrm>
            <a:off x="10241089" y="4142105"/>
            <a:ext cx="648072" cy="369332"/>
          </a:xfrm>
          <a:prstGeom prst="rect">
            <a:avLst/>
          </a:prstGeom>
          <a:noFill/>
        </p:spPr>
        <p:txBody>
          <a:bodyPr wrap="square" rtlCol="0">
            <a:spAutoFit/>
          </a:bodyPr>
          <a:lstStyle/>
          <a:p>
            <a:r>
              <a:rPr lang="en-GB" sz="1800" dirty="0">
                <a:solidFill>
                  <a:srgbClr val="FF0000"/>
                </a:solidFill>
              </a:rPr>
              <a:t>OL</a:t>
            </a:r>
          </a:p>
        </p:txBody>
      </p:sp>
      <p:sp>
        <p:nvSpPr>
          <p:cNvPr id="17" name="TextBox 16">
            <a:extLst>
              <a:ext uri="{FF2B5EF4-FFF2-40B4-BE49-F238E27FC236}">
                <a16:creationId xmlns:a16="http://schemas.microsoft.com/office/drawing/2014/main" id="{0A8D3C95-EC00-4E5D-B4D0-9AA4E6176734}"/>
              </a:ext>
            </a:extLst>
          </p:cNvPr>
          <p:cNvSpPr txBox="1"/>
          <p:nvPr/>
        </p:nvSpPr>
        <p:spPr>
          <a:xfrm>
            <a:off x="10845484" y="4136992"/>
            <a:ext cx="648072" cy="369332"/>
          </a:xfrm>
          <a:prstGeom prst="rect">
            <a:avLst/>
          </a:prstGeom>
          <a:noFill/>
        </p:spPr>
        <p:txBody>
          <a:bodyPr wrap="square" rtlCol="0">
            <a:spAutoFit/>
          </a:bodyPr>
          <a:lstStyle/>
          <a:p>
            <a:r>
              <a:rPr lang="en-GB" sz="1800" dirty="0">
                <a:solidFill>
                  <a:srgbClr val="FF0000"/>
                </a:solidFill>
              </a:rPr>
              <a:t>OO</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746E5AB-C266-41AD-8040-5A5AB24C33F6}"/>
                  </a:ext>
                </a:extLst>
              </p:cNvPr>
              <p:cNvSpPr txBox="1"/>
              <p:nvPr/>
            </p:nvSpPr>
            <p:spPr>
              <a:xfrm>
                <a:off x="2855640" y="6090573"/>
                <a:ext cx="4045090" cy="616579"/>
              </a:xfrm>
              <a:prstGeom prst="rect">
                <a:avLst/>
              </a:prstGeom>
              <a:noFill/>
            </p:spPr>
            <p:txBody>
              <a:bodyPr wrap="square" rtlCol="0">
                <a:spAutoFit/>
              </a:bodyPr>
              <a:lstStyle/>
              <a:p>
                <a:r>
                  <a:rPr lang="en-GB" sz="2400" dirty="0"/>
                  <a:t>(b)  </a:t>
                </a:r>
                <a:r>
                  <a:rPr lang="en-GB" sz="2400" dirty="0" err="1"/>
                  <a:t>i</a:t>
                </a:r>
                <a:r>
                  <a:rPr lang="en-GB" sz="2400" dirty="0"/>
                  <a:t>)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1</m:t>
                        </m:r>
                      </m:num>
                      <m:den>
                        <m:r>
                          <a:rPr lang="en-GB" sz="2400" b="0" i="1" dirty="0" smtClean="0">
                            <a:solidFill>
                              <a:srgbClr val="FF0000"/>
                            </a:solidFill>
                            <a:latin typeface="Cambria Math" panose="02040503050406030204" pitchFamily="18" charset="0"/>
                          </a:rPr>
                          <m:t>9</m:t>
                        </m:r>
                      </m:den>
                    </m:f>
                    <m:r>
                      <a:rPr lang="en-GB" sz="2400" i="1" dirty="0" smtClean="0">
                        <a:latin typeface="Cambria Math" panose="02040503050406030204" pitchFamily="18" charset="0"/>
                      </a:rPr>
                      <m:t>    </m:t>
                    </m:r>
                  </m:oMath>
                </a14:m>
                <a:r>
                  <a:rPr lang="en-GB" sz="2400" dirty="0"/>
                  <a:t>   ii)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1</m:t>
                        </m:r>
                      </m:num>
                      <m:den>
                        <m:r>
                          <a:rPr lang="en-GB" sz="2400" b="0" i="1" dirty="0" smtClean="0">
                            <a:solidFill>
                              <a:srgbClr val="FF0000"/>
                            </a:solidFill>
                            <a:latin typeface="Cambria Math" panose="02040503050406030204" pitchFamily="18" charset="0"/>
                          </a:rPr>
                          <m:t>3</m:t>
                        </m:r>
                      </m:den>
                    </m:f>
                  </m:oMath>
                </a14:m>
                <a:r>
                  <a:rPr lang="en-GB" sz="2400" dirty="0"/>
                  <a:t>       iii)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m:t>
                        </m:r>
                      </m:num>
                      <m:den>
                        <m:r>
                          <a:rPr lang="en-GB" sz="2400" b="0" i="1" smtClean="0">
                            <a:solidFill>
                              <a:srgbClr val="FF0000"/>
                            </a:solidFill>
                            <a:latin typeface="Cambria Math" panose="02040503050406030204" pitchFamily="18" charset="0"/>
                          </a:rPr>
                          <m:t>9</m:t>
                        </m:r>
                      </m:den>
                    </m:f>
                  </m:oMath>
                </a14:m>
                <a:endParaRPr lang="en-GB" sz="2400" dirty="0"/>
              </a:p>
            </p:txBody>
          </p:sp>
        </mc:Choice>
        <mc:Fallback xmlns="">
          <p:sp>
            <p:nvSpPr>
              <p:cNvPr id="8" name="TextBox 7">
                <a:extLst>
                  <a:ext uri="{FF2B5EF4-FFF2-40B4-BE49-F238E27FC236}">
                    <a16:creationId xmlns:a16="http://schemas.microsoft.com/office/drawing/2014/main" id="{A746E5AB-C266-41AD-8040-5A5AB24C33F6}"/>
                  </a:ext>
                </a:extLst>
              </p:cNvPr>
              <p:cNvSpPr txBox="1">
                <a:spLocks noRot="1" noChangeAspect="1" noMove="1" noResize="1" noEditPoints="1" noAdjustHandles="1" noChangeArrowheads="1" noChangeShapeType="1" noTextEdit="1"/>
              </p:cNvSpPr>
              <p:nvPr/>
            </p:nvSpPr>
            <p:spPr>
              <a:xfrm>
                <a:off x="2855640" y="6090573"/>
                <a:ext cx="4045090" cy="616579"/>
              </a:xfrm>
              <a:prstGeom prst="rect">
                <a:avLst/>
              </a:prstGeom>
              <a:blipFill>
                <a:blip r:embed="rId5"/>
                <a:stretch>
                  <a:fillRect l="-2259"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61000DF-E780-4168-83FD-95C28B49EC33}"/>
                  </a:ext>
                </a:extLst>
              </p:cNvPr>
              <p:cNvSpPr txBox="1"/>
              <p:nvPr/>
            </p:nvSpPr>
            <p:spPr>
              <a:xfrm>
                <a:off x="7005606" y="6118990"/>
                <a:ext cx="962604" cy="615040"/>
              </a:xfrm>
              <a:prstGeom prst="rect">
                <a:avLst/>
              </a:prstGeom>
              <a:noFill/>
            </p:spPr>
            <p:txBody>
              <a:bodyPr wrap="square" rtlCol="0">
                <a:spAutoFit/>
              </a:bodyPr>
              <a:lstStyle/>
              <a:p>
                <a:r>
                  <a:rPr lang="en-GB" sz="2400" dirty="0"/>
                  <a:t>(c) </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i="1">
                            <a:solidFill>
                              <a:srgbClr val="FF0000"/>
                            </a:solidFill>
                            <a:latin typeface="Cambria Math" panose="02040503050406030204" pitchFamily="18" charset="0"/>
                          </a:rPr>
                          <m:t>9</m:t>
                        </m:r>
                      </m:den>
                    </m:f>
                  </m:oMath>
                </a14:m>
                <a:r>
                  <a:rPr lang="en-GB" sz="2400" dirty="0"/>
                  <a:t>  </a:t>
                </a:r>
              </a:p>
            </p:txBody>
          </p:sp>
        </mc:Choice>
        <mc:Fallback xmlns="">
          <p:sp>
            <p:nvSpPr>
              <p:cNvPr id="10" name="TextBox 9">
                <a:extLst>
                  <a:ext uri="{FF2B5EF4-FFF2-40B4-BE49-F238E27FC236}">
                    <a16:creationId xmlns:a16="http://schemas.microsoft.com/office/drawing/2014/main" id="{561000DF-E780-4168-83FD-95C28B49EC33}"/>
                  </a:ext>
                </a:extLst>
              </p:cNvPr>
              <p:cNvSpPr txBox="1">
                <a:spLocks noRot="1" noChangeAspect="1" noMove="1" noResize="1" noEditPoints="1" noAdjustHandles="1" noChangeArrowheads="1" noChangeShapeType="1" noTextEdit="1"/>
              </p:cNvSpPr>
              <p:nvPr/>
            </p:nvSpPr>
            <p:spPr>
              <a:xfrm>
                <a:off x="7005606" y="6118990"/>
                <a:ext cx="962604" cy="615040"/>
              </a:xfrm>
              <a:prstGeom prst="rect">
                <a:avLst/>
              </a:prstGeom>
              <a:blipFill>
                <a:blip r:embed="rId6"/>
                <a:stretch>
                  <a:fillRect l="-9494" b="-7921"/>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E8558985-F75A-5741-912E-4CF48E01E80D}"/>
              </a:ext>
            </a:extLst>
          </p:cNvPr>
          <p:cNvSpPr txBox="1"/>
          <p:nvPr/>
        </p:nvSpPr>
        <p:spPr>
          <a:xfrm>
            <a:off x="2410950" y="5657325"/>
            <a:ext cx="1812842" cy="461665"/>
          </a:xfrm>
          <a:prstGeom prst="rect">
            <a:avLst/>
          </a:prstGeom>
          <a:noFill/>
        </p:spPr>
        <p:txBody>
          <a:bodyPr wrap="square" rtlCol="0">
            <a:spAutoFit/>
          </a:bodyPr>
          <a:lstStyle/>
          <a:p>
            <a:r>
              <a:rPr lang="en-US" sz="2400" b="1" dirty="0"/>
              <a:t>Answers</a:t>
            </a:r>
          </a:p>
        </p:txBody>
      </p:sp>
      <p:sp>
        <p:nvSpPr>
          <p:cNvPr id="21" name="Rectangle 20">
            <a:extLst>
              <a:ext uri="{FF2B5EF4-FFF2-40B4-BE49-F238E27FC236}">
                <a16:creationId xmlns:a16="http://schemas.microsoft.com/office/drawing/2014/main" id="{20BBA0B0-A803-2E49-85E9-A086C3A9D3A7}"/>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D2.2 </a:t>
            </a:r>
          </a:p>
          <a:p>
            <a:pPr algn="ctr"/>
            <a:endParaRPr lang="en-US" altLang="en-US" b="1" dirty="0">
              <a:solidFill>
                <a:schemeClr val="bg1"/>
              </a:solidFill>
            </a:endParaRPr>
          </a:p>
        </p:txBody>
      </p:sp>
    </p:spTree>
    <p:extLst>
      <p:ext uri="{BB962C8B-B14F-4D97-AF65-F5344CB8AC3E}">
        <p14:creationId xmlns:p14="http://schemas.microsoft.com/office/powerpoint/2010/main" val="2721979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P spid="14" grpId="0"/>
      <p:bldP spid="15" grpId="0"/>
      <p:bldP spid="16" grpId="0"/>
      <p:bldP spid="1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D2.2: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4051" y="1118699"/>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97315" y="2598003"/>
            <a:ext cx="99879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9" name="Rectangle 8">
            <a:extLst>
              <a:ext uri="{FF2B5EF4-FFF2-40B4-BE49-F238E27FC236}">
                <a16:creationId xmlns:a16="http://schemas.microsoft.com/office/drawing/2014/main" id="{1810417D-19E3-5B4E-BB4E-66F181781556}"/>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D2.2 </a:t>
            </a:r>
          </a:p>
          <a:p>
            <a:pPr algn="ctr"/>
            <a:endParaRPr lang="en-US" altLang="en-US" b="1" dirty="0">
              <a:solidFill>
                <a:schemeClr val="bg1"/>
              </a:solidFill>
            </a:endParaRPr>
          </a:p>
        </p:txBody>
      </p:sp>
      <p:sp>
        <p:nvSpPr>
          <p:cNvPr id="10" name="Rectangle 9">
            <a:extLst>
              <a:ext uri="{FF2B5EF4-FFF2-40B4-BE49-F238E27FC236}">
                <a16:creationId xmlns:a16="http://schemas.microsoft.com/office/drawing/2014/main" id="{734B24BB-2CCA-5945-A15E-32AB590A90A5}"/>
              </a:ext>
            </a:extLst>
          </p:cNvPr>
          <p:cNvSpPr/>
          <p:nvPr/>
        </p:nvSpPr>
        <p:spPr>
          <a:xfrm>
            <a:off x="3047556" y="4243440"/>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http://szalonta.hu/ske/text/D2/sked2s2.html</a:t>
            </a:r>
          </a:p>
        </p:txBody>
      </p:sp>
    </p:spTree>
    <p:extLst>
      <p:ext uri="{BB962C8B-B14F-4D97-AF65-F5344CB8AC3E}">
        <p14:creationId xmlns:p14="http://schemas.microsoft.com/office/powerpoint/2010/main" val="24037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Use of Tree Diagrams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D4E9E45-BFCC-4038-BFFB-1B84DE528134}"/>
              </a:ext>
            </a:extLst>
          </p:cNvPr>
          <p:cNvSpPr/>
          <p:nvPr/>
        </p:nvSpPr>
        <p:spPr>
          <a:xfrm>
            <a:off x="2358143" y="648975"/>
            <a:ext cx="9145016" cy="830997"/>
          </a:xfrm>
          <a:prstGeom prst="rect">
            <a:avLst/>
          </a:prstGeom>
        </p:spPr>
        <p:txBody>
          <a:bodyPr wrap="square">
            <a:spAutoFit/>
          </a:bodyPr>
          <a:lstStyle/>
          <a:p>
            <a:r>
              <a:rPr lang="en-US" sz="2400" dirty="0"/>
              <a:t>Tree diagrams can be used to find the probabilities for two events when the outcomes are not necessarily equally likely.</a:t>
            </a:r>
            <a:endParaRPr lang="en-GB" sz="2400" dirty="0"/>
          </a:p>
        </p:txBody>
      </p:sp>
      <p:sp>
        <p:nvSpPr>
          <p:cNvPr id="9" name="TextBox 8">
            <a:extLst>
              <a:ext uri="{FF2B5EF4-FFF2-40B4-BE49-F238E27FC236}">
                <a16:creationId xmlns:a16="http://schemas.microsoft.com/office/drawing/2014/main" id="{831143AF-8CC5-4D2A-81A5-9EE6100B7A6B}"/>
              </a:ext>
            </a:extLst>
          </p:cNvPr>
          <p:cNvSpPr txBox="1"/>
          <p:nvPr/>
        </p:nvSpPr>
        <p:spPr>
          <a:xfrm>
            <a:off x="2358143" y="1448235"/>
            <a:ext cx="2071298" cy="461665"/>
          </a:xfrm>
          <a:prstGeom prst="rect">
            <a:avLst/>
          </a:prstGeom>
          <a:noFill/>
        </p:spPr>
        <p:txBody>
          <a:bodyPr wrap="square" rtlCol="0">
            <a:spAutoFit/>
          </a:bodyPr>
          <a:lstStyle/>
          <a:p>
            <a:r>
              <a:rPr lang="en-GB" sz="2400" b="1" dirty="0"/>
              <a:t>Example 1</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D8ED6796-2D17-43D7-8EC6-FD85406E04AF}"/>
                  </a:ext>
                </a:extLst>
              </p:cNvPr>
              <p:cNvSpPr/>
              <p:nvPr/>
            </p:nvSpPr>
            <p:spPr>
              <a:xfrm>
                <a:off x="2347731" y="1729549"/>
                <a:ext cx="9656811" cy="616194"/>
              </a:xfrm>
              <a:prstGeom prst="rect">
                <a:avLst/>
              </a:prstGeom>
            </p:spPr>
            <p:txBody>
              <a:bodyPr wrap="none">
                <a:spAutoFit/>
              </a:bodyPr>
              <a:lstStyle/>
              <a:p>
                <a:pPr>
                  <a:spcAft>
                    <a:spcPts val="0"/>
                  </a:spcAft>
                </a:pPr>
                <a:r>
                  <a:rPr lang="en-US" sz="2400" dirty="0"/>
                  <a:t>If the probability that it rains on any day is </a:t>
                </a:r>
                <a14:m>
                  <m:oMath xmlns:m="http://schemas.openxmlformats.org/officeDocument/2006/math">
                    <m:f>
                      <m:fPr>
                        <m:ctrlPr>
                          <a:rPr lang="en-US" sz="240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5</m:t>
                        </m:r>
                      </m:den>
                    </m:f>
                  </m:oMath>
                </a14:m>
                <a:r>
                  <a:rPr lang="en-US" sz="2400" dirty="0"/>
                  <a:t>, draw a tree diagram and</a:t>
                </a:r>
              </a:p>
            </p:txBody>
          </p:sp>
        </mc:Choice>
        <mc:Fallback xmlns="">
          <p:sp>
            <p:nvSpPr>
              <p:cNvPr id="10" name="Rectangle 9">
                <a:extLst>
                  <a:ext uri="{FF2B5EF4-FFF2-40B4-BE49-F238E27FC236}">
                    <a16:creationId xmlns:a16="http://schemas.microsoft.com/office/drawing/2014/main" id="{D8ED6796-2D17-43D7-8EC6-FD85406E04AF}"/>
                  </a:ext>
                </a:extLst>
              </p:cNvPr>
              <p:cNvSpPr>
                <a:spLocks noRot="1" noChangeAspect="1" noMove="1" noResize="1" noEditPoints="1" noAdjustHandles="1" noChangeArrowheads="1" noChangeShapeType="1" noTextEdit="1"/>
              </p:cNvSpPr>
              <p:nvPr/>
            </p:nvSpPr>
            <p:spPr>
              <a:xfrm>
                <a:off x="2347731" y="1729549"/>
                <a:ext cx="9656811" cy="616194"/>
              </a:xfrm>
              <a:prstGeom prst="rect">
                <a:avLst/>
              </a:prstGeom>
              <a:blipFill>
                <a:blip r:embed="rId4"/>
                <a:stretch>
                  <a:fillRect l="-947" b="-8911"/>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F2D66016-DBE1-4C5D-AE5B-0BA8DCEA1EEF}"/>
              </a:ext>
            </a:extLst>
          </p:cNvPr>
          <p:cNvSpPr/>
          <p:nvPr/>
        </p:nvSpPr>
        <p:spPr>
          <a:xfrm>
            <a:off x="2358143" y="3416300"/>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C8F6BA0E-6A7C-40C8-9DF3-5D42843870A4}"/>
                  </a:ext>
                </a:extLst>
              </p:cNvPr>
              <p:cNvSpPr/>
              <p:nvPr/>
            </p:nvSpPr>
            <p:spPr>
              <a:xfrm>
                <a:off x="2379698" y="3759578"/>
                <a:ext cx="4868430" cy="2462854"/>
              </a:xfrm>
              <a:prstGeom prst="rect">
                <a:avLst/>
              </a:prstGeom>
            </p:spPr>
            <p:txBody>
              <a:bodyPr wrap="square">
                <a:spAutoFit/>
              </a:bodyPr>
              <a:lstStyle/>
              <a:p>
                <a:r>
                  <a:rPr lang="en-US" sz="2400" dirty="0">
                    <a:solidFill>
                      <a:srgbClr val="FF0000"/>
                    </a:solidFill>
                  </a:rPr>
                  <a:t>The tree diagram shows all the possible outcomes. Now the probability of each event can be placed on the appropriate branch of the tree.  The probability of no rain is 1 −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5</m:t>
                        </m:r>
                      </m:den>
                    </m:f>
                  </m:oMath>
                </a14:m>
                <a:r>
                  <a:rPr lang="en-GB" sz="2400" dirty="0">
                    <a:solidFill>
                      <a:srgbClr val="FF0000"/>
                    </a:solidFill>
                  </a:rPr>
                  <a:t> =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4</m:t>
                        </m:r>
                      </m:num>
                      <m:den>
                        <m:r>
                          <a:rPr lang="en-GB" sz="2400" b="0" i="1" dirty="0" smtClean="0">
                            <a:solidFill>
                              <a:srgbClr val="FF0000"/>
                            </a:solidFill>
                            <a:latin typeface="Cambria Math" panose="02040503050406030204" pitchFamily="18" charset="0"/>
                          </a:rPr>
                          <m:t>5</m:t>
                        </m:r>
                      </m:den>
                    </m:f>
                    <m:r>
                      <a:rPr lang="en-GB" sz="2400" b="0" i="1" dirty="0" smtClean="0">
                        <a:solidFill>
                          <a:srgbClr val="FF0000"/>
                        </a:solidFill>
                        <a:latin typeface="Cambria Math"/>
                      </a:rPr>
                      <m:t>.</m:t>
                    </m:r>
                  </m:oMath>
                </a14:m>
                <a:endParaRPr lang="en-GB" sz="2400" dirty="0">
                  <a:solidFill>
                    <a:srgbClr val="FF0000"/>
                  </a:solidFill>
                </a:endParaRPr>
              </a:p>
            </p:txBody>
          </p:sp>
        </mc:Choice>
        <mc:Fallback xmlns="">
          <p:sp>
            <p:nvSpPr>
              <p:cNvPr id="12" name="Rectangle 11">
                <a:extLst>
                  <a:ext uri="{FF2B5EF4-FFF2-40B4-BE49-F238E27FC236}">
                    <a16:creationId xmlns:a16="http://schemas.microsoft.com/office/drawing/2014/main" id="{C8F6BA0E-6A7C-40C8-9DF3-5D42843870A4}"/>
                  </a:ext>
                </a:extLst>
              </p:cNvPr>
              <p:cNvSpPr>
                <a:spLocks noRot="1" noChangeAspect="1" noMove="1" noResize="1" noEditPoints="1" noAdjustHandles="1" noChangeArrowheads="1" noChangeShapeType="1" noTextEdit="1"/>
              </p:cNvSpPr>
              <p:nvPr/>
            </p:nvSpPr>
            <p:spPr>
              <a:xfrm>
                <a:off x="2379698" y="3759578"/>
                <a:ext cx="4868430" cy="2462854"/>
              </a:xfrm>
              <a:prstGeom prst="rect">
                <a:avLst/>
              </a:prstGeom>
              <a:blipFill>
                <a:blip r:embed="rId5"/>
                <a:stretch>
                  <a:fillRect l="-1877" t="-1733" b="-1485"/>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BAF90E7E-828B-B540-B0A1-715C47F4EE37}"/>
              </a:ext>
            </a:extLst>
          </p:cNvPr>
          <p:cNvSpPr txBox="1"/>
          <p:nvPr/>
        </p:nvSpPr>
        <p:spPr>
          <a:xfrm>
            <a:off x="2805402" y="6285655"/>
            <a:ext cx="4313830" cy="400110"/>
          </a:xfrm>
          <a:prstGeom prst="rect">
            <a:avLst/>
          </a:prstGeom>
          <a:noFill/>
        </p:spPr>
        <p:txBody>
          <a:bodyPr wrap="square" rtlCol="0">
            <a:spAutoFit/>
          </a:bodyPr>
          <a:lstStyle/>
          <a:p>
            <a:r>
              <a:rPr lang="en-US" dirty="0"/>
              <a:t>Solution continued on next slide.</a:t>
            </a:r>
          </a:p>
        </p:txBody>
      </p:sp>
      <p:pic>
        <p:nvPicPr>
          <p:cNvPr id="4" name="Picture 3">
            <a:extLst>
              <a:ext uri="{FF2B5EF4-FFF2-40B4-BE49-F238E27FC236}">
                <a16:creationId xmlns:a16="http://schemas.microsoft.com/office/drawing/2014/main" id="{5462F84A-3C30-4D44-AF83-0B56CE9022D2}"/>
              </a:ext>
            </a:extLst>
          </p:cNvPr>
          <p:cNvPicPr>
            <a:picLocks noChangeAspect="1"/>
          </p:cNvPicPr>
          <p:nvPr/>
        </p:nvPicPr>
        <p:blipFill>
          <a:blip r:embed="rId6"/>
          <a:stretch>
            <a:fillRect/>
          </a:stretch>
        </p:blipFill>
        <p:spPr>
          <a:xfrm>
            <a:off x="7119232" y="3487124"/>
            <a:ext cx="4534732" cy="3249487"/>
          </a:xfrm>
          <a:prstGeom prst="rect">
            <a:avLst/>
          </a:prstGeom>
        </p:spPr>
      </p:pic>
      <p:sp>
        <p:nvSpPr>
          <p:cNvPr id="5" name="TextBox 4"/>
          <p:cNvSpPr txBox="1"/>
          <p:nvPr/>
        </p:nvSpPr>
        <p:spPr>
          <a:xfrm>
            <a:off x="2368277" y="2184652"/>
            <a:ext cx="8120211" cy="1646605"/>
          </a:xfrm>
          <a:prstGeom prst="rect">
            <a:avLst/>
          </a:prstGeom>
          <a:noFill/>
        </p:spPr>
        <p:txBody>
          <a:bodyPr wrap="square" rtlCol="0">
            <a:spAutoFit/>
          </a:bodyPr>
          <a:lstStyle/>
          <a:p>
            <a:pPr>
              <a:spcAft>
                <a:spcPts val="300"/>
              </a:spcAft>
            </a:pPr>
            <a:r>
              <a:rPr lang="en-US" sz="2400" dirty="0"/>
              <a:t>find the probability</a:t>
            </a:r>
          </a:p>
          <a:p>
            <a:pPr>
              <a:spcAft>
                <a:spcPts val="0"/>
              </a:spcAft>
            </a:pPr>
            <a:r>
              <a:rPr lang="en-US" sz="2400" dirty="0"/>
              <a:t>(a)	that it rains on two consecutive days,</a:t>
            </a:r>
          </a:p>
          <a:p>
            <a:r>
              <a:rPr lang="en-US" sz="2400" dirty="0"/>
              <a:t>(b)	that it rains on only one of two consecutive days.</a:t>
            </a:r>
            <a:endParaRPr lang="en-GB" sz="2400" dirty="0"/>
          </a:p>
          <a:p>
            <a:endParaRPr lang="en-GB" sz="2400" dirty="0"/>
          </a:p>
        </p:txBody>
      </p:sp>
      <p:sp>
        <p:nvSpPr>
          <p:cNvPr id="14" name="Rectangle 13">
            <a:extLst>
              <a:ext uri="{FF2B5EF4-FFF2-40B4-BE49-F238E27FC236}">
                <a16:creationId xmlns:a16="http://schemas.microsoft.com/office/drawing/2014/main" id="{A3C1B6D2-A903-8045-95B4-E3B3159258E8}"/>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4308819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Use of Tree Diagrams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1A29542-B193-45F3-B043-44D6108023FA}"/>
              </a:ext>
            </a:extLst>
          </p:cNvPr>
          <p:cNvPicPr>
            <a:picLocks noChangeAspect="1"/>
          </p:cNvPicPr>
          <p:nvPr/>
        </p:nvPicPr>
        <p:blipFill>
          <a:blip r:embed="rId4"/>
          <a:stretch>
            <a:fillRect/>
          </a:stretch>
        </p:blipFill>
        <p:spPr>
          <a:xfrm>
            <a:off x="2351584" y="2408494"/>
            <a:ext cx="5544616" cy="3103513"/>
          </a:xfrm>
          <a:prstGeom prst="rect">
            <a:avLst/>
          </a:prstGeom>
        </p:spPr>
      </p:pic>
      <p:sp>
        <p:nvSpPr>
          <p:cNvPr id="3" name="Rectangle 2">
            <a:extLst>
              <a:ext uri="{FF2B5EF4-FFF2-40B4-BE49-F238E27FC236}">
                <a16:creationId xmlns:a16="http://schemas.microsoft.com/office/drawing/2014/main" id="{77F76C1C-5A95-4A84-89EF-77F7D30A870E}"/>
              </a:ext>
            </a:extLst>
          </p:cNvPr>
          <p:cNvSpPr/>
          <p:nvPr/>
        </p:nvSpPr>
        <p:spPr>
          <a:xfrm>
            <a:off x="2351584" y="629400"/>
            <a:ext cx="3171061" cy="461665"/>
          </a:xfrm>
          <a:prstGeom prst="rect">
            <a:avLst/>
          </a:prstGeom>
        </p:spPr>
        <p:txBody>
          <a:bodyPr wrap="none">
            <a:spAutoFit/>
          </a:bodyPr>
          <a:lstStyle/>
          <a:p>
            <a:r>
              <a:rPr lang="en-GB" sz="2400" b="1" dirty="0"/>
              <a:t>Solution (continued)</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DB8D1C18-DBBF-4760-8668-C8A9C4763654}"/>
                  </a:ext>
                </a:extLst>
              </p:cNvPr>
              <p:cNvSpPr/>
              <p:nvPr/>
            </p:nvSpPr>
            <p:spPr>
              <a:xfrm>
                <a:off x="2351584" y="1090252"/>
                <a:ext cx="9577064" cy="1354858"/>
              </a:xfrm>
              <a:prstGeom prst="rect">
                <a:avLst/>
              </a:prstGeom>
            </p:spPr>
            <p:txBody>
              <a:bodyPr wrap="square">
                <a:spAutoFit/>
              </a:bodyPr>
              <a:lstStyle/>
              <a:p>
                <a:r>
                  <a:rPr lang="en-US" sz="2400" dirty="0">
                    <a:solidFill>
                      <a:srgbClr val="FF0000"/>
                    </a:solidFill>
                  </a:rPr>
                  <a:t>The probability of each outcome is obtained by multiplying together the probabilities on the branches leading to that outcome.  For rain on the first day, but not on the second, the probability is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5</m:t>
                        </m:r>
                      </m:den>
                    </m:f>
                    <m:r>
                      <a:rPr lang="en-GB" sz="2400" b="0" i="1" smtClean="0">
                        <a:solidFill>
                          <a:srgbClr val="FF0000"/>
                        </a:solidFill>
                        <a:latin typeface="Cambria Math" panose="02040503050406030204" pitchFamily="18" charset="0"/>
                      </a:rPr>
                      <m:t>×</m:t>
                    </m:r>
                  </m:oMath>
                </a14:m>
                <a:r>
                  <a:rPr lang="en-GB" sz="2400" dirty="0">
                    <a:solidFill>
                      <a:srgbClr val="FF0000"/>
                    </a:solidFill>
                  </a:rPr>
                  <a:t>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4</m:t>
                        </m:r>
                      </m:num>
                      <m:den>
                        <m:r>
                          <a:rPr lang="en-GB" sz="2400" b="0" i="1" dirty="0" smtClean="0">
                            <a:solidFill>
                              <a:srgbClr val="FF0000"/>
                            </a:solidFill>
                            <a:latin typeface="Cambria Math" panose="02040503050406030204" pitchFamily="18" charset="0"/>
                          </a:rPr>
                          <m:t>5</m:t>
                        </m:r>
                      </m:den>
                    </m:f>
                  </m:oMath>
                </a14:m>
                <a:r>
                  <a:rPr lang="en-GB" sz="2400" dirty="0">
                    <a:solidFill>
                      <a:srgbClr val="FF0000"/>
                    </a:solidFill>
                  </a:rPr>
                  <a:t>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25</m:t>
                        </m:r>
                      </m:den>
                    </m:f>
                  </m:oMath>
                </a14:m>
                <a:r>
                  <a:rPr lang="en-GB" sz="2400" dirty="0">
                    <a:solidFill>
                      <a:srgbClr val="FF0000"/>
                    </a:solidFill>
                  </a:rPr>
                  <a:t>.</a:t>
                </a:r>
              </a:p>
            </p:txBody>
          </p:sp>
        </mc:Choice>
        <mc:Fallback xmlns="">
          <p:sp>
            <p:nvSpPr>
              <p:cNvPr id="4" name="Rectangle 3">
                <a:extLst>
                  <a:ext uri="{FF2B5EF4-FFF2-40B4-BE49-F238E27FC236}">
                    <a16:creationId xmlns:a16="http://schemas.microsoft.com/office/drawing/2014/main" id="{DB8D1C18-DBBF-4760-8668-C8A9C4763654}"/>
                  </a:ext>
                </a:extLst>
              </p:cNvPr>
              <p:cNvSpPr>
                <a:spLocks noRot="1" noChangeAspect="1" noMove="1" noResize="1" noEditPoints="1" noAdjustHandles="1" noChangeArrowheads="1" noChangeShapeType="1" noTextEdit="1"/>
              </p:cNvSpPr>
              <p:nvPr/>
            </p:nvSpPr>
            <p:spPr>
              <a:xfrm>
                <a:off x="2351584" y="1090252"/>
                <a:ext cx="9577064" cy="1354858"/>
              </a:xfrm>
              <a:prstGeom prst="rect">
                <a:avLst/>
              </a:prstGeom>
              <a:blipFill>
                <a:blip r:embed="rId5"/>
                <a:stretch>
                  <a:fillRect l="-1018" t="-3153" r="-1782" b="-36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6C086D5-5765-416D-BA6E-0EC4E3212B12}"/>
                  </a:ext>
                </a:extLst>
              </p:cNvPr>
              <p:cNvSpPr/>
              <p:nvPr/>
            </p:nvSpPr>
            <p:spPr>
              <a:xfrm>
                <a:off x="7974557" y="2930543"/>
                <a:ext cx="3987006" cy="2093522"/>
              </a:xfrm>
              <a:prstGeom prst="rect">
                <a:avLst/>
              </a:prstGeom>
            </p:spPr>
            <p:txBody>
              <a:bodyPr wrap="square">
                <a:spAutoFit/>
              </a:bodyPr>
              <a:lstStyle/>
              <a:p>
                <a:pPr defTabSz="452438"/>
                <a:r>
                  <a:rPr lang="en-US" sz="2400" dirty="0">
                    <a:solidFill>
                      <a:srgbClr val="FF0000"/>
                    </a:solidFill>
                  </a:rPr>
                  <a:t>(a) The probability that it 	rains on two consecutive 	days is given by the top 	set of branches, and is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25</m:t>
                        </m:r>
                      </m:den>
                    </m:f>
                    <m:r>
                      <a:rPr lang="en-GB" sz="2400" b="0" i="1" smtClean="0">
                        <a:solidFill>
                          <a:srgbClr val="FF0000"/>
                        </a:solidFill>
                        <a:latin typeface="Cambria Math"/>
                      </a:rPr>
                      <m:t>.</m:t>
                    </m:r>
                  </m:oMath>
                </a14:m>
                <a:endParaRPr lang="en-GB" sz="2400" dirty="0">
                  <a:solidFill>
                    <a:srgbClr val="FF0000"/>
                  </a:solidFill>
                </a:endParaRPr>
              </a:p>
            </p:txBody>
          </p:sp>
        </mc:Choice>
        <mc:Fallback xmlns="">
          <p:sp>
            <p:nvSpPr>
              <p:cNvPr id="5" name="Rectangle 4">
                <a:extLst>
                  <a:ext uri="{FF2B5EF4-FFF2-40B4-BE49-F238E27FC236}">
                    <a16:creationId xmlns:a16="http://schemas.microsoft.com/office/drawing/2014/main" id="{76C086D5-5765-416D-BA6E-0EC4E3212B12}"/>
                  </a:ext>
                </a:extLst>
              </p:cNvPr>
              <p:cNvSpPr>
                <a:spLocks noRot="1" noChangeAspect="1" noMove="1" noResize="1" noEditPoints="1" noAdjustHandles="1" noChangeArrowheads="1" noChangeShapeType="1" noTextEdit="1"/>
              </p:cNvSpPr>
              <p:nvPr/>
            </p:nvSpPr>
            <p:spPr>
              <a:xfrm>
                <a:off x="7974557" y="2930543"/>
                <a:ext cx="3987006" cy="2093522"/>
              </a:xfrm>
              <a:prstGeom prst="rect">
                <a:avLst/>
              </a:prstGeom>
              <a:blipFill>
                <a:blip r:embed="rId6"/>
                <a:stretch>
                  <a:fillRect l="-2294" t="-2041" r="-428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854837F7-106D-4180-92C8-389692969686}"/>
                  </a:ext>
                </a:extLst>
              </p:cNvPr>
              <p:cNvSpPr/>
              <p:nvPr/>
            </p:nvSpPr>
            <p:spPr>
              <a:xfrm>
                <a:off x="2639616" y="5528163"/>
                <a:ext cx="8854008" cy="1018997"/>
              </a:xfrm>
              <a:prstGeom prst="rect">
                <a:avLst/>
              </a:prstGeom>
            </p:spPr>
            <p:txBody>
              <a:bodyPr wrap="square">
                <a:spAutoFit/>
              </a:bodyPr>
              <a:lstStyle/>
              <a:p>
                <a:pPr>
                  <a:tabLst>
                    <a:tab pos="452438" algn="l"/>
                  </a:tabLst>
                </a:pPr>
                <a:r>
                  <a:rPr lang="en-US" sz="2400" dirty="0">
                    <a:solidFill>
                      <a:srgbClr val="FF0000"/>
                    </a:solidFill>
                  </a:rPr>
                  <a:t>(b) The probability of rain on only one day is found by adding 	these two probabilities together: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i="1">
                            <a:solidFill>
                              <a:srgbClr val="FF0000"/>
                            </a:solidFill>
                            <a:latin typeface="Cambria Math" panose="02040503050406030204" pitchFamily="18" charset="0"/>
                          </a:rPr>
                          <m:t>25</m:t>
                        </m:r>
                      </m:den>
                    </m:f>
                  </m:oMath>
                </a14:m>
                <a:r>
                  <a:rPr lang="en-GB" sz="2400" dirty="0">
                    <a:solidFill>
                      <a:srgbClr val="FF0000"/>
                    </a:solidFill>
                  </a:rPr>
                  <a:t>  +</a:t>
                </a:r>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i="1">
                            <a:solidFill>
                              <a:srgbClr val="FF0000"/>
                            </a:solidFill>
                            <a:latin typeface="Cambria Math" panose="02040503050406030204" pitchFamily="18" charset="0"/>
                          </a:rPr>
                          <m:t>25</m:t>
                        </m:r>
                        <m:r>
                          <a:rPr lang="en-GB" sz="2400" b="0" i="1" smtClean="0">
                            <a:solidFill>
                              <a:srgbClr val="FF0000"/>
                            </a:solidFill>
                            <a:latin typeface="Cambria Math" panose="02040503050406030204" pitchFamily="18" charset="0"/>
                          </a:rPr>
                          <m:t> </m:t>
                        </m:r>
                      </m:den>
                    </m:f>
                  </m:oMath>
                </a14:m>
                <a:r>
                  <a:rPr lang="en-GB" sz="2400" dirty="0">
                    <a:solidFill>
                      <a:srgbClr val="FF0000"/>
                    </a:solidFill>
                  </a:rPr>
                  <a:t>=</a:t>
                </a:r>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8</m:t>
                        </m:r>
                      </m:num>
                      <m:den>
                        <m:r>
                          <a:rPr lang="en-GB" sz="2400" i="1">
                            <a:solidFill>
                              <a:srgbClr val="FF0000"/>
                            </a:solidFill>
                            <a:latin typeface="Cambria Math" panose="02040503050406030204" pitchFamily="18" charset="0"/>
                          </a:rPr>
                          <m:t>25</m:t>
                        </m:r>
                      </m:den>
                    </m:f>
                  </m:oMath>
                </a14:m>
                <a:r>
                  <a:rPr lang="en-GB" sz="2400" dirty="0">
                    <a:solidFill>
                      <a:srgbClr val="FF0000"/>
                    </a:solidFill>
                  </a:rPr>
                  <a:t>.</a:t>
                </a:r>
              </a:p>
            </p:txBody>
          </p:sp>
        </mc:Choice>
        <mc:Fallback xmlns="">
          <p:sp>
            <p:nvSpPr>
              <p:cNvPr id="6" name="Rectangle 5">
                <a:extLst>
                  <a:ext uri="{FF2B5EF4-FFF2-40B4-BE49-F238E27FC236}">
                    <a16:creationId xmlns:a16="http://schemas.microsoft.com/office/drawing/2014/main" id="{854837F7-106D-4180-92C8-389692969686}"/>
                  </a:ext>
                </a:extLst>
              </p:cNvPr>
              <p:cNvSpPr>
                <a:spLocks noRot="1" noChangeAspect="1" noMove="1" noResize="1" noEditPoints="1" noAdjustHandles="1" noChangeArrowheads="1" noChangeShapeType="1" noTextEdit="1"/>
              </p:cNvSpPr>
              <p:nvPr/>
            </p:nvSpPr>
            <p:spPr>
              <a:xfrm>
                <a:off x="2639616" y="5528163"/>
                <a:ext cx="8854008" cy="1018997"/>
              </a:xfrm>
              <a:prstGeom prst="rect">
                <a:avLst/>
              </a:prstGeom>
              <a:blipFill>
                <a:blip r:embed="rId7"/>
                <a:stretch>
                  <a:fillRect l="-1033" t="-4192" b="-1796"/>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BEA0ED30-5503-0545-BD09-1803587D778D}"/>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3591740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Use of Tree Diagrams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D0EBEC-5BBB-4824-BBED-6FF77715A15F}"/>
              </a:ext>
            </a:extLst>
          </p:cNvPr>
          <p:cNvSpPr/>
          <p:nvPr/>
        </p:nvSpPr>
        <p:spPr>
          <a:xfrm>
            <a:off x="2244488" y="705570"/>
            <a:ext cx="1707519" cy="461665"/>
          </a:xfrm>
          <a:prstGeom prst="rect">
            <a:avLst/>
          </a:prstGeom>
        </p:spPr>
        <p:txBody>
          <a:bodyPr wrap="none">
            <a:spAutoFit/>
          </a:bodyPr>
          <a:lstStyle/>
          <a:p>
            <a:r>
              <a:rPr lang="en-US" sz="2400" b="1" dirty="0"/>
              <a:t>Example 2</a:t>
            </a:r>
          </a:p>
        </p:txBody>
      </p:sp>
      <p:sp>
        <p:nvSpPr>
          <p:cNvPr id="3" name="Rectangle 2">
            <a:extLst>
              <a:ext uri="{FF2B5EF4-FFF2-40B4-BE49-F238E27FC236}">
                <a16:creationId xmlns:a16="http://schemas.microsoft.com/office/drawing/2014/main" id="{C2DB04B5-E5BC-4EAA-A49F-D3343F4B004A}"/>
              </a:ext>
            </a:extLst>
          </p:cNvPr>
          <p:cNvSpPr/>
          <p:nvPr/>
        </p:nvSpPr>
        <p:spPr>
          <a:xfrm>
            <a:off x="2213780" y="1084299"/>
            <a:ext cx="9714512" cy="830997"/>
          </a:xfrm>
          <a:prstGeom prst="rect">
            <a:avLst/>
          </a:prstGeom>
        </p:spPr>
        <p:txBody>
          <a:bodyPr wrap="square">
            <a:spAutoFit/>
          </a:bodyPr>
          <a:lstStyle/>
          <a:p>
            <a:r>
              <a:rPr lang="en-US" sz="2400" dirty="0"/>
              <a:t>The probability that Jenny is late for school is 0.3.  Find the probability that on two consecutive days she is:</a:t>
            </a:r>
            <a:endParaRPr lang="en-GB" sz="2400" dirty="0"/>
          </a:p>
        </p:txBody>
      </p:sp>
      <p:sp>
        <p:nvSpPr>
          <p:cNvPr id="4" name="Rectangle 3">
            <a:extLst>
              <a:ext uri="{FF2B5EF4-FFF2-40B4-BE49-F238E27FC236}">
                <a16:creationId xmlns:a16="http://schemas.microsoft.com/office/drawing/2014/main" id="{A477106C-F889-47AD-92E9-9F5F410E49B2}"/>
              </a:ext>
            </a:extLst>
          </p:cNvPr>
          <p:cNvSpPr/>
          <p:nvPr/>
        </p:nvSpPr>
        <p:spPr>
          <a:xfrm>
            <a:off x="3110028" y="1790991"/>
            <a:ext cx="1999265" cy="461665"/>
          </a:xfrm>
          <a:prstGeom prst="rect">
            <a:avLst/>
          </a:prstGeom>
        </p:spPr>
        <p:txBody>
          <a:bodyPr wrap="none">
            <a:spAutoFit/>
          </a:bodyPr>
          <a:lstStyle/>
          <a:p>
            <a:r>
              <a:rPr lang="en-GB" sz="2400" dirty="0"/>
              <a:t>(a) never late</a:t>
            </a:r>
            <a:endParaRPr lang="en-GB" dirty="0"/>
          </a:p>
        </p:txBody>
      </p:sp>
      <p:sp>
        <p:nvSpPr>
          <p:cNvPr id="5" name="Rectangle 4">
            <a:extLst>
              <a:ext uri="{FF2B5EF4-FFF2-40B4-BE49-F238E27FC236}">
                <a16:creationId xmlns:a16="http://schemas.microsoft.com/office/drawing/2014/main" id="{4AC0984B-300B-43D3-AFB0-71188075E4E6}"/>
              </a:ext>
            </a:extLst>
          </p:cNvPr>
          <p:cNvSpPr/>
          <p:nvPr/>
        </p:nvSpPr>
        <p:spPr>
          <a:xfrm>
            <a:off x="6384032" y="1790990"/>
            <a:ext cx="2632452" cy="461665"/>
          </a:xfrm>
          <a:prstGeom prst="rect">
            <a:avLst/>
          </a:prstGeom>
        </p:spPr>
        <p:txBody>
          <a:bodyPr wrap="none">
            <a:spAutoFit/>
          </a:bodyPr>
          <a:lstStyle/>
          <a:p>
            <a:r>
              <a:rPr lang="en-GB" sz="2400" dirty="0"/>
              <a:t>(b) late only once.</a:t>
            </a:r>
          </a:p>
        </p:txBody>
      </p:sp>
      <p:sp>
        <p:nvSpPr>
          <p:cNvPr id="6" name="Rectangle 5">
            <a:extLst>
              <a:ext uri="{FF2B5EF4-FFF2-40B4-BE49-F238E27FC236}">
                <a16:creationId xmlns:a16="http://schemas.microsoft.com/office/drawing/2014/main" id="{C7490241-BDD9-44F1-B2C5-3259237A4558}"/>
              </a:ext>
            </a:extLst>
          </p:cNvPr>
          <p:cNvSpPr/>
          <p:nvPr/>
        </p:nvSpPr>
        <p:spPr>
          <a:xfrm>
            <a:off x="2244488" y="2673864"/>
            <a:ext cx="9714512" cy="830997"/>
          </a:xfrm>
          <a:prstGeom prst="rect">
            <a:avLst/>
          </a:prstGeom>
        </p:spPr>
        <p:txBody>
          <a:bodyPr wrap="square">
            <a:spAutoFit/>
          </a:bodyPr>
          <a:lstStyle/>
          <a:p>
            <a:r>
              <a:rPr lang="en-US" sz="2400" dirty="0">
                <a:solidFill>
                  <a:srgbClr val="FF0000"/>
                </a:solidFill>
              </a:rPr>
              <a:t>The tree diagram shows the possible outcomes and their probabilities.  Note that the probability of not being late is  1−0.3 = 0.7.</a:t>
            </a:r>
            <a:endParaRPr lang="en-GB" sz="2400" dirty="0">
              <a:solidFill>
                <a:srgbClr val="FF0000"/>
              </a:solidFill>
            </a:endParaRPr>
          </a:p>
        </p:txBody>
      </p:sp>
      <p:sp>
        <p:nvSpPr>
          <p:cNvPr id="9" name="TextBox 8">
            <a:extLst>
              <a:ext uri="{FF2B5EF4-FFF2-40B4-BE49-F238E27FC236}">
                <a16:creationId xmlns:a16="http://schemas.microsoft.com/office/drawing/2014/main" id="{27EE033C-C940-614C-B473-5156F481302C}"/>
              </a:ext>
            </a:extLst>
          </p:cNvPr>
          <p:cNvSpPr txBox="1"/>
          <p:nvPr/>
        </p:nvSpPr>
        <p:spPr>
          <a:xfrm>
            <a:off x="9696400" y="6007029"/>
            <a:ext cx="3888432" cy="707886"/>
          </a:xfrm>
          <a:prstGeom prst="rect">
            <a:avLst/>
          </a:prstGeom>
          <a:noFill/>
        </p:spPr>
        <p:txBody>
          <a:bodyPr wrap="square" rtlCol="0">
            <a:spAutoFit/>
          </a:bodyPr>
          <a:lstStyle/>
          <a:p>
            <a:r>
              <a:rPr lang="en-US" dirty="0"/>
              <a:t>Solution continued </a:t>
            </a:r>
          </a:p>
          <a:p>
            <a:r>
              <a:rPr lang="en-US" dirty="0"/>
              <a:t>on next slide</a:t>
            </a:r>
          </a:p>
        </p:txBody>
      </p:sp>
      <p:pic>
        <p:nvPicPr>
          <p:cNvPr id="10" name="Picture 9">
            <a:extLst>
              <a:ext uri="{FF2B5EF4-FFF2-40B4-BE49-F238E27FC236}">
                <a16:creationId xmlns:a16="http://schemas.microsoft.com/office/drawing/2014/main" id="{FABA127E-3909-DB4F-A169-F943F9DC796F}"/>
              </a:ext>
            </a:extLst>
          </p:cNvPr>
          <p:cNvPicPr>
            <a:picLocks noChangeAspect="1"/>
          </p:cNvPicPr>
          <p:nvPr/>
        </p:nvPicPr>
        <p:blipFill>
          <a:blip r:embed="rId4"/>
          <a:stretch>
            <a:fillRect/>
          </a:stretch>
        </p:blipFill>
        <p:spPr>
          <a:xfrm>
            <a:off x="4324511" y="3664485"/>
            <a:ext cx="4291769" cy="3093070"/>
          </a:xfrm>
          <a:prstGeom prst="rect">
            <a:avLst/>
          </a:prstGeom>
        </p:spPr>
      </p:pic>
      <p:sp>
        <p:nvSpPr>
          <p:cNvPr id="11" name="TextBox 10">
            <a:extLst>
              <a:ext uri="{FF2B5EF4-FFF2-40B4-BE49-F238E27FC236}">
                <a16:creationId xmlns:a16="http://schemas.microsoft.com/office/drawing/2014/main" id="{883C3759-EFE0-B549-88EA-F6A4F164AF10}"/>
              </a:ext>
            </a:extLst>
          </p:cNvPr>
          <p:cNvSpPr txBox="1"/>
          <p:nvPr/>
        </p:nvSpPr>
        <p:spPr>
          <a:xfrm>
            <a:off x="2294495" y="2254395"/>
            <a:ext cx="2725649" cy="461665"/>
          </a:xfrm>
          <a:prstGeom prst="rect">
            <a:avLst/>
          </a:prstGeom>
          <a:noFill/>
        </p:spPr>
        <p:txBody>
          <a:bodyPr wrap="square" rtlCol="0">
            <a:spAutoFit/>
          </a:bodyPr>
          <a:lstStyle/>
          <a:p>
            <a:r>
              <a:rPr lang="en-US" sz="2400" b="1" dirty="0"/>
              <a:t>Solution</a:t>
            </a:r>
          </a:p>
        </p:txBody>
      </p:sp>
      <p:sp>
        <p:nvSpPr>
          <p:cNvPr id="14" name="Rectangle 13">
            <a:extLst>
              <a:ext uri="{FF2B5EF4-FFF2-40B4-BE49-F238E27FC236}">
                <a16:creationId xmlns:a16="http://schemas.microsoft.com/office/drawing/2014/main" id="{97F2584B-D73F-EB44-BC60-DF1F0D511E9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30345770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Use of Tree Diagrams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DAC5C6B-8939-472B-A2F5-780EFAE16736}"/>
              </a:ext>
            </a:extLst>
          </p:cNvPr>
          <p:cNvSpPr/>
          <p:nvPr/>
        </p:nvSpPr>
        <p:spPr>
          <a:xfrm>
            <a:off x="2214314" y="1873870"/>
            <a:ext cx="9332034" cy="3785652"/>
          </a:xfrm>
          <a:prstGeom prst="rect">
            <a:avLst/>
          </a:prstGeom>
        </p:spPr>
        <p:txBody>
          <a:bodyPr wrap="square">
            <a:spAutoFit/>
          </a:bodyPr>
          <a:lstStyle/>
          <a:p>
            <a:r>
              <a:rPr lang="en-US" sz="2400" dirty="0">
                <a:solidFill>
                  <a:srgbClr val="FF0000"/>
                </a:solidFill>
              </a:rPr>
              <a:t>(a)	The probability that Jenny </a:t>
            </a:r>
          </a:p>
          <a:p>
            <a:r>
              <a:rPr lang="en-US" sz="2400" dirty="0">
                <a:solidFill>
                  <a:srgbClr val="FF0000"/>
                </a:solidFill>
              </a:rPr>
              <a:t>      is never late is given by the </a:t>
            </a:r>
          </a:p>
          <a:p>
            <a:r>
              <a:rPr lang="en-US" sz="2400" dirty="0">
                <a:solidFill>
                  <a:srgbClr val="FF0000"/>
                </a:solidFill>
              </a:rPr>
              <a:t>      bottom set of branches; </a:t>
            </a:r>
          </a:p>
          <a:p>
            <a:r>
              <a:rPr lang="en-US" sz="2400" dirty="0">
                <a:solidFill>
                  <a:srgbClr val="FF0000"/>
                </a:solidFill>
              </a:rPr>
              <a:t>      the probability is 0.49.</a:t>
            </a:r>
          </a:p>
          <a:p>
            <a:endParaRPr lang="en-US" sz="2400" dirty="0">
              <a:solidFill>
                <a:srgbClr val="FF0000"/>
              </a:solidFill>
            </a:endParaRPr>
          </a:p>
          <a:p>
            <a:endParaRPr lang="en-US" sz="2400" dirty="0">
              <a:solidFill>
                <a:srgbClr val="FF0000"/>
              </a:solidFill>
            </a:endParaRPr>
          </a:p>
          <a:p>
            <a:endParaRPr lang="en-US" sz="2400" dirty="0">
              <a:solidFill>
                <a:srgbClr val="FF0000"/>
              </a:solidFill>
            </a:endParaRPr>
          </a:p>
          <a:p>
            <a:r>
              <a:rPr lang="en-US" sz="2400" dirty="0">
                <a:solidFill>
                  <a:srgbClr val="FF0000"/>
                </a:solidFill>
              </a:rPr>
              <a:t>(b)	The probability that she is late once is given by the two middle     </a:t>
            </a:r>
          </a:p>
          <a:p>
            <a:r>
              <a:rPr lang="en-US" sz="2400" dirty="0">
                <a:solidFill>
                  <a:srgbClr val="FF0000"/>
                </a:solidFill>
              </a:rPr>
              <a:t>      sets of branches which both have a probability 0.21.  So the   </a:t>
            </a:r>
          </a:p>
          <a:p>
            <a:r>
              <a:rPr lang="en-US" sz="2400" dirty="0">
                <a:solidFill>
                  <a:srgbClr val="FF0000"/>
                </a:solidFill>
              </a:rPr>
              <a:t>      probability that she is late once is given by</a:t>
            </a:r>
            <a:endParaRPr lang="en-GB" sz="2400" dirty="0">
              <a:solidFill>
                <a:srgbClr val="FF0000"/>
              </a:solidFill>
            </a:endParaRPr>
          </a:p>
        </p:txBody>
      </p:sp>
      <p:pic>
        <p:nvPicPr>
          <p:cNvPr id="7" name="Picture 6">
            <a:extLst>
              <a:ext uri="{FF2B5EF4-FFF2-40B4-BE49-F238E27FC236}">
                <a16:creationId xmlns:a16="http://schemas.microsoft.com/office/drawing/2014/main" id="{42A93164-B219-45F2-957C-F0EDC186ED6E}"/>
              </a:ext>
            </a:extLst>
          </p:cNvPr>
          <p:cNvPicPr>
            <a:picLocks noChangeAspect="1"/>
          </p:cNvPicPr>
          <p:nvPr/>
        </p:nvPicPr>
        <p:blipFill>
          <a:blip r:embed="rId4"/>
          <a:stretch>
            <a:fillRect/>
          </a:stretch>
        </p:blipFill>
        <p:spPr>
          <a:xfrm>
            <a:off x="6668421" y="861906"/>
            <a:ext cx="5542057" cy="3393014"/>
          </a:xfrm>
          <a:prstGeom prst="rect">
            <a:avLst/>
          </a:prstGeom>
        </p:spPr>
      </p:pic>
      <p:sp>
        <p:nvSpPr>
          <p:cNvPr id="4" name="Rectangle 3">
            <a:extLst>
              <a:ext uri="{FF2B5EF4-FFF2-40B4-BE49-F238E27FC236}">
                <a16:creationId xmlns:a16="http://schemas.microsoft.com/office/drawing/2014/main" id="{7BFC2A15-8A74-482A-B645-B3E8B60CB3C6}"/>
              </a:ext>
            </a:extLst>
          </p:cNvPr>
          <p:cNvSpPr/>
          <p:nvPr/>
        </p:nvSpPr>
        <p:spPr>
          <a:xfrm>
            <a:off x="2495600" y="1198478"/>
            <a:ext cx="3171061" cy="461665"/>
          </a:xfrm>
          <a:prstGeom prst="rect">
            <a:avLst/>
          </a:prstGeom>
        </p:spPr>
        <p:txBody>
          <a:bodyPr wrap="none">
            <a:spAutoFit/>
          </a:bodyPr>
          <a:lstStyle/>
          <a:p>
            <a:r>
              <a:rPr lang="en-US" sz="2400" b="1" dirty="0"/>
              <a:t>Solution (continued)</a:t>
            </a:r>
            <a:endParaRPr lang="en-GB" sz="2400" dirty="0"/>
          </a:p>
        </p:txBody>
      </p:sp>
      <p:sp>
        <p:nvSpPr>
          <p:cNvPr id="5" name="Rectangle 4">
            <a:extLst>
              <a:ext uri="{FF2B5EF4-FFF2-40B4-BE49-F238E27FC236}">
                <a16:creationId xmlns:a16="http://schemas.microsoft.com/office/drawing/2014/main" id="{80EBF228-3E00-4C66-93EF-1B85DF466876}"/>
              </a:ext>
            </a:extLst>
          </p:cNvPr>
          <p:cNvSpPr/>
          <p:nvPr/>
        </p:nvSpPr>
        <p:spPr>
          <a:xfrm>
            <a:off x="5087888" y="5710317"/>
            <a:ext cx="2520280" cy="461665"/>
          </a:xfrm>
          <a:prstGeom prst="rect">
            <a:avLst/>
          </a:prstGeom>
        </p:spPr>
        <p:txBody>
          <a:bodyPr wrap="square">
            <a:spAutoFit/>
          </a:bodyPr>
          <a:lstStyle/>
          <a:p>
            <a:r>
              <a:rPr lang="en-GB" sz="2400" dirty="0">
                <a:solidFill>
                  <a:srgbClr val="FF0000"/>
                </a:solidFill>
              </a:rPr>
              <a:t>0.21+ 0.21= 0.42</a:t>
            </a:r>
          </a:p>
        </p:txBody>
      </p:sp>
      <p:sp>
        <p:nvSpPr>
          <p:cNvPr id="10" name="Rectangle 9">
            <a:extLst>
              <a:ext uri="{FF2B5EF4-FFF2-40B4-BE49-F238E27FC236}">
                <a16:creationId xmlns:a16="http://schemas.microsoft.com/office/drawing/2014/main" id="{04668AC2-75F9-5D4B-B404-6DA86D4B3F27}"/>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1873365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CC2DC5E-71DE-4811-8A07-95264A732AE0}"/>
              </a:ext>
            </a:extLst>
          </p:cNvPr>
          <p:cNvSpPr/>
          <p:nvPr/>
        </p:nvSpPr>
        <p:spPr>
          <a:xfrm>
            <a:off x="2187024" y="743201"/>
            <a:ext cx="10129301" cy="1646605"/>
          </a:xfrm>
          <a:prstGeom prst="rect">
            <a:avLst/>
          </a:prstGeom>
        </p:spPr>
        <p:txBody>
          <a:bodyPr wrap="square">
            <a:spAutoFit/>
          </a:bodyPr>
          <a:lstStyle/>
          <a:p>
            <a:pPr>
              <a:spcAft>
                <a:spcPts val="600"/>
              </a:spcAft>
              <a:tabLst>
                <a:tab pos="452438" algn="l"/>
                <a:tab pos="1255713" algn="l"/>
              </a:tabLst>
            </a:pPr>
            <a:r>
              <a:rPr lang="en-US" sz="2400" dirty="0"/>
              <a:t>1.  On a route to a factory a truck must pass through two sets of traffic  	lights. The probability that the truck has to stop at a set of lights is 0.6.</a:t>
            </a:r>
          </a:p>
          <a:p>
            <a:pPr>
              <a:tabLst>
                <a:tab pos="452438" algn="l"/>
                <a:tab pos="981075" algn="l"/>
              </a:tabLst>
            </a:pPr>
            <a:r>
              <a:rPr lang="en-US" sz="2400" dirty="0"/>
              <a:t>	(a)	What is the probability that the truck does not have to stop at a </a:t>
            </a:r>
            <a:br>
              <a:rPr lang="en-US" sz="2400" dirty="0"/>
            </a:br>
            <a:r>
              <a:rPr lang="en-US" sz="2400" dirty="0"/>
              <a:t>		set of traffic lights?</a:t>
            </a:r>
          </a:p>
        </p:txBody>
      </p:sp>
      <p:sp>
        <p:nvSpPr>
          <p:cNvPr id="4" name="TextBox 3">
            <a:extLst>
              <a:ext uri="{FF2B5EF4-FFF2-40B4-BE49-F238E27FC236}">
                <a16:creationId xmlns:a16="http://schemas.microsoft.com/office/drawing/2014/main" id="{55145898-0366-417A-AA36-7DCD8DBC2FDE}"/>
              </a:ext>
            </a:extLst>
          </p:cNvPr>
          <p:cNvSpPr txBox="1"/>
          <p:nvPr/>
        </p:nvSpPr>
        <p:spPr>
          <a:xfrm>
            <a:off x="6218178" y="1943103"/>
            <a:ext cx="1952768" cy="461665"/>
          </a:xfrm>
          <a:prstGeom prst="rect">
            <a:avLst/>
          </a:prstGeom>
          <a:noFill/>
        </p:spPr>
        <p:txBody>
          <a:bodyPr wrap="square" rtlCol="0">
            <a:spAutoFit/>
          </a:bodyPr>
          <a:lstStyle/>
          <a:p>
            <a:r>
              <a:rPr lang="en-GB" sz="2400" dirty="0">
                <a:solidFill>
                  <a:srgbClr val="FF0000"/>
                </a:solidFill>
              </a:rPr>
              <a:t>1 – 0.6 = 0.4</a:t>
            </a:r>
          </a:p>
        </p:txBody>
      </p:sp>
      <p:pic>
        <p:nvPicPr>
          <p:cNvPr id="6" name="Picture 5">
            <a:extLst>
              <a:ext uri="{FF2B5EF4-FFF2-40B4-BE49-F238E27FC236}">
                <a16:creationId xmlns:a16="http://schemas.microsoft.com/office/drawing/2014/main" id="{CB1B81FD-2725-400C-BAC0-3DB20E1B65EA}"/>
              </a:ext>
            </a:extLst>
          </p:cNvPr>
          <p:cNvPicPr>
            <a:picLocks noChangeAspect="1"/>
          </p:cNvPicPr>
          <p:nvPr/>
        </p:nvPicPr>
        <p:blipFill>
          <a:blip r:embed="rId4"/>
          <a:stretch>
            <a:fillRect/>
          </a:stretch>
        </p:blipFill>
        <p:spPr>
          <a:xfrm>
            <a:off x="3601478" y="3396948"/>
            <a:ext cx="6454962" cy="3209373"/>
          </a:xfrm>
          <a:prstGeom prst="rect">
            <a:avLst/>
          </a:prstGeom>
        </p:spPr>
      </p:pic>
      <p:sp>
        <p:nvSpPr>
          <p:cNvPr id="7" name="TextBox 6">
            <a:extLst>
              <a:ext uri="{FF2B5EF4-FFF2-40B4-BE49-F238E27FC236}">
                <a16:creationId xmlns:a16="http://schemas.microsoft.com/office/drawing/2014/main" id="{5B029FE5-E1CD-4199-B9E1-F22D9739BAC2}"/>
              </a:ext>
            </a:extLst>
          </p:cNvPr>
          <p:cNvSpPr txBox="1"/>
          <p:nvPr/>
        </p:nvSpPr>
        <p:spPr>
          <a:xfrm>
            <a:off x="7319186" y="4304552"/>
            <a:ext cx="296584" cy="400110"/>
          </a:xfrm>
          <a:prstGeom prst="rect">
            <a:avLst/>
          </a:prstGeom>
          <a:noFill/>
        </p:spPr>
        <p:txBody>
          <a:bodyPr wrap="square" rtlCol="0">
            <a:spAutoFit/>
          </a:bodyPr>
          <a:lstStyle/>
          <a:p>
            <a:endParaRPr lang="en-GB" dirty="0"/>
          </a:p>
        </p:txBody>
      </p:sp>
      <p:sp>
        <p:nvSpPr>
          <p:cNvPr id="9" name="TextBox 8">
            <a:extLst>
              <a:ext uri="{FF2B5EF4-FFF2-40B4-BE49-F238E27FC236}">
                <a16:creationId xmlns:a16="http://schemas.microsoft.com/office/drawing/2014/main" id="{C649ECA0-E204-47CA-B90C-803370EF9759}"/>
              </a:ext>
            </a:extLst>
          </p:cNvPr>
          <p:cNvSpPr txBox="1"/>
          <p:nvPr/>
        </p:nvSpPr>
        <p:spPr>
          <a:xfrm>
            <a:off x="7223611" y="3912167"/>
            <a:ext cx="545832" cy="400110"/>
          </a:xfrm>
          <a:prstGeom prst="rect">
            <a:avLst/>
          </a:prstGeom>
          <a:noFill/>
        </p:spPr>
        <p:txBody>
          <a:bodyPr wrap="square" rtlCol="0">
            <a:spAutoFit/>
          </a:bodyPr>
          <a:lstStyle/>
          <a:p>
            <a:r>
              <a:rPr lang="en-GB" dirty="0">
                <a:solidFill>
                  <a:srgbClr val="FF0000"/>
                </a:solidFill>
              </a:rPr>
              <a:t>0.6</a:t>
            </a:r>
          </a:p>
        </p:txBody>
      </p:sp>
      <p:sp>
        <p:nvSpPr>
          <p:cNvPr id="13" name="TextBox 12">
            <a:extLst>
              <a:ext uri="{FF2B5EF4-FFF2-40B4-BE49-F238E27FC236}">
                <a16:creationId xmlns:a16="http://schemas.microsoft.com/office/drawing/2014/main" id="{CCD254C4-99B4-4495-99CA-CABA585B6194}"/>
              </a:ext>
            </a:extLst>
          </p:cNvPr>
          <p:cNvSpPr txBox="1"/>
          <p:nvPr/>
        </p:nvSpPr>
        <p:spPr>
          <a:xfrm>
            <a:off x="8094193" y="3912167"/>
            <a:ext cx="545832" cy="400110"/>
          </a:xfrm>
          <a:prstGeom prst="rect">
            <a:avLst/>
          </a:prstGeom>
          <a:noFill/>
        </p:spPr>
        <p:txBody>
          <a:bodyPr wrap="square" rtlCol="0">
            <a:spAutoFit/>
          </a:bodyPr>
          <a:lstStyle/>
          <a:p>
            <a:r>
              <a:rPr lang="en-GB" dirty="0">
                <a:solidFill>
                  <a:srgbClr val="FF0000"/>
                </a:solidFill>
              </a:rPr>
              <a:t>0.6</a:t>
            </a:r>
          </a:p>
        </p:txBody>
      </p:sp>
      <p:sp>
        <p:nvSpPr>
          <p:cNvPr id="14" name="TextBox 13">
            <a:extLst>
              <a:ext uri="{FF2B5EF4-FFF2-40B4-BE49-F238E27FC236}">
                <a16:creationId xmlns:a16="http://schemas.microsoft.com/office/drawing/2014/main" id="{B3354425-54E5-4D28-BCB0-9C092C2C01AA}"/>
              </a:ext>
            </a:extLst>
          </p:cNvPr>
          <p:cNvSpPr txBox="1"/>
          <p:nvPr/>
        </p:nvSpPr>
        <p:spPr>
          <a:xfrm>
            <a:off x="9101499" y="3904442"/>
            <a:ext cx="707268" cy="400110"/>
          </a:xfrm>
          <a:prstGeom prst="rect">
            <a:avLst/>
          </a:prstGeom>
          <a:noFill/>
        </p:spPr>
        <p:txBody>
          <a:bodyPr wrap="square" rtlCol="0">
            <a:spAutoFit/>
          </a:bodyPr>
          <a:lstStyle/>
          <a:p>
            <a:r>
              <a:rPr lang="en-GB" dirty="0">
                <a:solidFill>
                  <a:srgbClr val="FF0000"/>
                </a:solidFill>
              </a:rPr>
              <a:t>0.36</a:t>
            </a:r>
          </a:p>
        </p:txBody>
      </p:sp>
      <p:sp>
        <p:nvSpPr>
          <p:cNvPr id="15" name="TextBox 14">
            <a:extLst>
              <a:ext uri="{FF2B5EF4-FFF2-40B4-BE49-F238E27FC236}">
                <a16:creationId xmlns:a16="http://schemas.microsoft.com/office/drawing/2014/main" id="{5A3B9F08-3026-4081-9DF6-AD364D7F65BF}"/>
              </a:ext>
            </a:extLst>
          </p:cNvPr>
          <p:cNvSpPr txBox="1"/>
          <p:nvPr/>
        </p:nvSpPr>
        <p:spPr>
          <a:xfrm>
            <a:off x="7228149" y="4566800"/>
            <a:ext cx="545832" cy="400110"/>
          </a:xfrm>
          <a:prstGeom prst="rect">
            <a:avLst/>
          </a:prstGeom>
          <a:noFill/>
        </p:spPr>
        <p:txBody>
          <a:bodyPr wrap="square" rtlCol="0">
            <a:spAutoFit/>
          </a:bodyPr>
          <a:lstStyle/>
          <a:p>
            <a:r>
              <a:rPr lang="en-GB" dirty="0">
                <a:solidFill>
                  <a:srgbClr val="FF0000"/>
                </a:solidFill>
              </a:rPr>
              <a:t>0.6</a:t>
            </a:r>
          </a:p>
        </p:txBody>
      </p:sp>
      <p:sp>
        <p:nvSpPr>
          <p:cNvPr id="16" name="TextBox 15">
            <a:extLst>
              <a:ext uri="{FF2B5EF4-FFF2-40B4-BE49-F238E27FC236}">
                <a16:creationId xmlns:a16="http://schemas.microsoft.com/office/drawing/2014/main" id="{05BE6B8C-BF09-4B4A-8368-BA439E337356}"/>
              </a:ext>
            </a:extLst>
          </p:cNvPr>
          <p:cNvSpPr txBox="1"/>
          <p:nvPr/>
        </p:nvSpPr>
        <p:spPr>
          <a:xfrm>
            <a:off x="8094193" y="4566800"/>
            <a:ext cx="545832" cy="400110"/>
          </a:xfrm>
          <a:prstGeom prst="rect">
            <a:avLst/>
          </a:prstGeom>
          <a:noFill/>
        </p:spPr>
        <p:txBody>
          <a:bodyPr wrap="square" rtlCol="0">
            <a:spAutoFit/>
          </a:bodyPr>
          <a:lstStyle/>
          <a:p>
            <a:r>
              <a:rPr lang="en-GB" dirty="0">
                <a:solidFill>
                  <a:srgbClr val="FF0000"/>
                </a:solidFill>
              </a:rPr>
              <a:t>0.4</a:t>
            </a:r>
          </a:p>
        </p:txBody>
      </p:sp>
      <p:sp>
        <p:nvSpPr>
          <p:cNvPr id="17" name="TextBox 16">
            <a:extLst>
              <a:ext uri="{FF2B5EF4-FFF2-40B4-BE49-F238E27FC236}">
                <a16:creationId xmlns:a16="http://schemas.microsoft.com/office/drawing/2014/main" id="{7EA386F6-8420-476E-B26A-45B59CAC7F27}"/>
              </a:ext>
            </a:extLst>
          </p:cNvPr>
          <p:cNvSpPr txBox="1"/>
          <p:nvPr/>
        </p:nvSpPr>
        <p:spPr>
          <a:xfrm>
            <a:off x="9101499" y="4566800"/>
            <a:ext cx="707268" cy="400110"/>
          </a:xfrm>
          <a:prstGeom prst="rect">
            <a:avLst/>
          </a:prstGeom>
          <a:noFill/>
        </p:spPr>
        <p:txBody>
          <a:bodyPr wrap="square" rtlCol="0">
            <a:spAutoFit/>
          </a:bodyPr>
          <a:lstStyle/>
          <a:p>
            <a:r>
              <a:rPr lang="en-GB" dirty="0">
                <a:solidFill>
                  <a:srgbClr val="FF0000"/>
                </a:solidFill>
              </a:rPr>
              <a:t>0.24</a:t>
            </a:r>
          </a:p>
        </p:txBody>
      </p:sp>
      <p:sp>
        <p:nvSpPr>
          <p:cNvPr id="18" name="TextBox 17">
            <a:extLst>
              <a:ext uri="{FF2B5EF4-FFF2-40B4-BE49-F238E27FC236}">
                <a16:creationId xmlns:a16="http://schemas.microsoft.com/office/drawing/2014/main" id="{8552A2A2-2333-47B9-B49B-2B8232B5FAF2}"/>
              </a:ext>
            </a:extLst>
          </p:cNvPr>
          <p:cNvSpPr txBox="1"/>
          <p:nvPr/>
        </p:nvSpPr>
        <p:spPr>
          <a:xfrm>
            <a:off x="7223611" y="5238656"/>
            <a:ext cx="545832" cy="400110"/>
          </a:xfrm>
          <a:prstGeom prst="rect">
            <a:avLst/>
          </a:prstGeom>
          <a:noFill/>
        </p:spPr>
        <p:txBody>
          <a:bodyPr wrap="square" rtlCol="0">
            <a:spAutoFit/>
          </a:bodyPr>
          <a:lstStyle/>
          <a:p>
            <a:r>
              <a:rPr lang="en-GB" dirty="0">
                <a:solidFill>
                  <a:srgbClr val="FF0000"/>
                </a:solidFill>
              </a:rPr>
              <a:t>0.4</a:t>
            </a:r>
          </a:p>
        </p:txBody>
      </p:sp>
      <p:sp>
        <p:nvSpPr>
          <p:cNvPr id="19" name="TextBox 18">
            <a:extLst>
              <a:ext uri="{FF2B5EF4-FFF2-40B4-BE49-F238E27FC236}">
                <a16:creationId xmlns:a16="http://schemas.microsoft.com/office/drawing/2014/main" id="{B6963517-2816-48CF-8988-FCCC9A9DE939}"/>
              </a:ext>
            </a:extLst>
          </p:cNvPr>
          <p:cNvSpPr txBox="1"/>
          <p:nvPr/>
        </p:nvSpPr>
        <p:spPr>
          <a:xfrm>
            <a:off x="8094193" y="5248556"/>
            <a:ext cx="545832" cy="400110"/>
          </a:xfrm>
          <a:prstGeom prst="rect">
            <a:avLst/>
          </a:prstGeom>
          <a:noFill/>
        </p:spPr>
        <p:txBody>
          <a:bodyPr wrap="square" rtlCol="0">
            <a:spAutoFit/>
          </a:bodyPr>
          <a:lstStyle/>
          <a:p>
            <a:r>
              <a:rPr lang="en-GB" dirty="0">
                <a:solidFill>
                  <a:srgbClr val="FF0000"/>
                </a:solidFill>
              </a:rPr>
              <a:t>0.6</a:t>
            </a:r>
          </a:p>
        </p:txBody>
      </p:sp>
      <p:sp>
        <p:nvSpPr>
          <p:cNvPr id="20" name="TextBox 19">
            <a:extLst>
              <a:ext uri="{FF2B5EF4-FFF2-40B4-BE49-F238E27FC236}">
                <a16:creationId xmlns:a16="http://schemas.microsoft.com/office/drawing/2014/main" id="{8ED6BC1B-3128-4080-BF95-688BED59071D}"/>
              </a:ext>
            </a:extLst>
          </p:cNvPr>
          <p:cNvSpPr txBox="1"/>
          <p:nvPr/>
        </p:nvSpPr>
        <p:spPr>
          <a:xfrm>
            <a:off x="9101499" y="5248556"/>
            <a:ext cx="928758" cy="400110"/>
          </a:xfrm>
          <a:prstGeom prst="rect">
            <a:avLst/>
          </a:prstGeom>
          <a:noFill/>
        </p:spPr>
        <p:txBody>
          <a:bodyPr wrap="square" rtlCol="0">
            <a:spAutoFit/>
          </a:bodyPr>
          <a:lstStyle/>
          <a:p>
            <a:r>
              <a:rPr lang="en-GB" dirty="0">
                <a:solidFill>
                  <a:srgbClr val="FF0000"/>
                </a:solidFill>
              </a:rPr>
              <a:t>0.24</a:t>
            </a:r>
          </a:p>
        </p:txBody>
      </p:sp>
      <p:sp>
        <p:nvSpPr>
          <p:cNvPr id="21" name="TextBox 20">
            <a:extLst>
              <a:ext uri="{FF2B5EF4-FFF2-40B4-BE49-F238E27FC236}">
                <a16:creationId xmlns:a16="http://schemas.microsoft.com/office/drawing/2014/main" id="{D2C97B68-1F76-42EE-8CC7-896FEB5A84E6}"/>
              </a:ext>
            </a:extLst>
          </p:cNvPr>
          <p:cNvSpPr txBox="1"/>
          <p:nvPr/>
        </p:nvSpPr>
        <p:spPr>
          <a:xfrm>
            <a:off x="7194562" y="5932164"/>
            <a:ext cx="545832" cy="400110"/>
          </a:xfrm>
          <a:prstGeom prst="rect">
            <a:avLst/>
          </a:prstGeom>
          <a:noFill/>
        </p:spPr>
        <p:txBody>
          <a:bodyPr wrap="square" rtlCol="0">
            <a:spAutoFit/>
          </a:bodyPr>
          <a:lstStyle/>
          <a:p>
            <a:r>
              <a:rPr lang="en-GB" dirty="0">
                <a:solidFill>
                  <a:srgbClr val="FF0000"/>
                </a:solidFill>
              </a:rPr>
              <a:t>0.4</a:t>
            </a:r>
          </a:p>
        </p:txBody>
      </p:sp>
      <p:sp>
        <p:nvSpPr>
          <p:cNvPr id="22" name="TextBox 21">
            <a:extLst>
              <a:ext uri="{FF2B5EF4-FFF2-40B4-BE49-F238E27FC236}">
                <a16:creationId xmlns:a16="http://schemas.microsoft.com/office/drawing/2014/main" id="{26A0CAFB-2F4C-4AA6-90D3-3BCED9D071D7}"/>
              </a:ext>
            </a:extLst>
          </p:cNvPr>
          <p:cNvSpPr txBox="1"/>
          <p:nvPr/>
        </p:nvSpPr>
        <p:spPr>
          <a:xfrm>
            <a:off x="8094193" y="5937114"/>
            <a:ext cx="545832" cy="400110"/>
          </a:xfrm>
          <a:prstGeom prst="rect">
            <a:avLst/>
          </a:prstGeom>
          <a:noFill/>
        </p:spPr>
        <p:txBody>
          <a:bodyPr wrap="square" rtlCol="0">
            <a:spAutoFit/>
          </a:bodyPr>
          <a:lstStyle/>
          <a:p>
            <a:r>
              <a:rPr lang="en-GB" dirty="0">
                <a:solidFill>
                  <a:srgbClr val="FF0000"/>
                </a:solidFill>
              </a:rPr>
              <a:t>0.4</a:t>
            </a:r>
          </a:p>
        </p:txBody>
      </p:sp>
      <p:sp>
        <p:nvSpPr>
          <p:cNvPr id="23" name="TextBox 22">
            <a:extLst>
              <a:ext uri="{FF2B5EF4-FFF2-40B4-BE49-F238E27FC236}">
                <a16:creationId xmlns:a16="http://schemas.microsoft.com/office/drawing/2014/main" id="{D6FEE158-F03D-44A0-8418-A17F276DD28C}"/>
              </a:ext>
            </a:extLst>
          </p:cNvPr>
          <p:cNvSpPr txBox="1"/>
          <p:nvPr/>
        </p:nvSpPr>
        <p:spPr>
          <a:xfrm>
            <a:off x="9101499" y="5910914"/>
            <a:ext cx="928758" cy="400110"/>
          </a:xfrm>
          <a:prstGeom prst="rect">
            <a:avLst/>
          </a:prstGeom>
          <a:noFill/>
        </p:spPr>
        <p:txBody>
          <a:bodyPr wrap="square" rtlCol="0">
            <a:spAutoFit/>
          </a:bodyPr>
          <a:lstStyle/>
          <a:p>
            <a:r>
              <a:rPr lang="en-GB" dirty="0">
                <a:solidFill>
                  <a:srgbClr val="FF0000"/>
                </a:solidFill>
              </a:rPr>
              <a:t>0.16</a:t>
            </a:r>
          </a:p>
        </p:txBody>
      </p:sp>
      <p:sp>
        <p:nvSpPr>
          <p:cNvPr id="10" name="TextBox 9">
            <a:extLst>
              <a:ext uri="{FF2B5EF4-FFF2-40B4-BE49-F238E27FC236}">
                <a16:creationId xmlns:a16="http://schemas.microsoft.com/office/drawing/2014/main" id="{A25B5411-6426-48C7-A6B2-2C92EF5E7AF7}"/>
              </a:ext>
            </a:extLst>
          </p:cNvPr>
          <p:cNvSpPr txBox="1"/>
          <p:nvPr/>
        </p:nvSpPr>
        <p:spPr>
          <a:xfrm>
            <a:off x="2187024" y="2458496"/>
            <a:ext cx="9885640" cy="830997"/>
          </a:xfrm>
          <a:prstGeom prst="rect">
            <a:avLst/>
          </a:prstGeom>
          <a:noFill/>
        </p:spPr>
        <p:txBody>
          <a:bodyPr wrap="square" rtlCol="0">
            <a:spAutoFit/>
          </a:bodyPr>
          <a:lstStyle/>
          <a:p>
            <a:pPr>
              <a:tabLst>
                <a:tab pos="452438" algn="l"/>
                <a:tab pos="981075" algn="l"/>
              </a:tabLst>
            </a:pPr>
            <a:r>
              <a:rPr lang="en-US" sz="2400" dirty="0"/>
              <a:t>	(b)	Copy the tree diagram below and add the correct probabilities to 		each branch.</a:t>
            </a:r>
            <a:endParaRPr lang="en-GB" sz="2400" dirty="0"/>
          </a:p>
        </p:txBody>
      </p:sp>
      <p:sp>
        <p:nvSpPr>
          <p:cNvPr id="5" name="TextBox 4">
            <a:extLst>
              <a:ext uri="{FF2B5EF4-FFF2-40B4-BE49-F238E27FC236}">
                <a16:creationId xmlns:a16="http://schemas.microsoft.com/office/drawing/2014/main" id="{B674B1EB-C93D-DD49-BE6E-30F98922C639}"/>
              </a:ext>
            </a:extLst>
          </p:cNvPr>
          <p:cNvSpPr txBox="1"/>
          <p:nvPr/>
        </p:nvSpPr>
        <p:spPr>
          <a:xfrm>
            <a:off x="10272464" y="5932164"/>
            <a:ext cx="1800200" cy="707886"/>
          </a:xfrm>
          <a:prstGeom prst="rect">
            <a:avLst/>
          </a:prstGeom>
          <a:noFill/>
        </p:spPr>
        <p:txBody>
          <a:bodyPr wrap="square" rtlCol="0">
            <a:spAutoFit/>
          </a:bodyPr>
          <a:lstStyle/>
          <a:p>
            <a:r>
              <a:rPr lang="en-US" dirty="0"/>
              <a:t>Continued on next slide</a:t>
            </a:r>
          </a:p>
        </p:txBody>
      </p:sp>
      <p:sp>
        <p:nvSpPr>
          <p:cNvPr id="24" name="Rectangle 23">
            <a:extLst>
              <a:ext uri="{FF2B5EF4-FFF2-40B4-BE49-F238E27FC236}">
                <a16:creationId xmlns:a16="http://schemas.microsoft.com/office/drawing/2014/main" id="{A48D43C0-22E0-8B45-BEED-7DD767596A81}"/>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495567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3" grpId="0"/>
      <p:bldP spid="14" grpId="0"/>
      <p:bldP spid="15" grpId="0"/>
      <p:bldP spid="16" grpId="0"/>
      <p:bldP spid="17" grpId="0"/>
      <p:bldP spid="18" grpId="0"/>
      <p:bldP spid="19" grpId="0"/>
      <p:bldP spid="20" grpId="0"/>
      <p:bldP spid="21" grpId="0"/>
      <p:bldP spid="22" grpId="0"/>
      <p:bldP spid="2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D0EBEC-5BBB-4824-BBED-6FF77715A15F}"/>
              </a:ext>
            </a:extLst>
          </p:cNvPr>
          <p:cNvSpPr/>
          <p:nvPr/>
        </p:nvSpPr>
        <p:spPr>
          <a:xfrm>
            <a:off x="2228275" y="621336"/>
            <a:ext cx="1704313" cy="461665"/>
          </a:xfrm>
          <a:prstGeom prst="rect">
            <a:avLst/>
          </a:prstGeom>
        </p:spPr>
        <p:txBody>
          <a:bodyPr wrap="none">
            <a:spAutoFit/>
          </a:bodyPr>
          <a:lstStyle/>
          <a:p>
            <a:r>
              <a:rPr lang="en-US" sz="2400" b="1" dirty="0"/>
              <a:t>Continued</a:t>
            </a:r>
          </a:p>
        </p:txBody>
      </p:sp>
      <p:pic>
        <p:nvPicPr>
          <p:cNvPr id="6" name="Picture 5">
            <a:extLst>
              <a:ext uri="{FF2B5EF4-FFF2-40B4-BE49-F238E27FC236}">
                <a16:creationId xmlns:a16="http://schemas.microsoft.com/office/drawing/2014/main" id="{CB1B81FD-2725-400C-BAC0-3DB20E1B65EA}"/>
              </a:ext>
            </a:extLst>
          </p:cNvPr>
          <p:cNvPicPr>
            <a:picLocks noChangeAspect="1"/>
          </p:cNvPicPr>
          <p:nvPr/>
        </p:nvPicPr>
        <p:blipFill>
          <a:blip r:embed="rId4"/>
          <a:stretch>
            <a:fillRect/>
          </a:stretch>
        </p:blipFill>
        <p:spPr>
          <a:xfrm>
            <a:off x="3615654" y="3411537"/>
            <a:ext cx="6454962" cy="3209373"/>
          </a:xfrm>
          <a:prstGeom prst="rect">
            <a:avLst/>
          </a:prstGeom>
        </p:spPr>
      </p:pic>
      <p:sp>
        <p:nvSpPr>
          <p:cNvPr id="7" name="TextBox 6">
            <a:extLst>
              <a:ext uri="{FF2B5EF4-FFF2-40B4-BE49-F238E27FC236}">
                <a16:creationId xmlns:a16="http://schemas.microsoft.com/office/drawing/2014/main" id="{5B029FE5-E1CD-4199-B9E1-F22D9739BAC2}"/>
              </a:ext>
            </a:extLst>
          </p:cNvPr>
          <p:cNvSpPr txBox="1"/>
          <p:nvPr/>
        </p:nvSpPr>
        <p:spPr>
          <a:xfrm>
            <a:off x="7319186" y="4304552"/>
            <a:ext cx="296584" cy="400110"/>
          </a:xfrm>
          <a:prstGeom prst="rect">
            <a:avLst/>
          </a:prstGeom>
          <a:noFill/>
        </p:spPr>
        <p:txBody>
          <a:bodyPr wrap="square" rtlCol="0">
            <a:spAutoFit/>
          </a:bodyPr>
          <a:lstStyle/>
          <a:p>
            <a:endParaRPr lang="en-GB" dirty="0"/>
          </a:p>
        </p:txBody>
      </p:sp>
      <p:sp>
        <p:nvSpPr>
          <p:cNvPr id="9" name="TextBox 8">
            <a:extLst>
              <a:ext uri="{FF2B5EF4-FFF2-40B4-BE49-F238E27FC236}">
                <a16:creationId xmlns:a16="http://schemas.microsoft.com/office/drawing/2014/main" id="{C649ECA0-E204-47CA-B90C-803370EF9759}"/>
              </a:ext>
            </a:extLst>
          </p:cNvPr>
          <p:cNvSpPr txBox="1"/>
          <p:nvPr/>
        </p:nvSpPr>
        <p:spPr>
          <a:xfrm>
            <a:off x="7223611" y="3912167"/>
            <a:ext cx="545832" cy="400110"/>
          </a:xfrm>
          <a:prstGeom prst="rect">
            <a:avLst/>
          </a:prstGeom>
          <a:noFill/>
        </p:spPr>
        <p:txBody>
          <a:bodyPr wrap="square" rtlCol="0">
            <a:spAutoFit/>
          </a:bodyPr>
          <a:lstStyle/>
          <a:p>
            <a:r>
              <a:rPr lang="en-GB" dirty="0">
                <a:solidFill>
                  <a:srgbClr val="FF0000"/>
                </a:solidFill>
              </a:rPr>
              <a:t>0.6</a:t>
            </a:r>
          </a:p>
        </p:txBody>
      </p:sp>
      <p:sp>
        <p:nvSpPr>
          <p:cNvPr id="13" name="TextBox 12">
            <a:extLst>
              <a:ext uri="{FF2B5EF4-FFF2-40B4-BE49-F238E27FC236}">
                <a16:creationId xmlns:a16="http://schemas.microsoft.com/office/drawing/2014/main" id="{CCD254C4-99B4-4495-99CA-CABA585B6194}"/>
              </a:ext>
            </a:extLst>
          </p:cNvPr>
          <p:cNvSpPr txBox="1"/>
          <p:nvPr/>
        </p:nvSpPr>
        <p:spPr>
          <a:xfrm>
            <a:off x="8094193" y="3912167"/>
            <a:ext cx="545832" cy="400110"/>
          </a:xfrm>
          <a:prstGeom prst="rect">
            <a:avLst/>
          </a:prstGeom>
          <a:noFill/>
        </p:spPr>
        <p:txBody>
          <a:bodyPr wrap="square" rtlCol="0">
            <a:spAutoFit/>
          </a:bodyPr>
          <a:lstStyle/>
          <a:p>
            <a:r>
              <a:rPr lang="en-GB" dirty="0">
                <a:solidFill>
                  <a:srgbClr val="FF0000"/>
                </a:solidFill>
              </a:rPr>
              <a:t>0.6</a:t>
            </a:r>
          </a:p>
        </p:txBody>
      </p:sp>
      <p:sp>
        <p:nvSpPr>
          <p:cNvPr id="14" name="TextBox 13">
            <a:extLst>
              <a:ext uri="{FF2B5EF4-FFF2-40B4-BE49-F238E27FC236}">
                <a16:creationId xmlns:a16="http://schemas.microsoft.com/office/drawing/2014/main" id="{B3354425-54E5-4D28-BCB0-9C092C2C01AA}"/>
              </a:ext>
            </a:extLst>
          </p:cNvPr>
          <p:cNvSpPr txBox="1"/>
          <p:nvPr/>
        </p:nvSpPr>
        <p:spPr>
          <a:xfrm>
            <a:off x="9061140" y="3904442"/>
            <a:ext cx="707268" cy="400110"/>
          </a:xfrm>
          <a:prstGeom prst="rect">
            <a:avLst/>
          </a:prstGeom>
          <a:noFill/>
        </p:spPr>
        <p:txBody>
          <a:bodyPr wrap="square" rtlCol="0">
            <a:spAutoFit/>
          </a:bodyPr>
          <a:lstStyle/>
          <a:p>
            <a:r>
              <a:rPr lang="en-GB" dirty="0">
                <a:solidFill>
                  <a:srgbClr val="FF0000"/>
                </a:solidFill>
              </a:rPr>
              <a:t>0.36</a:t>
            </a:r>
          </a:p>
        </p:txBody>
      </p:sp>
      <p:sp>
        <p:nvSpPr>
          <p:cNvPr id="15" name="TextBox 14">
            <a:extLst>
              <a:ext uri="{FF2B5EF4-FFF2-40B4-BE49-F238E27FC236}">
                <a16:creationId xmlns:a16="http://schemas.microsoft.com/office/drawing/2014/main" id="{5A3B9F08-3026-4081-9DF6-AD364D7F65BF}"/>
              </a:ext>
            </a:extLst>
          </p:cNvPr>
          <p:cNvSpPr txBox="1"/>
          <p:nvPr/>
        </p:nvSpPr>
        <p:spPr>
          <a:xfrm>
            <a:off x="7228149" y="4566800"/>
            <a:ext cx="545832" cy="400110"/>
          </a:xfrm>
          <a:prstGeom prst="rect">
            <a:avLst/>
          </a:prstGeom>
          <a:noFill/>
        </p:spPr>
        <p:txBody>
          <a:bodyPr wrap="square" rtlCol="0">
            <a:spAutoFit/>
          </a:bodyPr>
          <a:lstStyle/>
          <a:p>
            <a:r>
              <a:rPr lang="en-GB" dirty="0">
                <a:solidFill>
                  <a:srgbClr val="FF0000"/>
                </a:solidFill>
              </a:rPr>
              <a:t>0.6</a:t>
            </a:r>
          </a:p>
        </p:txBody>
      </p:sp>
      <p:sp>
        <p:nvSpPr>
          <p:cNvPr id="16" name="TextBox 15">
            <a:extLst>
              <a:ext uri="{FF2B5EF4-FFF2-40B4-BE49-F238E27FC236}">
                <a16:creationId xmlns:a16="http://schemas.microsoft.com/office/drawing/2014/main" id="{05BE6B8C-BF09-4B4A-8368-BA439E337356}"/>
              </a:ext>
            </a:extLst>
          </p:cNvPr>
          <p:cNvSpPr txBox="1"/>
          <p:nvPr/>
        </p:nvSpPr>
        <p:spPr>
          <a:xfrm>
            <a:off x="8094193" y="4566800"/>
            <a:ext cx="545832" cy="400110"/>
          </a:xfrm>
          <a:prstGeom prst="rect">
            <a:avLst/>
          </a:prstGeom>
          <a:noFill/>
        </p:spPr>
        <p:txBody>
          <a:bodyPr wrap="square" rtlCol="0">
            <a:spAutoFit/>
          </a:bodyPr>
          <a:lstStyle/>
          <a:p>
            <a:r>
              <a:rPr lang="en-GB" dirty="0">
                <a:solidFill>
                  <a:srgbClr val="FF0000"/>
                </a:solidFill>
              </a:rPr>
              <a:t>0.4</a:t>
            </a:r>
          </a:p>
        </p:txBody>
      </p:sp>
      <p:sp>
        <p:nvSpPr>
          <p:cNvPr id="17" name="TextBox 16">
            <a:extLst>
              <a:ext uri="{FF2B5EF4-FFF2-40B4-BE49-F238E27FC236}">
                <a16:creationId xmlns:a16="http://schemas.microsoft.com/office/drawing/2014/main" id="{7EA386F6-8420-476E-B26A-45B59CAC7F27}"/>
              </a:ext>
            </a:extLst>
          </p:cNvPr>
          <p:cNvSpPr txBox="1"/>
          <p:nvPr/>
        </p:nvSpPr>
        <p:spPr>
          <a:xfrm>
            <a:off x="9061140" y="4566800"/>
            <a:ext cx="707268" cy="400110"/>
          </a:xfrm>
          <a:prstGeom prst="rect">
            <a:avLst/>
          </a:prstGeom>
          <a:noFill/>
        </p:spPr>
        <p:txBody>
          <a:bodyPr wrap="square" rtlCol="0">
            <a:spAutoFit/>
          </a:bodyPr>
          <a:lstStyle/>
          <a:p>
            <a:r>
              <a:rPr lang="en-GB" dirty="0">
                <a:solidFill>
                  <a:srgbClr val="FF0000"/>
                </a:solidFill>
              </a:rPr>
              <a:t>0.24</a:t>
            </a:r>
          </a:p>
        </p:txBody>
      </p:sp>
      <p:sp>
        <p:nvSpPr>
          <p:cNvPr id="18" name="TextBox 17">
            <a:extLst>
              <a:ext uri="{FF2B5EF4-FFF2-40B4-BE49-F238E27FC236}">
                <a16:creationId xmlns:a16="http://schemas.microsoft.com/office/drawing/2014/main" id="{8552A2A2-2333-47B9-B49B-2B8232B5FAF2}"/>
              </a:ext>
            </a:extLst>
          </p:cNvPr>
          <p:cNvSpPr txBox="1"/>
          <p:nvPr/>
        </p:nvSpPr>
        <p:spPr>
          <a:xfrm>
            <a:off x="7223611" y="5238656"/>
            <a:ext cx="545832" cy="400110"/>
          </a:xfrm>
          <a:prstGeom prst="rect">
            <a:avLst/>
          </a:prstGeom>
          <a:noFill/>
        </p:spPr>
        <p:txBody>
          <a:bodyPr wrap="square" rtlCol="0">
            <a:spAutoFit/>
          </a:bodyPr>
          <a:lstStyle/>
          <a:p>
            <a:r>
              <a:rPr lang="en-GB" dirty="0">
                <a:solidFill>
                  <a:srgbClr val="FF0000"/>
                </a:solidFill>
              </a:rPr>
              <a:t>0.4</a:t>
            </a:r>
          </a:p>
        </p:txBody>
      </p:sp>
      <p:sp>
        <p:nvSpPr>
          <p:cNvPr id="19" name="TextBox 18">
            <a:extLst>
              <a:ext uri="{FF2B5EF4-FFF2-40B4-BE49-F238E27FC236}">
                <a16:creationId xmlns:a16="http://schemas.microsoft.com/office/drawing/2014/main" id="{B6963517-2816-48CF-8988-FCCC9A9DE939}"/>
              </a:ext>
            </a:extLst>
          </p:cNvPr>
          <p:cNvSpPr txBox="1"/>
          <p:nvPr/>
        </p:nvSpPr>
        <p:spPr>
          <a:xfrm>
            <a:off x="8094193" y="5248556"/>
            <a:ext cx="545832" cy="400110"/>
          </a:xfrm>
          <a:prstGeom prst="rect">
            <a:avLst/>
          </a:prstGeom>
          <a:noFill/>
        </p:spPr>
        <p:txBody>
          <a:bodyPr wrap="square" rtlCol="0">
            <a:spAutoFit/>
          </a:bodyPr>
          <a:lstStyle/>
          <a:p>
            <a:r>
              <a:rPr lang="en-GB" dirty="0">
                <a:solidFill>
                  <a:srgbClr val="FF0000"/>
                </a:solidFill>
              </a:rPr>
              <a:t>0.6</a:t>
            </a:r>
          </a:p>
        </p:txBody>
      </p:sp>
      <p:sp>
        <p:nvSpPr>
          <p:cNvPr id="20" name="TextBox 19">
            <a:extLst>
              <a:ext uri="{FF2B5EF4-FFF2-40B4-BE49-F238E27FC236}">
                <a16:creationId xmlns:a16="http://schemas.microsoft.com/office/drawing/2014/main" id="{8ED6BC1B-3128-4080-BF95-688BED59071D}"/>
              </a:ext>
            </a:extLst>
          </p:cNvPr>
          <p:cNvSpPr txBox="1"/>
          <p:nvPr/>
        </p:nvSpPr>
        <p:spPr>
          <a:xfrm>
            <a:off x="9061140" y="5248556"/>
            <a:ext cx="928758" cy="400110"/>
          </a:xfrm>
          <a:prstGeom prst="rect">
            <a:avLst/>
          </a:prstGeom>
          <a:noFill/>
        </p:spPr>
        <p:txBody>
          <a:bodyPr wrap="square" rtlCol="0">
            <a:spAutoFit/>
          </a:bodyPr>
          <a:lstStyle/>
          <a:p>
            <a:r>
              <a:rPr lang="en-GB" dirty="0">
                <a:solidFill>
                  <a:srgbClr val="FF0000"/>
                </a:solidFill>
              </a:rPr>
              <a:t>0.24</a:t>
            </a:r>
          </a:p>
        </p:txBody>
      </p:sp>
      <p:sp>
        <p:nvSpPr>
          <p:cNvPr id="21" name="TextBox 20">
            <a:extLst>
              <a:ext uri="{FF2B5EF4-FFF2-40B4-BE49-F238E27FC236}">
                <a16:creationId xmlns:a16="http://schemas.microsoft.com/office/drawing/2014/main" id="{D2C97B68-1F76-42EE-8CC7-896FEB5A84E6}"/>
              </a:ext>
            </a:extLst>
          </p:cNvPr>
          <p:cNvSpPr txBox="1"/>
          <p:nvPr/>
        </p:nvSpPr>
        <p:spPr>
          <a:xfrm>
            <a:off x="7194562" y="5932164"/>
            <a:ext cx="545832" cy="400110"/>
          </a:xfrm>
          <a:prstGeom prst="rect">
            <a:avLst/>
          </a:prstGeom>
          <a:noFill/>
        </p:spPr>
        <p:txBody>
          <a:bodyPr wrap="square" rtlCol="0">
            <a:spAutoFit/>
          </a:bodyPr>
          <a:lstStyle/>
          <a:p>
            <a:r>
              <a:rPr lang="en-GB" dirty="0">
                <a:solidFill>
                  <a:srgbClr val="FF0000"/>
                </a:solidFill>
              </a:rPr>
              <a:t>0.4</a:t>
            </a:r>
          </a:p>
        </p:txBody>
      </p:sp>
      <p:sp>
        <p:nvSpPr>
          <p:cNvPr id="22" name="TextBox 21">
            <a:extLst>
              <a:ext uri="{FF2B5EF4-FFF2-40B4-BE49-F238E27FC236}">
                <a16:creationId xmlns:a16="http://schemas.microsoft.com/office/drawing/2014/main" id="{26A0CAFB-2F4C-4AA6-90D3-3BCED9D071D7}"/>
              </a:ext>
            </a:extLst>
          </p:cNvPr>
          <p:cNvSpPr txBox="1"/>
          <p:nvPr/>
        </p:nvSpPr>
        <p:spPr>
          <a:xfrm>
            <a:off x="8094193" y="5937114"/>
            <a:ext cx="545832" cy="400110"/>
          </a:xfrm>
          <a:prstGeom prst="rect">
            <a:avLst/>
          </a:prstGeom>
          <a:noFill/>
        </p:spPr>
        <p:txBody>
          <a:bodyPr wrap="square" rtlCol="0">
            <a:spAutoFit/>
          </a:bodyPr>
          <a:lstStyle/>
          <a:p>
            <a:r>
              <a:rPr lang="en-GB" dirty="0">
                <a:solidFill>
                  <a:srgbClr val="FF0000"/>
                </a:solidFill>
              </a:rPr>
              <a:t>0.4</a:t>
            </a:r>
          </a:p>
        </p:txBody>
      </p:sp>
      <p:sp>
        <p:nvSpPr>
          <p:cNvPr id="23" name="TextBox 22">
            <a:extLst>
              <a:ext uri="{FF2B5EF4-FFF2-40B4-BE49-F238E27FC236}">
                <a16:creationId xmlns:a16="http://schemas.microsoft.com/office/drawing/2014/main" id="{D6FEE158-F03D-44A0-8418-A17F276DD28C}"/>
              </a:ext>
            </a:extLst>
          </p:cNvPr>
          <p:cNvSpPr txBox="1"/>
          <p:nvPr/>
        </p:nvSpPr>
        <p:spPr>
          <a:xfrm>
            <a:off x="9061140" y="5910914"/>
            <a:ext cx="928758" cy="400110"/>
          </a:xfrm>
          <a:prstGeom prst="rect">
            <a:avLst/>
          </a:prstGeom>
          <a:noFill/>
        </p:spPr>
        <p:txBody>
          <a:bodyPr wrap="square" rtlCol="0">
            <a:spAutoFit/>
          </a:bodyPr>
          <a:lstStyle/>
          <a:p>
            <a:r>
              <a:rPr lang="en-GB" dirty="0">
                <a:solidFill>
                  <a:srgbClr val="FF0000"/>
                </a:solidFill>
              </a:rPr>
              <a:t>0.16</a:t>
            </a:r>
          </a:p>
        </p:txBody>
      </p:sp>
      <p:sp>
        <p:nvSpPr>
          <p:cNvPr id="5" name="Rectangle 4">
            <a:extLst>
              <a:ext uri="{FF2B5EF4-FFF2-40B4-BE49-F238E27FC236}">
                <a16:creationId xmlns:a16="http://schemas.microsoft.com/office/drawing/2014/main" id="{DA036273-CEFE-449E-98DA-7B0AF630BDEB}"/>
              </a:ext>
            </a:extLst>
          </p:cNvPr>
          <p:cNvSpPr/>
          <p:nvPr/>
        </p:nvSpPr>
        <p:spPr>
          <a:xfrm>
            <a:off x="2214136" y="1083001"/>
            <a:ext cx="10176584" cy="1877437"/>
          </a:xfrm>
          <a:prstGeom prst="rect">
            <a:avLst/>
          </a:prstGeom>
        </p:spPr>
        <p:txBody>
          <a:bodyPr wrap="square">
            <a:spAutoFit/>
          </a:bodyPr>
          <a:lstStyle/>
          <a:p>
            <a:pPr>
              <a:spcBef>
                <a:spcPts val="0"/>
              </a:spcBef>
              <a:spcAft>
                <a:spcPts val="600"/>
              </a:spcAft>
            </a:pPr>
            <a:r>
              <a:rPr lang="en-US" sz="2400" dirty="0"/>
              <a:t>(c)	What is the probability that the truck gets to the factory without </a:t>
            </a:r>
            <a:br>
              <a:rPr lang="en-US" sz="2400" dirty="0"/>
            </a:br>
            <a:r>
              <a:rPr lang="en-US" sz="2400" dirty="0"/>
              <a:t>	having to stop at a traffic light?</a:t>
            </a:r>
          </a:p>
          <a:p>
            <a:pPr>
              <a:spcAft>
                <a:spcPts val="1800"/>
              </a:spcAft>
            </a:pPr>
            <a:r>
              <a:rPr lang="en-US" sz="2400" dirty="0"/>
              <a:t>(d)	What is the probability that the truck stops at both sets of traffic lights?</a:t>
            </a:r>
          </a:p>
          <a:p>
            <a:r>
              <a:rPr lang="en-US" sz="2400" dirty="0"/>
              <a:t>(e)	What is the probability that the truck stops at one set of traffic lights?</a:t>
            </a:r>
            <a:endParaRPr lang="en-GB" sz="2400" dirty="0"/>
          </a:p>
        </p:txBody>
      </p:sp>
      <p:sp>
        <p:nvSpPr>
          <p:cNvPr id="8" name="TextBox 7">
            <a:extLst>
              <a:ext uri="{FF2B5EF4-FFF2-40B4-BE49-F238E27FC236}">
                <a16:creationId xmlns:a16="http://schemas.microsoft.com/office/drawing/2014/main" id="{5AD97DA6-DFD9-4587-841F-73E636665420}"/>
              </a:ext>
            </a:extLst>
          </p:cNvPr>
          <p:cNvSpPr txBox="1"/>
          <p:nvPr/>
        </p:nvSpPr>
        <p:spPr>
          <a:xfrm>
            <a:off x="7042957" y="1462111"/>
            <a:ext cx="1032629" cy="461665"/>
          </a:xfrm>
          <a:prstGeom prst="rect">
            <a:avLst/>
          </a:prstGeom>
          <a:noFill/>
        </p:spPr>
        <p:txBody>
          <a:bodyPr wrap="square" rtlCol="0">
            <a:spAutoFit/>
          </a:bodyPr>
          <a:lstStyle/>
          <a:p>
            <a:r>
              <a:rPr lang="en-GB" sz="2400" dirty="0">
                <a:solidFill>
                  <a:srgbClr val="FF0000"/>
                </a:solidFill>
              </a:rPr>
              <a:t>0.16</a:t>
            </a:r>
          </a:p>
        </p:txBody>
      </p:sp>
      <p:sp>
        <p:nvSpPr>
          <p:cNvPr id="25" name="TextBox 24">
            <a:extLst>
              <a:ext uri="{FF2B5EF4-FFF2-40B4-BE49-F238E27FC236}">
                <a16:creationId xmlns:a16="http://schemas.microsoft.com/office/drawing/2014/main" id="{FF6A35EF-2E36-4B60-83EB-9973BBB289AF}"/>
              </a:ext>
            </a:extLst>
          </p:cNvPr>
          <p:cNvSpPr txBox="1"/>
          <p:nvPr/>
        </p:nvSpPr>
        <p:spPr>
          <a:xfrm>
            <a:off x="7022781" y="2214650"/>
            <a:ext cx="1072979" cy="461665"/>
          </a:xfrm>
          <a:prstGeom prst="rect">
            <a:avLst/>
          </a:prstGeom>
          <a:noFill/>
        </p:spPr>
        <p:txBody>
          <a:bodyPr wrap="square" rtlCol="0">
            <a:spAutoFit/>
          </a:bodyPr>
          <a:lstStyle/>
          <a:p>
            <a:r>
              <a:rPr lang="en-GB" sz="2400" dirty="0">
                <a:solidFill>
                  <a:srgbClr val="FF0000"/>
                </a:solidFill>
              </a:rPr>
              <a:t>0.36</a:t>
            </a:r>
          </a:p>
        </p:txBody>
      </p:sp>
      <p:sp>
        <p:nvSpPr>
          <p:cNvPr id="26" name="TextBox 25">
            <a:extLst>
              <a:ext uri="{FF2B5EF4-FFF2-40B4-BE49-F238E27FC236}">
                <a16:creationId xmlns:a16="http://schemas.microsoft.com/office/drawing/2014/main" id="{09574CD4-FA70-445A-BD56-DCF63CC221AD}"/>
              </a:ext>
            </a:extLst>
          </p:cNvPr>
          <p:cNvSpPr txBox="1"/>
          <p:nvPr/>
        </p:nvSpPr>
        <p:spPr>
          <a:xfrm>
            <a:off x="9400870" y="2818748"/>
            <a:ext cx="2785186" cy="461665"/>
          </a:xfrm>
          <a:prstGeom prst="rect">
            <a:avLst/>
          </a:prstGeom>
          <a:noFill/>
        </p:spPr>
        <p:txBody>
          <a:bodyPr wrap="square" rtlCol="0">
            <a:spAutoFit/>
          </a:bodyPr>
          <a:lstStyle/>
          <a:p>
            <a:r>
              <a:rPr lang="en-GB" sz="2400" dirty="0">
                <a:solidFill>
                  <a:srgbClr val="FF0000"/>
                </a:solidFill>
              </a:rPr>
              <a:t>0.24 + 0.24 = 0.48</a:t>
            </a:r>
          </a:p>
        </p:txBody>
      </p:sp>
      <p:sp>
        <p:nvSpPr>
          <p:cNvPr id="3" name="TextBox 2">
            <a:extLst>
              <a:ext uri="{FF2B5EF4-FFF2-40B4-BE49-F238E27FC236}">
                <a16:creationId xmlns:a16="http://schemas.microsoft.com/office/drawing/2014/main" id="{23C4CBEA-532B-E646-B71C-B1BE73F9DD05}"/>
              </a:ext>
            </a:extLst>
          </p:cNvPr>
          <p:cNvSpPr txBox="1"/>
          <p:nvPr/>
        </p:nvSpPr>
        <p:spPr>
          <a:xfrm>
            <a:off x="10162074" y="5433854"/>
            <a:ext cx="2118256" cy="1323439"/>
          </a:xfrm>
          <a:prstGeom prst="rect">
            <a:avLst/>
          </a:prstGeom>
          <a:noFill/>
        </p:spPr>
        <p:txBody>
          <a:bodyPr wrap="square" rtlCol="0">
            <a:spAutoFit/>
          </a:bodyPr>
          <a:lstStyle/>
          <a:p>
            <a:r>
              <a:rPr lang="en-US" b="1" dirty="0"/>
              <a:t>Note: </a:t>
            </a:r>
            <a:r>
              <a:rPr lang="en-US" dirty="0">
                <a:solidFill>
                  <a:srgbClr val="0070C0"/>
                </a:solidFill>
              </a:rPr>
              <a:t>the sum of probabilities on the last column equals 1.. </a:t>
            </a:r>
          </a:p>
        </p:txBody>
      </p:sp>
      <p:sp>
        <p:nvSpPr>
          <p:cNvPr id="28" name="Rectangle 27">
            <a:extLst>
              <a:ext uri="{FF2B5EF4-FFF2-40B4-BE49-F238E27FC236}">
                <a16:creationId xmlns:a16="http://schemas.microsoft.com/office/drawing/2014/main" id="{619299EE-6C9E-3640-A436-4C7049DB7557}"/>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1588804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P spid="17" grpId="0"/>
      <p:bldP spid="18" grpId="0"/>
      <p:bldP spid="19" grpId="0"/>
      <p:bldP spid="20" grpId="0"/>
      <p:bldP spid="21" grpId="0"/>
      <p:bldP spid="22" grpId="0"/>
      <p:bldP spid="23"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B029FE5-E1CD-4199-B9E1-F22D9739BAC2}"/>
              </a:ext>
            </a:extLst>
          </p:cNvPr>
          <p:cNvSpPr txBox="1"/>
          <p:nvPr/>
        </p:nvSpPr>
        <p:spPr>
          <a:xfrm>
            <a:off x="7319186" y="4304552"/>
            <a:ext cx="296584" cy="400110"/>
          </a:xfrm>
          <a:prstGeom prst="rect">
            <a:avLst/>
          </a:prstGeom>
          <a:noFill/>
        </p:spPr>
        <p:txBody>
          <a:bodyPr wrap="square" rtlCol="0">
            <a:spAutoFit/>
          </a:bodyPr>
          <a:lstStyle/>
          <a:p>
            <a:endParaRPr lang="en-GB" dirty="0"/>
          </a:p>
        </p:txBody>
      </p:sp>
      <p:sp>
        <p:nvSpPr>
          <p:cNvPr id="3" name="Rectangle 2">
            <a:extLst>
              <a:ext uri="{FF2B5EF4-FFF2-40B4-BE49-F238E27FC236}">
                <a16:creationId xmlns:a16="http://schemas.microsoft.com/office/drawing/2014/main" id="{D4E29E72-7E61-47CA-88ED-942AA679E1C7}"/>
              </a:ext>
            </a:extLst>
          </p:cNvPr>
          <p:cNvSpPr/>
          <p:nvPr/>
        </p:nvSpPr>
        <p:spPr>
          <a:xfrm>
            <a:off x="2414581" y="667873"/>
            <a:ext cx="9638620" cy="1646605"/>
          </a:xfrm>
          <a:prstGeom prst="rect">
            <a:avLst/>
          </a:prstGeom>
        </p:spPr>
        <p:txBody>
          <a:bodyPr wrap="square">
            <a:spAutoFit/>
          </a:bodyPr>
          <a:lstStyle/>
          <a:p>
            <a:pPr marL="457200" indent="-457200">
              <a:spcAft>
                <a:spcPts val="0"/>
              </a:spcAft>
              <a:buAutoNum type="arabicPeriod" startAt="2"/>
            </a:pPr>
            <a:r>
              <a:rPr lang="en-US" sz="2400" dirty="0"/>
              <a:t>Two boys are playing a game.  They take it in turns to start.  Before they can start they must throw a six using a fair sided die.  </a:t>
            </a:r>
          </a:p>
          <a:p>
            <a:pPr>
              <a:spcAft>
                <a:spcPts val="600"/>
              </a:spcAft>
            </a:pPr>
            <a:r>
              <a:rPr lang="en-US" sz="2400" dirty="0"/>
              <a:t>     John throws first.</a:t>
            </a:r>
          </a:p>
          <a:p>
            <a:r>
              <a:rPr lang="en-US" sz="2400" dirty="0"/>
              <a:t>     (a)	What is the probability of throwing a six?</a:t>
            </a:r>
            <a:endParaRPr lang="en-GB" sz="24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4B17F73-6C4E-4796-B823-51B478FC5C08}"/>
                  </a:ext>
                </a:extLst>
              </p:cNvPr>
              <p:cNvSpPr txBox="1"/>
              <p:nvPr/>
            </p:nvSpPr>
            <p:spPr>
              <a:xfrm>
                <a:off x="9213254" y="1605690"/>
                <a:ext cx="397866"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10" name="TextBox 9">
                <a:extLst>
                  <a:ext uri="{FF2B5EF4-FFF2-40B4-BE49-F238E27FC236}">
                    <a16:creationId xmlns:a16="http://schemas.microsoft.com/office/drawing/2014/main" id="{24B17F73-6C4E-4796-B823-51B478FC5C08}"/>
                  </a:ext>
                </a:extLst>
              </p:cNvPr>
              <p:cNvSpPr txBox="1">
                <a:spLocks noRot="1" noChangeAspect="1" noMove="1" noResize="1" noEditPoints="1" noAdjustHandles="1" noChangeArrowheads="1" noChangeShapeType="1" noTextEdit="1"/>
              </p:cNvSpPr>
              <p:nvPr/>
            </p:nvSpPr>
            <p:spPr>
              <a:xfrm>
                <a:off x="9213254" y="1605690"/>
                <a:ext cx="397866" cy="670568"/>
              </a:xfrm>
              <a:prstGeom prst="rect">
                <a:avLst/>
              </a:prstGeom>
              <a:blipFill>
                <a:blip r:embed="rId4"/>
                <a:stretch>
                  <a:fillRect b="-5556"/>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F539D302-A001-429A-962D-FE3FCEFDC673}"/>
              </a:ext>
            </a:extLst>
          </p:cNvPr>
          <p:cNvSpPr/>
          <p:nvPr/>
        </p:nvSpPr>
        <p:spPr>
          <a:xfrm>
            <a:off x="2432489" y="2326199"/>
            <a:ext cx="9620711" cy="1200329"/>
          </a:xfrm>
          <a:prstGeom prst="rect">
            <a:avLst/>
          </a:prstGeom>
        </p:spPr>
        <p:txBody>
          <a:bodyPr wrap="square">
            <a:spAutoFit/>
          </a:bodyPr>
          <a:lstStyle/>
          <a:p>
            <a:r>
              <a:rPr lang="en-US" sz="2400" dirty="0"/>
              <a:t>     (b)	Copy the tree diagram and add the appropriate probabilities </a:t>
            </a:r>
            <a:br>
              <a:rPr lang="en-US" sz="2400" dirty="0"/>
            </a:br>
            <a:r>
              <a:rPr lang="en-US" sz="2400" dirty="0"/>
              <a:t>		to each branch. Also calculate the probability of each outcome 		shown on the tree diagram.</a:t>
            </a:r>
            <a:endParaRPr lang="en-GB" sz="2400" dirty="0"/>
          </a:p>
        </p:txBody>
      </p:sp>
      <p:pic>
        <p:nvPicPr>
          <p:cNvPr id="12" name="Picture 11">
            <a:extLst>
              <a:ext uri="{FF2B5EF4-FFF2-40B4-BE49-F238E27FC236}">
                <a16:creationId xmlns:a16="http://schemas.microsoft.com/office/drawing/2014/main" id="{E70C347C-8D0B-4268-9E2C-EA323B9741E3}"/>
              </a:ext>
            </a:extLst>
          </p:cNvPr>
          <p:cNvPicPr>
            <a:picLocks noChangeAspect="1"/>
          </p:cNvPicPr>
          <p:nvPr/>
        </p:nvPicPr>
        <p:blipFill>
          <a:blip r:embed="rId5"/>
          <a:stretch>
            <a:fillRect/>
          </a:stretch>
        </p:blipFill>
        <p:spPr>
          <a:xfrm>
            <a:off x="4367808" y="3650762"/>
            <a:ext cx="4361957" cy="3178938"/>
          </a:xfrm>
          <a:prstGeom prst="rect">
            <a:avLst/>
          </a:prstGeom>
        </p:spPr>
      </p:pic>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D00F884-F31F-4ECC-B939-67E8DED54C19}"/>
                  </a:ext>
                </a:extLst>
              </p:cNvPr>
              <p:cNvSpPr txBox="1"/>
              <p:nvPr/>
            </p:nvSpPr>
            <p:spPr>
              <a:xfrm>
                <a:off x="9164970" y="3771119"/>
                <a:ext cx="2245182" cy="616194"/>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24" name="TextBox 23">
                <a:extLst>
                  <a:ext uri="{FF2B5EF4-FFF2-40B4-BE49-F238E27FC236}">
                    <a16:creationId xmlns:a16="http://schemas.microsoft.com/office/drawing/2014/main" id="{AD00F884-F31F-4ECC-B939-67E8DED54C19}"/>
                  </a:ext>
                </a:extLst>
              </p:cNvPr>
              <p:cNvSpPr txBox="1">
                <a:spLocks noRot="1" noChangeAspect="1" noMove="1" noResize="1" noEditPoints="1" noAdjustHandles="1" noChangeArrowheads="1" noChangeShapeType="1" noTextEdit="1"/>
              </p:cNvSpPr>
              <p:nvPr/>
            </p:nvSpPr>
            <p:spPr>
              <a:xfrm>
                <a:off x="9164970" y="3771119"/>
                <a:ext cx="2245182" cy="616194"/>
              </a:xfrm>
              <a:prstGeom prst="rect">
                <a:avLst/>
              </a:prstGeom>
              <a:blipFill>
                <a:blip r:embed="rId6"/>
                <a:stretch>
                  <a:fillRect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248A82C-4A34-4F17-B873-8A62AC6E5C90}"/>
                  </a:ext>
                </a:extLst>
              </p:cNvPr>
              <p:cNvSpPr txBox="1"/>
              <p:nvPr/>
            </p:nvSpPr>
            <p:spPr>
              <a:xfrm>
                <a:off x="9161475" y="4601679"/>
                <a:ext cx="1759061" cy="622222"/>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30" name="TextBox 29">
                <a:extLst>
                  <a:ext uri="{FF2B5EF4-FFF2-40B4-BE49-F238E27FC236}">
                    <a16:creationId xmlns:a16="http://schemas.microsoft.com/office/drawing/2014/main" xmlns:a14="http://schemas.microsoft.com/office/drawing/2010/main" xmlns="" id="{5248A82C-4A34-4F17-B873-8A62AC6E5C90}"/>
                  </a:ext>
                </a:extLst>
              </p:cNvPr>
              <p:cNvSpPr txBox="1">
                <a:spLocks noRot="1" noChangeAspect="1" noMove="1" noResize="1" noEditPoints="1" noAdjustHandles="1" noChangeArrowheads="1" noChangeShapeType="1" noTextEdit="1"/>
              </p:cNvSpPr>
              <p:nvPr/>
            </p:nvSpPr>
            <p:spPr>
              <a:xfrm>
                <a:off x="9161475" y="4601679"/>
                <a:ext cx="1759061" cy="622222"/>
              </a:xfrm>
              <a:prstGeom prst="rect">
                <a:avLst/>
              </a:prstGeom>
              <a:blipFill rotWithShape="1">
                <a:blip r:embed="rId7"/>
                <a:stretch>
                  <a:fillRect b="-88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37FA86D-7E92-445B-9F95-A263F32E3D9A}"/>
                  </a:ext>
                </a:extLst>
              </p:cNvPr>
              <p:cNvSpPr txBox="1"/>
              <p:nvPr/>
            </p:nvSpPr>
            <p:spPr>
              <a:xfrm>
                <a:off x="9192344" y="5327223"/>
                <a:ext cx="1800200" cy="622222"/>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GB" sz="24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31" name="TextBox 30">
                <a:extLst>
                  <a:ext uri="{FF2B5EF4-FFF2-40B4-BE49-F238E27FC236}">
                    <a16:creationId xmlns:a16="http://schemas.microsoft.com/office/drawing/2014/main" xmlns:a14="http://schemas.microsoft.com/office/drawing/2010/main" xmlns="" id="{537FA86D-7E92-445B-9F95-A263F32E3D9A}"/>
                  </a:ext>
                </a:extLst>
              </p:cNvPr>
              <p:cNvSpPr txBox="1">
                <a:spLocks noRot="1" noChangeAspect="1" noMove="1" noResize="1" noEditPoints="1" noAdjustHandles="1" noChangeArrowheads="1" noChangeShapeType="1" noTextEdit="1"/>
              </p:cNvSpPr>
              <p:nvPr/>
            </p:nvSpPr>
            <p:spPr>
              <a:xfrm>
                <a:off x="9192344" y="5327223"/>
                <a:ext cx="1800200" cy="622222"/>
              </a:xfrm>
              <a:prstGeom prst="rect">
                <a:avLst/>
              </a:prstGeom>
              <a:blipFill rotWithShape="1">
                <a:blip r:embed="rId8"/>
                <a:stretch>
                  <a:fillRect b="-88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24E12FE3-8A17-4CED-9201-DB71FCB4F06F}"/>
                  </a:ext>
                </a:extLst>
              </p:cNvPr>
              <p:cNvSpPr/>
              <p:nvPr/>
            </p:nvSpPr>
            <p:spPr>
              <a:xfrm>
                <a:off x="9161475" y="6157783"/>
                <a:ext cx="1494320" cy="622222"/>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25</m:t>
                        </m:r>
                      </m:num>
                      <m:den>
                        <m:r>
                          <a:rPr lang="en-GB" sz="2400" i="1">
                            <a:solidFill>
                              <a:srgbClr val="FF0000"/>
                            </a:solidFill>
                            <a:latin typeface="Cambria Math" panose="02040503050406030204" pitchFamily="18" charset="0"/>
                          </a:rPr>
                          <m:t>36</m:t>
                        </m:r>
                      </m:den>
                    </m:f>
                  </m:oMath>
                </a14:m>
                <a:r>
                  <a:rPr lang="en-GB" sz="2400" dirty="0"/>
                  <a:t> </a:t>
                </a:r>
              </a:p>
            </p:txBody>
          </p:sp>
        </mc:Choice>
        <mc:Fallback xmlns="">
          <p:sp>
            <p:nvSpPr>
              <p:cNvPr id="27" name="Rectangle 26">
                <a:extLst>
                  <a:ext uri="{FF2B5EF4-FFF2-40B4-BE49-F238E27FC236}">
                    <a16:creationId xmlns:a16="http://schemas.microsoft.com/office/drawing/2014/main" id="{24E12FE3-8A17-4CED-9201-DB71FCB4F06F}"/>
                  </a:ext>
                </a:extLst>
              </p:cNvPr>
              <p:cNvSpPr>
                <a:spLocks noRot="1" noChangeAspect="1" noMove="1" noResize="1" noEditPoints="1" noAdjustHandles="1" noChangeArrowheads="1" noChangeShapeType="1" noTextEdit="1"/>
              </p:cNvSpPr>
              <p:nvPr/>
            </p:nvSpPr>
            <p:spPr>
              <a:xfrm>
                <a:off x="9161475" y="6157783"/>
                <a:ext cx="1494320" cy="622222"/>
              </a:xfrm>
              <a:prstGeom prst="rect">
                <a:avLst/>
              </a:prstGeom>
              <a:blipFill>
                <a:blip r:embed="rId9"/>
                <a:stretch>
                  <a:fillRect r="-5042"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3BEE6781-9F3F-4B11-9656-552C916E2622}"/>
                  </a:ext>
                </a:extLst>
              </p:cNvPr>
              <p:cNvSpPr txBox="1"/>
              <p:nvPr/>
            </p:nvSpPr>
            <p:spPr>
              <a:xfrm>
                <a:off x="5025880" y="4368483"/>
                <a:ext cx="397866"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3" name="TextBox 32">
                <a:extLst>
                  <a:ext uri="{FF2B5EF4-FFF2-40B4-BE49-F238E27FC236}">
                    <a16:creationId xmlns:a16="http://schemas.microsoft.com/office/drawing/2014/main" id="{3BEE6781-9F3F-4B11-9656-552C916E2622}"/>
                  </a:ext>
                </a:extLst>
              </p:cNvPr>
              <p:cNvSpPr txBox="1">
                <a:spLocks noRot="1" noChangeAspect="1" noMove="1" noResize="1" noEditPoints="1" noAdjustHandles="1" noChangeArrowheads="1" noChangeShapeType="1" noTextEdit="1"/>
              </p:cNvSpPr>
              <p:nvPr/>
            </p:nvSpPr>
            <p:spPr>
              <a:xfrm>
                <a:off x="5025880" y="4368483"/>
                <a:ext cx="397866" cy="670568"/>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16A2FC05-D919-420C-9A8B-32AED7C0BD08}"/>
                  </a:ext>
                </a:extLst>
              </p:cNvPr>
              <p:cNvSpPr txBox="1"/>
              <p:nvPr/>
            </p:nvSpPr>
            <p:spPr>
              <a:xfrm>
                <a:off x="5087888" y="5798326"/>
                <a:ext cx="397866" cy="6768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5</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4" name="TextBox 33">
                <a:extLst>
                  <a:ext uri="{FF2B5EF4-FFF2-40B4-BE49-F238E27FC236}">
                    <a16:creationId xmlns:a16="http://schemas.microsoft.com/office/drawing/2014/main" id="{16A2FC05-D919-420C-9A8B-32AED7C0BD08}"/>
                  </a:ext>
                </a:extLst>
              </p:cNvPr>
              <p:cNvSpPr txBox="1">
                <a:spLocks noRot="1" noChangeAspect="1" noMove="1" noResize="1" noEditPoints="1" noAdjustHandles="1" noChangeArrowheads="1" noChangeShapeType="1" noTextEdit="1"/>
              </p:cNvSpPr>
              <p:nvPr/>
            </p:nvSpPr>
            <p:spPr>
              <a:xfrm>
                <a:off x="5087888" y="5798326"/>
                <a:ext cx="397866" cy="676852"/>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EA69BE43-DAF0-484B-B2E0-E79027AD6BF5}"/>
                  </a:ext>
                </a:extLst>
              </p:cNvPr>
              <p:cNvSpPr txBox="1"/>
              <p:nvPr/>
            </p:nvSpPr>
            <p:spPr>
              <a:xfrm>
                <a:off x="6908947" y="3731908"/>
                <a:ext cx="397866"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5" name="TextBox 34">
                <a:extLst>
                  <a:ext uri="{FF2B5EF4-FFF2-40B4-BE49-F238E27FC236}">
                    <a16:creationId xmlns:a16="http://schemas.microsoft.com/office/drawing/2014/main" id="{EA69BE43-DAF0-484B-B2E0-E79027AD6BF5}"/>
                  </a:ext>
                </a:extLst>
              </p:cNvPr>
              <p:cNvSpPr txBox="1">
                <a:spLocks noRot="1" noChangeAspect="1" noMove="1" noResize="1" noEditPoints="1" noAdjustHandles="1" noChangeArrowheads="1" noChangeShapeType="1" noTextEdit="1"/>
              </p:cNvSpPr>
              <p:nvPr/>
            </p:nvSpPr>
            <p:spPr>
              <a:xfrm>
                <a:off x="6908947" y="3731908"/>
                <a:ext cx="397866" cy="670568"/>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68444845-CB7B-4B9F-B6CF-D026C10FDE87}"/>
                  </a:ext>
                </a:extLst>
              </p:cNvPr>
              <p:cNvSpPr/>
              <p:nvPr/>
            </p:nvSpPr>
            <p:spPr>
              <a:xfrm>
                <a:off x="6921321" y="6152848"/>
                <a:ext cx="397865"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5</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28" name="Rectangle 27">
                <a:extLst>
                  <a:ext uri="{FF2B5EF4-FFF2-40B4-BE49-F238E27FC236}">
                    <a16:creationId xmlns:a16="http://schemas.microsoft.com/office/drawing/2014/main" id="{68444845-CB7B-4B9F-B6CF-D026C10FDE87}"/>
                  </a:ext>
                </a:extLst>
              </p:cNvPr>
              <p:cNvSpPr>
                <a:spLocks noRot="1" noChangeAspect="1" noMove="1" noResize="1" noEditPoints="1" noAdjustHandles="1" noChangeArrowheads="1" noChangeShapeType="1" noTextEdit="1"/>
              </p:cNvSpPr>
              <p:nvPr/>
            </p:nvSpPr>
            <p:spPr>
              <a:xfrm>
                <a:off x="6921321" y="6152848"/>
                <a:ext cx="397865" cy="676852"/>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7E8317AB-CB91-4495-B4C1-7323F8D381BA}"/>
                  </a:ext>
                </a:extLst>
              </p:cNvPr>
              <p:cNvSpPr/>
              <p:nvPr/>
            </p:nvSpPr>
            <p:spPr>
              <a:xfrm>
                <a:off x="6908826" y="5477940"/>
                <a:ext cx="397866" cy="6705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29" name="Rectangle 28">
                <a:extLst>
                  <a:ext uri="{FF2B5EF4-FFF2-40B4-BE49-F238E27FC236}">
                    <a16:creationId xmlns:a16="http://schemas.microsoft.com/office/drawing/2014/main" id="{7E8317AB-CB91-4495-B4C1-7323F8D381BA}"/>
                  </a:ext>
                </a:extLst>
              </p:cNvPr>
              <p:cNvSpPr>
                <a:spLocks noRot="1" noChangeAspect="1" noMove="1" noResize="1" noEditPoints="1" noAdjustHandles="1" noChangeArrowheads="1" noChangeShapeType="1" noTextEdit="1"/>
              </p:cNvSpPr>
              <p:nvPr/>
            </p:nvSpPr>
            <p:spPr>
              <a:xfrm>
                <a:off x="6908826" y="5477940"/>
                <a:ext cx="397866" cy="670568"/>
              </a:xfrm>
              <a:prstGeom prst="rect">
                <a:avLst/>
              </a:prstGeom>
              <a:blipFill>
                <a:blip r:embed="rId1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EBCF3B69-0FC3-4879-A359-0CF80E6E9AE2}"/>
                  </a:ext>
                </a:extLst>
              </p:cNvPr>
              <p:cNvSpPr/>
              <p:nvPr/>
            </p:nvSpPr>
            <p:spPr>
              <a:xfrm>
                <a:off x="6908826" y="4784764"/>
                <a:ext cx="397865"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5</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32" name="Rectangle 31">
                <a:extLst>
                  <a:ext uri="{FF2B5EF4-FFF2-40B4-BE49-F238E27FC236}">
                    <a16:creationId xmlns:a16="http://schemas.microsoft.com/office/drawing/2014/main" id="{EBCF3B69-0FC3-4879-A359-0CF80E6E9AE2}"/>
                  </a:ext>
                </a:extLst>
              </p:cNvPr>
              <p:cNvSpPr>
                <a:spLocks noRot="1" noChangeAspect="1" noMove="1" noResize="1" noEditPoints="1" noAdjustHandles="1" noChangeArrowheads="1" noChangeShapeType="1" noTextEdit="1"/>
              </p:cNvSpPr>
              <p:nvPr/>
            </p:nvSpPr>
            <p:spPr>
              <a:xfrm>
                <a:off x="6908826" y="4784764"/>
                <a:ext cx="397865" cy="676852"/>
              </a:xfrm>
              <a:prstGeom prst="rect">
                <a:avLst/>
              </a:prstGeom>
              <a:blipFill>
                <a:blip r:embed="rId15"/>
                <a:stretch>
                  <a:fillRect/>
                </a:stretch>
              </a:blipFill>
            </p:spPr>
            <p:txBody>
              <a:bodyPr/>
              <a:lstStyle/>
              <a:p>
                <a:r>
                  <a:rPr lang="en-GB">
                    <a:noFill/>
                  </a:rPr>
                  <a:t> </a:t>
                </a:r>
              </a:p>
            </p:txBody>
          </p:sp>
        </mc:Fallback>
      </mc:AlternateContent>
      <p:sp>
        <p:nvSpPr>
          <p:cNvPr id="22" name="Rectangle 21">
            <a:extLst>
              <a:ext uri="{FF2B5EF4-FFF2-40B4-BE49-F238E27FC236}">
                <a16:creationId xmlns:a16="http://schemas.microsoft.com/office/drawing/2014/main" id="{FF6E5F5B-F743-7242-8863-9994BB65EE5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5145125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P spid="30" grpId="0"/>
      <p:bldP spid="31" grpId="0"/>
      <p:bldP spid="27" grpId="0"/>
      <p:bldP spid="33" grpId="0"/>
      <p:bldP spid="34" grpId="0"/>
      <p:bldP spid="35" grpId="0"/>
      <p:bldP spid="28" grpId="0"/>
      <p:bldP spid="29"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446021" y="764704"/>
            <a:ext cx="9721081"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This unit on probability is divided into the following three sections:</a:t>
            </a:r>
          </a:p>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Probability of Two or More Events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F113E7B-7D80-46EA-A8A2-16D45355386F}"/>
              </a:ext>
            </a:extLst>
          </p:cNvPr>
          <p:cNvSpPr/>
          <p:nvPr/>
        </p:nvSpPr>
        <p:spPr>
          <a:xfrm>
            <a:off x="4583832" y="2446804"/>
            <a:ext cx="6096000" cy="1938992"/>
          </a:xfrm>
          <a:prstGeom prst="rect">
            <a:avLst/>
          </a:prstGeom>
        </p:spPr>
        <p:txBody>
          <a:bodyPr>
            <a:spAutoFit/>
          </a:bodyPr>
          <a:lstStyle/>
          <a:p>
            <a:r>
              <a:rPr lang="en-US" sz="2400" dirty="0"/>
              <a:t>1.  Outcome of Two Events</a:t>
            </a:r>
          </a:p>
          <a:p>
            <a:endParaRPr lang="en-US" sz="2400" dirty="0"/>
          </a:p>
          <a:p>
            <a:r>
              <a:rPr lang="en-US" sz="2400" dirty="0"/>
              <a:t>2.  Probability of Two Events </a:t>
            </a:r>
          </a:p>
          <a:p>
            <a:pPr marL="457200" indent="-457200">
              <a:buAutoNum type="arabicParenR"/>
            </a:pPr>
            <a:endParaRPr lang="en-US" sz="2400" dirty="0"/>
          </a:p>
          <a:p>
            <a:r>
              <a:rPr lang="en-US" sz="2400" dirty="0"/>
              <a:t>3.  Use of Tree Diagrams</a:t>
            </a:r>
            <a:endParaRPr lang="en-GB" sz="2400" dirty="0"/>
          </a:p>
        </p:txBody>
      </p:sp>
      <p:sp>
        <p:nvSpPr>
          <p:cNvPr id="7" name="Rectangle 6">
            <a:extLst>
              <a:ext uri="{FF2B5EF4-FFF2-40B4-BE49-F238E27FC236}">
                <a16:creationId xmlns:a16="http://schemas.microsoft.com/office/drawing/2014/main" id="{4724331E-E51A-5C4F-AA5F-D5090AC2442C}"/>
              </a:ext>
            </a:extLst>
          </p:cNvPr>
          <p:cNvSpPr/>
          <p:nvPr/>
        </p:nvSpPr>
        <p:spPr>
          <a:xfrm>
            <a:off x="-1" y="44625"/>
            <a:ext cx="2214137" cy="1015663"/>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 </a:t>
            </a:r>
          </a:p>
          <a:p>
            <a:pPr algn="ctr"/>
            <a:endParaRPr lang="en-US" altLang="en-US" b="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D0EBEC-5BBB-4824-BBED-6FF77715A15F}"/>
              </a:ext>
            </a:extLst>
          </p:cNvPr>
          <p:cNvSpPr/>
          <p:nvPr/>
        </p:nvSpPr>
        <p:spPr>
          <a:xfrm>
            <a:off x="2332639" y="610739"/>
            <a:ext cx="2079415" cy="461665"/>
          </a:xfrm>
          <a:prstGeom prst="rect">
            <a:avLst/>
          </a:prstGeom>
        </p:spPr>
        <p:txBody>
          <a:bodyPr wrap="none">
            <a:spAutoFit/>
          </a:bodyPr>
          <a:lstStyle/>
          <a:p>
            <a:r>
              <a:rPr lang="en-US" sz="2400" b="1" dirty="0"/>
              <a:t>Continuation</a:t>
            </a:r>
          </a:p>
        </p:txBody>
      </p:sp>
      <p:sp>
        <p:nvSpPr>
          <p:cNvPr id="7" name="TextBox 6">
            <a:extLst>
              <a:ext uri="{FF2B5EF4-FFF2-40B4-BE49-F238E27FC236}">
                <a16:creationId xmlns:a16="http://schemas.microsoft.com/office/drawing/2014/main" id="{5B029FE5-E1CD-4199-B9E1-F22D9739BAC2}"/>
              </a:ext>
            </a:extLst>
          </p:cNvPr>
          <p:cNvSpPr txBox="1"/>
          <p:nvPr/>
        </p:nvSpPr>
        <p:spPr>
          <a:xfrm>
            <a:off x="7319186" y="4304552"/>
            <a:ext cx="296584" cy="400110"/>
          </a:xfrm>
          <a:prstGeom prst="rect">
            <a:avLst/>
          </a:prstGeom>
          <a:no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E70C347C-8D0B-4268-9E2C-EA323B9741E3}"/>
              </a:ext>
            </a:extLst>
          </p:cNvPr>
          <p:cNvPicPr>
            <a:picLocks noChangeAspect="1"/>
          </p:cNvPicPr>
          <p:nvPr/>
        </p:nvPicPr>
        <p:blipFill>
          <a:blip r:embed="rId4"/>
          <a:stretch>
            <a:fillRect/>
          </a:stretch>
        </p:blipFill>
        <p:spPr>
          <a:xfrm>
            <a:off x="4367808" y="3650762"/>
            <a:ext cx="4361957" cy="3178938"/>
          </a:xfrm>
          <a:prstGeom prst="rect">
            <a:avLst/>
          </a:prstGeom>
        </p:spPr>
      </p:pic>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D00F884-F31F-4ECC-B939-67E8DED54C19}"/>
                  </a:ext>
                </a:extLst>
              </p:cNvPr>
              <p:cNvSpPr txBox="1"/>
              <p:nvPr/>
            </p:nvSpPr>
            <p:spPr>
              <a:xfrm>
                <a:off x="9164970" y="3771119"/>
                <a:ext cx="1826898" cy="616194"/>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24" name="TextBox 23">
                <a:extLst>
                  <a:ext uri="{FF2B5EF4-FFF2-40B4-BE49-F238E27FC236}">
                    <a16:creationId xmlns:a16="http://schemas.microsoft.com/office/drawing/2014/main" id="{AD00F884-F31F-4ECC-B939-67E8DED54C19}"/>
                  </a:ext>
                </a:extLst>
              </p:cNvPr>
              <p:cNvSpPr txBox="1">
                <a:spLocks noRot="1" noChangeAspect="1" noMove="1" noResize="1" noEditPoints="1" noAdjustHandles="1" noChangeArrowheads="1" noChangeShapeType="1" noTextEdit="1"/>
              </p:cNvSpPr>
              <p:nvPr/>
            </p:nvSpPr>
            <p:spPr>
              <a:xfrm>
                <a:off x="9164970" y="3771119"/>
                <a:ext cx="1826898" cy="616194"/>
              </a:xfrm>
              <a:prstGeom prst="rect">
                <a:avLst/>
              </a:prstGeom>
              <a:blipFill>
                <a:blip r:embed="rId5"/>
                <a:stretch>
                  <a:fillRect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248A82C-4A34-4F17-B873-8A62AC6E5C90}"/>
                  </a:ext>
                </a:extLst>
              </p:cNvPr>
              <p:cNvSpPr txBox="1"/>
              <p:nvPr/>
            </p:nvSpPr>
            <p:spPr>
              <a:xfrm>
                <a:off x="9161475" y="4601679"/>
                <a:ext cx="2407133" cy="622222"/>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30" name="TextBox 29">
                <a:extLst>
                  <a:ext uri="{FF2B5EF4-FFF2-40B4-BE49-F238E27FC236}">
                    <a16:creationId xmlns:a16="http://schemas.microsoft.com/office/drawing/2014/main" id="{5248A82C-4A34-4F17-B873-8A62AC6E5C90}"/>
                  </a:ext>
                </a:extLst>
              </p:cNvPr>
              <p:cNvSpPr txBox="1">
                <a:spLocks noRot="1" noChangeAspect="1" noMove="1" noResize="1" noEditPoints="1" noAdjustHandles="1" noChangeArrowheads="1" noChangeShapeType="1" noTextEdit="1"/>
              </p:cNvSpPr>
              <p:nvPr/>
            </p:nvSpPr>
            <p:spPr>
              <a:xfrm>
                <a:off x="9161475" y="4601679"/>
                <a:ext cx="2407133" cy="622222"/>
              </a:xfrm>
              <a:prstGeom prst="rect">
                <a:avLst/>
              </a:prstGeom>
              <a:blipFill>
                <a:blip r:embed="rId6"/>
                <a:stretch>
                  <a:fillRect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37FA86D-7E92-445B-9F95-A263F32E3D9A}"/>
                  </a:ext>
                </a:extLst>
              </p:cNvPr>
              <p:cNvSpPr txBox="1"/>
              <p:nvPr/>
            </p:nvSpPr>
            <p:spPr>
              <a:xfrm>
                <a:off x="9192344" y="5327223"/>
                <a:ext cx="2376264" cy="622222"/>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GB" sz="2400" dirty="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6</m:t>
                        </m:r>
                      </m:den>
                    </m:f>
                  </m:oMath>
                </a14:m>
                <a:r>
                  <a:rPr lang="en-GB" dirty="0"/>
                  <a:t> </a:t>
                </a:r>
              </a:p>
            </p:txBody>
          </p:sp>
        </mc:Choice>
        <mc:Fallback xmlns="">
          <p:sp>
            <p:nvSpPr>
              <p:cNvPr id="31" name="TextBox 30">
                <a:extLst>
                  <a:ext uri="{FF2B5EF4-FFF2-40B4-BE49-F238E27FC236}">
                    <a16:creationId xmlns:a16="http://schemas.microsoft.com/office/drawing/2014/main" id="{537FA86D-7E92-445B-9F95-A263F32E3D9A}"/>
                  </a:ext>
                </a:extLst>
              </p:cNvPr>
              <p:cNvSpPr txBox="1">
                <a:spLocks noRot="1" noChangeAspect="1" noMove="1" noResize="1" noEditPoints="1" noAdjustHandles="1" noChangeArrowheads="1" noChangeShapeType="1" noTextEdit="1"/>
              </p:cNvSpPr>
              <p:nvPr/>
            </p:nvSpPr>
            <p:spPr>
              <a:xfrm>
                <a:off x="9192344" y="5327223"/>
                <a:ext cx="2376264" cy="622222"/>
              </a:xfrm>
              <a:prstGeom prst="rect">
                <a:avLst/>
              </a:prstGeom>
              <a:blipFill>
                <a:blip r:embed="rId7"/>
                <a:stretch>
                  <a:fillRect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24E12FE3-8A17-4CED-9201-DB71FCB4F06F}"/>
                  </a:ext>
                </a:extLst>
              </p:cNvPr>
              <p:cNvSpPr/>
              <p:nvPr/>
            </p:nvSpPr>
            <p:spPr>
              <a:xfrm>
                <a:off x="9161475" y="6157783"/>
                <a:ext cx="1527982" cy="622222"/>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25</m:t>
                        </m:r>
                      </m:num>
                      <m:den>
                        <m:r>
                          <a:rPr lang="en-GB" sz="2400" i="1">
                            <a:solidFill>
                              <a:srgbClr val="FF0000"/>
                            </a:solidFill>
                            <a:latin typeface="Cambria Math" panose="02040503050406030204" pitchFamily="18" charset="0"/>
                          </a:rPr>
                          <m:t>36</m:t>
                        </m:r>
                      </m:den>
                    </m:f>
                  </m:oMath>
                </a14:m>
                <a:r>
                  <a:rPr lang="en-GB" sz="2400" dirty="0"/>
                  <a:t> </a:t>
                </a:r>
              </a:p>
            </p:txBody>
          </p:sp>
        </mc:Choice>
        <mc:Fallback xmlns="">
          <p:sp>
            <p:nvSpPr>
              <p:cNvPr id="27" name="Rectangle 26">
                <a:extLst>
                  <a:ext uri="{FF2B5EF4-FFF2-40B4-BE49-F238E27FC236}">
                    <a16:creationId xmlns:a16="http://schemas.microsoft.com/office/drawing/2014/main" id="{24E12FE3-8A17-4CED-9201-DB71FCB4F06F}"/>
                  </a:ext>
                </a:extLst>
              </p:cNvPr>
              <p:cNvSpPr>
                <a:spLocks noRot="1" noChangeAspect="1" noMove="1" noResize="1" noEditPoints="1" noAdjustHandles="1" noChangeArrowheads="1" noChangeShapeType="1" noTextEdit="1"/>
              </p:cNvSpPr>
              <p:nvPr/>
            </p:nvSpPr>
            <p:spPr>
              <a:xfrm>
                <a:off x="9161475" y="6157783"/>
                <a:ext cx="1527982" cy="622222"/>
              </a:xfrm>
              <a:prstGeom prst="rect">
                <a:avLst/>
              </a:prstGeom>
              <a:blipFill>
                <a:blip r:embed="rId8"/>
                <a:stretch>
                  <a:fillRect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3BEE6781-9F3F-4B11-9656-552C916E2622}"/>
                  </a:ext>
                </a:extLst>
              </p:cNvPr>
              <p:cNvSpPr txBox="1"/>
              <p:nvPr/>
            </p:nvSpPr>
            <p:spPr>
              <a:xfrm>
                <a:off x="5025880" y="4368483"/>
                <a:ext cx="397866"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3" name="TextBox 32">
                <a:extLst>
                  <a:ext uri="{FF2B5EF4-FFF2-40B4-BE49-F238E27FC236}">
                    <a16:creationId xmlns:a16="http://schemas.microsoft.com/office/drawing/2014/main" id="{3BEE6781-9F3F-4B11-9656-552C916E2622}"/>
                  </a:ext>
                </a:extLst>
              </p:cNvPr>
              <p:cNvSpPr txBox="1">
                <a:spLocks noRot="1" noChangeAspect="1" noMove="1" noResize="1" noEditPoints="1" noAdjustHandles="1" noChangeArrowheads="1" noChangeShapeType="1" noTextEdit="1"/>
              </p:cNvSpPr>
              <p:nvPr/>
            </p:nvSpPr>
            <p:spPr>
              <a:xfrm>
                <a:off x="5025880" y="4368483"/>
                <a:ext cx="397866" cy="670568"/>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16A2FC05-D919-420C-9A8B-32AED7C0BD08}"/>
                  </a:ext>
                </a:extLst>
              </p:cNvPr>
              <p:cNvSpPr txBox="1"/>
              <p:nvPr/>
            </p:nvSpPr>
            <p:spPr>
              <a:xfrm>
                <a:off x="5087888" y="5798326"/>
                <a:ext cx="397866" cy="6768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5</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4" name="TextBox 33">
                <a:extLst>
                  <a:ext uri="{FF2B5EF4-FFF2-40B4-BE49-F238E27FC236}">
                    <a16:creationId xmlns:a16="http://schemas.microsoft.com/office/drawing/2014/main" id="{16A2FC05-D919-420C-9A8B-32AED7C0BD08}"/>
                  </a:ext>
                </a:extLst>
              </p:cNvPr>
              <p:cNvSpPr txBox="1">
                <a:spLocks noRot="1" noChangeAspect="1" noMove="1" noResize="1" noEditPoints="1" noAdjustHandles="1" noChangeArrowheads="1" noChangeShapeType="1" noTextEdit="1"/>
              </p:cNvSpPr>
              <p:nvPr/>
            </p:nvSpPr>
            <p:spPr>
              <a:xfrm>
                <a:off x="5087888" y="5798326"/>
                <a:ext cx="397866" cy="676852"/>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EA69BE43-DAF0-484B-B2E0-E79027AD6BF5}"/>
                  </a:ext>
                </a:extLst>
              </p:cNvPr>
              <p:cNvSpPr txBox="1"/>
              <p:nvPr/>
            </p:nvSpPr>
            <p:spPr>
              <a:xfrm>
                <a:off x="6908947" y="3731908"/>
                <a:ext cx="397866"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6</m:t>
                          </m:r>
                        </m:den>
                      </m:f>
                    </m:oMath>
                  </m:oMathPara>
                </a14:m>
                <a:endParaRPr lang="en-GB" dirty="0"/>
              </a:p>
            </p:txBody>
          </p:sp>
        </mc:Choice>
        <mc:Fallback xmlns="">
          <p:sp>
            <p:nvSpPr>
              <p:cNvPr id="35" name="TextBox 34">
                <a:extLst>
                  <a:ext uri="{FF2B5EF4-FFF2-40B4-BE49-F238E27FC236}">
                    <a16:creationId xmlns:a16="http://schemas.microsoft.com/office/drawing/2014/main" id="{EA69BE43-DAF0-484B-B2E0-E79027AD6BF5}"/>
                  </a:ext>
                </a:extLst>
              </p:cNvPr>
              <p:cNvSpPr txBox="1">
                <a:spLocks noRot="1" noChangeAspect="1" noMove="1" noResize="1" noEditPoints="1" noAdjustHandles="1" noChangeArrowheads="1" noChangeShapeType="1" noTextEdit="1"/>
              </p:cNvSpPr>
              <p:nvPr/>
            </p:nvSpPr>
            <p:spPr>
              <a:xfrm>
                <a:off x="6908947" y="3731908"/>
                <a:ext cx="397866" cy="670568"/>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68444845-CB7B-4B9F-B6CF-D026C10FDE87}"/>
                  </a:ext>
                </a:extLst>
              </p:cNvPr>
              <p:cNvSpPr/>
              <p:nvPr/>
            </p:nvSpPr>
            <p:spPr>
              <a:xfrm>
                <a:off x="6921321" y="6152848"/>
                <a:ext cx="397865"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5</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28" name="Rectangle 27">
                <a:extLst>
                  <a:ext uri="{FF2B5EF4-FFF2-40B4-BE49-F238E27FC236}">
                    <a16:creationId xmlns:a16="http://schemas.microsoft.com/office/drawing/2014/main" id="{68444845-CB7B-4B9F-B6CF-D026C10FDE87}"/>
                  </a:ext>
                </a:extLst>
              </p:cNvPr>
              <p:cNvSpPr>
                <a:spLocks noRot="1" noChangeAspect="1" noMove="1" noResize="1" noEditPoints="1" noAdjustHandles="1" noChangeArrowheads="1" noChangeShapeType="1" noTextEdit="1"/>
              </p:cNvSpPr>
              <p:nvPr/>
            </p:nvSpPr>
            <p:spPr>
              <a:xfrm>
                <a:off x="6921321" y="6152848"/>
                <a:ext cx="397865" cy="676852"/>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7E8317AB-CB91-4495-B4C1-7323F8D381BA}"/>
                  </a:ext>
                </a:extLst>
              </p:cNvPr>
              <p:cNvSpPr/>
              <p:nvPr/>
            </p:nvSpPr>
            <p:spPr>
              <a:xfrm>
                <a:off x="6908826" y="5477940"/>
                <a:ext cx="397866" cy="6705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29" name="Rectangle 28">
                <a:extLst>
                  <a:ext uri="{FF2B5EF4-FFF2-40B4-BE49-F238E27FC236}">
                    <a16:creationId xmlns:a16="http://schemas.microsoft.com/office/drawing/2014/main" id="{7E8317AB-CB91-4495-B4C1-7323F8D381BA}"/>
                  </a:ext>
                </a:extLst>
              </p:cNvPr>
              <p:cNvSpPr>
                <a:spLocks noRot="1" noChangeAspect="1" noMove="1" noResize="1" noEditPoints="1" noAdjustHandles="1" noChangeArrowheads="1" noChangeShapeType="1" noTextEdit="1"/>
              </p:cNvSpPr>
              <p:nvPr/>
            </p:nvSpPr>
            <p:spPr>
              <a:xfrm>
                <a:off x="6908826" y="5477940"/>
                <a:ext cx="397866" cy="670568"/>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EBCF3B69-0FC3-4879-A359-0CF80E6E9AE2}"/>
                  </a:ext>
                </a:extLst>
              </p:cNvPr>
              <p:cNvSpPr/>
              <p:nvPr/>
            </p:nvSpPr>
            <p:spPr>
              <a:xfrm>
                <a:off x="6908826" y="4784764"/>
                <a:ext cx="397865"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5</m:t>
                          </m:r>
                        </m:num>
                        <m:den>
                          <m:r>
                            <a:rPr lang="en-GB" i="1">
                              <a:solidFill>
                                <a:srgbClr val="FF0000"/>
                              </a:solidFill>
                              <a:latin typeface="Cambria Math" panose="02040503050406030204" pitchFamily="18" charset="0"/>
                            </a:rPr>
                            <m:t>6</m:t>
                          </m:r>
                        </m:den>
                      </m:f>
                    </m:oMath>
                  </m:oMathPara>
                </a14:m>
                <a:endParaRPr lang="en-GB" dirty="0"/>
              </a:p>
            </p:txBody>
          </p:sp>
        </mc:Choice>
        <mc:Fallback xmlns="">
          <p:sp>
            <p:nvSpPr>
              <p:cNvPr id="32" name="Rectangle 31">
                <a:extLst>
                  <a:ext uri="{FF2B5EF4-FFF2-40B4-BE49-F238E27FC236}">
                    <a16:creationId xmlns:a16="http://schemas.microsoft.com/office/drawing/2014/main" id="{EBCF3B69-0FC3-4879-A359-0CF80E6E9AE2}"/>
                  </a:ext>
                </a:extLst>
              </p:cNvPr>
              <p:cNvSpPr>
                <a:spLocks noRot="1" noChangeAspect="1" noMove="1" noResize="1" noEditPoints="1" noAdjustHandles="1" noChangeArrowheads="1" noChangeShapeType="1" noTextEdit="1"/>
              </p:cNvSpPr>
              <p:nvPr/>
            </p:nvSpPr>
            <p:spPr>
              <a:xfrm>
                <a:off x="6908826" y="4784764"/>
                <a:ext cx="397865" cy="676852"/>
              </a:xfrm>
              <a:prstGeom prst="rect">
                <a:avLst/>
              </a:prstGeom>
              <a:blipFill>
                <a:blip r:embed="rId14"/>
                <a:stretch>
                  <a:fillRect/>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B4070682-66FF-44DF-B3F7-11E52FDEA7D8}"/>
              </a:ext>
            </a:extLst>
          </p:cNvPr>
          <p:cNvSpPr/>
          <p:nvPr/>
        </p:nvSpPr>
        <p:spPr>
          <a:xfrm>
            <a:off x="2728355" y="1026991"/>
            <a:ext cx="9478246" cy="2385268"/>
          </a:xfrm>
          <a:prstGeom prst="rect">
            <a:avLst/>
          </a:prstGeom>
        </p:spPr>
        <p:txBody>
          <a:bodyPr wrap="square">
            <a:spAutoFit/>
          </a:bodyPr>
          <a:lstStyle/>
          <a:p>
            <a:pPr>
              <a:spcAft>
                <a:spcPts val="600"/>
              </a:spcAft>
            </a:pPr>
            <a:r>
              <a:rPr lang="en-US" sz="2400" dirty="0"/>
              <a:t>(c)	Find the probability that:</a:t>
            </a:r>
          </a:p>
          <a:p>
            <a:r>
              <a:rPr lang="en-US" sz="2400" dirty="0"/>
              <a:t>	</a:t>
            </a:r>
            <a:r>
              <a:rPr lang="en-US" sz="2400" dirty="0" err="1"/>
              <a:t>i</a:t>
            </a:r>
            <a:r>
              <a:rPr lang="en-US" sz="2400" dirty="0"/>
              <a:t>)   both boys start the game on their first throws</a:t>
            </a:r>
          </a:p>
          <a:p>
            <a:endParaRPr lang="en-US" sz="2400" dirty="0"/>
          </a:p>
          <a:p>
            <a:r>
              <a:rPr lang="en-US" sz="2400" dirty="0"/>
              <a:t>	ii)  only one of them starts the game on their first throw</a:t>
            </a:r>
          </a:p>
          <a:p>
            <a:endParaRPr lang="en-US" sz="2400" dirty="0"/>
          </a:p>
          <a:p>
            <a:r>
              <a:rPr lang="en-US" sz="2400" dirty="0"/>
              <a:t>	iii)	neither of them starts the game on their first throw.</a:t>
            </a:r>
            <a:endParaRPr lang="en-GB" sz="24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D84014D-4447-4749-B19B-E20EB54B379D}"/>
                  </a:ext>
                </a:extLst>
              </p:cNvPr>
              <p:cNvSpPr txBox="1"/>
              <p:nvPr/>
            </p:nvSpPr>
            <p:spPr>
              <a:xfrm>
                <a:off x="10045914" y="1303680"/>
                <a:ext cx="540533"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36</m:t>
                          </m:r>
                        </m:den>
                      </m:f>
                    </m:oMath>
                  </m:oMathPara>
                </a14:m>
                <a:endParaRPr lang="en-GB" dirty="0"/>
              </a:p>
            </p:txBody>
          </p:sp>
        </mc:Choice>
        <mc:Fallback xmlns="">
          <p:sp>
            <p:nvSpPr>
              <p:cNvPr id="6" name="TextBox 5">
                <a:extLst>
                  <a:ext uri="{FF2B5EF4-FFF2-40B4-BE49-F238E27FC236}">
                    <a16:creationId xmlns:a16="http://schemas.microsoft.com/office/drawing/2014/main" id="{7D84014D-4447-4749-B19B-E20EB54B379D}"/>
                  </a:ext>
                </a:extLst>
              </p:cNvPr>
              <p:cNvSpPr txBox="1">
                <a:spLocks noRot="1" noChangeAspect="1" noMove="1" noResize="1" noEditPoints="1" noAdjustHandles="1" noChangeArrowheads="1" noChangeShapeType="1" noTextEdit="1"/>
              </p:cNvSpPr>
              <p:nvPr/>
            </p:nvSpPr>
            <p:spPr>
              <a:xfrm>
                <a:off x="10045914" y="1303680"/>
                <a:ext cx="540533" cy="670568"/>
              </a:xfrm>
              <a:prstGeom prst="rect">
                <a:avLst/>
              </a:prstGeom>
              <a:blipFill>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E1FE52B-EA5D-440E-A2E6-7935A0D368E4}"/>
                  </a:ext>
                </a:extLst>
              </p:cNvPr>
              <p:cNvSpPr txBox="1"/>
              <p:nvPr/>
            </p:nvSpPr>
            <p:spPr>
              <a:xfrm>
                <a:off x="10689457" y="2874284"/>
                <a:ext cx="540533" cy="6971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25</m:t>
                          </m:r>
                        </m:num>
                        <m:den>
                          <m:r>
                            <a:rPr lang="en-GB" b="0" i="1" smtClean="0">
                              <a:solidFill>
                                <a:srgbClr val="FF0000"/>
                              </a:solidFill>
                              <a:latin typeface="Cambria Math" panose="02040503050406030204" pitchFamily="18" charset="0"/>
                            </a:rPr>
                            <m:t>36</m:t>
                          </m:r>
                        </m:den>
                      </m:f>
                    </m:oMath>
                  </m:oMathPara>
                </a14:m>
                <a:endParaRPr lang="en-GB" dirty="0"/>
              </a:p>
            </p:txBody>
          </p:sp>
        </mc:Choice>
        <mc:Fallback xmlns="">
          <p:sp>
            <p:nvSpPr>
              <p:cNvPr id="25" name="TextBox 24">
                <a:extLst>
                  <a:ext uri="{FF2B5EF4-FFF2-40B4-BE49-F238E27FC236}">
                    <a16:creationId xmlns:a16="http://schemas.microsoft.com/office/drawing/2014/main" id="{BE1FE52B-EA5D-440E-A2E6-7935A0D368E4}"/>
                  </a:ext>
                </a:extLst>
              </p:cNvPr>
              <p:cNvSpPr txBox="1">
                <a:spLocks noRot="1" noChangeAspect="1" noMove="1" noResize="1" noEditPoints="1" noAdjustHandles="1" noChangeArrowheads="1" noChangeShapeType="1" noTextEdit="1"/>
              </p:cNvSpPr>
              <p:nvPr/>
            </p:nvSpPr>
            <p:spPr>
              <a:xfrm>
                <a:off x="10689457" y="2874284"/>
                <a:ext cx="540533" cy="697114"/>
              </a:xfrm>
              <a:prstGeom prst="rect">
                <a:avLst/>
              </a:prstGeom>
              <a:blipFill>
                <a:blip r:embed="rId1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30B757F-C39D-4E5D-ACED-D10FC32099AC}"/>
                  </a:ext>
                </a:extLst>
              </p:cNvPr>
              <p:cNvSpPr txBox="1"/>
              <p:nvPr/>
            </p:nvSpPr>
            <p:spPr>
              <a:xfrm>
                <a:off x="10588077" y="2133387"/>
                <a:ext cx="1577676" cy="622222"/>
              </a:xfrm>
              <a:prstGeom prst="rect">
                <a:avLst/>
              </a:prstGeom>
              <a:noFill/>
            </p:spPr>
            <p:txBody>
              <a:bodyPr wrap="non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5</m:t>
                        </m:r>
                      </m:num>
                      <m:den>
                        <m:r>
                          <a:rPr lang="en-GB" sz="2400" b="0" i="1" smtClean="0">
                            <a:solidFill>
                              <a:srgbClr val="FF0000"/>
                            </a:solidFill>
                            <a:latin typeface="Cambria Math" panose="02040503050406030204" pitchFamily="18" charset="0"/>
                          </a:rPr>
                          <m:t>36</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5</m:t>
                        </m:r>
                      </m:num>
                      <m:den>
                        <m:r>
                          <a:rPr lang="en-GB" sz="2400" i="1">
                            <a:solidFill>
                              <a:srgbClr val="FF0000"/>
                            </a:solidFill>
                            <a:latin typeface="Cambria Math" panose="02040503050406030204" pitchFamily="18" charset="0"/>
                          </a:rPr>
                          <m:t>36</m:t>
                        </m:r>
                      </m:den>
                    </m:f>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10</m:t>
                        </m:r>
                      </m:num>
                      <m:den>
                        <m:r>
                          <a:rPr lang="en-GB" sz="2400" i="1">
                            <a:solidFill>
                              <a:srgbClr val="FF0000"/>
                            </a:solidFill>
                            <a:latin typeface="Cambria Math" panose="02040503050406030204" pitchFamily="18" charset="0"/>
                          </a:rPr>
                          <m:t>36</m:t>
                        </m:r>
                      </m:den>
                    </m:f>
                  </m:oMath>
                </a14:m>
                <a:endParaRPr lang="en-GB" sz="2400" dirty="0"/>
              </a:p>
            </p:txBody>
          </p:sp>
        </mc:Choice>
        <mc:Fallback xmlns="">
          <p:sp>
            <p:nvSpPr>
              <p:cNvPr id="26" name="TextBox 25">
                <a:extLst>
                  <a:ext uri="{FF2B5EF4-FFF2-40B4-BE49-F238E27FC236}">
                    <a16:creationId xmlns:a16="http://schemas.microsoft.com/office/drawing/2014/main" id="{C30B757F-C39D-4E5D-ACED-D10FC32099AC}"/>
                  </a:ext>
                </a:extLst>
              </p:cNvPr>
              <p:cNvSpPr txBox="1">
                <a:spLocks noRot="1" noChangeAspect="1" noMove="1" noResize="1" noEditPoints="1" noAdjustHandles="1" noChangeArrowheads="1" noChangeShapeType="1" noTextEdit="1"/>
              </p:cNvSpPr>
              <p:nvPr/>
            </p:nvSpPr>
            <p:spPr>
              <a:xfrm>
                <a:off x="10588077" y="2133387"/>
                <a:ext cx="1577676" cy="622222"/>
              </a:xfrm>
              <a:prstGeom prst="rect">
                <a:avLst/>
              </a:prstGeom>
              <a:blipFill>
                <a:blip r:embed="rId17"/>
                <a:stretch>
                  <a:fillRect b="-8824"/>
                </a:stretch>
              </a:blipFill>
            </p:spPr>
            <p:txBody>
              <a:bodyPr/>
              <a:lstStyle/>
              <a:p>
                <a:r>
                  <a:rPr lang="en-GB">
                    <a:noFill/>
                  </a:rPr>
                  <a:t> </a:t>
                </a:r>
              </a:p>
            </p:txBody>
          </p:sp>
        </mc:Fallback>
      </mc:AlternateContent>
      <p:sp>
        <p:nvSpPr>
          <p:cNvPr id="36" name="Rectangle 35">
            <a:extLst>
              <a:ext uri="{FF2B5EF4-FFF2-40B4-BE49-F238E27FC236}">
                <a16:creationId xmlns:a16="http://schemas.microsoft.com/office/drawing/2014/main" id="{63DBBCAC-C26D-994B-9A8A-99B0A97E0E41}"/>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1467006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P spid="31" grpId="0"/>
      <p:bldP spid="27" grpId="0"/>
      <p:bldP spid="33" grpId="0"/>
      <p:bldP spid="34" grpId="0"/>
      <p:bldP spid="35" grpId="0"/>
      <p:bldP spid="28" grpId="0"/>
      <p:bldP spid="29" grpId="0"/>
      <p:bldP spid="32" grpId="0"/>
      <p:bldP spid="6"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D2.3: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24070" y="1625388"/>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and last section.</a:t>
            </a:r>
          </a:p>
        </p:txBody>
      </p:sp>
      <p:sp>
        <p:nvSpPr>
          <p:cNvPr id="10" name="Rectangle 9">
            <a:extLst>
              <a:ext uri="{FF2B5EF4-FFF2-40B4-BE49-F238E27FC236}">
                <a16:creationId xmlns:a16="http://schemas.microsoft.com/office/drawing/2014/main" id="{D7984FE5-9EE7-674F-985F-9E5259C3371F}"/>
              </a:ext>
            </a:extLst>
          </p:cNvPr>
          <p:cNvSpPr/>
          <p:nvPr/>
        </p:nvSpPr>
        <p:spPr>
          <a:xfrm>
            <a:off x="3067575" y="3429000"/>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a:t>
            </a:r>
            <a:r>
              <a:rPr lang="en-US" altLang="en-US" sz="2400">
                <a:solidFill>
                  <a:srgbClr val="C00000"/>
                </a:solidFill>
              </a:rPr>
              <a:t>, go to</a:t>
            </a:r>
            <a:br>
              <a:rPr lang="en-US" altLang="en-US" sz="2400" dirty="0">
                <a:solidFill>
                  <a:srgbClr val="C00000"/>
                </a:solidFill>
              </a:rPr>
            </a:br>
            <a:r>
              <a:rPr lang="en-US" altLang="en-US" sz="2400" b="1" dirty="0">
                <a:solidFill>
                  <a:srgbClr val="C00000"/>
                </a:solidFill>
              </a:rPr>
              <a:t>http://</a:t>
            </a:r>
            <a:r>
              <a:rPr lang="en-US" altLang="en-US" sz="2400" b="1" dirty="0" err="1">
                <a:solidFill>
                  <a:srgbClr val="C00000"/>
                </a:solidFill>
              </a:rPr>
              <a:t>szalonta.hu</a:t>
            </a:r>
            <a:r>
              <a:rPr lang="en-US" altLang="en-US" sz="2400" b="1" dirty="0">
                <a:solidFill>
                  <a:srgbClr val="C00000"/>
                </a:solidFill>
              </a:rPr>
              <a:t>/</a:t>
            </a:r>
            <a:r>
              <a:rPr lang="en-US" altLang="en-US" sz="2400" b="1" dirty="0" err="1">
                <a:solidFill>
                  <a:srgbClr val="C00000"/>
                </a:solidFill>
              </a:rPr>
              <a:t>ske</a:t>
            </a:r>
            <a:r>
              <a:rPr lang="en-US" altLang="en-US" sz="2400" b="1" dirty="0">
                <a:solidFill>
                  <a:srgbClr val="C00000"/>
                </a:solidFill>
              </a:rPr>
              <a:t>/text/D2/sked2s3.html</a:t>
            </a:r>
          </a:p>
        </p:txBody>
      </p:sp>
      <p:sp>
        <p:nvSpPr>
          <p:cNvPr id="2" name="Rectangle 1">
            <a:extLst>
              <a:ext uri="{FF2B5EF4-FFF2-40B4-BE49-F238E27FC236}">
                <a16:creationId xmlns:a16="http://schemas.microsoft.com/office/drawing/2014/main" id="{B2E49713-3396-4D34-86B8-57AE7FCCA95B}"/>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D2.3 </a:t>
            </a:r>
          </a:p>
          <a:p>
            <a:pPr algn="ctr"/>
            <a:endParaRPr lang="en-US" altLang="en-US" b="1" dirty="0">
              <a:solidFill>
                <a:schemeClr val="bg1"/>
              </a:solidFill>
            </a:endParaRPr>
          </a:p>
        </p:txBody>
      </p:sp>
    </p:spTree>
    <p:extLst>
      <p:ext uri="{BB962C8B-B14F-4D97-AF65-F5344CB8AC3E}">
        <p14:creationId xmlns:p14="http://schemas.microsoft.com/office/powerpoint/2010/main" val="237878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When dealing with probabilities for two events, it is important to be able to identify all the possible outcomes.  Here are examples to show the methods that can be used.</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Outcome of Two Events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97BFE1D-1A3F-4DCF-BB8B-EB6180E30DE2}"/>
              </a:ext>
            </a:extLst>
          </p:cNvPr>
          <p:cNvSpPr/>
          <p:nvPr/>
        </p:nvSpPr>
        <p:spPr>
          <a:xfrm>
            <a:off x="2477488" y="2177056"/>
            <a:ext cx="8736632" cy="1200329"/>
          </a:xfrm>
          <a:prstGeom prst="rect">
            <a:avLst/>
          </a:prstGeom>
        </p:spPr>
        <p:txBody>
          <a:bodyPr wrap="square">
            <a:spAutoFit/>
          </a:bodyPr>
          <a:lstStyle/>
          <a:p>
            <a:r>
              <a:rPr lang="en-US" sz="2400" b="1" dirty="0"/>
              <a:t>Method A:  Systematic Listing</a:t>
            </a:r>
          </a:p>
          <a:p>
            <a:r>
              <a:rPr lang="en-US" sz="2400" dirty="0"/>
              <a:t>For a special meal, customers at a pizza </a:t>
            </a:r>
            <a:r>
              <a:rPr lang="en-US" sz="2400" dirty="0" err="1"/>
              <a:t>parlour</a:t>
            </a:r>
            <a:r>
              <a:rPr lang="en-US" sz="2400" dirty="0"/>
              <a:t> can choose a pizza with one of the following toppings</a:t>
            </a:r>
            <a:endParaRPr lang="en-GB" sz="2400" dirty="0"/>
          </a:p>
        </p:txBody>
      </p:sp>
      <p:sp>
        <p:nvSpPr>
          <p:cNvPr id="4" name="Rectangle 3">
            <a:extLst>
              <a:ext uri="{FF2B5EF4-FFF2-40B4-BE49-F238E27FC236}">
                <a16:creationId xmlns:a16="http://schemas.microsoft.com/office/drawing/2014/main" id="{F6DC74BF-4AFF-4789-AFD4-5D06C8F8702F}"/>
              </a:ext>
            </a:extLst>
          </p:cNvPr>
          <p:cNvSpPr/>
          <p:nvPr/>
        </p:nvSpPr>
        <p:spPr>
          <a:xfrm>
            <a:off x="2477488" y="5665484"/>
            <a:ext cx="9721080" cy="461665"/>
          </a:xfrm>
          <a:prstGeom prst="rect">
            <a:avLst/>
          </a:prstGeom>
        </p:spPr>
        <p:txBody>
          <a:bodyPr wrap="square">
            <a:spAutoFit/>
          </a:bodyPr>
          <a:lstStyle/>
          <a:p>
            <a:r>
              <a:rPr lang="en-US" sz="2400" dirty="0"/>
              <a:t>How many possible combinations of toppings and drinks are there?</a:t>
            </a:r>
            <a:endParaRPr lang="en-GB" sz="2400" dirty="0"/>
          </a:p>
        </p:txBody>
      </p:sp>
      <p:pic>
        <p:nvPicPr>
          <p:cNvPr id="5" name="Picture 4">
            <a:extLst>
              <a:ext uri="{FF2B5EF4-FFF2-40B4-BE49-F238E27FC236}">
                <a16:creationId xmlns:a16="http://schemas.microsoft.com/office/drawing/2014/main" id="{6D53DCDB-52BC-47FE-B6E5-F295E8B1A2F4}"/>
              </a:ext>
            </a:extLst>
          </p:cNvPr>
          <p:cNvPicPr>
            <a:picLocks noChangeAspect="1"/>
          </p:cNvPicPr>
          <p:nvPr/>
        </p:nvPicPr>
        <p:blipFill rotWithShape="1">
          <a:blip r:embed="rId4"/>
          <a:srcRect r="9566" b="40777"/>
          <a:stretch/>
        </p:blipFill>
        <p:spPr>
          <a:xfrm>
            <a:off x="2495275" y="3562370"/>
            <a:ext cx="1603320" cy="1974631"/>
          </a:xfrm>
          <a:prstGeom prst="rect">
            <a:avLst/>
          </a:prstGeom>
        </p:spPr>
      </p:pic>
      <p:pic>
        <p:nvPicPr>
          <p:cNvPr id="6" name="Picture 5">
            <a:extLst>
              <a:ext uri="{FF2B5EF4-FFF2-40B4-BE49-F238E27FC236}">
                <a16:creationId xmlns:a16="http://schemas.microsoft.com/office/drawing/2014/main" id="{A0DC4248-B86A-427A-A0ED-189D0EBE83CE}"/>
              </a:ext>
            </a:extLst>
          </p:cNvPr>
          <p:cNvPicPr>
            <a:picLocks noChangeAspect="1"/>
          </p:cNvPicPr>
          <p:nvPr/>
        </p:nvPicPr>
        <p:blipFill rotWithShape="1">
          <a:blip r:embed="rId4"/>
          <a:srcRect t="59019" r="9540"/>
          <a:stretch/>
        </p:blipFill>
        <p:spPr>
          <a:xfrm>
            <a:off x="9192344" y="3645024"/>
            <a:ext cx="1916825" cy="1633110"/>
          </a:xfrm>
          <a:prstGeom prst="rect">
            <a:avLst/>
          </a:prstGeom>
        </p:spPr>
      </p:pic>
      <p:sp>
        <p:nvSpPr>
          <p:cNvPr id="7" name="Rectangle 6">
            <a:extLst>
              <a:ext uri="{FF2B5EF4-FFF2-40B4-BE49-F238E27FC236}">
                <a16:creationId xmlns:a16="http://schemas.microsoft.com/office/drawing/2014/main" id="{5B0A7AC3-4E9F-4DAC-8416-0ED29CDBD294}"/>
              </a:ext>
            </a:extLst>
          </p:cNvPr>
          <p:cNvSpPr/>
          <p:nvPr/>
        </p:nvSpPr>
        <p:spPr>
          <a:xfrm>
            <a:off x="4205899" y="3819013"/>
            <a:ext cx="4754828" cy="461665"/>
          </a:xfrm>
          <a:prstGeom prst="rect">
            <a:avLst/>
          </a:prstGeom>
        </p:spPr>
        <p:txBody>
          <a:bodyPr wrap="none">
            <a:spAutoFit/>
          </a:bodyPr>
          <a:lstStyle/>
          <a:p>
            <a:r>
              <a:rPr lang="en-US" sz="2400" dirty="0"/>
              <a:t>and a drink from the following list.</a:t>
            </a:r>
            <a:endParaRPr lang="en-GB" sz="2400" dirty="0"/>
          </a:p>
        </p:txBody>
      </p:sp>
      <p:sp>
        <p:nvSpPr>
          <p:cNvPr id="8" name="Rectangle 7">
            <a:extLst>
              <a:ext uri="{FF2B5EF4-FFF2-40B4-BE49-F238E27FC236}">
                <a16:creationId xmlns:a16="http://schemas.microsoft.com/office/drawing/2014/main" id="{63D3A0F9-F802-44F9-AB68-45BE725288E3}"/>
              </a:ext>
            </a:extLst>
          </p:cNvPr>
          <p:cNvSpPr/>
          <p:nvPr/>
        </p:nvSpPr>
        <p:spPr>
          <a:xfrm>
            <a:off x="2497950" y="6229781"/>
            <a:ext cx="1412566" cy="461665"/>
          </a:xfrm>
          <a:prstGeom prst="rect">
            <a:avLst/>
          </a:prstGeom>
        </p:spPr>
        <p:txBody>
          <a:bodyPr wrap="none">
            <a:spAutoFit/>
          </a:bodyPr>
          <a:lstStyle/>
          <a:p>
            <a:r>
              <a:rPr lang="en-GB" sz="2400" b="1" dirty="0"/>
              <a:t>Solution</a:t>
            </a:r>
          </a:p>
        </p:txBody>
      </p:sp>
      <p:sp>
        <p:nvSpPr>
          <p:cNvPr id="9" name="TextBox 8">
            <a:extLst>
              <a:ext uri="{FF2B5EF4-FFF2-40B4-BE49-F238E27FC236}">
                <a16:creationId xmlns:a16="http://schemas.microsoft.com/office/drawing/2014/main" id="{10985319-31D8-4DC7-ACA9-362C5ECA8C4E}"/>
              </a:ext>
            </a:extLst>
          </p:cNvPr>
          <p:cNvSpPr txBox="1"/>
          <p:nvPr/>
        </p:nvSpPr>
        <p:spPr>
          <a:xfrm>
            <a:off x="4124036" y="6229781"/>
            <a:ext cx="7942856" cy="461665"/>
          </a:xfrm>
          <a:prstGeom prst="rect">
            <a:avLst/>
          </a:prstGeom>
          <a:noFill/>
        </p:spPr>
        <p:txBody>
          <a:bodyPr wrap="square" rtlCol="0">
            <a:spAutoFit/>
          </a:bodyPr>
          <a:lstStyle/>
          <a:p>
            <a:r>
              <a:rPr lang="en-GB" sz="2400" dirty="0">
                <a:solidFill>
                  <a:srgbClr val="FF0000"/>
                </a:solidFill>
              </a:rPr>
              <a:t>HC HD HO, MC MD MO,….. 5×3 = 15 combinations </a:t>
            </a:r>
          </a:p>
        </p:txBody>
      </p:sp>
      <p:sp>
        <p:nvSpPr>
          <p:cNvPr id="15" name="Rectangle 14">
            <a:extLst>
              <a:ext uri="{FF2B5EF4-FFF2-40B4-BE49-F238E27FC236}">
                <a16:creationId xmlns:a16="http://schemas.microsoft.com/office/drawing/2014/main" id="{818BD0FB-0E90-EE47-9148-2095225E6B6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
        <p:nvSpPr>
          <p:cNvPr id="16" name="Rectangle 15">
            <a:extLst>
              <a:ext uri="{FF2B5EF4-FFF2-40B4-BE49-F238E27FC236}">
                <a16:creationId xmlns:a16="http://schemas.microsoft.com/office/drawing/2014/main" id="{A26C289A-EC57-644C-A3CE-11EF95FFCEBB}"/>
              </a:ext>
            </a:extLst>
          </p:cNvPr>
          <p:cNvSpPr/>
          <p:nvPr/>
        </p:nvSpPr>
        <p:spPr>
          <a:xfrm>
            <a:off x="-1" y="44625"/>
            <a:ext cx="2214137" cy="1015663"/>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 </a:t>
            </a:r>
          </a:p>
          <a:p>
            <a:pPr algn="ctr"/>
            <a:endParaRPr lang="en-US" altLang="en-US" b="1" dirty="0">
              <a:solidFill>
                <a:schemeClr val="bg1"/>
              </a:solidFill>
            </a:endParaRPr>
          </a:p>
        </p:txBody>
      </p:sp>
    </p:spTree>
    <p:extLst>
      <p:ext uri="{BB962C8B-B14F-4D97-AF65-F5344CB8AC3E}">
        <p14:creationId xmlns:p14="http://schemas.microsoft.com/office/powerpoint/2010/main" val="4066026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Outcome of Two Events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44C2764-B6DF-43B3-8812-2682987169D8}"/>
              </a:ext>
            </a:extLst>
          </p:cNvPr>
          <p:cNvSpPr/>
          <p:nvPr/>
        </p:nvSpPr>
        <p:spPr>
          <a:xfrm>
            <a:off x="2355408" y="643715"/>
            <a:ext cx="9106916" cy="830997"/>
          </a:xfrm>
          <a:prstGeom prst="rect">
            <a:avLst/>
          </a:prstGeom>
        </p:spPr>
        <p:txBody>
          <a:bodyPr wrap="square">
            <a:spAutoFit/>
          </a:bodyPr>
          <a:lstStyle/>
          <a:p>
            <a:r>
              <a:rPr lang="en-US" sz="2400" b="1" dirty="0"/>
              <a:t>Method B:  2-way Tables</a:t>
            </a:r>
            <a:endParaRPr lang="en-US" dirty="0"/>
          </a:p>
          <a:p>
            <a:r>
              <a:rPr lang="en-US" sz="2400" dirty="0"/>
              <a:t>A die and a coin are tossed.  List all the possible outcomes.</a:t>
            </a:r>
          </a:p>
        </p:txBody>
      </p:sp>
      <p:sp>
        <p:nvSpPr>
          <p:cNvPr id="3" name="Rectangle 2">
            <a:extLst>
              <a:ext uri="{FF2B5EF4-FFF2-40B4-BE49-F238E27FC236}">
                <a16:creationId xmlns:a16="http://schemas.microsoft.com/office/drawing/2014/main" id="{71AD46A8-4A33-4D8F-95D8-B9601E930D13}"/>
              </a:ext>
            </a:extLst>
          </p:cNvPr>
          <p:cNvSpPr/>
          <p:nvPr/>
        </p:nvSpPr>
        <p:spPr>
          <a:xfrm>
            <a:off x="2361375" y="1780289"/>
            <a:ext cx="8905991" cy="1200329"/>
          </a:xfrm>
          <a:prstGeom prst="rect">
            <a:avLst/>
          </a:prstGeom>
        </p:spPr>
        <p:txBody>
          <a:bodyPr wrap="square">
            <a:spAutoFit/>
          </a:bodyPr>
          <a:lstStyle/>
          <a:p>
            <a:r>
              <a:rPr lang="en-US" sz="2400" dirty="0">
                <a:solidFill>
                  <a:srgbClr val="FF0000"/>
                </a:solidFill>
              </a:rPr>
              <a:t>The coin can land heads (denoted by H) or tails (T), whilst the die can show 1, 2, 3, 4, 5 or 6.  So for heads on the coin, the possible outcomes are</a:t>
            </a:r>
            <a:endParaRPr lang="en-GB" sz="2400" dirty="0">
              <a:solidFill>
                <a:srgbClr val="FF0000"/>
              </a:solidFill>
            </a:endParaRPr>
          </a:p>
        </p:txBody>
      </p:sp>
      <p:sp>
        <p:nvSpPr>
          <p:cNvPr id="4" name="Rectangle 3">
            <a:extLst>
              <a:ext uri="{FF2B5EF4-FFF2-40B4-BE49-F238E27FC236}">
                <a16:creationId xmlns:a16="http://schemas.microsoft.com/office/drawing/2014/main" id="{5419B230-4389-4CE5-8C06-919637C79C40}"/>
              </a:ext>
            </a:extLst>
          </p:cNvPr>
          <p:cNvSpPr/>
          <p:nvPr/>
        </p:nvSpPr>
        <p:spPr>
          <a:xfrm>
            <a:off x="2353593" y="1431676"/>
            <a:ext cx="1412566" cy="461665"/>
          </a:xfrm>
          <a:prstGeom prst="rect">
            <a:avLst/>
          </a:prstGeom>
        </p:spPr>
        <p:txBody>
          <a:bodyPr wrap="none">
            <a:spAutoFit/>
          </a:bodyPr>
          <a:lstStyle/>
          <a:p>
            <a:r>
              <a:rPr lang="en-US" sz="2400" b="1" dirty="0"/>
              <a:t>Solution</a:t>
            </a:r>
          </a:p>
        </p:txBody>
      </p:sp>
      <p:sp>
        <p:nvSpPr>
          <p:cNvPr id="5" name="Rectangle 4">
            <a:extLst>
              <a:ext uri="{FF2B5EF4-FFF2-40B4-BE49-F238E27FC236}">
                <a16:creationId xmlns:a16="http://schemas.microsoft.com/office/drawing/2014/main" id="{962E811B-7B64-4138-8FA0-9320CC435708}"/>
              </a:ext>
            </a:extLst>
          </p:cNvPr>
          <p:cNvSpPr/>
          <p:nvPr/>
        </p:nvSpPr>
        <p:spPr>
          <a:xfrm>
            <a:off x="4518011" y="2880858"/>
            <a:ext cx="3914854" cy="461665"/>
          </a:xfrm>
          <a:prstGeom prst="rect">
            <a:avLst/>
          </a:prstGeom>
        </p:spPr>
        <p:txBody>
          <a:bodyPr wrap="none">
            <a:spAutoFit/>
          </a:bodyPr>
          <a:lstStyle/>
          <a:p>
            <a:r>
              <a:rPr lang="pt-BR" sz="2400" dirty="0">
                <a:solidFill>
                  <a:srgbClr val="FF0000"/>
                </a:solidFill>
              </a:rPr>
              <a:t>H1, H2, H3, H4, H5 and H6</a:t>
            </a:r>
            <a:endParaRPr lang="en-GB" sz="2400" dirty="0">
              <a:solidFill>
                <a:srgbClr val="FF0000"/>
              </a:solidFill>
            </a:endParaRPr>
          </a:p>
        </p:txBody>
      </p:sp>
      <p:sp>
        <p:nvSpPr>
          <p:cNvPr id="6" name="Rectangle 5">
            <a:extLst>
              <a:ext uri="{FF2B5EF4-FFF2-40B4-BE49-F238E27FC236}">
                <a16:creationId xmlns:a16="http://schemas.microsoft.com/office/drawing/2014/main" id="{4BF373A6-3998-416F-86DE-4AA4FC06973F}"/>
              </a:ext>
            </a:extLst>
          </p:cNvPr>
          <p:cNvSpPr/>
          <p:nvPr/>
        </p:nvSpPr>
        <p:spPr>
          <a:xfrm>
            <a:off x="2380022" y="3277137"/>
            <a:ext cx="3315331" cy="461665"/>
          </a:xfrm>
          <a:prstGeom prst="rect">
            <a:avLst/>
          </a:prstGeom>
        </p:spPr>
        <p:txBody>
          <a:bodyPr wrap="none">
            <a:spAutoFit/>
          </a:bodyPr>
          <a:lstStyle/>
          <a:p>
            <a:r>
              <a:rPr lang="en-US" sz="2400" dirty="0">
                <a:solidFill>
                  <a:srgbClr val="FF0000"/>
                </a:solidFill>
              </a:rPr>
              <a:t>whilst for tails, they are</a:t>
            </a:r>
            <a:endParaRPr lang="en-GB" sz="2400" dirty="0">
              <a:solidFill>
                <a:srgbClr val="FF0000"/>
              </a:solidFill>
            </a:endParaRPr>
          </a:p>
        </p:txBody>
      </p:sp>
      <p:sp>
        <p:nvSpPr>
          <p:cNvPr id="7" name="Rectangle 6">
            <a:extLst>
              <a:ext uri="{FF2B5EF4-FFF2-40B4-BE49-F238E27FC236}">
                <a16:creationId xmlns:a16="http://schemas.microsoft.com/office/drawing/2014/main" id="{5DECAC76-0B8E-4A25-94D6-3C95BF199F45}"/>
              </a:ext>
            </a:extLst>
          </p:cNvPr>
          <p:cNvSpPr/>
          <p:nvPr/>
        </p:nvSpPr>
        <p:spPr>
          <a:xfrm>
            <a:off x="4518011" y="3654000"/>
            <a:ext cx="3760325" cy="461665"/>
          </a:xfrm>
          <a:prstGeom prst="rect">
            <a:avLst/>
          </a:prstGeom>
        </p:spPr>
        <p:txBody>
          <a:bodyPr wrap="none">
            <a:spAutoFit/>
          </a:bodyPr>
          <a:lstStyle/>
          <a:p>
            <a:r>
              <a:rPr lang="en-GB" sz="2400" dirty="0">
                <a:solidFill>
                  <a:srgbClr val="FF0000"/>
                </a:solidFill>
              </a:rPr>
              <a:t>T1, T2, T3, T4, T5 and T6.</a:t>
            </a:r>
          </a:p>
        </p:txBody>
      </p:sp>
      <p:sp>
        <p:nvSpPr>
          <p:cNvPr id="8" name="Rectangle 7">
            <a:extLst>
              <a:ext uri="{FF2B5EF4-FFF2-40B4-BE49-F238E27FC236}">
                <a16:creationId xmlns:a16="http://schemas.microsoft.com/office/drawing/2014/main" id="{7C5FEB46-A495-45DC-BD1D-8F4EF2537B14}"/>
              </a:ext>
            </a:extLst>
          </p:cNvPr>
          <p:cNvSpPr/>
          <p:nvPr/>
        </p:nvSpPr>
        <p:spPr>
          <a:xfrm>
            <a:off x="2380022" y="4072698"/>
            <a:ext cx="9482055" cy="461665"/>
          </a:xfrm>
          <a:prstGeom prst="rect">
            <a:avLst/>
          </a:prstGeom>
        </p:spPr>
        <p:txBody>
          <a:bodyPr wrap="square">
            <a:spAutoFit/>
          </a:bodyPr>
          <a:lstStyle/>
          <a:p>
            <a:r>
              <a:rPr lang="en-US" sz="2400" dirty="0">
                <a:solidFill>
                  <a:srgbClr val="FF0000"/>
                </a:solidFill>
              </a:rPr>
              <a:t>The listing method used here can be displayed in a 2-way table.</a:t>
            </a:r>
            <a:endParaRPr lang="en-GB" sz="2400" dirty="0">
              <a:solidFill>
                <a:srgbClr val="FF0000"/>
              </a:solidFill>
            </a:endParaRPr>
          </a:p>
        </p:txBody>
      </p:sp>
      <p:pic>
        <p:nvPicPr>
          <p:cNvPr id="9" name="Picture 8">
            <a:extLst>
              <a:ext uri="{FF2B5EF4-FFF2-40B4-BE49-F238E27FC236}">
                <a16:creationId xmlns:a16="http://schemas.microsoft.com/office/drawing/2014/main" id="{DB2D7694-2B99-480D-9A11-41756142783C}"/>
              </a:ext>
            </a:extLst>
          </p:cNvPr>
          <p:cNvPicPr>
            <a:picLocks noChangeAspect="1"/>
          </p:cNvPicPr>
          <p:nvPr/>
        </p:nvPicPr>
        <p:blipFill>
          <a:blip r:embed="rId4"/>
          <a:stretch>
            <a:fillRect/>
          </a:stretch>
        </p:blipFill>
        <p:spPr>
          <a:xfrm>
            <a:off x="3292583" y="4575134"/>
            <a:ext cx="7043574" cy="2102618"/>
          </a:xfrm>
          <a:prstGeom prst="rect">
            <a:avLst/>
          </a:prstGeom>
        </p:spPr>
      </p:pic>
      <p:sp>
        <p:nvSpPr>
          <p:cNvPr id="16" name="Rectangle 15">
            <a:extLst>
              <a:ext uri="{FF2B5EF4-FFF2-40B4-BE49-F238E27FC236}">
                <a16:creationId xmlns:a16="http://schemas.microsoft.com/office/drawing/2014/main" id="{6CF198B2-EFD6-4D40-A953-B329952D2406}"/>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Tree>
    <p:extLst>
      <p:ext uri="{BB962C8B-B14F-4D97-AF65-F5344CB8AC3E}">
        <p14:creationId xmlns:p14="http://schemas.microsoft.com/office/powerpoint/2010/main" val="20624108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b="1" dirty="0"/>
              <a:t>Method C:  Tree Diagrams</a:t>
            </a:r>
          </a:p>
          <a:p>
            <a:pPr marL="0" indent="0" eaLnBrk="1" hangingPunct="1">
              <a:buClr>
                <a:srgbClr val="000000"/>
              </a:buClr>
              <a:buSzPct val="100000"/>
              <a:defRPr/>
            </a:pPr>
            <a:r>
              <a:rPr lang="en-US" sz="2400" dirty="0"/>
              <a:t>A coin is tossed twice.  List all the possible outcomes.</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Outcome of Two Events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18F5BA2-9455-4536-9D47-B42F8F0C714F}"/>
              </a:ext>
            </a:extLst>
          </p:cNvPr>
          <p:cNvSpPr/>
          <p:nvPr/>
        </p:nvSpPr>
        <p:spPr>
          <a:xfrm>
            <a:off x="2345811" y="1600146"/>
            <a:ext cx="1412566" cy="461665"/>
          </a:xfrm>
          <a:prstGeom prst="rect">
            <a:avLst/>
          </a:prstGeom>
        </p:spPr>
        <p:txBody>
          <a:bodyPr wrap="none">
            <a:spAutoFit/>
          </a:bodyPr>
          <a:lstStyle/>
          <a:p>
            <a:r>
              <a:rPr lang="en-US" sz="2400" b="1" dirty="0"/>
              <a:t>Solution</a:t>
            </a:r>
          </a:p>
        </p:txBody>
      </p:sp>
      <p:sp>
        <p:nvSpPr>
          <p:cNvPr id="3" name="Rectangle 2">
            <a:extLst>
              <a:ext uri="{FF2B5EF4-FFF2-40B4-BE49-F238E27FC236}">
                <a16:creationId xmlns:a16="http://schemas.microsoft.com/office/drawing/2014/main" id="{FBA2EE94-82BF-4AA2-9CE5-B013DBD031AF}"/>
              </a:ext>
            </a:extLst>
          </p:cNvPr>
          <p:cNvSpPr/>
          <p:nvPr/>
        </p:nvSpPr>
        <p:spPr>
          <a:xfrm>
            <a:off x="2345811" y="1999566"/>
            <a:ext cx="7668336" cy="461665"/>
          </a:xfrm>
          <a:prstGeom prst="rect">
            <a:avLst/>
          </a:prstGeom>
        </p:spPr>
        <p:txBody>
          <a:bodyPr wrap="square">
            <a:spAutoFit/>
          </a:bodyPr>
          <a:lstStyle/>
          <a:p>
            <a:r>
              <a:rPr lang="en-US" sz="2400" dirty="0">
                <a:solidFill>
                  <a:srgbClr val="FF0000"/>
                </a:solidFill>
              </a:rPr>
              <a:t>You can use a tree diagram to represent this solution.</a:t>
            </a:r>
            <a:endParaRPr lang="en-GB" sz="2400" dirty="0">
              <a:solidFill>
                <a:srgbClr val="FF0000"/>
              </a:solidFill>
            </a:endParaRPr>
          </a:p>
        </p:txBody>
      </p:sp>
      <p:pic>
        <p:nvPicPr>
          <p:cNvPr id="4" name="Picture 3">
            <a:extLst>
              <a:ext uri="{FF2B5EF4-FFF2-40B4-BE49-F238E27FC236}">
                <a16:creationId xmlns:a16="http://schemas.microsoft.com/office/drawing/2014/main" id="{4A791BF5-131B-4D86-8110-9D4CC6A40116}"/>
              </a:ext>
            </a:extLst>
          </p:cNvPr>
          <p:cNvPicPr>
            <a:picLocks noChangeAspect="1"/>
          </p:cNvPicPr>
          <p:nvPr/>
        </p:nvPicPr>
        <p:blipFill>
          <a:blip r:embed="rId4"/>
          <a:stretch>
            <a:fillRect/>
          </a:stretch>
        </p:blipFill>
        <p:spPr>
          <a:xfrm>
            <a:off x="4583832" y="2571054"/>
            <a:ext cx="4248472" cy="3384691"/>
          </a:xfrm>
          <a:prstGeom prst="rect">
            <a:avLst/>
          </a:prstGeom>
        </p:spPr>
      </p:pic>
      <p:sp>
        <p:nvSpPr>
          <p:cNvPr id="5" name="Rectangle 4">
            <a:extLst>
              <a:ext uri="{FF2B5EF4-FFF2-40B4-BE49-F238E27FC236}">
                <a16:creationId xmlns:a16="http://schemas.microsoft.com/office/drawing/2014/main" id="{DE54DA08-59D1-4343-BF11-9147081556B0}"/>
              </a:ext>
            </a:extLst>
          </p:cNvPr>
          <p:cNvSpPr/>
          <p:nvPr/>
        </p:nvSpPr>
        <p:spPr>
          <a:xfrm>
            <a:off x="2405774" y="6013368"/>
            <a:ext cx="9664633" cy="461665"/>
          </a:xfrm>
          <a:prstGeom prst="rect">
            <a:avLst/>
          </a:prstGeom>
        </p:spPr>
        <p:txBody>
          <a:bodyPr wrap="none">
            <a:spAutoFit/>
          </a:bodyPr>
          <a:lstStyle/>
          <a:p>
            <a:r>
              <a:rPr lang="en-US" sz="2400" dirty="0">
                <a:solidFill>
                  <a:srgbClr val="FF0000"/>
                </a:solidFill>
              </a:rPr>
              <a:t>Note that 'TH' is not the same as ‘HT’ because of the order of events.</a:t>
            </a:r>
            <a:endParaRPr lang="en-GB" sz="2400" dirty="0">
              <a:solidFill>
                <a:srgbClr val="FF0000"/>
              </a:solidFill>
            </a:endParaRPr>
          </a:p>
        </p:txBody>
      </p:sp>
      <p:sp>
        <p:nvSpPr>
          <p:cNvPr id="12" name="Rectangle 11">
            <a:extLst>
              <a:ext uri="{FF2B5EF4-FFF2-40B4-BE49-F238E27FC236}">
                <a16:creationId xmlns:a16="http://schemas.microsoft.com/office/drawing/2014/main" id="{46C2073A-3EDA-2347-AB91-7C5CB94FBAD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Tree>
    <p:extLst>
      <p:ext uri="{BB962C8B-B14F-4D97-AF65-F5344CB8AC3E}">
        <p14:creationId xmlns:p14="http://schemas.microsoft.com/office/powerpoint/2010/main" val="12583464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431704" y="764704"/>
            <a:ext cx="7046025"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a:t>
            </a:r>
            <a:endParaRPr lang="en-GB"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D2.1: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3463D8F-3E56-4C24-9B11-6026EFA4B189}"/>
              </a:ext>
            </a:extLst>
          </p:cNvPr>
          <p:cNvSpPr/>
          <p:nvPr/>
        </p:nvSpPr>
        <p:spPr>
          <a:xfrm>
            <a:off x="2582035" y="3933056"/>
            <a:ext cx="1297150" cy="461665"/>
          </a:xfrm>
          <a:prstGeom prst="rect">
            <a:avLst/>
          </a:prstGeom>
        </p:spPr>
        <p:txBody>
          <a:bodyPr wrap="none">
            <a:spAutoFit/>
          </a:bodyPr>
          <a:lstStyle/>
          <a:p>
            <a:r>
              <a:rPr lang="en-US" sz="2400" b="1" dirty="0"/>
              <a:t>Answer</a:t>
            </a:r>
          </a:p>
        </p:txBody>
      </p:sp>
      <p:sp>
        <p:nvSpPr>
          <p:cNvPr id="4" name="Rectangle 3">
            <a:extLst>
              <a:ext uri="{FF2B5EF4-FFF2-40B4-BE49-F238E27FC236}">
                <a16:creationId xmlns:a16="http://schemas.microsoft.com/office/drawing/2014/main" id="{C037AB03-3F24-4439-988D-30C06FFACA8A}"/>
              </a:ext>
            </a:extLst>
          </p:cNvPr>
          <p:cNvSpPr/>
          <p:nvPr/>
        </p:nvSpPr>
        <p:spPr>
          <a:xfrm>
            <a:off x="2289232" y="1414236"/>
            <a:ext cx="9834240" cy="830997"/>
          </a:xfrm>
          <a:prstGeom prst="rect">
            <a:avLst/>
          </a:prstGeom>
        </p:spPr>
        <p:txBody>
          <a:bodyPr wrap="square">
            <a:spAutoFit/>
          </a:bodyPr>
          <a:lstStyle/>
          <a:p>
            <a:pPr marL="457200" indent="-457200">
              <a:buAutoNum type="arabicPeriod"/>
            </a:pPr>
            <a:r>
              <a:rPr lang="en-US" sz="2400" dirty="0"/>
              <a:t>Two dice are rolled together.  </a:t>
            </a:r>
          </a:p>
          <a:p>
            <a:r>
              <a:rPr lang="en-US" sz="2400" dirty="0"/>
              <a:t>      Complete the table below to show all the possible outcomes.</a:t>
            </a:r>
            <a:endParaRPr lang="en-GB" sz="2400" dirty="0"/>
          </a:p>
        </p:txBody>
      </p:sp>
      <p:pic>
        <p:nvPicPr>
          <p:cNvPr id="5" name="Picture 4">
            <a:extLst>
              <a:ext uri="{FF2B5EF4-FFF2-40B4-BE49-F238E27FC236}">
                <a16:creationId xmlns:a16="http://schemas.microsoft.com/office/drawing/2014/main" id="{3ED52108-3043-4C1A-AD4C-66CE8906E4CA}"/>
              </a:ext>
            </a:extLst>
          </p:cNvPr>
          <p:cNvPicPr>
            <a:picLocks noChangeAspect="1"/>
          </p:cNvPicPr>
          <p:nvPr/>
        </p:nvPicPr>
        <p:blipFill>
          <a:blip r:embed="rId4"/>
          <a:stretch>
            <a:fillRect/>
          </a:stretch>
        </p:blipFill>
        <p:spPr>
          <a:xfrm>
            <a:off x="4151231" y="2331793"/>
            <a:ext cx="4824536" cy="4432724"/>
          </a:xfrm>
          <a:prstGeom prst="rect">
            <a:avLst/>
          </a:prstGeom>
        </p:spPr>
      </p:pic>
      <p:sp>
        <p:nvSpPr>
          <p:cNvPr id="6" name="TextBox 5">
            <a:extLst>
              <a:ext uri="{FF2B5EF4-FFF2-40B4-BE49-F238E27FC236}">
                <a16:creationId xmlns:a16="http://schemas.microsoft.com/office/drawing/2014/main" id="{94B4B8BD-9E2C-4637-8353-75122C79D92B}"/>
              </a:ext>
            </a:extLst>
          </p:cNvPr>
          <p:cNvSpPr txBox="1"/>
          <p:nvPr/>
        </p:nvSpPr>
        <p:spPr>
          <a:xfrm>
            <a:off x="5468673" y="3323378"/>
            <a:ext cx="283840" cy="400110"/>
          </a:xfrm>
          <a:prstGeom prst="rect">
            <a:avLst/>
          </a:prstGeom>
          <a:noFill/>
        </p:spPr>
        <p:txBody>
          <a:bodyPr wrap="square" rtlCol="0">
            <a:spAutoFit/>
          </a:bodyPr>
          <a:lstStyle/>
          <a:p>
            <a:r>
              <a:rPr lang="en-GB" dirty="0">
                <a:solidFill>
                  <a:srgbClr val="FF0000"/>
                </a:solidFill>
              </a:rPr>
              <a:t>2</a:t>
            </a:r>
          </a:p>
        </p:txBody>
      </p:sp>
      <p:sp>
        <p:nvSpPr>
          <p:cNvPr id="7" name="TextBox 6">
            <a:extLst>
              <a:ext uri="{FF2B5EF4-FFF2-40B4-BE49-F238E27FC236}">
                <a16:creationId xmlns:a16="http://schemas.microsoft.com/office/drawing/2014/main" id="{A1314623-A659-48E3-8539-755615F5BDA1}"/>
              </a:ext>
            </a:extLst>
          </p:cNvPr>
          <p:cNvSpPr txBox="1"/>
          <p:nvPr/>
        </p:nvSpPr>
        <p:spPr>
          <a:xfrm>
            <a:off x="6021583" y="3323378"/>
            <a:ext cx="283840" cy="400110"/>
          </a:xfrm>
          <a:prstGeom prst="rect">
            <a:avLst/>
          </a:prstGeom>
          <a:noFill/>
        </p:spPr>
        <p:txBody>
          <a:bodyPr wrap="square" rtlCol="0">
            <a:spAutoFit/>
          </a:bodyPr>
          <a:lstStyle/>
          <a:p>
            <a:r>
              <a:rPr lang="en-GB" dirty="0">
                <a:solidFill>
                  <a:srgbClr val="FF0000"/>
                </a:solidFill>
              </a:rPr>
              <a:t>3</a:t>
            </a:r>
          </a:p>
        </p:txBody>
      </p:sp>
      <p:sp>
        <p:nvSpPr>
          <p:cNvPr id="8" name="TextBox 7">
            <a:extLst>
              <a:ext uri="{FF2B5EF4-FFF2-40B4-BE49-F238E27FC236}">
                <a16:creationId xmlns:a16="http://schemas.microsoft.com/office/drawing/2014/main" id="{DE9BA1A2-EBD4-432D-9308-499B421FAE2A}"/>
              </a:ext>
            </a:extLst>
          </p:cNvPr>
          <p:cNvSpPr txBox="1"/>
          <p:nvPr/>
        </p:nvSpPr>
        <p:spPr>
          <a:xfrm>
            <a:off x="6563499" y="3323378"/>
            <a:ext cx="283840" cy="400110"/>
          </a:xfrm>
          <a:prstGeom prst="rect">
            <a:avLst/>
          </a:prstGeom>
          <a:noFill/>
        </p:spPr>
        <p:txBody>
          <a:bodyPr wrap="square" rtlCol="0">
            <a:spAutoFit/>
          </a:bodyPr>
          <a:lstStyle/>
          <a:p>
            <a:r>
              <a:rPr lang="en-GB" dirty="0">
                <a:solidFill>
                  <a:srgbClr val="FF0000"/>
                </a:solidFill>
              </a:rPr>
              <a:t>4</a:t>
            </a:r>
          </a:p>
        </p:txBody>
      </p:sp>
      <p:sp>
        <p:nvSpPr>
          <p:cNvPr id="9" name="TextBox 8">
            <a:extLst>
              <a:ext uri="{FF2B5EF4-FFF2-40B4-BE49-F238E27FC236}">
                <a16:creationId xmlns:a16="http://schemas.microsoft.com/office/drawing/2014/main" id="{F9438E2E-AFFF-4765-BF18-21041B1E8837}"/>
              </a:ext>
            </a:extLst>
          </p:cNvPr>
          <p:cNvSpPr txBox="1"/>
          <p:nvPr/>
        </p:nvSpPr>
        <p:spPr>
          <a:xfrm>
            <a:off x="7104009" y="3323378"/>
            <a:ext cx="283840" cy="400110"/>
          </a:xfrm>
          <a:prstGeom prst="rect">
            <a:avLst/>
          </a:prstGeom>
          <a:noFill/>
        </p:spPr>
        <p:txBody>
          <a:bodyPr wrap="square" rtlCol="0">
            <a:spAutoFit/>
          </a:bodyPr>
          <a:lstStyle/>
          <a:p>
            <a:r>
              <a:rPr lang="en-GB" dirty="0">
                <a:solidFill>
                  <a:srgbClr val="FF0000"/>
                </a:solidFill>
              </a:rPr>
              <a:t>5</a:t>
            </a:r>
          </a:p>
        </p:txBody>
      </p:sp>
      <p:sp>
        <p:nvSpPr>
          <p:cNvPr id="10" name="TextBox 9">
            <a:extLst>
              <a:ext uri="{FF2B5EF4-FFF2-40B4-BE49-F238E27FC236}">
                <a16:creationId xmlns:a16="http://schemas.microsoft.com/office/drawing/2014/main" id="{090F645F-79A3-4BF7-B69A-03A4B533490D}"/>
              </a:ext>
            </a:extLst>
          </p:cNvPr>
          <p:cNvSpPr txBox="1"/>
          <p:nvPr/>
        </p:nvSpPr>
        <p:spPr>
          <a:xfrm>
            <a:off x="7671116" y="3323378"/>
            <a:ext cx="354496" cy="400110"/>
          </a:xfrm>
          <a:prstGeom prst="rect">
            <a:avLst/>
          </a:prstGeom>
          <a:noFill/>
        </p:spPr>
        <p:txBody>
          <a:bodyPr wrap="square" rtlCol="0">
            <a:spAutoFit/>
          </a:bodyPr>
          <a:lstStyle/>
          <a:p>
            <a:r>
              <a:rPr lang="en-GB" dirty="0">
                <a:solidFill>
                  <a:srgbClr val="FF0000"/>
                </a:solidFill>
              </a:rPr>
              <a:t>6</a:t>
            </a:r>
          </a:p>
        </p:txBody>
      </p:sp>
      <p:sp>
        <p:nvSpPr>
          <p:cNvPr id="12" name="TextBox 11">
            <a:extLst>
              <a:ext uri="{FF2B5EF4-FFF2-40B4-BE49-F238E27FC236}">
                <a16:creationId xmlns:a16="http://schemas.microsoft.com/office/drawing/2014/main" id="{B84E5A73-9B1E-4382-B1F3-09DBB53E00FD}"/>
              </a:ext>
            </a:extLst>
          </p:cNvPr>
          <p:cNvSpPr txBox="1"/>
          <p:nvPr/>
        </p:nvSpPr>
        <p:spPr>
          <a:xfrm>
            <a:off x="8203828" y="3323378"/>
            <a:ext cx="354496" cy="400110"/>
          </a:xfrm>
          <a:prstGeom prst="rect">
            <a:avLst/>
          </a:prstGeom>
          <a:noFill/>
        </p:spPr>
        <p:txBody>
          <a:bodyPr wrap="square" rtlCol="0">
            <a:spAutoFit/>
          </a:bodyPr>
          <a:lstStyle/>
          <a:p>
            <a:r>
              <a:rPr lang="en-GB" dirty="0">
                <a:solidFill>
                  <a:srgbClr val="FF0000"/>
                </a:solidFill>
              </a:rPr>
              <a:t>7</a:t>
            </a:r>
          </a:p>
        </p:txBody>
      </p:sp>
      <p:sp>
        <p:nvSpPr>
          <p:cNvPr id="13" name="TextBox 12">
            <a:extLst>
              <a:ext uri="{FF2B5EF4-FFF2-40B4-BE49-F238E27FC236}">
                <a16:creationId xmlns:a16="http://schemas.microsoft.com/office/drawing/2014/main" id="{BED00F69-8D66-4686-926E-6F08065277FE}"/>
              </a:ext>
            </a:extLst>
          </p:cNvPr>
          <p:cNvSpPr txBox="1"/>
          <p:nvPr/>
        </p:nvSpPr>
        <p:spPr>
          <a:xfrm>
            <a:off x="5468673" y="3925457"/>
            <a:ext cx="283840" cy="400110"/>
          </a:xfrm>
          <a:prstGeom prst="rect">
            <a:avLst/>
          </a:prstGeom>
          <a:noFill/>
        </p:spPr>
        <p:txBody>
          <a:bodyPr wrap="square" rtlCol="0">
            <a:spAutoFit/>
          </a:bodyPr>
          <a:lstStyle/>
          <a:p>
            <a:r>
              <a:rPr lang="en-GB" dirty="0">
                <a:solidFill>
                  <a:srgbClr val="FF0000"/>
                </a:solidFill>
              </a:rPr>
              <a:t>3</a:t>
            </a:r>
          </a:p>
        </p:txBody>
      </p:sp>
      <p:sp>
        <p:nvSpPr>
          <p:cNvPr id="14" name="TextBox 13">
            <a:extLst>
              <a:ext uri="{FF2B5EF4-FFF2-40B4-BE49-F238E27FC236}">
                <a16:creationId xmlns:a16="http://schemas.microsoft.com/office/drawing/2014/main" id="{C5288707-ECAD-4A6D-B94E-586C27FC52C7}"/>
              </a:ext>
            </a:extLst>
          </p:cNvPr>
          <p:cNvSpPr txBox="1"/>
          <p:nvPr/>
        </p:nvSpPr>
        <p:spPr>
          <a:xfrm>
            <a:off x="6021583" y="3925457"/>
            <a:ext cx="283840" cy="400110"/>
          </a:xfrm>
          <a:prstGeom prst="rect">
            <a:avLst/>
          </a:prstGeom>
          <a:noFill/>
        </p:spPr>
        <p:txBody>
          <a:bodyPr wrap="square" rtlCol="0">
            <a:spAutoFit/>
          </a:bodyPr>
          <a:lstStyle/>
          <a:p>
            <a:r>
              <a:rPr lang="en-GB" dirty="0">
                <a:solidFill>
                  <a:srgbClr val="FF0000"/>
                </a:solidFill>
              </a:rPr>
              <a:t>4</a:t>
            </a:r>
          </a:p>
        </p:txBody>
      </p:sp>
      <p:sp>
        <p:nvSpPr>
          <p:cNvPr id="15" name="TextBox 14">
            <a:extLst>
              <a:ext uri="{FF2B5EF4-FFF2-40B4-BE49-F238E27FC236}">
                <a16:creationId xmlns:a16="http://schemas.microsoft.com/office/drawing/2014/main" id="{61EC4B95-C337-4FD4-BB67-97AB48F42D51}"/>
              </a:ext>
            </a:extLst>
          </p:cNvPr>
          <p:cNvSpPr txBox="1"/>
          <p:nvPr/>
        </p:nvSpPr>
        <p:spPr>
          <a:xfrm>
            <a:off x="6563499" y="3925457"/>
            <a:ext cx="283840" cy="400110"/>
          </a:xfrm>
          <a:prstGeom prst="rect">
            <a:avLst/>
          </a:prstGeom>
          <a:noFill/>
        </p:spPr>
        <p:txBody>
          <a:bodyPr wrap="square" rtlCol="0">
            <a:spAutoFit/>
          </a:bodyPr>
          <a:lstStyle/>
          <a:p>
            <a:r>
              <a:rPr lang="en-GB" dirty="0">
                <a:solidFill>
                  <a:srgbClr val="FF0000"/>
                </a:solidFill>
              </a:rPr>
              <a:t>5</a:t>
            </a:r>
          </a:p>
        </p:txBody>
      </p:sp>
      <p:sp>
        <p:nvSpPr>
          <p:cNvPr id="16" name="TextBox 15">
            <a:extLst>
              <a:ext uri="{FF2B5EF4-FFF2-40B4-BE49-F238E27FC236}">
                <a16:creationId xmlns:a16="http://schemas.microsoft.com/office/drawing/2014/main" id="{246B033A-C759-4EBF-9867-EF402E89BECD}"/>
              </a:ext>
            </a:extLst>
          </p:cNvPr>
          <p:cNvSpPr txBox="1"/>
          <p:nvPr/>
        </p:nvSpPr>
        <p:spPr>
          <a:xfrm>
            <a:off x="7104009" y="3925457"/>
            <a:ext cx="283840" cy="400110"/>
          </a:xfrm>
          <a:prstGeom prst="rect">
            <a:avLst/>
          </a:prstGeom>
          <a:noFill/>
        </p:spPr>
        <p:txBody>
          <a:bodyPr wrap="square" rtlCol="0">
            <a:spAutoFit/>
          </a:bodyPr>
          <a:lstStyle/>
          <a:p>
            <a:r>
              <a:rPr lang="en-GB" dirty="0">
                <a:solidFill>
                  <a:srgbClr val="FF0000"/>
                </a:solidFill>
              </a:rPr>
              <a:t>6</a:t>
            </a:r>
          </a:p>
        </p:txBody>
      </p:sp>
      <p:sp>
        <p:nvSpPr>
          <p:cNvPr id="17" name="TextBox 16">
            <a:extLst>
              <a:ext uri="{FF2B5EF4-FFF2-40B4-BE49-F238E27FC236}">
                <a16:creationId xmlns:a16="http://schemas.microsoft.com/office/drawing/2014/main" id="{853F9D7C-995A-495C-9BB0-9FD6FB3ECFD4}"/>
              </a:ext>
            </a:extLst>
          </p:cNvPr>
          <p:cNvSpPr txBox="1"/>
          <p:nvPr/>
        </p:nvSpPr>
        <p:spPr>
          <a:xfrm>
            <a:off x="7692393" y="3925457"/>
            <a:ext cx="311943" cy="400110"/>
          </a:xfrm>
          <a:prstGeom prst="rect">
            <a:avLst/>
          </a:prstGeom>
          <a:noFill/>
        </p:spPr>
        <p:txBody>
          <a:bodyPr wrap="square" rtlCol="0">
            <a:spAutoFit/>
          </a:bodyPr>
          <a:lstStyle/>
          <a:p>
            <a:r>
              <a:rPr lang="en-GB" dirty="0">
                <a:solidFill>
                  <a:srgbClr val="FF0000"/>
                </a:solidFill>
              </a:rPr>
              <a:t>7</a:t>
            </a:r>
          </a:p>
        </p:txBody>
      </p:sp>
      <p:sp>
        <p:nvSpPr>
          <p:cNvPr id="18" name="TextBox 17">
            <a:extLst>
              <a:ext uri="{FF2B5EF4-FFF2-40B4-BE49-F238E27FC236}">
                <a16:creationId xmlns:a16="http://schemas.microsoft.com/office/drawing/2014/main" id="{8A2B89AD-3B1B-4BC4-AB61-50B52D403B12}"/>
              </a:ext>
            </a:extLst>
          </p:cNvPr>
          <p:cNvSpPr txBox="1"/>
          <p:nvPr/>
        </p:nvSpPr>
        <p:spPr>
          <a:xfrm>
            <a:off x="8225105" y="3925457"/>
            <a:ext cx="311943" cy="400110"/>
          </a:xfrm>
          <a:prstGeom prst="rect">
            <a:avLst/>
          </a:prstGeom>
          <a:noFill/>
        </p:spPr>
        <p:txBody>
          <a:bodyPr wrap="square" rtlCol="0">
            <a:spAutoFit/>
          </a:bodyPr>
          <a:lstStyle/>
          <a:p>
            <a:r>
              <a:rPr lang="en-GB" dirty="0">
                <a:solidFill>
                  <a:srgbClr val="FF0000"/>
                </a:solidFill>
              </a:rPr>
              <a:t>8</a:t>
            </a:r>
          </a:p>
        </p:txBody>
      </p:sp>
      <p:sp>
        <p:nvSpPr>
          <p:cNvPr id="19" name="TextBox 18">
            <a:extLst>
              <a:ext uri="{FF2B5EF4-FFF2-40B4-BE49-F238E27FC236}">
                <a16:creationId xmlns:a16="http://schemas.microsoft.com/office/drawing/2014/main" id="{3A4B9432-E608-490C-9763-290FE80E25BE}"/>
              </a:ext>
            </a:extLst>
          </p:cNvPr>
          <p:cNvSpPr txBox="1"/>
          <p:nvPr/>
        </p:nvSpPr>
        <p:spPr>
          <a:xfrm>
            <a:off x="5497730" y="4507509"/>
            <a:ext cx="283840" cy="400110"/>
          </a:xfrm>
          <a:prstGeom prst="rect">
            <a:avLst/>
          </a:prstGeom>
          <a:noFill/>
        </p:spPr>
        <p:txBody>
          <a:bodyPr wrap="square" rtlCol="0">
            <a:spAutoFit/>
          </a:bodyPr>
          <a:lstStyle/>
          <a:p>
            <a:r>
              <a:rPr lang="en-GB" dirty="0">
                <a:solidFill>
                  <a:srgbClr val="FF0000"/>
                </a:solidFill>
              </a:rPr>
              <a:t>4</a:t>
            </a:r>
          </a:p>
        </p:txBody>
      </p:sp>
      <p:sp>
        <p:nvSpPr>
          <p:cNvPr id="20" name="TextBox 19">
            <a:extLst>
              <a:ext uri="{FF2B5EF4-FFF2-40B4-BE49-F238E27FC236}">
                <a16:creationId xmlns:a16="http://schemas.microsoft.com/office/drawing/2014/main" id="{B6B35648-4EC7-4DEF-B9F5-EF1CB44111A1}"/>
              </a:ext>
            </a:extLst>
          </p:cNvPr>
          <p:cNvSpPr txBox="1"/>
          <p:nvPr/>
        </p:nvSpPr>
        <p:spPr>
          <a:xfrm>
            <a:off x="6050640" y="4507509"/>
            <a:ext cx="283840" cy="400110"/>
          </a:xfrm>
          <a:prstGeom prst="rect">
            <a:avLst/>
          </a:prstGeom>
          <a:noFill/>
        </p:spPr>
        <p:txBody>
          <a:bodyPr wrap="square" rtlCol="0">
            <a:spAutoFit/>
          </a:bodyPr>
          <a:lstStyle/>
          <a:p>
            <a:r>
              <a:rPr lang="en-GB" dirty="0">
                <a:solidFill>
                  <a:srgbClr val="FF0000"/>
                </a:solidFill>
              </a:rPr>
              <a:t>5</a:t>
            </a:r>
          </a:p>
        </p:txBody>
      </p:sp>
      <p:sp>
        <p:nvSpPr>
          <p:cNvPr id="21" name="TextBox 20">
            <a:extLst>
              <a:ext uri="{FF2B5EF4-FFF2-40B4-BE49-F238E27FC236}">
                <a16:creationId xmlns:a16="http://schemas.microsoft.com/office/drawing/2014/main" id="{07622060-C121-4E22-9CA3-E2C8D8B28B75}"/>
              </a:ext>
            </a:extLst>
          </p:cNvPr>
          <p:cNvSpPr txBox="1"/>
          <p:nvPr/>
        </p:nvSpPr>
        <p:spPr>
          <a:xfrm>
            <a:off x="6592556" y="4507509"/>
            <a:ext cx="283840" cy="400110"/>
          </a:xfrm>
          <a:prstGeom prst="rect">
            <a:avLst/>
          </a:prstGeom>
          <a:noFill/>
        </p:spPr>
        <p:txBody>
          <a:bodyPr wrap="square" rtlCol="0">
            <a:spAutoFit/>
          </a:bodyPr>
          <a:lstStyle/>
          <a:p>
            <a:r>
              <a:rPr lang="en-GB" dirty="0">
                <a:solidFill>
                  <a:srgbClr val="FF0000"/>
                </a:solidFill>
              </a:rPr>
              <a:t>6</a:t>
            </a:r>
          </a:p>
        </p:txBody>
      </p:sp>
      <p:sp>
        <p:nvSpPr>
          <p:cNvPr id="22" name="TextBox 21">
            <a:extLst>
              <a:ext uri="{FF2B5EF4-FFF2-40B4-BE49-F238E27FC236}">
                <a16:creationId xmlns:a16="http://schemas.microsoft.com/office/drawing/2014/main" id="{82D0499B-7BEE-423B-B1FF-06F560565CC0}"/>
              </a:ext>
            </a:extLst>
          </p:cNvPr>
          <p:cNvSpPr txBox="1"/>
          <p:nvPr/>
        </p:nvSpPr>
        <p:spPr>
          <a:xfrm>
            <a:off x="7133066" y="4507509"/>
            <a:ext cx="283840" cy="400110"/>
          </a:xfrm>
          <a:prstGeom prst="rect">
            <a:avLst/>
          </a:prstGeom>
          <a:noFill/>
        </p:spPr>
        <p:txBody>
          <a:bodyPr wrap="square" rtlCol="0">
            <a:spAutoFit/>
          </a:bodyPr>
          <a:lstStyle/>
          <a:p>
            <a:r>
              <a:rPr lang="en-GB" dirty="0">
                <a:solidFill>
                  <a:srgbClr val="FF0000"/>
                </a:solidFill>
              </a:rPr>
              <a:t>7</a:t>
            </a:r>
          </a:p>
        </p:txBody>
      </p:sp>
      <p:sp>
        <p:nvSpPr>
          <p:cNvPr id="23" name="TextBox 22">
            <a:extLst>
              <a:ext uri="{FF2B5EF4-FFF2-40B4-BE49-F238E27FC236}">
                <a16:creationId xmlns:a16="http://schemas.microsoft.com/office/drawing/2014/main" id="{6AE55A88-3C4D-4017-B57B-2204573AAC23}"/>
              </a:ext>
            </a:extLst>
          </p:cNvPr>
          <p:cNvSpPr txBox="1"/>
          <p:nvPr/>
        </p:nvSpPr>
        <p:spPr>
          <a:xfrm>
            <a:off x="7680426" y="4507509"/>
            <a:ext cx="470058" cy="400110"/>
          </a:xfrm>
          <a:prstGeom prst="rect">
            <a:avLst/>
          </a:prstGeom>
          <a:noFill/>
        </p:spPr>
        <p:txBody>
          <a:bodyPr wrap="square" rtlCol="0">
            <a:spAutoFit/>
          </a:bodyPr>
          <a:lstStyle/>
          <a:p>
            <a:r>
              <a:rPr lang="en-GB" dirty="0">
                <a:solidFill>
                  <a:srgbClr val="FF0000"/>
                </a:solidFill>
              </a:rPr>
              <a:t>8</a:t>
            </a:r>
          </a:p>
        </p:txBody>
      </p:sp>
      <p:sp>
        <p:nvSpPr>
          <p:cNvPr id="24" name="TextBox 23">
            <a:extLst>
              <a:ext uri="{FF2B5EF4-FFF2-40B4-BE49-F238E27FC236}">
                <a16:creationId xmlns:a16="http://schemas.microsoft.com/office/drawing/2014/main" id="{2E72C091-C464-4C45-9978-3E8FDB7FAD6F}"/>
              </a:ext>
            </a:extLst>
          </p:cNvPr>
          <p:cNvSpPr txBox="1"/>
          <p:nvPr/>
        </p:nvSpPr>
        <p:spPr>
          <a:xfrm>
            <a:off x="8239156" y="4499197"/>
            <a:ext cx="283840" cy="400110"/>
          </a:xfrm>
          <a:prstGeom prst="rect">
            <a:avLst/>
          </a:prstGeom>
          <a:noFill/>
        </p:spPr>
        <p:txBody>
          <a:bodyPr wrap="square" rtlCol="0">
            <a:spAutoFit/>
          </a:bodyPr>
          <a:lstStyle/>
          <a:p>
            <a:r>
              <a:rPr lang="en-GB" dirty="0">
                <a:solidFill>
                  <a:srgbClr val="FF0000"/>
                </a:solidFill>
              </a:rPr>
              <a:t>9</a:t>
            </a:r>
          </a:p>
        </p:txBody>
      </p:sp>
      <p:sp>
        <p:nvSpPr>
          <p:cNvPr id="25" name="TextBox 24">
            <a:extLst>
              <a:ext uri="{FF2B5EF4-FFF2-40B4-BE49-F238E27FC236}">
                <a16:creationId xmlns:a16="http://schemas.microsoft.com/office/drawing/2014/main" id="{C4224429-E2B1-4B98-98F7-65171D2455E5}"/>
              </a:ext>
            </a:extLst>
          </p:cNvPr>
          <p:cNvSpPr txBox="1"/>
          <p:nvPr/>
        </p:nvSpPr>
        <p:spPr>
          <a:xfrm>
            <a:off x="5476708" y="5000086"/>
            <a:ext cx="283840" cy="400110"/>
          </a:xfrm>
          <a:prstGeom prst="rect">
            <a:avLst/>
          </a:prstGeom>
          <a:noFill/>
        </p:spPr>
        <p:txBody>
          <a:bodyPr wrap="square" rtlCol="0">
            <a:spAutoFit/>
          </a:bodyPr>
          <a:lstStyle/>
          <a:p>
            <a:r>
              <a:rPr lang="en-GB" dirty="0">
                <a:solidFill>
                  <a:srgbClr val="FF0000"/>
                </a:solidFill>
              </a:rPr>
              <a:t>5</a:t>
            </a:r>
          </a:p>
        </p:txBody>
      </p:sp>
      <p:sp>
        <p:nvSpPr>
          <p:cNvPr id="26" name="TextBox 25">
            <a:extLst>
              <a:ext uri="{FF2B5EF4-FFF2-40B4-BE49-F238E27FC236}">
                <a16:creationId xmlns:a16="http://schemas.microsoft.com/office/drawing/2014/main" id="{C1ABEEBD-7BC8-4059-8EAE-C0756590EF9B}"/>
              </a:ext>
            </a:extLst>
          </p:cNvPr>
          <p:cNvSpPr txBox="1"/>
          <p:nvPr/>
        </p:nvSpPr>
        <p:spPr>
          <a:xfrm>
            <a:off x="5508777" y="5549667"/>
            <a:ext cx="203633" cy="400110"/>
          </a:xfrm>
          <a:prstGeom prst="rect">
            <a:avLst/>
          </a:prstGeom>
          <a:noFill/>
        </p:spPr>
        <p:txBody>
          <a:bodyPr wrap="square" rtlCol="0">
            <a:spAutoFit/>
          </a:bodyPr>
          <a:lstStyle/>
          <a:p>
            <a:r>
              <a:rPr lang="en-GB" dirty="0">
                <a:solidFill>
                  <a:srgbClr val="FF0000"/>
                </a:solidFill>
              </a:rPr>
              <a:t>6</a:t>
            </a:r>
          </a:p>
        </p:txBody>
      </p:sp>
      <p:sp>
        <p:nvSpPr>
          <p:cNvPr id="27" name="TextBox 26">
            <a:extLst>
              <a:ext uri="{FF2B5EF4-FFF2-40B4-BE49-F238E27FC236}">
                <a16:creationId xmlns:a16="http://schemas.microsoft.com/office/drawing/2014/main" id="{2D585185-EF23-44A4-B330-0EBE55F3491E}"/>
              </a:ext>
            </a:extLst>
          </p:cNvPr>
          <p:cNvSpPr txBox="1"/>
          <p:nvPr/>
        </p:nvSpPr>
        <p:spPr>
          <a:xfrm>
            <a:off x="5508777" y="6102959"/>
            <a:ext cx="283840" cy="400110"/>
          </a:xfrm>
          <a:prstGeom prst="rect">
            <a:avLst/>
          </a:prstGeom>
          <a:noFill/>
        </p:spPr>
        <p:txBody>
          <a:bodyPr wrap="square" rtlCol="0">
            <a:spAutoFit/>
          </a:bodyPr>
          <a:lstStyle/>
          <a:p>
            <a:r>
              <a:rPr lang="en-GB" dirty="0">
                <a:solidFill>
                  <a:srgbClr val="FF0000"/>
                </a:solidFill>
              </a:rPr>
              <a:t>7</a:t>
            </a:r>
          </a:p>
        </p:txBody>
      </p:sp>
      <p:sp>
        <p:nvSpPr>
          <p:cNvPr id="28" name="TextBox 27">
            <a:extLst>
              <a:ext uri="{FF2B5EF4-FFF2-40B4-BE49-F238E27FC236}">
                <a16:creationId xmlns:a16="http://schemas.microsoft.com/office/drawing/2014/main" id="{5613D1E9-C0DF-4D94-94E9-011D4E3D84DE}"/>
              </a:ext>
            </a:extLst>
          </p:cNvPr>
          <p:cNvSpPr txBox="1"/>
          <p:nvPr/>
        </p:nvSpPr>
        <p:spPr>
          <a:xfrm>
            <a:off x="6050109" y="5000086"/>
            <a:ext cx="242859" cy="400110"/>
          </a:xfrm>
          <a:prstGeom prst="rect">
            <a:avLst/>
          </a:prstGeom>
          <a:noFill/>
        </p:spPr>
        <p:txBody>
          <a:bodyPr wrap="square" rtlCol="0">
            <a:spAutoFit/>
          </a:bodyPr>
          <a:lstStyle/>
          <a:p>
            <a:r>
              <a:rPr lang="en-GB" dirty="0">
                <a:solidFill>
                  <a:srgbClr val="FF0000"/>
                </a:solidFill>
              </a:rPr>
              <a:t>6</a:t>
            </a:r>
          </a:p>
        </p:txBody>
      </p:sp>
      <p:sp>
        <p:nvSpPr>
          <p:cNvPr id="29" name="TextBox 28">
            <a:extLst>
              <a:ext uri="{FF2B5EF4-FFF2-40B4-BE49-F238E27FC236}">
                <a16:creationId xmlns:a16="http://schemas.microsoft.com/office/drawing/2014/main" id="{1E14D379-A1CD-425D-9C06-C1A0ECB56FBC}"/>
              </a:ext>
            </a:extLst>
          </p:cNvPr>
          <p:cNvSpPr txBox="1"/>
          <p:nvPr/>
        </p:nvSpPr>
        <p:spPr>
          <a:xfrm>
            <a:off x="6571534" y="5000086"/>
            <a:ext cx="283840" cy="400110"/>
          </a:xfrm>
          <a:prstGeom prst="rect">
            <a:avLst/>
          </a:prstGeom>
          <a:noFill/>
        </p:spPr>
        <p:txBody>
          <a:bodyPr wrap="square" rtlCol="0">
            <a:spAutoFit/>
          </a:bodyPr>
          <a:lstStyle/>
          <a:p>
            <a:r>
              <a:rPr lang="en-GB" dirty="0">
                <a:solidFill>
                  <a:srgbClr val="FF0000"/>
                </a:solidFill>
              </a:rPr>
              <a:t>7</a:t>
            </a:r>
          </a:p>
        </p:txBody>
      </p:sp>
      <p:sp>
        <p:nvSpPr>
          <p:cNvPr id="30" name="TextBox 29">
            <a:extLst>
              <a:ext uri="{FF2B5EF4-FFF2-40B4-BE49-F238E27FC236}">
                <a16:creationId xmlns:a16="http://schemas.microsoft.com/office/drawing/2014/main" id="{EDA9A77A-6671-4261-B9AF-48545927D4DA}"/>
              </a:ext>
            </a:extLst>
          </p:cNvPr>
          <p:cNvSpPr txBox="1"/>
          <p:nvPr/>
        </p:nvSpPr>
        <p:spPr>
          <a:xfrm>
            <a:off x="7112044" y="5000086"/>
            <a:ext cx="283840" cy="400110"/>
          </a:xfrm>
          <a:prstGeom prst="rect">
            <a:avLst/>
          </a:prstGeom>
          <a:noFill/>
        </p:spPr>
        <p:txBody>
          <a:bodyPr wrap="square" rtlCol="0">
            <a:spAutoFit/>
          </a:bodyPr>
          <a:lstStyle/>
          <a:p>
            <a:r>
              <a:rPr lang="en-GB" dirty="0">
                <a:solidFill>
                  <a:srgbClr val="FF0000"/>
                </a:solidFill>
              </a:rPr>
              <a:t>8</a:t>
            </a:r>
          </a:p>
        </p:txBody>
      </p:sp>
      <p:sp>
        <p:nvSpPr>
          <p:cNvPr id="31" name="TextBox 30">
            <a:extLst>
              <a:ext uri="{FF2B5EF4-FFF2-40B4-BE49-F238E27FC236}">
                <a16:creationId xmlns:a16="http://schemas.microsoft.com/office/drawing/2014/main" id="{E2BF0657-A3BE-4C68-AD6C-CC21E39A32EA}"/>
              </a:ext>
            </a:extLst>
          </p:cNvPr>
          <p:cNvSpPr txBox="1"/>
          <p:nvPr/>
        </p:nvSpPr>
        <p:spPr>
          <a:xfrm>
            <a:off x="7692649" y="5000086"/>
            <a:ext cx="311431" cy="400110"/>
          </a:xfrm>
          <a:prstGeom prst="rect">
            <a:avLst/>
          </a:prstGeom>
          <a:noFill/>
        </p:spPr>
        <p:txBody>
          <a:bodyPr wrap="square" rtlCol="0">
            <a:spAutoFit/>
          </a:bodyPr>
          <a:lstStyle/>
          <a:p>
            <a:r>
              <a:rPr lang="en-GB" dirty="0">
                <a:solidFill>
                  <a:srgbClr val="FF0000"/>
                </a:solidFill>
              </a:rPr>
              <a:t>9</a:t>
            </a:r>
          </a:p>
        </p:txBody>
      </p:sp>
      <p:sp>
        <p:nvSpPr>
          <p:cNvPr id="32" name="TextBox 31">
            <a:extLst>
              <a:ext uri="{FF2B5EF4-FFF2-40B4-BE49-F238E27FC236}">
                <a16:creationId xmlns:a16="http://schemas.microsoft.com/office/drawing/2014/main" id="{A2C7A8E2-8CB5-4778-A929-F371993206AD}"/>
              </a:ext>
            </a:extLst>
          </p:cNvPr>
          <p:cNvSpPr txBox="1"/>
          <p:nvPr/>
        </p:nvSpPr>
        <p:spPr>
          <a:xfrm>
            <a:off x="8134383" y="5000086"/>
            <a:ext cx="493387" cy="400110"/>
          </a:xfrm>
          <a:prstGeom prst="rect">
            <a:avLst/>
          </a:prstGeom>
          <a:noFill/>
        </p:spPr>
        <p:txBody>
          <a:bodyPr wrap="square" rtlCol="0">
            <a:spAutoFit/>
          </a:bodyPr>
          <a:lstStyle/>
          <a:p>
            <a:r>
              <a:rPr lang="en-GB" dirty="0">
                <a:solidFill>
                  <a:srgbClr val="FF0000"/>
                </a:solidFill>
              </a:rPr>
              <a:t>10</a:t>
            </a:r>
          </a:p>
        </p:txBody>
      </p:sp>
      <p:sp>
        <p:nvSpPr>
          <p:cNvPr id="33" name="TextBox 32">
            <a:extLst>
              <a:ext uri="{FF2B5EF4-FFF2-40B4-BE49-F238E27FC236}">
                <a16:creationId xmlns:a16="http://schemas.microsoft.com/office/drawing/2014/main" id="{1F3576A4-436D-43B1-A176-3F9DA03C50F8}"/>
              </a:ext>
            </a:extLst>
          </p:cNvPr>
          <p:cNvSpPr txBox="1"/>
          <p:nvPr/>
        </p:nvSpPr>
        <p:spPr>
          <a:xfrm>
            <a:off x="6013548" y="5549667"/>
            <a:ext cx="299911" cy="400110"/>
          </a:xfrm>
          <a:prstGeom prst="rect">
            <a:avLst/>
          </a:prstGeom>
          <a:noFill/>
        </p:spPr>
        <p:txBody>
          <a:bodyPr wrap="square" rtlCol="0">
            <a:spAutoFit/>
          </a:bodyPr>
          <a:lstStyle/>
          <a:p>
            <a:r>
              <a:rPr lang="en-GB" dirty="0">
                <a:solidFill>
                  <a:srgbClr val="FF0000"/>
                </a:solidFill>
              </a:rPr>
              <a:t>7</a:t>
            </a:r>
          </a:p>
        </p:txBody>
      </p:sp>
      <p:sp>
        <p:nvSpPr>
          <p:cNvPr id="34" name="TextBox 33">
            <a:extLst>
              <a:ext uri="{FF2B5EF4-FFF2-40B4-BE49-F238E27FC236}">
                <a16:creationId xmlns:a16="http://schemas.microsoft.com/office/drawing/2014/main" id="{D50CB733-CD3F-4CED-9E1D-9A09B6538348}"/>
              </a:ext>
            </a:extLst>
          </p:cNvPr>
          <p:cNvSpPr txBox="1"/>
          <p:nvPr/>
        </p:nvSpPr>
        <p:spPr>
          <a:xfrm>
            <a:off x="6555464" y="5549667"/>
            <a:ext cx="299911" cy="400110"/>
          </a:xfrm>
          <a:prstGeom prst="rect">
            <a:avLst/>
          </a:prstGeom>
          <a:noFill/>
        </p:spPr>
        <p:txBody>
          <a:bodyPr wrap="square" rtlCol="0">
            <a:spAutoFit/>
          </a:bodyPr>
          <a:lstStyle/>
          <a:p>
            <a:r>
              <a:rPr lang="en-GB" dirty="0">
                <a:solidFill>
                  <a:srgbClr val="FF0000"/>
                </a:solidFill>
              </a:rPr>
              <a:t>8</a:t>
            </a:r>
          </a:p>
        </p:txBody>
      </p:sp>
      <p:sp>
        <p:nvSpPr>
          <p:cNvPr id="35" name="TextBox 34">
            <a:extLst>
              <a:ext uri="{FF2B5EF4-FFF2-40B4-BE49-F238E27FC236}">
                <a16:creationId xmlns:a16="http://schemas.microsoft.com/office/drawing/2014/main" id="{608EF73B-C2E5-49D3-B423-A5FF741D0B2D}"/>
              </a:ext>
            </a:extLst>
          </p:cNvPr>
          <p:cNvSpPr txBox="1"/>
          <p:nvPr/>
        </p:nvSpPr>
        <p:spPr>
          <a:xfrm>
            <a:off x="7117525" y="5549667"/>
            <a:ext cx="256808" cy="400110"/>
          </a:xfrm>
          <a:prstGeom prst="rect">
            <a:avLst/>
          </a:prstGeom>
          <a:noFill/>
        </p:spPr>
        <p:txBody>
          <a:bodyPr wrap="square" rtlCol="0">
            <a:spAutoFit/>
          </a:bodyPr>
          <a:lstStyle/>
          <a:p>
            <a:r>
              <a:rPr lang="en-GB" dirty="0">
                <a:solidFill>
                  <a:srgbClr val="FF0000"/>
                </a:solidFill>
              </a:rPr>
              <a:t>9</a:t>
            </a:r>
          </a:p>
        </p:txBody>
      </p:sp>
      <p:sp>
        <p:nvSpPr>
          <p:cNvPr id="36" name="TextBox 35">
            <a:extLst>
              <a:ext uri="{FF2B5EF4-FFF2-40B4-BE49-F238E27FC236}">
                <a16:creationId xmlns:a16="http://schemas.microsoft.com/office/drawing/2014/main" id="{94F342E5-BFF4-43DA-9E11-66981C91FDE2}"/>
              </a:ext>
            </a:extLst>
          </p:cNvPr>
          <p:cNvSpPr txBox="1"/>
          <p:nvPr/>
        </p:nvSpPr>
        <p:spPr>
          <a:xfrm>
            <a:off x="7613335" y="5549667"/>
            <a:ext cx="470058" cy="400110"/>
          </a:xfrm>
          <a:prstGeom prst="rect">
            <a:avLst/>
          </a:prstGeom>
          <a:noFill/>
        </p:spPr>
        <p:txBody>
          <a:bodyPr wrap="square" rtlCol="0">
            <a:spAutoFit/>
          </a:bodyPr>
          <a:lstStyle/>
          <a:p>
            <a:r>
              <a:rPr lang="en-GB" dirty="0">
                <a:solidFill>
                  <a:srgbClr val="FF0000"/>
                </a:solidFill>
              </a:rPr>
              <a:t>10</a:t>
            </a:r>
          </a:p>
        </p:txBody>
      </p:sp>
      <p:sp>
        <p:nvSpPr>
          <p:cNvPr id="37" name="TextBox 36">
            <a:extLst>
              <a:ext uri="{FF2B5EF4-FFF2-40B4-BE49-F238E27FC236}">
                <a16:creationId xmlns:a16="http://schemas.microsoft.com/office/drawing/2014/main" id="{29D17A03-FAD0-42C2-A94C-EB0107890809}"/>
              </a:ext>
            </a:extLst>
          </p:cNvPr>
          <p:cNvSpPr txBox="1"/>
          <p:nvPr/>
        </p:nvSpPr>
        <p:spPr>
          <a:xfrm>
            <a:off x="8123229" y="5549667"/>
            <a:ext cx="515695" cy="400110"/>
          </a:xfrm>
          <a:prstGeom prst="rect">
            <a:avLst/>
          </a:prstGeom>
          <a:noFill/>
        </p:spPr>
        <p:txBody>
          <a:bodyPr wrap="square" rtlCol="0">
            <a:spAutoFit/>
          </a:bodyPr>
          <a:lstStyle/>
          <a:p>
            <a:r>
              <a:rPr lang="en-GB" dirty="0">
                <a:solidFill>
                  <a:srgbClr val="FF0000"/>
                </a:solidFill>
              </a:rPr>
              <a:t>11</a:t>
            </a:r>
          </a:p>
        </p:txBody>
      </p:sp>
      <p:sp>
        <p:nvSpPr>
          <p:cNvPr id="38" name="TextBox 37">
            <a:extLst>
              <a:ext uri="{FF2B5EF4-FFF2-40B4-BE49-F238E27FC236}">
                <a16:creationId xmlns:a16="http://schemas.microsoft.com/office/drawing/2014/main" id="{9708ED37-AA10-446B-AB2B-E6D355EC5A99}"/>
              </a:ext>
            </a:extLst>
          </p:cNvPr>
          <p:cNvSpPr txBox="1"/>
          <p:nvPr/>
        </p:nvSpPr>
        <p:spPr>
          <a:xfrm>
            <a:off x="6021583" y="6102959"/>
            <a:ext cx="283840" cy="400110"/>
          </a:xfrm>
          <a:prstGeom prst="rect">
            <a:avLst/>
          </a:prstGeom>
          <a:noFill/>
        </p:spPr>
        <p:txBody>
          <a:bodyPr wrap="square" rtlCol="0">
            <a:spAutoFit/>
          </a:bodyPr>
          <a:lstStyle/>
          <a:p>
            <a:r>
              <a:rPr lang="en-GB" dirty="0">
                <a:solidFill>
                  <a:srgbClr val="FF0000"/>
                </a:solidFill>
              </a:rPr>
              <a:t>8</a:t>
            </a:r>
          </a:p>
        </p:txBody>
      </p:sp>
      <p:sp>
        <p:nvSpPr>
          <p:cNvPr id="39" name="TextBox 38">
            <a:extLst>
              <a:ext uri="{FF2B5EF4-FFF2-40B4-BE49-F238E27FC236}">
                <a16:creationId xmlns:a16="http://schemas.microsoft.com/office/drawing/2014/main" id="{116A96BF-9ACB-4345-B89B-B0DFFC2CE90F}"/>
              </a:ext>
            </a:extLst>
          </p:cNvPr>
          <p:cNvSpPr txBox="1"/>
          <p:nvPr/>
        </p:nvSpPr>
        <p:spPr>
          <a:xfrm>
            <a:off x="6540570" y="6102959"/>
            <a:ext cx="329698" cy="400110"/>
          </a:xfrm>
          <a:prstGeom prst="rect">
            <a:avLst/>
          </a:prstGeom>
          <a:noFill/>
        </p:spPr>
        <p:txBody>
          <a:bodyPr wrap="square" rtlCol="0">
            <a:spAutoFit/>
          </a:bodyPr>
          <a:lstStyle/>
          <a:p>
            <a:r>
              <a:rPr lang="en-GB" dirty="0">
                <a:solidFill>
                  <a:srgbClr val="FF0000"/>
                </a:solidFill>
              </a:rPr>
              <a:t>9</a:t>
            </a:r>
          </a:p>
        </p:txBody>
      </p:sp>
      <p:sp>
        <p:nvSpPr>
          <p:cNvPr id="40" name="TextBox 39">
            <a:extLst>
              <a:ext uri="{FF2B5EF4-FFF2-40B4-BE49-F238E27FC236}">
                <a16:creationId xmlns:a16="http://schemas.microsoft.com/office/drawing/2014/main" id="{10725CF2-3B6C-41AB-8C9B-304B9723AEBE}"/>
              </a:ext>
            </a:extLst>
          </p:cNvPr>
          <p:cNvSpPr txBox="1"/>
          <p:nvPr/>
        </p:nvSpPr>
        <p:spPr>
          <a:xfrm>
            <a:off x="7010267" y="6102959"/>
            <a:ext cx="471325" cy="400110"/>
          </a:xfrm>
          <a:prstGeom prst="rect">
            <a:avLst/>
          </a:prstGeom>
          <a:noFill/>
        </p:spPr>
        <p:txBody>
          <a:bodyPr wrap="square" rtlCol="0">
            <a:spAutoFit/>
          </a:bodyPr>
          <a:lstStyle/>
          <a:p>
            <a:r>
              <a:rPr lang="en-GB" dirty="0">
                <a:solidFill>
                  <a:srgbClr val="FF0000"/>
                </a:solidFill>
              </a:rPr>
              <a:t>10</a:t>
            </a:r>
          </a:p>
        </p:txBody>
      </p:sp>
      <p:sp>
        <p:nvSpPr>
          <p:cNvPr id="41" name="TextBox 40">
            <a:extLst>
              <a:ext uri="{FF2B5EF4-FFF2-40B4-BE49-F238E27FC236}">
                <a16:creationId xmlns:a16="http://schemas.microsoft.com/office/drawing/2014/main" id="{3EE7386D-BD7C-4FB0-94C3-BE557BD66093}"/>
              </a:ext>
            </a:extLst>
          </p:cNvPr>
          <p:cNvSpPr txBox="1"/>
          <p:nvPr/>
        </p:nvSpPr>
        <p:spPr>
          <a:xfrm>
            <a:off x="7613563" y="6102959"/>
            <a:ext cx="469603" cy="400110"/>
          </a:xfrm>
          <a:prstGeom prst="rect">
            <a:avLst/>
          </a:prstGeom>
          <a:noFill/>
        </p:spPr>
        <p:txBody>
          <a:bodyPr wrap="square" rtlCol="0">
            <a:spAutoFit/>
          </a:bodyPr>
          <a:lstStyle/>
          <a:p>
            <a:r>
              <a:rPr lang="en-GB" dirty="0">
                <a:solidFill>
                  <a:srgbClr val="FF0000"/>
                </a:solidFill>
              </a:rPr>
              <a:t>11</a:t>
            </a:r>
          </a:p>
        </p:txBody>
      </p:sp>
      <p:sp>
        <p:nvSpPr>
          <p:cNvPr id="42" name="TextBox 41">
            <a:extLst>
              <a:ext uri="{FF2B5EF4-FFF2-40B4-BE49-F238E27FC236}">
                <a16:creationId xmlns:a16="http://schemas.microsoft.com/office/drawing/2014/main" id="{ACFE6712-D608-4757-B92C-8B393A950BFC}"/>
              </a:ext>
            </a:extLst>
          </p:cNvPr>
          <p:cNvSpPr txBox="1"/>
          <p:nvPr/>
        </p:nvSpPr>
        <p:spPr>
          <a:xfrm>
            <a:off x="8140363" y="6102959"/>
            <a:ext cx="481426" cy="400110"/>
          </a:xfrm>
          <a:prstGeom prst="rect">
            <a:avLst/>
          </a:prstGeom>
          <a:noFill/>
        </p:spPr>
        <p:txBody>
          <a:bodyPr wrap="square" rtlCol="0">
            <a:spAutoFit/>
          </a:bodyPr>
          <a:lstStyle/>
          <a:p>
            <a:r>
              <a:rPr lang="en-GB" dirty="0">
                <a:solidFill>
                  <a:srgbClr val="FF0000"/>
                </a:solidFill>
              </a:rPr>
              <a:t>12</a:t>
            </a:r>
          </a:p>
        </p:txBody>
      </p:sp>
      <p:sp>
        <p:nvSpPr>
          <p:cNvPr id="46" name="Rectangle 45">
            <a:extLst>
              <a:ext uri="{FF2B5EF4-FFF2-40B4-BE49-F238E27FC236}">
                <a16:creationId xmlns:a16="http://schemas.microsoft.com/office/drawing/2014/main" id="{25E0C15F-374A-FA41-8A0D-AD432ACB8648}"/>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Tree>
    <p:extLst>
      <p:ext uri="{BB962C8B-B14F-4D97-AF65-F5344CB8AC3E}">
        <p14:creationId xmlns:p14="http://schemas.microsoft.com/office/powerpoint/2010/main" val="40616921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36"/>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7"/>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39"/>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40"/>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41"/>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p:bldP spid="13" grpId="0"/>
      <p:bldP spid="14" grpId="0"/>
      <p:bldP spid="15" grpId="0"/>
      <p:bldP spid="16" grpId="0"/>
      <p:bldP spid="17"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137018" y="714885"/>
            <a:ext cx="10434592" cy="2015936"/>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447675" indent="-447675" eaLnBrk="1" hangingPunct="1">
              <a:spcAft>
                <a:spcPts val="600"/>
              </a:spcAft>
              <a:buClr>
                <a:srgbClr val="000000"/>
              </a:buClr>
              <a:buSzPct val="100000"/>
              <a:tabLst>
                <a:tab pos="447675" algn="l"/>
              </a:tabLst>
              <a:defRPr/>
            </a:pPr>
            <a:r>
              <a:rPr lang="en-US" sz="2400" dirty="0"/>
              <a:t>2.  In every packet of a cereal, there is one of four different model dinosaurs: Brontosaurus (B), </a:t>
            </a:r>
            <a:r>
              <a:rPr lang="en-US" sz="2400" dirty="0" err="1"/>
              <a:t>Stagosaurus</a:t>
            </a:r>
            <a:r>
              <a:rPr lang="en-US" sz="2400" dirty="0"/>
              <a:t> (S), Tyrannosaurus-Rex (T) and Diplodocus (D).  </a:t>
            </a:r>
          </a:p>
          <a:p>
            <a:pPr marL="447675" indent="-447675" eaLnBrk="1" hangingPunct="1">
              <a:buClr>
                <a:srgbClr val="000000"/>
              </a:buClr>
              <a:buSzPct val="100000"/>
              <a:tabLst>
                <a:tab pos="447675" algn="l"/>
              </a:tabLst>
              <a:defRPr/>
            </a:pPr>
            <a:r>
              <a:rPr lang="en-US" sz="2400" dirty="0"/>
              <a:t>	A mother buys two packets of cereal for her children. List all combinations of models possible when the two packets are opened.</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D2.1: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A7EA04-1ABD-4E24-ABA2-DF2C142EF5AE}"/>
              </a:ext>
            </a:extLst>
          </p:cNvPr>
          <p:cNvSpPr txBox="1"/>
          <p:nvPr/>
        </p:nvSpPr>
        <p:spPr>
          <a:xfrm>
            <a:off x="2658896" y="2774710"/>
            <a:ext cx="2017804" cy="461665"/>
          </a:xfrm>
          <a:prstGeom prst="rect">
            <a:avLst/>
          </a:prstGeom>
          <a:noFill/>
        </p:spPr>
        <p:txBody>
          <a:bodyPr wrap="square" rtlCol="0">
            <a:spAutoFit/>
          </a:bodyPr>
          <a:lstStyle/>
          <a:p>
            <a:r>
              <a:rPr lang="en-GB" sz="2400" b="1" dirty="0"/>
              <a:t>Answers</a:t>
            </a:r>
          </a:p>
        </p:txBody>
      </p:sp>
      <p:sp>
        <p:nvSpPr>
          <p:cNvPr id="3" name="TextBox 2">
            <a:extLst>
              <a:ext uri="{FF2B5EF4-FFF2-40B4-BE49-F238E27FC236}">
                <a16:creationId xmlns:a16="http://schemas.microsoft.com/office/drawing/2014/main" id="{91F65BB2-EDC1-438E-AD5A-5C7995C708AC}"/>
              </a:ext>
            </a:extLst>
          </p:cNvPr>
          <p:cNvSpPr txBox="1"/>
          <p:nvPr/>
        </p:nvSpPr>
        <p:spPr>
          <a:xfrm>
            <a:off x="2658896" y="3203318"/>
            <a:ext cx="9294805" cy="461665"/>
          </a:xfrm>
          <a:prstGeom prst="rect">
            <a:avLst/>
          </a:prstGeom>
          <a:noFill/>
        </p:spPr>
        <p:txBody>
          <a:bodyPr wrap="square" rtlCol="0">
            <a:spAutoFit/>
          </a:bodyPr>
          <a:lstStyle/>
          <a:p>
            <a:r>
              <a:rPr lang="en-GB" sz="2400" dirty="0">
                <a:solidFill>
                  <a:srgbClr val="FF0000"/>
                </a:solidFill>
              </a:rPr>
              <a:t>BS BT BD, ST SD, TD assuming order does not matter    (6 ways)</a:t>
            </a:r>
          </a:p>
        </p:txBody>
      </p:sp>
      <p:sp>
        <p:nvSpPr>
          <p:cNvPr id="6" name="Rectangle 5">
            <a:extLst>
              <a:ext uri="{FF2B5EF4-FFF2-40B4-BE49-F238E27FC236}">
                <a16:creationId xmlns:a16="http://schemas.microsoft.com/office/drawing/2014/main" id="{7F540719-4BA8-4D4C-8D06-6EA72CA42827}"/>
              </a:ext>
            </a:extLst>
          </p:cNvPr>
          <p:cNvSpPr/>
          <p:nvPr/>
        </p:nvSpPr>
        <p:spPr>
          <a:xfrm>
            <a:off x="2145333" y="3935237"/>
            <a:ext cx="10434592" cy="461665"/>
          </a:xfrm>
          <a:prstGeom prst="rect">
            <a:avLst/>
          </a:prstGeom>
        </p:spPr>
        <p:txBody>
          <a:bodyPr wrap="square">
            <a:spAutoFit/>
          </a:bodyPr>
          <a:lstStyle/>
          <a:p>
            <a:r>
              <a:rPr lang="en-US" sz="2400" dirty="0"/>
              <a:t>3.  List the possible outcomes when (a) 3 coins and (b) 4 coins are thrown</a:t>
            </a:r>
            <a:r>
              <a:rPr lang="en-US" dirty="0"/>
              <a:t>.</a:t>
            </a:r>
          </a:p>
        </p:txBody>
      </p:sp>
      <p:sp>
        <p:nvSpPr>
          <p:cNvPr id="7" name="Rectangle 6">
            <a:extLst>
              <a:ext uri="{FF2B5EF4-FFF2-40B4-BE49-F238E27FC236}">
                <a16:creationId xmlns:a16="http://schemas.microsoft.com/office/drawing/2014/main" id="{A1222F51-55A5-48E9-AA6C-ED9E99D54105}"/>
              </a:ext>
            </a:extLst>
          </p:cNvPr>
          <p:cNvSpPr/>
          <p:nvPr/>
        </p:nvSpPr>
        <p:spPr>
          <a:xfrm>
            <a:off x="2630423" y="4508343"/>
            <a:ext cx="1468672" cy="461665"/>
          </a:xfrm>
          <a:prstGeom prst="rect">
            <a:avLst/>
          </a:prstGeom>
        </p:spPr>
        <p:txBody>
          <a:bodyPr wrap="none">
            <a:spAutoFit/>
          </a:bodyPr>
          <a:lstStyle/>
          <a:p>
            <a:r>
              <a:rPr lang="en-GB" sz="2400" b="1" dirty="0"/>
              <a:t>Answers</a:t>
            </a:r>
          </a:p>
        </p:txBody>
      </p:sp>
      <p:sp>
        <p:nvSpPr>
          <p:cNvPr id="8" name="TextBox 7">
            <a:extLst>
              <a:ext uri="{FF2B5EF4-FFF2-40B4-BE49-F238E27FC236}">
                <a16:creationId xmlns:a16="http://schemas.microsoft.com/office/drawing/2014/main" id="{4CE97A76-E013-4856-978A-51F63BA50D2E}"/>
              </a:ext>
            </a:extLst>
          </p:cNvPr>
          <p:cNvSpPr txBox="1"/>
          <p:nvPr/>
        </p:nvSpPr>
        <p:spPr>
          <a:xfrm>
            <a:off x="2657219" y="5128822"/>
            <a:ext cx="8640960" cy="461665"/>
          </a:xfrm>
          <a:prstGeom prst="rect">
            <a:avLst/>
          </a:prstGeom>
          <a:noFill/>
        </p:spPr>
        <p:txBody>
          <a:bodyPr wrap="square" rtlCol="0">
            <a:spAutoFit/>
          </a:bodyPr>
          <a:lstStyle/>
          <a:p>
            <a:r>
              <a:rPr lang="en-GB" sz="2400" dirty="0">
                <a:solidFill>
                  <a:srgbClr val="FF0000"/>
                </a:solidFill>
              </a:rPr>
              <a:t>(a) HHH, TTT, THH, HTH, HHT, THH, HTH, HHT      (8 ways)</a:t>
            </a:r>
          </a:p>
        </p:txBody>
      </p:sp>
      <p:sp>
        <p:nvSpPr>
          <p:cNvPr id="9" name="Rectangle 8">
            <a:extLst>
              <a:ext uri="{FF2B5EF4-FFF2-40B4-BE49-F238E27FC236}">
                <a16:creationId xmlns:a16="http://schemas.microsoft.com/office/drawing/2014/main" id="{4764506F-B3D4-46B0-B8CA-34D7F034E857}"/>
              </a:ext>
            </a:extLst>
          </p:cNvPr>
          <p:cNvSpPr/>
          <p:nvPr/>
        </p:nvSpPr>
        <p:spPr>
          <a:xfrm>
            <a:off x="2657219" y="5701928"/>
            <a:ext cx="9532546" cy="830997"/>
          </a:xfrm>
          <a:prstGeom prst="rect">
            <a:avLst/>
          </a:prstGeom>
        </p:spPr>
        <p:txBody>
          <a:bodyPr wrap="none">
            <a:spAutoFit/>
          </a:bodyPr>
          <a:lstStyle/>
          <a:p>
            <a:pPr defTabSz="452438">
              <a:tabLst>
                <a:tab pos="452438" algn="l"/>
              </a:tabLst>
            </a:pPr>
            <a:r>
              <a:rPr lang="en-US" sz="2400" dirty="0">
                <a:solidFill>
                  <a:srgbClr val="FF0000"/>
                </a:solidFill>
              </a:rPr>
              <a:t>(b)	HHHH, TTTT,  HTTT, THTT, TTHT, TTTH, THHH, HTHH, HHTH, </a:t>
            </a:r>
          </a:p>
          <a:p>
            <a:pPr defTabSz="452438">
              <a:tabLst>
                <a:tab pos="452438" algn="l"/>
              </a:tabLst>
            </a:pPr>
            <a:r>
              <a:rPr lang="en-US" sz="2400" dirty="0">
                <a:solidFill>
                  <a:srgbClr val="FF0000"/>
                </a:solidFill>
              </a:rPr>
              <a:t>    	HHHT, TTHH, HTTH, HHTT, THHT, HTHT, THTH    (16 ways)</a:t>
            </a:r>
          </a:p>
        </p:txBody>
      </p:sp>
      <p:sp>
        <p:nvSpPr>
          <p:cNvPr id="14" name="Rectangle 13">
            <a:extLst>
              <a:ext uri="{FF2B5EF4-FFF2-40B4-BE49-F238E27FC236}">
                <a16:creationId xmlns:a16="http://schemas.microsoft.com/office/drawing/2014/main" id="{10EE9EEF-9C18-FD46-B4C6-11D37CF7C5B8}"/>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Tree>
    <p:extLst>
      <p:ext uri="{BB962C8B-B14F-4D97-AF65-F5344CB8AC3E}">
        <p14:creationId xmlns:p14="http://schemas.microsoft.com/office/powerpoint/2010/main" val="12503962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D2.1: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4051" y="1118699"/>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72556" y="2591032"/>
            <a:ext cx="99879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9" name="Rectangle 8">
            <a:extLst>
              <a:ext uri="{FF2B5EF4-FFF2-40B4-BE49-F238E27FC236}">
                <a16:creationId xmlns:a16="http://schemas.microsoft.com/office/drawing/2014/main" id="{7652D5EA-52B4-F144-A9C2-D2BB5FB5BF73}"/>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D2.1 </a:t>
            </a:r>
          </a:p>
          <a:p>
            <a:pPr algn="ctr"/>
            <a:endParaRPr lang="en-US" altLang="en-US" b="1" dirty="0">
              <a:solidFill>
                <a:schemeClr val="bg1"/>
              </a:solidFill>
            </a:endParaRPr>
          </a:p>
        </p:txBody>
      </p:sp>
      <p:sp>
        <p:nvSpPr>
          <p:cNvPr id="10" name="Rectangle 9">
            <a:extLst>
              <a:ext uri="{FF2B5EF4-FFF2-40B4-BE49-F238E27FC236}">
                <a16:creationId xmlns:a16="http://schemas.microsoft.com/office/drawing/2014/main" id="{3DB77045-6D9E-E148-86F5-53A748AF7ADB}"/>
              </a:ext>
            </a:extLst>
          </p:cNvPr>
          <p:cNvSpPr/>
          <p:nvPr/>
        </p:nvSpPr>
        <p:spPr>
          <a:xfrm>
            <a:off x="3026070" y="422949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http://szalonta.hu/ske/text/D2/sked2s1.html</a:t>
            </a:r>
          </a:p>
        </p:txBody>
      </p:sp>
    </p:spTree>
    <p:extLst>
      <p:ext uri="{BB962C8B-B14F-4D97-AF65-F5344CB8AC3E}">
        <p14:creationId xmlns:p14="http://schemas.microsoft.com/office/powerpoint/2010/main" val="355313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17592" y="646268"/>
            <a:ext cx="9721081"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When two events take place, and every outcome is equally likely to happen, the probability of a particular combined outcome can be readily found from the formula</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Probability of Two Events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DB2AABF-BF26-4744-9DD5-98E5724F956D}"/>
                  </a:ext>
                </a:extLst>
              </p:cNvPr>
              <p:cNvSpPr txBox="1"/>
              <p:nvPr/>
            </p:nvSpPr>
            <p:spPr>
              <a:xfrm>
                <a:off x="3920232" y="1822592"/>
                <a:ext cx="5938564" cy="699294"/>
              </a:xfrm>
              <a:prstGeom prst="rect">
                <a:avLst/>
              </a:prstGeom>
              <a:noFill/>
            </p:spPr>
            <p:txBody>
              <a:bodyPr wrap="square" rtlCol="0">
                <a:spAutoFit/>
              </a:bodyPr>
              <a:lstStyle/>
              <a:p>
                <a:r>
                  <a:rPr lang="en-GB" sz="2400" dirty="0"/>
                  <a:t>probability = </a:t>
                </a:r>
                <a14:m>
                  <m:oMath xmlns:m="http://schemas.openxmlformats.org/officeDocument/2006/math">
                    <m:f>
                      <m:fPr>
                        <m:ctrlPr>
                          <a:rPr lang="en-GB" sz="2700" i="1" smtClean="0">
                            <a:latin typeface="Cambria Math" panose="02040503050406030204" pitchFamily="18" charset="0"/>
                          </a:rPr>
                        </m:ctrlPr>
                      </m:fPr>
                      <m:num>
                        <m:r>
                          <m:rPr>
                            <m:sty m:val="p"/>
                          </m:rPr>
                          <a:rPr lang="en-GB" sz="2700" b="0" i="0" smtClean="0">
                            <a:latin typeface="Cambria Math" panose="02040503050406030204" pitchFamily="18" charset="0"/>
                          </a:rPr>
                          <m:t>number</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of</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successful</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outcomes</m:t>
                        </m:r>
                      </m:num>
                      <m:den>
                        <m:r>
                          <m:rPr>
                            <m:sty m:val="p"/>
                          </m:rPr>
                          <a:rPr lang="en-GB" sz="2700" b="0" i="0" smtClean="0">
                            <a:latin typeface="Cambria Math" panose="02040503050406030204" pitchFamily="18" charset="0"/>
                          </a:rPr>
                          <m:t>total</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number</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of</m:t>
                        </m:r>
                        <m:r>
                          <a:rPr lang="en-GB" sz="2700" b="0" i="0" smtClean="0">
                            <a:latin typeface="Cambria Math" panose="02040503050406030204" pitchFamily="18" charset="0"/>
                          </a:rPr>
                          <m:t> </m:t>
                        </m:r>
                        <m:r>
                          <m:rPr>
                            <m:sty m:val="p"/>
                          </m:rPr>
                          <a:rPr lang="en-GB" sz="2700" b="0" i="0" smtClean="0">
                            <a:latin typeface="Cambria Math" panose="02040503050406030204" pitchFamily="18" charset="0"/>
                          </a:rPr>
                          <m:t>outcomes</m:t>
                        </m:r>
                      </m:den>
                    </m:f>
                  </m:oMath>
                </a14:m>
                <a:endParaRPr lang="en-GB" sz="2700" dirty="0">
                  <a:latin typeface="+mn-lt"/>
                </a:endParaRPr>
              </a:p>
            </p:txBody>
          </p:sp>
        </mc:Choice>
        <mc:Fallback xmlns="">
          <p:sp>
            <p:nvSpPr>
              <p:cNvPr id="3" name="TextBox 2">
                <a:extLst>
                  <a:ext uri="{FF2B5EF4-FFF2-40B4-BE49-F238E27FC236}">
                    <a16:creationId xmlns:a16="http://schemas.microsoft.com/office/drawing/2014/main" xmlns:a14="http://schemas.microsoft.com/office/drawing/2010/main" xmlns="" id="{EDB2AABF-BF26-4744-9DD5-98E5724F956D}"/>
                  </a:ext>
                </a:extLst>
              </p:cNvPr>
              <p:cNvSpPr txBox="1">
                <a:spLocks noRot="1" noChangeAspect="1" noMove="1" noResize="1" noEditPoints="1" noAdjustHandles="1" noChangeArrowheads="1" noChangeShapeType="1" noTextEdit="1"/>
              </p:cNvSpPr>
              <p:nvPr/>
            </p:nvSpPr>
            <p:spPr>
              <a:xfrm>
                <a:off x="3920232" y="1822592"/>
                <a:ext cx="5938564" cy="699294"/>
              </a:xfrm>
              <a:prstGeom prst="rect">
                <a:avLst/>
              </a:prstGeom>
              <a:blipFill rotWithShape="1">
                <a:blip r:embed="rId4"/>
                <a:stretch>
                  <a:fillRect l="-1540" b="-4348"/>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195405A2-DF32-48EA-B653-FF5758E04400}"/>
              </a:ext>
            </a:extLst>
          </p:cNvPr>
          <p:cNvSpPr/>
          <p:nvPr/>
        </p:nvSpPr>
        <p:spPr>
          <a:xfrm>
            <a:off x="2331337" y="2818111"/>
            <a:ext cx="9388066" cy="1200329"/>
          </a:xfrm>
          <a:prstGeom prst="rect">
            <a:avLst/>
          </a:prstGeom>
        </p:spPr>
        <p:txBody>
          <a:bodyPr wrap="square">
            <a:spAutoFit/>
          </a:bodyPr>
          <a:lstStyle/>
          <a:p>
            <a:r>
              <a:rPr lang="en-US" sz="2400" dirty="0"/>
              <a:t>A spinner that forms part of a children's game can point to one of four regions, A,  B,  C or  D, when spun.  What is the probability that when two children spin the spinner, it points to the same letter?</a:t>
            </a:r>
            <a:endParaRPr lang="en-GB" sz="2400" dirty="0"/>
          </a:p>
        </p:txBody>
      </p:sp>
      <p:sp>
        <p:nvSpPr>
          <p:cNvPr id="5" name="TextBox 4">
            <a:extLst>
              <a:ext uri="{FF2B5EF4-FFF2-40B4-BE49-F238E27FC236}">
                <a16:creationId xmlns:a16="http://schemas.microsoft.com/office/drawing/2014/main" id="{C83C3D19-D419-4949-936A-D182BBEA0494}"/>
              </a:ext>
            </a:extLst>
          </p:cNvPr>
          <p:cNvSpPr txBox="1"/>
          <p:nvPr/>
        </p:nvSpPr>
        <p:spPr>
          <a:xfrm>
            <a:off x="2331336" y="2439451"/>
            <a:ext cx="1820447" cy="461665"/>
          </a:xfrm>
          <a:prstGeom prst="rect">
            <a:avLst/>
          </a:prstGeom>
          <a:noFill/>
        </p:spPr>
        <p:txBody>
          <a:bodyPr wrap="square" rtlCol="0">
            <a:spAutoFit/>
          </a:bodyPr>
          <a:lstStyle/>
          <a:p>
            <a:r>
              <a:rPr lang="en-GB" sz="2400" b="1" dirty="0"/>
              <a:t>Example</a:t>
            </a:r>
          </a:p>
        </p:txBody>
      </p:sp>
      <p:pic>
        <p:nvPicPr>
          <p:cNvPr id="6" name="Picture 5">
            <a:extLst>
              <a:ext uri="{FF2B5EF4-FFF2-40B4-BE49-F238E27FC236}">
                <a16:creationId xmlns:a16="http://schemas.microsoft.com/office/drawing/2014/main" id="{B34CEC17-24B2-499C-A072-19932354BB20}"/>
              </a:ext>
            </a:extLst>
          </p:cNvPr>
          <p:cNvPicPr>
            <a:picLocks noChangeAspect="1"/>
          </p:cNvPicPr>
          <p:nvPr/>
        </p:nvPicPr>
        <p:blipFill>
          <a:blip r:embed="rId5"/>
          <a:stretch>
            <a:fillRect/>
          </a:stretch>
        </p:blipFill>
        <p:spPr>
          <a:xfrm>
            <a:off x="2627580" y="3958153"/>
            <a:ext cx="3333890" cy="2848610"/>
          </a:xfrm>
          <a:prstGeom prst="rect">
            <a:avLst/>
          </a:prstGeom>
        </p:spPr>
      </p:pic>
      <p:sp>
        <p:nvSpPr>
          <p:cNvPr id="7" name="Rectangle 6">
            <a:extLst>
              <a:ext uri="{FF2B5EF4-FFF2-40B4-BE49-F238E27FC236}">
                <a16:creationId xmlns:a16="http://schemas.microsoft.com/office/drawing/2014/main" id="{67512429-4F44-4D14-A3EA-8A9409C60AB8}"/>
              </a:ext>
            </a:extLst>
          </p:cNvPr>
          <p:cNvSpPr/>
          <p:nvPr/>
        </p:nvSpPr>
        <p:spPr>
          <a:xfrm>
            <a:off x="6070600" y="4075977"/>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E7CB463-567D-4C8A-8E63-22F54F43D701}"/>
                  </a:ext>
                </a:extLst>
              </p:cNvPr>
              <p:cNvSpPr/>
              <p:nvPr/>
            </p:nvSpPr>
            <p:spPr>
              <a:xfrm>
                <a:off x="6070600" y="4472646"/>
                <a:ext cx="6096000" cy="2169697"/>
              </a:xfrm>
              <a:prstGeom prst="rect">
                <a:avLst/>
              </a:prstGeom>
            </p:spPr>
            <p:txBody>
              <a:bodyPr>
                <a:spAutoFit/>
              </a:bodyPr>
              <a:lstStyle/>
              <a:p>
                <a:pPr>
                  <a:spcAft>
                    <a:spcPts val="600"/>
                  </a:spcAft>
                </a:pPr>
                <a:r>
                  <a:rPr lang="en-US" sz="2400" dirty="0">
                    <a:solidFill>
                      <a:srgbClr val="FF0000"/>
                    </a:solidFill>
                  </a:rPr>
                  <a:t>There are 16 equally likely possible outcomes. The outcomes that are the same for both children have been circled.  </a:t>
                </a:r>
              </a:p>
              <a:p>
                <a:r>
                  <a:rPr lang="en-US" sz="2400" dirty="0">
                    <a:solidFill>
                      <a:srgbClr val="FF0000"/>
                    </a:solidFill>
                  </a:rPr>
                  <a:t>The probability that both have the same letter is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16</m:t>
                        </m:r>
                      </m:den>
                    </m:f>
                  </m:oMath>
                </a14:m>
                <a:r>
                  <a:rPr lang="en-GB" sz="2400" dirty="0">
                    <a:solidFill>
                      <a:srgbClr val="FF0000"/>
                    </a:solidFill>
                  </a:rPr>
                  <a:t> =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1</m:t>
                        </m:r>
                      </m:num>
                      <m:den>
                        <m:r>
                          <a:rPr lang="en-GB" sz="2400" b="0" i="1" dirty="0" smtClean="0">
                            <a:solidFill>
                              <a:srgbClr val="FF0000"/>
                            </a:solidFill>
                            <a:latin typeface="Cambria Math" panose="02040503050406030204" pitchFamily="18" charset="0"/>
                          </a:rPr>
                          <m:t>4</m:t>
                        </m:r>
                      </m:den>
                    </m:f>
                  </m:oMath>
                </a14:m>
                <a:r>
                  <a:rPr lang="en-GB" sz="2400" dirty="0">
                    <a:solidFill>
                      <a:srgbClr val="FF0000"/>
                    </a:solidFill>
                  </a:rPr>
                  <a:t>.</a:t>
                </a:r>
              </a:p>
            </p:txBody>
          </p:sp>
        </mc:Choice>
        <mc:Fallback xmlns="">
          <p:sp>
            <p:nvSpPr>
              <p:cNvPr id="8" name="Rectangle 7">
                <a:extLst>
                  <a:ext uri="{FF2B5EF4-FFF2-40B4-BE49-F238E27FC236}">
                    <a16:creationId xmlns:a16="http://schemas.microsoft.com/office/drawing/2014/main" xmlns:a14="http://schemas.microsoft.com/office/drawing/2010/main" xmlns="" id="{9E7CB463-567D-4C8A-8E63-22F54F43D701}"/>
                  </a:ext>
                </a:extLst>
              </p:cNvPr>
              <p:cNvSpPr>
                <a:spLocks noRot="1" noChangeAspect="1" noMove="1" noResize="1" noEditPoints="1" noAdjustHandles="1" noChangeArrowheads="1" noChangeShapeType="1" noTextEdit="1"/>
              </p:cNvSpPr>
              <p:nvPr/>
            </p:nvSpPr>
            <p:spPr>
              <a:xfrm>
                <a:off x="6070600" y="4472646"/>
                <a:ext cx="6096000" cy="2169697"/>
              </a:xfrm>
              <a:prstGeom prst="rect">
                <a:avLst/>
              </a:prstGeom>
              <a:blipFill rotWithShape="1">
                <a:blip r:embed="rId6"/>
                <a:stretch>
                  <a:fillRect l="-1600" t="-1966" r="-2200" b="-1685"/>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3CEA7701-2E12-E443-A350-9638846D76E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D2</a:t>
            </a:r>
          </a:p>
          <a:p>
            <a:pPr algn="ctr"/>
            <a:r>
              <a:rPr lang="en-US" altLang="en-US" b="1" dirty="0">
                <a:solidFill>
                  <a:schemeClr val="bg1"/>
                </a:solidFill>
              </a:rPr>
              <a:t>Section D2.2 </a:t>
            </a:r>
          </a:p>
          <a:p>
            <a:pPr algn="ctr"/>
            <a:endParaRPr lang="en-US" altLang="en-US" b="1" dirty="0">
              <a:solidFill>
                <a:schemeClr val="bg1"/>
              </a:solidFill>
            </a:endParaRPr>
          </a:p>
        </p:txBody>
      </p:sp>
    </p:spTree>
    <p:extLst>
      <p:ext uri="{BB962C8B-B14F-4D97-AF65-F5344CB8AC3E}">
        <p14:creationId xmlns:p14="http://schemas.microsoft.com/office/powerpoint/2010/main" val="3564419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2.xml><?xml version="1.0" encoding="utf-8"?>
<ds:datastoreItem xmlns:ds="http://schemas.openxmlformats.org/officeDocument/2006/customXml" ds:itemID="{A0D26DF9-5106-4408-AEB8-21B8AFA51FB3}">
  <ds:schemaRefs>
    <ds:schemaRef ds:uri="http://purl.org/dc/elements/1.1/"/>
    <ds:schemaRef ds:uri="http://schemas.microsoft.com/office/2006/metadata/properties"/>
    <ds:schemaRef ds:uri="9ee75292-5076-4fcc-bc52-dcc754448144"/>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7b00057-f5aa-46f4-8410-da255f325540"/>
    <ds:schemaRef ds:uri="http://www.w3.org/XML/1998/namespace"/>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7875</TotalTime>
  <Words>2027</Words>
  <Application>Microsoft Office PowerPoint</Application>
  <PresentationFormat>Widescreen</PresentationFormat>
  <Paragraphs>310</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Cambria Math</vt:lpstr>
      <vt:lpstr>Times New Roman</vt:lpstr>
      <vt:lpstr>Alapértelmezett terv</vt:lpstr>
      <vt:lpstr>TSST Strand D UNIT D2: Probability of Two or More Events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Liz Holland</cp:lastModifiedBy>
  <cp:revision>315</cp:revision>
  <cp:lastPrinted>2016-10-17T08:47:54Z</cp:lastPrinted>
  <dcterms:created xsi:type="dcterms:W3CDTF">2012-10-10T19:07:13Z</dcterms:created>
  <dcterms:modified xsi:type="dcterms:W3CDTF">2020-11-03T14:43:16Z</dcterms:modified>
</cp:coreProperties>
</file>