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55" r:id="rId5"/>
    <p:sldId id="283" r:id="rId6"/>
    <p:sldId id="482" r:id="rId7"/>
    <p:sldId id="356" r:id="rId8"/>
    <p:sldId id="357" r:id="rId9"/>
    <p:sldId id="358" r:id="rId10"/>
    <p:sldId id="360" r:id="rId11"/>
    <p:sldId id="462" r:id="rId12"/>
    <p:sldId id="359" r:id="rId13"/>
    <p:sldId id="463" r:id="rId14"/>
    <p:sldId id="464" r:id="rId15"/>
    <p:sldId id="465" r:id="rId16"/>
    <p:sldId id="466" r:id="rId17"/>
    <p:sldId id="467" r:id="rId18"/>
    <p:sldId id="481" r:id="rId19"/>
    <p:sldId id="468" r:id="rId20"/>
    <p:sldId id="470" r:id="rId21"/>
    <p:sldId id="472" r:id="rId22"/>
    <p:sldId id="471" r:id="rId23"/>
    <p:sldId id="473" r:id="rId24"/>
    <p:sldId id="478" r:id="rId25"/>
    <p:sldId id="477" r:id="rId26"/>
    <p:sldId id="479" r:id="rId27"/>
    <p:sldId id="480" r:id="rId28"/>
    <p:sldId id="476" r:id="rId29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48"/>
    <p:restoredTop sz="94809"/>
  </p:normalViewPr>
  <p:slideViewPr>
    <p:cSldViewPr>
      <p:cViewPr varScale="1">
        <p:scale>
          <a:sx n="77" d="100"/>
          <a:sy n="77" d="100"/>
        </p:scale>
        <p:origin x="96" y="690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11/4/2020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0396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60703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560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316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9559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488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242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986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035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9102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392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874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6089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879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5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560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368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464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353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587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04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085" y="5031616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26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emf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1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10" Type="http://schemas.openxmlformats.org/officeDocument/2006/relationships/image" Target="../media/image60.png"/><Relationship Id="rId4" Type="http://schemas.openxmlformats.org/officeDocument/2006/relationships/image" Target="../media/image14.emf"/><Relationship Id="rId9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5301208"/>
            <a:ext cx="11737304" cy="1325563"/>
          </a:xfrm>
        </p:spPr>
        <p:txBody>
          <a:bodyPr/>
          <a:lstStyle/>
          <a:p>
            <a:r>
              <a:rPr lang="en-GB" sz="3600" b="1" dirty="0"/>
              <a:t>TSST Strand D</a:t>
            </a:r>
            <a:br>
              <a:rPr lang="en-GB" sz="3600" b="1" dirty="0"/>
            </a:br>
            <a:r>
              <a:rPr lang="en-GB" sz="3600" b="1" dirty="0"/>
              <a:t>UNIT D3: Extending Probability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10674" y="992213"/>
            <a:ext cx="10115028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When Andrew buys a can of drink the probabilities of selecting particular brands are given in the table opposite.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4511824" y="14068"/>
            <a:ext cx="4752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/>
              <a:t>Mutually Exclusive Events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0847486-4A88-40F0-ACB6-B761CCA53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125" y="1449637"/>
            <a:ext cx="3432463" cy="251404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93E752E-640C-4B9F-A2C3-021022337504}"/>
              </a:ext>
            </a:extLst>
          </p:cNvPr>
          <p:cNvSpPr/>
          <p:nvPr/>
        </p:nvSpPr>
        <p:spPr>
          <a:xfrm>
            <a:off x="2310674" y="1771429"/>
            <a:ext cx="525804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Find the probabilities that he selects: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(a) Cola or Lemonade (C or L)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(b) </a:t>
            </a:r>
            <a:r>
              <a:rPr lang="en-US" sz="2400" dirty="0" err="1"/>
              <a:t>Fizzo</a:t>
            </a:r>
            <a:r>
              <a:rPr lang="en-US" sz="2400" dirty="0"/>
              <a:t> or Lemonade (F or L)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(c) None of the drinks listed above.</a:t>
            </a:r>
            <a:endParaRPr lang="en-GB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7C8D5C-C05A-4CE6-902F-CC0D711178EA}"/>
              </a:ext>
            </a:extLst>
          </p:cNvPr>
          <p:cNvSpPr txBox="1"/>
          <p:nvPr/>
        </p:nvSpPr>
        <p:spPr>
          <a:xfrm>
            <a:off x="2311410" y="624114"/>
            <a:ext cx="1984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079DC1-6A5D-4DB1-B969-9C669DF13789}"/>
              </a:ext>
            </a:extLst>
          </p:cNvPr>
          <p:cNvSpPr/>
          <p:nvPr/>
        </p:nvSpPr>
        <p:spPr>
          <a:xfrm>
            <a:off x="2320571" y="4256918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4DC6327-6EEC-4EEC-9086-B52E0316BDEB}"/>
                  </a:ext>
                </a:extLst>
              </p:cNvPr>
              <p:cNvSpPr/>
              <p:nvPr/>
            </p:nvSpPr>
            <p:spPr>
              <a:xfrm>
                <a:off x="2320571" y="4634121"/>
                <a:ext cx="5460149" cy="6163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2400" dirty="0">
                    <a:solidFill>
                      <a:srgbClr val="FF0000"/>
                    </a:solidFill>
                  </a:rPr>
                  <a:t>(a)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pt-BR" sz="2400" dirty="0">
                    <a:solidFill>
                      <a:srgbClr val="FF0000"/>
                    </a:solidFill>
                  </a:rPr>
                  <a:t>(C or L) =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pt-BR" sz="2400" dirty="0">
                    <a:solidFill>
                      <a:srgbClr val="FF0000"/>
                    </a:solidFill>
                  </a:rPr>
                  <a:t>(C) +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pt-BR" sz="2400" dirty="0">
                    <a:solidFill>
                      <a:srgbClr val="FF0000"/>
                    </a:solidFill>
                  </a:rPr>
                  <a:t>(L)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pt-B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t-B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4DC6327-6EEC-4EEC-9086-B52E0316B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571" y="4634121"/>
                <a:ext cx="5460149" cy="616387"/>
              </a:xfrm>
              <a:prstGeom prst="rect">
                <a:avLst/>
              </a:prstGeom>
              <a:blipFill>
                <a:blip r:embed="rId5"/>
                <a:stretch>
                  <a:fillRect l="-1788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B4CBD67-8FD4-45B7-8A24-9F06113EEB0F}"/>
                  </a:ext>
                </a:extLst>
              </p:cNvPr>
              <p:cNvSpPr/>
              <p:nvPr/>
            </p:nvSpPr>
            <p:spPr>
              <a:xfrm>
                <a:off x="2334128" y="5258527"/>
                <a:ext cx="5272597" cy="6165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(b)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(F or L) =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(F) +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(L) =</a:t>
                </a:r>
                <a:r>
                  <a:rPr lang="pt-BR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pt-B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B4CBD67-8FD4-45B7-8A24-9F06113EEB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128" y="5258527"/>
                <a:ext cx="5272597" cy="616579"/>
              </a:xfrm>
              <a:prstGeom prst="rect">
                <a:avLst/>
              </a:prstGeom>
              <a:blipFill>
                <a:blip r:embed="rId6"/>
                <a:stretch>
                  <a:fillRect l="-1850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B481D4-C7E8-4ED8-951A-A23DC980BD81}"/>
                  </a:ext>
                </a:extLst>
              </p:cNvPr>
              <p:cNvSpPr/>
              <p:nvPr/>
            </p:nvSpPr>
            <p:spPr>
              <a:xfrm>
                <a:off x="2320571" y="5883125"/>
                <a:ext cx="10252860" cy="615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(c) 1 –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(C or L or F) = 1 – {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(C) +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(L) +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(F)} = 1 – (</a:t>
                </a:r>
                <a:r>
                  <a:rPr lang="pt-BR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1 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)</m:t>
                    </m:r>
                    <m:r>
                      <a:rPr lang="en-GB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B481D4-C7E8-4ED8-951A-A23DC980BD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571" y="5883125"/>
                <a:ext cx="10252860" cy="615810"/>
              </a:xfrm>
              <a:prstGeom prst="rect">
                <a:avLst/>
              </a:prstGeom>
              <a:blipFill>
                <a:blip r:embed="rId7"/>
                <a:stretch>
                  <a:fillRect l="-951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727DE216-E921-482F-A58F-FF86FDCC6D0B}"/>
              </a:ext>
            </a:extLst>
          </p:cNvPr>
          <p:cNvSpPr txBox="1"/>
          <p:nvPr/>
        </p:nvSpPr>
        <p:spPr>
          <a:xfrm>
            <a:off x="7722381" y="3429000"/>
            <a:ext cx="454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5F2F38-8EC7-49E7-A9C1-4959FF9C37B4}"/>
              </a:ext>
            </a:extLst>
          </p:cNvPr>
          <p:cNvSpPr/>
          <p:nvPr/>
        </p:nvSpPr>
        <p:spPr bwMode="auto">
          <a:xfrm>
            <a:off x="2785599" y="3723855"/>
            <a:ext cx="3974499" cy="479599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r>
              <a:rPr lang="en-GB" i="1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p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(No Events) = 1 – </a:t>
            </a:r>
            <a:r>
              <a:rPr lang="en-GB" i="1" dirty="0"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p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rPr>
              <a:t> (Events)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8BC873-0B34-324F-B805-392AE3B0F101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D3.2</a:t>
            </a:r>
          </a:p>
        </p:txBody>
      </p:sp>
    </p:spTree>
    <p:extLst>
      <p:ext uri="{BB962C8B-B14F-4D97-AF65-F5344CB8AC3E}">
        <p14:creationId xmlns:p14="http://schemas.microsoft.com/office/powerpoint/2010/main" val="33173212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1" grpId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568" y="821260"/>
            <a:ext cx="972108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1.  When Plymouth Argyle football team play in a league match the 	    	  probability that they win is 0.4 and the probability that they draw      		is 0.3.  What is the probability that they lose?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4511824" y="14068"/>
            <a:ext cx="52565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/>
              <a:t>Section D3.2: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7B6912-AACA-4254-B15F-ACB0C6DC4DA9}"/>
              </a:ext>
            </a:extLst>
          </p:cNvPr>
          <p:cNvSpPr/>
          <p:nvPr/>
        </p:nvSpPr>
        <p:spPr>
          <a:xfrm>
            <a:off x="2491256" y="2184651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031EAD-C43A-48CD-87C5-DCC3C6E63B7C}"/>
              </a:ext>
            </a:extLst>
          </p:cNvPr>
          <p:cNvSpPr txBox="1"/>
          <p:nvPr/>
        </p:nvSpPr>
        <p:spPr>
          <a:xfrm>
            <a:off x="2637444" y="2643588"/>
            <a:ext cx="8501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solidFill>
                  <a:srgbClr val="FF0000"/>
                </a:solidFill>
              </a:rPr>
              <a:t>(lose) = 1 – (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solidFill>
                  <a:srgbClr val="FF0000"/>
                </a:solidFill>
              </a:rPr>
              <a:t>(win ) +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solidFill>
                  <a:srgbClr val="FF0000"/>
                </a:solidFill>
              </a:rPr>
              <a:t>(draw) ) = 1 – ( 0.4 + 0.3 ) = 0.3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F3A183-8DD9-4431-8213-21B0315BE0B4}"/>
              </a:ext>
            </a:extLst>
          </p:cNvPr>
          <p:cNvSpPr/>
          <p:nvPr/>
        </p:nvSpPr>
        <p:spPr>
          <a:xfrm>
            <a:off x="2207568" y="3459112"/>
            <a:ext cx="850128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2.  Decide if each pair of events A and B given below are 	mutually exclusive:</a:t>
            </a:r>
          </a:p>
          <a:p>
            <a:r>
              <a:rPr lang="en-US" sz="2400" dirty="0"/>
              <a:t>     (a)  A: Winning the football match.</a:t>
            </a:r>
          </a:p>
          <a:p>
            <a:r>
              <a:rPr lang="en-US" sz="2400" dirty="0"/>
              <a:t>           B: Losing the football match.</a:t>
            </a:r>
          </a:p>
          <a:p>
            <a:endParaRPr lang="en-US" sz="2400" dirty="0"/>
          </a:p>
          <a:p>
            <a:r>
              <a:rPr lang="en-US" sz="2400" dirty="0"/>
              <a:t>     (b)  A: Selecting a diamond from a pack of playing cards.</a:t>
            </a:r>
          </a:p>
          <a:p>
            <a:r>
              <a:rPr lang="en-US" sz="2400" dirty="0"/>
              <a:t>           B: Selecting a King from a pack of playing cards.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5916C5-5496-416C-8B43-298678FD282D}"/>
              </a:ext>
            </a:extLst>
          </p:cNvPr>
          <p:cNvSpPr txBox="1"/>
          <p:nvPr/>
        </p:nvSpPr>
        <p:spPr>
          <a:xfrm>
            <a:off x="7896200" y="4221088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Mutually Exclusive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E12578-6014-48E6-B1B3-8FE6ADD80311}"/>
              </a:ext>
            </a:extLst>
          </p:cNvPr>
          <p:cNvSpPr/>
          <p:nvPr/>
        </p:nvSpPr>
        <p:spPr>
          <a:xfrm>
            <a:off x="10079317" y="5736574"/>
            <a:ext cx="19816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Not Mutually 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Exclusive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91256" y="6177498"/>
            <a:ext cx="518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1">
                    <a:lumMod val="75000"/>
                  </a:schemeClr>
                </a:solidFill>
              </a:rPr>
              <a:t>Note: a full pack of playing cards is shown at the start of this Unit.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733C68-39C9-D744-86D1-1ECF5879E61A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D3.2</a:t>
            </a:r>
          </a:p>
        </p:txBody>
      </p:sp>
    </p:spTree>
    <p:extLst>
      <p:ext uri="{BB962C8B-B14F-4D97-AF65-F5344CB8AC3E}">
        <p14:creationId xmlns:p14="http://schemas.microsoft.com/office/powerpoint/2010/main" val="28300605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4511824" y="14068"/>
            <a:ext cx="52565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/>
              <a:t>Section D3.2: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814E3C2-2BAE-4A47-A1C5-7222DDA713DE}"/>
                  </a:ext>
                </a:extLst>
              </p:cNvPr>
              <p:cNvSpPr/>
              <p:nvPr/>
            </p:nvSpPr>
            <p:spPr>
              <a:xfrm>
                <a:off x="2207568" y="733004"/>
                <a:ext cx="9754987" cy="13538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3.  A bag contains a number of balls: each ball is yellow (Y), blue (B) or 	green (G). The probability of selecting a ball at random and 	getting 	a green (G)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/>
                  <a:t> and the probability of getting </a:t>
                </a:r>
                <a:r>
                  <a:rPr lang="en-GB" sz="2400" dirty="0"/>
                  <a:t>a yellow (Y)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814E3C2-2BAE-4A47-A1C5-7222DDA713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733004"/>
                <a:ext cx="9754987" cy="1353897"/>
              </a:xfrm>
              <a:prstGeom prst="rect">
                <a:avLst/>
              </a:prstGeom>
              <a:blipFill rotWithShape="1">
                <a:blip r:embed="rId4"/>
                <a:stretch>
                  <a:fillRect l="-938" t="-3153" r="-1563" b="-3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993A595C-7D2F-47D2-A0B7-2451ABD7CF56}"/>
              </a:ext>
            </a:extLst>
          </p:cNvPr>
          <p:cNvSpPr/>
          <p:nvPr/>
        </p:nvSpPr>
        <p:spPr>
          <a:xfrm>
            <a:off x="2688753" y="2010559"/>
            <a:ext cx="1055196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(a)	What is the probability of getting a blue ball?</a:t>
            </a:r>
          </a:p>
          <a:p>
            <a:r>
              <a:rPr lang="en-US" sz="2400" dirty="0"/>
              <a:t>(b) </a:t>
            </a:r>
            <a:r>
              <a:rPr lang="en-US" sz="2400" dirty="0" err="1"/>
              <a:t>i</a:t>
            </a:r>
            <a:r>
              <a:rPr lang="en-US" sz="2400" dirty="0"/>
              <a:t>)  If the bag contains 4 green balls, how many yellow balls does </a:t>
            </a:r>
          </a:p>
          <a:p>
            <a:pPr>
              <a:spcAft>
                <a:spcPts val="600"/>
              </a:spcAft>
              <a:tabLst>
                <a:tab pos="803275" algn="l"/>
              </a:tabLst>
            </a:pPr>
            <a:r>
              <a:rPr lang="en-US" sz="2400" dirty="0"/>
              <a:t>      	it contain?</a:t>
            </a:r>
          </a:p>
          <a:p>
            <a:r>
              <a:rPr lang="en-US" sz="2400" dirty="0"/>
              <a:t>     ii)  If the bag contains 6 blue balls, how many balls does the bag </a:t>
            </a:r>
          </a:p>
          <a:p>
            <a:r>
              <a:rPr lang="en-US" sz="2400" dirty="0"/>
              <a:t>      	contain in total?</a:t>
            </a:r>
            <a:endParaRPr lang="en-GB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05DB1B-837D-417F-A91E-5866238C7E34}"/>
              </a:ext>
            </a:extLst>
          </p:cNvPr>
          <p:cNvSpPr/>
          <p:nvPr/>
        </p:nvSpPr>
        <p:spPr>
          <a:xfrm>
            <a:off x="2406399" y="3993076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19E4AE-BCBF-4FDE-B149-A1A11ED99812}"/>
                  </a:ext>
                </a:extLst>
              </p:cNvPr>
              <p:cNvSpPr txBox="1"/>
              <p:nvPr/>
            </p:nvSpPr>
            <p:spPr>
              <a:xfrm>
                <a:off x="2406399" y="4423833"/>
                <a:ext cx="4032448" cy="615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(a)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(B) = 1 –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)=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19E4AE-BCBF-4FDE-B149-A1A11ED99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399" y="4423833"/>
                <a:ext cx="4032448" cy="615233"/>
              </a:xfrm>
              <a:prstGeom prst="rect">
                <a:avLst/>
              </a:prstGeom>
              <a:blipFill>
                <a:blip r:embed="rId5"/>
                <a:stretch>
                  <a:fillRect l="-2421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AD2EDD-7621-4B3D-95A5-56D4C734E9BD}"/>
                  </a:ext>
                </a:extLst>
              </p:cNvPr>
              <p:cNvSpPr txBox="1"/>
              <p:nvPr/>
            </p:nvSpPr>
            <p:spPr>
              <a:xfrm>
                <a:off x="2418617" y="5052227"/>
                <a:ext cx="4186413" cy="614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(b) </a:t>
                </a:r>
                <a:r>
                  <a:rPr lang="en-GB" sz="2400" dirty="0" err="1">
                    <a:solidFill>
                      <a:srgbClr val="FF0000"/>
                    </a:solidFill>
                    <a:latin typeface="+mj-lt"/>
                  </a:rPr>
                  <a:t>i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green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balls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AD2EDD-7621-4B3D-95A5-56D4C734E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617" y="5052227"/>
                <a:ext cx="4186413" cy="614464"/>
              </a:xfrm>
              <a:prstGeom prst="rect">
                <a:avLst/>
              </a:prstGeom>
              <a:blipFill>
                <a:blip r:embed="rId6"/>
                <a:stretch>
                  <a:fillRect l="-2329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5515169-7D3B-4E6D-8522-D5708BC40897}"/>
                  </a:ext>
                </a:extLst>
              </p:cNvPr>
              <p:cNvSpPr txBox="1"/>
              <p:nvPr/>
            </p:nvSpPr>
            <p:spPr>
              <a:xfrm>
                <a:off x="6108700" y="5039066"/>
                <a:ext cx="5971362" cy="615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Hence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balls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=12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yellow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balls</m:t>
                    </m:r>
                  </m:oMath>
                </a14:m>
                <a:endParaRPr lang="en-GB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5515169-7D3B-4E6D-8522-D5708BC40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700" y="5039066"/>
                <a:ext cx="5971362" cy="615233"/>
              </a:xfrm>
              <a:prstGeom prst="rect">
                <a:avLst/>
              </a:prstGeom>
              <a:blipFill>
                <a:blip r:embed="rId7"/>
                <a:stretch>
                  <a:fillRect l="-1486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1CE96A1-6A45-40F5-A75F-380B55C41354}"/>
                  </a:ext>
                </a:extLst>
              </p:cNvPr>
              <p:cNvSpPr txBox="1"/>
              <p:nvPr/>
            </p:nvSpPr>
            <p:spPr>
              <a:xfrm>
                <a:off x="2846262" y="5676946"/>
                <a:ext cx="2736304" cy="615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ii)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blue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balls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1CE96A1-6A45-40F5-A75F-380B55C41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262" y="5676946"/>
                <a:ext cx="2736304" cy="615233"/>
              </a:xfrm>
              <a:prstGeom prst="rect">
                <a:avLst/>
              </a:prstGeom>
              <a:blipFill>
                <a:blip r:embed="rId8"/>
                <a:stretch>
                  <a:fillRect l="-3563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CF69C4-C45F-47CA-8EA6-31243C1AE14E}"/>
                  </a:ext>
                </a:extLst>
              </p:cNvPr>
              <p:cNvSpPr txBox="1"/>
              <p:nvPr/>
            </p:nvSpPr>
            <p:spPr>
              <a:xfrm>
                <a:off x="5663924" y="5701998"/>
                <a:ext cx="2842273" cy="614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Hence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  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balls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CF69C4-C45F-47CA-8EA6-31243C1AE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24" y="5701998"/>
                <a:ext cx="2842273" cy="614464"/>
              </a:xfrm>
              <a:prstGeom prst="rect">
                <a:avLst/>
              </a:prstGeom>
              <a:blipFill>
                <a:blip r:embed="rId9"/>
                <a:stretch>
                  <a:fillRect l="-3111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2A62C2-5F6F-42A4-9784-B459895FC4D5}"/>
                  </a:ext>
                </a:extLst>
              </p:cNvPr>
              <p:cNvSpPr txBox="1"/>
              <p:nvPr/>
            </p:nvSpPr>
            <p:spPr>
              <a:xfrm>
                <a:off x="5689423" y="6230815"/>
                <a:ext cx="6095209" cy="613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  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2 </m:t>
                    </m:r>
                    <m:r>
                      <m:rPr>
                        <m:sty m:val="p"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balls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=14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balls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total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2A62C2-5F6F-42A4-9784-B459895FC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423" y="6230815"/>
                <a:ext cx="6095209" cy="613117"/>
              </a:xfrm>
              <a:prstGeom prst="rect">
                <a:avLst/>
              </a:prstGeom>
              <a:blipFill>
                <a:blip r:embed="rId10"/>
                <a:stretch>
                  <a:fillRect l="-1500" b="-7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97115F04-55D8-B543-BC54-AAD8307B3326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D3.2</a:t>
            </a:r>
          </a:p>
        </p:txBody>
      </p:sp>
    </p:spTree>
    <p:extLst>
      <p:ext uri="{BB962C8B-B14F-4D97-AF65-F5344CB8AC3E}">
        <p14:creationId xmlns:p14="http://schemas.microsoft.com/office/powerpoint/2010/main" val="11711740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15" y="0"/>
            <a:ext cx="99844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3000" b="1" dirty="0"/>
              <a:t> Section D3.2: Review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1118699"/>
            <a:ext cx="9967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second section.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331" y="2492896"/>
            <a:ext cx="99879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mastered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90C84C-0145-4043-9351-7276DD4BE5F4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CFC819-07C5-6547-8958-7C2DAB7686EF}"/>
              </a:ext>
            </a:extLst>
          </p:cNvPr>
          <p:cNvSpPr/>
          <p:nvPr/>
        </p:nvSpPr>
        <p:spPr>
          <a:xfrm>
            <a:off x="3046845" y="4077072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http://szalonta.hu/ske/text/D3/sked3s2.html</a:t>
            </a:r>
          </a:p>
        </p:txBody>
      </p:sp>
    </p:spTree>
    <p:extLst>
      <p:ext uri="{BB962C8B-B14F-4D97-AF65-F5344CB8AC3E}">
        <p14:creationId xmlns:p14="http://schemas.microsoft.com/office/powerpoint/2010/main" val="86623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927648" y="1146448"/>
            <a:ext cx="7758230" cy="453970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The probabilities of certain events may change as a result of earlier events.  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For example, if it rains today, the probability that it rains tomorrow may be greater than if it was sunny today.  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When using a tree diagram, check that the probabilities do not change as a result of the first event. 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When probabilities depend on previous events they are called </a:t>
            </a:r>
            <a:r>
              <a:rPr lang="en-US" sz="2400" i="1" dirty="0"/>
              <a:t>conditional probabilities.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53655" y="2726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Tree Diagrams and Conditional Probability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B50798-781F-FE4D-9F77-63CE037E30C5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D3.3</a:t>
            </a:r>
          </a:p>
        </p:txBody>
      </p:sp>
    </p:spTree>
    <p:extLst>
      <p:ext uri="{BB962C8B-B14F-4D97-AF65-F5344CB8AC3E}">
        <p14:creationId xmlns:p14="http://schemas.microsoft.com/office/powerpoint/2010/main" val="17302126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567" y="19308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Tree Diagrams and Conditional Probability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5DB3E8-C7F8-4EE0-BA96-C8562770AD01}"/>
              </a:ext>
            </a:extLst>
          </p:cNvPr>
          <p:cNvSpPr/>
          <p:nvPr/>
        </p:nvSpPr>
        <p:spPr>
          <a:xfrm>
            <a:off x="2312652" y="1085100"/>
            <a:ext cx="99844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bag contains 7 red balls (R) and 3 green balls (G).  Two balls are taken from the bag.  Find the probabilities that they are: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0981EB-C7CC-4CFE-AA82-4C345B6F79FB}"/>
              </a:ext>
            </a:extLst>
          </p:cNvPr>
          <p:cNvSpPr txBox="1"/>
          <p:nvPr/>
        </p:nvSpPr>
        <p:spPr>
          <a:xfrm>
            <a:off x="2312652" y="736950"/>
            <a:ext cx="2487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AEE845-E7DB-46BC-B144-BAFD35A1A76D}"/>
              </a:ext>
            </a:extLst>
          </p:cNvPr>
          <p:cNvSpPr/>
          <p:nvPr/>
        </p:nvSpPr>
        <p:spPr>
          <a:xfrm>
            <a:off x="2312652" y="2417184"/>
            <a:ext cx="21194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(b) both green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9D2CF2-BCF2-47BC-A394-01DE31C517D6}"/>
              </a:ext>
            </a:extLst>
          </p:cNvPr>
          <p:cNvSpPr/>
          <p:nvPr/>
        </p:nvSpPr>
        <p:spPr>
          <a:xfrm>
            <a:off x="2312652" y="2885267"/>
            <a:ext cx="3916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(c) one red and one green.</a:t>
            </a:r>
            <a:endParaRPr lang="en-GB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475941-27BA-4BF8-A309-8D2B7D282B85}"/>
              </a:ext>
            </a:extLst>
          </p:cNvPr>
          <p:cNvSpPr/>
          <p:nvPr/>
        </p:nvSpPr>
        <p:spPr>
          <a:xfrm>
            <a:off x="2320552" y="3537723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41A9B9-0EA6-4584-AE1A-800253967211}"/>
                  </a:ext>
                </a:extLst>
              </p:cNvPr>
              <p:cNvSpPr txBox="1"/>
              <p:nvPr/>
            </p:nvSpPr>
            <p:spPr>
              <a:xfrm>
                <a:off x="2312652" y="3848019"/>
                <a:ext cx="3402154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(a)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(RR)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42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41A9B9-0EA6-4584-AE1A-800253967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652" y="3848019"/>
                <a:ext cx="3402154" cy="616964"/>
              </a:xfrm>
              <a:prstGeom prst="rect">
                <a:avLst/>
              </a:prstGeom>
              <a:blipFill>
                <a:blip r:embed="rId4"/>
                <a:stretch>
                  <a:fillRect l="-2688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B61E0D4-6280-4532-B9DC-E03C6CC6C04F}"/>
                  </a:ext>
                </a:extLst>
              </p:cNvPr>
              <p:cNvSpPr/>
              <p:nvPr/>
            </p:nvSpPr>
            <p:spPr>
              <a:xfrm>
                <a:off x="2312652" y="4515130"/>
                <a:ext cx="3148619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(b)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(GG)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B61E0D4-6280-4532-B9DC-E03C6CC6C0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652" y="4515130"/>
                <a:ext cx="3148619" cy="616964"/>
              </a:xfrm>
              <a:prstGeom prst="rect">
                <a:avLst/>
              </a:prstGeom>
              <a:blipFill>
                <a:blip r:embed="rId5"/>
                <a:stretch>
                  <a:fillRect l="-2901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2696A4AE-7170-314F-90B1-8BA47368BF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6149" y="1873776"/>
            <a:ext cx="5625851" cy="385956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83D7472-78B7-794F-8A13-4192FE1CAE41}"/>
              </a:ext>
            </a:extLst>
          </p:cNvPr>
          <p:cNvSpPr/>
          <p:nvPr/>
        </p:nvSpPr>
        <p:spPr>
          <a:xfrm>
            <a:off x="2312652" y="1916097"/>
            <a:ext cx="17764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(a) both red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7E3392-60D9-9B48-89D8-9842C7858088}"/>
              </a:ext>
            </a:extLst>
          </p:cNvPr>
          <p:cNvSpPr txBox="1"/>
          <p:nvPr/>
        </p:nvSpPr>
        <p:spPr>
          <a:xfrm>
            <a:off x="2312652" y="5297075"/>
            <a:ext cx="3744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(c) Using the tree diagram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C77C743-DF86-B340-9EB9-934D8EA01A28}"/>
                  </a:ext>
                </a:extLst>
              </p:cNvPr>
              <p:cNvSpPr txBox="1"/>
              <p:nvPr/>
            </p:nvSpPr>
            <p:spPr>
              <a:xfrm>
                <a:off x="2779395" y="5783487"/>
                <a:ext cx="4040920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(RG or GR)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C77C743-DF86-B340-9EB9-934D8EA01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395" y="5783487"/>
                <a:ext cx="4040920" cy="616194"/>
              </a:xfrm>
              <a:prstGeom prst="rect">
                <a:avLst/>
              </a:prstGeom>
              <a:blipFill>
                <a:blip r:embed="rId7"/>
                <a:stretch>
                  <a:fillRect l="-2413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7CC0E068-439B-FA4E-B619-41C691A2FCE5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D3.3</a:t>
            </a:r>
          </a:p>
        </p:txBody>
      </p:sp>
    </p:spTree>
    <p:extLst>
      <p:ext uri="{BB962C8B-B14F-4D97-AF65-F5344CB8AC3E}">
        <p14:creationId xmlns:p14="http://schemas.microsoft.com/office/powerpoint/2010/main" val="825542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Tree Diagrams and Conditional Probability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0DC739-4662-49ED-BE49-753E019C1F09}"/>
              </a:ext>
            </a:extLst>
          </p:cNvPr>
          <p:cNvSpPr/>
          <p:nvPr/>
        </p:nvSpPr>
        <p:spPr>
          <a:xfrm>
            <a:off x="2214136" y="998519"/>
            <a:ext cx="9644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Weather experts estimate the probability of rain any day as 0.6 if it rained the previous day and 0.3 if it did not rain the previous day.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2872D-B25E-469E-80AD-C6AE3B2C4317}"/>
              </a:ext>
            </a:extLst>
          </p:cNvPr>
          <p:cNvSpPr/>
          <p:nvPr/>
        </p:nvSpPr>
        <p:spPr>
          <a:xfrm>
            <a:off x="2214136" y="1812979"/>
            <a:ext cx="102318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Find the probability that a dry day is followed by, </a:t>
            </a:r>
          </a:p>
          <a:p>
            <a:r>
              <a:rPr lang="en-US" sz="2400" dirty="0"/>
              <a:t>(a) two more dry days,       (b)	two wet days, </a:t>
            </a:r>
          </a:p>
          <a:p>
            <a:r>
              <a:rPr lang="en-US" sz="2400" dirty="0"/>
              <a:t>(c) one wet day and one dry day in either order.</a:t>
            </a:r>
            <a:endParaRPr lang="en-GB" sz="2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3AFE3C-965D-DF47-92FB-875D7AD56E71}"/>
              </a:ext>
            </a:extLst>
          </p:cNvPr>
          <p:cNvSpPr/>
          <p:nvPr/>
        </p:nvSpPr>
        <p:spPr>
          <a:xfrm>
            <a:off x="2214136" y="617163"/>
            <a:ext cx="1707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Example 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D3D6BDC-E72A-954E-9C54-74F22F130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920" y="3035085"/>
            <a:ext cx="6822648" cy="310536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0C991B5-B3A7-AE41-8E9B-C24460FB77FC}"/>
              </a:ext>
            </a:extLst>
          </p:cNvPr>
          <p:cNvSpPr/>
          <p:nvPr/>
        </p:nvSpPr>
        <p:spPr>
          <a:xfrm>
            <a:off x="2214136" y="3891409"/>
            <a:ext cx="2921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(a)	 0.7×0.7 = 0.49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29A67F-CF0E-7940-BB74-86AF392AB06B}"/>
              </a:ext>
            </a:extLst>
          </p:cNvPr>
          <p:cNvSpPr/>
          <p:nvPr/>
        </p:nvSpPr>
        <p:spPr>
          <a:xfrm>
            <a:off x="2214136" y="5044600"/>
            <a:ext cx="3013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(b)   0.3×0.6 = 0.18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0A2157-D5CF-A64D-AB04-5B0CBFF600A9}"/>
              </a:ext>
            </a:extLst>
          </p:cNvPr>
          <p:cNvSpPr/>
          <p:nvPr/>
        </p:nvSpPr>
        <p:spPr>
          <a:xfrm>
            <a:off x="2214136" y="6216589"/>
            <a:ext cx="3895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(c)	  (0.3×0.4) + (0.7×0.3)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C12947-6386-6049-BE0D-2B118D9859E7}"/>
              </a:ext>
            </a:extLst>
          </p:cNvPr>
          <p:cNvSpPr txBox="1"/>
          <p:nvPr/>
        </p:nvSpPr>
        <p:spPr>
          <a:xfrm>
            <a:off x="6096000" y="6216588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= 0.12 + 0.21 = 0.33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EB5AAA-D642-0B4B-BBAB-BF8BE32E00CC}"/>
              </a:ext>
            </a:extLst>
          </p:cNvPr>
          <p:cNvSpPr txBox="1"/>
          <p:nvPr/>
        </p:nvSpPr>
        <p:spPr>
          <a:xfrm>
            <a:off x="2214136" y="3133094"/>
            <a:ext cx="246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BBE61D-2277-334E-9C33-BE7C15B065C7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D3.3</a:t>
            </a:r>
          </a:p>
        </p:txBody>
      </p:sp>
    </p:spTree>
    <p:extLst>
      <p:ext uri="{BB962C8B-B14F-4D97-AF65-F5344CB8AC3E}">
        <p14:creationId xmlns:p14="http://schemas.microsoft.com/office/powerpoint/2010/main" val="16053797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28349" y="1785839"/>
            <a:ext cx="513773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D3.3: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C587D1-9086-4448-9014-56067699E9F4}"/>
              </a:ext>
            </a:extLst>
          </p:cNvPr>
          <p:cNvSpPr/>
          <p:nvPr/>
        </p:nvSpPr>
        <p:spPr>
          <a:xfrm>
            <a:off x="2163513" y="3569677"/>
            <a:ext cx="9875144" cy="1238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2"/>
            </a:pPr>
            <a:r>
              <a:rPr lang="en-US" sz="2400" dirty="0"/>
              <a:t>A card is drawn at random from a full pack of playing cards.  	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 	It is not put back. A second card is then drawn from the same pack.</a:t>
            </a:r>
          </a:p>
          <a:p>
            <a:r>
              <a:rPr lang="en-US" sz="2400" dirty="0"/>
              <a:t>	Find the probability that: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62B3C9-BFEA-4D6F-9B3D-FA2F76ABBA16}"/>
                  </a:ext>
                </a:extLst>
              </p:cNvPr>
              <p:cNvSpPr txBox="1"/>
              <p:nvPr/>
            </p:nvSpPr>
            <p:spPr>
              <a:xfrm>
                <a:off x="8328248" y="1585566"/>
                <a:ext cx="4048011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(RR)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62B3C9-BFEA-4D6F-9B3D-FA2F76ABB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1585566"/>
                <a:ext cx="4048011" cy="616964"/>
              </a:xfrm>
              <a:prstGeom prst="rect">
                <a:avLst/>
              </a:prstGeom>
              <a:blipFill>
                <a:blip r:embed="rId4"/>
                <a:stretch>
                  <a:fillRect l="-151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9933D6-9693-407D-A90C-B83F9791ED73}"/>
                  </a:ext>
                </a:extLst>
              </p:cNvPr>
              <p:cNvSpPr txBox="1"/>
              <p:nvPr/>
            </p:nvSpPr>
            <p:spPr>
              <a:xfrm>
                <a:off x="7717465" y="2082400"/>
                <a:ext cx="4764869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(RR) +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(BB) =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+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9933D6-9693-407D-A90C-B83F9791E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465" y="2082400"/>
                <a:ext cx="4764869" cy="616964"/>
              </a:xfrm>
              <a:prstGeom prst="rect">
                <a:avLst/>
              </a:prstGeom>
              <a:blipFill>
                <a:blip r:embed="rId5"/>
                <a:stretch>
                  <a:fillRect l="-256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995AEE-C8A2-49F9-ACA5-F13014A50B84}"/>
                  </a:ext>
                </a:extLst>
              </p:cNvPr>
              <p:cNvSpPr txBox="1"/>
              <p:nvPr/>
            </p:nvSpPr>
            <p:spPr>
              <a:xfrm>
                <a:off x="7717465" y="2687355"/>
                <a:ext cx="4624949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(RB) +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(BR) =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995AEE-C8A2-49F9-ACA5-F13014A50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465" y="2687355"/>
                <a:ext cx="4624949" cy="616964"/>
              </a:xfrm>
              <a:prstGeom prst="rect">
                <a:avLst/>
              </a:prstGeom>
              <a:blipFill>
                <a:blip r:embed="rId6"/>
                <a:stretch>
                  <a:fillRect l="-264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4D16824-B1D2-4642-B385-37D7E4256E3C}"/>
              </a:ext>
            </a:extLst>
          </p:cNvPr>
          <p:cNvSpPr txBox="1"/>
          <p:nvPr/>
        </p:nvSpPr>
        <p:spPr>
          <a:xfrm>
            <a:off x="2157401" y="679094"/>
            <a:ext cx="982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hangingPunct="1">
              <a:buClr>
                <a:srgbClr val="000000"/>
              </a:buClr>
              <a:buSzPct val="100000"/>
              <a:buAutoNum type="arabicPeriod"/>
              <a:defRPr/>
            </a:pPr>
            <a:r>
              <a:rPr lang="en-US" sz="2400" dirty="0"/>
              <a:t>A bag contains 3 red counters (R) and 4 blue counters (B). 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	Two counters are taken out of the bag. Find the probability that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1DFEF2-CEEF-4A4D-8DD1-0821B9CBBAD5}"/>
              </a:ext>
            </a:extLst>
          </p:cNvPr>
          <p:cNvSpPr txBox="1"/>
          <p:nvPr/>
        </p:nvSpPr>
        <p:spPr>
          <a:xfrm>
            <a:off x="2601146" y="2746699"/>
            <a:ext cx="546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(c) the counters are different colours</a:t>
            </a:r>
            <a:r>
              <a:rPr lang="en-US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DC5063-1E0E-485C-9347-BFBF9C530182}"/>
              </a:ext>
            </a:extLst>
          </p:cNvPr>
          <p:cNvSpPr txBox="1"/>
          <p:nvPr/>
        </p:nvSpPr>
        <p:spPr>
          <a:xfrm>
            <a:off x="2601146" y="2176198"/>
            <a:ext cx="5711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(b) both counters are the same colour,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1E3F16-2EC0-4BEA-8579-BBE0B9DF28F1}"/>
              </a:ext>
            </a:extLst>
          </p:cNvPr>
          <p:cNvSpPr txBox="1"/>
          <p:nvPr/>
        </p:nvSpPr>
        <p:spPr>
          <a:xfrm>
            <a:off x="2601146" y="1594797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(a) both are red,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018797-7617-4C27-AD83-402658E19D64}"/>
              </a:ext>
            </a:extLst>
          </p:cNvPr>
          <p:cNvSpPr txBox="1"/>
          <p:nvPr/>
        </p:nvSpPr>
        <p:spPr>
          <a:xfrm>
            <a:off x="2612693" y="4761812"/>
            <a:ext cx="3672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(a)	both cards are hearts,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AE2EBC-41A7-4705-91AF-F04766519A1F}"/>
              </a:ext>
            </a:extLst>
          </p:cNvPr>
          <p:cNvSpPr txBox="1"/>
          <p:nvPr/>
        </p:nvSpPr>
        <p:spPr>
          <a:xfrm>
            <a:off x="2601146" y="5300977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(b)	only one card is a heart,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E30ED1-587A-47BC-B4CF-9D27876D6ADF}"/>
              </a:ext>
            </a:extLst>
          </p:cNvPr>
          <p:cNvSpPr txBox="1"/>
          <p:nvPr/>
        </p:nvSpPr>
        <p:spPr>
          <a:xfrm>
            <a:off x="2612693" y="620617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(c)	neither card is a heart.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9A0BC1-0F69-4708-BC0C-198D1E648A5B}"/>
                  </a:ext>
                </a:extLst>
              </p:cNvPr>
              <p:cNvSpPr txBox="1"/>
              <p:nvPr/>
            </p:nvSpPr>
            <p:spPr>
              <a:xfrm>
                <a:off x="6733044" y="4691033"/>
                <a:ext cx="2976046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(HH)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×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17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A9A0BC1-0F69-4708-BC0C-198D1E648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3044" y="4691033"/>
                <a:ext cx="2976046" cy="616964"/>
              </a:xfrm>
              <a:prstGeom prst="rect">
                <a:avLst/>
              </a:prstGeom>
              <a:blipFill rotWithShape="1">
                <a:blip r:embed="rId7"/>
                <a:stretch>
                  <a:fillRect l="-3279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27BEC58-CB45-493F-B1E8-328531148159}"/>
                  </a:ext>
                </a:extLst>
              </p:cNvPr>
              <p:cNvSpPr txBox="1"/>
              <p:nvPr/>
            </p:nvSpPr>
            <p:spPr>
              <a:xfrm>
                <a:off x="5994861" y="5645571"/>
                <a:ext cx="6361500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(HN) +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GB" sz="2400" dirty="0">
                    <a:solidFill>
                      <a:srgbClr val="FF0000"/>
                    </a:solidFill>
                  </a:rPr>
                  <a:t>(NH) =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×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39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)+( 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39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den>
                    </m:f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)=</m:t>
                    </m:r>
                    <m:f>
                      <m:fPr>
                        <m:ctrlP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27BEC58-CB45-493F-B1E8-328531148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4861" y="5645571"/>
                <a:ext cx="6361500" cy="616964"/>
              </a:xfrm>
              <a:prstGeom prst="rect">
                <a:avLst/>
              </a:prstGeom>
              <a:blipFill rotWithShape="1">
                <a:blip r:embed="rId8"/>
                <a:stretch>
                  <a:fillRect l="-1437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2B12FB-2782-4769-B67B-12347F8E1C30}"/>
                  </a:ext>
                </a:extLst>
              </p:cNvPr>
              <p:cNvSpPr txBox="1"/>
              <p:nvPr/>
            </p:nvSpPr>
            <p:spPr>
              <a:xfrm>
                <a:off x="6764873" y="6237700"/>
                <a:ext cx="3672366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(NN)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39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×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38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51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B2B12FB-2782-4769-B67B-12347F8E1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873" y="6237700"/>
                <a:ext cx="3672366" cy="616964"/>
              </a:xfrm>
              <a:prstGeom prst="rect">
                <a:avLst/>
              </a:prstGeom>
              <a:blipFill rotWithShape="1">
                <a:blip r:embed="rId9"/>
                <a:stretch>
                  <a:fillRect l="-2658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9912424" y="4399350"/>
            <a:ext cx="2429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1">
                    <a:lumMod val="75000"/>
                  </a:schemeClr>
                </a:solidFill>
              </a:rPr>
              <a:t>Note: a full pack of </a:t>
            </a:r>
            <a:br>
              <a:rPr lang="en-GB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1800" dirty="0">
                <a:solidFill>
                  <a:schemeClr val="accent1">
                    <a:lumMod val="75000"/>
                  </a:schemeClr>
                </a:solidFill>
              </a:rPr>
              <a:t>playing cards is </a:t>
            </a:r>
            <a:br>
              <a:rPr lang="en-GB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1800" dirty="0">
                <a:solidFill>
                  <a:schemeClr val="accent1">
                    <a:lumMod val="75000"/>
                  </a:schemeClr>
                </a:solidFill>
              </a:rPr>
              <a:t>shown at the start </a:t>
            </a:r>
            <a:br>
              <a:rPr lang="en-GB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1800" dirty="0">
                <a:solidFill>
                  <a:schemeClr val="accent1">
                    <a:lumMod val="75000"/>
                  </a:schemeClr>
                </a:solidFill>
              </a:rPr>
              <a:t>of this Unit.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994FFA-89D4-2446-8AFC-5AA40E88AA94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D3.3</a:t>
            </a:r>
          </a:p>
        </p:txBody>
      </p:sp>
    </p:spTree>
    <p:extLst>
      <p:ext uri="{BB962C8B-B14F-4D97-AF65-F5344CB8AC3E}">
        <p14:creationId xmlns:p14="http://schemas.microsoft.com/office/powerpoint/2010/main" val="17150535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66080" y="762485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3. The probability that a football team win their next match is: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D3.3: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D8855A-7FDD-479E-A108-8476F01F4252}"/>
              </a:ext>
            </a:extLst>
          </p:cNvPr>
          <p:cNvSpPr/>
          <p:nvPr/>
        </p:nvSpPr>
        <p:spPr>
          <a:xfrm>
            <a:off x="4215948" y="1221618"/>
            <a:ext cx="4880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0.3 if they won their last match</a:t>
            </a:r>
          </a:p>
          <a:p>
            <a:r>
              <a:rPr lang="en-US" sz="2400" dirty="0"/>
              <a:t>0.8 if they lost their last match.</a:t>
            </a:r>
            <a:endParaRPr lang="en-GB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B83105-8AB7-42FD-99D4-441B69F0A7A0}"/>
              </a:ext>
            </a:extLst>
          </p:cNvPr>
          <p:cNvSpPr/>
          <p:nvPr/>
        </p:nvSpPr>
        <p:spPr>
          <a:xfrm>
            <a:off x="2470510" y="2052647"/>
            <a:ext cx="95963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(a)	Find the probability that if a match is lost, the next two will be won.</a:t>
            </a:r>
          </a:p>
          <a:p>
            <a:endParaRPr lang="en-US" sz="2400" dirty="0"/>
          </a:p>
          <a:p>
            <a:r>
              <a:rPr lang="en-US" sz="2400" dirty="0"/>
              <a:t>(b)	Find the probability that if a match is won, the next two will also be 	won.</a:t>
            </a:r>
            <a:endParaRPr lang="en-GB" sz="24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198521-B5FE-4264-8D17-D3C3D4A81EAB}"/>
              </a:ext>
            </a:extLst>
          </p:cNvPr>
          <p:cNvCxnSpPr/>
          <p:nvPr/>
        </p:nvCxnSpPr>
        <p:spPr bwMode="auto">
          <a:xfrm flipV="1">
            <a:off x="3171016" y="4278735"/>
            <a:ext cx="941877" cy="43204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8627D2-6726-4FA8-941E-5684B8EAE205}"/>
              </a:ext>
            </a:extLst>
          </p:cNvPr>
          <p:cNvCxnSpPr/>
          <p:nvPr/>
        </p:nvCxnSpPr>
        <p:spPr bwMode="auto">
          <a:xfrm>
            <a:off x="3215680" y="4735510"/>
            <a:ext cx="864096" cy="34967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1B040E-9B0A-42F8-8E4D-9E14F63AD34B}"/>
              </a:ext>
            </a:extLst>
          </p:cNvPr>
          <p:cNvCxnSpPr/>
          <p:nvPr/>
        </p:nvCxnSpPr>
        <p:spPr bwMode="auto">
          <a:xfrm flipV="1">
            <a:off x="4511824" y="3741216"/>
            <a:ext cx="1080120" cy="37422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B91F68-AEA8-49FA-89F3-58D88D2F4A55}"/>
              </a:ext>
            </a:extLst>
          </p:cNvPr>
          <p:cNvCxnSpPr/>
          <p:nvPr/>
        </p:nvCxnSpPr>
        <p:spPr bwMode="auto">
          <a:xfrm>
            <a:off x="4511824" y="4104568"/>
            <a:ext cx="1080120" cy="390191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B78530-8591-4028-8253-2B34F5273339}"/>
              </a:ext>
            </a:extLst>
          </p:cNvPr>
          <p:cNvCxnSpPr>
            <a:cxnSpLocks/>
          </p:cNvCxnSpPr>
          <p:nvPr/>
        </p:nvCxnSpPr>
        <p:spPr bwMode="auto">
          <a:xfrm flipV="1">
            <a:off x="4685558" y="4868866"/>
            <a:ext cx="936104" cy="349675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5537ADC-C101-42B8-9508-6B64105FB4CC}"/>
              </a:ext>
            </a:extLst>
          </p:cNvPr>
          <p:cNvCxnSpPr/>
          <p:nvPr/>
        </p:nvCxnSpPr>
        <p:spPr bwMode="auto">
          <a:xfrm>
            <a:off x="4727848" y="5211829"/>
            <a:ext cx="864096" cy="43661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8F611E3-CA87-4855-93E6-81A419F9637F}"/>
              </a:ext>
            </a:extLst>
          </p:cNvPr>
          <p:cNvSpPr txBox="1"/>
          <p:nvPr/>
        </p:nvSpPr>
        <p:spPr>
          <a:xfrm>
            <a:off x="4128531" y="4053953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DF8B89-892B-44BA-B6D1-A7B4556651FB}"/>
              </a:ext>
            </a:extLst>
          </p:cNvPr>
          <p:cNvSpPr txBox="1"/>
          <p:nvPr/>
        </p:nvSpPr>
        <p:spPr>
          <a:xfrm>
            <a:off x="4169876" y="4976356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F6FF5A-9539-44C7-8C4E-CF5963F98AB4}"/>
              </a:ext>
            </a:extLst>
          </p:cNvPr>
          <p:cNvSpPr txBox="1"/>
          <p:nvPr/>
        </p:nvSpPr>
        <p:spPr>
          <a:xfrm>
            <a:off x="5687205" y="3569630"/>
            <a:ext cx="487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3F966D-4EB5-4D00-B0D8-655C28A0572E}"/>
              </a:ext>
            </a:extLst>
          </p:cNvPr>
          <p:cNvSpPr txBox="1"/>
          <p:nvPr/>
        </p:nvSpPr>
        <p:spPr>
          <a:xfrm>
            <a:off x="5738848" y="4319044"/>
            <a:ext cx="504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136F49-435A-4E76-A582-775376844F21}"/>
              </a:ext>
            </a:extLst>
          </p:cNvPr>
          <p:cNvSpPr txBox="1"/>
          <p:nvPr/>
        </p:nvSpPr>
        <p:spPr>
          <a:xfrm>
            <a:off x="5678697" y="5441625"/>
            <a:ext cx="504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360C54-C0E2-480A-B545-1891B110AA0B}"/>
              </a:ext>
            </a:extLst>
          </p:cNvPr>
          <p:cNvSpPr txBox="1"/>
          <p:nvPr/>
        </p:nvSpPr>
        <p:spPr>
          <a:xfrm>
            <a:off x="5705731" y="4668811"/>
            <a:ext cx="29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C3650A-A575-4360-A2B5-FB16C317EDA6}"/>
              </a:ext>
            </a:extLst>
          </p:cNvPr>
          <p:cNvCxnSpPr/>
          <p:nvPr/>
        </p:nvCxnSpPr>
        <p:spPr bwMode="auto">
          <a:xfrm>
            <a:off x="6242902" y="3769685"/>
            <a:ext cx="612355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A86C7AD-3852-45CB-A468-7EAB53E705A1}"/>
              </a:ext>
            </a:extLst>
          </p:cNvPr>
          <p:cNvCxnSpPr>
            <a:stCxn id="22" idx="3"/>
          </p:cNvCxnSpPr>
          <p:nvPr/>
        </p:nvCxnSpPr>
        <p:spPr bwMode="auto">
          <a:xfrm>
            <a:off x="6242902" y="4519099"/>
            <a:ext cx="612355" cy="404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FD12C2D-C550-425E-9438-C7697A675467}"/>
              </a:ext>
            </a:extLst>
          </p:cNvPr>
          <p:cNvCxnSpPr/>
          <p:nvPr/>
        </p:nvCxnSpPr>
        <p:spPr bwMode="auto">
          <a:xfrm>
            <a:off x="6242902" y="4868866"/>
            <a:ext cx="612355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B9421-7FCD-4395-8A7A-49D6B34ECE1A}"/>
              </a:ext>
            </a:extLst>
          </p:cNvPr>
          <p:cNvCxnSpPr>
            <a:stCxn id="23" idx="3"/>
          </p:cNvCxnSpPr>
          <p:nvPr/>
        </p:nvCxnSpPr>
        <p:spPr bwMode="auto">
          <a:xfrm>
            <a:off x="6182751" y="5641680"/>
            <a:ext cx="672506" cy="676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9D51574-F52F-452E-B4C1-49146D646D1C}"/>
              </a:ext>
            </a:extLst>
          </p:cNvPr>
          <p:cNvSpPr txBox="1"/>
          <p:nvPr/>
        </p:nvSpPr>
        <p:spPr>
          <a:xfrm>
            <a:off x="6916483" y="3569630"/>
            <a:ext cx="797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CB37CD-A990-4C8F-BC65-E8CC077B5566}"/>
              </a:ext>
            </a:extLst>
          </p:cNvPr>
          <p:cNvSpPr txBox="1"/>
          <p:nvPr/>
        </p:nvSpPr>
        <p:spPr>
          <a:xfrm>
            <a:off x="6990382" y="4307202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8638A3-5ECC-42BA-BAE2-E8A90603841F}"/>
              </a:ext>
            </a:extLst>
          </p:cNvPr>
          <p:cNvSpPr txBox="1"/>
          <p:nvPr/>
        </p:nvSpPr>
        <p:spPr>
          <a:xfrm>
            <a:off x="6982621" y="4698004"/>
            <a:ext cx="550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LW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4CBB45-516F-455A-9B16-D274D73ABCF5}"/>
              </a:ext>
            </a:extLst>
          </p:cNvPr>
          <p:cNvSpPr txBox="1"/>
          <p:nvPr/>
        </p:nvSpPr>
        <p:spPr>
          <a:xfrm>
            <a:off x="6993139" y="5478033"/>
            <a:ext cx="672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CDD534-EF6E-4B47-9441-2DF584A51A57}"/>
              </a:ext>
            </a:extLst>
          </p:cNvPr>
          <p:cNvSpPr txBox="1"/>
          <p:nvPr/>
        </p:nvSpPr>
        <p:spPr>
          <a:xfrm>
            <a:off x="4732150" y="3555562"/>
            <a:ext cx="639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0.3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C3AEC9-4E1A-4DD9-9935-988B7DB56EE5}"/>
              </a:ext>
            </a:extLst>
          </p:cNvPr>
          <p:cNvSpPr txBox="1"/>
          <p:nvPr/>
        </p:nvSpPr>
        <p:spPr>
          <a:xfrm>
            <a:off x="4758493" y="4304060"/>
            <a:ext cx="56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0.7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72A111-4780-432D-91D7-22023EAA916B}"/>
              </a:ext>
            </a:extLst>
          </p:cNvPr>
          <p:cNvSpPr txBox="1"/>
          <p:nvPr/>
        </p:nvSpPr>
        <p:spPr>
          <a:xfrm>
            <a:off x="4747278" y="4729371"/>
            <a:ext cx="57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0.8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F242749-8652-41F2-99AB-960DEEC881FB}"/>
              </a:ext>
            </a:extLst>
          </p:cNvPr>
          <p:cNvSpPr txBox="1"/>
          <p:nvPr/>
        </p:nvSpPr>
        <p:spPr>
          <a:xfrm>
            <a:off x="4739037" y="5376466"/>
            <a:ext cx="58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0.2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5FCC0E-026A-47E2-9ABA-DBABCD7F52B1}"/>
              </a:ext>
            </a:extLst>
          </p:cNvPr>
          <p:cNvSpPr txBox="1"/>
          <p:nvPr/>
        </p:nvSpPr>
        <p:spPr>
          <a:xfrm>
            <a:off x="7596394" y="2422444"/>
            <a:ext cx="4722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(a)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solidFill>
                  <a:srgbClr val="FF0000"/>
                </a:solidFill>
              </a:rPr>
              <a:t>(WW) = 0.8</a:t>
            </a:r>
            <a:r>
              <a:rPr lang="en-US" sz="2400" dirty="0">
                <a:solidFill>
                  <a:srgbClr val="FF0000"/>
                </a:solidFill>
              </a:rPr>
              <a:t>×</a:t>
            </a:r>
            <a:r>
              <a:rPr lang="en-GB" sz="2400" dirty="0">
                <a:solidFill>
                  <a:srgbClr val="FF0000"/>
                </a:solidFill>
              </a:rPr>
              <a:t>0.3 = 0.24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7A02974-9BA0-4A7A-A9C6-8E07BA2C5725}"/>
              </a:ext>
            </a:extLst>
          </p:cNvPr>
          <p:cNvSpPr/>
          <p:nvPr/>
        </p:nvSpPr>
        <p:spPr>
          <a:xfrm>
            <a:off x="7596394" y="3883130"/>
            <a:ext cx="4065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(b)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solidFill>
                  <a:srgbClr val="FF0000"/>
                </a:solidFill>
              </a:rPr>
              <a:t>(WW) = 0.3</a:t>
            </a:r>
            <a:r>
              <a:rPr lang="en-US" sz="2400" dirty="0">
                <a:solidFill>
                  <a:srgbClr val="FF0000"/>
                </a:solidFill>
              </a:rPr>
              <a:t>×</a:t>
            </a:r>
            <a:r>
              <a:rPr lang="en-GB" sz="2400" dirty="0">
                <a:solidFill>
                  <a:srgbClr val="FF0000"/>
                </a:solidFill>
              </a:rPr>
              <a:t>0.3 = 0.09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0E6E60-9651-4761-8C71-4B048B4739AF}"/>
              </a:ext>
            </a:extLst>
          </p:cNvPr>
          <p:cNvSpPr txBox="1"/>
          <p:nvPr/>
        </p:nvSpPr>
        <p:spPr>
          <a:xfrm>
            <a:off x="2479744" y="5866040"/>
            <a:ext cx="9376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(c)	Find the probability that if a match is won, the next two will be 	won and lost in that order.</a:t>
            </a:r>
            <a:endParaRPr lang="en-GB" sz="24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D0CF1F0-F5AA-4DB4-B9FE-6598E8B34952}"/>
              </a:ext>
            </a:extLst>
          </p:cNvPr>
          <p:cNvSpPr/>
          <p:nvPr/>
        </p:nvSpPr>
        <p:spPr>
          <a:xfrm>
            <a:off x="7596394" y="4972749"/>
            <a:ext cx="4371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(c)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solidFill>
                  <a:srgbClr val="FF0000"/>
                </a:solidFill>
              </a:rPr>
              <a:t>(WL) = 0.3</a:t>
            </a:r>
            <a:r>
              <a:rPr lang="en-US" sz="2400" dirty="0">
                <a:solidFill>
                  <a:srgbClr val="FF0000"/>
                </a:solidFill>
              </a:rPr>
              <a:t>×</a:t>
            </a:r>
            <a:r>
              <a:rPr lang="en-GB" sz="2400" dirty="0">
                <a:solidFill>
                  <a:srgbClr val="FF0000"/>
                </a:solidFill>
              </a:rPr>
              <a:t>0.7 = 0.21</a:t>
            </a:r>
            <a:endParaRPr lang="en-GB" sz="24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544048A-3210-D04C-B16C-983519FA492C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D3.3</a:t>
            </a:r>
          </a:p>
        </p:txBody>
      </p:sp>
    </p:spTree>
    <p:extLst>
      <p:ext uri="{BB962C8B-B14F-4D97-AF65-F5344CB8AC3E}">
        <p14:creationId xmlns:p14="http://schemas.microsoft.com/office/powerpoint/2010/main" val="27210857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15" y="0"/>
            <a:ext cx="99844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3000" b="1" dirty="0"/>
              <a:t> Section D3.3: Review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1118699"/>
            <a:ext cx="9967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third section.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2492896"/>
            <a:ext cx="99879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mastered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2C96EA-0242-8647-99EA-42969FBDAD10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9CEAA0-8969-7E42-97F4-9E6249980A4B}"/>
              </a:ext>
            </a:extLst>
          </p:cNvPr>
          <p:cNvSpPr/>
          <p:nvPr/>
        </p:nvSpPr>
        <p:spPr>
          <a:xfrm>
            <a:off x="3057565" y="376068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http://szalonta.hu/ske/text/D3/sked3s3.html</a:t>
            </a:r>
          </a:p>
        </p:txBody>
      </p:sp>
    </p:spTree>
    <p:extLst>
      <p:ext uri="{BB962C8B-B14F-4D97-AF65-F5344CB8AC3E}">
        <p14:creationId xmlns:p14="http://schemas.microsoft.com/office/powerpoint/2010/main" val="400267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45811" y="791742"/>
            <a:ext cx="972108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Extending Probability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453D4F29-8308-4E78-9C99-4A2CB0ACD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106" y="784806"/>
            <a:ext cx="998443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This unit of work on probability is divided into the following four sections: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AAA5BB-461E-4B3F-8723-E4238C43CD4E}"/>
              </a:ext>
            </a:extLst>
          </p:cNvPr>
          <p:cNvSpPr/>
          <p:nvPr/>
        </p:nvSpPr>
        <p:spPr>
          <a:xfrm>
            <a:off x="4179736" y="2215969"/>
            <a:ext cx="666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>
              <a:tabLst>
                <a:tab pos="442913" algn="l"/>
              </a:tabLst>
            </a:pPr>
            <a:r>
              <a:rPr lang="en-US" sz="2400" dirty="0"/>
              <a:t>1. 	Multiplication for Independent Events </a:t>
            </a:r>
          </a:p>
          <a:p>
            <a:pPr marL="442913" indent="-442913">
              <a:tabLst>
                <a:tab pos="442913" algn="l"/>
              </a:tabLst>
            </a:pPr>
            <a:endParaRPr lang="en-US" sz="2400" dirty="0"/>
          </a:p>
          <a:p>
            <a:pPr marL="442913" indent="-442913">
              <a:tabLst>
                <a:tab pos="442913" algn="l"/>
              </a:tabLst>
            </a:pPr>
            <a:r>
              <a:rPr lang="en-US" sz="2400" dirty="0"/>
              <a:t>2.	Mutually Exclusive Events</a:t>
            </a:r>
          </a:p>
          <a:p>
            <a:pPr marL="442913" indent="-442913">
              <a:tabLst>
                <a:tab pos="442913" algn="l"/>
              </a:tabLst>
            </a:pPr>
            <a:endParaRPr lang="en-US" sz="2400" dirty="0"/>
          </a:p>
          <a:p>
            <a:pPr marL="442913" indent="-442913">
              <a:tabLst>
                <a:tab pos="442913" algn="l"/>
              </a:tabLst>
            </a:pPr>
            <a:r>
              <a:rPr lang="en-US" sz="2400" dirty="0"/>
              <a:t>3. 	Tree Diagrams and Conditional Probability</a:t>
            </a:r>
          </a:p>
          <a:p>
            <a:pPr marL="442913" indent="-442913">
              <a:tabLst>
                <a:tab pos="442913" algn="l"/>
              </a:tabLst>
            </a:pPr>
            <a:r>
              <a:rPr lang="en-US" sz="2400" dirty="0"/>
              <a:t> </a:t>
            </a:r>
          </a:p>
          <a:p>
            <a:pPr marL="442913" indent="-442913">
              <a:tabLst>
                <a:tab pos="442913" algn="l"/>
              </a:tabLst>
            </a:pPr>
            <a:r>
              <a:rPr lang="en-US" sz="2400" dirty="0"/>
              <a:t>4. 	Using Venn Diagrams to Find Probabilities</a:t>
            </a:r>
            <a:endParaRPr lang="en-GB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F71B53-D5A8-4047-9536-261815ACC99F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endParaRPr lang="en-US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45811" y="791742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Venn diagrams can be used to help find probabilities when events are not mutually exclusive.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2800" dirty="0"/>
              <a:t> </a:t>
            </a:r>
            <a:r>
              <a:rPr lang="en-US" sz="2800" b="1" dirty="0"/>
              <a:t>Using Venn Diagrams to Find Probabilities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12BF7C-BBCD-4C82-BE87-B6CF00334C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927"/>
          <a:stretch/>
        </p:blipFill>
        <p:spPr>
          <a:xfrm>
            <a:off x="4041849" y="1622739"/>
            <a:ext cx="5228874" cy="24767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F24F092-3CDA-434E-83E8-3F05BB01FFDD}"/>
                  </a:ext>
                </a:extLst>
              </p:cNvPr>
              <p:cNvSpPr/>
              <p:nvPr/>
            </p:nvSpPr>
            <p:spPr>
              <a:xfrm>
                <a:off x="2214136" y="4265765"/>
                <a:ext cx="1010128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This Venn diagram illustrates the situation for a pack of playing cards where the set A is the aces and the set H is the hearts. Note that are </a:t>
                </a:r>
                <a:br>
                  <a:rPr lang="en-US" sz="2400" dirty="0"/>
                </a:br>
                <a:r>
                  <a:rPr lang="en-US" sz="2400" dirty="0"/>
                  <a:t>3 + 1= 4 aces in total and 1 + 12 = 13 hearts in total.</a:t>
                </a:r>
              </a:p>
              <a:p>
                <a:r>
                  <a:rPr lang="en-US" sz="2400" dirty="0"/>
                  <a:t>Also note that the total of the entries is 52, and the complete set is denoted by </a:t>
                </a:r>
                <a14:m>
                  <m:oMath xmlns:m="http://schemas.openxmlformats.org/officeDocument/2006/math">
                    <m:r>
                      <a:rPr lang="en-US" sz="24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ℰ</m:t>
                    </m:r>
                  </m:oMath>
                </a14:m>
                <a:r>
                  <a:rPr lang="en-US" sz="2400" dirty="0"/>
                  <a:t> and, for example: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F24F092-3CDA-434E-83E8-3F05BB01F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136" y="4265765"/>
                <a:ext cx="10101280" cy="1938992"/>
              </a:xfrm>
              <a:prstGeom prst="rect">
                <a:avLst/>
              </a:prstGeom>
              <a:blipFill>
                <a:blip r:embed="rId5"/>
                <a:stretch>
                  <a:fillRect l="-905" t="-2201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2B0FF86-0B95-40D7-9B1A-0561AA54B208}"/>
                  </a:ext>
                </a:extLst>
              </p:cNvPr>
              <p:cNvSpPr/>
              <p:nvPr/>
            </p:nvSpPr>
            <p:spPr>
              <a:xfrm>
                <a:off x="3086297" y="6145947"/>
                <a:ext cx="3034805" cy="616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/>
                  <a:t>(Ace of Hearts)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2B0FF86-0B95-40D7-9B1A-0561AA54B2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297" y="6145947"/>
                <a:ext cx="3034805" cy="616194"/>
              </a:xfrm>
              <a:prstGeom prst="rect">
                <a:avLst/>
              </a:prstGeom>
              <a:blipFill>
                <a:blip r:embed="rId6"/>
                <a:stretch>
                  <a:fillRect l="-3012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D7ED494-C926-466B-B2C6-3F06A232CD1C}"/>
                  </a:ext>
                </a:extLst>
              </p:cNvPr>
              <p:cNvSpPr/>
              <p:nvPr/>
            </p:nvSpPr>
            <p:spPr>
              <a:xfrm>
                <a:off x="6834435" y="6145562"/>
                <a:ext cx="4809906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/>
                  <a:t>(Ace or Heart)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D7ED494-C926-466B-B2C6-3F06A232C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435" y="6145562"/>
                <a:ext cx="4809906" cy="616964"/>
              </a:xfrm>
              <a:prstGeom prst="rect">
                <a:avLst/>
              </a:prstGeom>
              <a:blipFill>
                <a:blip r:embed="rId7"/>
                <a:stretch>
                  <a:fillRect l="-1901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9D5B594-1B40-B246-8EC2-0696ACF35BC4}"/>
              </a:ext>
            </a:extLst>
          </p:cNvPr>
          <p:cNvSpPr txBox="1"/>
          <p:nvPr/>
        </p:nvSpPr>
        <p:spPr>
          <a:xfrm>
            <a:off x="9604206" y="2488697"/>
            <a:ext cx="2480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</a:rPr>
              <a:t>Note: a complete </a:t>
            </a:r>
          </a:p>
          <a:p>
            <a:r>
              <a:rPr lang="en-US" sz="1800" dirty="0">
                <a:solidFill>
                  <a:srgbClr val="0070C0"/>
                </a:solidFill>
              </a:rPr>
              <a:t>set of playing cards in </a:t>
            </a:r>
            <a:br>
              <a:rPr lang="en-US" sz="1800" dirty="0">
                <a:solidFill>
                  <a:srgbClr val="0070C0"/>
                </a:solidFill>
              </a:rPr>
            </a:br>
            <a:r>
              <a:rPr lang="en-US" sz="1800" dirty="0">
                <a:solidFill>
                  <a:srgbClr val="0070C0"/>
                </a:solidFill>
              </a:rPr>
              <a:t>shown at the start of </a:t>
            </a:r>
            <a:br>
              <a:rPr lang="en-US" sz="1800" dirty="0">
                <a:solidFill>
                  <a:srgbClr val="0070C0"/>
                </a:solidFill>
              </a:rPr>
            </a:br>
            <a:r>
              <a:rPr lang="en-US" sz="1800" dirty="0">
                <a:solidFill>
                  <a:srgbClr val="0070C0"/>
                </a:solidFill>
              </a:rPr>
              <a:t>this Unit.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699712-3C92-EC42-9993-AB26E3AB561F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D3.4</a:t>
            </a:r>
          </a:p>
        </p:txBody>
      </p:sp>
    </p:spTree>
    <p:extLst>
      <p:ext uri="{BB962C8B-B14F-4D97-AF65-F5344CB8AC3E}">
        <p14:creationId xmlns:p14="http://schemas.microsoft.com/office/powerpoint/2010/main" val="13427599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5" grpId="0"/>
      <p:bldP spid="7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70041" y="1090995"/>
            <a:ext cx="9721081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In a class of 30 children there are 20 who can swim and 25 who can ride a bike. There is no child who cannot swim nor ride a bike.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Draw a Venn diagram and find the probabilities that a child selected at random: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2800" dirty="0"/>
              <a:t> </a:t>
            </a:r>
            <a:r>
              <a:rPr lang="en-US" sz="2800" b="1" dirty="0"/>
              <a:t>Using Venn Diagrams to Find Probabilities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364EF6-4F56-4E52-A290-229265196083}"/>
              </a:ext>
            </a:extLst>
          </p:cNvPr>
          <p:cNvSpPr txBox="1"/>
          <p:nvPr/>
        </p:nvSpPr>
        <p:spPr>
          <a:xfrm>
            <a:off x="2404679" y="723106"/>
            <a:ext cx="2310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EE82E3-4627-4206-8037-23A32907606B}"/>
              </a:ext>
            </a:extLst>
          </p:cNvPr>
          <p:cNvSpPr/>
          <p:nvPr/>
        </p:nvSpPr>
        <p:spPr>
          <a:xfrm>
            <a:off x="3816064" y="2182801"/>
            <a:ext cx="409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(a)	can swim and ride a bike,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A7A2A1-CA33-438F-AFE5-13F9F7E44733}"/>
              </a:ext>
            </a:extLst>
          </p:cNvPr>
          <p:cNvSpPr/>
          <p:nvPr/>
        </p:nvSpPr>
        <p:spPr>
          <a:xfrm>
            <a:off x="3816064" y="2617049"/>
            <a:ext cx="50372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(b)	cannot swim but can ride a bike,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C92510-41C4-455F-BAE1-F2FB9F63580B}"/>
              </a:ext>
            </a:extLst>
          </p:cNvPr>
          <p:cNvSpPr/>
          <p:nvPr/>
        </p:nvSpPr>
        <p:spPr>
          <a:xfrm>
            <a:off x="3829849" y="3002586"/>
            <a:ext cx="5112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(c) can swim but cannot ride a bike.</a:t>
            </a:r>
            <a:endParaRPr lang="en-GB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BF1A4C-79BB-45B5-8332-F34E788C2C8A}"/>
              </a:ext>
            </a:extLst>
          </p:cNvPr>
          <p:cNvSpPr/>
          <p:nvPr/>
        </p:nvSpPr>
        <p:spPr>
          <a:xfrm>
            <a:off x="2345811" y="3651456"/>
            <a:ext cx="97210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Let R represent the set of children that can ride a bike and S represent the set of children that can swim.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3DE06B-E184-426D-9640-4449C1DF9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900" y="4091223"/>
            <a:ext cx="4009310" cy="22021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FC2D1F4-1226-4FD2-81EF-F1A4A51FA350}"/>
                  </a:ext>
                </a:extLst>
              </p:cNvPr>
              <p:cNvSpPr/>
              <p:nvPr/>
            </p:nvSpPr>
            <p:spPr>
              <a:xfrm>
                <a:off x="2257494" y="5149718"/>
                <a:ext cx="5152051" cy="6199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(a)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(can swim and ride a bike)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FC2D1F4-1226-4FD2-81EF-F1A4A51FA3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494" y="5149718"/>
                <a:ext cx="5152051" cy="619913"/>
              </a:xfrm>
              <a:prstGeom prst="rect">
                <a:avLst/>
              </a:prstGeom>
              <a:blipFill>
                <a:blip r:embed="rId5"/>
                <a:stretch>
                  <a:fillRect l="-1775" b="-99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BCB34E7-06B8-45D8-81B0-95849233D5B4}"/>
                  </a:ext>
                </a:extLst>
              </p:cNvPr>
              <p:cNvSpPr/>
              <p:nvPr/>
            </p:nvSpPr>
            <p:spPr>
              <a:xfrm>
                <a:off x="2257494" y="5684079"/>
                <a:ext cx="6098144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(b)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(cannot swim but can ride a bike)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BCB34E7-06B8-45D8-81B0-95849233D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494" y="5684079"/>
                <a:ext cx="6098144" cy="616964"/>
              </a:xfrm>
              <a:prstGeom prst="rect">
                <a:avLst/>
              </a:prstGeom>
              <a:blipFill>
                <a:blip r:embed="rId6"/>
                <a:stretch>
                  <a:fillRect l="-1499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22701E92-2D42-422E-98AE-266CF450DFB9}"/>
              </a:ext>
            </a:extLst>
          </p:cNvPr>
          <p:cNvSpPr txBox="1"/>
          <p:nvPr/>
        </p:nvSpPr>
        <p:spPr>
          <a:xfrm>
            <a:off x="2356647" y="331805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2630D52-1F0E-40B9-92E0-1AB529D56AC7}"/>
                  </a:ext>
                </a:extLst>
              </p:cNvPr>
              <p:cNvSpPr/>
              <p:nvPr/>
            </p:nvSpPr>
            <p:spPr>
              <a:xfrm>
                <a:off x="2257494" y="6222536"/>
                <a:ext cx="5995552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(c)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(can swim but cannot ride a bike)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2630D52-1F0E-40B9-92E0-1AB529D56A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494" y="6222536"/>
                <a:ext cx="5995552" cy="622222"/>
              </a:xfrm>
              <a:prstGeom prst="rect">
                <a:avLst/>
              </a:prstGeom>
              <a:blipFill>
                <a:blip r:embed="rId7"/>
                <a:stretch>
                  <a:fillRect l="-1524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4D3E5973-4253-4726-84BE-DFFDB2DFE728}"/>
              </a:ext>
            </a:extLst>
          </p:cNvPr>
          <p:cNvSpPr/>
          <p:nvPr/>
        </p:nvSpPr>
        <p:spPr>
          <a:xfrm>
            <a:off x="2322089" y="4407166"/>
            <a:ext cx="53451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As 20 + 25 = 45 and 45 – 30 = 15 there must be 15 in the intersection.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F20790-DCC6-5F49-BEFB-DA6A59379896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D3.4</a:t>
            </a:r>
          </a:p>
        </p:txBody>
      </p:sp>
    </p:spTree>
    <p:extLst>
      <p:ext uri="{BB962C8B-B14F-4D97-AF65-F5344CB8AC3E}">
        <p14:creationId xmlns:p14="http://schemas.microsoft.com/office/powerpoint/2010/main" val="42626721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1787" y="1090965"/>
            <a:ext cx="972108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In a group of 40 students, 6 are left-handed, 18 have size 7 feet and </a:t>
            </a:r>
            <a:br>
              <a:rPr lang="en-US" sz="2400" dirty="0"/>
            </a:br>
            <a:r>
              <a:rPr lang="en-US" sz="2400" dirty="0"/>
              <a:t>2 are left-handed with size 7 feet. Draw a Venn diagram and find the probability that a student is: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2800" dirty="0"/>
              <a:t> </a:t>
            </a:r>
            <a:r>
              <a:rPr lang="en-US" sz="2800" b="1" dirty="0"/>
              <a:t>Using Venn Diagrams to Find Probabilities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AEC21C-7883-433E-BBCC-736AB54EAE7B}"/>
              </a:ext>
            </a:extLst>
          </p:cNvPr>
          <p:cNvSpPr txBox="1"/>
          <p:nvPr/>
        </p:nvSpPr>
        <p:spPr>
          <a:xfrm>
            <a:off x="2352388" y="676792"/>
            <a:ext cx="2324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7D5FB8-1BA4-4E0A-8E87-30112F35EAE1}"/>
              </a:ext>
            </a:extLst>
          </p:cNvPr>
          <p:cNvSpPr/>
          <p:nvPr/>
        </p:nvSpPr>
        <p:spPr>
          <a:xfrm>
            <a:off x="3768796" y="2232127"/>
            <a:ext cx="4679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(a)	left-handed or has size 7 feet,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B73223-3E6A-437A-A3A5-7FFF615B92CF}"/>
              </a:ext>
            </a:extLst>
          </p:cNvPr>
          <p:cNvSpPr/>
          <p:nvPr/>
        </p:nvSpPr>
        <p:spPr>
          <a:xfrm>
            <a:off x="3768796" y="2654584"/>
            <a:ext cx="68855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(b)	not left-handed and does not have size 7 feet,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C4D1E7-D632-41B3-9DDC-523D590FB964}"/>
              </a:ext>
            </a:extLst>
          </p:cNvPr>
          <p:cNvSpPr/>
          <p:nvPr/>
        </p:nvSpPr>
        <p:spPr>
          <a:xfrm>
            <a:off x="3768796" y="3102968"/>
            <a:ext cx="550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(c) not left-handed and has size 7 feet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9A3117-89AB-44B7-9378-43BFF42C0B6E}"/>
              </a:ext>
            </a:extLst>
          </p:cNvPr>
          <p:cNvSpPr/>
          <p:nvPr/>
        </p:nvSpPr>
        <p:spPr>
          <a:xfrm>
            <a:off x="2381520" y="3494554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95342-6136-499B-A3F4-5056FA225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691" y="4785153"/>
            <a:ext cx="3847177" cy="19637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4C65FA-10E9-4373-81DA-145E879E5E8E}"/>
              </a:ext>
            </a:extLst>
          </p:cNvPr>
          <p:cNvSpPr/>
          <p:nvPr/>
        </p:nvSpPr>
        <p:spPr>
          <a:xfrm>
            <a:off x="2352388" y="3844913"/>
            <a:ext cx="970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The number 2 is placed in the intersection.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In F we have 18 − 2 = 16  and in L we have 6 −  2 = 4.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Outside we have  40 − (4 + 2 +16) = 18.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A3EDBF-B1C0-42E5-983E-52FE79BD8B06}"/>
                  </a:ext>
                </a:extLst>
              </p:cNvPr>
              <p:cNvSpPr txBox="1"/>
              <p:nvPr/>
            </p:nvSpPr>
            <p:spPr>
              <a:xfrm>
                <a:off x="2370687" y="5012238"/>
                <a:ext cx="2646734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(a)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(L or 7F)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A3EDBF-B1C0-42E5-983E-52FE79BD8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687" y="5012238"/>
                <a:ext cx="2646734" cy="616964"/>
              </a:xfrm>
              <a:prstGeom prst="rect">
                <a:avLst/>
              </a:prstGeom>
              <a:blipFill>
                <a:blip r:embed="rId5"/>
                <a:stretch>
                  <a:fillRect l="-3687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E7F7BDC-35B7-437A-B59C-A713A32AEE19}"/>
                  </a:ext>
                </a:extLst>
              </p:cNvPr>
              <p:cNvSpPr/>
              <p:nvPr/>
            </p:nvSpPr>
            <p:spPr>
              <a:xfrm>
                <a:off x="2361984" y="5504485"/>
                <a:ext cx="3348802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(b)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(NL and N7F)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E7F7BDC-35B7-437A-B59C-A713A32AEE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984" y="5504485"/>
                <a:ext cx="3348802" cy="616964"/>
              </a:xfrm>
              <a:prstGeom prst="rect">
                <a:avLst/>
              </a:prstGeom>
              <a:blipFill>
                <a:blip r:embed="rId6"/>
                <a:stretch>
                  <a:fillRect l="-2727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8B488D0-6141-41EB-8036-52F61BAE97C4}"/>
                  </a:ext>
                </a:extLst>
              </p:cNvPr>
              <p:cNvSpPr/>
              <p:nvPr/>
            </p:nvSpPr>
            <p:spPr>
              <a:xfrm>
                <a:off x="2370687" y="5988891"/>
                <a:ext cx="3108351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(c)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(NL and 7F)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8B488D0-6141-41EB-8036-52F61BAE97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687" y="5988891"/>
                <a:ext cx="3108351" cy="616964"/>
              </a:xfrm>
              <a:prstGeom prst="rect">
                <a:avLst/>
              </a:prstGeom>
              <a:blipFill>
                <a:blip r:embed="rId7"/>
                <a:stretch>
                  <a:fillRect l="-3137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E6D41D69-7BD8-ED4C-A97F-2C0E179F506A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D3.4</a:t>
            </a:r>
          </a:p>
        </p:txBody>
      </p:sp>
    </p:spTree>
    <p:extLst>
      <p:ext uri="{BB962C8B-B14F-4D97-AF65-F5344CB8AC3E}">
        <p14:creationId xmlns:p14="http://schemas.microsoft.com/office/powerpoint/2010/main" val="22126307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14136" y="972414"/>
            <a:ext cx="10146560" cy="22467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1. When a card is selected at random from a full pack, two events are: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tabLst>
                <a:tab pos="269875" algn="l"/>
                <a:tab pos="2244725" algn="l"/>
              </a:tabLst>
              <a:defRPr/>
            </a:pPr>
            <a:r>
              <a:rPr lang="en-US" sz="2400" dirty="0"/>
              <a:t>		R:  A red card is selected,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tabLst>
                <a:tab pos="269875" algn="l"/>
                <a:tab pos="2244725" algn="l"/>
              </a:tabLst>
              <a:defRPr/>
            </a:pPr>
            <a:r>
              <a:rPr lang="en-US" sz="2400" dirty="0"/>
              <a:t>               	Q:  A queen is selected.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	Draw a Venn diagram and use it to find the probabilities that a card is: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	(a) a red queen      (b) red or a queen       (c)	not red and not a queen.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2800" dirty="0"/>
              <a:t> </a:t>
            </a:r>
            <a:r>
              <a:rPr lang="en-US" sz="2800" b="1" dirty="0"/>
              <a:t>Section D3.4: Fitness Check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72E0BD-AD35-43F1-B281-5B1096051754}"/>
              </a:ext>
            </a:extLst>
          </p:cNvPr>
          <p:cNvSpPr txBox="1"/>
          <p:nvPr/>
        </p:nvSpPr>
        <p:spPr>
          <a:xfrm>
            <a:off x="3143672" y="4149080"/>
            <a:ext cx="2926928" cy="1368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97315D8-BB8B-4BDA-9855-9668462AB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755" y="3401994"/>
            <a:ext cx="4946039" cy="2517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774DBEF-0DBE-400B-BA81-3C3675B74A5A}"/>
                  </a:ext>
                </a:extLst>
              </p:cNvPr>
              <p:cNvSpPr/>
              <p:nvPr/>
            </p:nvSpPr>
            <p:spPr>
              <a:xfrm>
                <a:off x="9085446" y="4216962"/>
                <a:ext cx="898323" cy="616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>
                    <a:solidFill>
                      <a:srgbClr val="FF0000"/>
                    </a:solidFill>
                  </a:rPr>
                  <a:t>(a)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774DBEF-0DBE-400B-BA81-3C3675B7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446" y="4216962"/>
                <a:ext cx="898323" cy="616194"/>
              </a:xfrm>
              <a:prstGeom prst="rect">
                <a:avLst/>
              </a:prstGeom>
              <a:blipFill>
                <a:blip r:embed="rId5"/>
                <a:stretch>
                  <a:fillRect l="-10135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B052010-0735-4AA3-89F8-5219B3E09B03}"/>
                  </a:ext>
                </a:extLst>
              </p:cNvPr>
              <p:cNvSpPr/>
              <p:nvPr/>
            </p:nvSpPr>
            <p:spPr>
              <a:xfrm>
                <a:off x="9085445" y="4900268"/>
                <a:ext cx="898323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>
                    <a:solidFill>
                      <a:srgbClr val="FF0000"/>
                    </a:solidFill>
                  </a:rPr>
                  <a:t>(b)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29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B052010-0735-4AA3-89F8-5219B3E09B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445" y="4900268"/>
                <a:ext cx="898323" cy="616964"/>
              </a:xfrm>
              <a:prstGeom prst="rect">
                <a:avLst/>
              </a:prstGeom>
              <a:blipFill>
                <a:blip r:embed="rId6"/>
                <a:stretch>
                  <a:fillRect l="-10135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AB29995-5752-41E4-B38B-994903E1FE1A}"/>
                  </a:ext>
                </a:extLst>
              </p:cNvPr>
              <p:cNvSpPr/>
              <p:nvPr/>
            </p:nvSpPr>
            <p:spPr>
              <a:xfrm>
                <a:off x="9072370" y="5611254"/>
                <a:ext cx="898323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>
                    <a:solidFill>
                      <a:srgbClr val="FF0000"/>
                    </a:solidFill>
                  </a:rPr>
                  <a:t>(c)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AB29995-5752-41E4-B38B-994903E1FE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370" y="5611254"/>
                <a:ext cx="898323" cy="616964"/>
              </a:xfrm>
              <a:prstGeom prst="rect">
                <a:avLst/>
              </a:prstGeom>
              <a:blipFill>
                <a:blip r:embed="rId7"/>
                <a:stretch>
                  <a:fillRect l="-10135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146F9287-F687-4C29-AA84-92CC4EF1BD25}"/>
              </a:ext>
            </a:extLst>
          </p:cNvPr>
          <p:cNvSpPr/>
          <p:nvPr/>
        </p:nvSpPr>
        <p:spPr>
          <a:xfrm>
            <a:off x="8616280" y="3555895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97874" y="6021288"/>
            <a:ext cx="518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accent1">
                    <a:lumMod val="75000"/>
                  </a:schemeClr>
                </a:solidFill>
              </a:rPr>
              <a:t>Note: a full pack of playing cards is shown at the start of this Unit.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AC3FA7-9D45-5448-B4DB-9E03FCD78F5D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D3.4</a:t>
            </a:r>
          </a:p>
        </p:txBody>
      </p:sp>
    </p:spTree>
    <p:extLst>
      <p:ext uri="{BB962C8B-B14F-4D97-AF65-F5344CB8AC3E}">
        <p14:creationId xmlns:p14="http://schemas.microsoft.com/office/powerpoint/2010/main" val="22875883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45811" y="963690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2.  The following Venn diagram shows the number of students taking 	   	  the modules A, B and C.  From the Venn diagram find: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sz="2800" dirty="0"/>
              <a:t> </a:t>
            </a:r>
            <a:r>
              <a:rPr lang="en-US" sz="2800" b="1" dirty="0"/>
              <a:t>Section D3.4: Fitness Check</a:t>
            </a:r>
            <a:endParaRPr lang="en-US" altLang="en-US" sz="28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C8FBE8-7E79-430B-BC44-77AC15A52B1E}"/>
              </a:ext>
            </a:extLst>
          </p:cNvPr>
          <p:cNvSpPr/>
          <p:nvPr/>
        </p:nvSpPr>
        <p:spPr>
          <a:xfrm>
            <a:off x="2836772" y="2042687"/>
            <a:ext cx="2990562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dirty="0">
                <a:latin typeface="+mj-lt"/>
                <a:cs typeface="Times New Roman" panose="02020603050405020304" pitchFamily="18" charset="0"/>
              </a:rPr>
              <a:t>(a)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 and B and C)</a:t>
            </a:r>
          </a:p>
          <a:p>
            <a:pPr>
              <a:spcAft>
                <a:spcPts val="300"/>
              </a:spcAft>
            </a:pPr>
            <a:endParaRPr lang="en-US" sz="2400" dirty="0"/>
          </a:p>
          <a:p>
            <a:pPr>
              <a:spcAft>
                <a:spcPts val="300"/>
              </a:spcAft>
            </a:pPr>
            <a:r>
              <a:rPr lang="en-US" sz="2400" dirty="0">
                <a:cs typeface="Times New Roman" panose="02020603050405020304" pitchFamily="18" charset="0"/>
              </a:rPr>
              <a:t>(b)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 or B)</a:t>
            </a:r>
          </a:p>
          <a:p>
            <a:pPr>
              <a:spcAft>
                <a:spcPts val="300"/>
              </a:spcAft>
            </a:pPr>
            <a:endParaRPr lang="en-US" sz="2400" dirty="0"/>
          </a:p>
          <a:p>
            <a:pPr>
              <a:spcAft>
                <a:spcPts val="300"/>
              </a:spcAft>
            </a:pPr>
            <a:r>
              <a:rPr lang="en-US" sz="2400" dirty="0">
                <a:cs typeface="Times New Roman" panose="02020603050405020304" pitchFamily="18" charset="0"/>
              </a:rPr>
              <a:t>(c)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 or C)</a:t>
            </a:r>
            <a:endParaRPr lang="en-GB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FE5289-9A9B-438C-B0D8-954D140B4315}"/>
              </a:ext>
            </a:extLst>
          </p:cNvPr>
          <p:cNvSpPr/>
          <p:nvPr/>
        </p:nvSpPr>
        <p:spPr>
          <a:xfrm>
            <a:off x="2841926" y="4437597"/>
            <a:ext cx="2509661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dirty="0"/>
              <a:t>(d)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 or B or C)</a:t>
            </a:r>
          </a:p>
          <a:p>
            <a:pPr marL="457200" indent="-457200">
              <a:spcAft>
                <a:spcPts val="300"/>
              </a:spcAft>
              <a:buAutoNum type="alphaLcParenR"/>
            </a:pPr>
            <a:endParaRPr lang="en-US" sz="2400" dirty="0"/>
          </a:p>
          <a:p>
            <a:pPr>
              <a:spcAft>
                <a:spcPts val="300"/>
              </a:spcAft>
            </a:pPr>
            <a:r>
              <a:rPr lang="en-US" sz="2400" dirty="0"/>
              <a:t>(e)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 and B)</a:t>
            </a:r>
          </a:p>
          <a:p>
            <a:pPr marL="457200" indent="-457200">
              <a:spcAft>
                <a:spcPts val="300"/>
              </a:spcAft>
              <a:buAutoNum type="alphaLcParenR"/>
            </a:pPr>
            <a:endParaRPr lang="en-US" sz="2400" dirty="0"/>
          </a:p>
          <a:p>
            <a:pPr>
              <a:spcAft>
                <a:spcPts val="300"/>
              </a:spcAft>
            </a:pPr>
            <a:r>
              <a:rPr lang="en-US" sz="2400" dirty="0"/>
              <a:t>(f) 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(A)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F1606-AB81-407D-A555-075BE7F232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531" b="5470"/>
          <a:stretch/>
        </p:blipFill>
        <p:spPr>
          <a:xfrm>
            <a:off x="6570163" y="2020420"/>
            <a:ext cx="5237716" cy="3636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25502A-4ABC-47DD-BE03-0D4391E639B2}"/>
                  </a:ext>
                </a:extLst>
              </p:cNvPr>
              <p:cNvSpPr txBox="1"/>
              <p:nvPr/>
            </p:nvSpPr>
            <p:spPr>
              <a:xfrm>
                <a:off x="5697526" y="1745778"/>
                <a:ext cx="571872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625502A-4ABC-47DD-BE03-0D4391E63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7526" y="1745778"/>
                <a:ext cx="571872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5E6492-30C1-4A7C-810D-C3599C2D247C}"/>
                  </a:ext>
                </a:extLst>
              </p:cNvPr>
              <p:cNvSpPr txBox="1"/>
              <p:nvPr/>
            </p:nvSpPr>
            <p:spPr>
              <a:xfrm>
                <a:off x="4638310" y="2690148"/>
                <a:ext cx="835493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5E6492-30C1-4A7C-810D-C3599C2D2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310" y="2690148"/>
                <a:ext cx="835493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E0623E-E0D0-49AA-9A03-6E53A8B7A498}"/>
                  </a:ext>
                </a:extLst>
              </p:cNvPr>
              <p:cNvSpPr txBox="1"/>
              <p:nvPr/>
            </p:nvSpPr>
            <p:spPr>
              <a:xfrm>
                <a:off x="5234090" y="3349391"/>
                <a:ext cx="457200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E0623E-E0D0-49AA-9A03-6E53A8B7A4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090" y="3349391"/>
                <a:ext cx="457200" cy="786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A541200-FA4A-45D0-AEBE-BC68E2A8F3D7}"/>
                  </a:ext>
                </a:extLst>
              </p:cNvPr>
              <p:cNvSpPr txBox="1"/>
              <p:nvPr/>
            </p:nvSpPr>
            <p:spPr>
              <a:xfrm>
                <a:off x="5695430" y="4313618"/>
                <a:ext cx="576064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A541200-FA4A-45D0-AEBE-BC68E2A8F3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430" y="4313618"/>
                <a:ext cx="576064" cy="7861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88A8D59-0B38-4AAD-8E5D-50CA44667595}"/>
                  </a:ext>
                </a:extLst>
              </p:cNvPr>
              <p:cNvSpPr txBox="1"/>
              <p:nvPr/>
            </p:nvSpPr>
            <p:spPr>
              <a:xfrm>
                <a:off x="4638310" y="5063169"/>
                <a:ext cx="1041545" cy="793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88A8D59-0B38-4AAD-8E5D-50CA44667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310" y="5063169"/>
                <a:ext cx="1041545" cy="7936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51BACEF-8931-4302-B11A-A4242D0143B6}"/>
                  </a:ext>
                </a:extLst>
              </p:cNvPr>
              <p:cNvSpPr txBox="1"/>
              <p:nvPr/>
            </p:nvSpPr>
            <p:spPr>
              <a:xfrm>
                <a:off x="5234090" y="5875503"/>
                <a:ext cx="576064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51BACEF-8931-4302-B11A-A4242D014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090" y="5875503"/>
                <a:ext cx="576064" cy="7861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CEFDEC2C-589E-C848-9526-8AE3D2001931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D3.4</a:t>
            </a:r>
          </a:p>
        </p:txBody>
      </p:sp>
    </p:spTree>
    <p:extLst>
      <p:ext uri="{BB962C8B-B14F-4D97-AF65-F5344CB8AC3E}">
        <p14:creationId xmlns:p14="http://schemas.microsoft.com/office/powerpoint/2010/main" val="29238262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15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 Section 4: Review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15" y="1628800"/>
            <a:ext cx="9967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fourth and last section.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874C7C-998F-F044-96FD-4480DCCA6312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AE143F-FC25-114C-B67C-E12D5E7FD8C5}"/>
              </a:ext>
            </a:extLst>
          </p:cNvPr>
          <p:cNvSpPr/>
          <p:nvPr/>
        </p:nvSpPr>
        <p:spPr>
          <a:xfrm>
            <a:off x="3057565" y="376068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http://szalonta.hu/ske/text/D3/sked3s4.html</a:t>
            </a:r>
          </a:p>
        </p:txBody>
      </p:sp>
    </p:spTree>
    <p:extLst>
      <p:ext uri="{BB962C8B-B14F-4D97-AF65-F5344CB8AC3E}">
        <p14:creationId xmlns:p14="http://schemas.microsoft.com/office/powerpoint/2010/main" val="161706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Useful Resource for this Unit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070E337-1688-8B40-AE65-5492FD2D3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372" y="2033485"/>
            <a:ext cx="9984432" cy="477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1C0001EE-B752-F740-A560-906F81FC8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372" y="635400"/>
            <a:ext cx="10135323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sz="2400" dirty="0">
                <a:cs typeface="Arial" panose="020B0604020202020204" pitchFamily="34" charset="0"/>
              </a:rPr>
              <a:t>Here is a complete set of </a:t>
            </a:r>
            <a:r>
              <a:rPr lang="en-US" altLang="en-US" sz="2400" b="1" dirty="0">
                <a:cs typeface="Arial" panose="020B0604020202020204" pitchFamily="34" charset="0"/>
              </a:rPr>
              <a:t>playing cards</a:t>
            </a:r>
            <a:r>
              <a:rPr lang="en-US" altLang="en-US" sz="2400" dirty="0"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600"/>
              </a:spcAft>
            </a:pPr>
            <a:r>
              <a:rPr lang="en-US" altLang="en-US" sz="2400" dirty="0">
                <a:cs typeface="Arial" panose="020B0604020202020204" pitchFamily="34" charset="0"/>
              </a:rPr>
              <a:t>There are 13 cards in each of 4 suites and the suites are in 2 </a:t>
            </a:r>
            <a:r>
              <a:rPr lang="en-US" altLang="en-US" sz="2400" dirty="0" err="1">
                <a:cs typeface="Arial" panose="020B0604020202020204" pitchFamily="34" charset="0"/>
              </a:rPr>
              <a:t>colours</a:t>
            </a:r>
            <a:r>
              <a:rPr lang="en-US" altLang="en-US" sz="2400" dirty="0"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RED</a:t>
            </a:r>
            <a:r>
              <a:rPr lang="en-US" altLang="en-US" sz="2400" dirty="0">
                <a:cs typeface="Arial" panose="020B0604020202020204" pitchFamily="34" charset="0"/>
              </a:rPr>
              <a:t>: </a:t>
            </a:r>
            <a:r>
              <a:rPr lang="en-US" altLang="en-US" sz="2400" b="1" dirty="0">
                <a:solidFill>
                  <a:srgbClr val="FF0000"/>
                </a:solidFill>
                <a:cs typeface="Arial" panose="020B0604020202020204" pitchFamily="34" charset="0"/>
              </a:rPr>
              <a:t>Diamonds &amp; Hearts   </a:t>
            </a:r>
            <a:r>
              <a:rPr lang="en-US" altLang="en-US" sz="2400" b="1" dirty="0">
                <a:cs typeface="Arial" panose="020B0604020202020204" pitchFamily="34" charset="0"/>
              </a:rPr>
              <a:t>BLACK</a:t>
            </a:r>
            <a:r>
              <a:rPr lang="en-US" altLang="en-US" sz="2400" dirty="0">
                <a:cs typeface="Arial" panose="020B0604020202020204" pitchFamily="34" charset="0"/>
              </a:rPr>
              <a:t>: </a:t>
            </a:r>
            <a:r>
              <a:rPr lang="en-US" altLang="en-US" sz="2400" b="1" dirty="0">
                <a:cs typeface="Arial" panose="020B0604020202020204" pitchFamily="34" charset="0"/>
              </a:rPr>
              <a:t>Clubs &amp; Spades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CB1A46-A999-BF46-8F24-ED202D580DD4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D3.1</a:t>
            </a:r>
          </a:p>
        </p:txBody>
      </p:sp>
    </p:spTree>
    <p:extLst>
      <p:ext uri="{BB962C8B-B14F-4D97-AF65-F5344CB8AC3E}">
        <p14:creationId xmlns:p14="http://schemas.microsoft.com/office/powerpoint/2010/main" val="342529200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45811" y="791742"/>
            <a:ext cx="9721081" cy="16466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Two events are </a:t>
            </a:r>
            <a:r>
              <a:rPr lang="en-US" sz="2400" i="1" dirty="0"/>
              <a:t>independent </a:t>
            </a:r>
            <a:r>
              <a:rPr lang="en-US" sz="2400" dirty="0"/>
              <a:t>if one event happening does not affect the probability of the other event. In this case the probability of two events A and B occurring is given by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                             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/>
              <a:t>(A and B) =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(A) ×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(B)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Multiplication for Independent Events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4DEDF5-4748-48D8-9263-46301831EEBA}"/>
              </a:ext>
            </a:extLst>
          </p:cNvPr>
          <p:cNvSpPr txBox="1"/>
          <p:nvPr/>
        </p:nvSpPr>
        <p:spPr>
          <a:xfrm>
            <a:off x="2422963" y="237679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C9353C-BE88-4D47-83BE-F6EB3689D07A}"/>
              </a:ext>
            </a:extLst>
          </p:cNvPr>
          <p:cNvSpPr/>
          <p:nvPr/>
        </p:nvSpPr>
        <p:spPr>
          <a:xfrm>
            <a:off x="2422963" y="2789732"/>
            <a:ext cx="9583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fair die is rolled twice.  Event A is the ‘first roll shows a six’ and event B is ‘the second roll shows a six’. </a:t>
            </a:r>
            <a:endParaRPr lang="en-GB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7EA65F-7BE5-44AA-91B2-F7F4C848244C}"/>
              </a:ext>
            </a:extLst>
          </p:cNvPr>
          <p:cNvSpPr/>
          <p:nvPr/>
        </p:nvSpPr>
        <p:spPr>
          <a:xfrm>
            <a:off x="2428434" y="3529125"/>
            <a:ext cx="6096000" cy="8694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dirty="0"/>
              <a:t>(a)	Are events A and B independent?</a:t>
            </a:r>
          </a:p>
          <a:p>
            <a:r>
              <a:rPr lang="en-US" sz="2400" dirty="0"/>
              <a:t>(b)	Find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 and B).</a:t>
            </a:r>
            <a:endParaRPr lang="en-GB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A4685D-BCE5-4E6E-AC20-93EF01CBF034}"/>
              </a:ext>
            </a:extLst>
          </p:cNvPr>
          <p:cNvSpPr/>
          <p:nvPr/>
        </p:nvSpPr>
        <p:spPr>
          <a:xfrm>
            <a:off x="2345811" y="4772334"/>
            <a:ext cx="98564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38163" algn="l"/>
              </a:tabLst>
            </a:pPr>
            <a:r>
              <a:rPr lang="en-US" sz="2400" dirty="0">
                <a:solidFill>
                  <a:srgbClr val="FF0000"/>
                </a:solidFill>
              </a:rPr>
              <a:t>(a) 	The events are independent as the number obtained on the first roll 	does not affect the second roll.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4B2A19-9D1B-4C91-B439-E208A43AA76B}"/>
              </a:ext>
            </a:extLst>
          </p:cNvPr>
          <p:cNvSpPr txBox="1"/>
          <p:nvPr/>
        </p:nvSpPr>
        <p:spPr>
          <a:xfrm>
            <a:off x="2424740" y="437222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6AC143-DC3F-4F43-9185-C4A244BDD4EF}"/>
                  </a:ext>
                </a:extLst>
              </p:cNvPr>
              <p:cNvSpPr txBox="1"/>
              <p:nvPr/>
            </p:nvSpPr>
            <p:spPr>
              <a:xfrm>
                <a:off x="6070600" y="5440386"/>
                <a:ext cx="3202046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(A)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and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GB" sz="2400" dirty="0">
                    <a:solidFill>
                      <a:srgbClr val="FF0000"/>
                    </a:solidFill>
                  </a:rPr>
                  <a:t>(B)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6AC143-DC3F-4F43-9185-C4A244BDD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600" y="5440386"/>
                <a:ext cx="3202046" cy="616194"/>
              </a:xfrm>
              <a:prstGeom prst="rect">
                <a:avLst/>
              </a:prstGeom>
              <a:blipFill>
                <a:blip r:embed="rId4"/>
                <a:stretch>
                  <a:fillRect l="-3048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B163066-D05F-4EE7-8ED4-635965F5FD2D}"/>
                  </a:ext>
                </a:extLst>
              </p:cNvPr>
              <p:cNvSpPr/>
              <p:nvPr/>
            </p:nvSpPr>
            <p:spPr>
              <a:xfrm>
                <a:off x="2345811" y="6118886"/>
                <a:ext cx="5803833" cy="616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(b)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(A and B) =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(A)×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(B) =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B163066-D05F-4EE7-8ED4-635965F5FD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811" y="6118886"/>
                <a:ext cx="5803833" cy="616194"/>
              </a:xfrm>
              <a:prstGeom prst="rect">
                <a:avLst/>
              </a:prstGeom>
              <a:blipFill>
                <a:blip r:embed="rId5"/>
                <a:stretch>
                  <a:fillRect l="-1681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9B15D80B-581C-5440-82D0-13613D100753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D3.1</a:t>
            </a:r>
          </a:p>
        </p:txBody>
      </p:sp>
    </p:spTree>
    <p:extLst>
      <p:ext uri="{BB962C8B-B14F-4D97-AF65-F5344CB8AC3E}">
        <p14:creationId xmlns:p14="http://schemas.microsoft.com/office/powerpoint/2010/main" val="29767573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86528" y="932439"/>
            <a:ext cx="8706400" cy="31239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A spinner in game has 3 sections of equal size that are </a:t>
            </a:r>
            <a:r>
              <a:rPr lang="en-US" sz="2400" dirty="0" err="1"/>
              <a:t>coloured</a:t>
            </a:r>
            <a:r>
              <a:rPr lang="en-US" sz="2400" dirty="0"/>
              <a:t> red (R), orange(O) and purple(P).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(a)	When the spinner has been spun, are these events </a:t>
            </a:r>
            <a:br>
              <a:rPr lang="en-US" sz="2400" dirty="0"/>
            </a:br>
            <a:r>
              <a:rPr lang="en-US" sz="2400" dirty="0"/>
              <a:t>     independent?</a:t>
            </a:r>
          </a:p>
          <a:p>
            <a:pPr marL="0" indent="0" eaLnBrk="1" hangingPunct="1">
              <a:buClr>
                <a:srgbClr val="000000"/>
              </a:buClr>
              <a:buSzPct val="100000"/>
              <a:tabLst>
                <a:tab pos="442913" algn="l"/>
              </a:tabLst>
              <a:defRPr/>
            </a:pPr>
            <a:r>
              <a:rPr lang="en-US" sz="2400" dirty="0"/>
              <a:t>(b)	Find the probability that when the spinner is spun 	      	      	twice, the following outcomes are obtained.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		</a:t>
            </a:r>
            <a:r>
              <a:rPr lang="en-US" sz="2400" dirty="0" err="1"/>
              <a:t>i</a:t>
            </a:r>
            <a:r>
              <a:rPr lang="en-US" sz="2400" dirty="0"/>
              <a:t>)   Red both times.  ii)	Red and orange in any order.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	  	iii)	The same colour each time.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Multiplication for Independent Events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F62003-6E8C-40BB-A376-1C2035060A74}"/>
              </a:ext>
            </a:extLst>
          </p:cNvPr>
          <p:cNvSpPr txBox="1"/>
          <p:nvPr/>
        </p:nvSpPr>
        <p:spPr>
          <a:xfrm>
            <a:off x="2186528" y="556000"/>
            <a:ext cx="2094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DCF214-F002-41C2-989B-CC3F50E293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69" t="42673" r="55628" b="34424"/>
          <a:stretch/>
        </p:blipFill>
        <p:spPr>
          <a:xfrm>
            <a:off x="9868331" y="1457503"/>
            <a:ext cx="2312116" cy="22546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9EDE86-1064-4728-AF7C-01D3DEE720E6}"/>
              </a:ext>
            </a:extLst>
          </p:cNvPr>
          <p:cNvSpPr/>
          <p:nvPr/>
        </p:nvSpPr>
        <p:spPr>
          <a:xfrm>
            <a:off x="2186528" y="3933056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1158D82-E92B-449D-8A6B-10C26C9B6068}"/>
                  </a:ext>
                </a:extLst>
              </p:cNvPr>
              <p:cNvSpPr/>
              <p:nvPr/>
            </p:nvSpPr>
            <p:spPr>
              <a:xfrm>
                <a:off x="2186528" y="4273404"/>
                <a:ext cx="9852475" cy="985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(a)	Independent events: the result of one spin does not affect the next.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(b)	The probabilities of each event are  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,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(O)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,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(P)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1158D82-E92B-449D-8A6B-10C26C9B60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528" y="4273404"/>
                <a:ext cx="9852475" cy="985078"/>
              </a:xfrm>
              <a:prstGeom prst="rect">
                <a:avLst/>
              </a:prstGeom>
              <a:blipFill>
                <a:blip r:embed="rId5"/>
                <a:stretch>
                  <a:fillRect l="-990" t="-4321" b="-4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0461773-149D-4DF3-9935-E6A1B341F766}"/>
                  </a:ext>
                </a:extLst>
              </p:cNvPr>
              <p:cNvSpPr/>
              <p:nvPr/>
            </p:nvSpPr>
            <p:spPr>
              <a:xfrm>
                <a:off x="2748289" y="5157844"/>
                <a:ext cx="3121688" cy="615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err="1">
                    <a:solidFill>
                      <a:srgbClr val="FF0000"/>
                    </a:solidFill>
                  </a:rPr>
                  <a:t>i</a:t>
                </a:r>
                <a:r>
                  <a:rPr lang="en-US" sz="2400" dirty="0">
                    <a:solidFill>
                      <a:srgbClr val="FF0000"/>
                    </a:solidFill>
                  </a:rPr>
                  <a:t>)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(RR)*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0461773-149D-4DF3-9935-E6A1B341F7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289" y="5157844"/>
                <a:ext cx="3121688" cy="615810"/>
              </a:xfrm>
              <a:prstGeom prst="rect">
                <a:avLst/>
              </a:prstGeom>
              <a:blipFill>
                <a:blip r:embed="rId6"/>
                <a:stretch>
                  <a:fillRect l="-3125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4150D72-44B5-47DF-8019-E29427DF5D62}"/>
                  </a:ext>
                </a:extLst>
              </p:cNvPr>
              <p:cNvSpPr/>
              <p:nvPr/>
            </p:nvSpPr>
            <p:spPr>
              <a:xfrm>
                <a:off x="6567335" y="5157075"/>
                <a:ext cx="4870564" cy="6165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ii)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(RO or OR) = 2×(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4150D72-44B5-47DF-8019-E29427DF5D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335" y="5157075"/>
                <a:ext cx="4870564" cy="616579"/>
              </a:xfrm>
              <a:prstGeom prst="rect">
                <a:avLst/>
              </a:prstGeom>
              <a:blipFill>
                <a:blip r:embed="rId7"/>
                <a:stretch>
                  <a:fillRect l="-1877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C19C87E-2D25-497A-AED7-6F3FFEE97CD4}"/>
                  </a:ext>
                </a:extLst>
              </p:cNvPr>
              <p:cNvSpPr/>
              <p:nvPr/>
            </p:nvSpPr>
            <p:spPr>
              <a:xfrm>
                <a:off x="2748289" y="5728342"/>
                <a:ext cx="6467718" cy="616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1" hangingPunct="1">
                  <a:buClr>
                    <a:srgbClr val="000000"/>
                  </a:buClr>
                  <a:buSzPct val="100000"/>
                  <a:defRPr/>
                </a:pPr>
                <a:r>
                  <a:rPr lang="en-US" sz="2400" dirty="0">
                    <a:solidFill>
                      <a:srgbClr val="FF0000"/>
                    </a:solidFill>
                  </a:rPr>
                  <a:t>iii)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400" dirty="0">
                    <a:solidFill>
                      <a:srgbClr val="FF0000"/>
                    </a:solidFill>
                  </a:rPr>
                  <a:t>(RR or OO or PP)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C19C87E-2D25-497A-AED7-6F3FFEE97C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289" y="5728342"/>
                <a:ext cx="6467718" cy="616579"/>
              </a:xfrm>
              <a:prstGeom prst="rect">
                <a:avLst/>
              </a:prstGeom>
              <a:blipFill rotWithShape="1">
                <a:blip r:embed="rId8"/>
                <a:stretch>
                  <a:fillRect l="-1508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38429AA-4AF4-5547-BF06-BB641E63311D}"/>
              </a:ext>
            </a:extLst>
          </p:cNvPr>
          <p:cNvSpPr txBox="1"/>
          <p:nvPr/>
        </p:nvSpPr>
        <p:spPr>
          <a:xfrm>
            <a:off x="4079776" y="6351331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(RR) means RED 1</a:t>
            </a:r>
            <a:r>
              <a:rPr lang="en-US" baseline="30000" dirty="0">
                <a:solidFill>
                  <a:srgbClr val="0070C0"/>
                </a:solidFill>
              </a:rPr>
              <a:t>st</a:t>
            </a:r>
            <a:r>
              <a:rPr lang="en-US" dirty="0">
                <a:solidFill>
                  <a:srgbClr val="0070C0"/>
                </a:solidFill>
              </a:rPr>
              <a:t> time AND RED 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time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E7654C-5E15-D741-8A35-1B8DE5ADDE0E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D3.1</a:t>
            </a:r>
          </a:p>
        </p:txBody>
      </p:sp>
    </p:spTree>
    <p:extLst>
      <p:ext uri="{BB962C8B-B14F-4D97-AF65-F5344CB8AC3E}">
        <p14:creationId xmlns:p14="http://schemas.microsoft.com/office/powerpoint/2010/main" val="6397945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186908" y="730049"/>
            <a:ext cx="9721081" cy="16466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1. A bag contains 7 red balls and 3 green balls.  A ball is taken out 	and 	replaced. A second ball is then taken out. R is the event that a Red 	ball is selected.  G is the event that a Green ball is selected.</a:t>
            </a:r>
          </a:p>
          <a:p>
            <a:pPr marL="0" indent="0" eaLnBrk="1" hangingPunct="1">
              <a:buClr>
                <a:srgbClr val="000000"/>
              </a:buClr>
              <a:buSzPct val="100000"/>
              <a:tabLst>
                <a:tab pos="269875" algn="l"/>
                <a:tab pos="720725" algn="l"/>
              </a:tabLst>
              <a:defRPr/>
            </a:pPr>
            <a:r>
              <a:rPr lang="en-US" sz="2400" dirty="0"/>
              <a:t>	(a)	Find the following probabilities: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D3.1: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9B4B40-E535-4E49-8A93-09A1A8E14FA5}"/>
              </a:ext>
            </a:extLst>
          </p:cNvPr>
          <p:cNvSpPr/>
          <p:nvPr/>
        </p:nvSpPr>
        <p:spPr>
          <a:xfrm>
            <a:off x="3171507" y="2409378"/>
            <a:ext cx="1023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/>
              <a:t>i</a:t>
            </a:r>
            <a:r>
              <a:rPr lang="en-GB" sz="2400" dirty="0"/>
              <a:t>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/>
              <a:t>(R</a:t>
            </a:r>
            <a:r>
              <a:rPr lang="en-GB" dirty="0"/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4D5816-A509-45DD-A005-25A1D872F930}"/>
              </a:ext>
            </a:extLst>
          </p:cNvPr>
          <p:cNvSpPr/>
          <p:nvPr/>
        </p:nvSpPr>
        <p:spPr>
          <a:xfrm>
            <a:off x="4526889" y="2409378"/>
            <a:ext cx="1228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(ii)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/>
              <a:t>(G)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2C01A9-7540-4433-ACB8-5E909D89F2B8}"/>
              </a:ext>
            </a:extLst>
          </p:cNvPr>
          <p:cNvSpPr/>
          <p:nvPr/>
        </p:nvSpPr>
        <p:spPr>
          <a:xfrm>
            <a:off x="6156024" y="2409378"/>
            <a:ext cx="1433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iii)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(GG)</a:t>
            </a:r>
            <a:endParaRPr lang="en-GB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B02D23-1462-4A96-B717-8FC80E7DF85D}"/>
              </a:ext>
            </a:extLst>
          </p:cNvPr>
          <p:cNvSpPr/>
          <p:nvPr/>
        </p:nvSpPr>
        <p:spPr>
          <a:xfrm>
            <a:off x="7987418" y="2409378"/>
            <a:ext cx="1417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iv)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/>
              <a:t>(RR)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9BB65A-4FDC-4E50-9BDD-74B4D8B5AD16}"/>
              </a:ext>
            </a:extLst>
          </p:cNvPr>
          <p:cNvSpPr/>
          <p:nvPr/>
        </p:nvSpPr>
        <p:spPr>
          <a:xfrm>
            <a:off x="9846866" y="2409378"/>
            <a:ext cx="1364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v)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(GR)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F772D61-5322-4A83-B421-62850E30B19E}"/>
                  </a:ext>
                </a:extLst>
              </p:cNvPr>
              <p:cNvSpPr txBox="1"/>
              <p:nvPr/>
            </p:nvSpPr>
            <p:spPr>
              <a:xfrm>
                <a:off x="4135066" y="2320186"/>
                <a:ext cx="118956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F772D61-5322-4A83-B421-62850E30B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5066" y="2320186"/>
                <a:ext cx="118956" cy="668581"/>
              </a:xfrm>
              <a:prstGeom prst="rect">
                <a:avLst/>
              </a:prstGeom>
              <a:blipFill rotWithShape="1">
                <a:blip r:embed="rId4"/>
                <a:stretch>
                  <a:fillRect r="-1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885355A-EF00-4217-94BC-BA3904E17B3D}"/>
                  </a:ext>
                </a:extLst>
              </p:cNvPr>
              <p:cNvSpPr/>
              <p:nvPr/>
            </p:nvSpPr>
            <p:spPr>
              <a:xfrm>
                <a:off x="5648821" y="2291653"/>
                <a:ext cx="540533" cy="697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885355A-EF00-4217-94BC-BA3904E17B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821" y="2291653"/>
                <a:ext cx="540533" cy="6971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DAC336-BDE3-48F4-B70D-32B3A43E3A07}"/>
                  </a:ext>
                </a:extLst>
              </p:cNvPr>
              <p:cNvSpPr/>
              <p:nvPr/>
            </p:nvSpPr>
            <p:spPr>
              <a:xfrm>
                <a:off x="9214668" y="2304926"/>
                <a:ext cx="683200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49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DDAC336-BDE3-48F4-B70D-32B3A43E3A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4668" y="2304926"/>
                <a:ext cx="683200" cy="6705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9316DC0-66DC-42F5-8B6E-7EF02D57C160}"/>
                  </a:ext>
                </a:extLst>
              </p:cNvPr>
              <p:cNvSpPr/>
              <p:nvPr/>
            </p:nvSpPr>
            <p:spPr>
              <a:xfrm>
                <a:off x="7398594" y="2304926"/>
                <a:ext cx="683200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9316DC0-66DC-42F5-8B6E-7EF02D57C1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594" y="2304926"/>
                <a:ext cx="683200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9AB48F6-2C7D-4BF4-9257-397EF6B45EA6}"/>
                  </a:ext>
                </a:extLst>
              </p:cNvPr>
              <p:cNvSpPr/>
              <p:nvPr/>
            </p:nvSpPr>
            <p:spPr>
              <a:xfrm>
                <a:off x="11027980" y="2291653"/>
                <a:ext cx="683200" cy="697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9AB48F6-2C7D-4BF4-9257-397EF6B45E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7980" y="2291653"/>
                <a:ext cx="683200" cy="69711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EDA186D8-FF37-4713-9908-7A7CC3B0BA87}"/>
              </a:ext>
            </a:extLst>
          </p:cNvPr>
          <p:cNvSpPr/>
          <p:nvPr/>
        </p:nvSpPr>
        <p:spPr>
          <a:xfrm>
            <a:off x="2468695" y="3159617"/>
            <a:ext cx="9298921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dirty="0"/>
              <a:t>(b)	Find the probability that if two balls are taken out in turn: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	</a:t>
            </a:r>
            <a:r>
              <a:rPr lang="en-US" sz="2400" dirty="0" err="1"/>
              <a:t>i</a:t>
            </a:r>
            <a:r>
              <a:rPr lang="en-US" sz="2400" dirty="0"/>
              <a:t>)	they are both red,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	ii)	they are different </a:t>
            </a:r>
            <a:r>
              <a:rPr lang="en-US" sz="2400" dirty="0" err="1"/>
              <a:t>colours</a:t>
            </a:r>
            <a:r>
              <a:rPr lang="en-US" sz="2400" dirty="0"/>
              <a:t>,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	iii)	they are the same colour.</a:t>
            </a:r>
            <a:endParaRPr lang="en-GB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9F51A3-3EC3-4814-A70D-5B95D8D9E843}"/>
              </a:ext>
            </a:extLst>
          </p:cNvPr>
          <p:cNvSpPr/>
          <p:nvPr/>
        </p:nvSpPr>
        <p:spPr>
          <a:xfrm>
            <a:off x="2468695" y="4972508"/>
            <a:ext cx="1667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C91246E-6D64-49CF-BB61-877F5D0D2DE4}"/>
                  </a:ext>
                </a:extLst>
              </p:cNvPr>
              <p:cNvSpPr txBox="1"/>
              <p:nvPr/>
            </p:nvSpPr>
            <p:spPr>
              <a:xfrm>
                <a:off x="2468695" y="5405195"/>
                <a:ext cx="4163707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(b)  </a:t>
                </a:r>
                <a:r>
                  <a:rPr lang="en-GB" sz="2400" dirty="0" err="1">
                    <a:solidFill>
                      <a:srgbClr val="FF0000"/>
                    </a:solidFill>
                  </a:rPr>
                  <a:t>i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(RR)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49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C91246E-6D64-49CF-BB61-877F5D0D2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695" y="5405195"/>
                <a:ext cx="4163707" cy="616964"/>
              </a:xfrm>
              <a:prstGeom prst="rect">
                <a:avLst/>
              </a:prstGeom>
              <a:blipFill>
                <a:blip r:embed="rId9"/>
                <a:stretch>
                  <a:fillRect l="-2343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4B40C9-43F7-4605-9FC4-7C9D3CD0CD8A}"/>
                  </a:ext>
                </a:extLst>
              </p:cNvPr>
              <p:cNvSpPr txBox="1"/>
              <p:nvPr/>
            </p:nvSpPr>
            <p:spPr>
              <a:xfrm>
                <a:off x="6425697" y="5405195"/>
                <a:ext cx="5772871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ii)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(RG or GR) = 2 </a:t>
                </a:r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4B40C9-43F7-4605-9FC4-7C9D3CD0C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697" y="5405195"/>
                <a:ext cx="5772871" cy="616964"/>
              </a:xfrm>
              <a:prstGeom prst="rect">
                <a:avLst/>
              </a:prstGeom>
              <a:blipFill>
                <a:blip r:embed="rId10"/>
                <a:stretch>
                  <a:fillRect l="-1584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AEF522-C9AC-4C31-A4C1-BEB9236CE090}"/>
                  </a:ext>
                </a:extLst>
              </p:cNvPr>
              <p:cNvSpPr txBox="1"/>
              <p:nvPr/>
            </p:nvSpPr>
            <p:spPr>
              <a:xfrm>
                <a:off x="2922829" y="6108456"/>
                <a:ext cx="8567045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iii)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solidFill>
                      <a:srgbClr val="FF0000"/>
                    </a:solidFill>
                  </a:rPr>
                  <a:t>(RR or GG)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×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)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×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49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58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9AEF522-C9AC-4C31-A4C1-BEB9236CE0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829" y="6108456"/>
                <a:ext cx="8567045" cy="622222"/>
              </a:xfrm>
              <a:prstGeom prst="rect">
                <a:avLst/>
              </a:prstGeom>
              <a:blipFill>
                <a:blip r:embed="rId11"/>
                <a:stretch>
                  <a:fillRect l="-1067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5F3D8A04-F120-FF43-9F4B-2F037057AA0C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D3.1</a:t>
            </a:r>
          </a:p>
        </p:txBody>
      </p:sp>
    </p:spTree>
    <p:extLst>
      <p:ext uri="{BB962C8B-B14F-4D97-AF65-F5344CB8AC3E}">
        <p14:creationId xmlns:p14="http://schemas.microsoft.com/office/powerpoint/2010/main" val="1868647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6" grpId="0"/>
      <p:bldP spid="14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84173" y="698628"/>
            <a:ext cx="9721081" cy="33547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2. The probability that Nigel is late for work is 0.2. 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    The probability that Karen is late for work is 0.3.  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     Assuming that these events are independent: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tabLst>
                <a:tab pos="269875" algn="l"/>
                <a:tab pos="442913" algn="l"/>
                <a:tab pos="895350" algn="l"/>
                <a:tab pos="901700" algn="l"/>
              </a:tabLst>
              <a:defRPr/>
            </a:pPr>
            <a:r>
              <a:rPr lang="en-US" sz="2400" dirty="0"/>
              <a:t>	  (a)	find the probability that they are both late for work;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tabLst>
                <a:tab pos="269875" algn="l"/>
                <a:tab pos="442913" algn="l"/>
                <a:tab pos="895350" algn="l"/>
                <a:tab pos="901700" algn="l"/>
              </a:tabLst>
              <a:defRPr/>
            </a:pPr>
            <a:r>
              <a:rPr lang="en-US" sz="2400" dirty="0"/>
              <a:t>     (b) 	find the probability that they are both on time;</a:t>
            </a:r>
          </a:p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tabLst>
                <a:tab pos="269875" algn="l"/>
                <a:tab pos="442913" algn="l"/>
                <a:tab pos="895350" algn="l"/>
                <a:tab pos="901700" algn="l"/>
              </a:tabLst>
              <a:defRPr/>
            </a:pPr>
            <a:r>
              <a:rPr lang="en-US" sz="2400" dirty="0"/>
              <a:t>     (c) find the probability that only one of them is late:</a:t>
            </a:r>
          </a:p>
          <a:p>
            <a:pPr marL="0" indent="0" eaLnBrk="1" hangingPunct="1">
              <a:buClr>
                <a:srgbClr val="000000"/>
              </a:buClr>
              <a:buSzPct val="100000"/>
              <a:tabLst>
                <a:tab pos="269875" algn="l"/>
                <a:tab pos="442913" algn="l"/>
                <a:tab pos="895350" algn="l"/>
                <a:tab pos="901700" algn="l"/>
              </a:tabLst>
              <a:defRPr/>
            </a:pPr>
            <a:r>
              <a:rPr lang="en-US" sz="2400" dirty="0"/>
              <a:t>     (d)	would your answer be the same in (a) if you knew that Karen 	 	       	was going to give Nigel a lift in her car?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14136" y="446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D3.1: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8D745A-FA33-4921-9BB6-1FB4E238735F}"/>
              </a:ext>
            </a:extLst>
          </p:cNvPr>
          <p:cNvSpPr/>
          <p:nvPr/>
        </p:nvSpPr>
        <p:spPr>
          <a:xfrm>
            <a:off x="2697673" y="4078758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3610EE-31D5-4186-BC5C-6235F2E96D65}"/>
              </a:ext>
            </a:extLst>
          </p:cNvPr>
          <p:cNvSpPr/>
          <p:nvPr/>
        </p:nvSpPr>
        <p:spPr>
          <a:xfrm>
            <a:off x="2507365" y="4518462"/>
            <a:ext cx="3116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>
                <a:solidFill>
                  <a:srgbClr val="FF0000"/>
                </a:solidFill>
              </a:rPr>
              <a:t>   (a) 0.2×0.3 = 0.06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8A6B7A-1834-4259-B7E4-6AC86BF190F1}"/>
              </a:ext>
            </a:extLst>
          </p:cNvPr>
          <p:cNvSpPr/>
          <p:nvPr/>
        </p:nvSpPr>
        <p:spPr>
          <a:xfrm>
            <a:off x="2762243" y="4991373"/>
            <a:ext cx="2759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(b) 0.8×0.7 = 0.56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9AAB60-C894-4857-986F-D7769B03A703}"/>
              </a:ext>
            </a:extLst>
          </p:cNvPr>
          <p:cNvSpPr/>
          <p:nvPr/>
        </p:nvSpPr>
        <p:spPr>
          <a:xfrm>
            <a:off x="2762243" y="5453038"/>
            <a:ext cx="4031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(c) 0.2×0.7 + 0.8 0.3 = 0.38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BAAC7-5ED7-4EEF-B316-7FCB7D31D445}"/>
              </a:ext>
            </a:extLst>
          </p:cNvPr>
          <p:cNvSpPr txBox="1"/>
          <p:nvPr/>
        </p:nvSpPr>
        <p:spPr>
          <a:xfrm>
            <a:off x="2762243" y="5940068"/>
            <a:ext cx="983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(d) No. We do not know the chance of Karen arriving on time at </a:t>
            </a:r>
          </a:p>
          <a:p>
            <a:pPr>
              <a:tabLst>
                <a:tab pos="450850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	Nigel’s and the chance Nigel would be ready for his lift.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7650A5-99E9-3648-94BA-9ED1D002904B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D3.1</a:t>
            </a:r>
          </a:p>
        </p:txBody>
      </p:sp>
    </p:spTree>
    <p:extLst>
      <p:ext uri="{BB962C8B-B14F-4D97-AF65-F5344CB8AC3E}">
        <p14:creationId xmlns:p14="http://schemas.microsoft.com/office/powerpoint/2010/main" val="12225084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15" y="0"/>
            <a:ext cx="99844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3000" b="1" dirty="0"/>
              <a:t> Section D3.1: Review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51" y="1118699"/>
            <a:ext cx="9967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681" y="2385696"/>
            <a:ext cx="99879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mastered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7FAFCA-C472-CB45-B035-9D1659EB8DEE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851F91-ABA4-7D4A-8CBE-060D1F52D90B}"/>
              </a:ext>
            </a:extLst>
          </p:cNvPr>
          <p:cNvSpPr/>
          <p:nvPr/>
        </p:nvSpPr>
        <p:spPr>
          <a:xfrm>
            <a:off x="3057565" y="376068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http://szalonta.hu/ske/text/D3/sked3s1.html</a:t>
            </a:r>
          </a:p>
        </p:txBody>
      </p:sp>
    </p:spTree>
    <p:extLst>
      <p:ext uri="{BB962C8B-B14F-4D97-AF65-F5344CB8AC3E}">
        <p14:creationId xmlns:p14="http://schemas.microsoft.com/office/powerpoint/2010/main" val="355313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4" y="742708"/>
            <a:ext cx="9721081" cy="279307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spcAft>
                <a:spcPts val="6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If two events cannot happen or take place at the same time, then they are called </a:t>
            </a:r>
            <a:r>
              <a:rPr lang="en-US" sz="2400" i="1" dirty="0"/>
              <a:t>mutually exclusive events</a:t>
            </a:r>
            <a:r>
              <a:rPr lang="en-US" sz="2400" dirty="0"/>
              <a:t>.  For example, when tossing a single coin the events 'heads' and 'tails' are mutually exclusive because they cannot both be obtained at the same time.</a:t>
            </a:r>
          </a:p>
          <a:p>
            <a:pPr marL="0" indent="0" eaLnBrk="1" hangingPunct="1">
              <a:spcAft>
                <a:spcPts val="300"/>
              </a:spcAft>
              <a:buClr>
                <a:srgbClr val="000000"/>
              </a:buClr>
              <a:buSzPct val="100000"/>
              <a:defRPr/>
            </a:pPr>
            <a:r>
              <a:rPr lang="en-US" sz="2400" dirty="0"/>
              <a:t>If A and B are mutually exclusive events then the probability of obtaining A or B is given by: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                                   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 or B) =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(A) +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/>
              <a:t>(B)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28773" y="3"/>
            <a:ext cx="99778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Mutually Exclusive Events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ED1FAF-D558-4CE7-A35D-75AE06D23731}"/>
              </a:ext>
            </a:extLst>
          </p:cNvPr>
          <p:cNvSpPr/>
          <p:nvPr/>
        </p:nvSpPr>
        <p:spPr>
          <a:xfrm>
            <a:off x="2366221" y="3575655"/>
            <a:ext cx="9840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State whether or not the pairs of events described below are mutually exclusive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14FCBA-E5A3-4080-88EC-46DC6C727B21}"/>
              </a:ext>
            </a:extLst>
          </p:cNvPr>
          <p:cNvSpPr txBox="1"/>
          <p:nvPr/>
        </p:nvSpPr>
        <p:spPr>
          <a:xfrm>
            <a:off x="2374359" y="3218011"/>
            <a:ext cx="2137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CE7738-CA17-4753-A15E-C5D03E38AE13}"/>
              </a:ext>
            </a:extLst>
          </p:cNvPr>
          <p:cNvSpPr/>
          <p:nvPr/>
        </p:nvSpPr>
        <p:spPr>
          <a:xfrm>
            <a:off x="2366221" y="4804877"/>
            <a:ext cx="936104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(a)  A:  A die is rolled and shows a  6.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     B:  A die is rolled and shows an odd number.</a:t>
            </a:r>
          </a:p>
          <a:p>
            <a:r>
              <a:rPr lang="en-US" sz="2400" dirty="0"/>
              <a:t>(b)  A:  Selecting a child with blue eyes from a class. </a:t>
            </a:r>
          </a:p>
          <a:p>
            <a:r>
              <a:rPr lang="en-US" sz="2400" dirty="0"/>
              <a:t>      B:  Selecting a left-handed person from a class.</a:t>
            </a: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84DBD7-469B-4C49-8195-82BD6AFA3ABD}"/>
              </a:ext>
            </a:extLst>
          </p:cNvPr>
          <p:cNvSpPr txBox="1"/>
          <p:nvPr/>
        </p:nvSpPr>
        <p:spPr>
          <a:xfrm>
            <a:off x="2374359" y="4367057"/>
            <a:ext cx="2425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0E4449-38BA-244E-AD65-991C96DA63A3}"/>
              </a:ext>
            </a:extLst>
          </p:cNvPr>
          <p:cNvSpPr/>
          <p:nvPr/>
        </p:nvSpPr>
        <p:spPr>
          <a:xfrm>
            <a:off x="-1" y="44625"/>
            <a:ext cx="221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D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D3 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D3.2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FF23BA-B18C-4E03-B168-E9D97FB6067B}"/>
              </a:ext>
            </a:extLst>
          </p:cNvPr>
          <p:cNvSpPr txBox="1"/>
          <p:nvPr/>
        </p:nvSpPr>
        <p:spPr>
          <a:xfrm>
            <a:off x="9283092" y="4014626"/>
            <a:ext cx="29235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(a) Yes, they are mutually exclusive as a </a:t>
            </a:r>
            <a:r>
              <a:rPr lang="en-GB">
                <a:solidFill>
                  <a:srgbClr val="FF0000"/>
                </a:solidFill>
              </a:rPr>
              <a:t>die CANNOT show </a:t>
            </a:r>
            <a:r>
              <a:rPr lang="en-GB" dirty="0">
                <a:solidFill>
                  <a:srgbClr val="FF0000"/>
                </a:solidFill>
              </a:rPr>
              <a:t>a 6 and an odd number at the same time.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21B7D6-437B-430E-9F0A-8DE844A92BC9}"/>
              </a:ext>
            </a:extLst>
          </p:cNvPr>
          <p:cNvSpPr txBox="1"/>
          <p:nvPr/>
        </p:nvSpPr>
        <p:spPr>
          <a:xfrm>
            <a:off x="9466228" y="5599731"/>
            <a:ext cx="27404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(b) No, not mutually exclusive as both CAN happen at the same time.</a:t>
            </a:r>
          </a:p>
        </p:txBody>
      </p:sp>
    </p:spTree>
    <p:extLst>
      <p:ext uri="{BB962C8B-B14F-4D97-AF65-F5344CB8AC3E}">
        <p14:creationId xmlns:p14="http://schemas.microsoft.com/office/powerpoint/2010/main" val="29917043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http://schemas.microsoft.com/office/2006/documentManagement/types"/>
    <ds:schemaRef ds:uri="f7b00057-f5aa-46f4-8410-da255f325540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9ee75292-5076-4fcc-bc52-dcc754448144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9047</TotalTime>
  <Words>3324</Words>
  <Application>Microsoft Office PowerPoint</Application>
  <PresentationFormat>Widescreen</PresentationFormat>
  <Paragraphs>355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Cambria Math</vt:lpstr>
      <vt:lpstr>Times New Roman</vt:lpstr>
      <vt:lpstr>Alapértelmezett terv</vt:lpstr>
      <vt:lpstr>TSST Strand D UNIT D3: Extending Probability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Liz Holland</cp:lastModifiedBy>
  <cp:revision>356</cp:revision>
  <cp:lastPrinted>2016-10-17T08:47:54Z</cp:lastPrinted>
  <dcterms:created xsi:type="dcterms:W3CDTF">2012-10-10T19:07:13Z</dcterms:created>
  <dcterms:modified xsi:type="dcterms:W3CDTF">2020-11-04T15:28:34Z</dcterms:modified>
</cp:coreProperties>
</file>