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6"/>
  </p:notesMasterIdLst>
  <p:handoutMasterIdLst>
    <p:handoutMasterId r:id="rId37"/>
  </p:handoutMasterIdLst>
  <p:sldIdLst>
    <p:sldId id="355" r:id="rId5"/>
    <p:sldId id="345" r:id="rId6"/>
    <p:sldId id="273" r:id="rId7"/>
    <p:sldId id="380" r:id="rId8"/>
    <p:sldId id="381" r:id="rId9"/>
    <p:sldId id="294" r:id="rId10"/>
    <p:sldId id="388" r:id="rId11"/>
    <p:sldId id="361" r:id="rId12"/>
    <p:sldId id="382" r:id="rId13"/>
    <p:sldId id="383" r:id="rId14"/>
    <p:sldId id="387" r:id="rId15"/>
    <p:sldId id="384" r:id="rId16"/>
    <p:sldId id="385" r:id="rId17"/>
    <p:sldId id="389" r:id="rId18"/>
    <p:sldId id="390" r:id="rId19"/>
    <p:sldId id="391" r:id="rId20"/>
    <p:sldId id="402" r:id="rId21"/>
    <p:sldId id="392" r:id="rId22"/>
    <p:sldId id="399" r:id="rId23"/>
    <p:sldId id="400" r:id="rId24"/>
    <p:sldId id="401" r:id="rId25"/>
    <p:sldId id="403" r:id="rId26"/>
    <p:sldId id="404" r:id="rId27"/>
    <p:sldId id="405" r:id="rId28"/>
    <p:sldId id="406" r:id="rId29"/>
    <p:sldId id="407" r:id="rId30"/>
    <p:sldId id="408" r:id="rId31"/>
    <p:sldId id="409" r:id="rId32"/>
    <p:sldId id="410" r:id="rId33"/>
    <p:sldId id="411" r:id="rId34"/>
    <p:sldId id="412" r:id="rId35"/>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00B0F0"/>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94" autoAdjust="0"/>
    <p:restoredTop sz="94656"/>
  </p:normalViewPr>
  <p:slideViewPr>
    <p:cSldViewPr>
      <p:cViewPr varScale="1">
        <p:scale>
          <a:sx n="70" d="100"/>
          <a:sy n="70" d="100"/>
        </p:scale>
        <p:origin x="450" y="48"/>
      </p:cViewPr>
      <p:guideLst>
        <p:guide orient="horz" pos="2160"/>
        <p:guide pos="3840"/>
      </p:guideLst>
    </p:cSldViewPr>
  </p:slideViewPr>
  <p:outlineViewPr>
    <p:cViewPr varScale="1">
      <p:scale>
        <a:sx n="170" d="200"/>
        <a:sy n="170" d="200"/>
      </p:scale>
      <p:origin x="-780" y="-84"/>
    </p:cViewPr>
  </p:outlineViewPr>
  <p:notesTextViewPr>
    <p:cViewPr>
      <p:scale>
        <a:sx n="3" d="2"/>
        <a:sy n="3" d="2"/>
      </p:scale>
      <p:origin x="0" y="0"/>
    </p:cViewPr>
  </p:notesTextViewPr>
  <p:sorterViewPr>
    <p:cViewPr>
      <p:scale>
        <a:sx n="80" d="100"/>
        <a:sy n="8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rts/_rels/chart1.xml.rels><?xml version="1.0" encoding="UTF-8" standalone="yes"?>
<Relationships xmlns="http://schemas.openxmlformats.org/package/2006/relationships"><Relationship Id="rId3" Type="http://schemas.openxmlformats.org/officeDocument/2006/relationships/oleObject" Target="about:blank"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about:blank"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about:blank"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dirty="0">
                <a:latin typeface="Arial" panose="020B0604020202020204" pitchFamily="34" charset="0"/>
                <a:cs typeface="Arial" panose="020B0604020202020204" pitchFamily="34" charset="0"/>
              </a:rPr>
              <a:t>Frequency</a:t>
            </a:r>
            <a:r>
              <a:rPr lang="en-US" sz="1600" baseline="0" dirty="0">
                <a:latin typeface="Arial" panose="020B0604020202020204" pitchFamily="34" charset="0"/>
                <a:cs typeface="Arial" panose="020B0604020202020204" pitchFamily="34" charset="0"/>
              </a:rPr>
              <a:t> of n</a:t>
            </a:r>
            <a:r>
              <a:rPr lang="en-US" sz="1600" dirty="0">
                <a:latin typeface="Arial" panose="020B0604020202020204" pitchFamily="34" charset="0"/>
                <a:cs typeface="Arial" panose="020B0604020202020204" pitchFamily="34" charset="0"/>
              </a:rPr>
              <a:t>umber of goals scored per game</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numRef>
              <c:f>Sheet1!$A$1:$A$8</c:f>
              <c:numCache>
                <c:formatCode>General</c:formatCode>
                <c:ptCount val="8"/>
                <c:pt idx="0">
                  <c:v>0</c:v>
                </c:pt>
                <c:pt idx="1">
                  <c:v>1</c:v>
                </c:pt>
                <c:pt idx="2">
                  <c:v>2</c:v>
                </c:pt>
                <c:pt idx="3">
                  <c:v>3</c:v>
                </c:pt>
                <c:pt idx="4">
                  <c:v>4</c:v>
                </c:pt>
                <c:pt idx="5">
                  <c:v>5</c:v>
                </c:pt>
                <c:pt idx="6">
                  <c:v>6</c:v>
                </c:pt>
                <c:pt idx="7">
                  <c:v>7</c:v>
                </c:pt>
              </c:numCache>
            </c:numRef>
          </c:cat>
          <c:val>
            <c:numRef>
              <c:f>Sheet1!$B$1:$B$8</c:f>
              <c:numCache>
                <c:formatCode>General</c:formatCode>
                <c:ptCount val="8"/>
                <c:pt idx="0">
                  <c:v>2</c:v>
                </c:pt>
                <c:pt idx="1">
                  <c:v>10</c:v>
                </c:pt>
                <c:pt idx="2">
                  <c:v>10</c:v>
                </c:pt>
                <c:pt idx="3">
                  <c:v>9</c:v>
                </c:pt>
                <c:pt idx="4">
                  <c:v>2</c:v>
                </c:pt>
                <c:pt idx="5">
                  <c:v>2</c:v>
                </c:pt>
                <c:pt idx="6">
                  <c:v>2</c:v>
                </c:pt>
                <c:pt idx="7">
                  <c:v>0</c:v>
                </c:pt>
              </c:numCache>
            </c:numRef>
          </c:val>
          <c:extLst>
            <c:ext xmlns:c16="http://schemas.microsoft.com/office/drawing/2014/chart" uri="{C3380CC4-5D6E-409C-BE32-E72D297353CC}">
              <c16:uniqueId val="{00000000-78FD-5745-AD31-988144977CE6}"/>
            </c:ext>
          </c:extLst>
        </c:ser>
        <c:dLbls>
          <c:showLegendKey val="0"/>
          <c:showVal val="0"/>
          <c:showCatName val="0"/>
          <c:showSerName val="0"/>
          <c:showPercent val="0"/>
          <c:showBubbleSize val="0"/>
        </c:dLbls>
        <c:gapWidth val="219"/>
        <c:overlap val="-27"/>
        <c:axId val="117525888"/>
        <c:axId val="118715520"/>
      </c:barChart>
      <c:catAx>
        <c:axId val="117525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715520"/>
        <c:crosses val="autoZero"/>
        <c:auto val="1"/>
        <c:lblAlgn val="ctr"/>
        <c:lblOffset val="100"/>
        <c:noMultiLvlLbl val="0"/>
      </c:catAx>
      <c:valAx>
        <c:axId val="118715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5258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dirty="0">
                <a:latin typeface="Arial" panose="020B0604020202020204" pitchFamily="34" charset="0"/>
                <a:cs typeface="Arial" panose="020B0604020202020204" pitchFamily="34" charset="0"/>
              </a:rPr>
              <a:t>Number of goals scored per game</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117698944"/>
        <c:axId val="117700480"/>
      </c:barChart>
      <c:catAx>
        <c:axId val="117698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700480"/>
        <c:crosses val="autoZero"/>
        <c:auto val="1"/>
        <c:lblAlgn val="ctr"/>
        <c:lblOffset val="100"/>
        <c:noMultiLvlLbl val="0"/>
      </c:catAx>
      <c:valAx>
        <c:axId val="117700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6989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dirty="0">
                <a:latin typeface="Arial" panose="020B0604020202020204" pitchFamily="34" charset="0"/>
                <a:cs typeface="Arial" panose="020B0604020202020204" pitchFamily="34" charset="0"/>
              </a:rPr>
              <a:t>Frequency of number of goals </a:t>
            </a:r>
            <a:r>
              <a:rPr lang="en-US" sz="1600" baseline="0" dirty="0">
                <a:latin typeface="Arial" panose="020B0604020202020204" pitchFamily="34" charset="0"/>
                <a:cs typeface="Arial" panose="020B0604020202020204" pitchFamily="34" charset="0"/>
              </a:rPr>
              <a:t>scored per game</a:t>
            </a:r>
            <a:endParaRPr lang="en-US" sz="1600"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8445856841497166E-2"/>
          <c:y val="6.9851072104954504E-2"/>
          <c:w val="0.931709061269685"/>
          <c:h val="0.81609965710888854"/>
        </c:manualLayout>
      </c:layout>
      <c:barChart>
        <c:barDir val="bar"/>
        <c:grouping val="clustered"/>
        <c:varyColors val="0"/>
        <c:ser>
          <c:idx val="0"/>
          <c:order val="0"/>
          <c:spPr>
            <a:solidFill>
              <a:schemeClr val="accent1"/>
            </a:solidFill>
            <a:ln>
              <a:noFill/>
            </a:ln>
            <a:effectLst/>
          </c:spPr>
          <c:invertIfNegative val="0"/>
          <c:cat>
            <c:numRef>
              <c:f>Sheet1!$A$1:$A$8</c:f>
              <c:numCache>
                <c:formatCode>General</c:formatCode>
                <c:ptCount val="8"/>
                <c:pt idx="0">
                  <c:v>0</c:v>
                </c:pt>
                <c:pt idx="1">
                  <c:v>1</c:v>
                </c:pt>
                <c:pt idx="2">
                  <c:v>2</c:v>
                </c:pt>
                <c:pt idx="3">
                  <c:v>3</c:v>
                </c:pt>
                <c:pt idx="4">
                  <c:v>4</c:v>
                </c:pt>
                <c:pt idx="5">
                  <c:v>5</c:v>
                </c:pt>
                <c:pt idx="6">
                  <c:v>6</c:v>
                </c:pt>
                <c:pt idx="7">
                  <c:v>7</c:v>
                </c:pt>
              </c:numCache>
            </c:numRef>
          </c:cat>
          <c:val>
            <c:numRef>
              <c:f>Sheet1!$B$1:$B$8</c:f>
              <c:numCache>
                <c:formatCode>General</c:formatCode>
                <c:ptCount val="8"/>
                <c:pt idx="0">
                  <c:v>2</c:v>
                </c:pt>
                <c:pt idx="1">
                  <c:v>10</c:v>
                </c:pt>
                <c:pt idx="2">
                  <c:v>10</c:v>
                </c:pt>
                <c:pt idx="3">
                  <c:v>9</c:v>
                </c:pt>
                <c:pt idx="4">
                  <c:v>2</c:v>
                </c:pt>
                <c:pt idx="5">
                  <c:v>2</c:v>
                </c:pt>
                <c:pt idx="6">
                  <c:v>2</c:v>
                </c:pt>
                <c:pt idx="7">
                  <c:v>0</c:v>
                </c:pt>
              </c:numCache>
            </c:numRef>
          </c:val>
          <c:extLst>
            <c:ext xmlns:c16="http://schemas.microsoft.com/office/drawing/2014/chart" uri="{C3380CC4-5D6E-409C-BE32-E72D297353CC}">
              <c16:uniqueId val="{00000000-0F1A-A749-9704-FC1951458DE6}"/>
            </c:ext>
          </c:extLst>
        </c:ser>
        <c:dLbls>
          <c:showLegendKey val="0"/>
          <c:showVal val="0"/>
          <c:showCatName val="0"/>
          <c:showSerName val="0"/>
          <c:showPercent val="0"/>
          <c:showBubbleSize val="0"/>
        </c:dLbls>
        <c:gapWidth val="182"/>
        <c:axId val="117709056"/>
        <c:axId val="117719040"/>
      </c:barChart>
      <c:catAx>
        <c:axId val="1177090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719040"/>
        <c:crosses val="autoZero"/>
        <c:auto val="1"/>
        <c:lblAlgn val="ctr"/>
        <c:lblOffset val="100"/>
        <c:noMultiLvlLbl val="0"/>
      </c:catAx>
      <c:valAx>
        <c:axId val="1177190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7090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1/12/2021</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22109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23683421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1150" y="-12927013"/>
            <a:ext cx="24331613" cy="13687426"/>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2733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1150" y="-12927013"/>
            <a:ext cx="24331613" cy="13687426"/>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lIns="96616" tIns="48308" rIns="96616" bIns="48308"/>
          <a:lstStyle/>
          <a:p>
            <a:fld id="{7E86C206-6EC7-5E44-A44C-D46775DD7817}" type="slidenum">
              <a:rPr lang="en-GB" smtClean="0"/>
              <a:t>23</a:t>
            </a:fld>
            <a:endParaRPr lang="en-GB"/>
          </a:p>
        </p:txBody>
      </p:sp>
    </p:spTree>
    <p:extLst>
      <p:ext uri="{BB962C8B-B14F-4D97-AF65-F5344CB8AC3E}">
        <p14:creationId xmlns:p14="http://schemas.microsoft.com/office/powerpoint/2010/main" val="3647186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1150" y="-12927013"/>
            <a:ext cx="24331613" cy="13687426"/>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lIns="96616" tIns="48308" rIns="96616" bIns="48308"/>
          <a:lstStyle/>
          <a:p>
            <a:fld id="{7E86C206-6EC7-5E44-A44C-D46775DD7817}" type="slidenum">
              <a:rPr lang="en-GB" smtClean="0"/>
              <a:t>24</a:t>
            </a:fld>
            <a:endParaRPr lang="en-GB"/>
          </a:p>
        </p:txBody>
      </p:sp>
    </p:spTree>
    <p:extLst>
      <p:ext uri="{BB962C8B-B14F-4D97-AF65-F5344CB8AC3E}">
        <p14:creationId xmlns:p14="http://schemas.microsoft.com/office/powerpoint/2010/main" val="1096510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1150" y="-12927013"/>
            <a:ext cx="24331613" cy="13687426"/>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lIns="96616" tIns="48308" rIns="96616" bIns="48308"/>
          <a:lstStyle/>
          <a:p>
            <a:fld id="{7E86C206-6EC7-5E44-A44C-D46775DD7817}" type="slidenum">
              <a:rPr lang="en-GB" smtClean="0"/>
              <a:t>25</a:t>
            </a:fld>
            <a:endParaRPr lang="en-GB"/>
          </a:p>
        </p:txBody>
      </p:sp>
    </p:spTree>
    <p:extLst>
      <p:ext uri="{BB962C8B-B14F-4D97-AF65-F5344CB8AC3E}">
        <p14:creationId xmlns:p14="http://schemas.microsoft.com/office/powerpoint/2010/main" val="2169418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1150" y="-12927013"/>
            <a:ext cx="24331613" cy="13687426"/>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lIns="96616" tIns="48308" rIns="96616" bIns="48308"/>
          <a:lstStyle/>
          <a:p>
            <a:fld id="{7E86C206-6EC7-5E44-A44C-D46775DD7817}" type="slidenum">
              <a:rPr lang="en-GB" smtClean="0"/>
              <a:t>26</a:t>
            </a:fld>
            <a:endParaRPr lang="en-GB"/>
          </a:p>
        </p:txBody>
      </p:sp>
    </p:spTree>
    <p:extLst>
      <p:ext uri="{BB962C8B-B14F-4D97-AF65-F5344CB8AC3E}">
        <p14:creationId xmlns:p14="http://schemas.microsoft.com/office/powerpoint/2010/main" val="1599277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1150" y="-12927013"/>
            <a:ext cx="24331613" cy="13687426"/>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lIns="96616" tIns="48308" rIns="96616" bIns="48308"/>
          <a:lstStyle/>
          <a:p>
            <a:fld id="{7E86C206-6EC7-5E44-A44C-D46775DD7817}" type="slidenum">
              <a:rPr lang="en-GB" smtClean="0"/>
              <a:t>27</a:t>
            </a:fld>
            <a:endParaRPr lang="en-GB"/>
          </a:p>
        </p:txBody>
      </p:sp>
    </p:spTree>
    <p:extLst>
      <p:ext uri="{BB962C8B-B14F-4D97-AF65-F5344CB8AC3E}">
        <p14:creationId xmlns:p14="http://schemas.microsoft.com/office/powerpoint/2010/main" val="468841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1150" y="-12927013"/>
            <a:ext cx="24331613" cy="13687426"/>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lIns="96616" tIns="48308" rIns="96616" bIns="48308"/>
          <a:lstStyle/>
          <a:p>
            <a:fld id="{7E86C206-6EC7-5E44-A44C-D46775DD7817}" type="slidenum">
              <a:rPr lang="en-GB" smtClean="0"/>
              <a:t>28</a:t>
            </a:fld>
            <a:endParaRPr lang="en-GB"/>
          </a:p>
        </p:txBody>
      </p:sp>
    </p:spTree>
    <p:extLst>
      <p:ext uri="{BB962C8B-B14F-4D97-AF65-F5344CB8AC3E}">
        <p14:creationId xmlns:p14="http://schemas.microsoft.com/office/powerpoint/2010/main" val="604374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1150" y="-12927013"/>
            <a:ext cx="24331613" cy="13687426"/>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lIns="96616" tIns="48308" rIns="96616" bIns="48308"/>
          <a:lstStyle/>
          <a:p>
            <a:fld id="{7E86C206-6EC7-5E44-A44C-D46775DD7817}" type="slidenum">
              <a:rPr lang="en-GB" smtClean="0"/>
              <a:t>29</a:t>
            </a:fld>
            <a:endParaRPr lang="en-GB"/>
          </a:p>
        </p:txBody>
      </p:sp>
    </p:spTree>
    <p:extLst>
      <p:ext uri="{BB962C8B-B14F-4D97-AF65-F5344CB8AC3E}">
        <p14:creationId xmlns:p14="http://schemas.microsoft.com/office/powerpoint/2010/main" val="969502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091150" y="-12927013"/>
            <a:ext cx="24331613" cy="13687426"/>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lIns="96616" tIns="48308" rIns="96616" bIns="48308"/>
          <a:lstStyle/>
          <a:p>
            <a:fld id="{7E86C206-6EC7-5E44-A44C-D46775DD7817}" type="slidenum">
              <a:rPr lang="en-GB" smtClean="0"/>
              <a:t>30</a:t>
            </a:fld>
            <a:endParaRPr lang="en-GB"/>
          </a:p>
        </p:txBody>
      </p:sp>
    </p:spTree>
    <p:extLst>
      <p:ext uri="{BB962C8B-B14F-4D97-AF65-F5344CB8AC3E}">
        <p14:creationId xmlns:p14="http://schemas.microsoft.com/office/powerpoint/2010/main" val="21494750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3863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zalonta.hu/ske/text/E1/skee1s2.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zalonta.hu/ske/text/E1/skee1s3.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tiff"/></Relationships>
</file>

<file path=ppt/slides/_rels/slide28.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hyperlink" Target="http://szalonta.hu/ske/text/E1/skee1s1.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tif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zalonta.hu/ske/text/E1/skee1s1.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5301208"/>
            <a:ext cx="11593288" cy="1325563"/>
          </a:xfrm>
        </p:spPr>
        <p:txBody>
          <a:bodyPr/>
          <a:lstStyle/>
          <a:p>
            <a:pPr>
              <a:spcBef>
                <a:spcPts val="600"/>
              </a:spcBef>
              <a:spcAft>
                <a:spcPts val="1200"/>
              </a:spcAft>
            </a:pPr>
            <a:r>
              <a:rPr lang="en-GB" sz="3600" b="1" dirty="0" smtClean="0"/>
              <a:t>TSST Strand E</a:t>
            </a:r>
            <a:r>
              <a:rPr lang="en-GB" sz="3600" dirty="0"/>
              <a:t/>
            </a:r>
            <a:br>
              <a:rPr lang="en-GB" sz="3600" dirty="0"/>
            </a:br>
            <a:r>
              <a:rPr lang="en-GB" sz="3600" b="1" dirty="0" smtClean="0"/>
              <a:t>UNIT E1: </a:t>
            </a:r>
            <a:r>
              <a:rPr lang="en-GB" sz="3600" b="1" dirty="0"/>
              <a:t>Data Collection</a:t>
            </a:r>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46509"/>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Random Sample</a:t>
            </a:r>
          </a:p>
        </p:txBody>
      </p:sp>
      <p:sp>
        <p:nvSpPr>
          <p:cNvPr id="5" name="Rectangle 4">
            <a:extLst>
              <a:ext uri="{FF2B5EF4-FFF2-40B4-BE49-F238E27FC236}">
                <a16:creationId xmlns:a16="http://schemas.microsoft.com/office/drawing/2014/main" id="{79E947AA-27D6-2D4E-A304-2547F1D4583C}"/>
              </a:ext>
            </a:extLst>
          </p:cNvPr>
          <p:cNvSpPr/>
          <p:nvPr/>
        </p:nvSpPr>
        <p:spPr>
          <a:xfrm>
            <a:off x="2651953" y="980728"/>
            <a:ext cx="9230759" cy="4524315"/>
          </a:xfrm>
          <a:prstGeom prst="rect">
            <a:avLst/>
          </a:prstGeom>
        </p:spPr>
        <p:txBody>
          <a:bodyPr wrap="square">
            <a:spAutoFit/>
          </a:bodyPr>
          <a:lstStyle/>
          <a:p>
            <a:pPr marL="342900" indent="-342900">
              <a:buFont typeface="Arial" panose="020B0604020202020204" pitchFamily="34" charset="0"/>
              <a:buChar char="•"/>
            </a:pPr>
            <a:r>
              <a:rPr lang="en-US" sz="2400" dirty="0"/>
              <a:t>The sample is formed by selecting a number of members of the population </a:t>
            </a:r>
            <a:r>
              <a:rPr lang="en-US" sz="2400" b="1" dirty="0"/>
              <a:t>at random</a:t>
            </a:r>
            <a:r>
              <a:rPr lang="en-US" sz="2400" dirty="0"/>
              <a:t>. </a:t>
            </a:r>
          </a:p>
          <a:p>
            <a:endParaRPr lang="en-US" sz="2400" dirty="0"/>
          </a:p>
          <a:p>
            <a:pPr marL="342900" indent="-342900">
              <a:buFont typeface="Arial" panose="020B0604020202020204" pitchFamily="34" charset="0"/>
              <a:buChar char="•"/>
            </a:pPr>
            <a:r>
              <a:rPr lang="en-US" sz="2400" dirty="0"/>
              <a:t>It is important to make sure that </a:t>
            </a:r>
            <a:r>
              <a:rPr lang="en-US" sz="2400" b="1" dirty="0"/>
              <a:t>each member of the population is equally likely to be selected</a:t>
            </a:r>
            <a:r>
              <a:rPr lang="en-US" sz="2400" dirty="0"/>
              <a:t>.  </a:t>
            </a:r>
          </a:p>
          <a:p>
            <a:endParaRPr lang="en-US" sz="2400" dirty="0"/>
          </a:p>
          <a:p>
            <a:pPr marL="342900" indent="-342900">
              <a:buFont typeface="Arial" panose="020B0604020202020204" pitchFamily="34" charset="0"/>
              <a:buChar char="•"/>
            </a:pPr>
            <a:r>
              <a:rPr lang="en-US" sz="2400" b="1" dirty="0"/>
              <a:t>Tables of random numbers</a:t>
            </a:r>
            <a:r>
              <a:rPr lang="en-US" sz="2400" dirty="0"/>
              <a:t>* can be used to help this process but more mundane methods, such as using numbers from a telephone directory or even choosing a number from a hat of numbers, can be used. </a:t>
            </a:r>
          </a:p>
          <a:p>
            <a:r>
              <a:rPr lang="en-US" sz="2400" dirty="0"/>
              <a:t> </a:t>
            </a:r>
          </a:p>
          <a:p>
            <a:pPr marL="342900" indent="-342900">
              <a:buFont typeface="Arial" panose="020B0604020202020204" pitchFamily="34" charset="0"/>
              <a:buChar char="•"/>
            </a:pPr>
            <a:r>
              <a:rPr lang="en-US" sz="2400" b="1" dirty="0"/>
              <a:t>Scientific calculators</a:t>
            </a:r>
            <a:r>
              <a:rPr lang="en-US" sz="2400" dirty="0"/>
              <a:t> also provide you with random numbers.</a:t>
            </a:r>
          </a:p>
        </p:txBody>
      </p:sp>
      <p:sp>
        <p:nvSpPr>
          <p:cNvPr id="2" name="TextBox 1">
            <a:extLst>
              <a:ext uri="{FF2B5EF4-FFF2-40B4-BE49-F238E27FC236}">
                <a16:creationId xmlns:a16="http://schemas.microsoft.com/office/drawing/2014/main" id="{94C481A1-AB79-FD48-82A7-FC7A739E08DC}"/>
              </a:ext>
            </a:extLst>
          </p:cNvPr>
          <p:cNvSpPr txBox="1"/>
          <p:nvPr/>
        </p:nvSpPr>
        <p:spPr>
          <a:xfrm>
            <a:off x="3940281" y="6116374"/>
            <a:ext cx="6588224" cy="400110"/>
          </a:xfrm>
          <a:prstGeom prst="rect">
            <a:avLst/>
          </a:prstGeom>
          <a:noFill/>
        </p:spPr>
        <p:txBody>
          <a:bodyPr wrap="square" rtlCol="0">
            <a:spAutoFit/>
          </a:bodyPr>
          <a:lstStyle/>
          <a:p>
            <a:r>
              <a:rPr lang="en-US" dirty="0"/>
              <a:t>* Note: the next slide has a table of random numbers.  </a:t>
            </a:r>
            <a:r>
              <a:rPr lang="en-US" sz="1800" dirty="0"/>
              <a:t>	</a:t>
            </a:r>
          </a:p>
        </p:txBody>
      </p:sp>
      <p:sp>
        <p:nvSpPr>
          <p:cNvPr id="6" name="TextBox 5">
            <a:extLst>
              <a:ext uri="{FF2B5EF4-FFF2-40B4-BE49-F238E27FC236}">
                <a16:creationId xmlns:a16="http://schemas.microsoft.com/office/drawing/2014/main" id="{CC871731-2697-FE48-AE47-F011445AFD8F}"/>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E1.2</a:t>
            </a:r>
            <a:endParaRPr lang="en-US" altLang="en-US" b="1" dirty="0">
              <a:solidFill>
                <a:schemeClr val="bg1"/>
              </a:solidFill>
            </a:endParaRPr>
          </a:p>
        </p:txBody>
      </p:sp>
    </p:spTree>
    <p:extLst>
      <p:ext uri="{BB962C8B-B14F-4D97-AF65-F5344CB8AC3E}">
        <p14:creationId xmlns:p14="http://schemas.microsoft.com/office/powerpoint/2010/main" val="193564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192045" y="0"/>
            <a:ext cx="99999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400" b="1" dirty="0"/>
              <a:t>  </a:t>
            </a:r>
            <a:r>
              <a:rPr lang="en-US" altLang="en-US" sz="2800" b="1" dirty="0"/>
              <a:t>Random Numbers</a:t>
            </a:r>
          </a:p>
        </p:txBody>
      </p:sp>
      <p:pic>
        <p:nvPicPr>
          <p:cNvPr id="3" name="Picture 2">
            <a:extLst>
              <a:ext uri="{FF2B5EF4-FFF2-40B4-BE49-F238E27FC236}">
                <a16:creationId xmlns:a16="http://schemas.microsoft.com/office/drawing/2014/main" id="{5AA14AE7-B711-394B-BF70-7D77BEFBB447}"/>
              </a:ext>
            </a:extLst>
          </p:cNvPr>
          <p:cNvPicPr>
            <a:picLocks noChangeAspect="1"/>
          </p:cNvPicPr>
          <p:nvPr/>
        </p:nvPicPr>
        <p:blipFill>
          <a:blip r:embed="rId2"/>
          <a:stretch>
            <a:fillRect/>
          </a:stretch>
        </p:blipFill>
        <p:spPr>
          <a:xfrm>
            <a:off x="2192045" y="722196"/>
            <a:ext cx="4655801" cy="6234617"/>
          </a:xfrm>
          <a:prstGeom prst="rect">
            <a:avLst/>
          </a:prstGeom>
        </p:spPr>
      </p:pic>
      <p:sp>
        <p:nvSpPr>
          <p:cNvPr id="4" name="TextBox 3">
            <a:extLst>
              <a:ext uri="{FF2B5EF4-FFF2-40B4-BE49-F238E27FC236}">
                <a16:creationId xmlns:a16="http://schemas.microsoft.com/office/drawing/2014/main" id="{6AFCA080-ED43-1748-99CF-A65CDC66765F}"/>
              </a:ext>
            </a:extLst>
          </p:cNvPr>
          <p:cNvSpPr txBox="1"/>
          <p:nvPr/>
        </p:nvSpPr>
        <p:spPr>
          <a:xfrm>
            <a:off x="6995592" y="722196"/>
            <a:ext cx="5005064" cy="830997"/>
          </a:xfrm>
          <a:prstGeom prst="rect">
            <a:avLst/>
          </a:prstGeom>
          <a:noFill/>
        </p:spPr>
        <p:txBody>
          <a:bodyPr wrap="square" rtlCol="0">
            <a:spAutoFit/>
          </a:bodyPr>
          <a:lstStyle/>
          <a:p>
            <a:r>
              <a:rPr lang="en-US" sz="2400" dirty="0">
                <a:latin typeface="+mn-lt"/>
              </a:rPr>
              <a:t>To use this table, you start at a random number and move in any direction.</a:t>
            </a:r>
          </a:p>
        </p:txBody>
      </p:sp>
      <p:sp>
        <p:nvSpPr>
          <p:cNvPr id="8" name="TextBox 7">
            <a:extLst>
              <a:ext uri="{FF2B5EF4-FFF2-40B4-BE49-F238E27FC236}">
                <a16:creationId xmlns:a16="http://schemas.microsoft.com/office/drawing/2014/main" id="{AB6742C4-F827-5B44-BBEC-C6BA335D6226}"/>
              </a:ext>
            </a:extLst>
          </p:cNvPr>
          <p:cNvSpPr txBox="1"/>
          <p:nvPr/>
        </p:nvSpPr>
        <p:spPr>
          <a:xfrm>
            <a:off x="7027737" y="1699335"/>
            <a:ext cx="4954748" cy="830997"/>
          </a:xfrm>
          <a:prstGeom prst="rect">
            <a:avLst/>
          </a:prstGeom>
          <a:noFill/>
        </p:spPr>
        <p:txBody>
          <a:bodyPr wrap="square" rtlCol="0">
            <a:spAutoFit/>
          </a:bodyPr>
          <a:lstStyle/>
          <a:p>
            <a:r>
              <a:rPr lang="en-US" sz="2400" b="1" dirty="0">
                <a:latin typeface="+mn-lt"/>
              </a:rPr>
              <a:t>Example:</a:t>
            </a:r>
            <a:r>
              <a:rPr lang="en-US" sz="2400" dirty="0">
                <a:latin typeface="+mn-lt"/>
              </a:rPr>
              <a:t> Find a random sample of size 5 for a group of 60 learners.</a:t>
            </a:r>
          </a:p>
        </p:txBody>
      </p:sp>
      <p:sp>
        <p:nvSpPr>
          <p:cNvPr id="9" name="TextBox 8">
            <a:extLst>
              <a:ext uri="{FF2B5EF4-FFF2-40B4-BE49-F238E27FC236}">
                <a16:creationId xmlns:a16="http://schemas.microsoft.com/office/drawing/2014/main" id="{32EB7EF2-E756-BC4F-BA81-DF6A6DB0C8BA}"/>
              </a:ext>
            </a:extLst>
          </p:cNvPr>
          <p:cNvSpPr txBox="1"/>
          <p:nvPr/>
        </p:nvSpPr>
        <p:spPr>
          <a:xfrm>
            <a:off x="6995591" y="2555222"/>
            <a:ext cx="4954747" cy="2385268"/>
          </a:xfrm>
          <a:prstGeom prst="rect">
            <a:avLst/>
          </a:prstGeom>
          <a:noFill/>
        </p:spPr>
        <p:txBody>
          <a:bodyPr wrap="square" rtlCol="0">
            <a:spAutoFit/>
          </a:bodyPr>
          <a:lstStyle/>
          <a:p>
            <a:r>
              <a:rPr lang="en-US" sz="2400" b="1" dirty="0">
                <a:latin typeface="+mn-lt"/>
              </a:rPr>
              <a:t>Solution</a:t>
            </a:r>
            <a:r>
              <a:rPr lang="en-US" sz="2400" dirty="0">
                <a:latin typeface="+mn-lt"/>
              </a:rPr>
              <a:t>: </a:t>
            </a:r>
          </a:p>
          <a:p>
            <a:r>
              <a:rPr lang="en-US" sz="2400" dirty="0">
                <a:solidFill>
                  <a:srgbClr val="FF0000"/>
                </a:solidFill>
                <a:latin typeface="+mn-lt"/>
              </a:rPr>
              <a:t>The learners are numbered:                                  </a:t>
            </a:r>
          </a:p>
          <a:p>
            <a:r>
              <a:rPr lang="en-US" sz="2400" dirty="0">
                <a:solidFill>
                  <a:srgbClr val="FF0000"/>
                </a:solidFill>
                <a:latin typeface="+mn-lt"/>
              </a:rPr>
              <a:t>         01, 02, 03……..59, 60</a:t>
            </a:r>
          </a:p>
          <a:p>
            <a:pPr>
              <a:spcAft>
                <a:spcPts val="600"/>
              </a:spcAft>
            </a:pPr>
            <a:r>
              <a:rPr lang="en-US" sz="2400" dirty="0">
                <a:solidFill>
                  <a:srgbClr val="FF0000"/>
                </a:solidFill>
                <a:latin typeface="+mn-lt"/>
              </a:rPr>
              <a:t>Working from the start of the 7</a:t>
            </a:r>
            <a:r>
              <a:rPr lang="en-US" sz="2400" baseline="30000" dirty="0">
                <a:solidFill>
                  <a:srgbClr val="FF0000"/>
                </a:solidFill>
                <a:latin typeface="+mn-lt"/>
              </a:rPr>
              <a:t>th</a:t>
            </a:r>
            <a:r>
              <a:rPr lang="en-US" sz="2400" dirty="0">
                <a:solidFill>
                  <a:srgbClr val="FF0000"/>
                </a:solidFill>
                <a:latin typeface="+mn-lt"/>
              </a:rPr>
              <a:t> row, taking the digits in pairs, we get:</a:t>
            </a:r>
          </a:p>
          <a:p>
            <a:pPr>
              <a:spcAft>
                <a:spcPts val="600"/>
              </a:spcAft>
            </a:pPr>
            <a:r>
              <a:rPr lang="en-US" sz="2400" dirty="0">
                <a:latin typeface="+mn-lt"/>
              </a:rPr>
              <a:t>       14, 95, 40, 52, 34, 96, 60 </a:t>
            </a:r>
          </a:p>
        </p:txBody>
      </p:sp>
      <p:sp>
        <p:nvSpPr>
          <p:cNvPr id="12" name="Rectangle 11">
            <a:extLst>
              <a:ext uri="{FF2B5EF4-FFF2-40B4-BE49-F238E27FC236}">
                <a16:creationId xmlns:a16="http://schemas.microsoft.com/office/drawing/2014/main" id="{D09D8B78-2193-2B44-8752-E7DC621D56DF}"/>
              </a:ext>
            </a:extLst>
          </p:cNvPr>
          <p:cNvSpPr/>
          <p:nvPr/>
        </p:nvSpPr>
        <p:spPr bwMode="auto">
          <a:xfrm>
            <a:off x="2207568" y="2555222"/>
            <a:ext cx="1803501" cy="369722"/>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13" name="TextBox 12">
            <a:extLst>
              <a:ext uri="{FF2B5EF4-FFF2-40B4-BE49-F238E27FC236}">
                <a16:creationId xmlns:a16="http://schemas.microsoft.com/office/drawing/2014/main" id="{E4F1ACB3-7675-C04A-88D3-91DD7C7AD08A}"/>
              </a:ext>
            </a:extLst>
          </p:cNvPr>
          <p:cNvSpPr txBox="1"/>
          <p:nvPr/>
        </p:nvSpPr>
        <p:spPr>
          <a:xfrm>
            <a:off x="6872371" y="5172561"/>
            <a:ext cx="4922600" cy="1831271"/>
          </a:xfrm>
          <a:prstGeom prst="rect">
            <a:avLst/>
          </a:prstGeom>
          <a:noFill/>
        </p:spPr>
        <p:txBody>
          <a:bodyPr wrap="square" rtlCol="0">
            <a:spAutoFit/>
          </a:bodyPr>
          <a:lstStyle/>
          <a:p>
            <a:pPr>
              <a:spcAft>
                <a:spcPts val="600"/>
              </a:spcAft>
            </a:pPr>
            <a:r>
              <a:rPr lang="en-US" sz="2400" dirty="0">
                <a:solidFill>
                  <a:srgbClr val="FF0000"/>
                </a:solidFill>
                <a:latin typeface="+mn-lt"/>
              </a:rPr>
              <a:t>We reject 95 and 96 as they are more than 60 to give the sample:</a:t>
            </a:r>
          </a:p>
          <a:p>
            <a:r>
              <a:rPr lang="en-US" sz="2400" dirty="0">
                <a:latin typeface="+mn-lt"/>
              </a:rPr>
              <a:t>            14, 40, 52, 34, 60 </a:t>
            </a:r>
          </a:p>
          <a:p>
            <a:endParaRPr lang="en-US" sz="1800" dirty="0">
              <a:latin typeface="+mn-lt"/>
            </a:endParaRPr>
          </a:p>
          <a:p>
            <a:r>
              <a:rPr lang="en-US" sz="1800" dirty="0">
                <a:latin typeface="+mn-lt"/>
              </a:rPr>
              <a:t> </a:t>
            </a:r>
          </a:p>
        </p:txBody>
      </p:sp>
      <p:sp>
        <p:nvSpPr>
          <p:cNvPr id="10" name="TextBox 9">
            <a:extLst>
              <a:ext uri="{FF2B5EF4-FFF2-40B4-BE49-F238E27FC236}">
                <a16:creationId xmlns:a16="http://schemas.microsoft.com/office/drawing/2014/main" id="{BCCDC4AE-96BC-7042-B8CD-12EDF34F2D77}"/>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E1.2</a:t>
            </a:r>
            <a:endParaRPr lang="en-US" altLang="en-US" b="1" dirty="0">
              <a:solidFill>
                <a:schemeClr val="bg1"/>
              </a:solidFill>
            </a:endParaRPr>
          </a:p>
        </p:txBody>
      </p:sp>
    </p:spTree>
    <p:extLst>
      <p:ext uri="{BB962C8B-B14F-4D97-AF65-F5344CB8AC3E}">
        <p14:creationId xmlns:p14="http://schemas.microsoft.com/office/powerpoint/2010/main" val="21773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46509"/>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Stratified Sample</a:t>
            </a:r>
          </a:p>
        </p:txBody>
      </p:sp>
      <p:sp>
        <p:nvSpPr>
          <p:cNvPr id="2" name="Rectangle 1">
            <a:extLst>
              <a:ext uri="{FF2B5EF4-FFF2-40B4-BE49-F238E27FC236}">
                <a16:creationId xmlns:a16="http://schemas.microsoft.com/office/drawing/2014/main" id="{25762E20-7D96-D94F-B43C-835D8D6A3AEC}"/>
              </a:ext>
            </a:extLst>
          </p:cNvPr>
          <p:cNvSpPr/>
          <p:nvPr/>
        </p:nvSpPr>
        <p:spPr>
          <a:xfrm>
            <a:off x="2276786" y="764705"/>
            <a:ext cx="9795878" cy="2831544"/>
          </a:xfrm>
          <a:prstGeom prst="rect">
            <a:avLst/>
          </a:prstGeom>
        </p:spPr>
        <p:txBody>
          <a:bodyPr wrap="square">
            <a:spAutoFit/>
          </a:bodyPr>
          <a:lstStyle/>
          <a:p>
            <a:r>
              <a:rPr lang="en-US" sz="2400" dirty="0"/>
              <a:t>This is an important method of sampling, particularly when the  population under study is split into a number of distinct groups. </a:t>
            </a:r>
          </a:p>
          <a:p>
            <a:pPr>
              <a:spcBef>
                <a:spcPts val="600"/>
              </a:spcBef>
            </a:pPr>
            <a:r>
              <a:rPr lang="en-US" sz="2400" dirty="0"/>
              <a:t>Random samples are taken from each group so that the ratio of the sizes of the sample is the same as the ratio of  the number of members of the groups in the population.  </a:t>
            </a:r>
          </a:p>
          <a:p>
            <a:pPr>
              <a:spcBef>
                <a:spcPts val="600"/>
              </a:spcBef>
            </a:pPr>
            <a:r>
              <a:rPr lang="en-US" sz="2400" dirty="0"/>
              <a:t>For example, if a population contains 1000 women and 500 men, a stratified sample of total size 75 would contain 50 women and 25 men.</a:t>
            </a:r>
          </a:p>
        </p:txBody>
      </p:sp>
      <p:sp>
        <p:nvSpPr>
          <p:cNvPr id="3" name="TextBox 2">
            <a:extLst>
              <a:ext uri="{FF2B5EF4-FFF2-40B4-BE49-F238E27FC236}">
                <a16:creationId xmlns:a16="http://schemas.microsoft.com/office/drawing/2014/main" id="{15B744B9-A533-8948-B93B-231B98CCAC7C}"/>
              </a:ext>
            </a:extLst>
          </p:cNvPr>
          <p:cNvSpPr txBox="1"/>
          <p:nvPr/>
        </p:nvSpPr>
        <p:spPr>
          <a:xfrm>
            <a:off x="2276786" y="3590692"/>
            <a:ext cx="9579854" cy="1569660"/>
          </a:xfrm>
          <a:prstGeom prst="rect">
            <a:avLst/>
          </a:prstGeom>
          <a:noFill/>
        </p:spPr>
        <p:txBody>
          <a:bodyPr wrap="square" rtlCol="0">
            <a:spAutoFit/>
          </a:bodyPr>
          <a:lstStyle/>
          <a:p>
            <a:r>
              <a:rPr lang="en-US" sz="2400" b="1" dirty="0"/>
              <a:t>Example: </a:t>
            </a:r>
          </a:p>
          <a:p>
            <a:r>
              <a:rPr lang="en-US" sz="2400" dirty="0"/>
              <a:t>A population contains 2000 women and 1500 men.  We require a stratified sample of total size 70. How many women and men would be needed?</a:t>
            </a:r>
            <a:endParaRPr lang="en-US" sz="2400" b="1"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5F06B2D-AB50-BE46-8A22-12DBA113B6E6}"/>
                  </a:ext>
                </a:extLst>
              </p:cNvPr>
              <p:cNvSpPr txBox="1"/>
              <p:nvPr/>
            </p:nvSpPr>
            <p:spPr>
              <a:xfrm>
                <a:off x="2265310" y="5160352"/>
                <a:ext cx="9579853" cy="1539589"/>
              </a:xfrm>
              <a:prstGeom prst="rect">
                <a:avLst/>
              </a:prstGeom>
              <a:noFill/>
            </p:spPr>
            <p:txBody>
              <a:bodyPr wrap="square" rtlCol="0">
                <a:spAutoFit/>
              </a:bodyPr>
              <a:lstStyle/>
              <a:p>
                <a:r>
                  <a:rPr lang="en-US" sz="2400" b="1" dirty="0"/>
                  <a:t>Solution:  </a:t>
                </a:r>
                <a:r>
                  <a:rPr lang="en-US" sz="2400" dirty="0">
                    <a:solidFill>
                      <a:srgbClr val="FF0000"/>
                    </a:solidFill>
                  </a:rPr>
                  <a:t>The proportion of women to men is 20:15 </a:t>
                </a:r>
                <a:r>
                  <a:rPr lang="en-US" sz="2400" err="1">
                    <a:solidFill>
                      <a:srgbClr val="FF0000"/>
                    </a:solidFill>
                  </a:rPr>
                  <a:t>i</a:t>
                </a:r>
                <a:r>
                  <a:rPr lang="en-US" sz="2400">
                    <a:solidFill>
                      <a:srgbClr val="FF0000"/>
                    </a:solidFill>
                  </a:rPr>
                  <a:t>.e. </a:t>
                </a:r>
                <a:r>
                  <a:rPr lang="en-US" sz="2400" dirty="0">
                    <a:solidFill>
                      <a:srgbClr val="FF0000"/>
                    </a:solidFill>
                  </a:rPr>
                  <a:t>4:3 or </a:t>
                </a:r>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7</m:t>
                        </m:r>
                      </m:den>
                    </m:f>
                  </m:oMath>
                </a14:m>
                <a:r>
                  <a:rPr lang="en-US" sz="2400" dirty="0">
                    <a:solidFill>
                      <a:srgbClr val="FF0000"/>
                    </a:solidFill>
                  </a:rPr>
                  <a:t> : </a:t>
                </a:r>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m:t>
                        </m:r>
                      </m:num>
                      <m:den>
                        <m:r>
                          <a:rPr lang="en-GB" sz="2400" b="0" i="1" smtClean="0">
                            <a:solidFill>
                              <a:srgbClr val="FF0000"/>
                            </a:solidFill>
                            <a:latin typeface="Cambria Math" panose="02040503050406030204" pitchFamily="18" charset="0"/>
                          </a:rPr>
                          <m:t>7</m:t>
                        </m:r>
                      </m:den>
                    </m:f>
                  </m:oMath>
                </a14:m>
                <a:r>
                  <a:rPr lang="en-US" sz="2400" dirty="0">
                    <a:solidFill>
                      <a:srgbClr val="FF0000"/>
                    </a:solidFill>
                  </a:rPr>
                  <a:t>  </a:t>
                </a:r>
              </a:p>
              <a:p>
                <a:r>
                  <a:rPr lang="en-US" sz="2400" dirty="0">
                    <a:solidFill>
                      <a:srgbClr val="FF0000"/>
                    </a:solidFill>
                  </a:rPr>
                  <a:t>So we need to proportion the sample size 70 in this ratio to give:</a:t>
                </a:r>
              </a:p>
              <a:p>
                <a:r>
                  <a:rPr lang="en-US" sz="2400" dirty="0">
                    <a:solidFill>
                      <a:srgbClr val="FF0000"/>
                    </a:solidFill>
                  </a:rPr>
                  <a:t>         women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4</m:t>
                        </m:r>
                      </m:num>
                      <m:den>
                        <m:r>
                          <a:rPr lang="en-GB" sz="2400" b="0" i="1" smtClean="0">
                            <a:solidFill>
                              <a:srgbClr val="FF0000"/>
                            </a:solidFill>
                            <a:latin typeface="Cambria Math" panose="02040503050406030204" pitchFamily="18" charset="0"/>
                          </a:rPr>
                          <m:t>7</m:t>
                        </m:r>
                      </m:den>
                    </m:f>
                    <m:r>
                      <a:rPr lang="en-US"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7</m:t>
                    </m:r>
                    <m:r>
                      <a:rPr lang="en-GB" sz="2400" b="0" i="1" smtClean="0">
                        <a:solidFill>
                          <a:srgbClr val="FF0000"/>
                        </a:solidFill>
                        <a:latin typeface="Cambria Math" panose="02040503050406030204" pitchFamily="18" charset="0"/>
                        <a:ea typeface="Cambria Math" panose="02040503050406030204" pitchFamily="18" charset="0"/>
                      </a:rPr>
                      <m:t>0</m:t>
                    </m:r>
                    <m:r>
                      <a:rPr lang="en-GB" sz="2400" i="1">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4</m:t>
                    </m:r>
                    <m:r>
                      <a:rPr lang="en-GB" sz="2400" i="1">
                        <a:solidFill>
                          <a:srgbClr val="FF0000"/>
                        </a:solidFill>
                        <a:latin typeface="Cambria Math" panose="02040503050406030204" pitchFamily="18" charset="0"/>
                        <a:ea typeface="Cambria Math" panose="02040503050406030204" pitchFamily="18" charset="0"/>
                      </a:rPr>
                      <m:t>0</m:t>
                    </m:r>
                  </m:oMath>
                </a14:m>
                <a:r>
                  <a:rPr lang="en-US" sz="2400" dirty="0">
                    <a:solidFill>
                      <a:srgbClr val="FF0000"/>
                    </a:solidFill>
                  </a:rPr>
                  <a:t> and men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m:t>
                        </m:r>
                      </m:num>
                      <m:den>
                        <m:r>
                          <a:rPr lang="en-GB" sz="2400" b="0" i="1" smtClean="0">
                            <a:solidFill>
                              <a:srgbClr val="FF0000"/>
                            </a:solidFill>
                            <a:latin typeface="Cambria Math" panose="02040503050406030204" pitchFamily="18" charset="0"/>
                          </a:rPr>
                          <m:t>7</m:t>
                        </m:r>
                      </m:den>
                    </m:f>
                    <m:r>
                      <a:rPr lang="en-US"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7</m:t>
                    </m:r>
                    <m:r>
                      <a:rPr lang="en-GB" sz="2400" b="0" i="1" smtClean="0">
                        <a:solidFill>
                          <a:srgbClr val="FF0000"/>
                        </a:solidFill>
                        <a:latin typeface="Cambria Math" panose="02040503050406030204" pitchFamily="18" charset="0"/>
                        <a:ea typeface="Cambria Math" panose="02040503050406030204" pitchFamily="18" charset="0"/>
                      </a:rPr>
                      <m:t>0</m:t>
                    </m:r>
                    <m:r>
                      <a:rPr lang="en-GB" sz="2400" i="1">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30</m:t>
                    </m:r>
                  </m:oMath>
                </a14:m>
                <a:r>
                  <a:rPr lang="en-US" sz="2400" dirty="0">
                    <a:solidFill>
                      <a:srgbClr val="FF0000"/>
                    </a:solidFill>
                  </a:rPr>
                  <a:t> </a:t>
                </a:r>
              </a:p>
            </p:txBody>
          </p:sp>
        </mc:Choice>
        <mc:Fallback xmlns="">
          <p:sp>
            <p:nvSpPr>
              <p:cNvPr id="4" name="TextBox 3">
                <a:extLst>
                  <a:ext uri="{FF2B5EF4-FFF2-40B4-BE49-F238E27FC236}">
                    <a16:creationId xmlns:a16="http://schemas.microsoft.com/office/drawing/2014/main" id="{45F06B2D-AB50-BE46-8A22-12DBA113B6E6}"/>
                  </a:ext>
                </a:extLst>
              </p:cNvPr>
              <p:cNvSpPr txBox="1">
                <a:spLocks noRot="1" noChangeAspect="1" noMove="1" noResize="1" noEditPoints="1" noAdjustHandles="1" noChangeArrowheads="1" noChangeShapeType="1" noTextEdit="1"/>
              </p:cNvSpPr>
              <p:nvPr/>
            </p:nvSpPr>
            <p:spPr>
              <a:xfrm>
                <a:off x="2265310" y="5160352"/>
                <a:ext cx="9579853" cy="1539589"/>
              </a:xfrm>
              <a:prstGeom prst="rect">
                <a:avLst/>
              </a:prstGeom>
              <a:blipFill>
                <a:blip r:embed="rId2"/>
                <a:stretch>
                  <a:fillRect l="-926"/>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315E4013-83E9-714F-BB4E-6C09D3C2C156}"/>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E1.2</a:t>
            </a:r>
            <a:endParaRPr lang="en-US" altLang="en-US" b="1" dirty="0">
              <a:solidFill>
                <a:schemeClr val="bg1"/>
              </a:solidFill>
            </a:endParaRPr>
          </a:p>
        </p:txBody>
      </p:sp>
    </p:spTree>
    <p:extLst>
      <p:ext uri="{BB962C8B-B14F-4D97-AF65-F5344CB8AC3E}">
        <p14:creationId xmlns:p14="http://schemas.microsoft.com/office/powerpoint/2010/main" val="146988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46509"/>
            <a:ext cx="97958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Systematic Sample</a:t>
            </a:r>
          </a:p>
        </p:txBody>
      </p:sp>
      <p:sp>
        <p:nvSpPr>
          <p:cNvPr id="3" name="Rectangle 2">
            <a:extLst>
              <a:ext uri="{FF2B5EF4-FFF2-40B4-BE49-F238E27FC236}">
                <a16:creationId xmlns:a16="http://schemas.microsoft.com/office/drawing/2014/main" id="{F6880145-A655-DF49-988B-4363A2D77EE8}"/>
              </a:ext>
            </a:extLst>
          </p:cNvPr>
          <p:cNvSpPr/>
          <p:nvPr/>
        </p:nvSpPr>
        <p:spPr>
          <a:xfrm>
            <a:off x="2200471" y="629235"/>
            <a:ext cx="10011902" cy="1646605"/>
          </a:xfrm>
          <a:prstGeom prst="rect">
            <a:avLst/>
          </a:prstGeom>
        </p:spPr>
        <p:txBody>
          <a:bodyPr wrap="square">
            <a:spAutoFit/>
          </a:bodyPr>
          <a:lstStyle/>
          <a:p>
            <a:r>
              <a:rPr lang="en-US" sz="2400" dirty="0"/>
              <a:t>This type of sample is formed by taking members of the population at regular intervals.  </a:t>
            </a:r>
          </a:p>
          <a:p>
            <a:pPr>
              <a:spcBef>
                <a:spcPts val="600"/>
              </a:spcBef>
            </a:pPr>
            <a:r>
              <a:rPr lang="en-US" sz="2400" dirty="0"/>
              <a:t>For example, by selecting every 5th or every 10th or every 20th member of the population, depending on the population number and sample size.</a:t>
            </a:r>
          </a:p>
        </p:txBody>
      </p:sp>
      <p:sp>
        <p:nvSpPr>
          <p:cNvPr id="4" name="TextBox 3">
            <a:extLst>
              <a:ext uri="{FF2B5EF4-FFF2-40B4-BE49-F238E27FC236}">
                <a16:creationId xmlns:a16="http://schemas.microsoft.com/office/drawing/2014/main" id="{04FB7921-DCC7-1D41-BF9E-4A16086766C2}"/>
              </a:ext>
            </a:extLst>
          </p:cNvPr>
          <p:cNvSpPr txBox="1"/>
          <p:nvPr/>
        </p:nvSpPr>
        <p:spPr>
          <a:xfrm>
            <a:off x="8760296" y="2276395"/>
            <a:ext cx="2434221" cy="4524315"/>
          </a:xfrm>
          <a:prstGeom prst="rect">
            <a:avLst/>
          </a:prstGeom>
          <a:noFill/>
          <a:ln w="12700">
            <a:solidFill>
              <a:schemeClr val="tx1"/>
            </a:solidFill>
          </a:ln>
        </p:spPr>
        <p:txBody>
          <a:bodyPr wrap="square" rtlCol="0">
            <a:spAutoFit/>
          </a:bodyPr>
          <a:lstStyle/>
          <a:p>
            <a:r>
              <a:rPr lang="en-US" sz="2400" dirty="0"/>
              <a:t>1.	</a:t>
            </a:r>
            <a:r>
              <a:rPr lang="en-US" sz="2400" dirty="0" err="1"/>
              <a:t>Mrs</a:t>
            </a:r>
            <a:r>
              <a:rPr lang="en-US" sz="2400" dirty="0"/>
              <a:t> Powell</a:t>
            </a:r>
          </a:p>
          <a:p>
            <a:r>
              <a:rPr lang="en-US" sz="2400" dirty="0"/>
              <a:t>2.	</a:t>
            </a:r>
            <a:r>
              <a:rPr lang="en-US" sz="2400" dirty="0" err="1"/>
              <a:t>Mrs</a:t>
            </a:r>
            <a:r>
              <a:rPr lang="en-US" sz="2400" dirty="0"/>
              <a:t> Grant</a:t>
            </a:r>
          </a:p>
          <a:p>
            <a:r>
              <a:rPr lang="en-US" sz="2400" dirty="0"/>
              <a:t>3.	</a:t>
            </a:r>
            <a:r>
              <a:rPr lang="en-US" sz="2400" dirty="0" err="1"/>
              <a:t>Mrs</a:t>
            </a:r>
            <a:r>
              <a:rPr lang="en-US" sz="2400" dirty="0"/>
              <a:t> Clarke</a:t>
            </a:r>
          </a:p>
          <a:p>
            <a:r>
              <a:rPr lang="en-US" sz="2400" dirty="0"/>
              <a:t>4.	</a:t>
            </a:r>
            <a:r>
              <a:rPr lang="en-US" sz="2400" dirty="0" err="1"/>
              <a:t>Mrs</a:t>
            </a:r>
            <a:r>
              <a:rPr lang="en-US" sz="2400" dirty="0"/>
              <a:t> Bailey</a:t>
            </a:r>
          </a:p>
          <a:p>
            <a:r>
              <a:rPr lang="en-US" sz="2400" dirty="0"/>
              <a:t>5.	</a:t>
            </a:r>
            <a:r>
              <a:rPr lang="en-US" sz="2400" dirty="0" err="1"/>
              <a:t>Mrs</a:t>
            </a:r>
            <a:r>
              <a:rPr lang="en-US" sz="2400" dirty="0"/>
              <a:t> Miller</a:t>
            </a:r>
          </a:p>
          <a:p>
            <a:r>
              <a:rPr lang="en-US" sz="2400" dirty="0"/>
              <a:t>6.	</a:t>
            </a:r>
            <a:r>
              <a:rPr lang="en-US" sz="2400" dirty="0" err="1"/>
              <a:t>Mr</a:t>
            </a:r>
            <a:r>
              <a:rPr lang="en-US" sz="2400" dirty="0"/>
              <a:t> Gordon</a:t>
            </a:r>
          </a:p>
          <a:p>
            <a:r>
              <a:rPr lang="en-US" sz="2400" dirty="0"/>
              <a:t>7.	</a:t>
            </a:r>
            <a:r>
              <a:rPr lang="en-US" sz="2400" dirty="0" err="1"/>
              <a:t>Mr</a:t>
            </a:r>
            <a:r>
              <a:rPr lang="en-US" sz="2400" dirty="0"/>
              <a:t> Francis</a:t>
            </a:r>
          </a:p>
          <a:p>
            <a:r>
              <a:rPr lang="en-US" sz="2400" dirty="0"/>
              <a:t>8.	</a:t>
            </a:r>
            <a:r>
              <a:rPr lang="en-US" sz="2400" dirty="0" err="1"/>
              <a:t>Mr</a:t>
            </a:r>
            <a:r>
              <a:rPr lang="en-US" sz="2400" dirty="0"/>
              <a:t> Brown</a:t>
            </a:r>
          </a:p>
          <a:p>
            <a:r>
              <a:rPr lang="en-US" sz="2400" dirty="0"/>
              <a:t>9.	</a:t>
            </a:r>
            <a:r>
              <a:rPr lang="en-US" sz="2400" dirty="0" err="1"/>
              <a:t>Mr</a:t>
            </a:r>
            <a:r>
              <a:rPr lang="en-US" sz="2400" dirty="0"/>
              <a:t> Wright</a:t>
            </a:r>
          </a:p>
          <a:p>
            <a:r>
              <a:rPr lang="en-US" sz="2400" dirty="0"/>
              <a:t>10.	</a:t>
            </a:r>
            <a:r>
              <a:rPr lang="en-US" sz="2400" dirty="0" err="1"/>
              <a:t>Mr</a:t>
            </a:r>
            <a:r>
              <a:rPr lang="en-US" sz="2400" dirty="0"/>
              <a:t> Gray</a:t>
            </a:r>
          </a:p>
          <a:p>
            <a:r>
              <a:rPr lang="en-US" sz="2400" dirty="0"/>
              <a:t>11.	</a:t>
            </a:r>
            <a:r>
              <a:rPr lang="en-US" sz="2400" dirty="0" err="1"/>
              <a:t>Mr</a:t>
            </a:r>
            <a:r>
              <a:rPr lang="en-US" sz="2400" dirty="0"/>
              <a:t> Davis</a:t>
            </a:r>
          </a:p>
          <a:p>
            <a:r>
              <a:rPr lang="en-US" sz="2400" dirty="0"/>
              <a:t>12.	</a:t>
            </a:r>
            <a:r>
              <a:rPr lang="en-US" sz="2400" dirty="0" err="1"/>
              <a:t>Mr</a:t>
            </a:r>
            <a:r>
              <a:rPr lang="en-US" sz="2400" dirty="0"/>
              <a:t> Lawrence</a:t>
            </a:r>
          </a:p>
        </p:txBody>
      </p:sp>
      <p:sp>
        <p:nvSpPr>
          <p:cNvPr id="2" name="TextBox 1">
            <a:extLst>
              <a:ext uri="{FF2B5EF4-FFF2-40B4-BE49-F238E27FC236}">
                <a16:creationId xmlns:a16="http://schemas.microsoft.com/office/drawing/2014/main" id="{EA8714DA-70BD-374A-9E1A-0EB19CA0E8AF}"/>
              </a:ext>
            </a:extLst>
          </p:cNvPr>
          <p:cNvSpPr txBox="1"/>
          <p:nvPr/>
        </p:nvSpPr>
        <p:spPr>
          <a:xfrm>
            <a:off x="2276786" y="2481146"/>
            <a:ext cx="6051462" cy="1200329"/>
          </a:xfrm>
          <a:prstGeom prst="rect">
            <a:avLst/>
          </a:prstGeom>
          <a:noFill/>
        </p:spPr>
        <p:txBody>
          <a:bodyPr wrap="square" rtlCol="0">
            <a:spAutoFit/>
          </a:bodyPr>
          <a:lstStyle/>
          <a:p>
            <a:pPr>
              <a:spcAft>
                <a:spcPts val="300"/>
              </a:spcAft>
            </a:pPr>
            <a:r>
              <a:rPr lang="en-US" sz="2400" b="1" dirty="0"/>
              <a:t>Example: </a:t>
            </a:r>
            <a:r>
              <a:rPr lang="en-US" sz="2400" dirty="0"/>
              <a:t>There are 12 teachers in this small primary school. A sample of size 3 is to be selected using systematic sampling.</a:t>
            </a:r>
          </a:p>
        </p:txBody>
      </p:sp>
      <p:sp>
        <p:nvSpPr>
          <p:cNvPr id="5" name="TextBox 4">
            <a:extLst>
              <a:ext uri="{FF2B5EF4-FFF2-40B4-BE49-F238E27FC236}">
                <a16:creationId xmlns:a16="http://schemas.microsoft.com/office/drawing/2014/main" id="{8B2D1C7D-7154-4F46-B1CB-D5B3C81EA018}"/>
              </a:ext>
            </a:extLst>
          </p:cNvPr>
          <p:cNvSpPr txBox="1"/>
          <p:nvPr/>
        </p:nvSpPr>
        <p:spPr>
          <a:xfrm>
            <a:off x="2276786" y="3803009"/>
            <a:ext cx="6190366" cy="1238801"/>
          </a:xfrm>
          <a:prstGeom prst="rect">
            <a:avLst/>
          </a:prstGeom>
          <a:noFill/>
        </p:spPr>
        <p:txBody>
          <a:bodyPr wrap="square" rtlCol="0">
            <a:spAutoFit/>
          </a:bodyPr>
          <a:lstStyle/>
          <a:p>
            <a:pPr>
              <a:spcAft>
                <a:spcPts val="300"/>
              </a:spcAft>
            </a:pPr>
            <a:r>
              <a:rPr lang="en-US" sz="2400" b="1" dirty="0"/>
              <a:t>Solution: </a:t>
            </a:r>
            <a:r>
              <a:rPr lang="en-US" sz="2400" dirty="0">
                <a:solidFill>
                  <a:srgbClr val="FF0000"/>
                </a:solidFill>
              </a:rPr>
              <a:t>Selecting every 4th teacher, starting arbitrary with the third teacher gives:</a:t>
            </a:r>
          </a:p>
          <a:p>
            <a:pPr>
              <a:spcAft>
                <a:spcPts val="600"/>
              </a:spcAft>
            </a:pPr>
            <a:r>
              <a:rPr lang="en-US" sz="2400" i="1" dirty="0" err="1">
                <a:solidFill>
                  <a:srgbClr val="FF0000"/>
                </a:solidFill>
              </a:rPr>
              <a:t>Mrs</a:t>
            </a:r>
            <a:r>
              <a:rPr lang="en-US" sz="2400" i="1" dirty="0">
                <a:solidFill>
                  <a:srgbClr val="FF0000"/>
                </a:solidFill>
              </a:rPr>
              <a:t> Clarke, </a:t>
            </a:r>
            <a:r>
              <a:rPr lang="en-US" sz="2400" i="1" dirty="0" err="1">
                <a:solidFill>
                  <a:srgbClr val="FF0000"/>
                </a:solidFill>
              </a:rPr>
              <a:t>Mr</a:t>
            </a:r>
            <a:r>
              <a:rPr lang="en-US" sz="2400" i="1" dirty="0">
                <a:solidFill>
                  <a:srgbClr val="FF0000"/>
                </a:solidFill>
              </a:rPr>
              <a:t> Francis, </a:t>
            </a:r>
            <a:r>
              <a:rPr lang="en-US" sz="2400" i="1" dirty="0" err="1">
                <a:solidFill>
                  <a:srgbClr val="FF0000"/>
                </a:solidFill>
              </a:rPr>
              <a:t>Mr</a:t>
            </a:r>
            <a:r>
              <a:rPr lang="en-US" sz="2400" i="1" dirty="0">
                <a:solidFill>
                  <a:srgbClr val="FF0000"/>
                </a:solidFill>
              </a:rPr>
              <a:t> Davis</a:t>
            </a:r>
          </a:p>
        </p:txBody>
      </p:sp>
      <p:sp>
        <p:nvSpPr>
          <p:cNvPr id="6" name="TextBox 5">
            <a:extLst>
              <a:ext uri="{FF2B5EF4-FFF2-40B4-BE49-F238E27FC236}">
                <a16:creationId xmlns:a16="http://schemas.microsoft.com/office/drawing/2014/main" id="{4870EAFC-EBE8-4345-951E-A76927EF470C}"/>
              </a:ext>
            </a:extLst>
          </p:cNvPr>
          <p:cNvSpPr txBox="1"/>
          <p:nvPr/>
        </p:nvSpPr>
        <p:spPr>
          <a:xfrm>
            <a:off x="2276786" y="5110931"/>
            <a:ext cx="5897222" cy="1569660"/>
          </a:xfrm>
          <a:prstGeom prst="rect">
            <a:avLst/>
          </a:prstGeom>
          <a:noFill/>
        </p:spPr>
        <p:txBody>
          <a:bodyPr wrap="square" rtlCol="0">
            <a:spAutoFit/>
          </a:bodyPr>
          <a:lstStyle/>
          <a:p>
            <a:r>
              <a:rPr lang="en-US" sz="2400" b="1" dirty="0"/>
              <a:t>Notes: </a:t>
            </a:r>
            <a:r>
              <a:rPr lang="en-US" sz="2400" dirty="0"/>
              <a:t>This is not a unique sample nor random as once the first teacher is chosen, there is not an equal chance for other teachers to be in the sample.  </a:t>
            </a:r>
          </a:p>
        </p:txBody>
      </p:sp>
      <p:sp>
        <p:nvSpPr>
          <p:cNvPr id="9" name="TextBox 8">
            <a:extLst>
              <a:ext uri="{FF2B5EF4-FFF2-40B4-BE49-F238E27FC236}">
                <a16:creationId xmlns:a16="http://schemas.microsoft.com/office/drawing/2014/main" id="{B329C834-0D66-0546-9D0F-D0DF697177EE}"/>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E1.2</a:t>
            </a:r>
            <a:endParaRPr lang="en-US" altLang="en-US" b="1" dirty="0">
              <a:solidFill>
                <a:schemeClr val="bg1"/>
              </a:solidFill>
            </a:endParaRPr>
          </a:p>
        </p:txBody>
      </p:sp>
    </p:spTree>
    <p:extLst>
      <p:ext uri="{BB962C8B-B14F-4D97-AF65-F5344CB8AC3E}">
        <p14:creationId xmlns:p14="http://schemas.microsoft.com/office/powerpoint/2010/main" val="58005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46509"/>
            <a:ext cx="979587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3000" b="1" dirty="0"/>
              <a:t> </a:t>
            </a:r>
            <a:r>
              <a:rPr lang="en-US" altLang="en-US" sz="2800" b="1" dirty="0"/>
              <a:t>Random Sample</a:t>
            </a:r>
          </a:p>
        </p:txBody>
      </p:sp>
      <p:sp>
        <p:nvSpPr>
          <p:cNvPr id="3" name="Rectangle 2">
            <a:extLst>
              <a:ext uri="{FF2B5EF4-FFF2-40B4-BE49-F238E27FC236}">
                <a16:creationId xmlns:a16="http://schemas.microsoft.com/office/drawing/2014/main" id="{F6880145-A655-DF49-988B-4363A2D77EE8}"/>
              </a:ext>
            </a:extLst>
          </p:cNvPr>
          <p:cNvSpPr/>
          <p:nvPr/>
        </p:nvSpPr>
        <p:spPr>
          <a:xfrm>
            <a:off x="2276786" y="639291"/>
            <a:ext cx="9795878" cy="1200329"/>
          </a:xfrm>
          <a:prstGeom prst="rect">
            <a:avLst/>
          </a:prstGeom>
        </p:spPr>
        <p:txBody>
          <a:bodyPr wrap="square">
            <a:spAutoFit/>
          </a:bodyPr>
          <a:lstStyle/>
          <a:p>
            <a:r>
              <a:rPr lang="en-US" sz="2400" dirty="0"/>
              <a:t>In reality with only 12 teachers to sample, it would be easier to survey the complete population; we call this a </a:t>
            </a:r>
            <a:r>
              <a:rPr lang="en-US" sz="2400" b="1" dirty="0"/>
              <a:t>CENSUS</a:t>
            </a:r>
            <a:r>
              <a:rPr lang="en-US" sz="2400" dirty="0"/>
              <a:t>. As an example though, we will use the same data to obtain a random sample of size 3</a:t>
            </a:r>
            <a:r>
              <a:rPr lang="en-US" dirty="0"/>
              <a:t>. </a:t>
            </a:r>
          </a:p>
        </p:txBody>
      </p:sp>
      <p:sp>
        <p:nvSpPr>
          <p:cNvPr id="4" name="TextBox 3">
            <a:extLst>
              <a:ext uri="{FF2B5EF4-FFF2-40B4-BE49-F238E27FC236}">
                <a16:creationId xmlns:a16="http://schemas.microsoft.com/office/drawing/2014/main" id="{04FB7921-DCC7-1D41-BF9E-4A16086766C2}"/>
              </a:ext>
            </a:extLst>
          </p:cNvPr>
          <p:cNvSpPr txBox="1"/>
          <p:nvPr/>
        </p:nvSpPr>
        <p:spPr>
          <a:xfrm>
            <a:off x="8977778" y="1852131"/>
            <a:ext cx="3094886" cy="3785652"/>
          </a:xfrm>
          <a:prstGeom prst="rect">
            <a:avLst/>
          </a:prstGeom>
          <a:noFill/>
          <a:ln w="12700">
            <a:solidFill>
              <a:schemeClr val="tx1"/>
            </a:solidFill>
          </a:ln>
        </p:spPr>
        <p:txBody>
          <a:bodyPr wrap="square" rtlCol="0">
            <a:spAutoFit/>
          </a:bodyPr>
          <a:lstStyle/>
          <a:p>
            <a:r>
              <a:rPr lang="en-US" dirty="0"/>
              <a:t>1.	</a:t>
            </a:r>
            <a:r>
              <a:rPr lang="en-US" dirty="0" err="1"/>
              <a:t>Mrs</a:t>
            </a:r>
            <a:r>
              <a:rPr lang="en-US" dirty="0"/>
              <a:t> Powell</a:t>
            </a:r>
          </a:p>
          <a:p>
            <a:r>
              <a:rPr lang="en-US" dirty="0"/>
              <a:t>2.	</a:t>
            </a:r>
            <a:r>
              <a:rPr lang="en-US" dirty="0" err="1"/>
              <a:t>Mrs</a:t>
            </a:r>
            <a:r>
              <a:rPr lang="en-US" dirty="0"/>
              <a:t> Grant</a:t>
            </a:r>
          </a:p>
          <a:p>
            <a:r>
              <a:rPr lang="en-US" dirty="0"/>
              <a:t>3.	</a:t>
            </a:r>
            <a:r>
              <a:rPr lang="en-US" dirty="0" err="1"/>
              <a:t>Mrs</a:t>
            </a:r>
            <a:r>
              <a:rPr lang="en-US" dirty="0"/>
              <a:t> Clarke</a:t>
            </a:r>
          </a:p>
          <a:p>
            <a:r>
              <a:rPr lang="en-US" dirty="0"/>
              <a:t>4.	</a:t>
            </a:r>
            <a:r>
              <a:rPr lang="en-US" dirty="0" err="1"/>
              <a:t>Mrs</a:t>
            </a:r>
            <a:r>
              <a:rPr lang="en-US" dirty="0"/>
              <a:t> Bailey</a:t>
            </a:r>
          </a:p>
          <a:p>
            <a:r>
              <a:rPr lang="en-US" dirty="0"/>
              <a:t>5.	</a:t>
            </a:r>
            <a:r>
              <a:rPr lang="en-US" dirty="0" err="1"/>
              <a:t>Mrs</a:t>
            </a:r>
            <a:r>
              <a:rPr lang="en-US" dirty="0"/>
              <a:t> Miller</a:t>
            </a:r>
          </a:p>
          <a:p>
            <a:r>
              <a:rPr lang="en-US" dirty="0"/>
              <a:t>6.	</a:t>
            </a:r>
            <a:r>
              <a:rPr lang="en-US" dirty="0" err="1"/>
              <a:t>Mr</a:t>
            </a:r>
            <a:r>
              <a:rPr lang="en-US" dirty="0"/>
              <a:t> Gordon</a:t>
            </a:r>
          </a:p>
          <a:p>
            <a:r>
              <a:rPr lang="en-US" dirty="0"/>
              <a:t>7.	</a:t>
            </a:r>
            <a:r>
              <a:rPr lang="en-US" dirty="0" err="1"/>
              <a:t>Mr</a:t>
            </a:r>
            <a:r>
              <a:rPr lang="en-US" dirty="0"/>
              <a:t> Francis</a:t>
            </a:r>
          </a:p>
          <a:p>
            <a:r>
              <a:rPr lang="en-US" dirty="0"/>
              <a:t>8.	</a:t>
            </a:r>
            <a:r>
              <a:rPr lang="en-US" dirty="0" err="1"/>
              <a:t>Mr</a:t>
            </a:r>
            <a:r>
              <a:rPr lang="en-US" dirty="0"/>
              <a:t> Brown</a:t>
            </a:r>
          </a:p>
          <a:p>
            <a:r>
              <a:rPr lang="en-US" dirty="0"/>
              <a:t>9.	</a:t>
            </a:r>
            <a:r>
              <a:rPr lang="en-US" dirty="0" err="1"/>
              <a:t>Mr</a:t>
            </a:r>
            <a:r>
              <a:rPr lang="en-US" dirty="0"/>
              <a:t> Wright</a:t>
            </a:r>
          </a:p>
          <a:p>
            <a:r>
              <a:rPr lang="en-US" dirty="0"/>
              <a:t>10.	</a:t>
            </a:r>
            <a:r>
              <a:rPr lang="en-US" dirty="0" err="1"/>
              <a:t>Mr</a:t>
            </a:r>
            <a:r>
              <a:rPr lang="en-US" dirty="0"/>
              <a:t> Gray</a:t>
            </a:r>
          </a:p>
          <a:p>
            <a:r>
              <a:rPr lang="en-US" dirty="0"/>
              <a:t>11.	</a:t>
            </a:r>
            <a:r>
              <a:rPr lang="en-US" dirty="0" err="1"/>
              <a:t>Mr</a:t>
            </a:r>
            <a:r>
              <a:rPr lang="en-US" dirty="0"/>
              <a:t> Davis</a:t>
            </a:r>
          </a:p>
          <a:p>
            <a:r>
              <a:rPr lang="en-US" dirty="0"/>
              <a:t>12.	</a:t>
            </a:r>
            <a:r>
              <a:rPr lang="en-US" dirty="0" err="1"/>
              <a:t>Mr</a:t>
            </a:r>
            <a:r>
              <a:rPr lang="en-US" dirty="0"/>
              <a:t> Lawrence</a:t>
            </a:r>
          </a:p>
        </p:txBody>
      </p:sp>
      <p:sp>
        <p:nvSpPr>
          <p:cNvPr id="2" name="TextBox 1">
            <a:extLst>
              <a:ext uri="{FF2B5EF4-FFF2-40B4-BE49-F238E27FC236}">
                <a16:creationId xmlns:a16="http://schemas.microsoft.com/office/drawing/2014/main" id="{EA8714DA-70BD-374A-9E1A-0EB19CA0E8AF}"/>
              </a:ext>
            </a:extLst>
          </p:cNvPr>
          <p:cNvSpPr txBox="1"/>
          <p:nvPr/>
        </p:nvSpPr>
        <p:spPr>
          <a:xfrm>
            <a:off x="2276786" y="1791720"/>
            <a:ext cx="6108216" cy="830997"/>
          </a:xfrm>
          <a:prstGeom prst="rect">
            <a:avLst/>
          </a:prstGeom>
          <a:noFill/>
        </p:spPr>
        <p:txBody>
          <a:bodyPr wrap="square" rtlCol="0">
            <a:spAutoFit/>
          </a:bodyPr>
          <a:lstStyle/>
          <a:p>
            <a:pPr>
              <a:spcAft>
                <a:spcPts val="300"/>
              </a:spcAft>
            </a:pPr>
            <a:r>
              <a:rPr lang="en-US" sz="2400" b="1" dirty="0"/>
              <a:t>Example: </a:t>
            </a:r>
            <a:r>
              <a:rPr lang="en-US" sz="2400" dirty="0"/>
              <a:t>Find a random sample of size 3 for this population.</a:t>
            </a:r>
          </a:p>
        </p:txBody>
      </p:sp>
      <p:sp>
        <p:nvSpPr>
          <p:cNvPr id="5" name="TextBox 4">
            <a:extLst>
              <a:ext uri="{FF2B5EF4-FFF2-40B4-BE49-F238E27FC236}">
                <a16:creationId xmlns:a16="http://schemas.microsoft.com/office/drawing/2014/main" id="{8B2D1C7D-7154-4F46-B1CB-D5B3C81EA018}"/>
              </a:ext>
            </a:extLst>
          </p:cNvPr>
          <p:cNvSpPr txBox="1"/>
          <p:nvPr/>
        </p:nvSpPr>
        <p:spPr>
          <a:xfrm>
            <a:off x="2276786" y="2604177"/>
            <a:ext cx="6532612" cy="2054409"/>
          </a:xfrm>
          <a:prstGeom prst="rect">
            <a:avLst/>
          </a:prstGeom>
          <a:noFill/>
        </p:spPr>
        <p:txBody>
          <a:bodyPr wrap="square" rtlCol="0">
            <a:spAutoFit/>
          </a:bodyPr>
          <a:lstStyle/>
          <a:p>
            <a:pPr>
              <a:spcAft>
                <a:spcPts val="300"/>
              </a:spcAft>
            </a:pPr>
            <a:r>
              <a:rPr lang="en-US" sz="2400" b="1" dirty="0"/>
              <a:t>Solution: </a:t>
            </a:r>
            <a:r>
              <a:rPr lang="en-US" sz="2400" dirty="0">
                <a:solidFill>
                  <a:srgbClr val="FF0000"/>
                </a:solidFill>
              </a:rPr>
              <a:t>We can select the numbers:</a:t>
            </a:r>
          </a:p>
          <a:p>
            <a:pPr>
              <a:spcAft>
                <a:spcPts val="300"/>
              </a:spcAft>
            </a:pPr>
            <a:r>
              <a:rPr lang="en-US" sz="2400" dirty="0">
                <a:solidFill>
                  <a:srgbClr val="FF0000"/>
                </a:solidFill>
              </a:rPr>
              <a:t>01, 02, 03, 04, 05, 06, 07, 08, 09, 10, 11, 12</a:t>
            </a:r>
          </a:p>
          <a:p>
            <a:pPr>
              <a:spcAft>
                <a:spcPts val="300"/>
              </a:spcAft>
            </a:pPr>
            <a:r>
              <a:rPr lang="en-US" sz="2400" dirty="0">
                <a:solidFill>
                  <a:srgbClr val="FF0000"/>
                </a:solidFill>
              </a:rPr>
              <a:t>from our table of random numbers.</a:t>
            </a:r>
          </a:p>
          <a:p>
            <a:pPr>
              <a:spcAft>
                <a:spcPts val="300"/>
              </a:spcAft>
            </a:pPr>
            <a:r>
              <a:rPr lang="en-US" sz="2400" dirty="0">
                <a:solidFill>
                  <a:srgbClr val="FF0000"/>
                </a:solidFill>
              </a:rPr>
              <a:t>The first 28 numbers in third row of the table, taken in pairs reads:</a:t>
            </a:r>
          </a:p>
        </p:txBody>
      </p:sp>
      <p:sp>
        <p:nvSpPr>
          <p:cNvPr id="7" name="TextBox 6">
            <a:extLst>
              <a:ext uri="{FF2B5EF4-FFF2-40B4-BE49-F238E27FC236}">
                <a16:creationId xmlns:a16="http://schemas.microsoft.com/office/drawing/2014/main" id="{A050E1DB-BC06-9A4B-A1A9-B5516C96A75E}"/>
              </a:ext>
            </a:extLst>
          </p:cNvPr>
          <p:cNvSpPr txBox="1"/>
          <p:nvPr/>
        </p:nvSpPr>
        <p:spPr>
          <a:xfrm>
            <a:off x="2310378" y="4711897"/>
            <a:ext cx="6676786" cy="430887"/>
          </a:xfrm>
          <a:prstGeom prst="rect">
            <a:avLst/>
          </a:prstGeom>
          <a:noFill/>
        </p:spPr>
        <p:txBody>
          <a:bodyPr wrap="square" rtlCol="0">
            <a:spAutoFit/>
          </a:bodyPr>
          <a:lstStyle/>
          <a:p>
            <a:r>
              <a:rPr lang="en-US" sz="2200" dirty="0">
                <a:solidFill>
                  <a:srgbClr val="FF0000"/>
                </a:solidFill>
              </a:rPr>
              <a:t>04</a:t>
            </a:r>
            <a:r>
              <a:rPr lang="en-US" sz="2200" dirty="0"/>
              <a:t>, 92, 89, 43, 72, </a:t>
            </a:r>
            <a:r>
              <a:rPr lang="en-US" sz="2200" dirty="0">
                <a:solidFill>
                  <a:srgbClr val="FF0000"/>
                </a:solidFill>
              </a:rPr>
              <a:t>12</a:t>
            </a:r>
            <a:r>
              <a:rPr lang="en-US" sz="2200" dirty="0"/>
              <a:t>, 54, 52, 20, </a:t>
            </a:r>
            <a:r>
              <a:rPr lang="en-US" sz="2200" dirty="0">
                <a:solidFill>
                  <a:srgbClr val="FF0000"/>
                </a:solidFill>
              </a:rPr>
              <a:t>08</a:t>
            </a:r>
            <a:r>
              <a:rPr lang="en-US" sz="2200" dirty="0"/>
              <a:t>, 89, 91, 46, 44</a:t>
            </a:r>
          </a:p>
        </p:txBody>
      </p:sp>
      <p:sp>
        <p:nvSpPr>
          <p:cNvPr id="8" name="TextBox 7">
            <a:extLst>
              <a:ext uri="{FF2B5EF4-FFF2-40B4-BE49-F238E27FC236}">
                <a16:creationId xmlns:a16="http://schemas.microsoft.com/office/drawing/2014/main" id="{0F9D5223-D449-5C42-9BC8-3A12F7949433}"/>
              </a:ext>
            </a:extLst>
          </p:cNvPr>
          <p:cNvSpPr txBox="1"/>
          <p:nvPr/>
        </p:nvSpPr>
        <p:spPr>
          <a:xfrm>
            <a:off x="2307514" y="5140474"/>
            <a:ext cx="6556818" cy="461665"/>
          </a:xfrm>
          <a:prstGeom prst="rect">
            <a:avLst/>
          </a:prstGeom>
          <a:noFill/>
        </p:spPr>
        <p:txBody>
          <a:bodyPr wrap="square" rtlCol="0">
            <a:spAutoFit/>
          </a:bodyPr>
          <a:lstStyle/>
          <a:p>
            <a:r>
              <a:rPr lang="en-US" sz="2400" dirty="0">
                <a:solidFill>
                  <a:srgbClr val="FF0000"/>
                </a:solidFill>
              </a:rPr>
              <a:t>giving: </a:t>
            </a:r>
            <a:r>
              <a:rPr lang="en-US" sz="2400" i="1" dirty="0" err="1">
                <a:solidFill>
                  <a:srgbClr val="FF0000"/>
                </a:solidFill>
              </a:rPr>
              <a:t>Mrs</a:t>
            </a:r>
            <a:r>
              <a:rPr lang="en-US" sz="2400" i="1" dirty="0">
                <a:solidFill>
                  <a:srgbClr val="FF0000"/>
                </a:solidFill>
              </a:rPr>
              <a:t> Bailey, </a:t>
            </a:r>
            <a:r>
              <a:rPr lang="en-US" sz="2400" i="1" dirty="0" err="1">
                <a:solidFill>
                  <a:srgbClr val="FF0000"/>
                </a:solidFill>
              </a:rPr>
              <a:t>Mr</a:t>
            </a:r>
            <a:r>
              <a:rPr lang="en-US" sz="2400" i="1" dirty="0">
                <a:solidFill>
                  <a:srgbClr val="FF0000"/>
                </a:solidFill>
              </a:rPr>
              <a:t> Lawrence, </a:t>
            </a:r>
            <a:r>
              <a:rPr lang="en-US" sz="2400" i="1" dirty="0" err="1">
                <a:solidFill>
                  <a:srgbClr val="FF0000"/>
                </a:solidFill>
              </a:rPr>
              <a:t>Mr</a:t>
            </a:r>
            <a:r>
              <a:rPr lang="en-US" sz="2400" i="1" dirty="0">
                <a:solidFill>
                  <a:srgbClr val="FF0000"/>
                </a:solidFill>
              </a:rPr>
              <a:t> Brown</a:t>
            </a:r>
          </a:p>
        </p:txBody>
      </p:sp>
      <p:sp>
        <p:nvSpPr>
          <p:cNvPr id="9" name="TextBox 8">
            <a:extLst>
              <a:ext uri="{FF2B5EF4-FFF2-40B4-BE49-F238E27FC236}">
                <a16:creationId xmlns:a16="http://schemas.microsoft.com/office/drawing/2014/main" id="{17AAB9A6-021F-DB48-80EC-3386B00F3C2A}"/>
              </a:ext>
            </a:extLst>
          </p:cNvPr>
          <p:cNvSpPr txBox="1"/>
          <p:nvPr/>
        </p:nvSpPr>
        <p:spPr>
          <a:xfrm>
            <a:off x="2639616" y="5650294"/>
            <a:ext cx="8712968" cy="1200329"/>
          </a:xfrm>
          <a:prstGeom prst="rect">
            <a:avLst/>
          </a:prstGeom>
          <a:noFill/>
        </p:spPr>
        <p:txBody>
          <a:bodyPr wrap="square" rtlCol="0">
            <a:spAutoFit/>
          </a:bodyPr>
          <a:lstStyle/>
          <a:p>
            <a:r>
              <a:rPr lang="en-US" sz="2400" b="1" dirty="0"/>
              <a:t>Note:</a:t>
            </a:r>
            <a:r>
              <a:rPr lang="en-US" sz="2400" dirty="0"/>
              <a:t> A more efficient use of random number table is to take 01 and every 12th number after it for </a:t>
            </a:r>
            <a:r>
              <a:rPr lang="en-US" sz="2400" dirty="0" err="1"/>
              <a:t>Mrs</a:t>
            </a:r>
            <a:r>
              <a:rPr lang="en-US" sz="2400" dirty="0"/>
              <a:t> Powell, that is the numbers 01, 13, 25, 37, 49, 61, 73, 85, 97, etc.</a:t>
            </a:r>
          </a:p>
        </p:txBody>
      </p:sp>
      <p:sp>
        <p:nvSpPr>
          <p:cNvPr id="12" name="TextBox 11">
            <a:extLst>
              <a:ext uri="{FF2B5EF4-FFF2-40B4-BE49-F238E27FC236}">
                <a16:creationId xmlns:a16="http://schemas.microsoft.com/office/drawing/2014/main" id="{1D267B4D-6646-CD46-8BF1-877D1225EBA7}"/>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E1.2</a:t>
            </a:r>
            <a:endParaRPr lang="en-US" altLang="en-US" b="1" dirty="0">
              <a:solidFill>
                <a:schemeClr val="bg1"/>
              </a:solidFill>
            </a:endParaRPr>
          </a:p>
        </p:txBody>
      </p:sp>
    </p:spTree>
    <p:extLst>
      <p:ext uri="{BB962C8B-B14F-4D97-AF65-F5344CB8AC3E}">
        <p14:creationId xmlns:p14="http://schemas.microsoft.com/office/powerpoint/2010/main" val="377020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2" grpId="0"/>
      <p:bldP spid="5"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46509"/>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E1.2</a:t>
            </a:r>
            <a:r>
              <a:rPr lang="en-US" altLang="en-US" sz="2800" b="1" dirty="0"/>
              <a:t>: Fitness Check</a:t>
            </a:r>
          </a:p>
        </p:txBody>
      </p:sp>
      <p:sp>
        <p:nvSpPr>
          <p:cNvPr id="6" name="TextBox 5">
            <a:extLst>
              <a:ext uri="{FF2B5EF4-FFF2-40B4-BE49-F238E27FC236}">
                <a16:creationId xmlns:a16="http://schemas.microsoft.com/office/drawing/2014/main" id="{3269977D-D9B6-F946-BA5D-5DEB56E1ECCD}"/>
              </a:ext>
            </a:extLst>
          </p:cNvPr>
          <p:cNvSpPr txBox="1"/>
          <p:nvPr/>
        </p:nvSpPr>
        <p:spPr>
          <a:xfrm>
            <a:off x="2999656" y="672828"/>
            <a:ext cx="8130885" cy="461665"/>
          </a:xfrm>
          <a:prstGeom prst="rect">
            <a:avLst/>
          </a:prstGeom>
          <a:noFill/>
        </p:spPr>
        <p:txBody>
          <a:bodyPr wrap="square" rtlCol="0">
            <a:spAutoFit/>
          </a:bodyPr>
          <a:lstStyle/>
          <a:p>
            <a:r>
              <a:rPr lang="en-US" sz="2400" dirty="0"/>
              <a:t>1. What is the difference between a census and a sample?</a:t>
            </a:r>
          </a:p>
        </p:txBody>
      </p:sp>
      <p:sp>
        <p:nvSpPr>
          <p:cNvPr id="10" name="TextBox 9">
            <a:extLst>
              <a:ext uri="{FF2B5EF4-FFF2-40B4-BE49-F238E27FC236}">
                <a16:creationId xmlns:a16="http://schemas.microsoft.com/office/drawing/2014/main" id="{522AB0D2-438C-4F43-94A3-C8993911E471}"/>
              </a:ext>
            </a:extLst>
          </p:cNvPr>
          <p:cNvSpPr txBox="1"/>
          <p:nvPr/>
        </p:nvSpPr>
        <p:spPr>
          <a:xfrm>
            <a:off x="3068641" y="1952290"/>
            <a:ext cx="7484053" cy="461665"/>
          </a:xfrm>
          <a:prstGeom prst="rect">
            <a:avLst/>
          </a:prstGeom>
          <a:noFill/>
        </p:spPr>
        <p:txBody>
          <a:bodyPr wrap="square" rtlCol="0">
            <a:spAutoFit/>
          </a:bodyPr>
          <a:lstStyle/>
          <a:p>
            <a:r>
              <a:rPr lang="en-US" sz="2400" dirty="0"/>
              <a:t>2. What are the advantages of taking a sample?</a:t>
            </a:r>
          </a:p>
        </p:txBody>
      </p:sp>
      <p:sp>
        <p:nvSpPr>
          <p:cNvPr id="12" name="TextBox 11">
            <a:extLst>
              <a:ext uri="{FF2B5EF4-FFF2-40B4-BE49-F238E27FC236}">
                <a16:creationId xmlns:a16="http://schemas.microsoft.com/office/drawing/2014/main" id="{5A4FC334-BE9D-1E4C-821D-00916CE8D47D}"/>
              </a:ext>
            </a:extLst>
          </p:cNvPr>
          <p:cNvSpPr txBox="1"/>
          <p:nvPr/>
        </p:nvSpPr>
        <p:spPr>
          <a:xfrm>
            <a:off x="3367279" y="1099753"/>
            <a:ext cx="7196021" cy="830997"/>
          </a:xfrm>
          <a:prstGeom prst="rect">
            <a:avLst/>
          </a:prstGeom>
          <a:noFill/>
        </p:spPr>
        <p:txBody>
          <a:bodyPr wrap="square" rtlCol="0">
            <a:spAutoFit/>
          </a:bodyPr>
          <a:lstStyle/>
          <a:p>
            <a:r>
              <a:rPr lang="en-US" sz="2400" dirty="0">
                <a:solidFill>
                  <a:srgbClr val="FF0000"/>
                </a:solidFill>
              </a:rPr>
              <a:t>A census consists of the complete population whereas a sample is a subgroup of the population.</a:t>
            </a:r>
          </a:p>
        </p:txBody>
      </p:sp>
      <p:sp>
        <p:nvSpPr>
          <p:cNvPr id="13" name="TextBox 12">
            <a:extLst>
              <a:ext uri="{FF2B5EF4-FFF2-40B4-BE49-F238E27FC236}">
                <a16:creationId xmlns:a16="http://schemas.microsoft.com/office/drawing/2014/main" id="{CB40C81E-DFB8-E34F-9314-D5DBFC9A5444}"/>
              </a:ext>
            </a:extLst>
          </p:cNvPr>
          <p:cNvSpPr txBox="1"/>
          <p:nvPr/>
        </p:nvSpPr>
        <p:spPr>
          <a:xfrm>
            <a:off x="3384262" y="2420888"/>
            <a:ext cx="6888202" cy="830997"/>
          </a:xfrm>
          <a:prstGeom prst="rect">
            <a:avLst/>
          </a:prstGeom>
          <a:noFill/>
        </p:spPr>
        <p:txBody>
          <a:bodyPr wrap="square" rtlCol="0">
            <a:spAutoFit/>
          </a:bodyPr>
          <a:lstStyle/>
          <a:p>
            <a:r>
              <a:rPr lang="en-US" sz="2400" dirty="0">
                <a:solidFill>
                  <a:srgbClr val="FF0000"/>
                </a:solidFill>
              </a:rPr>
              <a:t>The main advantages are that it is easier to implement, costs less and is easier to </a:t>
            </a:r>
            <a:r>
              <a:rPr lang="en-US" sz="2400" dirty="0" err="1">
                <a:solidFill>
                  <a:srgbClr val="FF0000"/>
                </a:solidFill>
              </a:rPr>
              <a:t>analyse</a:t>
            </a:r>
            <a:r>
              <a:rPr lang="en-US" sz="2400" dirty="0">
                <a:solidFill>
                  <a:srgbClr val="FF0000"/>
                </a:solidFill>
              </a:rPr>
              <a:t>.</a:t>
            </a:r>
          </a:p>
        </p:txBody>
      </p:sp>
      <p:sp>
        <p:nvSpPr>
          <p:cNvPr id="14" name="TextBox 13">
            <a:extLst>
              <a:ext uri="{FF2B5EF4-FFF2-40B4-BE49-F238E27FC236}">
                <a16:creationId xmlns:a16="http://schemas.microsoft.com/office/drawing/2014/main" id="{48572105-365C-D845-9C25-6231CBAF39A0}"/>
              </a:ext>
            </a:extLst>
          </p:cNvPr>
          <p:cNvSpPr txBox="1"/>
          <p:nvPr/>
        </p:nvSpPr>
        <p:spPr>
          <a:xfrm>
            <a:off x="2276786" y="3323703"/>
            <a:ext cx="6184198" cy="1569660"/>
          </a:xfrm>
          <a:prstGeom prst="rect">
            <a:avLst/>
          </a:prstGeom>
          <a:noFill/>
        </p:spPr>
        <p:txBody>
          <a:bodyPr wrap="square" rtlCol="0">
            <a:spAutoFit/>
          </a:bodyPr>
          <a:lstStyle/>
          <a:p>
            <a:r>
              <a:rPr lang="en-US" sz="2400" dirty="0"/>
              <a:t>3. This table shows the number of learners    </a:t>
            </a:r>
          </a:p>
          <a:p>
            <a:r>
              <a:rPr lang="en-US" sz="2400" dirty="0"/>
              <a:t>    in each school year. How many learners     </a:t>
            </a:r>
          </a:p>
          <a:p>
            <a:r>
              <a:rPr lang="en-US" sz="2400" dirty="0"/>
              <a:t>    should be selected from each year to </a:t>
            </a:r>
          </a:p>
          <a:p>
            <a:r>
              <a:rPr lang="en-US" sz="2400" dirty="0"/>
              <a:t>    create a stratified sample of size 80?</a:t>
            </a:r>
          </a:p>
        </p:txBody>
      </p:sp>
      <p:pic>
        <p:nvPicPr>
          <p:cNvPr id="16" name="Picture 15">
            <a:extLst>
              <a:ext uri="{FF2B5EF4-FFF2-40B4-BE49-F238E27FC236}">
                <a16:creationId xmlns:a16="http://schemas.microsoft.com/office/drawing/2014/main" id="{7BDDC74E-0BB9-1241-B8FC-CD9144BBCC64}"/>
              </a:ext>
            </a:extLst>
          </p:cNvPr>
          <p:cNvPicPr>
            <a:picLocks noChangeAspect="1"/>
          </p:cNvPicPr>
          <p:nvPr/>
        </p:nvPicPr>
        <p:blipFill>
          <a:blip r:embed="rId2"/>
          <a:stretch>
            <a:fillRect/>
          </a:stretch>
        </p:blipFill>
        <p:spPr>
          <a:xfrm>
            <a:off x="8866905" y="3448950"/>
            <a:ext cx="3155440" cy="2176493"/>
          </a:xfrm>
          <a:prstGeom prst="rect">
            <a:avLst/>
          </a:prstGeom>
          <a:ln w="12700">
            <a:solidFill>
              <a:schemeClr val="tx1"/>
            </a:solidFill>
          </a:ln>
        </p:spPr>
      </p:pic>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BFF0D6D7-2266-1D47-8A9C-2490FD797306}"/>
                  </a:ext>
                </a:extLst>
              </p:cNvPr>
              <p:cNvSpPr txBox="1"/>
              <p:nvPr/>
            </p:nvSpPr>
            <p:spPr>
              <a:xfrm>
                <a:off x="2567608" y="4893363"/>
                <a:ext cx="7995692" cy="1730217"/>
              </a:xfrm>
              <a:prstGeom prst="rect">
                <a:avLst/>
              </a:prstGeom>
              <a:noFill/>
            </p:spPr>
            <p:txBody>
              <a:bodyPr wrap="square" rtlCol="0">
                <a:spAutoFit/>
              </a:bodyPr>
              <a:lstStyle/>
              <a:p>
                <a:r>
                  <a:rPr lang="en-US" sz="2400" dirty="0">
                    <a:solidFill>
                      <a:srgbClr val="FF0000"/>
                    </a:solidFill>
                  </a:rPr>
                  <a:t>The total number of learners = 766, so the </a:t>
                </a:r>
              </a:p>
              <a:p>
                <a:r>
                  <a:rPr lang="en-US" sz="2400" dirty="0">
                    <a:solidFill>
                      <a:srgbClr val="FF0000"/>
                    </a:solidFill>
                  </a:rPr>
                  <a:t>number for Year 7 is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150</m:t>
                        </m:r>
                      </m:num>
                      <m:den>
                        <m:r>
                          <a:rPr lang="en-GB" sz="2400" i="1">
                            <a:solidFill>
                              <a:srgbClr val="FF0000"/>
                            </a:solidFill>
                            <a:latin typeface="Cambria Math" panose="02040503050406030204" pitchFamily="18" charset="0"/>
                          </a:rPr>
                          <m:t>766</m:t>
                        </m:r>
                      </m:den>
                    </m:f>
                    <m:r>
                      <a:rPr lang="en-GB" sz="2400" i="1">
                        <a:solidFill>
                          <a:srgbClr val="FF0000"/>
                        </a:solidFill>
                        <a:latin typeface="Cambria Math" panose="02040503050406030204" pitchFamily="18" charset="0"/>
                      </a:rPr>
                      <m:t> </m:t>
                    </m:r>
                    <m:r>
                      <a:rPr lang="en-US"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 80=15. 6…</m:t>
                    </m:r>
                  </m:oMath>
                </a14:m>
                <a:r>
                  <a:rPr lang="en-US" sz="2400" dirty="0">
                    <a:solidFill>
                      <a:srgbClr val="FF0000"/>
                    </a:solidFill>
                  </a:rPr>
                  <a:t> giving </a:t>
                </a:r>
              </a:p>
              <a:p>
                <a:r>
                  <a:rPr lang="en-US" sz="2400" b="1" dirty="0">
                    <a:solidFill>
                      <a:srgbClr val="FF0000"/>
                    </a:solidFill>
                  </a:rPr>
                  <a:t>16</a:t>
                </a:r>
                <a:r>
                  <a:rPr lang="en-US" sz="2400" dirty="0">
                    <a:solidFill>
                      <a:srgbClr val="FF0000"/>
                    </a:solidFill>
                  </a:rPr>
                  <a:t> learners needed.  </a:t>
                </a:r>
              </a:p>
              <a:p>
                <a:r>
                  <a:rPr lang="en-US" sz="2400" dirty="0">
                    <a:solidFill>
                      <a:srgbClr val="FF0000"/>
                    </a:solidFill>
                  </a:rPr>
                  <a:t>Similarly:  Year 8: </a:t>
                </a:r>
                <a:r>
                  <a:rPr lang="en-US" sz="2400" b="1" dirty="0">
                    <a:solidFill>
                      <a:srgbClr val="FF0000"/>
                    </a:solidFill>
                  </a:rPr>
                  <a:t>15</a:t>
                </a:r>
                <a:r>
                  <a:rPr lang="en-US" sz="2400" dirty="0">
                    <a:solidFill>
                      <a:srgbClr val="FF0000"/>
                    </a:solidFill>
                  </a:rPr>
                  <a:t>, Year 9: </a:t>
                </a:r>
                <a:r>
                  <a:rPr lang="en-US" sz="2400" b="1" dirty="0">
                    <a:solidFill>
                      <a:srgbClr val="FF0000"/>
                    </a:solidFill>
                  </a:rPr>
                  <a:t>17</a:t>
                </a:r>
                <a:r>
                  <a:rPr lang="en-US" sz="2400" dirty="0">
                    <a:solidFill>
                      <a:srgbClr val="FF0000"/>
                    </a:solidFill>
                  </a:rPr>
                  <a:t>, Year 10: </a:t>
                </a:r>
                <a:r>
                  <a:rPr lang="en-US" sz="2400" b="1" dirty="0">
                    <a:solidFill>
                      <a:srgbClr val="FF0000"/>
                    </a:solidFill>
                  </a:rPr>
                  <a:t>16</a:t>
                </a:r>
                <a:r>
                  <a:rPr lang="en-US" sz="2400" dirty="0">
                    <a:solidFill>
                      <a:srgbClr val="FF0000"/>
                    </a:solidFill>
                  </a:rPr>
                  <a:t>,  Year 11: </a:t>
                </a:r>
                <a:r>
                  <a:rPr lang="en-US" sz="2400" b="1" dirty="0">
                    <a:solidFill>
                      <a:srgbClr val="FF0000"/>
                    </a:solidFill>
                  </a:rPr>
                  <a:t>16</a:t>
                </a:r>
                <a:r>
                  <a:rPr lang="en-US" sz="2400" dirty="0">
                    <a:solidFill>
                      <a:srgbClr val="FF0000"/>
                    </a:solidFill>
                  </a:rPr>
                  <a:t> </a:t>
                </a:r>
              </a:p>
            </p:txBody>
          </p:sp>
        </mc:Choice>
        <mc:Fallback xmlns="">
          <p:sp>
            <p:nvSpPr>
              <p:cNvPr id="17" name="TextBox 16">
                <a:extLst>
                  <a:ext uri="{FF2B5EF4-FFF2-40B4-BE49-F238E27FC236}">
                    <a16:creationId xmlns:a16="http://schemas.microsoft.com/office/drawing/2014/main" id="{BFF0D6D7-2266-1D47-8A9C-2490FD797306}"/>
                  </a:ext>
                </a:extLst>
              </p:cNvPr>
              <p:cNvSpPr txBox="1">
                <a:spLocks noRot="1" noChangeAspect="1" noMove="1" noResize="1" noEditPoints="1" noAdjustHandles="1" noChangeArrowheads="1" noChangeShapeType="1" noTextEdit="1"/>
              </p:cNvSpPr>
              <p:nvPr/>
            </p:nvSpPr>
            <p:spPr>
              <a:xfrm>
                <a:off x="2567608" y="4893363"/>
                <a:ext cx="7995692" cy="1730217"/>
              </a:xfrm>
              <a:prstGeom prst="rect">
                <a:avLst/>
              </a:prstGeom>
              <a:blipFill>
                <a:blip r:embed="rId3"/>
                <a:stretch>
                  <a:fillRect l="-1109" t="-2174" r="-951" b="-5797"/>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2A8EDB7C-54A1-CD49-9A00-3B6E0C03CE9C}"/>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E1.2</a:t>
            </a:r>
            <a:endParaRPr lang="en-US" altLang="en-US" b="1" dirty="0">
              <a:solidFill>
                <a:schemeClr val="bg1"/>
              </a:solidFill>
            </a:endParaRPr>
          </a:p>
        </p:txBody>
      </p:sp>
    </p:spTree>
    <p:extLst>
      <p:ext uri="{BB962C8B-B14F-4D97-AF65-F5344CB8AC3E}">
        <p14:creationId xmlns:p14="http://schemas.microsoft.com/office/powerpoint/2010/main" val="51905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46509"/>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E1.2</a:t>
            </a:r>
            <a:r>
              <a:rPr lang="en-US" altLang="en-US" sz="2800" b="1" dirty="0"/>
              <a:t>: Fitness Check</a:t>
            </a:r>
          </a:p>
        </p:txBody>
      </p:sp>
      <p:sp>
        <p:nvSpPr>
          <p:cNvPr id="3" name="Rectangle 2">
            <a:extLst>
              <a:ext uri="{FF2B5EF4-FFF2-40B4-BE49-F238E27FC236}">
                <a16:creationId xmlns:a16="http://schemas.microsoft.com/office/drawing/2014/main" id="{69306123-72F4-8444-B032-5999CD347617}"/>
              </a:ext>
            </a:extLst>
          </p:cNvPr>
          <p:cNvSpPr/>
          <p:nvPr/>
        </p:nvSpPr>
        <p:spPr>
          <a:xfrm>
            <a:off x="8472264" y="665975"/>
            <a:ext cx="3168352" cy="4154984"/>
          </a:xfrm>
          <a:prstGeom prst="rect">
            <a:avLst/>
          </a:prstGeom>
          <a:ln w="12700">
            <a:solidFill>
              <a:schemeClr val="tx1"/>
            </a:solidFill>
          </a:ln>
        </p:spPr>
        <p:txBody>
          <a:bodyPr wrap="square">
            <a:spAutoFit/>
          </a:bodyPr>
          <a:lstStyle/>
          <a:p>
            <a:r>
              <a:rPr lang="en-US" sz="2200" dirty="0"/>
              <a:t>1.	</a:t>
            </a:r>
            <a:r>
              <a:rPr lang="en-US" sz="2200" dirty="0" err="1"/>
              <a:t>Mrs</a:t>
            </a:r>
            <a:r>
              <a:rPr lang="en-US" sz="2200" dirty="0"/>
              <a:t> Powell</a:t>
            </a:r>
          </a:p>
          <a:p>
            <a:r>
              <a:rPr lang="en-US" sz="2200" dirty="0"/>
              <a:t>2.	</a:t>
            </a:r>
            <a:r>
              <a:rPr lang="en-US" sz="2200" dirty="0" err="1"/>
              <a:t>Mrs</a:t>
            </a:r>
            <a:r>
              <a:rPr lang="en-US" sz="2200" dirty="0"/>
              <a:t> Grant</a:t>
            </a:r>
          </a:p>
          <a:p>
            <a:r>
              <a:rPr lang="en-US" sz="2200" dirty="0"/>
              <a:t>3.	</a:t>
            </a:r>
            <a:r>
              <a:rPr lang="en-US" sz="2200" dirty="0" err="1"/>
              <a:t>Mrs</a:t>
            </a:r>
            <a:r>
              <a:rPr lang="en-US" sz="2200" dirty="0"/>
              <a:t> Clarke</a:t>
            </a:r>
          </a:p>
          <a:p>
            <a:r>
              <a:rPr lang="en-US" sz="2200" dirty="0"/>
              <a:t>4.	</a:t>
            </a:r>
            <a:r>
              <a:rPr lang="en-US" sz="2200" dirty="0" err="1"/>
              <a:t>Mrs</a:t>
            </a:r>
            <a:r>
              <a:rPr lang="en-US" sz="2200" dirty="0"/>
              <a:t> Bailey</a:t>
            </a:r>
          </a:p>
          <a:p>
            <a:r>
              <a:rPr lang="en-US" sz="2200" dirty="0"/>
              <a:t>5.	</a:t>
            </a:r>
            <a:r>
              <a:rPr lang="en-US" sz="2200" dirty="0" err="1"/>
              <a:t>Mrs</a:t>
            </a:r>
            <a:r>
              <a:rPr lang="en-US" sz="2200" dirty="0"/>
              <a:t> Miller</a:t>
            </a:r>
          </a:p>
          <a:p>
            <a:r>
              <a:rPr lang="en-US" sz="2200" dirty="0"/>
              <a:t>6.	</a:t>
            </a:r>
            <a:r>
              <a:rPr lang="en-US" sz="2200" dirty="0" err="1"/>
              <a:t>Mr</a:t>
            </a:r>
            <a:r>
              <a:rPr lang="en-US" sz="2200" dirty="0"/>
              <a:t> Gordon</a:t>
            </a:r>
          </a:p>
          <a:p>
            <a:r>
              <a:rPr lang="en-US" sz="2200" dirty="0"/>
              <a:t>7.	</a:t>
            </a:r>
            <a:r>
              <a:rPr lang="en-US" sz="2200" dirty="0" err="1"/>
              <a:t>Mr</a:t>
            </a:r>
            <a:r>
              <a:rPr lang="en-US" sz="2200" dirty="0"/>
              <a:t> Francis</a:t>
            </a:r>
          </a:p>
          <a:p>
            <a:r>
              <a:rPr lang="en-US" sz="2200" dirty="0"/>
              <a:t>8.	</a:t>
            </a:r>
            <a:r>
              <a:rPr lang="en-US" sz="2200" dirty="0" err="1"/>
              <a:t>Mr</a:t>
            </a:r>
            <a:r>
              <a:rPr lang="en-US" sz="2200" dirty="0"/>
              <a:t> Brown</a:t>
            </a:r>
          </a:p>
          <a:p>
            <a:r>
              <a:rPr lang="en-US" sz="2200" dirty="0"/>
              <a:t>9.	</a:t>
            </a:r>
            <a:r>
              <a:rPr lang="en-US" sz="2200" dirty="0" err="1"/>
              <a:t>Mr</a:t>
            </a:r>
            <a:r>
              <a:rPr lang="en-US" sz="2200" dirty="0"/>
              <a:t> Wright</a:t>
            </a:r>
          </a:p>
          <a:p>
            <a:r>
              <a:rPr lang="en-US" sz="2200" dirty="0"/>
              <a:t>10.	</a:t>
            </a:r>
            <a:r>
              <a:rPr lang="en-US" sz="2200" dirty="0" err="1"/>
              <a:t>Mr</a:t>
            </a:r>
            <a:r>
              <a:rPr lang="en-US" sz="2200" dirty="0"/>
              <a:t> Gray</a:t>
            </a:r>
          </a:p>
          <a:p>
            <a:r>
              <a:rPr lang="en-US" sz="2200" dirty="0"/>
              <a:t>11.	</a:t>
            </a:r>
            <a:r>
              <a:rPr lang="en-US" sz="2200" dirty="0" err="1"/>
              <a:t>Mr</a:t>
            </a:r>
            <a:r>
              <a:rPr lang="en-US" sz="2200" dirty="0"/>
              <a:t> Davis</a:t>
            </a:r>
          </a:p>
          <a:p>
            <a:r>
              <a:rPr lang="en-US" sz="2200" dirty="0"/>
              <a:t>12.	</a:t>
            </a:r>
            <a:r>
              <a:rPr lang="en-US" sz="2200" dirty="0" err="1"/>
              <a:t>Mr</a:t>
            </a:r>
            <a:r>
              <a:rPr lang="en-US" sz="2200" dirty="0"/>
              <a:t> Lawrence</a:t>
            </a:r>
          </a:p>
        </p:txBody>
      </p:sp>
      <p:sp>
        <p:nvSpPr>
          <p:cNvPr id="4" name="TextBox 3">
            <a:extLst>
              <a:ext uri="{FF2B5EF4-FFF2-40B4-BE49-F238E27FC236}">
                <a16:creationId xmlns:a16="http://schemas.microsoft.com/office/drawing/2014/main" id="{0EF1484F-4C1E-FB4C-B21E-48F5E37C6C1A}"/>
              </a:ext>
            </a:extLst>
          </p:cNvPr>
          <p:cNvSpPr txBox="1"/>
          <p:nvPr/>
        </p:nvSpPr>
        <p:spPr>
          <a:xfrm>
            <a:off x="3057688" y="1250812"/>
            <a:ext cx="4392488" cy="1569660"/>
          </a:xfrm>
          <a:prstGeom prst="rect">
            <a:avLst/>
          </a:prstGeom>
          <a:noFill/>
        </p:spPr>
        <p:txBody>
          <a:bodyPr wrap="square" rtlCol="0">
            <a:spAutoFit/>
          </a:bodyPr>
          <a:lstStyle/>
          <a:p>
            <a:r>
              <a:rPr lang="en-US" sz="2400" dirty="0"/>
              <a:t>4. For these teachers, use </a:t>
            </a:r>
          </a:p>
          <a:p>
            <a:r>
              <a:rPr lang="en-US" sz="2400" dirty="0"/>
              <a:t>    this following list of random </a:t>
            </a:r>
          </a:p>
          <a:p>
            <a:r>
              <a:rPr lang="en-US" sz="2400" dirty="0"/>
              <a:t>    numbers to find a random </a:t>
            </a:r>
          </a:p>
          <a:p>
            <a:r>
              <a:rPr lang="en-US" sz="2400" dirty="0"/>
              <a:t>    sample of size 4.</a:t>
            </a:r>
          </a:p>
        </p:txBody>
      </p:sp>
      <p:pic>
        <p:nvPicPr>
          <p:cNvPr id="5" name="Picture 4">
            <a:extLst>
              <a:ext uri="{FF2B5EF4-FFF2-40B4-BE49-F238E27FC236}">
                <a16:creationId xmlns:a16="http://schemas.microsoft.com/office/drawing/2014/main" id="{468AFA7C-3B65-F741-9AC8-A05736348A0B}"/>
              </a:ext>
            </a:extLst>
          </p:cNvPr>
          <p:cNvPicPr>
            <a:picLocks noChangeAspect="1"/>
          </p:cNvPicPr>
          <p:nvPr/>
        </p:nvPicPr>
        <p:blipFill>
          <a:blip r:embed="rId2"/>
          <a:stretch>
            <a:fillRect/>
          </a:stretch>
        </p:blipFill>
        <p:spPr>
          <a:xfrm>
            <a:off x="2495212" y="3192304"/>
            <a:ext cx="5517440" cy="845225"/>
          </a:xfrm>
          <a:prstGeom prst="rect">
            <a:avLst/>
          </a:prstGeom>
        </p:spPr>
      </p:pic>
      <p:sp>
        <p:nvSpPr>
          <p:cNvPr id="7" name="TextBox 6">
            <a:extLst>
              <a:ext uri="{FF2B5EF4-FFF2-40B4-BE49-F238E27FC236}">
                <a16:creationId xmlns:a16="http://schemas.microsoft.com/office/drawing/2014/main" id="{A3BDC978-1B6E-3647-A472-C874EB815AE7}"/>
              </a:ext>
            </a:extLst>
          </p:cNvPr>
          <p:cNvSpPr txBox="1"/>
          <p:nvPr/>
        </p:nvSpPr>
        <p:spPr>
          <a:xfrm>
            <a:off x="3032092" y="4955504"/>
            <a:ext cx="8028892" cy="1646605"/>
          </a:xfrm>
          <a:prstGeom prst="rect">
            <a:avLst/>
          </a:prstGeom>
          <a:noFill/>
        </p:spPr>
        <p:txBody>
          <a:bodyPr wrap="square" rtlCol="0">
            <a:spAutoFit/>
          </a:bodyPr>
          <a:lstStyle/>
          <a:p>
            <a:r>
              <a:rPr lang="en-US" sz="2400" dirty="0">
                <a:solidFill>
                  <a:srgbClr val="FF0000"/>
                </a:solidFill>
              </a:rPr>
              <a:t>Taking pairs and working horizontally, the first 4 numbers needed are: </a:t>
            </a:r>
          </a:p>
          <a:p>
            <a:pPr>
              <a:spcAft>
                <a:spcPts val="600"/>
              </a:spcAft>
            </a:pPr>
            <a:r>
              <a:rPr lang="en-US" sz="2400" dirty="0">
                <a:solidFill>
                  <a:srgbClr val="FF0000"/>
                </a:solidFill>
              </a:rPr>
              <a:t>                     12, 10, 02, (reject 12), 01; </a:t>
            </a:r>
          </a:p>
          <a:p>
            <a:r>
              <a:rPr lang="en-US" sz="2400" dirty="0">
                <a:solidFill>
                  <a:srgbClr val="FF0000"/>
                </a:solidFill>
              </a:rPr>
              <a:t>that is: </a:t>
            </a:r>
            <a:r>
              <a:rPr lang="en-US" sz="2400" i="1" dirty="0" err="1">
                <a:solidFill>
                  <a:srgbClr val="FF0000"/>
                </a:solidFill>
              </a:rPr>
              <a:t>Mr</a:t>
            </a:r>
            <a:r>
              <a:rPr lang="en-US" sz="2400" i="1" dirty="0">
                <a:solidFill>
                  <a:srgbClr val="FF0000"/>
                </a:solidFill>
              </a:rPr>
              <a:t> Lawrence, </a:t>
            </a:r>
            <a:r>
              <a:rPr lang="en-US" sz="2400" i="1" dirty="0" err="1">
                <a:solidFill>
                  <a:srgbClr val="FF0000"/>
                </a:solidFill>
              </a:rPr>
              <a:t>Mr</a:t>
            </a:r>
            <a:r>
              <a:rPr lang="en-US" sz="2400" i="1" dirty="0">
                <a:solidFill>
                  <a:srgbClr val="FF0000"/>
                </a:solidFill>
              </a:rPr>
              <a:t> Gray, </a:t>
            </a:r>
            <a:r>
              <a:rPr lang="en-US" sz="2400" i="1" dirty="0" err="1">
                <a:solidFill>
                  <a:srgbClr val="FF0000"/>
                </a:solidFill>
              </a:rPr>
              <a:t>Mrs</a:t>
            </a:r>
            <a:r>
              <a:rPr lang="en-US" sz="2400" i="1" dirty="0">
                <a:solidFill>
                  <a:srgbClr val="FF0000"/>
                </a:solidFill>
              </a:rPr>
              <a:t> Grant, </a:t>
            </a:r>
            <a:r>
              <a:rPr lang="en-US" sz="2400" i="1" dirty="0" err="1">
                <a:solidFill>
                  <a:srgbClr val="FF0000"/>
                </a:solidFill>
              </a:rPr>
              <a:t>Mrs</a:t>
            </a:r>
            <a:r>
              <a:rPr lang="en-US" sz="2400" i="1" dirty="0">
                <a:solidFill>
                  <a:srgbClr val="FF0000"/>
                </a:solidFill>
              </a:rPr>
              <a:t> Powell</a:t>
            </a:r>
          </a:p>
        </p:txBody>
      </p:sp>
      <p:sp>
        <p:nvSpPr>
          <p:cNvPr id="8" name="TextBox 7">
            <a:extLst>
              <a:ext uri="{FF2B5EF4-FFF2-40B4-BE49-F238E27FC236}">
                <a16:creationId xmlns:a16="http://schemas.microsoft.com/office/drawing/2014/main" id="{B699201B-8129-2B43-AD30-31C2A9C6FB0C}"/>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E1.2</a:t>
            </a:r>
            <a:endParaRPr lang="en-US" altLang="en-US" b="1" dirty="0">
              <a:solidFill>
                <a:schemeClr val="bg1"/>
              </a:solidFill>
            </a:endParaRPr>
          </a:p>
        </p:txBody>
      </p:sp>
    </p:spTree>
    <p:extLst>
      <p:ext uri="{BB962C8B-B14F-4D97-AF65-F5344CB8AC3E}">
        <p14:creationId xmlns:p14="http://schemas.microsoft.com/office/powerpoint/2010/main" val="362030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E1.2: </a:t>
            </a:r>
            <a:r>
              <a:rPr lang="en-US" altLang="en-US" sz="2800" b="1" dirty="0"/>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smtClean="0"/>
              <a:t>second </a:t>
            </a:r>
            <a:r>
              <a:rPr lang="en-US" altLang="en-US" sz="2400" b="1" dirty="0"/>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a:t>
            </a:r>
            <a:r>
              <a:rPr lang="en-US" altLang="en-US" sz="2400" dirty="0" smtClean="0">
                <a:solidFill>
                  <a:srgbClr val="00B050"/>
                </a:solidFill>
              </a:rPr>
              <a:t>section,</a:t>
            </a:r>
            <a:br>
              <a:rPr lang="en-US" altLang="en-US" sz="2400" dirty="0" smtClean="0">
                <a:solidFill>
                  <a:srgbClr val="00B050"/>
                </a:solidFill>
              </a:rPr>
            </a:br>
            <a:r>
              <a:rPr lang="en-US" altLang="en-US" sz="2400" b="1" dirty="0" smtClean="0">
                <a:solidFill>
                  <a:srgbClr val="00B050"/>
                </a:solidFill>
              </a:rPr>
              <a:t>click</a:t>
            </a:r>
            <a:r>
              <a:rPr lang="en-US" altLang="en-US" sz="2400" dirty="0" smtClean="0">
                <a:solidFill>
                  <a:srgbClr val="00B050"/>
                </a:solidFill>
              </a:rPr>
              <a:t> </a:t>
            </a:r>
            <a:r>
              <a:rPr lang="en-US" altLang="en-US" sz="2400" dirty="0">
                <a:solidFill>
                  <a:srgbClr val="00B050"/>
                </a:solidFill>
              </a:rPr>
              <a:t>to start the </a:t>
            </a:r>
            <a:r>
              <a:rPr lang="en-US" altLang="en-US" sz="2400" b="1" dirty="0">
                <a:solidFill>
                  <a:srgbClr val="00B050"/>
                </a:solidFill>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smtClean="0">
                <a:solidFill>
                  <a:srgbClr val="FF0000"/>
                </a:solidFill>
                <a:hlinkClick r:id="rId2"/>
              </a:rPr>
              <a:t>http://szalonta.hu/ske/text/E1/skee1s2.html</a:t>
            </a:r>
            <a:endParaRPr lang="en-US" altLang="en-US" sz="2400" b="1" dirty="0" smtClean="0">
              <a:solidFill>
                <a:srgbClr val="FF0000"/>
              </a:solidFill>
            </a:endParaRPr>
          </a:p>
          <a:p>
            <a:pPr algn="ctr"/>
            <a:endParaRPr lang="en-US" altLang="en-US" sz="2400" b="1" dirty="0">
              <a:solidFill>
                <a:srgbClr val="C00000"/>
              </a:solidFill>
            </a:endParaRPr>
          </a:p>
          <a:p>
            <a:endParaRPr lang="en-US" altLang="en-US" b="1" dirty="0">
              <a:solidFill>
                <a:srgbClr val="FF0000"/>
              </a:solidFill>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E1.2</a:t>
            </a:r>
            <a:endParaRPr lang="en-US" altLang="en-US" b="1" dirty="0">
              <a:solidFill>
                <a:schemeClr val="bg1"/>
              </a:solidFill>
            </a:endParaRPr>
          </a:p>
        </p:txBody>
      </p:sp>
    </p:spTree>
    <p:extLst>
      <p:ext uri="{BB962C8B-B14F-4D97-AF65-F5344CB8AC3E}">
        <p14:creationId xmlns:p14="http://schemas.microsoft.com/office/powerpoint/2010/main" val="28507419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10058"/>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Charts and Tables</a:t>
            </a:r>
          </a:p>
        </p:txBody>
      </p:sp>
      <p:pic>
        <p:nvPicPr>
          <p:cNvPr id="4" name="Picture 3">
            <a:extLst>
              <a:ext uri="{FF2B5EF4-FFF2-40B4-BE49-F238E27FC236}">
                <a16:creationId xmlns:a16="http://schemas.microsoft.com/office/drawing/2014/main" id="{318147E7-B033-AC41-96A7-A9321418026F}"/>
              </a:ext>
            </a:extLst>
          </p:cNvPr>
          <p:cNvPicPr>
            <a:picLocks noChangeAspect="1"/>
          </p:cNvPicPr>
          <p:nvPr/>
        </p:nvPicPr>
        <p:blipFill>
          <a:blip r:embed="rId2"/>
          <a:stretch>
            <a:fillRect/>
          </a:stretch>
        </p:blipFill>
        <p:spPr>
          <a:xfrm>
            <a:off x="3937001" y="785753"/>
            <a:ext cx="4736445" cy="4176464"/>
          </a:xfrm>
          <a:prstGeom prst="rect">
            <a:avLst/>
          </a:prstGeom>
        </p:spPr>
      </p:pic>
      <p:sp>
        <p:nvSpPr>
          <p:cNvPr id="5" name="TextBox 4">
            <a:extLst>
              <a:ext uri="{FF2B5EF4-FFF2-40B4-BE49-F238E27FC236}">
                <a16:creationId xmlns:a16="http://schemas.microsoft.com/office/drawing/2014/main" id="{72D5C30C-6262-AC4A-8726-67734562E328}"/>
              </a:ext>
            </a:extLst>
          </p:cNvPr>
          <p:cNvSpPr txBox="1"/>
          <p:nvPr/>
        </p:nvSpPr>
        <p:spPr>
          <a:xfrm>
            <a:off x="8960798" y="1389256"/>
            <a:ext cx="2751825" cy="1938992"/>
          </a:xfrm>
          <a:prstGeom prst="rect">
            <a:avLst/>
          </a:prstGeom>
          <a:noFill/>
        </p:spPr>
        <p:txBody>
          <a:bodyPr wrap="square" rtlCol="0">
            <a:spAutoFit/>
          </a:bodyPr>
          <a:lstStyle/>
          <a:p>
            <a:r>
              <a:rPr lang="en-US" sz="2400" dirty="0"/>
              <a:t>The chart can be used to show the mileage between some Scottish towns and cities.</a:t>
            </a:r>
          </a:p>
        </p:txBody>
      </p:sp>
      <p:sp>
        <p:nvSpPr>
          <p:cNvPr id="7" name="TextBox 6">
            <a:extLst>
              <a:ext uri="{FF2B5EF4-FFF2-40B4-BE49-F238E27FC236}">
                <a16:creationId xmlns:a16="http://schemas.microsoft.com/office/drawing/2014/main" id="{6486A65F-862F-B644-A231-198CE69F9D58}"/>
              </a:ext>
            </a:extLst>
          </p:cNvPr>
          <p:cNvSpPr txBox="1"/>
          <p:nvPr/>
        </p:nvSpPr>
        <p:spPr>
          <a:xfrm>
            <a:off x="4116290" y="4978648"/>
            <a:ext cx="5688632" cy="1315745"/>
          </a:xfrm>
          <a:prstGeom prst="rect">
            <a:avLst/>
          </a:prstGeom>
          <a:noFill/>
        </p:spPr>
        <p:txBody>
          <a:bodyPr wrap="square" rtlCol="0">
            <a:spAutoFit/>
          </a:bodyPr>
          <a:lstStyle/>
          <a:p>
            <a:pPr>
              <a:spcAft>
                <a:spcPts val="600"/>
              </a:spcAft>
            </a:pPr>
            <a:r>
              <a:rPr lang="en-US" sz="2400" dirty="0"/>
              <a:t>What is the distances in miles between:</a:t>
            </a:r>
          </a:p>
          <a:p>
            <a:pPr marL="457200" indent="-457200">
              <a:spcAft>
                <a:spcPts val="300"/>
              </a:spcAft>
              <a:buAutoNum type="alphaLcParenR"/>
            </a:pPr>
            <a:r>
              <a:rPr lang="en-US" sz="2400" dirty="0"/>
              <a:t>Fort William and Perth?</a:t>
            </a:r>
          </a:p>
          <a:p>
            <a:pPr marL="457200" indent="-457200">
              <a:buAutoNum type="alphaLcParenR"/>
            </a:pPr>
            <a:r>
              <a:rPr lang="en-US" sz="2400" dirty="0"/>
              <a:t>Edinburgh and </a:t>
            </a:r>
            <a:r>
              <a:rPr lang="en-US" sz="2400" dirty="0" err="1"/>
              <a:t>Stranraer</a:t>
            </a:r>
            <a:r>
              <a:rPr lang="en-US" sz="2400" dirty="0"/>
              <a:t>?</a:t>
            </a:r>
          </a:p>
        </p:txBody>
      </p:sp>
      <p:sp>
        <p:nvSpPr>
          <p:cNvPr id="9" name="TextBox 8">
            <a:extLst>
              <a:ext uri="{FF2B5EF4-FFF2-40B4-BE49-F238E27FC236}">
                <a16:creationId xmlns:a16="http://schemas.microsoft.com/office/drawing/2014/main" id="{21E9B170-7B4D-2C4A-B84C-FF1AF0F2E68A}"/>
              </a:ext>
            </a:extLst>
          </p:cNvPr>
          <p:cNvSpPr txBox="1"/>
          <p:nvPr/>
        </p:nvSpPr>
        <p:spPr>
          <a:xfrm>
            <a:off x="5303912" y="2636912"/>
            <a:ext cx="576064" cy="400110"/>
          </a:xfrm>
          <a:prstGeom prst="rect">
            <a:avLst/>
          </a:prstGeom>
          <a:solidFill>
            <a:srgbClr val="FF0000">
              <a:alpha val="14902"/>
            </a:srgbClr>
          </a:solidFill>
        </p:spPr>
        <p:txBody>
          <a:bodyPr wrap="square" rtlCol="0">
            <a:spAutoFit/>
          </a:bodyPr>
          <a:lstStyle/>
          <a:p>
            <a:endParaRPr lang="en-US"/>
          </a:p>
        </p:txBody>
      </p:sp>
      <p:sp>
        <p:nvSpPr>
          <p:cNvPr id="10" name="TextBox 9">
            <a:extLst>
              <a:ext uri="{FF2B5EF4-FFF2-40B4-BE49-F238E27FC236}">
                <a16:creationId xmlns:a16="http://schemas.microsoft.com/office/drawing/2014/main" id="{770A5C9A-24E2-9D45-B173-37C4F340EF23}"/>
              </a:ext>
            </a:extLst>
          </p:cNvPr>
          <p:cNvSpPr txBox="1"/>
          <p:nvPr/>
        </p:nvSpPr>
        <p:spPr>
          <a:xfrm>
            <a:off x="4223792" y="3717032"/>
            <a:ext cx="2808312" cy="400110"/>
          </a:xfrm>
          <a:prstGeom prst="rect">
            <a:avLst/>
          </a:prstGeom>
          <a:solidFill>
            <a:srgbClr val="FF0000">
              <a:alpha val="17255"/>
            </a:srgbClr>
          </a:solidFill>
        </p:spPr>
        <p:txBody>
          <a:bodyPr wrap="square" rtlCol="0">
            <a:spAutoFit/>
          </a:bodyPr>
          <a:lstStyle/>
          <a:p>
            <a:endParaRPr lang="en-US"/>
          </a:p>
        </p:txBody>
      </p:sp>
      <p:sp>
        <p:nvSpPr>
          <p:cNvPr id="12" name="TextBox 11">
            <a:extLst>
              <a:ext uri="{FF2B5EF4-FFF2-40B4-BE49-F238E27FC236}">
                <a16:creationId xmlns:a16="http://schemas.microsoft.com/office/drawing/2014/main" id="{EC6F084D-A4E6-1543-8DFC-17CDAB24E468}"/>
              </a:ext>
            </a:extLst>
          </p:cNvPr>
          <p:cNvSpPr txBox="1"/>
          <p:nvPr/>
        </p:nvSpPr>
        <p:spPr>
          <a:xfrm>
            <a:off x="2246590" y="6274921"/>
            <a:ext cx="6048672" cy="461665"/>
          </a:xfrm>
          <a:prstGeom prst="rect">
            <a:avLst/>
          </a:prstGeom>
          <a:noFill/>
        </p:spPr>
        <p:txBody>
          <a:bodyPr wrap="square" rtlCol="0">
            <a:spAutoFit/>
          </a:bodyPr>
          <a:lstStyle/>
          <a:p>
            <a:r>
              <a:rPr lang="en-US" sz="2400" dirty="0"/>
              <a:t>Which places are furthest apart?</a:t>
            </a:r>
          </a:p>
        </p:txBody>
      </p:sp>
      <p:sp>
        <p:nvSpPr>
          <p:cNvPr id="13" name="TextBox 12">
            <a:extLst>
              <a:ext uri="{FF2B5EF4-FFF2-40B4-BE49-F238E27FC236}">
                <a16:creationId xmlns:a16="http://schemas.microsoft.com/office/drawing/2014/main" id="{D4120979-F831-0B4B-B543-8D3935821F58}"/>
              </a:ext>
            </a:extLst>
          </p:cNvPr>
          <p:cNvSpPr txBox="1"/>
          <p:nvPr/>
        </p:nvSpPr>
        <p:spPr>
          <a:xfrm>
            <a:off x="8467636" y="5421189"/>
            <a:ext cx="720080" cy="461665"/>
          </a:xfrm>
          <a:prstGeom prst="rect">
            <a:avLst/>
          </a:prstGeom>
          <a:noFill/>
        </p:spPr>
        <p:txBody>
          <a:bodyPr wrap="square" rtlCol="0">
            <a:spAutoFit/>
          </a:bodyPr>
          <a:lstStyle/>
          <a:p>
            <a:r>
              <a:rPr lang="en-US" sz="2400" dirty="0">
                <a:solidFill>
                  <a:srgbClr val="FF0000"/>
                </a:solidFill>
              </a:rPr>
              <a:t>103</a:t>
            </a:r>
          </a:p>
        </p:txBody>
      </p:sp>
      <p:sp>
        <p:nvSpPr>
          <p:cNvPr id="18" name="TextBox 17">
            <a:extLst>
              <a:ext uri="{FF2B5EF4-FFF2-40B4-BE49-F238E27FC236}">
                <a16:creationId xmlns:a16="http://schemas.microsoft.com/office/drawing/2014/main" id="{CE2EDB2C-56F5-2248-A34E-E273A8E259A1}"/>
              </a:ext>
            </a:extLst>
          </p:cNvPr>
          <p:cNvSpPr txBox="1"/>
          <p:nvPr/>
        </p:nvSpPr>
        <p:spPr>
          <a:xfrm>
            <a:off x="8467636" y="5867241"/>
            <a:ext cx="720080" cy="461665"/>
          </a:xfrm>
          <a:prstGeom prst="rect">
            <a:avLst/>
          </a:prstGeom>
          <a:noFill/>
        </p:spPr>
        <p:txBody>
          <a:bodyPr wrap="square" rtlCol="0">
            <a:spAutoFit/>
          </a:bodyPr>
          <a:lstStyle/>
          <a:p>
            <a:r>
              <a:rPr lang="en-US" sz="2400" dirty="0">
                <a:solidFill>
                  <a:srgbClr val="FF0000"/>
                </a:solidFill>
              </a:rPr>
              <a:t>123</a:t>
            </a:r>
          </a:p>
        </p:txBody>
      </p:sp>
      <p:sp>
        <p:nvSpPr>
          <p:cNvPr id="15" name="TextBox 14">
            <a:extLst>
              <a:ext uri="{FF2B5EF4-FFF2-40B4-BE49-F238E27FC236}">
                <a16:creationId xmlns:a16="http://schemas.microsoft.com/office/drawing/2014/main" id="{4CD9CEC5-1C23-D349-ADF3-F7CBC87E3F86}"/>
              </a:ext>
            </a:extLst>
          </p:cNvPr>
          <p:cNvSpPr txBox="1"/>
          <p:nvPr/>
        </p:nvSpPr>
        <p:spPr>
          <a:xfrm>
            <a:off x="6960606" y="6297160"/>
            <a:ext cx="5040560" cy="461665"/>
          </a:xfrm>
          <a:prstGeom prst="rect">
            <a:avLst/>
          </a:prstGeom>
          <a:noFill/>
        </p:spPr>
        <p:txBody>
          <a:bodyPr wrap="square" rtlCol="0">
            <a:spAutoFit/>
          </a:bodyPr>
          <a:lstStyle/>
          <a:p>
            <a:r>
              <a:rPr lang="en-US" sz="2400" dirty="0">
                <a:solidFill>
                  <a:srgbClr val="FF0000"/>
                </a:solidFill>
              </a:rPr>
              <a:t>Inverness and </a:t>
            </a:r>
            <a:r>
              <a:rPr lang="en-US" sz="2400" dirty="0" err="1">
                <a:solidFill>
                  <a:srgbClr val="FF0000"/>
                </a:solidFill>
              </a:rPr>
              <a:t>Stranraer</a:t>
            </a:r>
            <a:r>
              <a:rPr lang="en-US" sz="2400" dirty="0">
                <a:solidFill>
                  <a:srgbClr val="FF0000"/>
                </a:solidFill>
              </a:rPr>
              <a:t>: 249 miles</a:t>
            </a:r>
          </a:p>
        </p:txBody>
      </p:sp>
      <p:sp>
        <p:nvSpPr>
          <p:cNvPr id="16" name="TextBox 15">
            <a:extLst>
              <a:ext uri="{FF2B5EF4-FFF2-40B4-BE49-F238E27FC236}">
                <a16:creationId xmlns:a16="http://schemas.microsoft.com/office/drawing/2014/main" id="{8D799D12-036F-5D43-994D-7589B5EEA727}"/>
              </a:ext>
            </a:extLst>
          </p:cNvPr>
          <p:cNvSpPr txBox="1"/>
          <p:nvPr/>
        </p:nvSpPr>
        <p:spPr>
          <a:xfrm>
            <a:off x="6456040" y="4293096"/>
            <a:ext cx="576064" cy="400110"/>
          </a:xfrm>
          <a:prstGeom prst="rect">
            <a:avLst/>
          </a:prstGeom>
          <a:solidFill>
            <a:srgbClr val="00CC99">
              <a:alpha val="18431"/>
            </a:srgbClr>
          </a:solidFill>
        </p:spPr>
        <p:txBody>
          <a:bodyPr wrap="square" rtlCol="0">
            <a:spAutoFit/>
          </a:bodyPr>
          <a:lstStyle/>
          <a:p>
            <a:endParaRPr lang="en-US"/>
          </a:p>
        </p:txBody>
      </p:sp>
      <p:sp>
        <p:nvSpPr>
          <p:cNvPr id="17" name="TextBox 16">
            <a:extLst>
              <a:ext uri="{FF2B5EF4-FFF2-40B4-BE49-F238E27FC236}">
                <a16:creationId xmlns:a16="http://schemas.microsoft.com/office/drawing/2014/main" id="{5D5CE8CC-A84A-CB4B-BE91-B9B4331F0439}"/>
              </a:ext>
            </a:extLst>
          </p:cNvPr>
          <p:cNvSpPr txBox="1"/>
          <p:nvPr/>
        </p:nvSpPr>
        <p:spPr>
          <a:xfrm>
            <a:off x="4727848" y="2204864"/>
            <a:ext cx="576064" cy="400110"/>
          </a:xfrm>
          <a:prstGeom prst="rect">
            <a:avLst/>
          </a:prstGeom>
          <a:solidFill>
            <a:srgbClr val="FF0000">
              <a:alpha val="17255"/>
            </a:srgbClr>
          </a:solidFill>
        </p:spPr>
        <p:txBody>
          <a:bodyPr wrap="square" rtlCol="0">
            <a:spAutoFit/>
          </a:bodyPr>
          <a:lstStyle/>
          <a:p>
            <a:endParaRPr lang="en-US"/>
          </a:p>
        </p:txBody>
      </p:sp>
      <p:sp>
        <p:nvSpPr>
          <p:cNvPr id="19" name="TextBox 18">
            <a:extLst>
              <a:ext uri="{FF2B5EF4-FFF2-40B4-BE49-F238E27FC236}">
                <a16:creationId xmlns:a16="http://schemas.microsoft.com/office/drawing/2014/main" id="{667380D1-8532-9948-92FA-71BE98A96C3C}"/>
              </a:ext>
            </a:extLst>
          </p:cNvPr>
          <p:cNvSpPr txBox="1"/>
          <p:nvPr/>
        </p:nvSpPr>
        <p:spPr>
          <a:xfrm>
            <a:off x="4223792" y="4306415"/>
            <a:ext cx="3384376" cy="400110"/>
          </a:xfrm>
          <a:prstGeom prst="rect">
            <a:avLst/>
          </a:prstGeom>
          <a:solidFill>
            <a:srgbClr val="FF0000">
              <a:alpha val="16863"/>
            </a:srgbClr>
          </a:solidFill>
        </p:spPr>
        <p:txBody>
          <a:bodyPr wrap="square" rtlCol="0">
            <a:spAutoFit/>
          </a:bodyPr>
          <a:lstStyle/>
          <a:p>
            <a:endParaRPr lang="en-US"/>
          </a:p>
        </p:txBody>
      </p:sp>
      <p:sp>
        <p:nvSpPr>
          <p:cNvPr id="20" name="TextBox 19">
            <a:extLst>
              <a:ext uri="{FF2B5EF4-FFF2-40B4-BE49-F238E27FC236}">
                <a16:creationId xmlns:a16="http://schemas.microsoft.com/office/drawing/2014/main" id="{05367BF8-3AD7-8D4D-8257-197947CD4A66}"/>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E1.3</a:t>
            </a:r>
            <a:endParaRPr lang="en-US" altLang="en-US" b="1" dirty="0">
              <a:solidFill>
                <a:schemeClr val="bg1"/>
              </a:solidFill>
            </a:endParaRPr>
          </a:p>
        </p:txBody>
      </p:sp>
    </p:spTree>
    <p:extLst>
      <p:ext uri="{BB962C8B-B14F-4D97-AF65-F5344CB8AC3E}">
        <p14:creationId xmlns:p14="http://schemas.microsoft.com/office/powerpoint/2010/main" val="305044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xit" presetSubtype="10" fill="hold" grpId="1" nodeType="clickEffect">
                                  <p:stCondLst>
                                    <p:cond delay="0"/>
                                  </p:stCondLst>
                                  <p:childTnLst>
                                    <p:animEffect transition="out" filter="blinds(horizontal)">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par>
                                <p:cTn id="26" presetID="3" presetClass="exit" presetSubtype="10" fill="hold" grpId="1" nodeType="withEffect">
                                  <p:stCondLst>
                                    <p:cond delay="0"/>
                                  </p:stCondLst>
                                  <p:childTnLst>
                                    <p:animEffect transition="out" filter="blinds(horizontal)">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3" presetClass="exit" presetSubtype="10" fill="hold" grpId="1" nodeType="clickEffect">
                                  <p:stCondLst>
                                    <p:cond delay="0"/>
                                  </p:stCondLst>
                                  <p:childTnLst>
                                    <p:animEffect transition="out" filter="blinds(horizontal)">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3" presetClass="exit" presetSubtype="10" fill="hold" grpId="1" nodeType="withEffect">
                                  <p:stCondLst>
                                    <p:cond delay="0"/>
                                  </p:stCondLst>
                                  <p:childTnLst>
                                    <p:animEffect transition="out" filter="blinds(horizontal)">
                                      <p:cBhvr>
                                        <p:cTn id="43" dur="500"/>
                                        <p:tgtEl>
                                          <p:spTgt spid="19"/>
                                        </p:tgtEl>
                                      </p:cBhvr>
                                    </p:animEffect>
                                    <p:set>
                                      <p:cBhvr>
                                        <p:cTn id="44" dur="1" fill="hold">
                                          <p:stCondLst>
                                            <p:cond delay="499"/>
                                          </p:stCondLst>
                                        </p:cTn>
                                        <p:tgtEl>
                                          <p:spTgt spid="1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animBg="1"/>
      <p:bldP spid="9" grpId="1" animBg="1"/>
      <p:bldP spid="10" grpId="0" animBg="1"/>
      <p:bldP spid="10" grpId="1" animBg="1"/>
      <p:bldP spid="13" grpId="0"/>
      <p:bldP spid="18" grpId="0"/>
      <p:bldP spid="15" grpId="0"/>
      <p:bldP spid="16" grpId="0" animBg="1"/>
      <p:bldP spid="17" grpId="0" animBg="1"/>
      <p:bldP spid="17" grpId="1" animBg="1"/>
      <p:bldP spid="19" grpId="0" animBg="1"/>
      <p:bldP spid="1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12730" y="0"/>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Charts and Tables</a:t>
            </a:r>
          </a:p>
        </p:txBody>
      </p:sp>
      <p:sp>
        <p:nvSpPr>
          <p:cNvPr id="2" name="TextBox 1">
            <a:extLst>
              <a:ext uri="{FF2B5EF4-FFF2-40B4-BE49-F238E27FC236}">
                <a16:creationId xmlns:a16="http://schemas.microsoft.com/office/drawing/2014/main" id="{EADD7B53-AE96-4045-9DAE-2C04C0E67E8B}"/>
              </a:ext>
            </a:extLst>
          </p:cNvPr>
          <p:cNvSpPr txBox="1"/>
          <p:nvPr/>
        </p:nvSpPr>
        <p:spPr>
          <a:xfrm>
            <a:off x="2276786" y="727798"/>
            <a:ext cx="9795878" cy="830997"/>
          </a:xfrm>
          <a:prstGeom prst="rect">
            <a:avLst/>
          </a:prstGeom>
          <a:noFill/>
        </p:spPr>
        <p:txBody>
          <a:bodyPr wrap="square" rtlCol="0">
            <a:spAutoFit/>
          </a:bodyPr>
          <a:lstStyle/>
          <a:p>
            <a:r>
              <a:rPr lang="en-US" sz="2400" dirty="0"/>
              <a:t>In a school 37 learners took exams in both Mathematics and Physics.         </a:t>
            </a:r>
          </a:p>
          <a:p>
            <a:r>
              <a:rPr lang="en-US" sz="2400" dirty="0"/>
              <a:t>                        </a:t>
            </a:r>
          </a:p>
        </p:txBody>
      </p:sp>
      <p:sp>
        <p:nvSpPr>
          <p:cNvPr id="3" name="TextBox 2">
            <a:extLst>
              <a:ext uri="{FF2B5EF4-FFF2-40B4-BE49-F238E27FC236}">
                <a16:creationId xmlns:a16="http://schemas.microsoft.com/office/drawing/2014/main" id="{B809E34D-9BB7-9049-B5F3-6C038836462B}"/>
              </a:ext>
            </a:extLst>
          </p:cNvPr>
          <p:cNvSpPr txBox="1"/>
          <p:nvPr/>
        </p:nvSpPr>
        <p:spPr>
          <a:xfrm>
            <a:off x="2276786" y="5095506"/>
            <a:ext cx="9003790" cy="1723549"/>
          </a:xfrm>
          <a:prstGeom prst="rect">
            <a:avLst/>
          </a:prstGeom>
          <a:noFill/>
        </p:spPr>
        <p:txBody>
          <a:bodyPr wrap="square" rtlCol="0">
            <a:spAutoFit/>
          </a:bodyPr>
          <a:lstStyle/>
          <a:p>
            <a:pPr>
              <a:spcAft>
                <a:spcPts val="600"/>
              </a:spcAft>
            </a:pPr>
            <a:r>
              <a:rPr lang="en-US" sz="2400" dirty="0"/>
              <a:t>a) How many got the same grade in both subjects?</a:t>
            </a:r>
          </a:p>
          <a:p>
            <a:r>
              <a:rPr lang="en-US" sz="2400" dirty="0"/>
              <a:t>b) How many obtained a higher grade in Physics </a:t>
            </a:r>
          </a:p>
          <a:p>
            <a:pPr>
              <a:spcAft>
                <a:spcPts val="600"/>
              </a:spcAft>
            </a:pPr>
            <a:r>
              <a:rPr lang="en-US" sz="2400" dirty="0"/>
              <a:t>     than in Mathematics?</a:t>
            </a:r>
          </a:p>
          <a:p>
            <a:r>
              <a:rPr lang="en-US" sz="2400" dirty="0"/>
              <a:t>c) Which was the most common grade in Physics?</a:t>
            </a:r>
          </a:p>
        </p:txBody>
      </p:sp>
      <p:pic>
        <p:nvPicPr>
          <p:cNvPr id="8" name="Picture 7">
            <a:extLst>
              <a:ext uri="{FF2B5EF4-FFF2-40B4-BE49-F238E27FC236}">
                <a16:creationId xmlns:a16="http://schemas.microsoft.com/office/drawing/2014/main" id="{74718364-7B55-484D-9989-151D9B1462F4}"/>
              </a:ext>
            </a:extLst>
          </p:cNvPr>
          <p:cNvPicPr>
            <a:picLocks noChangeAspect="1"/>
          </p:cNvPicPr>
          <p:nvPr/>
        </p:nvPicPr>
        <p:blipFill>
          <a:blip r:embed="rId2"/>
          <a:stretch>
            <a:fillRect/>
          </a:stretch>
        </p:blipFill>
        <p:spPr>
          <a:xfrm>
            <a:off x="6528047" y="1298155"/>
            <a:ext cx="4557847" cy="3585618"/>
          </a:xfrm>
          <a:prstGeom prst="rect">
            <a:avLst/>
          </a:prstGeom>
        </p:spPr>
      </p:pic>
      <p:sp>
        <p:nvSpPr>
          <p:cNvPr id="11" name="TextBox 10">
            <a:extLst>
              <a:ext uri="{FF2B5EF4-FFF2-40B4-BE49-F238E27FC236}">
                <a16:creationId xmlns:a16="http://schemas.microsoft.com/office/drawing/2014/main" id="{0DD0A2F1-E863-0645-B018-B0D906B5678C}"/>
              </a:ext>
            </a:extLst>
          </p:cNvPr>
          <p:cNvSpPr txBox="1"/>
          <p:nvPr/>
        </p:nvSpPr>
        <p:spPr>
          <a:xfrm>
            <a:off x="9840416" y="6318918"/>
            <a:ext cx="935568" cy="400110"/>
          </a:xfrm>
          <a:prstGeom prst="rect">
            <a:avLst/>
          </a:prstGeom>
          <a:noFill/>
        </p:spPr>
        <p:txBody>
          <a:bodyPr wrap="square" rtlCol="0">
            <a:spAutoFit/>
          </a:bodyPr>
          <a:lstStyle/>
          <a:p>
            <a:r>
              <a:rPr lang="en-US" dirty="0">
                <a:solidFill>
                  <a:srgbClr val="FF0000"/>
                </a:solidFill>
              </a:rPr>
              <a:t>7 (C)</a:t>
            </a:r>
          </a:p>
        </p:txBody>
      </p:sp>
      <p:sp>
        <p:nvSpPr>
          <p:cNvPr id="20" name="TextBox 19">
            <a:extLst>
              <a:ext uri="{FF2B5EF4-FFF2-40B4-BE49-F238E27FC236}">
                <a16:creationId xmlns:a16="http://schemas.microsoft.com/office/drawing/2014/main" id="{181C000A-AECF-1546-A1FD-82B221C95CAC}"/>
              </a:ext>
            </a:extLst>
          </p:cNvPr>
          <p:cNvSpPr txBox="1"/>
          <p:nvPr/>
        </p:nvSpPr>
        <p:spPr>
          <a:xfrm>
            <a:off x="9840416" y="5757226"/>
            <a:ext cx="720080" cy="461665"/>
          </a:xfrm>
          <a:prstGeom prst="rect">
            <a:avLst/>
          </a:prstGeom>
          <a:noFill/>
        </p:spPr>
        <p:txBody>
          <a:bodyPr wrap="square" rtlCol="0">
            <a:spAutoFit/>
          </a:bodyPr>
          <a:lstStyle/>
          <a:p>
            <a:r>
              <a:rPr lang="en-US" sz="2400" dirty="0">
                <a:solidFill>
                  <a:srgbClr val="FF0000"/>
                </a:solidFill>
              </a:rPr>
              <a:t>11</a:t>
            </a:r>
          </a:p>
        </p:txBody>
      </p:sp>
      <p:sp>
        <p:nvSpPr>
          <p:cNvPr id="21" name="TextBox 20">
            <a:extLst>
              <a:ext uri="{FF2B5EF4-FFF2-40B4-BE49-F238E27FC236}">
                <a16:creationId xmlns:a16="http://schemas.microsoft.com/office/drawing/2014/main" id="{A65F7DA5-1C1E-E24C-B50A-CB565E5D2A7B}"/>
              </a:ext>
            </a:extLst>
          </p:cNvPr>
          <p:cNvSpPr txBox="1"/>
          <p:nvPr/>
        </p:nvSpPr>
        <p:spPr>
          <a:xfrm>
            <a:off x="9859297" y="5130448"/>
            <a:ext cx="720080" cy="461665"/>
          </a:xfrm>
          <a:prstGeom prst="rect">
            <a:avLst/>
          </a:prstGeom>
          <a:noFill/>
        </p:spPr>
        <p:txBody>
          <a:bodyPr wrap="square" rtlCol="0">
            <a:spAutoFit/>
          </a:bodyPr>
          <a:lstStyle/>
          <a:p>
            <a:r>
              <a:rPr lang="en-US" sz="2400" dirty="0">
                <a:solidFill>
                  <a:srgbClr val="FF0000"/>
                </a:solidFill>
              </a:rPr>
              <a:t>10</a:t>
            </a:r>
          </a:p>
        </p:txBody>
      </p:sp>
      <p:sp>
        <p:nvSpPr>
          <p:cNvPr id="10" name="TextBox 9">
            <a:extLst>
              <a:ext uri="{FF2B5EF4-FFF2-40B4-BE49-F238E27FC236}">
                <a16:creationId xmlns:a16="http://schemas.microsoft.com/office/drawing/2014/main" id="{593C083D-6270-B04C-84CF-2A923049D84D}"/>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E1.3</a:t>
            </a:r>
            <a:endParaRPr lang="en-US" altLang="en-US" b="1" dirty="0">
              <a:solidFill>
                <a:schemeClr val="bg1"/>
              </a:solidFill>
            </a:endParaRPr>
          </a:p>
        </p:txBody>
      </p:sp>
      <p:sp>
        <p:nvSpPr>
          <p:cNvPr id="4" name="TextBox 3">
            <a:extLst>
              <a:ext uri="{FF2B5EF4-FFF2-40B4-BE49-F238E27FC236}">
                <a16:creationId xmlns:a16="http://schemas.microsoft.com/office/drawing/2014/main" id="{8A831E19-018D-9E43-B414-CFBAA8EE7E14}"/>
              </a:ext>
            </a:extLst>
          </p:cNvPr>
          <p:cNvSpPr txBox="1"/>
          <p:nvPr/>
        </p:nvSpPr>
        <p:spPr>
          <a:xfrm>
            <a:off x="2998261" y="2024747"/>
            <a:ext cx="2808312" cy="830997"/>
          </a:xfrm>
          <a:prstGeom prst="rect">
            <a:avLst/>
          </a:prstGeom>
          <a:noFill/>
        </p:spPr>
        <p:txBody>
          <a:bodyPr wrap="square" rtlCol="0">
            <a:spAutoFit/>
          </a:bodyPr>
          <a:lstStyle/>
          <a:p>
            <a:r>
              <a:rPr lang="en-US" sz="2400" dirty="0"/>
              <a:t>Their results are given in this table:</a:t>
            </a:r>
          </a:p>
        </p:txBody>
      </p:sp>
      <p:sp>
        <p:nvSpPr>
          <p:cNvPr id="5" name="Rectangle 4">
            <a:extLst>
              <a:ext uri="{FF2B5EF4-FFF2-40B4-BE49-F238E27FC236}">
                <a16:creationId xmlns:a16="http://schemas.microsoft.com/office/drawing/2014/main" id="{BD3DC21F-F12F-1845-B883-ADAF710160CC}"/>
              </a:ext>
            </a:extLst>
          </p:cNvPr>
          <p:cNvSpPr/>
          <p:nvPr/>
        </p:nvSpPr>
        <p:spPr bwMode="auto">
          <a:xfrm>
            <a:off x="7896200" y="2024747"/>
            <a:ext cx="432048" cy="428835"/>
          </a:xfrm>
          <a:prstGeom prst="rect">
            <a:avLst/>
          </a:prstGeom>
          <a:solidFill>
            <a:srgbClr val="FF0000">
              <a:alpha val="19608"/>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3" name="Rectangle 12">
            <a:extLst>
              <a:ext uri="{FF2B5EF4-FFF2-40B4-BE49-F238E27FC236}">
                <a16:creationId xmlns:a16="http://schemas.microsoft.com/office/drawing/2014/main" id="{0722501F-C526-0247-9897-B94BC0DFBE94}"/>
              </a:ext>
            </a:extLst>
          </p:cNvPr>
          <p:cNvSpPr/>
          <p:nvPr/>
        </p:nvSpPr>
        <p:spPr bwMode="auto">
          <a:xfrm>
            <a:off x="8853646" y="2932453"/>
            <a:ext cx="432048" cy="447021"/>
          </a:xfrm>
          <a:prstGeom prst="rect">
            <a:avLst/>
          </a:prstGeom>
          <a:solidFill>
            <a:srgbClr val="FF0000">
              <a:alpha val="19608"/>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4" name="Rectangle 13">
            <a:extLst>
              <a:ext uri="{FF2B5EF4-FFF2-40B4-BE49-F238E27FC236}">
                <a16:creationId xmlns:a16="http://schemas.microsoft.com/office/drawing/2014/main" id="{67801317-7E84-C24F-A1E0-C23D21809120}"/>
              </a:ext>
            </a:extLst>
          </p:cNvPr>
          <p:cNvSpPr/>
          <p:nvPr/>
        </p:nvSpPr>
        <p:spPr bwMode="auto">
          <a:xfrm>
            <a:off x="8374923" y="2492896"/>
            <a:ext cx="432048" cy="428835"/>
          </a:xfrm>
          <a:prstGeom prst="rect">
            <a:avLst/>
          </a:prstGeom>
          <a:solidFill>
            <a:srgbClr val="FF0000">
              <a:alpha val="19608"/>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5" name="Rectangle 14">
            <a:extLst>
              <a:ext uri="{FF2B5EF4-FFF2-40B4-BE49-F238E27FC236}">
                <a16:creationId xmlns:a16="http://schemas.microsoft.com/office/drawing/2014/main" id="{9758D631-0452-4441-B790-8389DC2D5A30}"/>
              </a:ext>
            </a:extLst>
          </p:cNvPr>
          <p:cNvSpPr/>
          <p:nvPr/>
        </p:nvSpPr>
        <p:spPr bwMode="auto">
          <a:xfrm>
            <a:off x="9319048" y="3361472"/>
            <a:ext cx="432048" cy="468149"/>
          </a:xfrm>
          <a:prstGeom prst="rect">
            <a:avLst/>
          </a:prstGeom>
          <a:solidFill>
            <a:srgbClr val="FF0000">
              <a:alpha val="19608"/>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6" name="Rectangle 15">
            <a:extLst>
              <a:ext uri="{FF2B5EF4-FFF2-40B4-BE49-F238E27FC236}">
                <a16:creationId xmlns:a16="http://schemas.microsoft.com/office/drawing/2014/main" id="{4877AEB5-46E7-A544-BFCC-5E630CFCA65F}"/>
              </a:ext>
            </a:extLst>
          </p:cNvPr>
          <p:cNvSpPr/>
          <p:nvPr/>
        </p:nvSpPr>
        <p:spPr bwMode="auto">
          <a:xfrm>
            <a:off x="9769114" y="3816519"/>
            <a:ext cx="475367" cy="468149"/>
          </a:xfrm>
          <a:prstGeom prst="rect">
            <a:avLst/>
          </a:prstGeom>
          <a:solidFill>
            <a:srgbClr val="FF0000">
              <a:alpha val="19608"/>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7" name="Rectangle 6">
            <a:extLst>
              <a:ext uri="{FF2B5EF4-FFF2-40B4-BE49-F238E27FC236}">
                <a16:creationId xmlns:a16="http://schemas.microsoft.com/office/drawing/2014/main" id="{71ED1003-22DC-4A49-9147-22F0456007FE}"/>
              </a:ext>
            </a:extLst>
          </p:cNvPr>
          <p:cNvSpPr/>
          <p:nvPr/>
        </p:nvSpPr>
        <p:spPr bwMode="auto">
          <a:xfrm>
            <a:off x="8374923" y="2024747"/>
            <a:ext cx="432048" cy="428835"/>
          </a:xfrm>
          <a:prstGeom prst="rect">
            <a:avLst/>
          </a:prstGeom>
          <a:solidFill>
            <a:srgbClr val="92D050">
              <a:alpha val="2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9" name="Rectangle 18">
            <a:extLst>
              <a:ext uri="{FF2B5EF4-FFF2-40B4-BE49-F238E27FC236}">
                <a16:creationId xmlns:a16="http://schemas.microsoft.com/office/drawing/2014/main" id="{6F709704-27AC-934B-A718-3801D95ACEFD}"/>
              </a:ext>
            </a:extLst>
          </p:cNvPr>
          <p:cNvSpPr/>
          <p:nvPr/>
        </p:nvSpPr>
        <p:spPr bwMode="auto">
          <a:xfrm>
            <a:off x="8853646" y="2483643"/>
            <a:ext cx="432048" cy="438088"/>
          </a:xfrm>
          <a:prstGeom prst="rect">
            <a:avLst/>
          </a:prstGeom>
          <a:solidFill>
            <a:srgbClr val="92D050">
              <a:alpha val="2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3" name="Rectangle 22">
            <a:extLst>
              <a:ext uri="{FF2B5EF4-FFF2-40B4-BE49-F238E27FC236}">
                <a16:creationId xmlns:a16="http://schemas.microsoft.com/office/drawing/2014/main" id="{A4D81417-B61F-5C4C-92E5-7836106FFE15}"/>
              </a:ext>
            </a:extLst>
          </p:cNvPr>
          <p:cNvSpPr/>
          <p:nvPr/>
        </p:nvSpPr>
        <p:spPr bwMode="auto">
          <a:xfrm>
            <a:off x="9310032" y="2929305"/>
            <a:ext cx="441063" cy="450169"/>
          </a:xfrm>
          <a:prstGeom prst="rect">
            <a:avLst/>
          </a:prstGeom>
          <a:solidFill>
            <a:srgbClr val="92D050">
              <a:alpha val="2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4" name="Rectangle 23">
            <a:extLst>
              <a:ext uri="{FF2B5EF4-FFF2-40B4-BE49-F238E27FC236}">
                <a16:creationId xmlns:a16="http://schemas.microsoft.com/office/drawing/2014/main" id="{67C8B02A-B352-BF4C-B112-D5DEC7F64D43}"/>
              </a:ext>
            </a:extLst>
          </p:cNvPr>
          <p:cNvSpPr/>
          <p:nvPr/>
        </p:nvSpPr>
        <p:spPr bwMode="auto">
          <a:xfrm>
            <a:off x="9751095" y="3361473"/>
            <a:ext cx="511404" cy="455046"/>
          </a:xfrm>
          <a:prstGeom prst="rect">
            <a:avLst/>
          </a:prstGeom>
          <a:solidFill>
            <a:srgbClr val="92D050">
              <a:alpha val="2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9" name="Rectangle 8">
            <a:extLst>
              <a:ext uri="{FF2B5EF4-FFF2-40B4-BE49-F238E27FC236}">
                <a16:creationId xmlns:a16="http://schemas.microsoft.com/office/drawing/2014/main" id="{5F31FD29-3FC0-6040-BDE2-3BB47A7A68AB}"/>
              </a:ext>
            </a:extLst>
          </p:cNvPr>
          <p:cNvSpPr/>
          <p:nvPr/>
        </p:nvSpPr>
        <p:spPr bwMode="auto">
          <a:xfrm>
            <a:off x="8362754" y="2929305"/>
            <a:ext cx="456386" cy="450147"/>
          </a:xfrm>
          <a:prstGeom prst="rect">
            <a:avLst/>
          </a:prstGeom>
          <a:solidFill>
            <a:srgbClr val="00B0F0">
              <a:alpha val="2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6" name="Rectangle 25">
            <a:extLst>
              <a:ext uri="{FF2B5EF4-FFF2-40B4-BE49-F238E27FC236}">
                <a16:creationId xmlns:a16="http://schemas.microsoft.com/office/drawing/2014/main" id="{8F34C3E5-655A-D64C-94DA-1E7626C3E572}"/>
              </a:ext>
            </a:extLst>
          </p:cNvPr>
          <p:cNvSpPr/>
          <p:nvPr/>
        </p:nvSpPr>
        <p:spPr bwMode="auto">
          <a:xfrm>
            <a:off x="8840068" y="2929305"/>
            <a:ext cx="456386" cy="450147"/>
          </a:xfrm>
          <a:prstGeom prst="rect">
            <a:avLst/>
          </a:prstGeom>
          <a:solidFill>
            <a:srgbClr val="00B0F0">
              <a:alpha val="2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7" name="Rectangle 26">
            <a:extLst>
              <a:ext uri="{FF2B5EF4-FFF2-40B4-BE49-F238E27FC236}">
                <a16:creationId xmlns:a16="http://schemas.microsoft.com/office/drawing/2014/main" id="{994906F1-9AE0-9A4E-851B-102732971CFE}"/>
              </a:ext>
            </a:extLst>
          </p:cNvPr>
          <p:cNvSpPr/>
          <p:nvPr/>
        </p:nvSpPr>
        <p:spPr bwMode="auto">
          <a:xfrm>
            <a:off x="9302370" y="2930137"/>
            <a:ext cx="456386" cy="429796"/>
          </a:xfrm>
          <a:prstGeom prst="rect">
            <a:avLst/>
          </a:prstGeom>
          <a:solidFill>
            <a:srgbClr val="00B0F0">
              <a:alpha val="2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3686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5"/>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4"/>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3"/>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5"/>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7"/>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9"/>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23"/>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24"/>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20" grpId="0"/>
      <p:bldP spid="21" grpId="0"/>
      <p:bldP spid="4" grpId="0"/>
      <p:bldP spid="5" grpId="0" animBg="1"/>
      <p:bldP spid="5" grpId="1" animBg="1"/>
      <p:bldP spid="13" grpId="0" animBg="1"/>
      <p:bldP spid="13" grpId="1" animBg="1"/>
      <p:bldP spid="14" grpId="0" animBg="1"/>
      <p:bldP spid="14" grpId="1" animBg="1"/>
      <p:bldP spid="15" grpId="0" animBg="1"/>
      <p:bldP spid="15" grpId="1" animBg="1"/>
      <p:bldP spid="16" grpId="0" animBg="1"/>
      <p:bldP spid="16" grpId="1" animBg="1"/>
      <p:bldP spid="7" grpId="0" animBg="1"/>
      <p:bldP spid="7" grpId="1" animBg="1"/>
      <p:bldP spid="19" grpId="0" animBg="1"/>
      <p:bldP spid="19" grpId="1" animBg="1"/>
      <p:bldP spid="23" grpId="0" animBg="1"/>
      <p:bldP spid="23" grpId="1" animBg="1"/>
      <p:bldP spid="24" grpId="0" animBg="1"/>
      <p:bldP spid="24" grpId="1" animBg="1"/>
      <p:bldP spid="9" grpId="0" animBg="1"/>
      <p:bldP spid="26"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177413" y="2838"/>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Data Collection</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4505804" y="3581021"/>
            <a:ext cx="5327650" cy="298543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buFontTx/>
              <a:buAutoNum type="arabicPeriod"/>
            </a:pPr>
            <a:r>
              <a:rPr lang="en-US" altLang="en-US" sz="2400" dirty="0"/>
              <a:t>Questionnaires and Surveys</a:t>
            </a:r>
          </a:p>
          <a:p>
            <a:pPr>
              <a:buFontTx/>
              <a:buAutoNum type="arabicPeriod"/>
            </a:pPr>
            <a:endParaRPr lang="en-US" altLang="en-US" sz="2400" dirty="0"/>
          </a:p>
          <a:p>
            <a:pPr>
              <a:buFontTx/>
              <a:buAutoNum type="arabicPeriod"/>
            </a:pPr>
            <a:r>
              <a:rPr lang="en-US" altLang="en-US" sz="2400" dirty="0"/>
              <a:t>Sampling</a:t>
            </a:r>
          </a:p>
          <a:p>
            <a:pPr>
              <a:buFontTx/>
              <a:buAutoNum type="arabicPeriod"/>
            </a:pPr>
            <a:endParaRPr lang="en-US" altLang="en-US" sz="2400" dirty="0"/>
          </a:p>
          <a:p>
            <a:pPr>
              <a:buFontTx/>
              <a:buAutoNum type="arabicPeriod"/>
            </a:pPr>
            <a:r>
              <a:rPr lang="en-US" altLang="en-US" sz="2400" dirty="0"/>
              <a:t>Charts and </a:t>
            </a:r>
            <a:r>
              <a:rPr lang="en-US" altLang="en-US" sz="2400" dirty="0" smtClean="0"/>
              <a:t>Tables</a:t>
            </a:r>
          </a:p>
          <a:p>
            <a:pPr>
              <a:buFontTx/>
              <a:buAutoNum type="arabicPeriod"/>
            </a:pPr>
            <a:endParaRPr lang="en-US" altLang="en-US" sz="2400" dirty="0"/>
          </a:p>
          <a:p>
            <a:pPr>
              <a:buFontTx/>
              <a:buAutoNum type="arabicPeriod"/>
            </a:pPr>
            <a:r>
              <a:rPr lang="en-US" altLang="en-US" sz="2400" dirty="0"/>
              <a:t>Pictograms and Bar Charts</a:t>
            </a:r>
          </a:p>
          <a:p>
            <a:pPr marL="0" indent="0"/>
            <a:endParaRPr lang="en-US" altLang="en-US" dirty="0"/>
          </a:p>
        </p:txBody>
      </p:sp>
      <p:sp>
        <p:nvSpPr>
          <p:cNvPr id="2" name="TextBox 1">
            <a:extLst>
              <a:ext uri="{FF2B5EF4-FFF2-40B4-BE49-F238E27FC236}">
                <a16:creationId xmlns:a16="http://schemas.microsoft.com/office/drawing/2014/main" id="{90C77461-8681-D44D-B85D-428C97017DEE}"/>
              </a:ext>
            </a:extLst>
          </p:cNvPr>
          <p:cNvSpPr txBox="1"/>
          <p:nvPr/>
        </p:nvSpPr>
        <p:spPr>
          <a:xfrm>
            <a:off x="3719736" y="908720"/>
            <a:ext cx="6408712" cy="2308324"/>
          </a:xfrm>
          <a:prstGeom prst="rect">
            <a:avLst/>
          </a:prstGeom>
          <a:noFill/>
          <a:ln>
            <a:noFill/>
          </a:ln>
        </p:spPr>
        <p:txBody>
          <a:bodyPr wrap="square" rtlCol="0">
            <a:spAutoFit/>
          </a:bodyPr>
          <a:lstStyle/>
          <a:p>
            <a:r>
              <a:rPr lang="en-US" sz="2400" dirty="0"/>
              <a:t>Collecting data is a key part of Data Science.</a:t>
            </a:r>
          </a:p>
          <a:p>
            <a:endParaRPr lang="en-US" sz="2400" dirty="0"/>
          </a:p>
          <a:p>
            <a:r>
              <a:rPr lang="en-US" sz="2400" dirty="0"/>
              <a:t>Here we will introduce the concept and begin to show how data can be recorded.</a:t>
            </a:r>
          </a:p>
          <a:p>
            <a:endParaRPr lang="en-US" sz="2400" dirty="0"/>
          </a:p>
          <a:p>
            <a:r>
              <a:rPr lang="en-US" sz="2400" dirty="0"/>
              <a:t>There are </a:t>
            </a:r>
            <a:r>
              <a:rPr lang="en-US" sz="2400" dirty="0" smtClean="0"/>
              <a:t>four </a:t>
            </a:r>
            <a:r>
              <a:rPr lang="en-US" sz="2400" dirty="0"/>
              <a:t>sections in this Unit, namely:</a:t>
            </a:r>
          </a:p>
        </p:txBody>
      </p:sp>
      <p:sp>
        <p:nvSpPr>
          <p:cNvPr id="7"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136214" y="44636"/>
            <a:ext cx="24130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smtClean="0">
                <a:solidFill>
                  <a:schemeClr val="bg1"/>
                </a:solidFill>
              </a:rPr>
              <a:t>STRAND E</a:t>
            </a:r>
          </a:p>
          <a:p>
            <a:pPr algn="ctr">
              <a:spcAft>
                <a:spcPts val="600"/>
              </a:spcAft>
            </a:pPr>
            <a:r>
              <a:rPr lang="en-US" altLang="en-US" b="1" dirty="0" smtClean="0">
                <a:solidFill>
                  <a:schemeClr val="bg1"/>
                </a:solidFill>
              </a:rPr>
              <a:t>UNIT E1 </a:t>
            </a:r>
            <a:endParaRPr lang="en-US" altLang="en-US" b="1" dirty="0">
              <a:solidFill>
                <a:schemeClr val="bg1"/>
              </a:solidFill>
            </a:endParaRPr>
          </a:p>
        </p:txBody>
      </p:sp>
    </p:spTree>
    <p:extLst>
      <p:ext uri="{BB962C8B-B14F-4D97-AF65-F5344CB8AC3E}">
        <p14:creationId xmlns:p14="http://schemas.microsoft.com/office/powerpoint/2010/main" val="59776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3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44635"/>
            <a:ext cx="9895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E1.3</a:t>
            </a:r>
            <a:r>
              <a:rPr lang="en-US" altLang="en-US" sz="2800" b="1" dirty="0" smtClean="0"/>
              <a:t>: </a:t>
            </a:r>
            <a:r>
              <a:rPr lang="en-US" altLang="en-US" sz="2800" b="1" dirty="0"/>
              <a:t>Fitness Check</a:t>
            </a:r>
          </a:p>
        </p:txBody>
      </p:sp>
      <p:pic>
        <p:nvPicPr>
          <p:cNvPr id="4" name="Picture 3">
            <a:extLst>
              <a:ext uri="{FF2B5EF4-FFF2-40B4-BE49-F238E27FC236}">
                <a16:creationId xmlns:a16="http://schemas.microsoft.com/office/drawing/2014/main" id="{2D94CFE5-DA04-2540-8950-A9C0324855D5}"/>
              </a:ext>
            </a:extLst>
          </p:cNvPr>
          <p:cNvPicPr>
            <a:picLocks noChangeAspect="1"/>
          </p:cNvPicPr>
          <p:nvPr/>
        </p:nvPicPr>
        <p:blipFill>
          <a:blip r:embed="rId2"/>
          <a:stretch>
            <a:fillRect/>
          </a:stretch>
        </p:blipFill>
        <p:spPr>
          <a:xfrm>
            <a:off x="4183256" y="676343"/>
            <a:ext cx="4361016" cy="4131489"/>
          </a:xfrm>
          <a:prstGeom prst="rect">
            <a:avLst/>
          </a:prstGeom>
        </p:spPr>
      </p:pic>
      <p:sp>
        <p:nvSpPr>
          <p:cNvPr id="5" name="TextBox 4">
            <a:extLst>
              <a:ext uri="{FF2B5EF4-FFF2-40B4-BE49-F238E27FC236}">
                <a16:creationId xmlns:a16="http://schemas.microsoft.com/office/drawing/2014/main" id="{FC314EF9-6E02-404D-8596-C3F5CCEC9D4F}"/>
              </a:ext>
            </a:extLst>
          </p:cNvPr>
          <p:cNvSpPr txBox="1"/>
          <p:nvPr/>
        </p:nvSpPr>
        <p:spPr>
          <a:xfrm>
            <a:off x="8544272" y="1156682"/>
            <a:ext cx="3647728" cy="1569660"/>
          </a:xfrm>
          <a:prstGeom prst="rect">
            <a:avLst/>
          </a:prstGeom>
          <a:noFill/>
        </p:spPr>
        <p:txBody>
          <a:bodyPr wrap="square" rtlCol="0">
            <a:spAutoFit/>
          </a:bodyPr>
          <a:lstStyle/>
          <a:p>
            <a:r>
              <a:rPr lang="en-US" sz="2400" dirty="0"/>
              <a:t>The table gives the distances, in </a:t>
            </a:r>
            <a:r>
              <a:rPr lang="en-US" sz="2400" dirty="0" err="1"/>
              <a:t>kilometres</a:t>
            </a:r>
            <a:r>
              <a:rPr lang="en-US" sz="2400" dirty="0"/>
              <a:t>, between some English towns and cities.</a:t>
            </a:r>
          </a:p>
        </p:txBody>
      </p:sp>
      <p:sp>
        <p:nvSpPr>
          <p:cNvPr id="9" name="TextBox 8">
            <a:extLst>
              <a:ext uri="{FF2B5EF4-FFF2-40B4-BE49-F238E27FC236}">
                <a16:creationId xmlns:a16="http://schemas.microsoft.com/office/drawing/2014/main" id="{F4A2359E-35E9-CB44-A62F-60989D6B2DE9}"/>
              </a:ext>
            </a:extLst>
          </p:cNvPr>
          <p:cNvSpPr txBox="1"/>
          <p:nvPr/>
        </p:nvSpPr>
        <p:spPr>
          <a:xfrm>
            <a:off x="2439744" y="4807833"/>
            <a:ext cx="9732404" cy="1954381"/>
          </a:xfrm>
          <a:prstGeom prst="rect">
            <a:avLst/>
          </a:prstGeom>
          <a:noFill/>
        </p:spPr>
        <p:txBody>
          <a:bodyPr wrap="square" rtlCol="0">
            <a:spAutoFit/>
          </a:bodyPr>
          <a:lstStyle/>
          <a:p>
            <a:pPr marL="339725" indent="-339725">
              <a:tabLst>
                <a:tab pos="339725" algn="l"/>
              </a:tabLst>
            </a:pPr>
            <a:r>
              <a:rPr lang="en-US" dirty="0"/>
              <a:t>1</a:t>
            </a:r>
            <a:r>
              <a:rPr lang="en-US" sz="2400" dirty="0"/>
              <a:t>. Nicole travels from Birmingham to Leeds and then to Manchester.</a:t>
            </a:r>
          </a:p>
          <a:p>
            <a:pPr marL="339725" indent="-339725">
              <a:spcAft>
                <a:spcPts val="600"/>
              </a:spcAft>
              <a:tabLst>
                <a:tab pos="339725" algn="l"/>
              </a:tabLst>
            </a:pPr>
            <a:r>
              <a:rPr lang="en-US" sz="2400" dirty="0"/>
              <a:t>	a) How far does she travel?</a:t>
            </a:r>
          </a:p>
          <a:p>
            <a:pPr marL="339725" indent="-339725">
              <a:tabLst>
                <a:tab pos="339725" algn="l"/>
              </a:tabLst>
            </a:pPr>
            <a:r>
              <a:rPr lang="en-US" sz="2400" dirty="0"/>
              <a:t>	b) By how many km would the distance she travels be reduced if she went from Birmingham to Manchester and then to Leeds?</a:t>
            </a:r>
          </a:p>
          <a:p>
            <a:endParaRPr lang="en-US" dirty="0"/>
          </a:p>
        </p:txBody>
      </p:sp>
      <p:sp>
        <p:nvSpPr>
          <p:cNvPr id="10" name="TextBox 9">
            <a:extLst>
              <a:ext uri="{FF2B5EF4-FFF2-40B4-BE49-F238E27FC236}">
                <a16:creationId xmlns:a16="http://schemas.microsoft.com/office/drawing/2014/main" id="{F6446C21-421B-1C4A-8B23-BC1286980CC3}"/>
              </a:ext>
            </a:extLst>
          </p:cNvPr>
          <p:cNvSpPr txBox="1"/>
          <p:nvPr/>
        </p:nvSpPr>
        <p:spPr>
          <a:xfrm>
            <a:off x="9336360" y="5239653"/>
            <a:ext cx="1728192" cy="461665"/>
          </a:xfrm>
          <a:prstGeom prst="rect">
            <a:avLst/>
          </a:prstGeom>
          <a:noFill/>
        </p:spPr>
        <p:txBody>
          <a:bodyPr wrap="square" rtlCol="0">
            <a:spAutoFit/>
          </a:bodyPr>
          <a:lstStyle/>
          <a:p>
            <a:r>
              <a:rPr lang="en-US" sz="2400" dirty="0">
                <a:solidFill>
                  <a:srgbClr val="FF0000"/>
                </a:solidFill>
              </a:rPr>
              <a:t>  239 kms</a:t>
            </a:r>
          </a:p>
        </p:txBody>
      </p:sp>
      <p:sp>
        <p:nvSpPr>
          <p:cNvPr id="15" name="TextBox 14">
            <a:extLst>
              <a:ext uri="{FF2B5EF4-FFF2-40B4-BE49-F238E27FC236}">
                <a16:creationId xmlns:a16="http://schemas.microsoft.com/office/drawing/2014/main" id="{17CDB951-0131-984B-A6B9-CA603748C268}"/>
              </a:ext>
            </a:extLst>
          </p:cNvPr>
          <p:cNvSpPr txBox="1"/>
          <p:nvPr/>
        </p:nvSpPr>
        <p:spPr>
          <a:xfrm flipH="1">
            <a:off x="9490201" y="6326006"/>
            <a:ext cx="1177799" cy="461665"/>
          </a:xfrm>
          <a:prstGeom prst="rect">
            <a:avLst/>
          </a:prstGeom>
          <a:noFill/>
        </p:spPr>
        <p:txBody>
          <a:bodyPr wrap="square" rtlCol="0">
            <a:spAutoFit/>
          </a:bodyPr>
          <a:lstStyle/>
          <a:p>
            <a:r>
              <a:rPr lang="en-US" sz="2400" dirty="0">
                <a:solidFill>
                  <a:srgbClr val="FF0000"/>
                </a:solidFill>
              </a:rPr>
              <a:t>43 kms</a:t>
            </a:r>
          </a:p>
        </p:txBody>
      </p:sp>
      <p:sp>
        <p:nvSpPr>
          <p:cNvPr id="11" name="TextBox 10">
            <a:extLst>
              <a:ext uri="{FF2B5EF4-FFF2-40B4-BE49-F238E27FC236}">
                <a16:creationId xmlns:a16="http://schemas.microsoft.com/office/drawing/2014/main" id="{B1BB14AD-2BA2-3C47-B1A8-78BBB04F57DD}"/>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E1.3</a:t>
            </a:r>
            <a:endParaRPr lang="en-US" altLang="en-US" b="1" dirty="0">
              <a:solidFill>
                <a:schemeClr val="bg1"/>
              </a:solidFill>
            </a:endParaRPr>
          </a:p>
        </p:txBody>
      </p:sp>
    </p:spTree>
    <p:extLst>
      <p:ext uri="{BB962C8B-B14F-4D97-AF65-F5344CB8AC3E}">
        <p14:creationId xmlns:p14="http://schemas.microsoft.com/office/powerpoint/2010/main" val="316384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50450" y="0"/>
            <a:ext cx="99415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E1.3</a:t>
            </a:r>
            <a:r>
              <a:rPr lang="en-US" altLang="en-US" sz="2800" b="1" dirty="0" smtClean="0"/>
              <a:t>: </a:t>
            </a:r>
            <a:r>
              <a:rPr lang="en-US" altLang="en-US" sz="2800" b="1" dirty="0"/>
              <a:t>Fitness Check</a:t>
            </a:r>
          </a:p>
        </p:txBody>
      </p:sp>
      <p:pic>
        <p:nvPicPr>
          <p:cNvPr id="2" name="Picture 1">
            <a:extLst>
              <a:ext uri="{FF2B5EF4-FFF2-40B4-BE49-F238E27FC236}">
                <a16:creationId xmlns:a16="http://schemas.microsoft.com/office/drawing/2014/main" id="{E3478DB5-EBBD-6340-BA63-472C51E6291C}"/>
              </a:ext>
            </a:extLst>
          </p:cNvPr>
          <p:cNvPicPr>
            <a:picLocks noChangeAspect="1"/>
          </p:cNvPicPr>
          <p:nvPr/>
        </p:nvPicPr>
        <p:blipFill>
          <a:blip r:embed="rId2"/>
          <a:stretch>
            <a:fillRect/>
          </a:stretch>
        </p:blipFill>
        <p:spPr>
          <a:xfrm>
            <a:off x="4154867" y="1828855"/>
            <a:ext cx="5325509" cy="3303406"/>
          </a:xfrm>
          <a:prstGeom prst="rect">
            <a:avLst/>
          </a:prstGeom>
        </p:spPr>
      </p:pic>
      <p:sp>
        <p:nvSpPr>
          <p:cNvPr id="3" name="TextBox 2">
            <a:extLst>
              <a:ext uri="{FF2B5EF4-FFF2-40B4-BE49-F238E27FC236}">
                <a16:creationId xmlns:a16="http://schemas.microsoft.com/office/drawing/2014/main" id="{9F4F69F9-E32D-7D48-93A3-3F9E36C62D48}"/>
              </a:ext>
            </a:extLst>
          </p:cNvPr>
          <p:cNvSpPr txBox="1"/>
          <p:nvPr/>
        </p:nvSpPr>
        <p:spPr>
          <a:xfrm>
            <a:off x="3215680" y="694224"/>
            <a:ext cx="8976320" cy="1200329"/>
          </a:xfrm>
          <a:prstGeom prst="rect">
            <a:avLst/>
          </a:prstGeom>
          <a:noFill/>
        </p:spPr>
        <p:txBody>
          <a:bodyPr wrap="square" rtlCol="0">
            <a:spAutoFit/>
          </a:bodyPr>
          <a:lstStyle/>
          <a:p>
            <a:r>
              <a:rPr lang="en-US" sz="2400" dirty="0"/>
              <a:t>2. The table shows the </a:t>
            </a:r>
            <a:r>
              <a:rPr lang="en-US" sz="2400" dirty="0" err="1"/>
              <a:t>favourite</a:t>
            </a:r>
            <a:r>
              <a:rPr lang="en-US" sz="2400" dirty="0"/>
              <a:t> sports selected by a    </a:t>
            </a:r>
          </a:p>
          <a:p>
            <a:r>
              <a:rPr lang="en-US" sz="2400" dirty="0"/>
              <a:t>     sample of learners each year in a secondary school.  </a:t>
            </a:r>
          </a:p>
          <a:p>
            <a:r>
              <a:rPr lang="en-US" sz="2400" dirty="0"/>
              <a:t>     In each year, each learner chose just one sport.</a:t>
            </a:r>
          </a:p>
        </p:txBody>
      </p:sp>
      <p:sp>
        <p:nvSpPr>
          <p:cNvPr id="4" name="TextBox 3">
            <a:extLst>
              <a:ext uri="{FF2B5EF4-FFF2-40B4-BE49-F238E27FC236}">
                <a16:creationId xmlns:a16="http://schemas.microsoft.com/office/drawing/2014/main" id="{C3301376-097D-A049-B92A-7079005FC33A}"/>
              </a:ext>
            </a:extLst>
          </p:cNvPr>
          <p:cNvSpPr txBox="1"/>
          <p:nvPr/>
        </p:nvSpPr>
        <p:spPr>
          <a:xfrm>
            <a:off x="2352703" y="5132261"/>
            <a:ext cx="8495825" cy="1277273"/>
          </a:xfrm>
          <a:prstGeom prst="rect">
            <a:avLst/>
          </a:prstGeom>
          <a:noFill/>
        </p:spPr>
        <p:txBody>
          <a:bodyPr wrap="square" rtlCol="0">
            <a:spAutoFit/>
          </a:bodyPr>
          <a:lstStyle/>
          <a:p>
            <a:pPr>
              <a:spcAft>
                <a:spcPts val="600"/>
              </a:spcAft>
            </a:pPr>
            <a:r>
              <a:rPr lang="en-US" sz="2400" dirty="0"/>
              <a:t>a) How many chose basketball in Year 8?</a:t>
            </a:r>
          </a:p>
          <a:p>
            <a:r>
              <a:rPr lang="en-US" sz="2400" dirty="0"/>
              <a:t>b) How many more chose football in Year 7 than in Year 10?</a:t>
            </a:r>
          </a:p>
          <a:p>
            <a:r>
              <a:rPr lang="en-US" sz="2400" dirty="0"/>
              <a:t>c) In which year was 'track and field’  the most popular sport?</a:t>
            </a:r>
          </a:p>
        </p:txBody>
      </p:sp>
      <p:sp>
        <p:nvSpPr>
          <p:cNvPr id="5" name="TextBox 4">
            <a:extLst>
              <a:ext uri="{FF2B5EF4-FFF2-40B4-BE49-F238E27FC236}">
                <a16:creationId xmlns:a16="http://schemas.microsoft.com/office/drawing/2014/main" id="{6FCFBF7B-E87C-B144-BFC8-7A7C8E51E659}"/>
              </a:ext>
            </a:extLst>
          </p:cNvPr>
          <p:cNvSpPr txBox="1"/>
          <p:nvPr/>
        </p:nvSpPr>
        <p:spPr>
          <a:xfrm>
            <a:off x="11008241" y="5154333"/>
            <a:ext cx="358922" cy="400110"/>
          </a:xfrm>
          <a:prstGeom prst="rect">
            <a:avLst/>
          </a:prstGeom>
          <a:noFill/>
        </p:spPr>
        <p:txBody>
          <a:bodyPr wrap="square" rtlCol="0">
            <a:spAutoFit/>
          </a:bodyPr>
          <a:lstStyle/>
          <a:p>
            <a:r>
              <a:rPr lang="en-US" dirty="0">
                <a:solidFill>
                  <a:srgbClr val="FF0000"/>
                </a:solidFill>
              </a:rPr>
              <a:t>7</a:t>
            </a:r>
          </a:p>
        </p:txBody>
      </p:sp>
      <p:sp>
        <p:nvSpPr>
          <p:cNvPr id="8" name="TextBox 7">
            <a:extLst>
              <a:ext uri="{FF2B5EF4-FFF2-40B4-BE49-F238E27FC236}">
                <a16:creationId xmlns:a16="http://schemas.microsoft.com/office/drawing/2014/main" id="{F9D3EF6E-C97B-C340-A7AF-4FC183ED40E7}"/>
              </a:ext>
            </a:extLst>
          </p:cNvPr>
          <p:cNvSpPr txBox="1"/>
          <p:nvPr/>
        </p:nvSpPr>
        <p:spPr>
          <a:xfrm>
            <a:off x="10992544" y="5570842"/>
            <a:ext cx="327334" cy="400110"/>
          </a:xfrm>
          <a:prstGeom prst="rect">
            <a:avLst/>
          </a:prstGeom>
          <a:noFill/>
        </p:spPr>
        <p:txBody>
          <a:bodyPr wrap="square" rtlCol="0">
            <a:spAutoFit/>
          </a:bodyPr>
          <a:lstStyle/>
          <a:p>
            <a:r>
              <a:rPr lang="en-US" dirty="0">
                <a:solidFill>
                  <a:srgbClr val="FF0000"/>
                </a:solidFill>
              </a:rPr>
              <a:t>6</a:t>
            </a:r>
          </a:p>
        </p:txBody>
      </p:sp>
      <p:sp>
        <p:nvSpPr>
          <p:cNvPr id="9" name="TextBox 8">
            <a:extLst>
              <a:ext uri="{FF2B5EF4-FFF2-40B4-BE49-F238E27FC236}">
                <a16:creationId xmlns:a16="http://schemas.microsoft.com/office/drawing/2014/main" id="{59DC8E86-05B7-1945-845C-2A9952B6B865}"/>
              </a:ext>
            </a:extLst>
          </p:cNvPr>
          <p:cNvSpPr txBox="1"/>
          <p:nvPr/>
        </p:nvSpPr>
        <p:spPr>
          <a:xfrm>
            <a:off x="10848528" y="6003751"/>
            <a:ext cx="1224135" cy="400110"/>
          </a:xfrm>
          <a:prstGeom prst="rect">
            <a:avLst/>
          </a:prstGeom>
          <a:noFill/>
        </p:spPr>
        <p:txBody>
          <a:bodyPr wrap="square" rtlCol="0">
            <a:spAutoFit/>
          </a:bodyPr>
          <a:lstStyle/>
          <a:p>
            <a:r>
              <a:rPr lang="en-US" dirty="0">
                <a:solidFill>
                  <a:srgbClr val="FF0000"/>
                </a:solidFill>
              </a:rPr>
              <a:t>Year 10</a:t>
            </a:r>
          </a:p>
        </p:txBody>
      </p:sp>
      <p:sp>
        <p:nvSpPr>
          <p:cNvPr id="10" name="TextBox 9">
            <a:extLst>
              <a:ext uri="{FF2B5EF4-FFF2-40B4-BE49-F238E27FC236}">
                <a16:creationId xmlns:a16="http://schemas.microsoft.com/office/drawing/2014/main" id="{06FFB3F6-0A58-8940-876A-0C7BECE4C4C7}"/>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E1.3</a:t>
            </a:r>
            <a:endParaRPr lang="en-US" altLang="en-US" b="1" dirty="0">
              <a:solidFill>
                <a:schemeClr val="bg1"/>
              </a:solidFill>
            </a:endParaRPr>
          </a:p>
        </p:txBody>
      </p:sp>
    </p:spTree>
    <p:extLst>
      <p:ext uri="{BB962C8B-B14F-4D97-AF65-F5344CB8AC3E}">
        <p14:creationId xmlns:p14="http://schemas.microsoft.com/office/powerpoint/2010/main" val="342783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E1.3: </a:t>
            </a:r>
            <a:r>
              <a:rPr lang="en-US" altLang="en-US" sz="2800" b="1" dirty="0"/>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smtClean="0"/>
              <a:t>third </a:t>
            </a:r>
            <a:r>
              <a:rPr lang="en-US" altLang="en-US" sz="2400" b="1" dirty="0"/>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a:t>
            </a:r>
            <a:r>
              <a:rPr lang="en-US" altLang="en-US" sz="2400" dirty="0" smtClean="0">
                <a:solidFill>
                  <a:srgbClr val="00B050"/>
                </a:solidFill>
              </a:rPr>
              <a:t>section,</a:t>
            </a:r>
            <a:br>
              <a:rPr lang="en-US" altLang="en-US" sz="2400" dirty="0" smtClean="0">
                <a:solidFill>
                  <a:srgbClr val="00B050"/>
                </a:solidFill>
              </a:rPr>
            </a:br>
            <a:r>
              <a:rPr lang="en-US" altLang="en-US" sz="2400" b="1" dirty="0" smtClean="0">
                <a:solidFill>
                  <a:srgbClr val="00B050"/>
                </a:solidFill>
              </a:rPr>
              <a:t>click</a:t>
            </a:r>
            <a:r>
              <a:rPr lang="en-US" altLang="en-US" sz="2400" dirty="0" smtClean="0">
                <a:solidFill>
                  <a:srgbClr val="00B050"/>
                </a:solidFill>
              </a:rPr>
              <a:t> </a:t>
            </a:r>
            <a:r>
              <a:rPr lang="en-US" altLang="en-US" sz="2400" dirty="0">
                <a:solidFill>
                  <a:srgbClr val="00B050"/>
                </a:solidFill>
              </a:rPr>
              <a:t>to start the </a:t>
            </a:r>
            <a:r>
              <a:rPr lang="en-US" altLang="en-US" sz="2400" b="1" dirty="0">
                <a:solidFill>
                  <a:srgbClr val="00B050"/>
                </a:solidFill>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smtClean="0">
                <a:solidFill>
                  <a:srgbClr val="FF0000"/>
                </a:solidFill>
                <a:hlinkClick r:id="rId2"/>
              </a:rPr>
              <a:t>http://szalonta.hu/ske/text/E1/skee1s3.html</a:t>
            </a:r>
            <a:endParaRPr lang="en-US" altLang="en-US" sz="2400" b="1" dirty="0" smtClean="0">
              <a:solidFill>
                <a:srgbClr val="FF0000"/>
              </a:solidFill>
            </a:endParaRPr>
          </a:p>
          <a:p>
            <a:pPr algn="ctr"/>
            <a:endParaRPr lang="en-US" altLang="en-US" sz="2400" b="1" dirty="0">
              <a:solidFill>
                <a:srgbClr val="C00000"/>
              </a:solidFill>
            </a:endParaRPr>
          </a:p>
          <a:p>
            <a:endParaRPr lang="en-US" altLang="en-US" b="1" dirty="0">
              <a:solidFill>
                <a:srgbClr val="FF0000"/>
              </a:solidFill>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E1.3</a:t>
            </a:r>
            <a:endParaRPr lang="en-US" altLang="en-US" b="1" dirty="0">
              <a:solidFill>
                <a:schemeClr val="bg1"/>
              </a:solidFill>
            </a:endParaRPr>
          </a:p>
        </p:txBody>
      </p:sp>
    </p:spTree>
    <p:extLst>
      <p:ext uri="{BB962C8B-B14F-4D97-AF65-F5344CB8AC3E}">
        <p14:creationId xmlns:p14="http://schemas.microsoft.com/office/powerpoint/2010/main" val="20714920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dirty="0">
              <a:latin typeface="Arial" charset="0"/>
              <a:cs typeface="Arial" charset="0"/>
            </a:endParaRPr>
          </a:p>
        </p:txBody>
      </p:sp>
      <p:sp>
        <p:nvSpPr>
          <p:cNvPr id="4" name="TextBox 3"/>
          <p:cNvSpPr txBox="1"/>
          <p:nvPr/>
        </p:nvSpPr>
        <p:spPr>
          <a:xfrm>
            <a:off x="2207567" y="38936"/>
            <a:ext cx="9984433" cy="523220"/>
          </a:xfrm>
          <a:prstGeom prst="rect">
            <a:avLst/>
          </a:prstGeom>
          <a:noFill/>
        </p:spPr>
        <p:txBody>
          <a:bodyPr wrap="square" rtlCol="0">
            <a:spAutoFit/>
          </a:bodyPr>
          <a:lstStyle/>
          <a:p>
            <a:pPr algn="ctr"/>
            <a:r>
              <a:rPr lang="en-US" sz="2400" b="1" dirty="0">
                <a:latin typeface="Arial"/>
                <a:cs typeface="Arial"/>
              </a:rPr>
              <a:t> </a:t>
            </a:r>
            <a:r>
              <a:rPr lang="en-US" sz="2800" b="1" dirty="0">
                <a:latin typeface="Arial"/>
                <a:cs typeface="Arial"/>
              </a:rPr>
              <a:t>Data Presentation: Bar Charts</a:t>
            </a:r>
          </a:p>
        </p:txBody>
      </p:sp>
      <p:sp>
        <p:nvSpPr>
          <p:cNvPr id="3" name="TextBox 2">
            <a:extLst>
              <a:ext uri="{FF2B5EF4-FFF2-40B4-BE49-F238E27FC236}">
                <a16:creationId xmlns:a16="http://schemas.microsoft.com/office/drawing/2014/main" id="{0BD77D7E-98D4-3C49-8264-A64F2D4AC1D1}"/>
              </a:ext>
            </a:extLst>
          </p:cNvPr>
          <p:cNvSpPr txBox="1"/>
          <p:nvPr/>
        </p:nvSpPr>
        <p:spPr>
          <a:xfrm>
            <a:off x="3491371" y="726336"/>
            <a:ext cx="7416823" cy="1977464"/>
          </a:xfrm>
          <a:prstGeom prst="rect">
            <a:avLst/>
          </a:prstGeom>
          <a:noFill/>
        </p:spPr>
        <p:txBody>
          <a:bodyPr wrap="square" rtlCol="0">
            <a:spAutoFit/>
          </a:bodyPr>
          <a:lstStyle/>
          <a:p>
            <a:pPr>
              <a:spcAft>
                <a:spcPts val="300"/>
              </a:spcAft>
            </a:pPr>
            <a:r>
              <a:rPr lang="en-GB" sz="2400" dirty="0">
                <a:cs typeface="Arial" panose="020B0604020202020204" pitchFamily="34" charset="0"/>
              </a:rPr>
              <a:t>Here is some data for Manchester City, the winners of the Premier League in the 2018/19 season. </a:t>
            </a:r>
          </a:p>
          <a:p>
            <a:r>
              <a:rPr lang="en-GB" sz="2400" dirty="0">
                <a:cs typeface="Arial" panose="020B0604020202020204" pitchFamily="34" charset="0"/>
              </a:rPr>
              <a:t>The table below gives their scoring record in their 38 matches (20 teams in the Premier League; each team plays every other team, at home and away).</a:t>
            </a:r>
          </a:p>
        </p:txBody>
      </p:sp>
      <p:graphicFrame>
        <p:nvGraphicFramePr>
          <p:cNvPr id="5" name="Table 4">
            <a:extLst>
              <a:ext uri="{FF2B5EF4-FFF2-40B4-BE49-F238E27FC236}">
                <a16:creationId xmlns:a16="http://schemas.microsoft.com/office/drawing/2014/main" id="{D6F184E7-1831-0B41-AFDD-F199AE719159}"/>
              </a:ext>
            </a:extLst>
          </p:cNvPr>
          <p:cNvGraphicFramePr>
            <a:graphicFrameLocks noGrp="1"/>
          </p:cNvGraphicFramePr>
          <p:nvPr/>
        </p:nvGraphicFramePr>
        <p:xfrm>
          <a:off x="3944662" y="2941485"/>
          <a:ext cx="6538468" cy="936978"/>
        </p:xfrm>
        <a:graphic>
          <a:graphicData uri="http://schemas.openxmlformats.org/drawingml/2006/table">
            <a:tbl>
              <a:tblPr firstRow="1" firstCol="1" bandRow="1">
                <a:tableStyleId>{69CF1AB2-1976-4502-BF36-3FF5EA218861}</a:tableStyleId>
              </a:tblPr>
              <a:tblGrid>
                <a:gridCol w="344130">
                  <a:extLst>
                    <a:ext uri="{9D8B030D-6E8A-4147-A177-3AD203B41FA5}">
                      <a16:colId xmlns:a16="http://schemas.microsoft.com/office/drawing/2014/main" val="4136626833"/>
                    </a:ext>
                  </a:extLst>
                </a:gridCol>
                <a:gridCol w="355113">
                  <a:extLst>
                    <a:ext uri="{9D8B030D-6E8A-4147-A177-3AD203B41FA5}">
                      <a16:colId xmlns:a16="http://schemas.microsoft.com/office/drawing/2014/main" val="4274939789"/>
                    </a:ext>
                  </a:extLst>
                </a:gridCol>
                <a:gridCol w="333145">
                  <a:extLst>
                    <a:ext uri="{9D8B030D-6E8A-4147-A177-3AD203B41FA5}">
                      <a16:colId xmlns:a16="http://schemas.microsoft.com/office/drawing/2014/main" val="2720885136"/>
                    </a:ext>
                  </a:extLst>
                </a:gridCol>
                <a:gridCol w="344130">
                  <a:extLst>
                    <a:ext uri="{9D8B030D-6E8A-4147-A177-3AD203B41FA5}">
                      <a16:colId xmlns:a16="http://schemas.microsoft.com/office/drawing/2014/main" val="2001824740"/>
                    </a:ext>
                  </a:extLst>
                </a:gridCol>
                <a:gridCol w="344130">
                  <a:extLst>
                    <a:ext uri="{9D8B030D-6E8A-4147-A177-3AD203B41FA5}">
                      <a16:colId xmlns:a16="http://schemas.microsoft.com/office/drawing/2014/main" val="3952958868"/>
                    </a:ext>
                  </a:extLst>
                </a:gridCol>
                <a:gridCol w="344130">
                  <a:extLst>
                    <a:ext uri="{9D8B030D-6E8A-4147-A177-3AD203B41FA5}">
                      <a16:colId xmlns:a16="http://schemas.microsoft.com/office/drawing/2014/main" val="599678987"/>
                    </a:ext>
                  </a:extLst>
                </a:gridCol>
                <a:gridCol w="344130">
                  <a:extLst>
                    <a:ext uri="{9D8B030D-6E8A-4147-A177-3AD203B41FA5}">
                      <a16:colId xmlns:a16="http://schemas.microsoft.com/office/drawing/2014/main" val="2144795315"/>
                    </a:ext>
                  </a:extLst>
                </a:gridCol>
                <a:gridCol w="344130">
                  <a:extLst>
                    <a:ext uri="{9D8B030D-6E8A-4147-A177-3AD203B41FA5}">
                      <a16:colId xmlns:a16="http://schemas.microsoft.com/office/drawing/2014/main" val="1470873642"/>
                    </a:ext>
                  </a:extLst>
                </a:gridCol>
                <a:gridCol w="344130">
                  <a:extLst>
                    <a:ext uri="{9D8B030D-6E8A-4147-A177-3AD203B41FA5}">
                      <a16:colId xmlns:a16="http://schemas.microsoft.com/office/drawing/2014/main" val="1523925699"/>
                    </a:ext>
                  </a:extLst>
                </a:gridCol>
                <a:gridCol w="344130">
                  <a:extLst>
                    <a:ext uri="{9D8B030D-6E8A-4147-A177-3AD203B41FA5}">
                      <a16:colId xmlns:a16="http://schemas.microsoft.com/office/drawing/2014/main" val="1765133580"/>
                    </a:ext>
                  </a:extLst>
                </a:gridCol>
                <a:gridCol w="344130">
                  <a:extLst>
                    <a:ext uri="{9D8B030D-6E8A-4147-A177-3AD203B41FA5}">
                      <a16:colId xmlns:a16="http://schemas.microsoft.com/office/drawing/2014/main" val="2710504710"/>
                    </a:ext>
                  </a:extLst>
                </a:gridCol>
                <a:gridCol w="344130">
                  <a:extLst>
                    <a:ext uri="{9D8B030D-6E8A-4147-A177-3AD203B41FA5}">
                      <a16:colId xmlns:a16="http://schemas.microsoft.com/office/drawing/2014/main" val="4132447657"/>
                    </a:ext>
                  </a:extLst>
                </a:gridCol>
                <a:gridCol w="344130">
                  <a:extLst>
                    <a:ext uri="{9D8B030D-6E8A-4147-A177-3AD203B41FA5}">
                      <a16:colId xmlns:a16="http://schemas.microsoft.com/office/drawing/2014/main" val="57099480"/>
                    </a:ext>
                  </a:extLst>
                </a:gridCol>
                <a:gridCol w="344130">
                  <a:extLst>
                    <a:ext uri="{9D8B030D-6E8A-4147-A177-3AD203B41FA5}">
                      <a16:colId xmlns:a16="http://schemas.microsoft.com/office/drawing/2014/main" val="2731275128"/>
                    </a:ext>
                  </a:extLst>
                </a:gridCol>
                <a:gridCol w="344130">
                  <a:extLst>
                    <a:ext uri="{9D8B030D-6E8A-4147-A177-3AD203B41FA5}">
                      <a16:colId xmlns:a16="http://schemas.microsoft.com/office/drawing/2014/main" val="1618384821"/>
                    </a:ext>
                  </a:extLst>
                </a:gridCol>
                <a:gridCol w="344130">
                  <a:extLst>
                    <a:ext uri="{9D8B030D-6E8A-4147-A177-3AD203B41FA5}">
                      <a16:colId xmlns:a16="http://schemas.microsoft.com/office/drawing/2014/main" val="2446229620"/>
                    </a:ext>
                  </a:extLst>
                </a:gridCol>
                <a:gridCol w="344130">
                  <a:extLst>
                    <a:ext uri="{9D8B030D-6E8A-4147-A177-3AD203B41FA5}">
                      <a16:colId xmlns:a16="http://schemas.microsoft.com/office/drawing/2014/main" val="1601327899"/>
                    </a:ext>
                  </a:extLst>
                </a:gridCol>
                <a:gridCol w="344130">
                  <a:extLst>
                    <a:ext uri="{9D8B030D-6E8A-4147-A177-3AD203B41FA5}">
                      <a16:colId xmlns:a16="http://schemas.microsoft.com/office/drawing/2014/main" val="59018029"/>
                    </a:ext>
                  </a:extLst>
                </a:gridCol>
                <a:gridCol w="344130">
                  <a:extLst>
                    <a:ext uri="{9D8B030D-6E8A-4147-A177-3AD203B41FA5}">
                      <a16:colId xmlns:a16="http://schemas.microsoft.com/office/drawing/2014/main" val="2168389030"/>
                    </a:ext>
                  </a:extLst>
                </a:gridCol>
              </a:tblGrid>
              <a:tr h="468489">
                <a:tc>
                  <a:txBody>
                    <a:bodyPr/>
                    <a:lstStyle/>
                    <a:p>
                      <a:pPr algn="ctr">
                        <a:spcBef>
                          <a:spcPts val="200"/>
                        </a:spcBef>
                        <a:spcAft>
                          <a:spcPts val="200"/>
                        </a:spcAft>
                      </a:pPr>
                      <a:r>
                        <a:rPr lang="en-GB" sz="2000" dirty="0">
                          <a:effectLst/>
                        </a:rPr>
                        <a:t>4</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2</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dirty="0">
                          <a:effectLst/>
                        </a:rPr>
                        <a:t>1</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2</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2</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dirty="0">
                          <a:effectLst/>
                        </a:rPr>
                        <a:t>3</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6</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2</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dirty="0">
                          <a:effectLst/>
                        </a:rPr>
                        <a:t>3</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dirty="0">
                          <a:effectLst/>
                        </a:rPr>
                        <a:t>1</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3</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3</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a:effectLst/>
                        </a:rPr>
                        <a:t>2</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dirty="0">
                          <a:effectLst/>
                        </a:rPr>
                        <a:t>3</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47052940"/>
                  </a:ext>
                </a:extLst>
              </a:tr>
              <a:tr h="468489">
                <a:tc>
                  <a:txBody>
                    <a:bodyPr/>
                    <a:lstStyle/>
                    <a:p>
                      <a:pPr algn="ctr">
                        <a:spcBef>
                          <a:spcPts val="200"/>
                        </a:spcBef>
                        <a:spcAft>
                          <a:spcPts val="200"/>
                        </a:spcAft>
                      </a:pPr>
                      <a:r>
                        <a:rPr lang="en-GB" sz="2000" dirty="0">
                          <a:effectLst/>
                        </a:rPr>
                        <a:t>1</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2</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3</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0</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2</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3</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4</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3</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6</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1</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5</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0</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2</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5</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3</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2</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1</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6</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Bef>
                          <a:spcPts val="200"/>
                        </a:spcBef>
                        <a:spcAft>
                          <a:spcPts val="200"/>
                        </a:spcAft>
                      </a:pPr>
                      <a:r>
                        <a:rPr lang="en-GB" sz="2000" b="1" dirty="0">
                          <a:effectLst/>
                        </a:rPr>
                        <a:t>2</a:t>
                      </a:r>
                      <a:endParaRPr lang="en-GB" sz="2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79393264"/>
                  </a:ext>
                </a:extLst>
              </a:tr>
            </a:tbl>
          </a:graphicData>
        </a:graphic>
      </p:graphicFrame>
      <p:sp>
        <p:nvSpPr>
          <p:cNvPr id="10" name="TextBox 9">
            <a:extLst>
              <a:ext uri="{FF2B5EF4-FFF2-40B4-BE49-F238E27FC236}">
                <a16:creationId xmlns:a16="http://schemas.microsoft.com/office/drawing/2014/main" id="{C7595C87-7A73-0547-BB6A-CD3AA2F28CCF}"/>
              </a:ext>
            </a:extLst>
          </p:cNvPr>
          <p:cNvSpPr txBox="1"/>
          <p:nvPr/>
        </p:nvSpPr>
        <p:spPr>
          <a:xfrm>
            <a:off x="3397860" y="4103102"/>
            <a:ext cx="7920880" cy="2462213"/>
          </a:xfrm>
          <a:prstGeom prst="rect">
            <a:avLst/>
          </a:prstGeom>
          <a:noFill/>
        </p:spPr>
        <p:txBody>
          <a:bodyPr wrap="square" rtlCol="0">
            <a:spAutoFit/>
          </a:bodyPr>
          <a:lstStyle/>
          <a:p>
            <a:pPr>
              <a:spcAft>
                <a:spcPts val="300"/>
              </a:spcAft>
            </a:pPr>
            <a:r>
              <a:rPr lang="en-US" sz="2400" dirty="0">
                <a:cs typeface="Arial" panose="020B0604020202020204" pitchFamily="34" charset="0"/>
              </a:rPr>
              <a:t>What does this data show?</a:t>
            </a:r>
          </a:p>
          <a:p>
            <a:pPr>
              <a:spcAft>
                <a:spcPts val="600"/>
              </a:spcAft>
            </a:pPr>
            <a:r>
              <a:rPr lang="en-US" sz="2400" dirty="0">
                <a:solidFill>
                  <a:srgbClr val="FF0000"/>
                </a:solidFill>
                <a:cs typeface="Arial" panose="020B0604020202020204" pitchFamily="34" charset="0"/>
              </a:rPr>
              <a:t>Overall Manchester City are good at scoring goals!</a:t>
            </a:r>
          </a:p>
          <a:p>
            <a:pPr>
              <a:spcAft>
                <a:spcPts val="300"/>
              </a:spcAft>
            </a:pPr>
            <a:r>
              <a:rPr lang="en-US" sz="2400" dirty="0">
                <a:cs typeface="Arial" panose="020B0604020202020204" pitchFamily="34" charset="0"/>
              </a:rPr>
              <a:t>How can we illustrate this data to show its meaning? </a:t>
            </a:r>
          </a:p>
          <a:p>
            <a:r>
              <a:rPr lang="en-US" sz="2400" dirty="0">
                <a:solidFill>
                  <a:srgbClr val="FF0000"/>
                </a:solidFill>
                <a:cs typeface="Arial" panose="020B0604020202020204" pitchFamily="34" charset="0"/>
              </a:rPr>
              <a:t>We can make some progress by </a:t>
            </a:r>
            <a:r>
              <a:rPr lang="en-US" sz="2400" dirty="0" err="1">
                <a:solidFill>
                  <a:srgbClr val="FF0000"/>
                </a:solidFill>
                <a:cs typeface="Arial" panose="020B0604020202020204" pitchFamily="34" charset="0"/>
              </a:rPr>
              <a:t>analysing</a:t>
            </a:r>
            <a:r>
              <a:rPr lang="en-US" sz="2400" dirty="0">
                <a:solidFill>
                  <a:srgbClr val="FF0000"/>
                </a:solidFill>
                <a:cs typeface="Arial" panose="020B0604020202020204" pitchFamily="34" charset="0"/>
              </a:rPr>
              <a:t> the data using a tally table to show the frequency of each </a:t>
            </a:r>
          </a:p>
          <a:p>
            <a:r>
              <a:rPr lang="en-US" sz="2400" dirty="0">
                <a:solidFill>
                  <a:srgbClr val="FF0000"/>
                </a:solidFill>
                <a:cs typeface="Arial" panose="020B0604020202020204" pitchFamily="34" charset="0"/>
              </a:rPr>
              <a:t>number of goals scored in the 38 games played</a:t>
            </a:r>
          </a:p>
        </p:txBody>
      </p:sp>
      <p:pic>
        <p:nvPicPr>
          <p:cNvPr id="12" name="Picture 11">
            <a:extLst>
              <a:ext uri="{FF2B5EF4-FFF2-40B4-BE49-F238E27FC236}">
                <a16:creationId xmlns:a16="http://schemas.microsoft.com/office/drawing/2014/main" id="{0F496E0C-6383-F949-8028-4363897AD2E8}"/>
              </a:ext>
            </a:extLst>
          </p:cNvPr>
          <p:cNvPicPr>
            <a:picLocks noChangeAspect="1"/>
          </p:cNvPicPr>
          <p:nvPr/>
        </p:nvPicPr>
        <p:blipFill>
          <a:blip r:embed="rId3"/>
          <a:stretch>
            <a:fillRect/>
          </a:stretch>
        </p:blipFill>
        <p:spPr>
          <a:xfrm>
            <a:off x="7608" y="2455381"/>
            <a:ext cx="2199959" cy="1714557"/>
          </a:xfrm>
          <a:prstGeom prst="rect">
            <a:avLst/>
          </a:prstGeom>
        </p:spPr>
      </p:pic>
      <p:sp>
        <p:nvSpPr>
          <p:cNvPr id="13"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5369" y="38936"/>
            <a:ext cx="22034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a:t>
            </a:r>
            <a:r>
              <a:rPr lang="en-US" altLang="en-US" b="1" dirty="0" smtClean="0">
                <a:solidFill>
                  <a:schemeClr val="bg1"/>
                </a:solidFill>
              </a:rPr>
              <a:t>E1 </a:t>
            </a:r>
            <a:endParaRPr lang="en-US" altLang="en-US" b="1" dirty="0">
              <a:solidFill>
                <a:schemeClr val="bg1"/>
              </a:solidFill>
            </a:endParaRPr>
          </a:p>
          <a:p>
            <a:pPr algn="ctr">
              <a:spcAft>
                <a:spcPts val="600"/>
              </a:spcAft>
            </a:pPr>
            <a:r>
              <a:rPr lang="en-US" altLang="en-US" b="1" dirty="0" smtClean="0">
                <a:solidFill>
                  <a:schemeClr val="bg1"/>
                </a:solidFill>
              </a:rPr>
              <a:t>Section </a:t>
            </a:r>
            <a:r>
              <a:rPr lang="en-US" altLang="en-US" b="1" dirty="0" smtClean="0">
                <a:solidFill>
                  <a:schemeClr val="bg1"/>
                </a:solidFill>
              </a:rPr>
              <a:t>E1.4</a:t>
            </a:r>
            <a:endParaRPr lang="en-US" altLang="en-US" b="1" dirty="0">
              <a:solidFill>
                <a:schemeClr val="bg1"/>
              </a:solidFill>
            </a:endParaRPr>
          </a:p>
        </p:txBody>
      </p:sp>
    </p:spTree>
    <p:extLst>
      <p:ext uri="{BB962C8B-B14F-4D97-AF65-F5344CB8AC3E}">
        <p14:creationId xmlns:p14="http://schemas.microsoft.com/office/powerpoint/2010/main" val="4396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dirty="0">
              <a:latin typeface="Arial" charset="0"/>
              <a:cs typeface="Arial" charset="0"/>
            </a:endParaRPr>
          </a:p>
        </p:txBody>
      </p:sp>
      <p:sp>
        <p:nvSpPr>
          <p:cNvPr id="4" name="TextBox 3"/>
          <p:cNvSpPr txBox="1"/>
          <p:nvPr/>
        </p:nvSpPr>
        <p:spPr>
          <a:xfrm>
            <a:off x="2185729" y="29777"/>
            <a:ext cx="9984432" cy="523220"/>
          </a:xfrm>
          <a:prstGeom prst="rect">
            <a:avLst/>
          </a:prstGeom>
          <a:noFill/>
        </p:spPr>
        <p:txBody>
          <a:bodyPr wrap="square" rtlCol="0">
            <a:spAutoFit/>
          </a:bodyPr>
          <a:lstStyle/>
          <a:p>
            <a:pPr algn="ctr"/>
            <a:r>
              <a:rPr lang="en-US" sz="2800" b="1" dirty="0">
                <a:latin typeface="Arial"/>
                <a:cs typeface="Arial"/>
              </a:rPr>
              <a:t>Tally Table</a:t>
            </a:r>
          </a:p>
        </p:txBody>
      </p:sp>
      <p:cxnSp>
        <p:nvCxnSpPr>
          <p:cNvPr id="19" name="Straight Connector 18">
            <a:extLst>
              <a:ext uri="{FF2B5EF4-FFF2-40B4-BE49-F238E27FC236}">
                <a16:creationId xmlns:a16="http://schemas.microsoft.com/office/drawing/2014/main" id="{A34DCF35-2274-304B-B31F-4CCB43C42A76}"/>
              </a:ext>
            </a:extLst>
          </p:cNvPr>
          <p:cNvCxnSpPr>
            <a:cxnSpLocks/>
          </p:cNvCxnSpPr>
          <p:nvPr/>
        </p:nvCxnSpPr>
        <p:spPr>
          <a:xfrm flipV="1">
            <a:off x="5759177" y="3717032"/>
            <a:ext cx="432048" cy="973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A3C332E6-D8A6-0642-836E-2FFEE91DA991}"/>
              </a:ext>
            </a:extLst>
          </p:cNvPr>
          <p:cNvGraphicFramePr>
            <a:graphicFrameLocks noGrp="1"/>
          </p:cNvGraphicFramePr>
          <p:nvPr>
            <p:extLst/>
          </p:nvPr>
        </p:nvGraphicFramePr>
        <p:xfrm>
          <a:off x="7104509" y="1346288"/>
          <a:ext cx="4104507" cy="3382419"/>
        </p:xfrm>
        <a:graphic>
          <a:graphicData uri="http://schemas.openxmlformats.org/drawingml/2006/table">
            <a:tbl>
              <a:tblPr firstRow="1" firstCol="1" bandRow="1">
                <a:tableStyleId>{5C22544A-7EE6-4342-B048-85BDC9FD1C3A}</a:tableStyleId>
              </a:tblPr>
              <a:tblGrid>
                <a:gridCol w="1351951">
                  <a:extLst>
                    <a:ext uri="{9D8B030D-6E8A-4147-A177-3AD203B41FA5}">
                      <a16:colId xmlns:a16="http://schemas.microsoft.com/office/drawing/2014/main" val="1539223786"/>
                    </a:ext>
                  </a:extLst>
                </a:gridCol>
                <a:gridCol w="1359993">
                  <a:extLst>
                    <a:ext uri="{9D8B030D-6E8A-4147-A177-3AD203B41FA5}">
                      <a16:colId xmlns:a16="http://schemas.microsoft.com/office/drawing/2014/main" val="1542113296"/>
                    </a:ext>
                  </a:extLst>
                </a:gridCol>
                <a:gridCol w="1392563">
                  <a:extLst>
                    <a:ext uri="{9D8B030D-6E8A-4147-A177-3AD203B41FA5}">
                      <a16:colId xmlns:a16="http://schemas.microsoft.com/office/drawing/2014/main" val="421973281"/>
                    </a:ext>
                  </a:extLst>
                </a:gridCol>
              </a:tblGrid>
              <a:tr h="585011">
                <a:tc>
                  <a:txBody>
                    <a:bodyPr/>
                    <a:lstStyle/>
                    <a:p>
                      <a:pPr algn="ctr">
                        <a:spcBef>
                          <a:spcPts val="300"/>
                        </a:spcBef>
                        <a:spcAft>
                          <a:spcPts val="300"/>
                        </a:spcAft>
                      </a:pPr>
                      <a:r>
                        <a:rPr lang="en-GB" sz="1600" dirty="0">
                          <a:effectLst/>
                          <a:latin typeface="Arial" panose="020B0604020202020204" pitchFamily="34" charset="0"/>
                          <a:cs typeface="Arial" panose="020B0604020202020204" pitchFamily="34" charset="0"/>
                        </a:rPr>
                        <a:t>Goals per match</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900"/>
                        </a:spcBef>
                        <a:spcAft>
                          <a:spcPts val="300"/>
                        </a:spcAft>
                      </a:pPr>
                      <a:r>
                        <a:rPr lang="en-GB" sz="1600" dirty="0">
                          <a:effectLst/>
                          <a:latin typeface="Arial" panose="020B0604020202020204" pitchFamily="34" charset="0"/>
                          <a:cs typeface="Arial" panose="020B0604020202020204" pitchFamily="34" charset="0"/>
                        </a:rPr>
                        <a:t>Tally</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en-GB" sz="1600" dirty="0">
                          <a:effectLst/>
                          <a:latin typeface="Arial" panose="020B0604020202020204" pitchFamily="34" charset="0"/>
                          <a:ea typeface="Calibri" panose="020F0502020204030204" pitchFamily="34" charset="0"/>
                          <a:cs typeface="Arial" panose="020B0604020202020204" pitchFamily="34" charset="0"/>
                        </a:rPr>
                        <a:t>Frequency</a:t>
                      </a:r>
                    </a:p>
                  </a:txBody>
                  <a:tcPr marL="68580" marR="68580" marT="0" marB="0"/>
                </a:tc>
                <a:extLst>
                  <a:ext uri="{0D108BD9-81ED-4DB2-BD59-A6C34878D82A}">
                    <a16:rowId xmlns:a16="http://schemas.microsoft.com/office/drawing/2014/main" val="1983254857"/>
                  </a:ext>
                </a:extLst>
              </a:tr>
              <a:tr h="349676">
                <a:tc>
                  <a:txBody>
                    <a:bodyPr/>
                    <a:lstStyle/>
                    <a:p>
                      <a:pPr algn="ctr">
                        <a:spcBef>
                          <a:spcPts val="300"/>
                        </a:spcBef>
                        <a:spcAft>
                          <a:spcPts val="300"/>
                        </a:spcAft>
                      </a:pPr>
                      <a:r>
                        <a:rPr lang="en-GB" sz="1800" dirty="0">
                          <a:effectLst/>
                          <a:latin typeface="Arial" panose="020B0604020202020204" pitchFamily="34" charset="0"/>
                          <a:cs typeface="Arial" panose="020B0604020202020204" pitchFamily="34" charset="0"/>
                        </a:rPr>
                        <a:t>0</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spcBef>
                          <a:spcPts val="300"/>
                        </a:spcBef>
                        <a:spcAft>
                          <a:spcPts val="300"/>
                        </a:spcAft>
                      </a:pPr>
                      <a:r>
                        <a:rPr lang="en-GB" sz="1800" dirty="0">
                          <a:effectLst/>
                          <a:latin typeface="Arial" panose="020B0604020202020204" pitchFamily="34" charset="0"/>
                          <a:cs typeface="Arial" panose="020B0604020202020204" pitchFamily="34" charset="0"/>
                        </a:rPr>
                        <a:t> II</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en-GB" sz="1800" dirty="0">
                          <a:effectLst/>
                          <a:latin typeface="Arial" panose="020B0604020202020204" pitchFamily="34" charset="0"/>
                          <a:cs typeface="Arial" panose="020B0604020202020204" pitchFamily="34" charset="0"/>
                        </a:rPr>
                        <a:t>2</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8569499"/>
                  </a:ext>
                </a:extLst>
              </a:tr>
              <a:tr h="349676">
                <a:tc>
                  <a:txBody>
                    <a:bodyPr/>
                    <a:lstStyle/>
                    <a:p>
                      <a:pPr algn="ctr">
                        <a:spcBef>
                          <a:spcPts val="300"/>
                        </a:spcBef>
                        <a:spcAft>
                          <a:spcPts val="300"/>
                        </a:spcAft>
                      </a:pPr>
                      <a:r>
                        <a:rPr lang="en-GB" sz="1800">
                          <a:effectLst/>
                          <a:latin typeface="Arial" panose="020B0604020202020204" pitchFamily="34" charset="0"/>
                          <a:cs typeface="Arial" panose="020B0604020202020204" pitchFamily="34" charset="0"/>
                        </a:rPr>
                        <a:t>1</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spcBef>
                          <a:spcPts val="300"/>
                        </a:spcBef>
                        <a:spcAft>
                          <a:spcPts val="300"/>
                        </a:spcAft>
                      </a:pPr>
                      <a:r>
                        <a:rPr lang="en-GB" sz="1800" dirty="0">
                          <a:effectLst/>
                          <a:latin typeface="Arial" panose="020B0604020202020204" pitchFamily="34" charset="0"/>
                          <a:cs typeface="Arial" panose="020B0604020202020204" pitchFamily="34" charset="0"/>
                        </a:rPr>
                        <a:t> IIII    IIII</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en-GB" sz="1800" dirty="0">
                          <a:effectLst/>
                          <a:latin typeface="Arial" panose="020B0604020202020204" pitchFamily="34" charset="0"/>
                          <a:cs typeface="Arial" panose="020B0604020202020204" pitchFamily="34" charset="0"/>
                        </a:rPr>
                        <a:t>10</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07628424"/>
                  </a:ext>
                </a:extLst>
              </a:tr>
              <a:tr h="349676">
                <a:tc>
                  <a:txBody>
                    <a:bodyPr/>
                    <a:lstStyle/>
                    <a:p>
                      <a:pPr algn="ctr">
                        <a:spcBef>
                          <a:spcPts val="300"/>
                        </a:spcBef>
                        <a:spcAft>
                          <a:spcPts val="300"/>
                        </a:spcAft>
                      </a:pPr>
                      <a:r>
                        <a:rPr lang="en-GB" sz="1800">
                          <a:effectLst/>
                          <a:latin typeface="Arial" panose="020B0604020202020204" pitchFamily="34" charset="0"/>
                          <a:cs typeface="Arial" panose="020B0604020202020204" pitchFamily="34" charset="0"/>
                        </a:rPr>
                        <a:t>2</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spcBef>
                          <a:spcPts val="300"/>
                        </a:spcBef>
                        <a:spcAft>
                          <a:spcPts val="300"/>
                        </a:spcAft>
                      </a:pPr>
                      <a:r>
                        <a:rPr lang="en-GB" sz="1800" dirty="0">
                          <a:effectLst/>
                          <a:latin typeface="Arial" panose="020B0604020202020204" pitchFamily="34" charset="0"/>
                          <a:cs typeface="Arial" panose="020B0604020202020204" pitchFamily="34" charset="0"/>
                        </a:rPr>
                        <a:t> IIII    IIII</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en-GB" sz="1800" dirty="0">
                          <a:effectLst/>
                          <a:latin typeface="Arial" panose="020B0604020202020204" pitchFamily="34" charset="0"/>
                          <a:cs typeface="Arial" panose="020B0604020202020204" pitchFamily="34" charset="0"/>
                        </a:rPr>
                        <a:t>10</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62185217"/>
                  </a:ext>
                </a:extLst>
              </a:tr>
              <a:tr h="349676">
                <a:tc>
                  <a:txBody>
                    <a:bodyPr/>
                    <a:lstStyle/>
                    <a:p>
                      <a:pPr algn="ctr">
                        <a:spcBef>
                          <a:spcPts val="300"/>
                        </a:spcBef>
                        <a:spcAft>
                          <a:spcPts val="300"/>
                        </a:spcAft>
                      </a:pPr>
                      <a:r>
                        <a:rPr lang="en-GB" sz="1800">
                          <a:effectLst/>
                          <a:latin typeface="Arial" panose="020B0604020202020204" pitchFamily="34" charset="0"/>
                          <a:cs typeface="Arial" panose="020B0604020202020204" pitchFamily="34" charset="0"/>
                        </a:rPr>
                        <a:t>3</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spcBef>
                          <a:spcPts val="300"/>
                        </a:spcBef>
                        <a:spcAft>
                          <a:spcPts val="300"/>
                        </a:spcAft>
                      </a:pPr>
                      <a:r>
                        <a:rPr lang="en-GB" sz="1800">
                          <a:effectLst/>
                          <a:latin typeface="Arial" panose="020B0604020202020204" pitchFamily="34" charset="0"/>
                          <a:cs typeface="Arial" panose="020B0604020202020204" pitchFamily="34" charset="0"/>
                        </a:rPr>
                        <a:t> IIII    IIII</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en-GB" sz="1800" dirty="0">
                          <a:effectLst/>
                          <a:latin typeface="Arial" panose="020B0604020202020204" pitchFamily="34" charset="0"/>
                          <a:cs typeface="Arial" panose="020B0604020202020204" pitchFamily="34" charset="0"/>
                        </a:rPr>
                        <a:t>9</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29041198"/>
                  </a:ext>
                </a:extLst>
              </a:tr>
              <a:tr h="349676">
                <a:tc>
                  <a:txBody>
                    <a:bodyPr/>
                    <a:lstStyle/>
                    <a:p>
                      <a:pPr algn="ctr">
                        <a:spcBef>
                          <a:spcPts val="300"/>
                        </a:spcBef>
                        <a:spcAft>
                          <a:spcPts val="300"/>
                        </a:spcAft>
                      </a:pPr>
                      <a:r>
                        <a:rPr lang="en-GB" sz="1800">
                          <a:effectLst/>
                          <a:latin typeface="Arial" panose="020B0604020202020204" pitchFamily="34" charset="0"/>
                          <a:cs typeface="Arial" panose="020B0604020202020204" pitchFamily="34" charset="0"/>
                        </a:rPr>
                        <a:t>4</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spcBef>
                          <a:spcPts val="300"/>
                        </a:spcBef>
                        <a:spcAft>
                          <a:spcPts val="300"/>
                        </a:spcAft>
                      </a:pPr>
                      <a:r>
                        <a:rPr lang="en-GB" sz="1800">
                          <a:effectLst/>
                          <a:latin typeface="Arial" panose="020B0604020202020204" pitchFamily="34" charset="0"/>
                          <a:cs typeface="Arial" panose="020B0604020202020204" pitchFamily="34" charset="0"/>
                        </a:rPr>
                        <a:t> II</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en-GB" sz="1800" dirty="0">
                          <a:effectLst/>
                          <a:latin typeface="Arial" panose="020B0604020202020204" pitchFamily="34" charset="0"/>
                          <a:cs typeface="Arial" panose="020B0604020202020204" pitchFamily="34" charset="0"/>
                        </a:rPr>
                        <a:t>2</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29178142"/>
                  </a:ext>
                </a:extLst>
              </a:tr>
              <a:tr h="349676">
                <a:tc>
                  <a:txBody>
                    <a:bodyPr/>
                    <a:lstStyle/>
                    <a:p>
                      <a:pPr algn="ctr">
                        <a:spcBef>
                          <a:spcPts val="300"/>
                        </a:spcBef>
                        <a:spcAft>
                          <a:spcPts val="300"/>
                        </a:spcAft>
                      </a:pPr>
                      <a:r>
                        <a:rPr lang="en-GB" sz="1800">
                          <a:effectLst/>
                          <a:latin typeface="Arial" panose="020B0604020202020204" pitchFamily="34" charset="0"/>
                          <a:cs typeface="Arial" panose="020B0604020202020204" pitchFamily="34" charset="0"/>
                        </a:rPr>
                        <a:t>5</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spcBef>
                          <a:spcPts val="300"/>
                        </a:spcBef>
                        <a:spcAft>
                          <a:spcPts val="300"/>
                        </a:spcAft>
                      </a:pPr>
                      <a:r>
                        <a:rPr lang="en-GB" sz="1800">
                          <a:effectLst/>
                          <a:latin typeface="Arial" panose="020B0604020202020204" pitchFamily="34" charset="0"/>
                          <a:cs typeface="Arial" panose="020B0604020202020204" pitchFamily="34" charset="0"/>
                        </a:rPr>
                        <a:t> II</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en-GB" sz="1800" dirty="0">
                          <a:effectLst/>
                          <a:latin typeface="Arial" panose="020B0604020202020204" pitchFamily="34" charset="0"/>
                          <a:cs typeface="Arial" panose="020B0604020202020204" pitchFamily="34" charset="0"/>
                        </a:rPr>
                        <a:t>2</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40454694"/>
                  </a:ext>
                </a:extLst>
              </a:tr>
              <a:tr h="349676">
                <a:tc>
                  <a:txBody>
                    <a:bodyPr/>
                    <a:lstStyle/>
                    <a:p>
                      <a:pPr algn="ctr">
                        <a:spcBef>
                          <a:spcPts val="300"/>
                        </a:spcBef>
                        <a:spcAft>
                          <a:spcPts val="300"/>
                        </a:spcAft>
                      </a:pPr>
                      <a:r>
                        <a:rPr lang="en-GB" sz="1800">
                          <a:effectLst/>
                          <a:latin typeface="Arial" panose="020B0604020202020204" pitchFamily="34" charset="0"/>
                          <a:cs typeface="Arial" panose="020B0604020202020204" pitchFamily="34" charset="0"/>
                        </a:rPr>
                        <a:t>6</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spcBef>
                          <a:spcPts val="300"/>
                        </a:spcBef>
                        <a:spcAft>
                          <a:spcPts val="300"/>
                        </a:spcAft>
                      </a:pPr>
                      <a:r>
                        <a:rPr lang="en-GB" sz="1800">
                          <a:effectLst/>
                          <a:latin typeface="Arial" panose="020B0604020202020204" pitchFamily="34" charset="0"/>
                          <a:cs typeface="Arial" panose="020B0604020202020204" pitchFamily="34" charset="0"/>
                        </a:rPr>
                        <a:t> I</a:t>
                      </a:r>
                      <a:endParaRPr lang="en-GB"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spcBef>
                          <a:spcPts val="300"/>
                        </a:spcBef>
                        <a:spcAft>
                          <a:spcPts val="300"/>
                        </a:spcAft>
                      </a:pPr>
                      <a:r>
                        <a:rPr lang="en-GB" sz="1800" dirty="0">
                          <a:effectLst/>
                          <a:latin typeface="Arial" panose="020B0604020202020204" pitchFamily="34" charset="0"/>
                          <a:cs typeface="Arial" panose="020B0604020202020204" pitchFamily="34" charset="0"/>
                        </a:rPr>
                        <a:t>3</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87393433"/>
                  </a:ext>
                </a:extLst>
              </a:tr>
              <a:tr h="349676">
                <a:tc gridSpan="2">
                  <a:txBody>
                    <a:bodyPr/>
                    <a:lstStyle/>
                    <a:p>
                      <a:pPr algn="r">
                        <a:spcBef>
                          <a:spcPts val="300"/>
                        </a:spcBef>
                        <a:spcAft>
                          <a:spcPts val="300"/>
                        </a:spcAft>
                      </a:pPr>
                      <a:r>
                        <a:rPr lang="en-GB" sz="1600" dirty="0">
                          <a:effectLst/>
                          <a:latin typeface="Arial" panose="020B0604020202020204" pitchFamily="34" charset="0"/>
                          <a:cs typeface="Arial" panose="020B0604020202020204" pitchFamily="34" charset="0"/>
                        </a:rPr>
                        <a:t>Total number of matches</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a:txBody>
                    <a:bodyPr/>
                    <a:lstStyle/>
                    <a:p>
                      <a:pPr algn="ctr">
                        <a:spcBef>
                          <a:spcPts val="300"/>
                        </a:spcBef>
                        <a:spcAft>
                          <a:spcPts val="300"/>
                        </a:spcAft>
                      </a:pPr>
                      <a:r>
                        <a:rPr lang="en-GB" sz="1600" dirty="0">
                          <a:effectLst/>
                          <a:latin typeface="Arial" panose="020B0604020202020204" pitchFamily="34" charset="0"/>
                          <a:cs typeface="Arial" panose="020B0604020202020204" pitchFamily="34" charset="0"/>
                        </a:rPr>
                        <a:t>38</a:t>
                      </a:r>
                      <a:endParaRPr lang="en-GB"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58227936"/>
                  </a:ext>
                </a:extLst>
              </a:tr>
            </a:tbl>
          </a:graphicData>
        </a:graphic>
      </p:graphicFrame>
      <p:cxnSp>
        <p:nvCxnSpPr>
          <p:cNvPr id="33" name="Straight Connector 32">
            <a:extLst>
              <a:ext uri="{FF2B5EF4-FFF2-40B4-BE49-F238E27FC236}">
                <a16:creationId xmlns:a16="http://schemas.microsoft.com/office/drawing/2014/main" id="{E5556FC7-ECA8-2442-A1B3-61A4C8D8F783}"/>
              </a:ext>
            </a:extLst>
          </p:cNvPr>
          <p:cNvCxnSpPr/>
          <p:nvPr/>
        </p:nvCxnSpPr>
        <p:spPr>
          <a:xfrm flipV="1">
            <a:off x="8538962" y="3087129"/>
            <a:ext cx="342699" cy="790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CFA82FC-F56A-6A4C-AD44-2DC2F4053DC3}"/>
              </a:ext>
            </a:extLst>
          </p:cNvPr>
          <p:cNvCxnSpPr/>
          <p:nvPr/>
        </p:nvCxnSpPr>
        <p:spPr>
          <a:xfrm flipV="1">
            <a:off x="9048328" y="2733115"/>
            <a:ext cx="342699" cy="790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9605C2D-8AFB-AA4A-8011-9C9E9E2D06C2}"/>
              </a:ext>
            </a:extLst>
          </p:cNvPr>
          <p:cNvCxnSpPr/>
          <p:nvPr/>
        </p:nvCxnSpPr>
        <p:spPr>
          <a:xfrm flipV="1">
            <a:off x="8538963" y="2374948"/>
            <a:ext cx="342699" cy="790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6DAD68E-9EAD-F24B-BFD3-7954C9B97420}"/>
              </a:ext>
            </a:extLst>
          </p:cNvPr>
          <p:cNvCxnSpPr/>
          <p:nvPr/>
        </p:nvCxnSpPr>
        <p:spPr>
          <a:xfrm flipV="1">
            <a:off x="9048328" y="2364819"/>
            <a:ext cx="342699" cy="790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B869DBF-DCFB-0F4C-8BB2-063F22BFAC52}"/>
              </a:ext>
            </a:extLst>
          </p:cNvPr>
          <p:cNvCxnSpPr/>
          <p:nvPr/>
        </p:nvCxnSpPr>
        <p:spPr>
          <a:xfrm flipV="1">
            <a:off x="8538963" y="2733115"/>
            <a:ext cx="342699" cy="790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F423F4DF-8B27-B142-8118-BA8F3A3731E1}"/>
              </a:ext>
            </a:extLst>
          </p:cNvPr>
          <p:cNvSpPr txBox="1"/>
          <p:nvPr/>
        </p:nvSpPr>
        <p:spPr>
          <a:xfrm>
            <a:off x="2356602" y="4923935"/>
            <a:ext cx="9865734" cy="1646605"/>
          </a:xfrm>
          <a:prstGeom prst="rect">
            <a:avLst/>
          </a:prstGeom>
          <a:noFill/>
        </p:spPr>
        <p:txBody>
          <a:bodyPr wrap="square" rtlCol="0">
            <a:spAutoFit/>
          </a:bodyPr>
          <a:lstStyle/>
          <a:p>
            <a:pPr>
              <a:spcAft>
                <a:spcPts val="300"/>
              </a:spcAft>
            </a:pPr>
            <a:r>
              <a:rPr lang="en-US" sz="2400" dirty="0">
                <a:cs typeface="Arial" panose="020B0604020202020204" pitchFamily="34" charset="0"/>
              </a:rPr>
              <a:t>This gives some summary data; there are many ways of illustrating this. </a:t>
            </a:r>
          </a:p>
          <a:p>
            <a:pPr>
              <a:spcAft>
                <a:spcPts val="300"/>
              </a:spcAft>
            </a:pPr>
            <a:r>
              <a:rPr lang="en-US" sz="2400" dirty="0">
                <a:cs typeface="Arial" panose="020B0604020202020204" pitchFamily="34" charset="0"/>
              </a:rPr>
              <a:t>What is missing though for you to make any useful conclusions?</a:t>
            </a:r>
          </a:p>
          <a:p>
            <a:r>
              <a:rPr lang="en-US" sz="2400" dirty="0">
                <a:solidFill>
                  <a:srgbClr val="FF0000"/>
                </a:solidFill>
                <a:cs typeface="Arial" panose="020B0604020202020204" pitchFamily="34" charset="0"/>
              </a:rPr>
              <a:t>We need to know not just how many goals were scored but how many were scored by the opposition in the games.</a:t>
            </a:r>
          </a:p>
        </p:txBody>
      </p:sp>
      <p:sp>
        <p:nvSpPr>
          <p:cNvPr id="3" name="Rectangle 2">
            <a:extLst>
              <a:ext uri="{FF2B5EF4-FFF2-40B4-BE49-F238E27FC236}">
                <a16:creationId xmlns:a16="http://schemas.microsoft.com/office/drawing/2014/main" id="{D9FDC40F-156C-524E-9618-B42053515435}"/>
              </a:ext>
            </a:extLst>
          </p:cNvPr>
          <p:cNvSpPr/>
          <p:nvPr/>
        </p:nvSpPr>
        <p:spPr>
          <a:xfrm>
            <a:off x="2580910" y="1670983"/>
            <a:ext cx="4392488" cy="2754600"/>
          </a:xfrm>
          <a:prstGeom prst="rect">
            <a:avLst/>
          </a:prstGeom>
        </p:spPr>
        <p:txBody>
          <a:bodyPr wrap="square">
            <a:spAutoFit/>
          </a:bodyPr>
          <a:lstStyle/>
          <a:p>
            <a:pPr>
              <a:spcBef>
                <a:spcPts val="300"/>
              </a:spcBef>
              <a:spcAft>
                <a:spcPts val="300"/>
              </a:spcAft>
            </a:pPr>
            <a:r>
              <a:rPr lang="en-GB" sz="2400" dirty="0">
                <a:cs typeface="Arial" panose="020B0604020202020204" pitchFamily="34" charset="0"/>
              </a:rPr>
              <a:t>After four data items, the fifth is indicated by a line drawn through the previous 4 and a space left before starting the next set of lines. </a:t>
            </a:r>
          </a:p>
          <a:p>
            <a:pPr>
              <a:spcBef>
                <a:spcPts val="0"/>
              </a:spcBef>
              <a:spcAft>
                <a:spcPts val="0"/>
              </a:spcAft>
            </a:pPr>
            <a:r>
              <a:rPr lang="en-GB" sz="2400" dirty="0">
                <a:cs typeface="Arial" panose="020B0604020202020204" pitchFamily="34" charset="0"/>
              </a:rPr>
              <a:t>For example the entry  IIII  III</a:t>
            </a:r>
          </a:p>
          <a:p>
            <a:pPr>
              <a:spcBef>
                <a:spcPts val="300"/>
              </a:spcBef>
              <a:spcAft>
                <a:spcPts val="300"/>
              </a:spcAft>
            </a:pPr>
            <a:r>
              <a:rPr lang="en-GB" sz="2400" dirty="0">
                <a:cs typeface="Arial" panose="020B0604020202020204" pitchFamily="34" charset="0"/>
              </a:rPr>
              <a:t>shows a frequency of 5 + 3 = 8 </a:t>
            </a:r>
          </a:p>
        </p:txBody>
      </p:sp>
      <p:sp>
        <p:nvSpPr>
          <p:cNvPr id="5" name="TextBox 4">
            <a:extLst>
              <a:ext uri="{FF2B5EF4-FFF2-40B4-BE49-F238E27FC236}">
                <a16:creationId xmlns:a16="http://schemas.microsoft.com/office/drawing/2014/main" id="{1CE4BB50-DF91-A74B-BA94-DDE018680B59}"/>
              </a:ext>
            </a:extLst>
          </p:cNvPr>
          <p:cNvSpPr txBox="1"/>
          <p:nvPr/>
        </p:nvSpPr>
        <p:spPr>
          <a:xfrm>
            <a:off x="3071665" y="712962"/>
            <a:ext cx="8979798" cy="461665"/>
          </a:xfrm>
          <a:prstGeom prst="rect">
            <a:avLst/>
          </a:prstGeom>
          <a:noFill/>
        </p:spPr>
        <p:txBody>
          <a:bodyPr wrap="square" rtlCol="0">
            <a:spAutoFit/>
          </a:bodyPr>
          <a:lstStyle/>
          <a:p>
            <a:r>
              <a:rPr lang="en-GB" sz="2400" dirty="0">
                <a:cs typeface="Arial" panose="020B0604020202020204" pitchFamily="34" charset="0"/>
              </a:rPr>
              <a:t>In a tally table each data item is shown as a vertical line (I).</a:t>
            </a:r>
            <a:endParaRPr lang="en-US" sz="2400" dirty="0"/>
          </a:p>
        </p:txBody>
      </p:sp>
      <p:sp>
        <p:nvSpPr>
          <p:cNvPr id="15"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5369" y="38936"/>
            <a:ext cx="22034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E1.4</a:t>
            </a:r>
            <a:endParaRPr lang="en-US" altLang="en-US" b="1" dirty="0">
              <a:solidFill>
                <a:schemeClr val="bg1"/>
              </a:solidFill>
            </a:endParaRPr>
          </a:p>
        </p:txBody>
      </p:sp>
    </p:spTree>
    <p:extLst>
      <p:ext uri="{BB962C8B-B14F-4D97-AF65-F5344CB8AC3E}">
        <p14:creationId xmlns:p14="http://schemas.microsoft.com/office/powerpoint/2010/main" val="63920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dirty="0">
              <a:latin typeface="Arial" charset="0"/>
              <a:cs typeface="Arial" charset="0"/>
            </a:endParaRPr>
          </a:p>
        </p:txBody>
      </p:sp>
      <p:sp>
        <p:nvSpPr>
          <p:cNvPr id="4" name="TextBox 3"/>
          <p:cNvSpPr txBox="1"/>
          <p:nvPr/>
        </p:nvSpPr>
        <p:spPr>
          <a:xfrm>
            <a:off x="2199681" y="20453"/>
            <a:ext cx="9984431" cy="523220"/>
          </a:xfrm>
          <a:prstGeom prst="rect">
            <a:avLst/>
          </a:prstGeom>
          <a:noFill/>
        </p:spPr>
        <p:txBody>
          <a:bodyPr wrap="square" rtlCol="0">
            <a:spAutoFit/>
          </a:bodyPr>
          <a:lstStyle/>
          <a:p>
            <a:pPr algn="ctr"/>
            <a:r>
              <a:rPr lang="en-US" sz="2800" b="1" dirty="0">
                <a:latin typeface="Arial"/>
                <a:cs typeface="Arial"/>
              </a:rPr>
              <a:t>Bar Chart</a:t>
            </a:r>
          </a:p>
        </p:txBody>
      </p:sp>
      <p:sp>
        <p:nvSpPr>
          <p:cNvPr id="41" name="TextBox 40">
            <a:extLst>
              <a:ext uri="{FF2B5EF4-FFF2-40B4-BE49-F238E27FC236}">
                <a16:creationId xmlns:a16="http://schemas.microsoft.com/office/drawing/2014/main" id="{810C8EE2-CA15-D54B-B73A-33769FE1EC1F}"/>
              </a:ext>
            </a:extLst>
          </p:cNvPr>
          <p:cNvSpPr txBox="1"/>
          <p:nvPr/>
        </p:nvSpPr>
        <p:spPr>
          <a:xfrm>
            <a:off x="5384801" y="406400"/>
            <a:ext cx="184731" cy="400110"/>
          </a:xfrm>
          <a:prstGeom prst="rect">
            <a:avLst/>
          </a:prstGeom>
          <a:noFill/>
        </p:spPr>
        <p:txBody>
          <a:bodyPr wrap="none" rtlCol="0">
            <a:spAutoFit/>
          </a:bodyPr>
          <a:lstStyle/>
          <a:p>
            <a:endParaRPr lang="en-US" dirty="0"/>
          </a:p>
        </p:txBody>
      </p:sp>
      <p:graphicFrame>
        <p:nvGraphicFramePr>
          <p:cNvPr id="16" name="Chart 15">
            <a:extLst>
              <a:ext uri="{FF2B5EF4-FFF2-40B4-BE49-F238E27FC236}">
                <a16:creationId xmlns:a16="http://schemas.microsoft.com/office/drawing/2014/main" id="{7017DBF9-1B9D-C14A-BE17-D33E8D7AC7AA}"/>
              </a:ext>
            </a:extLst>
          </p:cNvPr>
          <p:cNvGraphicFramePr>
            <a:graphicFrameLocks/>
          </p:cNvGraphicFramePr>
          <p:nvPr/>
        </p:nvGraphicFramePr>
        <p:xfrm>
          <a:off x="4295800" y="1654036"/>
          <a:ext cx="5616624" cy="393520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B5643096-22CD-AD47-BE95-5D4C7F0FE94B}"/>
              </a:ext>
            </a:extLst>
          </p:cNvPr>
          <p:cNvSpPr txBox="1"/>
          <p:nvPr/>
        </p:nvSpPr>
        <p:spPr>
          <a:xfrm>
            <a:off x="2927648" y="695056"/>
            <a:ext cx="8424937" cy="830997"/>
          </a:xfrm>
          <a:prstGeom prst="rect">
            <a:avLst/>
          </a:prstGeom>
          <a:noFill/>
        </p:spPr>
        <p:txBody>
          <a:bodyPr wrap="square" rtlCol="0">
            <a:spAutoFit/>
          </a:bodyPr>
          <a:lstStyle/>
          <a:p>
            <a:r>
              <a:rPr lang="en-US" sz="2400" dirty="0">
                <a:cs typeface="Arial" panose="020B0604020202020204" pitchFamily="34" charset="0"/>
              </a:rPr>
              <a:t>Here is a bar chart to illustrate the frequency of goals scored by Manchester City in the 2018/19 Premier League.</a:t>
            </a:r>
          </a:p>
        </p:txBody>
      </p:sp>
      <p:sp>
        <p:nvSpPr>
          <p:cNvPr id="3" name="TextBox 2">
            <a:extLst>
              <a:ext uri="{FF2B5EF4-FFF2-40B4-BE49-F238E27FC236}">
                <a16:creationId xmlns:a16="http://schemas.microsoft.com/office/drawing/2014/main" id="{944C22E2-201D-814F-BFA8-9044D4575B7E}"/>
              </a:ext>
            </a:extLst>
          </p:cNvPr>
          <p:cNvSpPr txBox="1"/>
          <p:nvPr/>
        </p:nvSpPr>
        <p:spPr>
          <a:xfrm>
            <a:off x="6246428" y="5785050"/>
            <a:ext cx="2156177" cy="338554"/>
          </a:xfrm>
          <a:prstGeom prst="rect">
            <a:avLst/>
          </a:prstGeom>
          <a:noFill/>
        </p:spPr>
        <p:txBody>
          <a:bodyPr wrap="square" rtlCol="0">
            <a:spAutoFit/>
          </a:bodyPr>
          <a:lstStyle/>
          <a:p>
            <a:r>
              <a:rPr lang="en-US" sz="1600" dirty="0">
                <a:cs typeface="Arial" panose="020B0604020202020204" pitchFamily="34" charset="0"/>
              </a:rPr>
              <a:t>Number of goals</a:t>
            </a:r>
          </a:p>
        </p:txBody>
      </p:sp>
      <p:sp>
        <p:nvSpPr>
          <p:cNvPr id="9"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5369" y="38936"/>
            <a:ext cx="22034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E1.4</a:t>
            </a:r>
            <a:endParaRPr lang="en-US" altLang="en-US" b="1" dirty="0">
              <a:solidFill>
                <a:schemeClr val="bg1"/>
              </a:solidFill>
            </a:endParaRPr>
          </a:p>
        </p:txBody>
      </p:sp>
    </p:spTree>
    <p:extLst>
      <p:ext uri="{BB962C8B-B14F-4D97-AF65-F5344CB8AC3E}">
        <p14:creationId xmlns:p14="http://schemas.microsoft.com/office/powerpoint/2010/main" val="274929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dirty="0">
              <a:latin typeface="Arial" charset="0"/>
              <a:cs typeface="Arial" charset="0"/>
            </a:endParaRPr>
          </a:p>
        </p:txBody>
      </p:sp>
      <p:sp>
        <p:nvSpPr>
          <p:cNvPr id="4" name="TextBox 3"/>
          <p:cNvSpPr txBox="1"/>
          <p:nvPr/>
        </p:nvSpPr>
        <p:spPr>
          <a:xfrm>
            <a:off x="2099048" y="48910"/>
            <a:ext cx="10092952" cy="523220"/>
          </a:xfrm>
          <a:prstGeom prst="rect">
            <a:avLst/>
          </a:prstGeom>
          <a:noFill/>
        </p:spPr>
        <p:txBody>
          <a:bodyPr wrap="square" rtlCol="0">
            <a:spAutoFit/>
          </a:bodyPr>
          <a:lstStyle/>
          <a:p>
            <a:pPr algn="ctr"/>
            <a:r>
              <a:rPr lang="en-US" sz="2800" b="1" dirty="0">
                <a:latin typeface="Arial"/>
                <a:cs typeface="Arial"/>
              </a:rPr>
              <a:t>Horizontal Bar Chart</a:t>
            </a:r>
          </a:p>
        </p:txBody>
      </p:sp>
      <p:sp>
        <p:nvSpPr>
          <p:cNvPr id="41" name="TextBox 40">
            <a:extLst>
              <a:ext uri="{FF2B5EF4-FFF2-40B4-BE49-F238E27FC236}">
                <a16:creationId xmlns:a16="http://schemas.microsoft.com/office/drawing/2014/main" id="{810C8EE2-CA15-D54B-B73A-33769FE1EC1F}"/>
              </a:ext>
            </a:extLst>
          </p:cNvPr>
          <p:cNvSpPr txBox="1"/>
          <p:nvPr/>
        </p:nvSpPr>
        <p:spPr>
          <a:xfrm>
            <a:off x="5384801" y="406400"/>
            <a:ext cx="184731" cy="400110"/>
          </a:xfrm>
          <a:prstGeom prst="rect">
            <a:avLst/>
          </a:prstGeom>
          <a:noFill/>
        </p:spPr>
        <p:txBody>
          <a:bodyPr wrap="none" rtlCol="0">
            <a:spAutoFit/>
          </a:bodyPr>
          <a:lstStyle/>
          <a:p>
            <a:endParaRPr lang="en-US" dirty="0"/>
          </a:p>
        </p:txBody>
      </p:sp>
      <p:graphicFrame>
        <p:nvGraphicFramePr>
          <p:cNvPr id="16" name="Chart 15">
            <a:extLst>
              <a:ext uri="{FF2B5EF4-FFF2-40B4-BE49-F238E27FC236}">
                <a16:creationId xmlns:a16="http://schemas.microsoft.com/office/drawing/2014/main" id="{7017DBF9-1B9D-C14A-BE17-D33E8D7AC7AA}"/>
              </a:ext>
            </a:extLst>
          </p:cNvPr>
          <p:cNvGraphicFramePr>
            <a:graphicFrameLocks/>
          </p:cNvGraphicFramePr>
          <p:nvPr/>
        </p:nvGraphicFramePr>
        <p:xfrm>
          <a:off x="3826898" y="1648178"/>
          <a:ext cx="5802525"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B5643096-22CD-AD47-BE95-5D4C7F0FE94B}"/>
              </a:ext>
            </a:extLst>
          </p:cNvPr>
          <p:cNvSpPr txBox="1"/>
          <p:nvPr/>
        </p:nvSpPr>
        <p:spPr>
          <a:xfrm>
            <a:off x="3287688" y="866150"/>
            <a:ext cx="8568952" cy="461665"/>
          </a:xfrm>
          <a:prstGeom prst="rect">
            <a:avLst/>
          </a:prstGeom>
          <a:noFill/>
        </p:spPr>
        <p:txBody>
          <a:bodyPr wrap="square" rtlCol="0">
            <a:spAutoFit/>
          </a:bodyPr>
          <a:lstStyle/>
          <a:p>
            <a:r>
              <a:rPr lang="en-US" sz="2400" dirty="0">
                <a:cs typeface="Arial" panose="020B0604020202020204" pitchFamily="34" charset="0"/>
              </a:rPr>
              <a:t>Here is another bar chart but this has been turned round.</a:t>
            </a:r>
          </a:p>
        </p:txBody>
      </p:sp>
      <p:graphicFrame>
        <p:nvGraphicFramePr>
          <p:cNvPr id="9" name="Chart 8">
            <a:extLst>
              <a:ext uri="{FF2B5EF4-FFF2-40B4-BE49-F238E27FC236}">
                <a16:creationId xmlns:a16="http://schemas.microsoft.com/office/drawing/2014/main" id="{EFF33C9A-C2B3-C24C-A239-262C18A15D7A}"/>
              </a:ext>
            </a:extLst>
          </p:cNvPr>
          <p:cNvGraphicFramePr>
            <a:graphicFrameLocks/>
          </p:cNvGraphicFramePr>
          <p:nvPr/>
        </p:nvGraphicFramePr>
        <p:xfrm>
          <a:off x="4223792" y="1488797"/>
          <a:ext cx="5802524" cy="3918581"/>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5369" y="38936"/>
            <a:ext cx="22034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E1.4</a:t>
            </a:r>
            <a:endParaRPr lang="en-US" altLang="en-US" b="1" dirty="0">
              <a:solidFill>
                <a:schemeClr val="bg1"/>
              </a:solidFill>
            </a:endParaRPr>
          </a:p>
        </p:txBody>
      </p:sp>
    </p:spTree>
    <p:extLst>
      <p:ext uri="{BB962C8B-B14F-4D97-AF65-F5344CB8AC3E}">
        <p14:creationId xmlns:p14="http://schemas.microsoft.com/office/powerpoint/2010/main" val="275964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9"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1609727" y="29268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dirty="0">
              <a:latin typeface="Arial" charset="0"/>
              <a:cs typeface="Arial" charset="0"/>
            </a:endParaRPr>
          </a:p>
        </p:txBody>
      </p:sp>
      <p:sp>
        <p:nvSpPr>
          <p:cNvPr id="4" name="TextBox 3"/>
          <p:cNvSpPr txBox="1"/>
          <p:nvPr/>
        </p:nvSpPr>
        <p:spPr>
          <a:xfrm>
            <a:off x="2207569" y="17997"/>
            <a:ext cx="9984430" cy="523220"/>
          </a:xfrm>
          <a:prstGeom prst="rect">
            <a:avLst/>
          </a:prstGeom>
          <a:noFill/>
        </p:spPr>
        <p:txBody>
          <a:bodyPr wrap="square" rtlCol="0">
            <a:spAutoFit/>
          </a:bodyPr>
          <a:lstStyle/>
          <a:p>
            <a:pPr algn="ctr"/>
            <a:r>
              <a:rPr lang="en-US" sz="2800" b="1" dirty="0">
                <a:latin typeface="Arial"/>
                <a:cs typeface="Arial"/>
              </a:rPr>
              <a:t>Pictogram: Example</a:t>
            </a:r>
          </a:p>
        </p:txBody>
      </p:sp>
      <p:sp>
        <p:nvSpPr>
          <p:cNvPr id="41" name="TextBox 40">
            <a:extLst>
              <a:ext uri="{FF2B5EF4-FFF2-40B4-BE49-F238E27FC236}">
                <a16:creationId xmlns:a16="http://schemas.microsoft.com/office/drawing/2014/main" id="{810C8EE2-CA15-D54B-B73A-33769FE1EC1F}"/>
              </a:ext>
            </a:extLst>
          </p:cNvPr>
          <p:cNvSpPr txBox="1"/>
          <p:nvPr/>
        </p:nvSpPr>
        <p:spPr>
          <a:xfrm>
            <a:off x="5384801" y="406400"/>
            <a:ext cx="184731" cy="400110"/>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659B2B9B-1E68-FA4E-AEB5-1EC6E746E0BC}"/>
              </a:ext>
            </a:extLst>
          </p:cNvPr>
          <p:cNvSpPr txBox="1"/>
          <p:nvPr/>
        </p:nvSpPr>
        <p:spPr>
          <a:xfrm>
            <a:off x="1524001" y="4763911"/>
            <a:ext cx="9144001" cy="400110"/>
          </a:xfrm>
          <a:prstGeom prst="rect">
            <a:avLst/>
          </a:prstGeom>
          <a:noFill/>
        </p:spPr>
        <p:txBody>
          <a:bodyPr wrap="square" rtlCol="0">
            <a:spAutoFit/>
          </a:bodyPr>
          <a:lstStyle/>
          <a:p>
            <a:pPr>
              <a:spcAft>
                <a:spcPts val="300"/>
              </a:spcAft>
            </a:pPr>
            <a:r>
              <a:rPr lang="en-US" dirty="0">
                <a:cs typeface="Arial" panose="020B0604020202020204" pitchFamily="34" charset="0"/>
              </a:rPr>
              <a:t>          </a:t>
            </a:r>
          </a:p>
        </p:txBody>
      </p:sp>
      <p:sp>
        <p:nvSpPr>
          <p:cNvPr id="2" name="TextBox 1">
            <a:extLst>
              <a:ext uri="{FF2B5EF4-FFF2-40B4-BE49-F238E27FC236}">
                <a16:creationId xmlns:a16="http://schemas.microsoft.com/office/drawing/2014/main" id="{0EF1CF02-6574-DE47-AB05-B175FF416544}"/>
              </a:ext>
            </a:extLst>
          </p:cNvPr>
          <p:cNvSpPr txBox="1"/>
          <p:nvPr/>
        </p:nvSpPr>
        <p:spPr>
          <a:xfrm>
            <a:off x="2711624" y="789991"/>
            <a:ext cx="9289032" cy="830997"/>
          </a:xfrm>
          <a:prstGeom prst="rect">
            <a:avLst/>
          </a:prstGeom>
          <a:noFill/>
        </p:spPr>
        <p:txBody>
          <a:bodyPr wrap="square" rtlCol="0">
            <a:spAutoFit/>
          </a:bodyPr>
          <a:lstStyle/>
          <a:p>
            <a:r>
              <a:rPr lang="en-US" sz="2400" dirty="0">
                <a:cs typeface="Arial" panose="020B0604020202020204" pitchFamily="34" charset="0"/>
              </a:rPr>
              <a:t>There are many other ways to display data; the aim is for someone to look at the display and have a good idea of what it is showing.</a:t>
            </a:r>
          </a:p>
        </p:txBody>
      </p:sp>
      <p:sp>
        <p:nvSpPr>
          <p:cNvPr id="7" name="TextBox 6">
            <a:extLst>
              <a:ext uri="{FF2B5EF4-FFF2-40B4-BE49-F238E27FC236}">
                <a16:creationId xmlns:a16="http://schemas.microsoft.com/office/drawing/2014/main" id="{24E8D8AA-A00C-744D-92B1-E04CD0E362EB}"/>
              </a:ext>
            </a:extLst>
          </p:cNvPr>
          <p:cNvSpPr txBox="1"/>
          <p:nvPr/>
        </p:nvSpPr>
        <p:spPr>
          <a:xfrm>
            <a:off x="2970560" y="1693979"/>
            <a:ext cx="9001000" cy="830997"/>
          </a:xfrm>
          <a:prstGeom prst="rect">
            <a:avLst/>
          </a:prstGeom>
          <a:noFill/>
        </p:spPr>
        <p:txBody>
          <a:bodyPr wrap="square" rtlCol="0">
            <a:spAutoFit/>
          </a:bodyPr>
          <a:lstStyle/>
          <a:p>
            <a:r>
              <a:rPr lang="en-US" sz="2400" dirty="0">
                <a:cs typeface="Arial" panose="020B0604020202020204" pitchFamily="34" charset="0"/>
              </a:rPr>
              <a:t>Here is a different type of data. The table below gives the number and colour of cars sold by a garage over a month.</a:t>
            </a:r>
          </a:p>
        </p:txBody>
      </p:sp>
      <p:pic>
        <p:nvPicPr>
          <p:cNvPr id="10" name="Picture 9">
            <a:extLst>
              <a:ext uri="{FF2B5EF4-FFF2-40B4-BE49-F238E27FC236}">
                <a16:creationId xmlns:a16="http://schemas.microsoft.com/office/drawing/2014/main" id="{CCD4BFB9-13F2-2C46-B713-048EFD5E5748}"/>
              </a:ext>
            </a:extLst>
          </p:cNvPr>
          <p:cNvPicPr>
            <a:picLocks noChangeAspect="1"/>
          </p:cNvPicPr>
          <p:nvPr/>
        </p:nvPicPr>
        <p:blipFill>
          <a:blip r:embed="rId3"/>
          <a:stretch>
            <a:fillRect/>
          </a:stretch>
        </p:blipFill>
        <p:spPr>
          <a:xfrm>
            <a:off x="4871864" y="2661709"/>
            <a:ext cx="4459111" cy="2553174"/>
          </a:xfrm>
          <a:prstGeom prst="rect">
            <a:avLst/>
          </a:prstGeom>
        </p:spPr>
      </p:pic>
      <p:sp>
        <p:nvSpPr>
          <p:cNvPr id="16" name="TextBox 15">
            <a:extLst>
              <a:ext uri="{FF2B5EF4-FFF2-40B4-BE49-F238E27FC236}">
                <a16:creationId xmlns:a16="http://schemas.microsoft.com/office/drawing/2014/main" id="{5759FEDB-FCE3-584E-8F52-FACE9324220E}"/>
              </a:ext>
            </a:extLst>
          </p:cNvPr>
          <p:cNvSpPr txBox="1"/>
          <p:nvPr/>
        </p:nvSpPr>
        <p:spPr>
          <a:xfrm>
            <a:off x="4815299" y="5474196"/>
            <a:ext cx="5681186" cy="461665"/>
          </a:xfrm>
          <a:prstGeom prst="rect">
            <a:avLst/>
          </a:prstGeom>
          <a:noFill/>
        </p:spPr>
        <p:txBody>
          <a:bodyPr wrap="square" rtlCol="0">
            <a:spAutoFit/>
          </a:bodyPr>
          <a:lstStyle/>
          <a:p>
            <a:r>
              <a:rPr lang="en-US" sz="2400" dirty="0">
                <a:cs typeface="Arial" panose="020B0604020202020204" pitchFamily="34" charset="0"/>
              </a:rPr>
              <a:t>How can this data be illustrated?</a:t>
            </a:r>
          </a:p>
        </p:txBody>
      </p:sp>
      <p:sp>
        <p:nvSpPr>
          <p:cNvPr id="17" name="TextBox 16">
            <a:extLst>
              <a:ext uri="{FF2B5EF4-FFF2-40B4-BE49-F238E27FC236}">
                <a16:creationId xmlns:a16="http://schemas.microsoft.com/office/drawing/2014/main" id="{C30335EF-F2DA-654E-A798-DE7067ABEE48}"/>
              </a:ext>
            </a:extLst>
          </p:cNvPr>
          <p:cNvSpPr txBox="1"/>
          <p:nvPr/>
        </p:nvSpPr>
        <p:spPr>
          <a:xfrm>
            <a:off x="3356868" y="6071932"/>
            <a:ext cx="8598048" cy="461665"/>
          </a:xfrm>
          <a:prstGeom prst="rect">
            <a:avLst/>
          </a:prstGeom>
          <a:noFill/>
        </p:spPr>
        <p:txBody>
          <a:bodyPr wrap="square" rtlCol="0">
            <a:spAutoFit/>
          </a:bodyPr>
          <a:lstStyle/>
          <a:p>
            <a:r>
              <a:rPr lang="en-US" sz="2400" dirty="0">
                <a:solidFill>
                  <a:srgbClr val="FF0000"/>
                </a:solidFill>
                <a:cs typeface="Arial" panose="020B0604020202020204" pitchFamily="34" charset="0"/>
              </a:rPr>
              <a:t>A pictograms is one possible way of showing this data.</a:t>
            </a:r>
          </a:p>
        </p:txBody>
      </p:sp>
      <p:pic>
        <p:nvPicPr>
          <p:cNvPr id="9" name="Picture 8">
            <a:extLst>
              <a:ext uri="{FF2B5EF4-FFF2-40B4-BE49-F238E27FC236}">
                <a16:creationId xmlns:a16="http://schemas.microsoft.com/office/drawing/2014/main" id="{E0D38992-7BA8-9F4D-921E-A5EEFAD25EC6}"/>
              </a:ext>
            </a:extLst>
          </p:cNvPr>
          <p:cNvPicPr>
            <a:picLocks noChangeAspect="1"/>
          </p:cNvPicPr>
          <p:nvPr/>
        </p:nvPicPr>
        <p:blipFill>
          <a:blip r:embed="rId4"/>
          <a:stretch>
            <a:fillRect/>
          </a:stretch>
        </p:blipFill>
        <p:spPr>
          <a:xfrm>
            <a:off x="1" y="2982943"/>
            <a:ext cx="2207568" cy="1239960"/>
          </a:xfrm>
          <a:prstGeom prst="rect">
            <a:avLst/>
          </a:prstGeom>
        </p:spPr>
      </p:pic>
      <p:sp>
        <p:nvSpPr>
          <p:cNvPr id="13"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5369" y="38936"/>
            <a:ext cx="22034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E1.4</a:t>
            </a:r>
            <a:endParaRPr lang="en-US" altLang="en-US" b="1" dirty="0">
              <a:solidFill>
                <a:schemeClr val="bg1"/>
              </a:solidFill>
            </a:endParaRPr>
          </a:p>
        </p:txBody>
      </p:sp>
    </p:spTree>
    <p:extLst>
      <p:ext uri="{BB962C8B-B14F-4D97-AF65-F5344CB8AC3E}">
        <p14:creationId xmlns:p14="http://schemas.microsoft.com/office/powerpoint/2010/main" val="7932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2017153" y="25783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dirty="0">
              <a:latin typeface="Arial" charset="0"/>
              <a:cs typeface="Arial" charset="0"/>
            </a:endParaRPr>
          </a:p>
        </p:txBody>
      </p:sp>
      <p:sp>
        <p:nvSpPr>
          <p:cNvPr id="4" name="TextBox 3"/>
          <p:cNvSpPr txBox="1"/>
          <p:nvPr/>
        </p:nvSpPr>
        <p:spPr>
          <a:xfrm>
            <a:off x="2207568" y="0"/>
            <a:ext cx="9984432" cy="523220"/>
          </a:xfrm>
          <a:prstGeom prst="rect">
            <a:avLst/>
          </a:prstGeom>
          <a:noFill/>
        </p:spPr>
        <p:txBody>
          <a:bodyPr wrap="square" rtlCol="0">
            <a:spAutoFit/>
          </a:bodyPr>
          <a:lstStyle/>
          <a:p>
            <a:pPr algn="ctr"/>
            <a:r>
              <a:rPr lang="en-US" sz="2800" b="1" dirty="0">
                <a:latin typeface="Arial"/>
                <a:cs typeface="Arial"/>
              </a:rPr>
              <a:t>Pictogram to Illustrate Data</a:t>
            </a:r>
          </a:p>
        </p:txBody>
      </p:sp>
      <p:sp>
        <p:nvSpPr>
          <p:cNvPr id="41" name="TextBox 40">
            <a:extLst>
              <a:ext uri="{FF2B5EF4-FFF2-40B4-BE49-F238E27FC236}">
                <a16:creationId xmlns:a16="http://schemas.microsoft.com/office/drawing/2014/main" id="{810C8EE2-CA15-D54B-B73A-33769FE1EC1F}"/>
              </a:ext>
            </a:extLst>
          </p:cNvPr>
          <p:cNvSpPr txBox="1"/>
          <p:nvPr/>
        </p:nvSpPr>
        <p:spPr>
          <a:xfrm>
            <a:off x="5384801" y="406400"/>
            <a:ext cx="184731" cy="400110"/>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659B2B9B-1E68-FA4E-AEB5-1EC6E746E0BC}"/>
              </a:ext>
            </a:extLst>
          </p:cNvPr>
          <p:cNvSpPr txBox="1"/>
          <p:nvPr/>
        </p:nvSpPr>
        <p:spPr>
          <a:xfrm>
            <a:off x="4007769" y="5327153"/>
            <a:ext cx="9144001" cy="400110"/>
          </a:xfrm>
          <a:prstGeom prst="rect">
            <a:avLst/>
          </a:prstGeom>
          <a:noFill/>
        </p:spPr>
        <p:txBody>
          <a:bodyPr wrap="square" rtlCol="0">
            <a:spAutoFit/>
          </a:bodyPr>
          <a:lstStyle/>
          <a:p>
            <a:pPr>
              <a:spcAft>
                <a:spcPts val="300"/>
              </a:spcAft>
            </a:pPr>
            <a:r>
              <a:rPr lang="en-US" dirty="0">
                <a:cs typeface="Arial" panose="020B0604020202020204" pitchFamily="34" charset="0"/>
              </a:rPr>
              <a:t>          </a:t>
            </a:r>
          </a:p>
        </p:txBody>
      </p:sp>
      <p:pic>
        <p:nvPicPr>
          <p:cNvPr id="5" name="Picture 4">
            <a:extLst>
              <a:ext uri="{FF2B5EF4-FFF2-40B4-BE49-F238E27FC236}">
                <a16:creationId xmlns:a16="http://schemas.microsoft.com/office/drawing/2014/main" id="{17BE7DD3-B0CE-6D4D-A6FD-2CD06F516BA2}"/>
              </a:ext>
            </a:extLst>
          </p:cNvPr>
          <p:cNvPicPr>
            <a:picLocks noChangeAspect="1"/>
          </p:cNvPicPr>
          <p:nvPr/>
        </p:nvPicPr>
        <p:blipFill>
          <a:blip r:embed="rId3"/>
          <a:stretch>
            <a:fillRect/>
          </a:stretch>
        </p:blipFill>
        <p:spPr>
          <a:xfrm>
            <a:off x="3935760" y="719501"/>
            <a:ext cx="6732240" cy="4178719"/>
          </a:xfrm>
          <a:prstGeom prst="rect">
            <a:avLst/>
          </a:prstGeom>
        </p:spPr>
      </p:pic>
      <p:sp>
        <p:nvSpPr>
          <p:cNvPr id="8" name="TextBox 7">
            <a:extLst>
              <a:ext uri="{FF2B5EF4-FFF2-40B4-BE49-F238E27FC236}">
                <a16:creationId xmlns:a16="http://schemas.microsoft.com/office/drawing/2014/main" id="{85B1DB8C-291E-6243-AAA0-B42BC8EF0FCA}"/>
              </a:ext>
            </a:extLst>
          </p:cNvPr>
          <p:cNvSpPr txBox="1"/>
          <p:nvPr/>
        </p:nvSpPr>
        <p:spPr>
          <a:xfrm>
            <a:off x="2459596" y="5127098"/>
            <a:ext cx="9480376" cy="1200329"/>
          </a:xfrm>
          <a:prstGeom prst="rect">
            <a:avLst/>
          </a:prstGeom>
          <a:noFill/>
        </p:spPr>
        <p:txBody>
          <a:bodyPr wrap="square" rtlCol="0">
            <a:spAutoFit/>
          </a:bodyPr>
          <a:lstStyle/>
          <a:p>
            <a:pPr algn="ctr"/>
            <a:r>
              <a:rPr lang="en-US" sz="2400" dirty="0">
                <a:cs typeface="Arial" panose="020B0604020202020204" pitchFamily="34" charset="0"/>
              </a:rPr>
              <a:t>Here one car picture represents exactly 1 car. </a:t>
            </a:r>
          </a:p>
          <a:p>
            <a:pPr algn="ctr"/>
            <a:r>
              <a:rPr lang="en-US" sz="2400" dirty="0">
                <a:cs typeface="Arial" panose="020B0604020202020204" pitchFamily="34" charset="0"/>
              </a:rPr>
              <a:t>Sometimes it might represent more if the numbers were much larger. </a:t>
            </a:r>
          </a:p>
          <a:p>
            <a:pPr algn="ctr"/>
            <a:r>
              <a:rPr lang="en-US" sz="2400" dirty="0">
                <a:cs typeface="Arial" panose="020B0604020202020204" pitchFamily="34" charset="0"/>
              </a:rPr>
              <a:t>You have to look at the ‘key’ to the pictogram.</a:t>
            </a:r>
          </a:p>
        </p:txBody>
      </p:sp>
      <p:sp>
        <p:nvSpPr>
          <p:cNvPr id="10"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5369" y="38936"/>
            <a:ext cx="22034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E1.4</a:t>
            </a:r>
            <a:endParaRPr lang="en-US" altLang="en-US" b="1" dirty="0">
              <a:solidFill>
                <a:schemeClr val="bg1"/>
              </a:solidFill>
            </a:endParaRPr>
          </a:p>
        </p:txBody>
      </p:sp>
    </p:spTree>
    <p:extLst>
      <p:ext uri="{BB962C8B-B14F-4D97-AF65-F5344CB8AC3E}">
        <p14:creationId xmlns:p14="http://schemas.microsoft.com/office/powerpoint/2010/main" val="1434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2017153" y="25783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dirty="0">
              <a:latin typeface="Arial" charset="0"/>
              <a:cs typeface="Arial" charset="0"/>
            </a:endParaRPr>
          </a:p>
        </p:txBody>
      </p:sp>
      <p:sp>
        <p:nvSpPr>
          <p:cNvPr id="4" name="TextBox 3"/>
          <p:cNvSpPr txBox="1"/>
          <p:nvPr/>
        </p:nvSpPr>
        <p:spPr>
          <a:xfrm>
            <a:off x="2189299" y="26974"/>
            <a:ext cx="9984432" cy="523220"/>
          </a:xfrm>
          <a:prstGeom prst="rect">
            <a:avLst/>
          </a:prstGeom>
          <a:noFill/>
        </p:spPr>
        <p:txBody>
          <a:bodyPr wrap="square" rtlCol="0">
            <a:spAutoFit/>
          </a:bodyPr>
          <a:lstStyle/>
          <a:p>
            <a:pPr algn="ctr"/>
            <a:r>
              <a:rPr lang="en-US" altLang="en-US" sz="2800" b="1" dirty="0"/>
              <a:t>Section </a:t>
            </a:r>
            <a:r>
              <a:rPr lang="en-US" altLang="en-US" sz="2800" b="1" dirty="0" smtClean="0"/>
              <a:t>E</a:t>
            </a:r>
            <a:r>
              <a:rPr lang="en-US" altLang="en-US" sz="2800" b="1" dirty="0" smtClean="0"/>
              <a:t>1.4</a:t>
            </a:r>
            <a:r>
              <a:rPr lang="en-US" altLang="en-US" sz="2800" b="1" dirty="0" smtClean="0"/>
              <a:t>: </a:t>
            </a:r>
            <a:r>
              <a:rPr lang="en-US" altLang="en-US" sz="2800" b="1" dirty="0"/>
              <a:t>Fitness Check</a:t>
            </a:r>
            <a:endParaRPr lang="en-US" sz="2800" b="1" dirty="0">
              <a:latin typeface="Arial"/>
              <a:cs typeface="Arial"/>
            </a:endParaRPr>
          </a:p>
        </p:txBody>
      </p:sp>
      <p:sp>
        <p:nvSpPr>
          <p:cNvPr id="41" name="TextBox 40">
            <a:extLst>
              <a:ext uri="{FF2B5EF4-FFF2-40B4-BE49-F238E27FC236}">
                <a16:creationId xmlns:a16="http://schemas.microsoft.com/office/drawing/2014/main" id="{810C8EE2-CA15-D54B-B73A-33769FE1EC1F}"/>
              </a:ext>
            </a:extLst>
          </p:cNvPr>
          <p:cNvSpPr txBox="1"/>
          <p:nvPr/>
        </p:nvSpPr>
        <p:spPr>
          <a:xfrm>
            <a:off x="5384801" y="406400"/>
            <a:ext cx="184731" cy="400110"/>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659B2B9B-1E68-FA4E-AEB5-1EC6E746E0BC}"/>
              </a:ext>
            </a:extLst>
          </p:cNvPr>
          <p:cNvSpPr txBox="1"/>
          <p:nvPr/>
        </p:nvSpPr>
        <p:spPr>
          <a:xfrm>
            <a:off x="4007769" y="5327153"/>
            <a:ext cx="9144001" cy="400110"/>
          </a:xfrm>
          <a:prstGeom prst="rect">
            <a:avLst/>
          </a:prstGeom>
          <a:noFill/>
        </p:spPr>
        <p:txBody>
          <a:bodyPr wrap="square" rtlCol="0">
            <a:spAutoFit/>
          </a:bodyPr>
          <a:lstStyle/>
          <a:p>
            <a:pPr>
              <a:spcAft>
                <a:spcPts val="300"/>
              </a:spcAft>
            </a:pPr>
            <a:r>
              <a:rPr lang="en-US" dirty="0">
                <a:cs typeface="Arial" panose="020B0604020202020204" pitchFamily="34" charset="0"/>
              </a:rPr>
              <a:t>          </a:t>
            </a:r>
          </a:p>
        </p:txBody>
      </p:sp>
      <p:pic>
        <p:nvPicPr>
          <p:cNvPr id="7" name="Picture 6">
            <a:extLst>
              <a:ext uri="{FF2B5EF4-FFF2-40B4-BE49-F238E27FC236}">
                <a16:creationId xmlns:a16="http://schemas.microsoft.com/office/drawing/2014/main" id="{BBA188E6-D23A-7F43-A308-4C1D62D510D0}"/>
              </a:ext>
            </a:extLst>
          </p:cNvPr>
          <p:cNvPicPr>
            <a:picLocks noChangeAspect="1"/>
          </p:cNvPicPr>
          <p:nvPr/>
        </p:nvPicPr>
        <p:blipFill>
          <a:blip r:embed="rId3"/>
          <a:stretch>
            <a:fillRect/>
          </a:stretch>
        </p:blipFill>
        <p:spPr>
          <a:xfrm>
            <a:off x="4943872" y="1566890"/>
            <a:ext cx="4475286" cy="2844334"/>
          </a:xfrm>
          <a:prstGeom prst="rect">
            <a:avLst/>
          </a:prstGeom>
        </p:spPr>
      </p:pic>
      <p:sp>
        <p:nvSpPr>
          <p:cNvPr id="9" name="TextBox 8">
            <a:extLst>
              <a:ext uri="{FF2B5EF4-FFF2-40B4-BE49-F238E27FC236}">
                <a16:creationId xmlns:a16="http://schemas.microsoft.com/office/drawing/2014/main" id="{226D6F47-C943-B64C-AE8E-BF1009C6FDB3}"/>
              </a:ext>
            </a:extLst>
          </p:cNvPr>
          <p:cNvSpPr txBox="1"/>
          <p:nvPr/>
        </p:nvSpPr>
        <p:spPr>
          <a:xfrm>
            <a:off x="2351584" y="691079"/>
            <a:ext cx="9721080" cy="830997"/>
          </a:xfrm>
          <a:prstGeom prst="rect">
            <a:avLst/>
          </a:prstGeom>
          <a:noFill/>
        </p:spPr>
        <p:txBody>
          <a:bodyPr wrap="square" rtlCol="0">
            <a:spAutoFit/>
          </a:bodyPr>
          <a:lstStyle/>
          <a:p>
            <a:pPr>
              <a:tabLst>
                <a:tab pos="400050" algn="l"/>
              </a:tabLst>
            </a:pPr>
            <a:r>
              <a:rPr lang="en-US" sz="2400" dirty="0"/>
              <a:t>1. The pictogram shows how many suitcases were sold by a store     	from 2013 to 2019, with one row missing.</a:t>
            </a:r>
          </a:p>
        </p:txBody>
      </p:sp>
      <p:sp>
        <p:nvSpPr>
          <p:cNvPr id="10" name="TextBox 9">
            <a:extLst>
              <a:ext uri="{FF2B5EF4-FFF2-40B4-BE49-F238E27FC236}">
                <a16:creationId xmlns:a16="http://schemas.microsoft.com/office/drawing/2014/main" id="{9F11489C-6599-B843-BB06-D0C3A5A82E0C}"/>
              </a:ext>
            </a:extLst>
          </p:cNvPr>
          <p:cNvSpPr txBox="1"/>
          <p:nvPr/>
        </p:nvSpPr>
        <p:spPr>
          <a:xfrm>
            <a:off x="2423592" y="4360476"/>
            <a:ext cx="9649072" cy="1977464"/>
          </a:xfrm>
          <a:prstGeom prst="rect">
            <a:avLst/>
          </a:prstGeom>
          <a:noFill/>
        </p:spPr>
        <p:txBody>
          <a:bodyPr wrap="square" rtlCol="0">
            <a:spAutoFit/>
          </a:bodyPr>
          <a:lstStyle/>
          <a:p>
            <a:pPr>
              <a:spcAft>
                <a:spcPts val="300"/>
              </a:spcAft>
            </a:pPr>
            <a:r>
              <a:rPr lang="en-US" sz="2400" dirty="0"/>
              <a:t>a) How many cases were sold in 2014?</a:t>
            </a:r>
          </a:p>
          <a:p>
            <a:r>
              <a:rPr lang="en-US" sz="2400" dirty="0"/>
              <a:t>b) What is the smallest number of cases sold in a year?</a:t>
            </a:r>
          </a:p>
          <a:p>
            <a:r>
              <a:rPr lang="en-US" sz="2400" dirty="0"/>
              <a:t>c) What is the greatest number of cases sold in a year?</a:t>
            </a:r>
          </a:p>
          <a:p>
            <a:r>
              <a:rPr lang="en-US" sz="2400" dirty="0"/>
              <a:t>d) In 2018 a total of 550 cases were sold. </a:t>
            </a:r>
          </a:p>
          <a:p>
            <a:r>
              <a:rPr lang="en-US" sz="2400" dirty="0"/>
              <a:t>    How many suitcase symbols should be there?</a:t>
            </a:r>
          </a:p>
        </p:txBody>
      </p:sp>
      <p:sp>
        <p:nvSpPr>
          <p:cNvPr id="12" name="TextBox 11">
            <a:extLst>
              <a:ext uri="{FF2B5EF4-FFF2-40B4-BE49-F238E27FC236}">
                <a16:creationId xmlns:a16="http://schemas.microsoft.com/office/drawing/2014/main" id="{D223680E-520A-DF40-9CCB-A28AF2C48764}"/>
              </a:ext>
            </a:extLst>
          </p:cNvPr>
          <p:cNvSpPr txBox="1"/>
          <p:nvPr/>
        </p:nvSpPr>
        <p:spPr>
          <a:xfrm>
            <a:off x="4943873" y="1566890"/>
            <a:ext cx="625659" cy="2446824"/>
          </a:xfrm>
          <a:prstGeom prst="rect">
            <a:avLst/>
          </a:prstGeom>
          <a:solidFill>
            <a:schemeClr val="bg1"/>
          </a:solidFill>
        </p:spPr>
        <p:txBody>
          <a:bodyPr wrap="square" rtlCol="0">
            <a:spAutoFit/>
          </a:bodyPr>
          <a:lstStyle/>
          <a:p>
            <a:pPr>
              <a:spcAft>
                <a:spcPts val="1100"/>
              </a:spcAft>
            </a:pPr>
            <a:r>
              <a:rPr lang="en-US" sz="1400" dirty="0"/>
              <a:t>2013</a:t>
            </a:r>
          </a:p>
          <a:p>
            <a:pPr>
              <a:spcAft>
                <a:spcPts val="1100"/>
              </a:spcAft>
            </a:pPr>
            <a:r>
              <a:rPr lang="en-US" sz="1400" dirty="0"/>
              <a:t>2014</a:t>
            </a:r>
          </a:p>
          <a:p>
            <a:pPr>
              <a:spcAft>
                <a:spcPts val="1100"/>
              </a:spcAft>
            </a:pPr>
            <a:r>
              <a:rPr lang="en-US" sz="1400" dirty="0"/>
              <a:t>2015</a:t>
            </a:r>
          </a:p>
          <a:p>
            <a:pPr>
              <a:spcAft>
                <a:spcPts val="1100"/>
              </a:spcAft>
            </a:pPr>
            <a:r>
              <a:rPr lang="en-US" sz="1400" dirty="0"/>
              <a:t>2016</a:t>
            </a:r>
          </a:p>
          <a:p>
            <a:pPr>
              <a:spcAft>
                <a:spcPts val="1100"/>
              </a:spcAft>
            </a:pPr>
            <a:r>
              <a:rPr lang="en-US" sz="1400" dirty="0"/>
              <a:t>2017</a:t>
            </a:r>
          </a:p>
          <a:p>
            <a:pPr>
              <a:spcAft>
                <a:spcPts val="1100"/>
              </a:spcAft>
            </a:pPr>
            <a:r>
              <a:rPr lang="en-US" sz="1400" dirty="0"/>
              <a:t>2018</a:t>
            </a:r>
          </a:p>
          <a:p>
            <a:pPr>
              <a:spcAft>
                <a:spcPts val="1100"/>
              </a:spcAft>
            </a:pPr>
            <a:r>
              <a:rPr lang="en-US" sz="1400" dirty="0"/>
              <a:t>2019</a:t>
            </a:r>
          </a:p>
        </p:txBody>
      </p:sp>
      <p:sp>
        <p:nvSpPr>
          <p:cNvPr id="14" name="TextBox 13">
            <a:extLst>
              <a:ext uri="{FF2B5EF4-FFF2-40B4-BE49-F238E27FC236}">
                <a16:creationId xmlns:a16="http://schemas.microsoft.com/office/drawing/2014/main" id="{E4EEC9E4-748A-DC4C-81FD-4239A8175FA8}"/>
              </a:ext>
            </a:extLst>
          </p:cNvPr>
          <p:cNvSpPr txBox="1"/>
          <p:nvPr/>
        </p:nvSpPr>
        <p:spPr>
          <a:xfrm>
            <a:off x="10427822" y="4382149"/>
            <a:ext cx="893432" cy="461665"/>
          </a:xfrm>
          <a:prstGeom prst="rect">
            <a:avLst/>
          </a:prstGeom>
          <a:noFill/>
        </p:spPr>
        <p:txBody>
          <a:bodyPr wrap="square" rtlCol="0">
            <a:spAutoFit/>
          </a:bodyPr>
          <a:lstStyle/>
          <a:p>
            <a:r>
              <a:rPr lang="en-US" sz="2400" dirty="0">
                <a:solidFill>
                  <a:srgbClr val="FF0000"/>
                </a:solidFill>
              </a:rPr>
              <a:t>400</a:t>
            </a:r>
          </a:p>
        </p:txBody>
      </p:sp>
      <p:sp>
        <p:nvSpPr>
          <p:cNvPr id="16" name="TextBox 15">
            <a:extLst>
              <a:ext uri="{FF2B5EF4-FFF2-40B4-BE49-F238E27FC236}">
                <a16:creationId xmlns:a16="http://schemas.microsoft.com/office/drawing/2014/main" id="{B9328710-D77A-1245-BC20-5AB863BD0895}"/>
              </a:ext>
            </a:extLst>
          </p:cNvPr>
          <p:cNvSpPr txBox="1"/>
          <p:nvPr/>
        </p:nvSpPr>
        <p:spPr>
          <a:xfrm>
            <a:off x="10459152" y="4794950"/>
            <a:ext cx="862102" cy="461665"/>
          </a:xfrm>
          <a:prstGeom prst="rect">
            <a:avLst/>
          </a:prstGeom>
          <a:noFill/>
        </p:spPr>
        <p:txBody>
          <a:bodyPr wrap="square" rtlCol="0">
            <a:spAutoFit/>
          </a:bodyPr>
          <a:lstStyle/>
          <a:p>
            <a:r>
              <a:rPr lang="en-US" sz="2400" dirty="0">
                <a:solidFill>
                  <a:srgbClr val="FF0000"/>
                </a:solidFill>
              </a:rPr>
              <a:t>250</a:t>
            </a:r>
          </a:p>
        </p:txBody>
      </p:sp>
      <p:sp>
        <p:nvSpPr>
          <p:cNvPr id="17" name="TextBox 16">
            <a:extLst>
              <a:ext uri="{FF2B5EF4-FFF2-40B4-BE49-F238E27FC236}">
                <a16:creationId xmlns:a16="http://schemas.microsoft.com/office/drawing/2014/main" id="{123D33E3-721A-9143-BD29-B5AE42D6FE27}"/>
              </a:ext>
            </a:extLst>
          </p:cNvPr>
          <p:cNvSpPr txBox="1"/>
          <p:nvPr/>
        </p:nvSpPr>
        <p:spPr>
          <a:xfrm>
            <a:off x="10459152" y="5236593"/>
            <a:ext cx="893432" cy="461665"/>
          </a:xfrm>
          <a:prstGeom prst="rect">
            <a:avLst/>
          </a:prstGeom>
          <a:noFill/>
        </p:spPr>
        <p:txBody>
          <a:bodyPr wrap="square" rtlCol="0">
            <a:spAutoFit/>
          </a:bodyPr>
          <a:lstStyle/>
          <a:p>
            <a:r>
              <a:rPr lang="en-US" sz="2400" dirty="0">
                <a:solidFill>
                  <a:srgbClr val="FF0000"/>
                </a:solidFill>
              </a:rPr>
              <a:t>700</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BBF9A29-94CD-9B4E-91D3-23E2C566CA52}"/>
                  </a:ext>
                </a:extLst>
              </p:cNvPr>
              <p:cNvSpPr txBox="1"/>
              <p:nvPr/>
            </p:nvSpPr>
            <p:spPr>
              <a:xfrm>
                <a:off x="10427822" y="5813056"/>
                <a:ext cx="784049" cy="613886"/>
              </a:xfrm>
              <a:prstGeom prst="rect">
                <a:avLst/>
              </a:prstGeom>
              <a:noFill/>
            </p:spPr>
            <p:txBody>
              <a:bodyPr wrap="square" rtlCol="0">
                <a:spAutoFit/>
              </a:bodyPr>
              <a:lstStyle/>
              <a:p>
                <a:r>
                  <a:rPr lang="en-US" dirty="0">
                    <a:solidFill>
                      <a:srgbClr val="FF0000"/>
                    </a:solidFill>
                  </a:rPr>
                  <a:t> </a:t>
                </a:r>
                <a:r>
                  <a:rPr lang="en-US" sz="2400" dirty="0">
                    <a:solidFill>
                      <a:srgbClr val="FF0000"/>
                    </a:solidFill>
                  </a:rPr>
                  <a:t>5</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2</m:t>
                        </m:r>
                      </m:den>
                    </m:f>
                  </m:oMath>
                </a14:m>
                <a:endParaRPr lang="en-US" sz="2400" dirty="0"/>
              </a:p>
            </p:txBody>
          </p:sp>
        </mc:Choice>
        <mc:Fallback xmlns="">
          <p:sp>
            <p:nvSpPr>
              <p:cNvPr id="18" name="TextBox 17">
                <a:extLst>
                  <a:ext uri="{FF2B5EF4-FFF2-40B4-BE49-F238E27FC236}">
                    <a16:creationId xmlns:a16="http://schemas.microsoft.com/office/drawing/2014/main" id="{EBBF9A29-94CD-9B4E-91D3-23E2C566CA52}"/>
                  </a:ext>
                </a:extLst>
              </p:cNvPr>
              <p:cNvSpPr txBox="1">
                <a:spLocks noRot="1" noChangeAspect="1" noMove="1" noResize="1" noEditPoints="1" noAdjustHandles="1" noChangeArrowheads="1" noChangeShapeType="1" noTextEdit="1"/>
              </p:cNvSpPr>
              <p:nvPr/>
            </p:nvSpPr>
            <p:spPr>
              <a:xfrm>
                <a:off x="10427822" y="5813056"/>
                <a:ext cx="784049" cy="613886"/>
              </a:xfrm>
              <a:prstGeom prst="rect">
                <a:avLst/>
              </a:prstGeom>
              <a:blipFill>
                <a:blip r:embed="rId4"/>
                <a:stretch>
                  <a:fillRect l="-3175" b="-8163"/>
                </a:stretch>
              </a:blipFill>
            </p:spPr>
            <p:txBody>
              <a:bodyPr/>
              <a:lstStyle/>
              <a:p>
                <a:r>
                  <a:rPr lang="en-US">
                    <a:noFill/>
                  </a:rPr>
                  <a:t> </a:t>
                </a:r>
              </a:p>
            </p:txBody>
          </p:sp>
        </mc:Fallback>
      </mc:AlternateContent>
      <p:sp>
        <p:nvSpPr>
          <p:cNvPr id="15"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0" y="44748"/>
            <a:ext cx="22034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E1.4</a:t>
            </a:r>
            <a:endParaRPr lang="en-US" altLang="en-US" b="1" dirty="0">
              <a:solidFill>
                <a:schemeClr val="bg1"/>
              </a:solidFill>
            </a:endParaRPr>
          </a:p>
        </p:txBody>
      </p:sp>
    </p:spTree>
    <p:extLst>
      <p:ext uri="{BB962C8B-B14F-4D97-AF65-F5344CB8AC3E}">
        <p14:creationId xmlns:p14="http://schemas.microsoft.com/office/powerpoint/2010/main" val="73628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4" grpId="0"/>
      <p:bldP spid="16"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03712" y="2204864"/>
            <a:ext cx="7848872" cy="3024336"/>
          </a:xfrm>
        </p:spPr>
        <p:txBody>
          <a:bodyPr/>
          <a:lstStyle/>
          <a:p>
            <a:pPr>
              <a:lnSpc>
                <a:spcPct val="150000"/>
              </a:lnSpc>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What is the purpose of your questionnaire?</a:t>
            </a:r>
          </a:p>
          <a:p>
            <a:pPr>
              <a:lnSpc>
                <a:spcPct val="150000"/>
              </a:lnSpc>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Questions must be non biased</a:t>
            </a:r>
          </a:p>
          <a:p>
            <a:pPr>
              <a:lnSpc>
                <a:spcPct val="150000"/>
              </a:lnSpc>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Questions must be clear and unambiguous</a:t>
            </a:r>
          </a:p>
          <a:p>
            <a:pPr>
              <a:lnSpc>
                <a:spcPct val="150000"/>
              </a:lnSpc>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Questions can result in qualitative or quantitative data</a:t>
            </a:r>
          </a:p>
          <a:p>
            <a:pPr>
              <a:lnSpc>
                <a:spcPct val="150000"/>
              </a:lnSpc>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Always pilot any questionnaire </a:t>
            </a:r>
          </a:p>
          <a:p>
            <a:endParaRPr lang="en-US" dirty="0"/>
          </a:p>
        </p:txBody>
      </p:sp>
      <p:sp>
        <p:nvSpPr>
          <p:cNvPr id="8" name="TextBox 7">
            <a:extLst>
              <a:ext uri="{FF2B5EF4-FFF2-40B4-BE49-F238E27FC236}">
                <a16:creationId xmlns:a16="http://schemas.microsoft.com/office/drawing/2014/main" id="{00D662BB-7BA4-7D42-AB2A-189AFDA3D7D4}"/>
              </a:ext>
            </a:extLst>
          </p:cNvPr>
          <p:cNvSpPr txBox="1"/>
          <p:nvPr/>
        </p:nvSpPr>
        <p:spPr>
          <a:xfrm>
            <a:off x="3868893" y="1224919"/>
            <a:ext cx="6731000" cy="461665"/>
          </a:xfrm>
          <a:prstGeom prst="rect">
            <a:avLst/>
          </a:prstGeom>
          <a:noFill/>
        </p:spPr>
        <p:txBody>
          <a:bodyPr wrap="square" rtlCol="0">
            <a:spAutoFit/>
          </a:bodyPr>
          <a:lstStyle/>
          <a:p>
            <a:pPr algn="ctr"/>
            <a:r>
              <a:rPr lang="en-US" sz="2400" b="1" dirty="0"/>
              <a:t>Key Aspects</a:t>
            </a:r>
          </a:p>
        </p:txBody>
      </p:sp>
      <p:sp>
        <p:nvSpPr>
          <p:cNvPr id="6" name="TextBox 7">
            <a:extLst>
              <a:ext uri="{FF2B5EF4-FFF2-40B4-BE49-F238E27FC236}">
                <a16:creationId xmlns:a16="http://schemas.microsoft.com/office/drawing/2014/main" id="{F840AB32-BFE9-3B48-9C55-3AF3DAC92499}"/>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smtClean="0">
                <a:solidFill>
                  <a:schemeClr val="bg1"/>
                </a:solidFill>
              </a:rPr>
              <a:t>Section E1.1</a:t>
            </a:r>
            <a:endParaRPr lang="en-US" altLang="en-US" b="1" dirty="0">
              <a:solidFill>
                <a:schemeClr val="bg1"/>
              </a:solidFill>
            </a:endParaRPr>
          </a:p>
        </p:txBody>
      </p:sp>
      <p:sp>
        <p:nvSpPr>
          <p:cNvPr id="2" name="TextBox 1">
            <a:extLst>
              <a:ext uri="{FF2B5EF4-FFF2-40B4-BE49-F238E27FC236}">
                <a16:creationId xmlns:a16="http://schemas.microsoft.com/office/drawing/2014/main" id="{C56410B8-8F7C-EF4B-96BB-F41ADD64255F}"/>
              </a:ext>
            </a:extLst>
          </p:cNvPr>
          <p:cNvSpPr txBox="1"/>
          <p:nvPr/>
        </p:nvSpPr>
        <p:spPr>
          <a:xfrm>
            <a:off x="2276786" y="44636"/>
            <a:ext cx="9915214" cy="523220"/>
          </a:xfrm>
          <a:prstGeom prst="rect">
            <a:avLst/>
          </a:prstGeom>
          <a:noFill/>
        </p:spPr>
        <p:txBody>
          <a:bodyPr wrap="square" rtlCol="0">
            <a:spAutoFit/>
          </a:bodyPr>
          <a:lstStyle/>
          <a:p>
            <a:pPr algn="ctr"/>
            <a:r>
              <a:rPr lang="en-US" sz="2800" b="1" dirty="0"/>
              <a:t>Questionnaires and Surveys</a:t>
            </a:r>
          </a:p>
        </p:txBody>
      </p:sp>
    </p:spTree>
    <p:extLst>
      <p:ext uri="{BB962C8B-B14F-4D97-AF65-F5344CB8AC3E}">
        <p14:creationId xmlns:p14="http://schemas.microsoft.com/office/powerpoint/2010/main" val="247103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nvSpPr>
        <p:spPr bwMode="auto">
          <a:xfrm>
            <a:off x="2017153" y="257835"/>
            <a:ext cx="8146749" cy="38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vert="horz" wrap="square" lIns="0" tIns="0" rIns="0" bIns="0" numCol="1" anchor="t" anchorCtr="0" compatLnSpc="1">
            <a:prstTxWarp prst="textNoShape">
              <a:avLst/>
            </a:prstTxWarp>
          </a:bodyPr>
          <a:lstStyle>
            <a:lvl1pPr algn="l" defTabSz="457200" rtl="0" eaLnBrk="0" fontAlgn="base" hangingPunct="0">
              <a:lnSpc>
                <a:spcPts val="2100"/>
              </a:lnSpc>
              <a:spcBef>
                <a:spcPct val="0"/>
              </a:spcBef>
              <a:spcAft>
                <a:spcPct val="0"/>
              </a:spcAft>
              <a:defRPr sz="2000" b="1" kern="1200">
                <a:solidFill>
                  <a:schemeClr val="tx1"/>
                </a:solidFill>
                <a:latin typeface="+mj-lt"/>
                <a:ea typeface="+mj-ea"/>
                <a:cs typeface="+mj-cs"/>
              </a:defRPr>
            </a:lvl1pPr>
            <a:lvl2pPr algn="l" defTabSz="457200" rtl="0" eaLnBrk="0" fontAlgn="base" hangingPunct="0">
              <a:lnSpc>
                <a:spcPts val="2100"/>
              </a:lnSpc>
              <a:spcBef>
                <a:spcPct val="0"/>
              </a:spcBef>
              <a:spcAft>
                <a:spcPct val="0"/>
              </a:spcAft>
              <a:defRPr sz="2000" b="1">
                <a:solidFill>
                  <a:schemeClr val="tx1"/>
                </a:solidFill>
                <a:latin typeface="+mj-lt"/>
                <a:ea typeface="+mj-ea"/>
                <a:cs typeface="+mj-cs"/>
              </a:defRPr>
            </a:lvl2pPr>
            <a:lvl3pPr algn="l" defTabSz="457200" rtl="0" eaLnBrk="0" fontAlgn="base" hangingPunct="0">
              <a:lnSpc>
                <a:spcPts val="2100"/>
              </a:lnSpc>
              <a:spcBef>
                <a:spcPct val="0"/>
              </a:spcBef>
              <a:spcAft>
                <a:spcPct val="0"/>
              </a:spcAft>
              <a:defRPr sz="2000" b="1">
                <a:solidFill>
                  <a:schemeClr val="tx1"/>
                </a:solidFill>
                <a:latin typeface="+mj-lt"/>
                <a:ea typeface="+mj-ea"/>
                <a:cs typeface="+mj-cs"/>
              </a:defRPr>
            </a:lvl3pPr>
            <a:lvl4pPr algn="l" defTabSz="457200" rtl="0" eaLnBrk="0" fontAlgn="base" hangingPunct="0">
              <a:lnSpc>
                <a:spcPts val="2100"/>
              </a:lnSpc>
              <a:spcBef>
                <a:spcPct val="0"/>
              </a:spcBef>
              <a:spcAft>
                <a:spcPct val="0"/>
              </a:spcAft>
              <a:defRPr sz="2000" b="1">
                <a:solidFill>
                  <a:schemeClr val="tx1"/>
                </a:solidFill>
                <a:latin typeface="+mj-lt"/>
                <a:ea typeface="+mj-ea"/>
                <a:cs typeface="+mj-cs"/>
              </a:defRPr>
            </a:lvl4pPr>
            <a:lvl5pPr algn="l" defTabSz="457200" rtl="0" eaLnBrk="0" fontAlgn="base" hangingPunct="0">
              <a:lnSpc>
                <a:spcPts val="2100"/>
              </a:lnSpc>
              <a:spcBef>
                <a:spcPct val="0"/>
              </a:spcBef>
              <a:spcAft>
                <a:spcPct val="0"/>
              </a:spcAft>
              <a:defRPr sz="2000" b="1">
                <a:solidFill>
                  <a:schemeClr val="tx1"/>
                </a:solidFill>
                <a:latin typeface="+mj-lt"/>
                <a:ea typeface="+mj-ea"/>
                <a:cs typeface="+mj-cs"/>
              </a:defRPr>
            </a:lvl5pPr>
            <a:lvl6pPr marL="457200" algn="l" defTabSz="457200" rtl="0" fontAlgn="base">
              <a:lnSpc>
                <a:spcPts val="2100"/>
              </a:lnSpc>
              <a:spcBef>
                <a:spcPct val="0"/>
              </a:spcBef>
              <a:spcAft>
                <a:spcPct val="0"/>
              </a:spcAft>
              <a:defRPr sz="2000" b="1">
                <a:solidFill>
                  <a:schemeClr val="tx1"/>
                </a:solidFill>
                <a:latin typeface="+mj-lt"/>
                <a:ea typeface="+mj-ea"/>
                <a:cs typeface="+mj-cs"/>
              </a:defRPr>
            </a:lvl6pPr>
            <a:lvl7pPr marL="914400" algn="l" defTabSz="457200" rtl="0" fontAlgn="base">
              <a:lnSpc>
                <a:spcPts val="2100"/>
              </a:lnSpc>
              <a:spcBef>
                <a:spcPct val="0"/>
              </a:spcBef>
              <a:spcAft>
                <a:spcPct val="0"/>
              </a:spcAft>
              <a:defRPr sz="2000" b="1">
                <a:solidFill>
                  <a:schemeClr val="tx1"/>
                </a:solidFill>
                <a:latin typeface="+mj-lt"/>
                <a:ea typeface="+mj-ea"/>
                <a:cs typeface="+mj-cs"/>
              </a:defRPr>
            </a:lvl7pPr>
            <a:lvl8pPr marL="1371600" algn="l" defTabSz="457200" rtl="0" fontAlgn="base">
              <a:lnSpc>
                <a:spcPts val="2100"/>
              </a:lnSpc>
              <a:spcBef>
                <a:spcPct val="0"/>
              </a:spcBef>
              <a:spcAft>
                <a:spcPct val="0"/>
              </a:spcAft>
              <a:defRPr sz="2000" b="1">
                <a:solidFill>
                  <a:schemeClr val="tx1"/>
                </a:solidFill>
                <a:latin typeface="+mj-lt"/>
                <a:ea typeface="+mj-ea"/>
                <a:cs typeface="+mj-cs"/>
              </a:defRPr>
            </a:lvl8pPr>
            <a:lvl9pPr marL="1828800" algn="l" defTabSz="457200" rtl="0" fontAlgn="base">
              <a:lnSpc>
                <a:spcPts val="2100"/>
              </a:lnSpc>
              <a:spcBef>
                <a:spcPct val="0"/>
              </a:spcBef>
              <a:spcAft>
                <a:spcPct val="0"/>
              </a:spcAft>
              <a:defRPr sz="2000" b="1">
                <a:solidFill>
                  <a:schemeClr val="tx1"/>
                </a:solidFill>
                <a:latin typeface="+mj-lt"/>
                <a:ea typeface="+mj-ea"/>
                <a:cs typeface="+mj-cs"/>
              </a:defRPr>
            </a:lvl9pPr>
          </a:lstStyle>
          <a:p>
            <a:pPr eaLnBrk="1" hangingPunct="1"/>
            <a:endParaRPr lang="en-US" altLang="en-US" sz="2400" dirty="0">
              <a:latin typeface="Arial" charset="0"/>
              <a:cs typeface="Arial" charset="0"/>
            </a:endParaRPr>
          </a:p>
        </p:txBody>
      </p:sp>
      <p:sp>
        <p:nvSpPr>
          <p:cNvPr id="4" name="TextBox 3"/>
          <p:cNvSpPr txBox="1"/>
          <p:nvPr/>
        </p:nvSpPr>
        <p:spPr>
          <a:xfrm>
            <a:off x="2183904" y="28869"/>
            <a:ext cx="9984432" cy="523220"/>
          </a:xfrm>
          <a:prstGeom prst="rect">
            <a:avLst/>
          </a:prstGeom>
          <a:noFill/>
        </p:spPr>
        <p:txBody>
          <a:bodyPr wrap="square" rtlCol="0">
            <a:spAutoFit/>
          </a:bodyPr>
          <a:lstStyle/>
          <a:p>
            <a:pPr algn="ctr"/>
            <a:r>
              <a:rPr lang="en-US" altLang="en-US" sz="2800" b="1" dirty="0"/>
              <a:t>Section </a:t>
            </a:r>
            <a:r>
              <a:rPr lang="en-US" altLang="en-US" sz="2800" b="1" dirty="0" smtClean="0"/>
              <a:t>E1.4: </a:t>
            </a:r>
            <a:r>
              <a:rPr lang="en-US" altLang="en-US" sz="2800" b="1" dirty="0"/>
              <a:t>Fitness Check</a:t>
            </a:r>
            <a:endParaRPr lang="en-US" sz="2800" b="1" dirty="0">
              <a:latin typeface="Arial"/>
              <a:cs typeface="Arial"/>
            </a:endParaRPr>
          </a:p>
        </p:txBody>
      </p:sp>
      <p:sp>
        <p:nvSpPr>
          <p:cNvPr id="41" name="TextBox 40">
            <a:extLst>
              <a:ext uri="{FF2B5EF4-FFF2-40B4-BE49-F238E27FC236}">
                <a16:creationId xmlns:a16="http://schemas.microsoft.com/office/drawing/2014/main" id="{810C8EE2-CA15-D54B-B73A-33769FE1EC1F}"/>
              </a:ext>
            </a:extLst>
          </p:cNvPr>
          <p:cNvSpPr txBox="1"/>
          <p:nvPr/>
        </p:nvSpPr>
        <p:spPr>
          <a:xfrm>
            <a:off x="5384801" y="406400"/>
            <a:ext cx="184731" cy="400110"/>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659B2B9B-1E68-FA4E-AEB5-1EC6E746E0BC}"/>
              </a:ext>
            </a:extLst>
          </p:cNvPr>
          <p:cNvSpPr txBox="1"/>
          <p:nvPr/>
        </p:nvSpPr>
        <p:spPr>
          <a:xfrm>
            <a:off x="4007769" y="5327153"/>
            <a:ext cx="9144001" cy="400110"/>
          </a:xfrm>
          <a:prstGeom prst="rect">
            <a:avLst/>
          </a:prstGeom>
          <a:noFill/>
        </p:spPr>
        <p:txBody>
          <a:bodyPr wrap="square" rtlCol="0">
            <a:spAutoFit/>
          </a:bodyPr>
          <a:lstStyle/>
          <a:p>
            <a:pPr>
              <a:spcAft>
                <a:spcPts val="300"/>
              </a:spcAft>
            </a:pPr>
            <a:r>
              <a:rPr lang="en-US" dirty="0">
                <a:cs typeface="Arial" panose="020B0604020202020204" pitchFamily="34" charset="0"/>
              </a:rPr>
              <a:t>          </a:t>
            </a:r>
          </a:p>
        </p:txBody>
      </p:sp>
      <p:sp>
        <p:nvSpPr>
          <p:cNvPr id="5" name="TextBox 4">
            <a:extLst>
              <a:ext uri="{FF2B5EF4-FFF2-40B4-BE49-F238E27FC236}">
                <a16:creationId xmlns:a16="http://schemas.microsoft.com/office/drawing/2014/main" id="{AFD8043E-8180-C643-A43A-E53425C6FAF5}"/>
              </a:ext>
            </a:extLst>
          </p:cNvPr>
          <p:cNvSpPr txBox="1"/>
          <p:nvPr/>
        </p:nvSpPr>
        <p:spPr>
          <a:xfrm>
            <a:off x="2196877" y="776249"/>
            <a:ext cx="9721080" cy="830997"/>
          </a:xfrm>
          <a:prstGeom prst="rect">
            <a:avLst/>
          </a:prstGeom>
          <a:noFill/>
        </p:spPr>
        <p:txBody>
          <a:bodyPr wrap="square" rtlCol="0">
            <a:spAutoFit/>
          </a:bodyPr>
          <a:lstStyle/>
          <a:p>
            <a:pPr>
              <a:tabLst>
                <a:tab pos="342900" algn="l"/>
              </a:tabLst>
            </a:pPr>
            <a:r>
              <a:rPr lang="en-US" sz="2400" dirty="0"/>
              <a:t>2. The bar chart below shows the shoe sizes of a group of 15-year-old 	boys.  </a:t>
            </a:r>
          </a:p>
        </p:txBody>
      </p:sp>
      <p:sp>
        <p:nvSpPr>
          <p:cNvPr id="6" name="TextBox 5">
            <a:extLst>
              <a:ext uri="{FF2B5EF4-FFF2-40B4-BE49-F238E27FC236}">
                <a16:creationId xmlns:a16="http://schemas.microsoft.com/office/drawing/2014/main" id="{B9C92EF1-506F-6446-8212-954EE1E40DF4}"/>
              </a:ext>
            </a:extLst>
          </p:cNvPr>
          <p:cNvSpPr txBox="1"/>
          <p:nvPr/>
        </p:nvSpPr>
        <p:spPr>
          <a:xfrm>
            <a:off x="2495600" y="4709650"/>
            <a:ext cx="8712968" cy="1277273"/>
          </a:xfrm>
          <a:prstGeom prst="rect">
            <a:avLst/>
          </a:prstGeom>
          <a:noFill/>
        </p:spPr>
        <p:txBody>
          <a:bodyPr wrap="square" rtlCol="0">
            <a:spAutoFit/>
          </a:bodyPr>
          <a:lstStyle/>
          <a:p>
            <a:pPr>
              <a:spcAft>
                <a:spcPts val="600"/>
              </a:spcAft>
            </a:pPr>
            <a:r>
              <a:rPr lang="en-US" sz="2400" dirty="0"/>
              <a:t>a) How many boys are there in the group?</a:t>
            </a:r>
          </a:p>
          <a:p>
            <a:r>
              <a:rPr lang="en-US" sz="2400" dirty="0"/>
              <a:t>b) Comment on the shape of the bar chart, saying whether or   </a:t>
            </a:r>
          </a:p>
          <a:p>
            <a:r>
              <a:rPr lang="en-US" sz="2400" dirty="0"/>
              <a:t>    not this is the shape you would expect.</a:t>
            </a:r>
          </a:p>
        </p:txBody>
      </p:sp>
      <p:pic>
        <p:nvPicPr>
          <p:cNvPr id="8" name="Picture 7">
            <a:extLst>
              <a:ext uri="{FF2B5EF4-FFF2-40B4-BE49-F238E27FC236}">
                <a16:creationId xmlns:a16="http://schemas.microsoft.com/office/drawing/2014/main" id="{215FF277-9A96-9240-9450-B7B195204727}"/>
              </a:ext>
            </a:extLst>
          </p:cNvPr>
          <p:cNvPicPr>
            <a:picLocks noChangeAspect="1"/>
          </p:cNvPicPr>
          <p:nvPr/>
        </p:nvPicPr>
        <p:blipFill>
          <a:blip r:embed="rId3"/>
          <a:stretch>
            <a:fillRect/>
          </a:stretch>
        </p:blipFill>
        <p:spPr>
          <a:xfrm>
            <a:off x="3783136" y="1637507"/>
            <a:ext cx="6613882" cy="2986914"/>
          </a:xfrm>
          <a:prstGeom prst="rect">
            <a:avLst/>
          </a:prstGeom>
        </p:spPr>
      </p:pic>
      <p:sp>
        <p:nvSpPr>
          <p:cNvPr id="13" name="Rectangle 12">
            <a:extLst>
              <a:ext uri="{FF2B5EF4-FFF2-40B4-BE49-F238E27FC236}">
                <a16:creationId xmlns:a16="http://schemas.microsoft.com/office/drawing/2014/main" id="{CDD7AB72-8048-074A-B932-CAD0C76ED79D}"/>
              </a:ext>
            </a:extLst>
          </p:cNvPr>
          <p:cNvSpPr/>
          <p:nvPr/>
        </p:nvSpPr>
        <p:spPr>
          <a:xfrm>
            <a:off x="2567608" y="5986923"/>
            <a:ext cx="8712968" cy="830997"/>
          </a:xfrm>
          <a:prstGeom prst="rect">
            <a:avLst/>
          </a:prstGeom>
        </p:spPr>
        <p:txBody>
          <a:bodyPr wrap="square">
            <a:spAutoFit/>
          </a:bodyPr>
          <a:lstStyle/>
          <a:p>
            <a:r>
              <a:rPr lang="en-GB" sz="2400" dirty="0">
                <a:solidFill>
                  <a:srgbClr val="FF0000"/>
                </a:solidFill>
                <a:latin typeface="+mj-lt"/>
              </a:rPr>
              <a:t>We would expect there to be many more boys with shoe sizes around 8 and 9 than  5 or 12, so the results are surprising</a:t>
            </a:r>
            <a:r>
              <a:rPr lang="en-GB" sz="2400" dirty="0">
                <a:solidFill>
                  <a:srgbClr val="FF0000"/>
                </a:solidFill>
                <a:latin typeface="Times" pitchFamily="2" charset="0"/>
              </a:rPr>
              <a:t>. </a:t>
            </a:r>
            <a:endParaRPr lang="en-GB" sz="2400" dirty="0">
              <a:solidFill>
                <a:srgbClr val="FF0000"/>
              </a:solidFill>
            </a:endParaRPr>
          </a:p>
        </p:txBody>
      </p:sp>
      <p:sp>
        <p:nvSpPr>
          <p:cNvPr id="15" name="TextBox 14">
            <a:extLst>
              <a:ext uri="{FF2B5EF4-FFF2-40B4-BE49-F238E27FC236}">
                <a16:creationId xmlns:a16="http://schemas.microsoft.com/office/drawing/2014/main" id="{EC0A84A5-01D8-3647-9371-06E2C5D2D8FF}"/>
              </a:ext>
            </a:extLst>
          </p:cNvPr>
          <p:cNvSpPr txBox="1"/>
          <p:nvPr/>
        </p:nvSpPr>
        <p:spPr>
          <a:xfrm>
            <a:off x="9372364" y="4705978"/>
            <a:ext cx="648072" cy="461665"/>
          </a:xfrm>
          <a:prstGeom prst="rect">
            <a:avLst/>
          </a:prstGeom>
          <a:noFill/>
        </p:spPr>
        <p:txBody>
          <a:bodyPr wrap="square" rtlCol="0">
            <a:spAutoFit/>
          </a:bodyPr>
          <a:lstStyle/>
          <a:p>
            <a:r>
              <a:rPr lang="en-US" sz="2400" dirty="0">
                <a:solidFill>
                  <a:srgbClr val="FF0000"/>
                </a:solidFill>
              </a:rPr>
              <a:t>23</a:t>
            </a:r>
          </a:p>
        </p:txBody>
      </p:sp>
      <p:sp>
        <p:nvSpPr>
          <p:cNvPr id="12" name="TextBox 7">
            <a:extLst>
              <a:ext uri="{FF2B5EF4-FFF2-40B4-BE49-F238E27FC236}">
                <a16:creationId xmlns:a16="http://schemas.microsoft.com/office/drawing/2014/main" id="{667895D3-01A3-1F4E-8763-2E1C5928376D}"/>
              </a:ext>
            </a:extLst>
          </p:cNvPr>
          <p:cNvSpPr txBox="1">
            <a:spLocks noChangeArrowheads="1"/>
          </p:cNvSpPr>
          <p:nvPr/>
        </p:nvSpPr>
        <p:spPr bwMode="auto">
          <a:xfrm>
            <a:off x="0" y="44748"/>
            <a:ext cx="22034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E1.4</a:t>
            </a:r>
            <a:endParaRPr lang="en-US" altLang="en-US" b="1" dirty="0">
              <a:solidFill>
                <a:schemeClr val="bg1"/>
              </a:solidFill>
            </a:endParaRPr>
          </a:p>
        </p:txBody>
      </p:sp>
    </p:spTree>
    <p:extLst>
      <p:ext uri="{BB962C8B-B14F-4D97-AF65-F5344CB8AC3E}">
        <p14:creationId xmlns:p14="http://schemas.microsoft.com/office/powerpoint/2010/main" val="407180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E1.4: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last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76786" y="2708920"/>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a:t>
            </a: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szalonta.hu/ske/text/E1/skee1s4.html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E</a:t>
            </a: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UNIT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E2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E2.1</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2352875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F893CD8-5E7E-BE4B-A694-85455915DBB4}"/>
              </a:ext>
            </a:extLst>
          </p:cNvPr>
          <p:cNvSpPr txBox="1"/>
          <p:nvPr/>
        </p:nvSpPr>
        <p:spPr>
          <a:xfrm>
            <a:off x="2255703" y="43784"/>
            <a:ext cx="9915214" cy="523220"/>
          </a:xfrm>
          <a:prstGeom prst="rect">
            <a:avLst/>
          </a:prstGeom>
          <a:noFill/>
        </p:spPr>
        <p:txBody>
          <a:bodyPr wrap="square" rtlCol="0">
            <a:spAutoFit/>
          </a:bodyPr>
          <a:lstStyle/>
          <a:p>
            <a:pPr algn="ctr"/>
            <a:r>
              <a:rPr lang="en-US" sz="2800" b="1" dirty="0"/>
              <a:t>Biased Questions   </a:t>
            </a:r>
          </a:p>
        </p:txBody>
      </p:sp>
      <p:sp>
        <p:nvSpPr>
          <p:cNvPr id="8" name="TextBox 7">
            <a:extLst>
              <a:ext uri="{FF2B5EF4-FFF2-40B4-BE49-F238E27FC236}">
                <a16:creationId xmlns:a16="http://schemas.microsoft.com/office/drawing/2014/main" id="{00D662BB-7BA4-7D42-AB2A-189AFDA3D7D4}"/>
              </a:ext>
            </a:extLst>
          </p:cNvPr>
          <p:cNvSpPr txBox="1"/>
          <p:nvPr/>
        </p:nvSpPr>
        <p:spPr>
          <a:xfrm>
            <a:off x="3611216" y="983354"/>
            <a:ext cx="7636236" cy="461665"/>
          </a:xfrm>
          <a:prstGeom prst="rect">
            <a:avLst/>
          </a:prstGeom>
          <a:noFill/>
        </p:spPr>
        <p:txBody>
          <a:bodyPr wrap="square" rtlCol="0">
            <a:spAutoFit/>
          </a:bodyPr>
          <a:lstStyle/>
          <a:p>
            <a:r>
              <a:rPr lang="en-US" dirty="0"/>
              <a:t>  </a:t>
            </a:r>
            <a:r>
              <a:rPr lang="en-US" sz="2400" dirty="0"/>
              <a:t>Are the questions on this questionnaire biased?</a:t>
            </a:r>
          </a:p>
        </p:txBody>
      </p:sp>
      <p:sp>
        <p:nvSpPr>
          <p:cNvPr id="4" name="TextBox 3">
            <a:extLst>
              <a:ext uri="{FF2B5EF4-FFF2-40B4-BE49-F238E27FC236}">
                <a16:creationId xmlns:a16="http://schemas.microsoft.com/office/drawing/2014/main" id="{CF7517AE-DF8F-5247-B917-525E73E8EFA5}"/>
              </a:ext>
            </a:extLst>
          </p:cNvPr>
          <p:cNvSpPr txBox="1"/>
          <p:nvPr/>
        </p:nvSpPr>
        <p:spPr>
          <a:xfrm>
            <a:off x="4295800" y="5661248"/>
            <a:ext cx="5328592" cy="830997"/>
          </a:xfrm>
          <a:prstGeom prst="rect">
            <a:avLst/>
          </a:prstGeom>
          <a:noFill/>
        </p:spPr>
        <p:txBody>
          <a:bodyPr wrap="square" rtlCol="0">
            <a:spAutoFit/>
          </a:bodyPr>
          <a:lstStyle/>
          <a:p>
            <a:r>
              <a:rPr lang="en-US" sz="2400" dirty="0">
                <a:solidFill>
                  <a:srgbClr val="FF0000"/>
                </a:solidFill>
              </a:rPr>
              <a:t>Yes, they are biased as they lead you to answer ‘Yes’ to the last question!</a:t>
            </a:r>
          </a:p>
        </p:txBody>
      </p:sp>
      <p:sp>
        <p:nvSpPr>
          <p:cNvPr id="5" name="TextBox 4">
            <a:extLst>
              <a:ext uri="{FF2B5EF4-FFF2-40B4-BE49-F238E27FC236}">
                <a16:creationId xmlns:a16="http://schemas.microsoft.com/office/drawing/2014/main" id="{069AAFC0-013F-D34A-ABDC-BDEB0D90E953}"/>
              </a:ext>
            </a:extLst>
          </p:cNvPr>
          <p:cNvSpPr txBox="1"/>
          <p:nvPr/>
        </p:nvSpPr>
        <p:spPr>
          <a:xfrm>
            <a:off x="3431704" y="1652346"/>
            <a:ext cx="8064896" cy="3877985"/>
          </a:xfrm>
          <a:prstGeom prst="rect">
            <a:avLst/>
          </a:prstGeom>
          <a:noFill/>
        </p:spPr>
        <p:txBody>
          <a:bodyPr wrap="square" rtlCol="0">
            <a:spAutoFit/>
          </a:bodyPr>
          <a:lstStyle/>
          <a:p>
            <a:pPr>
              <a:spcAft>
                <a:spcPts val="600"/>
              </a:spcAft>
            </a:pPr>
            <a:r>
              <a:rPr lang="en-US" sz="2400" i="1" dirty="0"/>
              <a:t>Are you concerned about the environment?</a:t>
            </a:r>
          </a:p>
          <a:p>
            <a:pPr>
              <a:spcAft>
                <a:spcPts val="600"/>
              </a:spcAft>
            </a:pPr>
            <a:r>
              <a:rPr lang="en-US" sz="2400" i="1" dirty="0"/>
              <a:t>Are you concerned about the level of pollution caused by vehicles?</a:t>
            </a:r>
          </a:p>
          <a:p>
            <a:pPr>
              <a:spcAft>
                <a:spcPts val="600"/>
              </a:spcAft>
            </a:pPr>
            <a:r>
              <a:rPr lang="en-US" sz="2400" i="1" dirty="0"/>
              <a:t>Do you think the health of young children is at risk due to exhaust fumes from vehicles?</a:t>
            </a:r>
          </a:p>
          <a:p>
            <a:pPr>
              <a:spcBef>
                <a:spcPts val="600"/>
              </a:spcBef>
              <a:spcAft>
                <a:spcPts val="600"/>
              </a:spcAft>
            </a:pPr>
            <a:r>
              <a:rPr lang="en-US" sz="2400" i="1" dirty="0"/>
              <a:t>Is there too much traffic congestion in towns?</a:t>
            </a:r>
          </a:p>
          <a:p>
            <a:pPr>
              <a:spcAft>
                <a:spcPts val="600"/>
              </a:spcAft>
            </a:pPr>
            <a:r>
              <a:rPr lang="en-US" sz="2400" i="1" dirty="0"/>
              <a:t>Is public transport under-used?</a:t>
            </a:r>
          </a:p>
          <a:p>
            <a:r>
              <a:rPr lang="en-US" sz="2400" i="1" dirty="0"/>
              <a:t>Do you think vehicles should be banned from main shopping streets?</a:t>
            </a:r>
          </a:p>
        </p:txBody>
      </p:sp>
      <p:sp>
        <p:nvSpPr>
          <p:cNvPr id="10" name="TextBox 7">
            <a:extLst>
              <a:ext uri="{FF2B5EF4-FFF2-40B4-BE49-F238E27FC236}">
                <a16:creationId xmlns:a16="http://schemas.microsoft.com/office/drawing/2014/main" id="{5ABC487E-8696-8945-A544-C71ACA970EC2}"/>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E1.1</a:t>
            </a:r>
          </a:p>
        </p:txBody>
      </p:sp>
    </p:spTree>
    <p:extLst>
      <p:ext uri="{BB962C8B-B14F-4D97-AF65-F5344CB8AC3E}">
        <p14:creationId xmlns:p14="http://schemas.microsoft.com/office/powerpoint/2010/main" val="327991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F893CD8-5E7E-BE4B-A694-85455915DBB4}"/>
              </a:ext>
            </a:extLst>
          </p:cNvPr>
          <p:cNvSpPr txBox="1"/>
          <p:nvPr/>
        </p:nvSpPr>
        <p:spPr>
          <a:xfrm>
            <a:off x="2166876" y="44636"/>
            <a:ext cx="9984431" cy="523220"/>
          </a:xfrm>
          <a:prstGeom prst="rect">
            <a:avLst/>
          </a:prstGeom>
          <a:noFill/>
        </p:spPr>
        <p:txBody>
          <a:bodyPr wrap="square" rtlCol="0">
            <a:spAutoFit/>
          </a:bodyPr>
          <a:lstStyle/>
          <a:p>
            <a:pPr algn="ctr"/>
            <a:r>
              <a:rPr lang="en-US" sz="2800" b="1" dirty="0"/>
              <a:t>Poor Questionnaire?</a:t>
            </a:r>
          </a:p>
        </p:txBody>
      </p:sp>
      <p:pic>
        <p:nvPicPr>
          <p:cNvPr id="6" name="Picture 5">
            <a:extLst>
              <a:ext uri="{FF2B5EF4-FFF2-40B4-BE49-F238E27FC236}">
                <a16:creationId xmlns:a16="http://schemas.microsoft.com/office/drawing/2014/main" id="{B945F306-2B4C-F540-8077-61710C79DF49}"/>
              </a:ext>
            </a:extLst>
          </p:cNvPr>
          <p:cNvPicPr>
            <a:picLocks noChangeAspect="1"/>
          </p:cNvPicPr>
          <p:nvPr/>
        </p:nvPicPr>
        <p:blipFill>
          <a:blip r:embed="rId2"/>
          <a:stretch>
            <a:fillRect/>
          </a:stretch>
        </p:blipFill>
        <p:spPr>
          <a:xfrm>
            <a:off x="4583832" y="1248669"/>
            <a:ext cx="4711700" cy="3240360"/>
          </a:xfrm>
          <a:prstGeom prst="rect">
            <a:avLst/>
          </a:prstGeom>
        </p:spPr>
      </p:pic>
      <p:sp>
        <p:nvSpPr>
          <p:cNvPr id="9" name="TextBox 8">
            <a:extLst>
              <a:ext uri="{FF2B5EF4-FFF2-40B4-BE49-F238E27FC236}">
                <a16:creationId xmlns:a16="http://schemas.microsoft.com/office/drawing/2014/main" id="{3447AF1F-AFCC-104B-B431-976B5DB5E2B0}"/>
              </a:ext>
            </a:extLst>
          </p:cNvPr>
          <p:cNvSpPr txBox="1"/>
          <p:nvPr/>
        </p:nvSpPr>
        <p:spPr>
          <a:xfrm>
            <a:off x="4697914" y="752945"/>
            <a:ext cx="5760640" cy="461665"/>
          </a:xfrm>
          <a:prstGeom prst="rect">
            <a:avLst/>
          </a:prstGeom>
          <a:noFill/>
        </p:spPr>
        <p:txBody>
          <a:bodyPr wrap="square" rtlCol="0">
            <a:spAutoFit/>
          </a:bodyPr>
          <a:lstStyle/>
          <a:p>
            <a:r>
              <a:rPr lang="en-US" sz="2400" dirty="0"/>
              <a:t>Why is this a poor questionnaire?</a:t>
            </a:r>
          </a:p>
        </p:txBody>
      </p:sp>
      <p:sp>
        <p:nvSpPr>
          <p:cNvPr id="10" name="TextBox 9">
            <a:extLst>
              <a:ext uri="{FF2B5EF4-FFF2-40B4-BE49-F238E27FC236}">
                <a16:creationId xmlns:a16="http://schemas.microsoft.com/office/drawing/2014/main" id="{619FF47E-7280-7448-A65A-CBB12C51D87D}"/>
              </a:ext>
            </a:extLst>
          </p:cNvPr>
          <p:cNvSpPr txBox="1"/>
          <p:nvPr/>
        </p:nvSpPr>
        <p:spPr>
          <a:xfrm>
            <a:off x="3143672" y="4632518"/>
            <a:ext cx="8424936" cy="2169825"/>
          </a:xfrm>
          <a:prstGeom prst="rect">
            <a:avLst/>
          </a:prstGeom>
          <a:noFill/>
        </p:spPr>
        <p:txBody>
          <a:bodyPr wrap="square" rtlCol="0">
            <a:spAutoFit/>
          </a:bodyPr>
          <a:lstStyle/>
          <a:p>
            <a:pPr>
              <a:spcAft>
                <a:spcPts val="600"/>
              </a:spcAft>
            </a:pPr>
            <a:r>
              <a:rPr lang="en-US" sz="2400" dirty="0"/>
              <a:t>Many ways it could be improved; for example:</a:t>
            </a:r>
          </a:p>
          <a:p>
            <a:pPr marL="342900" indent="-342900">
              <a:spcAft>
                <a:spcPts val="600"/>
              </a:spcAft>
              <a:buFont typeface="Arial" panose="020B0604020202020204" pitchFamily="34" charset="0"/>
              <a:buChar char="•"/>
            </a:pPr>
            <a:r>
              <a:rPr lang="en-US" sz="2400" dirty="0">
                <a:solidFill>
                  <a:srgbClr val="FF0000"/>
                </a:solidFill>
              </a:rPr>
              <a:t>Major sports such as Football left off</a:t>
            </a:r>
          </a:p>
          <a:p>
            <a:pPr marL="342900" indent="-342900">
              <a:spcAft>
                <a:spcPts val="600"/>
              </a:spcAft>
              <a:buFont typeface="Arial" panose="020B0604020202020204" pitchFamily="34" charset="0"/>
              <a:buChar char="•"/>
            </a:pPr>
            <a:r>
              <a:rPr lang="en-US" sz="2400" dirty="0">
                <a:solidFill>
                  <a:srgbClr val="FF0000"/>
                </a:solidFill>
              </a:rPr>
              <a:t>Participants might have two sports as equal </a:t>
            </a:r>
            <a:r>
              <a:rPr lang="en-US" sz="2400" dirty="0" err="1">
                <a:solidFill>
                  <a:srgbClr val="FF0000"/>
                </a:solidFill>
              </a:rPr>
              <a:t>favourites</a:t>
            </a:r>
            <a:endParaRPr lang="en-US" sz="2400" dirty="0">
              <a:solidFill>
                <a:srgbClr val="FF0000"/>
              </a:solidFill>
            </a:endParaRPr>
          </a:p>
          <a:p>
            <a:pPr marL="342900" indent="-342900">
              <a:buFont typeface="Arial" panose="020B0604020202020204" pitchFamily="34" charset="0"/>
              <a:buChar char="•"/>
            </a:pPr>
            <a:r>
              <a:rPr lang="en-US" sz="2400" dirty="0">
                <a:solidFill>
                  <a:srgbClr val="FF0000"/>
                </a:solidFill>
              </a:rPr>
              <a:t>It might be more interesting to ask for their views of each sport using a scale of interest  </a:t>
            </a:r>
          </a:p>
        </p:txBody>
      </p:sp>
      <p:sp>
        <p:nvSpPr>
          <p:cNvPr id="8" name="TextBox 7">
            <a:extLst>
              <a:ext uri="{FF2B5EF4-FFF2-40B4-BE49-F238E27FC236}">
                <a16:creationId xmlns:a16="http://schemas.microsoft.com/office/drawing/2014/main" id="{D8166A78-5DB6-1344-A75D-471501B48ADC}"/>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E1.1</a:t>
            </a:r>
          </a:p>
        </p:txBody>
      </p:sp>
    </p:spTree>
    <p:extLst>
      <p:ext uri="{BB962C8B-B14F-4D97-AF65-F5344CB8AC3E}">
        <p14:creationId xmlns:p14="http://schemas.microsoft.com/office/powerpoint/2010/main" val="156811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07BE89-08A3-1C4B-A190-4B0EC2A791EF}"/>
              </a:ext>
            </a:extLst>
          </p:cNvPr>
          <p:cNvPicPr>
            <a:picLocks noChangeAspect="1"/>
          </p:cNvPicPr>
          <p:nvPr/>
        </p:nvPicPr>
        <p:blipFill>
          <a:blip r:embed="rId2"/>
          <a:stretch>
            <a:fillRect/>
          </a:stretch>
        </p:blipFill>
        <p:spPr>
          <a:xfrm>
            <a:off x="5735960" y="1853851"/>
            <a:ext cx="3096640" cy="2543633"/>
          </a:xfrm>
          <a:prstGeom prst="rect">
            <a:avLst/>
          </a:prstGeom>
        </p:spPr>
      </p:pic>
      <p:sp>
        <p:nvSpPr>
          <p:cNvPr id="5" name="TextBox 4">
            <a:extLst>
              <a:ext uri="{FF2B5EF4-FFF2-40B4-BE49-F238E27FC236}">
                <a16:creationId xmlns:a16="http://schemas.microsoft.com/office/drawing/2014/main" id="{0C2B3307-FD50-E84D-B14C-95ED9F76D087}"/>
              </a:ext>
            </a:extLst>
          </p:cNvPr>
          <p:cNvSpPr txBox="1"/>
          <p:nvPr/>
        </p:nvSpPr>
        <p:spPr>
          <a:xfrm>
            <a:off x="2266822" y="25046"/>
            <a:ext cx="9915214" cy="523220"/>
          </a:xfrm>
          <a:prstGeom prst="rect">
            <a:avLst/>
          </a:prstGeom>
          <a:noFill/>
        </p:spPr>
        <p:txBody>
          <a:bodyPr wrap="square" rtlCol="0">
            <a:spAutoFit/>
          </a:bodyPr>
          <a:lstStyle/>
          <a:p>
            <a:pPr algn="ctr"/>
            <a:r>
              <a:rPr lang="en-US" sz="2800" b="1" dirty="0"/>
              <a:t>Sample Likert Scales for Responses</a:t>
            </a:r>
          </a:p>
        </p:txBody>
      </p:sp>
      <p:sp>
        <p:nvSpPr>
          <p:cNvPr id="2" name="TextBox 1">
            <a:extLst>
              <a:ext uri="{FF2B5EF4-FFF2-40B4-BE49-F238E27FC236}">
                <a16:creationId xmlns:a16="http://schemas.microsoft.com/office/drawing/2014/main" id="{A5A6F9DD-B90F-724F-A43E-4700283949C6}"/>
              </a:ext>
            </a:extLst>
          </p:cNvPr>
          <p:cNvSpPr txBox="1"/>
          <p:nvPr/>
        </p:nvSpPr>
        <p:spPr>
          <a:xfrm>
            <a:off x="2999656" y="4653136"/>
            <a:ext cx="8640959" cy="2015936"/>
          </a:xfrm>
          <a:prstGeom prst="rect">
            <a:avLst/>
          </a:prstGeom>
          <a:noFill/>
        </p:spPr>
        <p:txBody>
          <a:bodyPr wrap="square" rtlCol="0">
            <a:spAutoFit/>
          </a:bodyPr>
          <a:lstStyle/>
          <a:p>
            <a:pPr algn="ctr"/>
            <a:r>
              <a:rPr lang="en-US" sz="2400" dirty="0"/>
              <a:t>You could have more or less options but note that </a:t>
            </a:r>
          </a:p>
          <a:p>
            <a:pPr algn="ctr">
              <a:spcAft>
                <a:spcPts val="600"/>
              </a:spcAft>
            </a:pPr>
            <a:r>
              <a:rPr lang="en-US" sz="2400" dirty="0"/>
              <a:t>for 4 options, there is no middle value.</a:t>
            </a:r>
          </a:p>
          <a:p>
            <a:pPr algn="ctr"/>
            <a:r>
              <a:rPr lang="en-US" sz="2400" dirty="0"/>
              <a:t>You often see, for example at Airports, </a:t>
            </a:r>
            <a:r>
              <a:rPr lang="en-US" sz="2400" dirty="0" err="1"/>
              <a:t>coloured</a:t>
            </a:r>
            <a:r>
              <a:rPr lang="en-US" sz="2400" dirty="0"/>
              <a:t> button responses to reflect the service with the results </a:t>
            </a:r>
          </a:p>
          <a:p>
            <a:pPr algn="ctr"/>
            <a:r>
              <a:rPr lang="en-US" sz="2400" dirty="0"/>
              <a:t>automatically saved and </a:t>
            </a:r>
            <a:r>
              <a:rPr lang="en-US" sz="2400" dirty="0" err="1"/>
              <a:t>analysed</a:t>
            </a:r>
            <a:r>
              <a:rPr lang="en-US" sz="2400" dirty="0"/>
              <a:t>.</a:t>
            </a:r>
          </a:p>
        </p:txBody>
      </p:sp>
      <p:sp>
        <p:nvSpPr>
          <p:cNvPr id="6" name="TextBox 5">
            <a:extLst>
              <a:ext uri="{FF2B5EF4-FFF2-40B4-BE49-F238E27FC236}">
                <a16:creationId xmlns:a16="http://schemas.microsoft.com/office/drawing/2014/main" id="{3A25FA3B-FF71-1C4E-92EA-C13E45824CDB}"/>
              </a:ext>
            </a:extLst>
          </p:cNvPr>
          <p:cNvSpPr txBox="1"/>
          <p:nvPr/>
        </p:nvSpPr>
        <p:spPr>
          <a:xfrm>
            <a:off x="4150815" y="785609"/>
            <a:ext cx="6157192" cy="830997"/>
          </a:xfrm>
          <a:prstGeom prst="rect">
            <a:avLst/>
          </a:prstGeom>
          <a:noFill/>
        </p:spPr>
        <p:txBody>
          <a:bodyPr wrap="square" rtlCol="0">
            <a:spAutoFit/>
          </a:bodyPr>
          <a:lstStyle/>
          <a:p>
            <a:r>
              <a:rPr lang="en-US" sz="2400" dirty="0"/>
              <a:t>You can use what is termed a Likert scale to get responses to questions: see below</a:t>
            </a:r>
          </a:p>
        </p:txBody>
      </p:sp>
      <p:sp>
        <p:nvSpPr>
          <p:cNvPr id="4" name="Rectangle 3">
            <a:extLst>
              <a:ext uri="{FF2B5EF4-FFF2-40B4-BE49-F238E27FC236}">
                <a16:creationId xmlns:a16="http://schemas.microsoft.com/office/drawing/2014/main" id="{B6BCAF76-9FF2-F344-981C-73200FEC9A44}"/>
              </a:ext>
            </a:extLst>
          </p:cNvPr>
          <p:cNvSpPr/>
          <p:nvPr/>
        </p:nvSpPr>
        <p:spPr bwMode="auto">
          <a:xfrm>
            <a:off x="5735960" y="1823171"/>
            <a:ext cx="3082810" cy="2543633"/>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1" hangingPunct="1">
              <a:buClr>
                <a:srgbClr val="000000"/>
              </a:buClr>
              <a:buSzPct val="100000"/>
            </a:pPr>
            <a:endParaRPr lang="en-US">
              <a:latin typeface="Arial" charset="0"/>
              <a:ea typeface="ＭＳ Ｐゴシック" charset="0"/>
            </a:endParaRPr>
          </a:p>
        </p:txBody>
      </p:sp>
      <p:sp>
        <p:nvSpPr>
          <p:cNvPr id="8" name="TextBox 7">
            <a:extLst>
              <a:ext uri="{FF2B5EF4-FFF2-40B4-BE49-F238E27FC236}">
                <a16:creationId xmlns:a16="http://schemas.microsoft.com/office/drawing/2014/main" id="{F994BE77-4DF0-364B-B8F5-EF7CD6C1BF9C}"/>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E1.1</a:t>
            </a:r>
          </a:p>
        </p:txBody>
      </p:sp>
    </p:spTree>
    <p:extLst>
      <p:ext uri="{BB962C8B-B14F-4D97-AF65-F5344CB8AC3E}">
        <p14:creationId xmlns:p14="http://schemas.microsoft.com/office/powerpoint/2010/main" val="158246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C2B3307-FD50-E84D-B14C-95ED9F76D087}"/>
              </a:ext>
            </a:extLst>
          </p:cNvPr>
          <p:cNvSpPr txBox="1"/>
          <p:nvPr/>
        </p:nvSpPr>
        <p:spPr>
          <a:xfrm>
            <a:off x="2149140" y="0"/>
            <a:ext cx="9984432" cy="523220"/>
          </a:xfrm>
          <a:prstGeom prst="rect">
            <a:avLst/>
          </a:prstGeom>
          <a:noFill/>
        </p:spPr>
        <p:txBody>
          <a:bodyPr wrap="square" rtlCol="0">
            <a:spAutoFit/>
          </a:bodyPr>
          <a:lstStyle/>
          <a:p>
            <a:pPr algn="ctr"/>
            <a:r>
              <a:rPr lang="en-US" sz="2800" b="1" dirty="0" smtClean="0"/>
              <a:t>Section E1.1: </a:t>
            </a:r>
            <a:r>
              <a:rPr lang="en-US" sz="2800" b="1" dirty="0"/>
              <a:t>Fitness Check</a:t>
            </a:r>
          </a:p>
        </p:txBody>
      </p:sp>
      <p:pic>
        <p:nvPicPr>
          <p:cNvPr id="2" name="Picture 1">
            <a:extLst>
              <a:ext uri="{FF2B5EF4-FFF2-40B4-BE49-F238E27FC236}">
                <a16:creationId xmlns:a16="http://schemas.microsoft.com/office/drawing/2014/main" id="{11E73E43-8165-9742-BA9F-3E61FDDC5BA7}"/>
              </a:ext>
            </a:extLst>
          </p:cNvPr>
          <p:cNvPicPr>
            <a:picLocks noChangeAspect="1"/>
          </p:cNvPicPr>
          <p:nvPr/>
        </p:nvPicPr>
        <p:blipFill>
          <a:blip r:embed="rId2"/>
          <a:stretch>
            <a:fillRect/>
          </a:stretch>
        </p:blipFill>
        <p:spPr>
          <a:xfrm>
            <a:off x="7057516" y="2342224"/>
            <a:ext cx="5076056" cy="2338147"/>
          </a:xfrm>
          <a:prstGeom prst="rect">
            <a:avLst/>
          </a:prstGeom>
        </p:spPr>
      </p:pic>
      <p:sp>
        <p:nvSpPr>
          <p:cNvPr id="3" name="TextBox 2">
            <a:extLst>
              <a:ext uri="{FF2B5EF4-FFF2-40B4-BE49-F238E27FC236}">
                <a16:creationId xmlns:a16="http://schemas.microsoft.com/office/drawing/2014/main" id="{B8F0C701-6FD6-814B-A31A-A68B5CAE4155}"/>
              </a:ext>
            </a:extLst>
          </p:cNvPr>
          <p:cNvSpPr txBox="1"/>
          <p:nvPr/>
        </p:nvSpPr>
        <p:spPr>
          <a:xfrm>
            <a:off x="3359695" y="726808"/>
            <a:ext cx="8021947" cy="1646605"/>
          </a:xfrm>
          <a:prstGeom prst="rect">
            <a:avLst/>
          </a:prstGeom>
          <a:noFill/>
        </p:spPr>
        <p:txBody>
          <a:bodyPr wrap="square" rtlCol="0">
            <a:spAutoFit/>
          </a:bodyPr>
          <a:lstStyle/>
          <a:p>
            <a:pPr>
              <a:spcAft>
                <a:spcPts val="600"/>
              </a:spcAft>
            </a:pPr>
            <a:r>
              <a:rPr lang="en-US" sz="2400" dirty="0"/>
              <a:t>Louis thinks that learners who walk to school are more likely to be late than those who do not walk to school.</a:t>
            </a:r>
          </a:p>
          <a:p>
            <a:r>
              <a:rPr lang="en-US" sz="2400" dirty="0"/>
              <a:t>To test if his view is correct, he carries out a survey of 100 learners from Year 7 for 5 consecutive Tuesdays.     </a:t>
            </a:r>
            <a:r>
              <a:rPr lang="en-US" dirty="0"/>
              <a:t>	</a:t>
            </a:r>
          </a:p>
        </p:txBody>
      </p:sp>
      <p:sp>
        <p:nvSpPr>
          <p:cNvPr id="4" name="TextBox 3">
            <a:extLst>
              <a:ext uri="{FF2B5EF4-FFF2-40B4-BE49-F238E27FC236}">
                <a16:creationId xmlns:a16="http://schemas.microsoft.com/office/drawing/2014/main" id="{D491132F-58CD-1842-827A-7B7F8C45230E}"/>
              </a:ext>
            </a:extLst>
          </p:cNvPr>
          <p:cNvSpPr txBox="1"/>
          <p:nvPr/>
        </p:nvSpPr>
        <p:spPr>
          <a:xfrm>
            <a:off x="7536161" y="1628800"/>
            <a:ext cx="184731" cy="400110"/>
          </a:xfrm>
          <a:prstGeom prst="rect">
            <a:avLst/>
          </a:prstGeom>
          <a:noFill/>
        </p:spPr>
        <p:txBody>
          <a:bodyPr wrap="none" rtlCol="0">
            <a:spAutoFit/>
          </a:bodyPr>
          <a:lstStyle/>
          <a:p>
            <a:endParaRPr lang="en-US"/>
          </a:p>
        </p:txBody>
      </p:sp>
      <p:sp>
        <p:nvSpPr>
          <p:cNvPr id="6" name="TextBox 5">
            <a:extLst>
              <a:ext uri="{FF2B5EF4-FFF2-40B4-BE49-F238E27FC236}">
                <a16:creationId xmlns:a16="http://schemas.microsoft.com/office/drawing/2014/main" id="{F9EC4B4D-4B34-CF45-B684-0CFF59622A4E}"/>
              </a:ext>
            </a:extLst>
          </p:cNvPr>
          <p:cNvSpPr txBox="1"/>
          <p:nvPr/>
        </p:nvSpPr>
        <p:spPr>
          <a:xfrm>
            <a:off x="3359695" y="3065226"/>
            <a:ext cx="3024337" cy="461665"/>
          </a:xfrm>
          <a:prstGeom prst="rect">
            <a:avLst/>
          </a:prstGeom>
          <a:noFill/>
        </p:spPr>
        <p:txBody>
          <a:bodyPr wrap="square" rtlCol="0">
            <a:spAutoFit/>
          </a:bodyPr>
          <a:lstStyle/>
          <a:p>
            <a:pPr algn="ctr"/>
            <a:r>
              <a:rPr lang="en-US" sz="2400" dirty="0"/>
              <a:t>Here are his results</a:t>
            </a:r>
            <a:r>
              <a:rPr lang="en-US" dirty="0"/>
              <a:t>.</a:t>
            </a:r>
          </a:p>
        </p:txBody>
      </p:sp>
      <p:sp>
        <p:nvSpPr>
          <p:cNvPr id="8" name="TextBox 7">
            <a:extLst>
              <a:ext uri="{FF2B5EF4-FFF2-40B4-BE49-F238E27FC236}">
                <a16:creationId xmlns:a16="http://schemas.microsoft.com/office/drawing/2014/main" id="{FB7463FD-2682-3C45-9F3A-0506F4C52C79}"/>
              </a:ext>
            </a:extLst>
          </p:cNvPr>
          <p:cNvSpPr txBox="1"/>
          <p:nvPr/>
        </p:nvSpPr>
        <p:spPr>
          <a:xfrm>
            <a:off x="2276786" y="3969208"/>
            <a:ext cx="6408712" cy="461665"/>
          </a:xfrm>
          <a:prstGeom prst="rect">
            <a:avLst/>
          </a:prstGeom>
          <a:noFill/>
        </p:spPr>
        <p:txBody>
          <a:bodyPr wrap="square" rtlCol="0">
            <a:spAutoFit/>
          </a:bodyPr>
          <a:lstStyle/>
          <a:p>
            <a:r>
              <a:rPr lang="en-US" sz="2400" dirty="0"/>
              <a:t>1. Do the results support his view? </a:t>
            </a:r>
          </a:p>
        </p:txBody>
      </p:sp>
      <p:sp>
        <p:nvSpPr>
          <p:cNvPr id="9" name="TextBox 8">
            <a:extLst>
              <a:ext uri="{FF2B5EF4-FFF2-40B4-BE49-F238E27FC236}">
                <a16:creationId xmlns:a16="http://schemas.microsoft.com/office/drawing/2014/main" id="{411F452E-403C-5E4D-9802-74909FF755EE}"/>
              </a:ext>
            </a:extLst>
          </p:cNvPr>
          <p:cNvSpPr txBox="1"/>
          <p:nvPr/>
        </p:nvSpPr>
        <p:spPr>
          <a:xfrm>
            <a:off x="2351584" y="5717120"/>
            <a:ext cx="8301299" cy="461665"/>
          </a:xfrm>
          <a:prstGeom prst="rect">
            <a:avLst/>
          </a:prstGeom>
          <a:noFill/>
        </p:spPr>
        <p:txBody>
          <a:bodyPr wrap="square" rtlCol="0">
            <a:spAutoFit/>
          </a:bodyPr>
          <a:lstStyle/>
          <a:p>
            <a:r>
              <a:rPr lang="en-US" sz="2400" dirty="0"/>
              <a:t>2. Suggest ways in which Louis could improve his survey.</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16725BA-0830-1643-9662-F160A6977280}"/>
                  </a:ext>
                </a:extLst>
              </p:cNvPr>
              <p:cNvSpPr txBox="1"/>
              <p:nvPr/>
            </p:nvSpPr>
            <p:spPr>
              <a:xfrm>
                <a:off x="2495600" y="4601046"/>
                <a:ext cx="8157283" cy="1146852"/>
              </a:xfrm>
              <a:prstGeom prst="rect">
                <a:avLst/>
              </a:prstGeom>
              <a:noFill/>
            </p:spPr>
            <p:txBody>
              <a:bodyPr wrap="square" rtlCol="0">
                <a:spAutoFit/>
              </a:bodyPr>
              <a:lstStyle/>
              <a:p>
                <a:pPr algn="ctr"/>
                <a:r>
                  <a:rPr lang="en-US" sz="2400" dirty="0">
                    <a:solidFill>
                      <a:srgbClr val="FF0000"/>
                    </a:solidFill>
                  </a:rPr>
                  <a:t>Yes; % late for walking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40</m:t>
                        </m:r>
                      </m:num>
                      <m:den>
                        <m:r>
                          <a:rPr lang="en-GB" sz="2400" i="1">
                            <a:solidFill>
                              <a:srgbClr val="FF0000"/>
                            </a:solidFill>
                            <a:latin typeface="Cambria Math" panose="02040503050406030204" pitchFamily="18" charset="0"/>
                          </a:rPr>
                          <m:t>150</m:t>
                        </m:r>
                      </m:den>
                    </m:f>
                    <m:r>
                      <a:rPr lang="en-US"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100% ≈27% </m:t>
                    </m:r>
                  </m:oMath>
                </a14:m>
                <a:r>
                  <a:rPr lang="en-US" sz="2400" dirty="0">
                    <a:solidFill>
                      <a:srgbClr val="FF0000"/>
                    </a:solidFill>
                  </a:rPr>
                  <a:t>and for others, % late = </a:t>
                </a:r>
                <a14:m>
                  <m:oMath xmlns:m="http://schemas.openxmlformats.org/officeDocument/2006/math">
                    <m:f>
                      <m:fPr>
                        <m:ctrlPr>
                          <a:rPr lang="en-US"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57</m:t>
                        </m:r>
                      </m:num>
                      <m:den>
                        <m:r>
                          <a:rPr lang="en-GB" sz="2400" i="1">
                            <a:solidFill>
                              <a:srgbClr val="FF0000"/>
                            </a:solidFill>
                            <a:latin typeface="Cambria Math" panose="02040503050406030204" pitchFamily="18" charset="0"/>
                          </a:rPr>
                          <m:t>350</m:t>
                        </m:r>
                      </m:den>
                    </m:f>
                    <m:r>
                      <a:rPr lang="en-US"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100% ≈16% </m:t>
                    </m:r>
                  </m:oMath>
                </a14:m>
                <a:endParaRPr lang="en-US" sz="2400" dirty="0">
                  <a:solidFill>
                    <a:srgbClr val="FF0000"/>
                  </a:solidFill>
                </a:endParaRPr>
              </a:p>
            </p:txBody>
          </p:sp>
        </mc:Choice>
        <mc:Fallback xmlns="">
          <p:sp>
            <p:nvSpPr>
              <p:cNvPr id="10" name="TextBox 9">
                <a:extLst>
                  <a:ext uri="{FF2B5EF4-FFF2-40B4-BE49-F238E27FC236}">
                    <a16:creationId xmlns:a16="http://schemas.microsoft.com/office/drawing/2014/main" id="{B16725BA-0830-1643-9662-F160A6977280}"/>
                  </a:ext>
                </a:extLst>
              </p:cNvPr>
              <p:cNvSpPr txBox="1">
                <a:spLocks noRot="1" noChangeAspect="1" noMove="1" noResize="1" noEditPoints="1" noAdjustHandles="1" noChangeArrowheads="1" noChangeShapeType="1" noTextEdit="1"/>
              </p:cNvSpPr>
              <p:nvPr/>
            </p:nvSpPr>
            <p:spPr>
              <a:xfrm>
                <a:off x="2495600" y="4601046"/>
                <a:ext cx="8157283" cy="1146852"/>
              </a:xfrm>
              <a:prstGeom prst="rect">
                <a:avLst/>
              </a:prstGeom>
              <a:blipFill>
                <a:blip r:embed="rId3"/>
                <a:stretch>
                  <a:fillRect l="-933" r="-1866" b="-2174"/>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E41C7B46-0AF3-8B40-88A9-935F4773FD4C}"/>
              </a:ext>
            </a:extLst>
          </p:cNvPr>
          <p:cNvSpPr txBox="1"/>
          <p:nvPr/>
        </p:nvSpPr>
        <p:spPr>
          <a:xfrm>
            <a:off x="2276786" y="6217935"/>
            <a:ext cx="9915214" cy="461665"/>
          </a:xfrm>
          <a:prstGeom prst="rect">
            <a:avLst/>
          </a:prstGeom>
          <a:noFill/>
        </p:spPr>
        <p:txBody>
          <a:bodyPr wrap="square" rtlCol="0">
            <a:spAutoFit/>
          </a:bodyPr>
          <a:lstStyle/>
          <a:p>
            <a:r>
              <a:rPr lang="en-US" sz="2400" dirty="0">
                <a:solidFill>
                  <a:srgbClr val="FF0000"/>
                </a:solidFill>
              </a:rPr>
              <a:t>Survey other days; how late would be useful; sample should be random. </a:t>
            </a:r>
          </a:p>
        </p:txBody>
      </p:sp>
      <p:sp>
        <p:nvSpPr>
          <p:cNvPr id="12" name="TextBox 7">
            <a:extLst>
              <a:ext uri="{FF2B5EF4-FFF2-40B4-BE49-F238E27FC236}">
                <a16:creationId xmlns:a16="http://schemas.microsoft.com/office/drawing/2014/main" id="{7681C0AC-8443-DF4B-A08E-99233E354912}"/>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E1.1</a:t>
            </a:r>
          </a:p>
        </p:txBody>
      </p:sp>
    </p:spTree>
    <p:extLst>
      <p:ext uri="{BB962C8B-B14F-4D97-AF65-F5344CB8AC3E}">
        <p14:creationId xmlns:p14="http://schemas.microsoft.com/office/powerpoint/2010/main" val="95197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E1.1</a:t>
            </a:r>
            <a:r>
              <a:rPr lang="en-US" altLang="en-US" sz="2800" b="1" dirty="0"/>
              <a:t>: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t>You have completed the </a:t>
            </a:r>
            <a:r>
              <a:rPr lang="en-US" altLang="en-US" sz="2400" b="1" dirty="0"/>
              <a:t>first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B050"/>
                </a:solidFill>
              </a:rPr>
              <a:t>If you have completed and understood this </a:t>
            </a:r>
            <a:r>
              <a:rPr lang="en-US" altLang="en-US" sz="2400" dirty="0" smtClean="0">
                <a:solidFill>
                  <a:srgbClr val="00B050"/>
                </a:solidFill>
              </a:rPr>
              <a:t>section,</a:t>
            </a:r>
            <a:br>
              <a:rPr lang="en-US" altLang="en-US" sz="2400" dirty="0" smtClean="0">
                <a:solidFill>
                  <a:srgbClr val="00B050"/>
                </a:solidFill>
              </a:rPr>
            </a:br>
            <a:r>
              <a:rPr lang="en-US" altLang="en-US" sz="2400" b="1" dirty="0" smtClean="0">
                <a:solidFill>
                  <a:srgbClr val="00B050"/>
                </a:solidFill>
              </a:rPr>
              <a:t>click</a:t>
            </a:r>
            <a:r>
              <a:rPr lang="en-US" altLang="en-US" sz="2400" dirty="0" smtClean="0">
                <a:solidFill>
                  <a:srgbClr val="00B050"/>
                </a:solidFill>
              </a:rPr>
              <a:t> </a:t>
            </a:r>
            <a:r>
              <a:rPr lang="en-US" altLang="en-US" sz="2400" dirty="0">
                <a:solidFill>
                  <a:srgbClr val="00B050"/>
                </a:solidFill>
              </a:rPr>
              <a:t>to start the </a:t>
            </a:r>
            <a:r>
              <a:rPr lang="en-US" altLang="en-US" sz="2400" b="1" dirty="0">
                <a:solidFill>
                  <a:srgbClr val="00B050"/>
                </a:solidFill>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C00000"/>
                </a:solidFill>
              </a:rPr>
              <a:t>If you need more examples and interactive practice, go to</a:t>
            </a:r>
            <a:br>
              <a:rPr lang="en-US" altLang="en-US" sz="2400" dirty="0">
                <a:solidFill>
                  <a:srgbClr val="C00000"/>
                </a:solidFill>
              </a:rPr>
            </a:br>
            <a:r>
              <a:rPr lang="en-US" altLang="en-US" sz="2400" b="1" dirty="0">
                <a:solidFill>
                  <a:srgbClr val="FF0000"/>
                </a:solidFill>
                <a:hlinkClick r:id="rId2"/>
              </a:rPr>
              <a:t>http://</a:t>
            </a:r>
            <a:r>
              <a:rPr lang="en-US" altLang="en-US" sz="2400" b="1" dirty="0" smtClean="0">
                <a:solidFill>
                  <a:srgbClr val="FF0000"/>
                </a:solidFill>
                <a:hlinkClick r:id="rId2"/>
              </a:rPr>
              <a:t>szalonta.hu/ske/text/E1/skee1s1.html</a:t>
            </a:r>
            <a:endParaRPr lang="en-US" altLang="en-US" sz="2400" b="1" dirty="0" smtClean="0">
              <a:solidFill>
                <a:srgbClr val="FF0000"/>
              </a:solidFill>
            </a:endParaRPr>
          </a:p>
          <a:p>
            <a:pPr algn="ctr"/>
            <a:endParaRPr lang="en-US" altLang="en-US" sz="2400" b="1" dirty="0">
              <a:solidFill>
                <a:srgbClr val="C00000"/>
              </a:solidFill>
            </a:endParaRPr>
          </a:p>
          <a:p>
            <a:endParaRPr lang="en-US" altLang="en-US" b="1" dirty="0">
              <a:solidFill>
                <a:srgbClr val="FF0000"/>
              </a:solidFill>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E1.1</a:t>
            </a:r>
          </a:p>
        </p:txBody>
      </p:sp>
    </p:spTree>
    <p:extLst>
      <p:ext uri="{BB962C8B-B14F-4D97-AF65-F5344CB8AC3E}">
        <p14:creationId xmlns:p14="http://schemas.microsoft.com/office/powerpoint/2010/main" val="11893259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46509"/>
            <a:ext cx="991521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Sampling</a:t>
            </a:r>
            <a:r>
              <a:rPr lang="en-US" altLang="en-US" sz="3000" b="1" dirty="0"/>
              <a:t> </a:t>
            </a:r>
          </a:p>
        </p:txBody>
      </p:sp>
      <p:sp>
        <p:nvSpPr>
          <p:cNvPr id="2" name="TextBox 1">
            <a:extLst>
              <a:ext uri="{FF2B5EF4-FFF2-40B4-BE49-F238E27FC236}">
                <a16:creationId xmlns:a16="http://schemas.microsoft.com/office/drawing/2014/main" id="{98630BBC-5E72-5B44-87E1-18D31FE0DD8E}"/>
              </a:ext>
            </a:extLst>
          </p:cNvPr>
          <p:cNvSpPr txBox="1"/>
          <p:nvPr/>
        </p:nvSpPr>
        <p:spPr>
          <a:xfrm>
            <a:off x="2435932" y="695869"/>
            <a:ext cx="9696400" cy="2462213"/>
          </a:xfrm>
          <a:prstGeom prst="rect">
            <a:avLst/>
          </a:prstGeom>
          <a:noFill/>
        </p:spPr>
        <p:txBody>
          <a:bodyPr wrap="square" rtlCol="0">
            <a:spAutoFit/>
          </a:bodyPr>
          <a:lstStyle/>
          <a:p>
            <a:r>
              <a:rPr lang="en-US" sz="2400" dirty="0"/>
              <a:t>When conducting a survey it is often impossible to ask every individual who might be concerned or involved.  For example, for a political opinion poll it is only possible to ask a sample of the population how they would vote.</a:t>
            </a:r>
          </a:p>
          <a:p>
            <a:pPr>
              <a:spcBef>
                <a:spcPts val="600"/>
              </a:spcBef>
            </a:pPr>
            <a:r>
              <a:rPr lang="en-US" sz="2400" b="1" dirty="0"/>
              <a:t>Population</a:t>
            </a:r>
            <a:r>
              <a:rPr lang="en-US" sz="2400" dirty="0"/>
              <a:t> is used for any group for which information is required. </a:t>
            </a:r>
          </a:p>
          <a:p>
            <a:pPr>
              <a:spcBef>
                <a:spcPts val="600"/>
              </a:spcBef>
            </a:pPr>
            <a:r>
              <a:rPr lang="en-US" sz="2400" dirty="0"/>
              <a:t>          For example, the following could be populations:</a:t>
            </a:r>
          </a:p>
        </p:txBody>
      </p:sp>
      <p:sp>
        <p:nvSpPr>
          <p:cNvPr id="3" name="TextBox 2">
            <a:extLst>
              <a:ext uri="{FF2B5EF4-FFF2-40B4-BE49-F238E27FC236}">
                <a16:creationId xmlns:a16="http://schemas.microsoft.com/office/drawing/2014/main" id="{F07A337F-2700-1147-9857-D5D8057A854A}"/>
              </a:ext>
            </a:extLst>
          </p:cNvPr>
          <p:cNvSpPr txBox="1"/>
          <p:nvPr/>
        </p:nvSpPr>
        <p:spPr>
          <a:xfrm>
            <a:off x="3610292" y="3183509"/>
            <a:ext cx="7632848" cy="1685077"/>
          </a:xfrm>
          <a:prstGeom prst="rect">
            <a:avLst/>
          </a:prstGeom>
          <a:noFill/>
        </p:spPr>
        <p:txBody>
          <a:bodyPr wrap="square" rtlCol="0">
            <a:spAutoFit/>
          </a:bodyPr>
          <a:lstStyle/>
          <a:p>
            <a:pPr>
              <a:spcAft>
                <a:spcPts val="300"/>
              </a:spcAft>
            </a:pPr>
            <a:r>
              <a:rPr lang="en-US" dirty="0"/>
              <a:t>•	</a:t>
            </a:r>
            <a:r>
              <a:rPr lang="en-US" sz="2400" dirty="0"/>
              <a:t>Plymouth Argyle Football Club supporters,</a:t>
            </a:r>
          </a:p>
          <a:p>
            <a:pPr>
              <a:spcAft>
                <a:spcPts val="300"/>
              </a:spcAft>
            </a:pPr>
            <a:r>
              <a:rPr lang="en-US" sz="2400" dirty="0"/>
              <a:t>•	Laptops produced in a factory,</a:t>
            </a:r>
          </a:p>
          <a:p>
            <a:pPr>
              <a:spcAft>
                <a:spcPts val="300"/>
              </a:spcAft>
            </a:pPr>
            <a:r>
              <a:rPr lang="en-US" sz="2400" dirty="0"/>
              <a:t>•	Adult voters in England,</a:t>
            </a:r>
          </a:p>
          <a:p>
            <a:pPr>
              <a:spcAft>
                <a:spcPts val="300"/>
              </a:spcAft>
            </a:pPr>
            <a:r>
              <a:rPr lang="en-US" sz="2400" dirty="0"/>
              <a:t>•	All students in your school or college</a:t>
            </a:r>
          </a:p>
        </p:txBody>
      </p:sp>
      <p:sp>
        <p:nvSpPr>
          <p:cNvPr id="4" name="TextBox 3">
            <a:extLst>
              <a:ext uri="{FF2B5EF4-FFF2-40B4-BE49-F238E27FC236}">
                <a16:creationId xmlns:a16="http://schemas.microsoft.com/office/drawing/2014/main" id="{121D91D8-0B8C-BC45-9963-C08B74153DE0}"/>
              </a:ext>
            </a:extLst>
          </p:cNvPr>
          <p:cNvSpPr txBox="1"/>
          <p:nvPr/>
        </p:nvSpPr>
        <p:spPr>
          <a:xfrm>
            <a:off x="2134201" y="4999347"/>
            <a:ext cx="10299861" cy="1277273"/>
          </a:xfrm>
          <a:prstGeom prst="rect">
            <a:avLst/>
          </a:prstGeom>
          <a:noFill/>
        </p:spPr>
        <p:txBody>
          <a:bodyPr wrap="square" rtlCol="0">
            <a:spAutoFit/>
          </a:bodyPr>
          <a:lstStyle/>
          <a:p>
            <a:r>
              <a:rPr lang="en-US" sz="2400" dirty="0"/>
              <a:t>Conclusions are reached by looking at </a:t>
            </a:r>
            <a:r>
              <a:rPr lang="en-US" sz="2400" b="1" dirty="0"/>
              <a:t>samples</a:t>
            </a:r>
            <a:r>
              <a:rPr lang="en-US" sz="2400" dirty="0"/>
              <a:t> taken from a </a:t>
            </a:r>
            <a:r>
              <a:rPr lang="en-US" sz="2400" b="1" dirty="0"/>
              <a:t>population</a:t>
            </a:r>
            <a:r>
              <a:rPr lang="en-US" sz="2400" dirty="0"/>
              <a:t>. </a:t>
            </a:r>
          </a:p>
          <a:p>
            <a:pPr>
              <a:spcBef>
                <a:spcPts val="600"/>
              </a:spcBef>
            </a:pPr>
            <a:r>
              <a:rPr lang="en-US" sz="2400" dirty="0"/>
              <a:t>There are many methods for selecting a sample from a population but we will look carefully at 3 of these here:</a:t>
            </a:r>
          </a:p>
        </p:txBody>
      </p:sp>
      <p:sp>
        <p:nvSpPr>
          <p:cNvPr id="5" name="TextBox 4">
            <a:extLst>
              <a:ext uri="{FF2B5EF4-FFF2-40B4-BE49-F238E27FC236}">
                <a16:creationId xmlns:a16="http://schemas.microsoft.com/office/drawing/2014/main" id="{E8D943CD-96B8-6041-B0E1-99F8283FFE6B}"/>
              </a:ext>
            </a:extLst>
          </p:cNvPr>
          <p:cNvSpPr txBox="1"/>
          <p:nvPr/>
        </p:nvSpPr>
        <p:spPr>
          <a:xfrm>
            <a:off x="3712207" y="6304131"/>
            <a:ext cx="7143849" cy="461665"/>
          </a:xfrm>
          <a:prstGeom prst="rect">
            <a:avLst/>
          </a:prstGeom>
          <a:noFill/>
        </p:spPr>
        <p:txBody>
          <a:bodyPr wrap="square" rtlCol="0">
            <a:spAutoFit/>
          </a:bodyPr>
          <a:lstStyle/>
          <a:p>
            <a:r>
              <a:rPr lang="en-US" b="1" dirty="0"/>
              <a:t>      </a:t>
            </a:r>
            <a:r>
              <a:rPr lang="en-US" sz="2400" b="1" dirty="0"/>
              <a:t>Random             Stratified              Systematic</a:t>
            </a:r>
          </a:p>
        </p:txBody>
      </p:sp>
      <p:sp>
        <p:nvSpPr>
          <p:cNvPr id="8" name="TextBox 7">
            <a:extLst>
              <a:ext uri="{FF2B5EF4-FFF2-40B4-BE49-F238E27FC236}">
                <a16:creationId xmlns:a16="http://schemas.microsoft.com/office/drawing/2014/main" id="{ABE621EF-A352-B042-9B77-CAC872C12C68}"/>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600"/>
              </a:spcAft>
            </a:pPr>
            <a:r>
              <a:rPr lang="en-US" altLang="en-US" b="1" dirty="0">
                <a:solidFill>
                  <a:schemeClr val="bg1"/>
                </a:solidFill>
              </a:rPr>
              <a:t>STRAND E</a:t>
            </a:r>
          </a:p>
          <a:p>
            <a:pPr algn="ctr">
              <a:spcAft>
                <a:spcPts val="600"/>
              </a:spcAft>
            </a:pPr>
            <a:r>
              <a:rPr lang="en-US" altLang="en-US" b="1" dirty="0">
                <a:solidFill>
                  <a:schemeClr val="bg1"/>
                </a:solidFill>
              </a:rPr>
              <a:t>UNIT E1 </a:t>
            </a:r>
          </a:p>
          <a:p>
            <a:pPr algn="ctr">
              <a:spcAft>
                <a:spcPts val="600"/>
              </a:spcAft>
            </a:pPr>
            <a:r>
              <a:rPr lang="en-US" altLang="en-US" b="1" dirty="0">
                <a:solidFill>
                  <a:schemeClr val="bg1"/>
                </a:solidFill>
              </a:rPr>
              <a:t>Section </a:t>
            </a:r>
            <a:r>
              <a:rPr lang="en-US" altLang="en-US" b="1" dirty="0" smtClean="0">
                <a:solidFill>
                  <a:schemeClr val="bg1"/>
                </a:solidFill>
              </a:rPr>
              <a:t>E1.2</a:t>
            </a:r>
            <a:endParaRPr lang="en-US" altLang="en-US" b="1" dirty="0">
              <a:solidFill>
                <a:schemeClr val="bg1"/>
              </a:solidFill>
            </a:endParaRPr>
          </a:p>
        </p:txBody>
      </p:sp>
    </p:spTree>
    <p:extLst>
      <p:ext uri="{BB962C8B-B14F-4D97-AF65-F5344CB8AC3E}">
        <p14:creationId xmlns:p14="http://schemas.microsoft.com/office/powerpoint/2010/main" val="98205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Alapértelmezett terv">
  <a:themeElements>
    <a:clrScheme name="Custom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C00000"/>
      </a:hlink>
      <a:folHlink>
        <a:srgbClr val="C00000"/>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D26DF9-5106-4408-AEB8-21B8AFA51FB3}">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9ee75292-5076-4fcc-bc52-dcc754448144"/>
    <ds:schemaRef ds:uri="http://purl.org/dc/terms/"/>
    <ds:schemaRef ds:uri="f7b00057-f5aa-46f4-8410-da255f325540"/>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43552F-E41D-424C-8547-11ECC67B9BE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7728</TotalTime>
  <Words>2984</Words>
  <Application>Microsoft Office PowerPoint</Application>
  <PresentationFormat>Widescreen</PresentationFormat>
  <Paragraphs>440</Paragraphs>
  <Slides>31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ＭＳ Ｐゴシック</vt:lpstr>
      <vt:lpstr>Arial</vt:lpstr>
      <vt:lpstr>Calibri</vt:lpstr>
      <vt:lpstr>Cambria Math</vt:lpstr>
      <vt:lpstr>Times</vt:lpstr>
      <vt:lpstr>Times New Roman</vt:lpstr>
      <vt:lpstr>Alapértelmezett terv</vt:lpstr>
      <vt:lpstr>TSST Strand E UNIT E1: Data Collection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Russell Geach</cp:lastModifiedBy>
  <cp:revision>278</cp:revision>
  <cp:lastPrinted>2016-10-17T08:47:54Z</cp:lastPrinted>
  <dcterms:created xsi:type="dcterms:W3CDTF">2012-10-10T19:07:13Z</dcterms:created>
  <dcterms:modified xsi:type="dcterms:W3CDTF">2021-01-12T12:21:21Z</dcterms:modified>
</cp:coreProperties>
</file>