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55" r:id="rId5"/>
    <p:sldId id="345" r:id="rId6"/>
    <p:sldId id="405" r:id="rId7"/>
    <p:sldId id="390" r:id="rId8"/>
    <p:sldId id="406" r:id="rId9"/>
    <p:sldId id="404" r:id="rId10"/>
    <p:sldId id="383" r:id="rId11"/>
    <p:sldId id="384" r:id="rId12"/>
    <p:sldId id="409" r:id="rId13"/>
    <p:sldId id="410" r:id="rId14"/>
    <p:sldId id="419" r:id="rId15"/>
    <p:sldId id="282" r:id="rId16"/>
    <p:sldId id="287" r:id="rId17"/>
    <p:sldId id="411" r:id="rId18"/>
    <p:sldId id="420" r:id="rId19"/>
    <p:sldId id="413" r:id="rId20"/>
    <p:sldId id="415" r:id="rId21"/>
    <p:sldId id="416" r:id="rId22"/>
    <p:sldId id="417" r:id="rId23"/>
    <p:sldId id="418" r:id="rId24"/>
    <p:sldId id="421" r:id="rId25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6"/>
  </p:normalViewPr>
  <p:slideViewPr>
    <p:cSldViewPr>
      <p:cViewPr varScale="1">
        <p:scale>
          <a:sx n="65" d="100"/>
          <a:sy n="65" d="100"/>
        </p:scale>
        <p:origin x="834" y="54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Number of goals scored per game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762688"/>
        <c:axId val="117797248"/>
      </c:barChart>
      <c:catAx>
        <c:axId val="11776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797248"/>
        <c:crosses val="autoZero"/>
        <c:auto val="1"/>
        <c:lblAlgn val="ctr"/>
        <c:lblOffset val="100"/>
        <c:noMultiLvlLbl val="0"/>
      </c:catAx>
      <c:valAx>
        <c:axId val="11779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762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Frequency of number of goals scored per game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66584726496334E-2"/>
          <c:y val="0.10872239849770123"/>
          <c:w val="0.93241419911385293"/>
          <c:h val="0.77468667769451294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Sheet1!$A$1:$A$8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cat>
          <c:val>
            <c:numRef>
              <c:f>Sheet1!$B$1:$B$8</c:f>
              <c:numCache>
                <c:formatCode>General</c:formatCode>
                <c:ptCount val="8"/>
                <c:pt idx="0">
                  <c:v>2</c:v>
                </c:pt>
                <c:pt idx="1">
                  <c:v>10</c:v>
                </c:pt>
                <c:pt idx="2">
                  <c:v>10</c:v>
                </c:pt>
                <c:pt idx="3">
                  <c:v>9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34E-9B4C-B55B-C4CA8116A0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830400"/>
        <c:axId val="117831936"/>
      </c:lineChart>
      <c:catAx>
        <c:axId val="11783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831936"/>
        <c:crosses val="autoZero"/>
        <c:auto val="1"/>
        <c:lblAlgn val="ctr"/>
        <c:lblOffset val="100"/>
        <c:noMultiLvlLbl val="0"/>
      </c:catAx>
      <c:valAx>
        <c:axId val="117831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83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Average monthly</a:t>
            </a:r>
            <a:r>
              <a:rPr lang="en-US" baseline="0" dirty="0"/>
              <a:t> temperature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Sheet1!$C$1:$C$12</c:f>
              <c:numCache>
                <c:formatCode>General</c:formatCode>
                <c:ptCount val="12"/>
                <c:pt idx="0">
                  <c:v>8</c:v>
                </c:pt>
                <c:pt idx="1">
                  <c:v>8</c:v>
                </c:pt>
                <c:pt idx="2">
                  <c:v>9</c:v>
                </c:pt>
                <c:pt idx="3">
                  <c:v>11</c:v>
                </c:pt>
                <c:pt idx="4">
                  <c:v>15</c:v>
                </c:pt>
                <c:pt idx="5">
                  <c:v>17</c:v>
                </c:pt>
                <c:pt idx="6">
                  <c:v>19</c:v>
                </c:pt>
                <c:pt idx="7">
                  <c:v>20</c:v>
                </c:pt>
                <c:pt idx="8">
                  <c:v>18</c:v>
                </c:pt>
                <c:pt idx="9">
                  <c:v>15</c:v>
                </c:pt>
                <c:pt idx="10">
                  <c:v>11</c:v>
                </c:pt>
                <c:pt idx="11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BC-3D46-BFB2-89966C77F0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659328"/>
        <c:axId val="118661120"/>
      </c:lineChart>
      <c:catAx>
        <c:axId val="118659328"/>
        <c:scaling>
          <c:orientation val="minMax"/>
        </c:scaling>
        <c:delete val="1"/>
        <c:axPos val="b"/>
        <c:majorTickMark val="none"/>
        <c:minorTickMark val="none"/>
        <c:tickLblPos val="nextTo"/>
        <c:crossAx val="118661120"/>
        <c:crosses val="autoZero"/>
        <c:auto val="1"/>
        <c:lblAlgn val="ctr"/>
        <c:lblOffset val="100"/>
        <c:noMultiLvlLbl val="0"/>
      </c:catAx>
      <c:valAx>
        <c:axId val="11866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659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6/8/2021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8091150" y="-12927013"/>
            <a:ext cx="24331613" cy="13687426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6616" tIns="48308" rIns="96616" bIns="48308"/>
          <a:lstStyle/>
          <a:p>
            <a:fld id="{7E86C206-6EC7-5E44-A44C-D46775DD781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63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F019A-3B82-BE4C-B60E-1C3F60EA68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48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133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261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6C206-6EC7-5E44-A44C-D46775DD781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894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6C206-6EC7-5E44-A44C-D46775DD781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550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722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6C206-6EC7-5E44-A44C-D46775DD781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000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6C206-6EC7-5E44-A44C-D46775DD781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68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6C206-6EC7-5E44-A44C-D46775DD781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287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6C206-6EC7-5E44-A44C-D46775DD781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93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zalonta.hu/ske/text/E2/skee2s2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zalonta.hu/ske/text/E2/skee2s3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zalonta.hu/ske/text/E2/skee2s4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zalonta.hu/ske/text/E2/skee2s1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TSST STRAND E</a:t>
            </a:r>
            <a:br>
              <a:rPr lang="en-GB" sz="3600" b="1" dirty="0" smtClean="0"/>
            </a:br>
            <a:r>
              <a:rPr lang="en-GB" sz="3600" b="1" dirty="0" smtClean="0"/>
              <a:t>UNIT E2: </a:t>
            </a:r>
            <a:r>
              <a:rPr lang="en-GB" sz="3600" b="1" dirty="0"/>
              <a:t>Data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/>
        </p:nvSpPr>
        <p:spPr bwMode="auto">
          <a:xfrm>
            <a:off x="1609727" y="292685"/>
            <a:ext cx="8146749" cy="3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4572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9144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3716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18288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eaLnBrk="1" hangingPunct="1"/>
            <a:endParaRPr lang="en-US" altLang="en-US" sz="2400" dirty="0"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0594" y="15686"/>
            <a:ext cx="998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Section </a:t>
            </a:r>
            <a:r>
              <a:rPr lang="en-US" altLang="en-US" sz="2800" b="1" dirty="0" smtClean="0"/>
              <a:t>E2.2: </a:t>
            </a:r>
            <a:r>
              <a:rPr lang="en-US" altLang="en-US" sz="2800" b="1" dirty="0"/>
              <a:t>Fitness Check</a:t>
            </a:r>
            <a:endParaRPr lang="en-US" sz="28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10C8EE2-CA15-D54B-B73A-33769FE1EC1F}"/>
              </a:ext>
            </a:extLst>
          </p:cNvPr>
          <p:cNvSpPr txBox="1"/>
          <p:nvPr/>
        </p:nvSpPr>
        <p:spPr>
          <a:xfrm>
            <a:off x="5384801" y="4064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D77BBF-89D0-BE42-8849-12BD7CF5C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1" y="752506"/>
            <a:ext cx="4568551" cy="42549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260460-AE13-7342-984F-6CE588E0D34B}"/>
              </a:ext>
            </a:extLst>
          </p:cNvPr>
          <p:cNvSpPr txBox="1"/>
          <p:nvPr/>
        </p:nvSpPr>
        <p:spPr>
          <a:xfrm>
            <a:off x="8688288" y="1793349"/>
            <a:ext cx="33260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line graph shows how the height of a sunflower plant changed in the weeks after it was planted.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70ED5F-9F98-284B-A633-1AC97E878DCB}"/>
              </a:ext>
            </a:extLst>
          </p:cNvPr>
          <p:cNvSpPr txBox="1"/>
          <p:nvPr/>
        </p:nvSpPr>
        <p:spPr>
          <a:xfrm>
            <a:off x="2999656" y="4966008"/>
            <a:ext cx="864096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a) What was the height of the plant when planted?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b) How much did the plant grow in the first week?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c) What is the greatest height reached so far?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d) How long did it take to go from 54 to 78 cm?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94BFBA-F2BC-9849-981A-5B03F6EB9979}"/>
              </a:ext>
            </a:extLst>
          </p:cNvPr>
          <p:cNvSpPr txBox="1"/>
          <p:nvPr/>
        </p:nvSpPr>
        <p:spPr>
          <a:xfrm>
            <a:off x="10292444" y="4973104"/>
            <a:ext cx="144016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  </a:t>
            </a:r>
            <a:r>
              <a:rPr lang="en-US" sz="2400" dirty="0">
                <a:solidFill>
                  <a:srgbClr val="FF0000"/>
                </a:solidFill>
              </a:rPr>
              <a:t>8 cm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22 cm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 84 cm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</a:rPr>
              <a:t>3 weeks</a:t>
            </a:r>
          </a:p>
          <a:p>
            <a:endParaRPr lang="en-US" dirty="0"/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E2.2</a:t>
            </a:r>
          </a:p>
        </p:txBody>
      </p:sp>
    </p:spTree>
    <p:extLst>
      <p:ext uri="{BB962C8B-B14F-4D97-AF65-F5344CB8AC3E}">
        <p14:creationId xmlns:p14="http://schemas.microsoft.com/office/powerpoint/2010/main" val="186736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872" y="6693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E2.2: </a:t>
            </a:r>
            <a:r>
              <a:rPr lang="en-US" altLang="en-US" sz="2800" b="1" dirty="0"/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8BCBF1D4-8939-C440-9101-9943AE0AB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974883"/>
            <a:ext cx="998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 smtClean="0"/>
              <a:t>second </a:t>
            </a:r>
            <a:r>
              <a:rPr lang="en-US" altLang="en-US" sz="2400" b="1" dirty="0"/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9C357A-75AC-414E-96C7-FD8B3CE9B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2180709"/>
            <a:ext cx="9988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DF812-6048-1944-B15C-126560943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3849012"/>
            <a:ext cx="9988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FF0000"/>
                </a:solidFill>
                <a:hlinkClick r:id="rId3"/>
              </a:rPr>
              <a:t>http://</a:t>
            </a:r>
            <a:r>
              <a:rPr lang="en-US" altLang="en-US" sz="2400" b="1" dirty="0" smtClean="0">
                <a:solidFill>
                  <a:srgbClr val="FF0000"/>
                </a:solidFill>
                <a:hlinkClick r:id="rId3"/>
              </a:rPr>
              <a:t>szalonta.hu/ske/text/E2/skee2s2.html</a:t>
            </a:r>
            <a:endParaRPr lang="en-US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</a:t>
            </a:r>
            <a:r>
              <a:rPr lang="en-US" altLang="en-US" b="1" dirty="0" smtClean="0">
                <a:solidFill>
                  <a:schemeClr val="bg1"/>
                </a:solidFill>
              </a:rPr>
              <a:t>E2.2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9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229BA9-9376-834E-87BF-BC587207B08E}"/>
              </a:ext>
            </a:extLst>
          </p:cNvPr>
          <p:cNvSpPr txBox="1"/>
          <p:nvPr/>
        </p:nvSpPr>
        <p:spPr>
          <a:xfrm>
            <a:off x="2235079" y="40261"/>
            <a:ext cx="998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STEM and LEAF Plots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899C9E-FF8D-7B4E-AE63-8F42B84C2772}"/>
              </a:ext>
            </a:extLst>
          </p:cNvPr>
          <p:cNvSpPr/>
          <p:nvPr/>
        </p:nvSpPr>
        <p:spPr>
          <a:xfrm>
            <a:off x="2351584" y="672849"/>
            <a:ext cx="9505051" cy="242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dirty="0"/>
              <a:t>Here is another very simple way which quickly gives an overall view of the general characteristics of the data.  This is called a stem and leaf plot and here how it works.</a:t>
            </a:r>
          </a:p>
          <a:p>
            <a:pPr>
              <a:spcBef>
                <a:spcPts val="600"/>
              </a:spcBef>
            </a:pPr>
            <a:r>
              <a:rPr lang="en-US" sz="2400" b="1" dirty="0"/>
              <a:t>Example: </a:t>
            </a:r>
          </a:p>
          <a:p>
            <a:pPr>
              <a:spcAft>
                <a:spcPts val="300"/>
              </a:spcAft>
            </a:pPr>
            <a:r>
              <a:rPr lang="en-US" sz="2400" dirty="0"/>
              <a:t>The marks gained out of 50 by 15 pupils in a Biology test are as given below:  27, 36, 24, 17, 35, 18, 23, 25, 34, 25, 41, 18, 22, 24, 42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D7EF0C-0F9F-8A44-983E-6FA24415ABF9}"/>
              </a:ext>
            </a:extLst>
          </p:cNvPr>
          <p:cNvSpPr/>
          <p:nvPr/>
        </p:nvSpPr>
        <p:spPr>
          <a:xfrm>
            <a:off x="2537025" y="3213279"/>
            <a:ext cx="465968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stem and leaf plot uses  'tens' as the stem 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and the 'units' as the leaf.</a:t>
            </a:r>
          </a:p>
          <a:p>
            <a:endParaRPr lang="en-US" sz="2400" dirty="0"/>
          </a:p>
          <a:p>
            <a:r>
              <a:rPr lang="en-US" sz="2400" dirty="0"/>
              <a:t>The leaf part is reordered 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to give a final plot.</a:t>
            </a:r>
          </a:p>
          <a:p>
            <a:r>
              <a:rPr lang="en-US" sz="2400" dirty="0"/>
              <a:t>This gives at a glance an impression of the spread </a:t>
            </a:r>
          </a:p>
          <a:p>
            <a:r>
              <a:rPr lang="en-US" sz="2400" dirty="0"/>
              <a:t>and average of the marks</a:t>
            </a:r>
            <a:r>
              <a:rPr lang="en-US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46574F-8E0C-8641-B501-5BBE3CCC92A3}"/>
              </a:ext>
            </a:extLst>
          </p:cNvPr>
          <p:cNvSpPr txBox="1"/>
          <p:nvPr/>
        </p:nvSpPr>
        <p:spPr>
          <a:xfrm>
            <a:off x="7366120" y="3126889"/>
            <a:ext cx="3893586" cy="1792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STEM            LEAF</a:t>
            </a:r>
          </a:p>
          <a:p>
            <a:pPr>
              <a:spcBef>
                <a:spcPts val="300"/>
              </a:spcBef>
            </a:pPr>
            <a:r>
              <a:rPr lang="en-US" sz="1800" b="1" dirty="0"/>
              <a:t>   </a:t>
            </a:r>
            <a:r>
              <a:rPr lang="en-US" sz="1800" dirty="0"/>
              <a:t>0</a:t>
            </a:r>
          </a:p>
          <a:p>
            <a:r>
              <a:rPr lang="en-US" sz="1800" dirty="0"/>
              <a:t>   1           7   8   8</a:t>
            </a:r>
          </a:p>
          <a:p>
            <a:r>
              <a:rPr lang="en-US" sz="1800" dirty="0"/>
              <a:t>   2           7   4   3   5   5   2   4</a:t>
            </a:r>
          </a:p>
          <a:p>
            <a:r>
              <a:rPr lang="en-US" sz="1800" dirty="0"/>
              <a:t>   3           6   5   4</a:t>
            </a:r>
          </a:p>
          <a:p>
            <a:r>
              <a:rPr lang="en-US" sz="1800" dirty="0"/>
              <a:t>   4           1   2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0A6F732-41E7-744F-8683-AB8C6FC4E87A}"/>
              </a:ext>
            </a:extLst>
          </p:cNvPr>
          <p:cNvCxnSpPr/>
          <p:nvPr/>
        </p:nvCxnSpPr>
        <p:spPr bwMode="auto">
          <a:xfrm>
            <a:off x="7373887" y="3501008"/>
            <a:ext cx="3260250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549D1DD-5BD0-A949-9898-F440AC509831}"/>
              </a:ext>
            </a:extLst>
          </p:cNvPr>
          <p:cNvCxnSpPr>
            <a:cxnSpLocks/>
          </p:cNvCxnSpPr>
          <p:nvPr/>
        </p:nvCxnSpPr>
        <p:spPr bwMode="auto">
          <a:xfrm>
            <a:off x="8256240" y="3126890"/>
            <a:ext cx="0" cy="1670263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4F6CDF0-BF80-F847-8D20-89A49A1CCF4E}"/>
              </a:ext>
            </a:extLst>
          </p:cNvPr>
          <p:cNvSpPr txBox="1"/>
          <p:nvPr/>
        </p:nvSpPr>
        <p:spPr>
          <a:xfrm>
            <a:off x="7373887" y="4980288"/>
            <a:ext cx="3893586" cy="1792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STEM            LEAF</a:t>
            </a:r>
          </a:p>
          <a:p>
            <a:pPr>
              <a:spcBef>
                <a:spcPts val="300"/>
              </a:spcBef>
            </a:pPr>
            <a:r>
              <a:rPr lang="en-US" sz="1800" b="1" dirty="0">
                <a:solidFill>
                  <a:srgbClr val="FF0000"/>
                </a:solidFill>
              </a:rPr>
              <a:t>   </a:t>
            </a:r>
            <a:r>
              <a:rPr lang="en-US" sz="1800" dirty="0">
                <a:solidFill>
                  <a:srgbClr val="FF0000"/>
                </a:solidFill>
              </a:rPr>
              <a:t>0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1           7   8   8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2           2   3   4   4   5   5   7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3           4   5   6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4           1   2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47805F-52E3-F244-8EC1-4709D65F4198}"/>
              </a:ext>
            </a:extLst>
          </p:cNvPr>
          <p:cNvCxnSpPr/>
          <p:nvPr/>
        </p:nvCxnSpPr>
        <p:spPr bwMode="auto">
          <a:xfrm>
            <a:off x="7373887" y="5301208"/>
            <a:ext cx="3122368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58886A-2D23-0A4F-BEDB-912F093A09C7}"/>
              </a:ext>
            </a:extLst>
          </p:cNvPr>
          <p:cNvCxnSpPr>
            <a:cxnSpLocks/>
          </p:cNvCxnSpPr>
          <p:nvPr/>
        </p:nvCxnSpPr>
        <p:spPr bwMode="auto">
          <a:xfrm>
            <a:off x="8256240" y="5034148"/>
            <a:ext cx="0" cy="173893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</a:t>
            </a:r>
            <a:r>
              <a:rPr lang="en-US" altLang="en-US" b="1" dirty="0" smtClean="0">
                <a:solidFill>
                  <a:schemeClr val="bg1"/>
                </a:solidFill>
              </a:rPr>
              <a:t>E2.3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0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229BA9-9376-834E-87BF-BC587207B08E}"/>
              </a:ext>
            </a:extLst>
          </p:cNvPr>
          <p:cNvSpPr txBox="1"/>
          <p:nvPr/>
        </p:nvSpPr>
        <p:spPr>
          <a:xfrm>
            <a:off x="2207568" y="31150"/>
            <a:ext cx="998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Times for One Mile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772A74-0DED-134E-BFAE-B1C1624B4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145" y="1578344"/>
            <a:ext cx="6703272" cy="998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8BA603-E61E-394C-9121-21B2FB5CC7A4}"/>
              </a:ext>
            </a:extLst>
          </p:cNvPr>
          <p:cNvSpPr txBox="1"/>
          <p:nvPr/>
        </p:nvSpPr>
        <p:spPr>
          <a:xfrm>
            <a:off x="4079777" y="4082510"/>
            <a:ext cx="358892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0</a:t>
            </a:r>
            <a:r>
              <a:rPr lang="en-US" sz="2400" dirty="0"/>
              <a:t>    7 9 5 5 9</a:t>
            </a:r>
          </a:p>
          <a:p>
            <a:r>
              <a:rPr lang="en-US" sz="2400" b="1" dirty="0"/>
              <a:t>1    </a:t>
            </a:r>
            <a:r>
              <a:rPr lang="en-US" sz="2400" dirty="0"/>
              <a:t>7 5 7 9 8 0 7 8 6 7 9</a:t>
            </a:r>
          </a:p>
          <a:p>
            <a:r>
              <a:rPr lang="en-US" sz="2400" b="1" dirty="0"/>
              <a:t>2    </a:t>
            </a:r>
            <a:r>
              <a:rPr lang="en-US" sz="2400" dirty="0"/>
              <a:t>1 2 2 3 1 2 1 0</a:t>
            </a:r>
          </a:p>
          <a:p>
            <a:r>
              <a:rPr lang="en-US" sz="2400" b="1" dirty="0"/>
              <a:t>3    </a:t>
            </a:r>
            <a:r>
              <a:rPr lang="en-US" sz="2400" dirty="0"/>
              <a:t>1</a:t>
            </a:r>
          </a:p>
          <a:p>
            <a:pPr marL="342900" indent="-342900">
              <a:buAutoNum type="arabicPlain"/>
            </a:pP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7ABEFB-9299-D740-A43C-E89AD93B7FD6}"/>
              </a:ext>
            </a:extLst>
          </p:cNvPr>
          <p:cNvCxnSpPr>
            <a:cxnSpLocks/>
          </p:cNvCxnSpPr>
          <p:nvPr/>
        </p:nvCxnSpPr>
        <p:spPr>
          <a:xfrm>
            <a:off x="4511824" y="4082510"/>
            <a:ext cx="0" cy="16645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56BDB77-04FE-274D-B25C-8E2AD1E000C4}"/>
              </a:ext>
            </a:extLst>
          </p:cNvPr>
          <p:cNvSpPr txBox="1"/>
          <p:nvPr/>
        </p:nvSpPr>
        <p:spPr>
          <a:xfrm>
            <a:off x="7536161" y="4047603"/>
            <a:ext cx="34563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    5 5 7 9 9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1    </a:t>
            </a:r>
            <a:r>
              <a:rPr lang="en-US" sz="2400" dirty="0">
                <a:solidFill>
                  <a:srgbClr val="FF0000"/>
                </a:solidFill>
              </a:rPr>
              <a:t>0 5 6 7 7 7 7 8 8 9 9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2    </a:t>
            </a:r>
            <a:r>
              <a:rPr lang="en-US" sz="2400" dirty="0">
                <a:solidFill>
                  <a:srgbClr val="FF0000"/>
                </a:solidFill>
              </a:rPr>
              <a:t>0 1 1 1 2 2 3 3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3    </a:t>
            </a:r>
            <a:r>
              <a:rPr lang="en-US" sz="2400" dirty="0">
                <a:solidFill>
                  <a:srgbClr val="FF0000"/>
                </a:solidFill>
              </a:rPr>
              <a:t>1</a:t>
            </a:r>
          </a:p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F16C029-7E27-2746-8869-86846B2CA4F1}"/>
              </a:ext>
            </a:extLst>
          </p:cNvPr>
          <p:cNvCxnSpPr>
            <a:cxnSpLocks/>
          </p:cNvCxnSpPr>
          <p:nvPr/>
        </p:nvCxnSpPr>
        <p:spPr>
          <a:xfrm>
            <a:off x="7968208" y="4047603"/>
            <a:ext cx="0" cy="16645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F3E2BE4-2679-B54C-BDBD-5B78C289E70D}"/>
              </a:ext>
            </a:extLst>
          </p:cNvPr>
          <p:cNvSpPr txBox="1"/>
          <p:nvPr/>
        </p:nvSpPr>
        <p:spPr>
          <a:xfrm>
            <a:off x="4079777" y="669119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Example:</a:t>
            </a:r>
            <a:r>
              <a:rPr lang="en-US" sz="2400" dirty="0"/>
              <a:t> Here are the times in minutes for a group of adults to walk or run one mile: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D67E95-4F65-FF43-ABAF-8A508D52A9E5}"/>
              </a:ext>
            </a:extLst>
          </p:cNvPr>
          <p:cNvSpPr txBox="1"/>
          <p:nvPr/>
        </p:nvSpPr>
        <p:spPr>
          <a:xfrm>
            <a:off x="4608369" y="2620207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Illustrate the data in a stem and leaf plot; what can you say about the data?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FC10A-587B-814A-B82E-BE2C3F00914F}"/>
              </a:ext>
            </a:extLst>
          </p:cNvPr>
          <p:cNvSpPr txBox="1"/>
          <p:nvPr/>
        </p:nvSpPr>
        <p:spPr>
          <a:xfrm>
            <a:off x="4284323" y="3520134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Solution: </a:t>
            </a:r>
            <a:r>
              <a:rPr lang="en-US" sz="2400" dirty="0">
                <a:solidFill>
                  <a:srgbClr val="FF0000"/>
                </a:solidFill>
              </a:rPr>
              <a:t>We first list and secondly reorder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420F91-AADE-4B40-8A46-C9668DEE46A9}"/>
              </a:ext>
            </a:extLst>
          </p:cNvPr>
          <p:cNvSpPr txBox="1"/>
          <p:nvPr/>
        </p:nvSpPr>
        <p:spPr>
          <a:xfrm>
            <a:off x="3982151" y="5999389"/>
            <a:ext cx="7373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It looks as if one group ran (or at least jogged) while the other group just walked at varying speeds!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E2.3</a:t>
            </a:r>
          </a:p>
        </p:txBody>
      </p:sp>
    </p:spTree>
    <p:extLst>
      <p:ext uri="{BB962C8B-B14F-4D97-AF65-F5344CB8AC3E}">
        <p14:creationId xmlns:p14="http://schemas.microsoft.com/office/powerpoint/2010/main" val="281382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9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442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E2.3: </a:t>
            </a:r>
            <a:r>
              <a:rPr lang="en-US" altLang="en-US" sz="2800" b="1" dirty="0"/>
              <a:t>Fitness Test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156680-637F-8A4F-AECC-0CDA463EC3F0}"/>
              </a:ext>
            </a:extLst>
          </p:cNvPr>
          <p:cNvSpPr txBox="1"/>
          <p:nvPr/>
        </p:nvSpPr>
        <p:spPr>
          <a:xfrm>
            <a:off x="2686944" y="650680"/>
            <a:ext cx="9007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Blood samples were taken from 40 blood donors and the lead concentration (mg per 100 ml) recorded.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12BE54-7F2C-264C-A880-19C014EFF672}"/>
              </a:ext>
            </a:extLst>
          </p:cNvPr>
          <p:cNvSpPr txBox="1"/>
          <p:nvPr/>
        </p:nvSpPr>
        <p:spPr>
          <a:xfrm>
            <a:off x="2686944" y="1478785"/>
            <a:ext cx="950505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/>
              <a:t>a</a:t>
            </a:r>
            <a:r>
              <a:rPr lang="en-US" sz="2400" dirty="0"/>
              <a:t>) Construct a stem and leaf plot to represent the data.</a:t>
            </a:r>
          </a:p>
          <a:p>
            <a:r>
              <a:rPr lang="en-US" sz="2400" dirty="0"/>
              <a:t>b) What are the values of the range and the median (middle) value?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ACC96-67C7-0E4C-B059-BFBF2AA6B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418" y="2533551"/>
            <a:ext cx="5316789" cy="16341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CCA6FA-1AF6-E34B-AC99-C2D75F2E15C7}"/>
              </a:ext>
            </a:extLst>
          </p:cNvPr>
          <p:cNvSpPr txBox="1"/>
          <p:nvPr/>
        </p:nvSpPr>
        <p:spPr>
          <a:xfrm>
            <a:off x="4610355" y="4184121"/>
            <a:ext cx="6211326" cy="206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800" b="1" dirty="0">
                <a:solidFill>
                  <a:srgbClr val="FF0000"/>
                </a:solidFill>
              </a:rPr>
              <a:t>STEM              LEAF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1            7  7  8  8  9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2            0  2  3  4  4  4  5  5  5  5  8  8  8  8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3            0  0  0  1  1  2  5  6  8  9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4            1  2  3  4  5  5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5            3  3</a:t>
            </a:r>
          </a:p>
          <a:p>
            <a:r>
              <a:rPr lang="en-US" sz="1800" dirty="0">
                <a:solidFill>
                  <a:srgbClr val="FF0000"/>
                </a:solidFill>
              </a:rPr>
              <a:t>   6            0  4  5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B16835-28B1-F740-A3CC-D3FE6A4F416F}"/>
              </a:ext>
            </a:extLst>
          </p:cNvPr>
          <p:cNvSpPr txBox="1"/>
          <p:nvPr/>
        </p:nvSpPr>
        <p:spPr>
          <a:xfrm>
            <a:off x="4151784" y="4209917"/>
            <a:ext cx="46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4BD3A6-EA89-9844-8380-33F2F5C6AF46}"/>
              </a:ext>
            </a:extLst>
          </p:cNvPr>
          <p:cNvSpPr txBox="1"/>
          <p:nvPr/>
        </p:nvSpPr>
        <p:spPr>
          <a:xfrm>
            <a:off x="4095503" y="6309320"/>
            <a:ext cx="6392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b)  </a:t>
            </a:r>
            <a:r>
              <a:rPr lang="en-US" sz="2400" dirty="0">
                <a:solidFill>
                  <a:srgbClr val="FF0000"/>
                </a:solidFill>
              </a:rPr>
              <a:t>Range = 65 – 17= 48 and median = 30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367B135-2CA5-5146-9B4F-00337DB13518}"/>
              </a:ext>
            </a:extLst>
          </p:cNvPr>
          <p:cNvCxnSpPr/>
          <p:nvPr/>
        </p:nvCxnSpPr>
        <p:spPr bwMode="auto">
          <a:xfrm>
            <a:off x="5519936" y="4209918"/>
            <a:ext cx="0" cy="1955387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C9B6765-9D97-6740-8000-4B6941EFFE38}"/>
              </a:ext>
            </a:extLst>
          </p:cNvPr>
          <p:cNvCxnSpPr/>
          <p:nvPr/>
        </p:nvCxnSpPr>
        <p:spPr bwMode="auto">
          <a:xfrm>
            <a:off x="4511824" y="4509120"/>
            <a:ext cx="4359904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E2.3</a:t>
            </a:r>
          </a:p>
        </p:txBody>
      </p:sp>
    </p:spTree>
    <p:extLst>
      <p:ext uri="{BB962C8B-B14F-4D97-AF65-F5344CB8AC3E}">
        <p14:creationId xmlns:p14="http://schemas.microsoft.com/office/powerpoint/2010/main" val="45403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872" y="6693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E2.3: </a:t>
            </a:r>
            <a:r>
              <a:rPr lang="en-US" altLang="en-US" sz="2800" b="1" dirty="0"/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8BCBF1D4-8939-C440-9101-9943AE0AB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974883"/>
            <a:ext cx="998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 smtClean="0"/>
              <a:t>third </a:t>
            </a:r>
            <a:r>
              <a:rPr lang="en-US" altLang="en-US" sz="2400" b="1" dirty="0"/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9C357A-75AC-414E-96C7-FD8B3CE9B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2180709"/>
            <a:ext cx="9988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DF812-6048-1944-B15C-126560943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3849012"/>
            <a:ext cx="9988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FF0000"/>
                </a:solidFill>
                <a:hlinkClick r:id="rId3"/>
              </a:rPr>
              <a:t>http://</a:t>
            </a:r>
            <a:r>
              <a:rPr lang="en-US" altLang="en-US" sz="2400" b="1" dirty="0" smtClean="0">
                <a:solidFill>
                  <a:srgbClr val="FF0000"/>
                </a:solidFill>
                <a:hlinkClick r:id="rId3"/>
              </a:rPr>
              <a:t>szalonta.hu/ske/text/E2/skee2s3.html</a:t>
            </a:r>
            <a:endParaRPr lang="en-US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</a:t>
            </a:r>
            <a:r>
              <a:rPr lang="en-US" altLang="en-US" b="1" dirty="0" smtClean="0">
                <a:solidFill>
                  <a:schemeClr val="bg1"/>
                </a:solidFill>
              </a:rPr>
              <a:t>E2.3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12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1172" y="34738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Histograms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C518F-1333-DC46-9434-BCADE2D7B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965" y="1646961"/>
            <a:ext cx="7194845" cy="345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F2DDEE-65CC-4A47-8701-9A20543B8B2A}"/>
              </a:ext>
            </a:extLst>
          </p:cNvPr>
          <p:cNvSpPr txBox="1"/>
          <p:nvPr/>
        </p:nvSpPr>
        <p:spPr>
          <a:xfrm>
            <a:off x="2216646" y="691079"/>
            <a:ext cx="9984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continuous data, when any value over a range of values is possible, a frequency graph like the one below can be used to illustrate the data.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29EDF2-0614-5747-AB40-73DC119E3D77}"/>
              </a:ext>
            </a:extLst>
          </p:cNvPr>
          <p:cNvSpPr txBox="1"/>
          <p:nvPr/>
        </p:nvSpPr>
        <p:spPr>
          <a:xfrm>
            <a:off x="2222401" y="5099296"/>
            <a:ext cx="100662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called a histogram, and is </a:t>
            </a:r>
            <a:r>
              <a:rPr lang="en-US" sz="2400" dirty="0" err="1"/>
              <a:t>characterised</a:t>
            </a:r>
            <a:r>
              <a:rPr lang="en-US" sz="2400" dirty="0"/>
              <a:t> by having a continuous scale along the horizontal axis. Care must be taken about the end points.  For example, the interval (in mins) would normally be 30 ≤ time &lt; 35,  so that a time of 35 minutes would be in the second interval.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</a:t>
            </a:r>
            <a:r>
              <a:rPr lang="en-US" altLang="en-US" b="1" dirty="0" smtClean="0">
                <a:solidFill>
                  <a:schemeClr val="bg1"/>
                </a:solidFill>
              </a:rPr>
              <a:t>E2.4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4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44748"/>
            <a:ext cx="9988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Using the Histogram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C518F-1333-DC46-9434-BCADE2D7B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72" y="2729042"/>
            <a:ext cx="8352928" cy="40721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919C9-BDFC-FF40-846B-75DC8B9EA9BA}"/>
              </a:ext>
            </a:extLst>
          </p:cNvPr>
          <p:cNvSpPr txBox="1"/>
          <p:nvPr/>
        </p:nvSpPr>
        <p:spPr>
          <a:xfrm>
            <a:off x="3917123" y="666235"/>
            <a:ext cx="640871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Problems:</a:t>
            </a:r>
          </a:p>
          <a:p>
            <a:r>
              <a:rPr lang="en-US" sz="2400" dirty="0"/>
              <a:t>How many people completed the Fun Run in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a) between 40 and 45 minutes   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b) less than 40 minutes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c) less than one hour?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CA1EC9-82D0-584E-B398-71C99764056A}"/>
              </a:ext>
            </a:extLst>
          </p:cNvPr>
          <p:cNvSpPr txBox="1"/>
          <p:nvPr/>
        </p:nvSpPr>
        <p:spPr>
          <a:xfrm>
            <a:off x="9021198" y="1370797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2DCE9F-1CBC-5B4E-A12E-2487D0A73FDB}"/>
              </a:ext>
            </a:extLst>
          </p:cNvPr>
          <p:cNvSpPr txBox="1"/>
          <p:nvPr/>
        </p:nvSpPr>
        <p:spPr>
          <a:xfrm>
            <a:off x="8328248" y="181101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 + 8 = 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A8A9FA-C22A-1941-851F-D07F05E7AA66}"/>
              </a:ext>
            </a:extLst>
          </p:cNvPr>
          <p:cNvSpPr txBox="1"/>
          <p:nvPr/>
        </p:nvSpPr>
        <p:spPr>
          <a:xfrm>
            <a:off x="7301880" y="2285065"/>
            <a:ext cx="4049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 + 8 + 21 + 28 + 7 = 74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E2.4</a:t>
            </a:r>
          </a:p>
        </p:txBody>
      </p:sp>
    </p:spTree>
    <p:extLst>
      <p:ext uri="{BB962C8B-B14F-4D97-AF65-F5344CB8AC3E}">
        <p14:creationId xmlns:p14="http://schemas.microsoft.com/office/powerpoint/2010/main" val="177955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880" y="28463"/>
            <a:ext cx="99491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Histogram: Worked Example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C25482-E073-1B48-A876-ACAEBC9DC116}"/>
              </a:ext>
            </a:extLst>
          </p:cNvPr>
          <p:cNvSpPr txBox="1"/>
          <p:nvPr/>
        </p:nvSpPr>
        <p:spPr>
          <a:xfrm>
            <a:off x="2242880" y="728767"/>
            <a:ext cx="1011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group of students measured the reaction times of 50 other students. The times are given below, correct to the nearest hundredth of a second.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C68801-BDBF-6F4B-BD35-E15A32C78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440" y="1564343"/>
            <a:ext cx="6584740" cy="17206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9EC889-7840-AE4E-93E2-A34FD3F4C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416" y="3973126"/>
            <a:ext cx="4850968" cy="28848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BD9B802-CA98-914C-8EDD-4C63098E55B7}"/>
              </a:ext>
            </a:extLst>
          </p:cNvPr>
          <p:cNvSpPr txBox="1"/>
          <p:nvPr/>
        </p:nvSpPr>
        <p:spPr>
          <a:xfrm>
            <a:off x="3346480" y="339822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draw a histogram, we first need to group the data: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E2.4</a:t>
            </a:r>
          </a:p>
        </p:txBody>
      </p:sp>
    </p:spTree>
    <p:extLst>
      <p:ext uri="{BB962C8B-B14F-4D97-AF65-F5344CB8AC3E}">
        <p14:creationId xmlns:p14="http://schemas.microsoft.com/office/powerpoint/2010/main" val="93454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1172" y="2937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Histogram: Worked Example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3C27EA-C50C-C342-BE37-74BBC76C27AA}"/>
              </a:ext>
            </a:extLst>
          </p:cNvPr>
          <p:cNvSpPr txBox="1"/>
          <p:nvPr/>
        </p:nvSpPr>
        <p:spPr>
          <a:xfrm>
            <a:off x="2203413" y="827388"/>
            <a:ext cx="9972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Now we can draw the histogram, as below.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7304BA-D1B9-3C43-91D4-22AADBD0D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8" y="1749510"/>
            <a:ext cx="7315567" cy="38257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7C8CA6-0562-E946-A2B3-0E26578CE80D}"/>
              </a:ext>
            </a:extLst>
          </p:cNvPr>
          <p:cNvSpPr txBox="1"/>
          <p:nvPr/>
        </p:nvSpPr>
        <p:spPr>
          <a:xfrm>
            <a:off x="6888088" y="563511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/>
              <a:t>Reaction Time(s</a:t>
            </a:r>
            <a:r>
              <a:rPr lang="en-US" sz="1800" i="1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DD3B45-A6A1-9F45-93FB-1F41B878426B}"/>
              </a:ext>
            </a:extLst>
          </p:cNvPr>
          <p:cNvSpPr txBox="1"/>
          <p:nvPr/>
        </p:nvSpPr>
        <p:spPr>
          <a:xfrm>
            <a:off x="3791744" y="138017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/>
              <a:t>Frequency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3DAA5D-47F2-464D-B2E9-D28CBCF7922C}"/>
              </a:ext>
            </a:extLst>
          </p:cNvPr>
          <p:cNvSpPr txBox="1"/>
          <p:nvPr/>
        </p:nvSpPr>
        <p:spPr>
          <a:xfrm>
            <a:off x="4007768" y="3212976"/>
            <a:ext cx="4320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E2.4</a:t>
            </a:r>
          </a:p>
        </p:txBody>
      </p:sp>
    </p:spTree>
    <p:extLst>
      <p:ext uri="{BB962C8B-B14F-4D97-AF65-F5344CB8AC3E}">
        <p14:creationId xmlns:p14="http://schemas.microsoft.com/office/powerpoint/2010/main" val="221932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093" y="67491"/>
            <a:ext cx="98650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Data Presentation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9856" y="3390406"/>
            <a:ext cx="532765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 smtClean="0"/>
              <a:t>Pie </a:t>
            </a:r>
            <a:r>
              <a:rPr lang="en-US" altLang="en-US" sz="2400" dirty="0"/>
              <a:t>Charts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Line Graphs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Stem and Leaf Plots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Frequency Graphs: Histograms</a:t>
            </a:r>
          </a:p>
          <a:p>
            <a:pPr marL="0" indent="0"/>
            <a:endParaRPr lang="en-US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C77461-8681-D44D-B85D-428C97017DEE}"/>
              </a:ext>
            </a:extLst>
          </p:cNvPr>
          <p:cNvSpPr txBox="1"/>
          <p:nvPr/>
        </p:nvSpPr>
        <p:spPr>
          <a:xfrm>
            <a:off x="3568689" y="714851"/>
            <a:ext cx="705678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Presenting data is an informative and helpful way is another key aspect of Data Science.</a:t>
            </a:r>
          </a:p>
          <a:p>
            <a:endParaRPr lang="en-US" sz="2400" dirty="0"/>
          </a:p>
          <a:p>
            <a:r>
              <a:rPr lang="en-US" sz="2400" dirty="0"/>
              <a:t>Here we consider some of the ways in which this can be done with aspects of data analysis.</a:t>
            </a:r>
          </a:p>
          <a:p>
            <a:endParaRPr lang="en-US" sz="2400" dirty="0"/>
          </a:p>
          <a:p>
            <a:r>
              <a:rPr lang="en-US" sz="2400" dirty="0"/>
              <a:t>There are five sections in this Unit, namely: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2320" y="67491"/>
            <a:ext cx="220341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</a:t>
            </a:r>
            <a:r>
              <a:rPr lang="en-US" altLang="en-US" b="1" dirty="0" smtClean="0">
                <a:solidFill>
                  <a:schemeClr val="bg1"/>
                </a:solidFill>
              </a:rPr>
              <a:t>E2 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92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247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E2.4: </a:t>
            </a:r>
            <a:r>
              <a:rPr lang="en-US" altLang="en-US" sz="2800" b="1" dirty="0"/>
              <a:t>Fitness Test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3C27EA-C50C-C342-BE37-74BBC76C27AA}"/>
              </a:ext>
            </a:extLst>
          </p:cNvPr>
          <p:cNvSpPr txBox="1"/>
          <p:nvPr/>
        </p:nvSpPr>
        <p:spPr>
          <a:xfrm>
            <a:off x="2203413" y="821718"/>
            <a:ext cx="9988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457200" algn="l"/>
              </a:tabLst>
            </a:pPr>
            <a:r>
              <a:rPr lang="en-US" sz="2400" dirty="0"/>
              <a:t>	This histogram shows the weights of learners in a school.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7C8CA6-0562-E946-A2B3-0E26578CE80D}"/>
              </a:ext>
            </a:extLst>
          </p:cNvPr>
          <p:cNvSpPr txBox="1"/>
          <p:nvPr/>
        </p:nvSpPr>
        <p:spPr>
          <a:xfrm>
            <a:off x="6001332" y="468863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/>
              <a:t>       Weight (kg)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DD3B45-A6A1-9F45-93FB-1F41B878426B}"/>
              </a:ext>
            </a:extLst>
          </p:cNvPr>
          <p:cNvSpPr txBox="1"/>
          <p:nvPr/>
        </p:nvSpPr>
        <p:spPr>
          <a:xfrm>
            <a:off x="3985108" y="122877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/>
              <a:t>Frequency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8D1E34-2D63-EC47-BB49-CD8E1B6DD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863" y="1628474"/>
            <a:ext cx="6577054" cy="31061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590938F-ADCF-0548-989C-1EC427341CEF}"/>
              </a:ext>
            </a:extLst>
          </p:cNvPr>
          <p:cNvSpPr txBox="1"/>
          <p:nvPr/>
        </p:nvSpPr>
        <p:spPr>
          <a:xfrm>
            <a:off x="2873995" y="5043500"/>
            <a:ext cx="7776865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2400" dirty="0"/>
              <a:t>a) How many had a weight greater than 70 kg?</a:t>
            </a:r>
          </a:p>
          <a:p>
            <a:pPr>
              <a:spcAft>
                <a:spcPts val="500"/>
              </a:spcAft>
            </a:pPr>
            <a:r>
              <a:rPr lang="en-US" sz="2400" dirty="0"/>
              <a:t>b) How many had a weight between 50 and 65 kg?</a:t>
            </a:r>
          </a:p>
          <a:p>
            <a:pPr>
              <a:spcAft>
                <a:spcPts val="500"/>
              </a:spcAft>
            </a:pPr>
            <a:r>
              <a:rPr lang="en-US" sz="2400" dirty="0"/>
              <a:t>c) How many had a weight less than 50 kg?</a:t>
            </a:r>
          </a:p>
          <a:p>
            <a:pPr>
              <a:spcAft>
                <a:spcPts val="500"/>
              </a:spcAft>
            </a:pPr>
            <a:r>
              <a:rPr lang="en-US" sz="2400" dirty="0"/>
              <a:t>d) How many learners were there in the school</a:t>
            </a:r>
            <a:r>
              <a:rPr lang="en-US" dirty="0"/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D28FA3-F351-524E-9604-07B813079887}"/>
              </a:ext>
            </a:extLst>
          </p:cNvPr>
          <p:cNvSpPr txBox="1"/>
          <p:nvPr/>
        </p:nvSpPr>
        <p:spPr>
          <a:xfrm>
            <a:off x="10119370" y="5102313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5D26CD-9CF9-1942-8323-73649EF26064}"/>
              </a:ext>
            </a:extLst>
          </p:cNvPr>
          <p:cNvSpPr txBox="1"/>
          <p:nvPr/>
        </p:nvSpPr>
        <p:spPr>
          <a:xfrm>
            <a:off x="10056440" y="5499274"/>
            <a:ext cx="611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884677-B700-4042-ABA3-DA41C3DEA7E8}"/>
              </a:ext>
            </a:extLst>
          </p:cNvPr>
          <p:cNvSpPr txBox="1"/>
          <p:nvPr/>
        </p:nvSpPr>
        <p:spPr>
          <a:xfrm>
            <a:off x="10056440" y="5918846"/>
            <a:ext cx="76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56DCE4-82EF-654B-81E0-F17800EDF7DC}"/>
              </a:ext>
            </a:extLst>
          </p:cNvPr>
          <p:cNvSpPr txBox="1"/>
          <p:nvPr/>
        </p:nvSpPr>
        <p:spPr>
          <a:xfrm>
            <a:off x="10140290" y="635790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81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29D56F-58BF-E249-A99B-A5D0468BC185}"/>
              </a:ext>
            </a:extLst>
          </p:cNvPr>
          <p:cNvSpPr txBox="1"/>
          <p:nvPr/>
        </p:nvSpPr>
        <p:spPr>
          <a:xfrm>
            <a:off x="4242854" y="2875445"/>
            <a:ext cx="259060" cy="28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79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2" grpId="0"/>
      <p:bldP spid="14" grpId="0"/>
      <p:bldP spid="15" grpId="0"/>
      <p:bldP spid="13" grpId="0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872" y="6693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E2.4: </a:t>
            </a:r>
            <a:r>
              <a:rPr lang="en-US" altLang="en-US" sz="2800" b="1" dirty="0"/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8BCBF1D4-8939-C440-9101-9943AE0AB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1509830"/>
            <a:ext cx="998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 smtClean="0"/>
              <a:t>last </a:t>
            </a:r>
            <a:r>
              <a:rPr lang="en-US" altLang="en-US" sz="2400" b="1" dirty="0"/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DF812-6048-1944-B15C-126560943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3140968"/>
            <a:ext cx="9988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FF0000"/>
                </a:solidFill>
                <a:hlinkClick r:id="rId3"/>
              </a:rPr>
              <a:t>http://</a:t>
            </a:r>
            <a:r>
              <a:rPr lang="en-US" altLang="en-US" sz="2400" b="1" dirty="0" smtClean="0">
                <a:solidFill>
                  <a:srgbClr val="FF0000"/>
                </a:solidFill>
                <a:hlinkClick r:id="rId3"/>
              </a:rPr>
              <a:t>szalonta.hu/ske/text/E2/skee2s4.html</a:t>
            </a:r>
            <a:endParaRPr lang="en-US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</a:t>
            </a:r>
            <a:r>
              <a:rPr lang="en-US" altLang="en-US" b="1" dirty="0" smtClean="0">
                <a:solidFill>
                  <a:schemeClr val="bg1"/>
                </a:solidFill>
              </a:rPr>
              <a:t>E2.4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61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/>
        </p:nvSpPr>
        <p:spPr bwMode="auto">
          <a:xfrm>
            <a:off x="1609727" y="292685"/>
            <a:ext cx="8146749" cy="3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4572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9144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3716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18288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eaLnBrk="1" hangingPunct="1"/>
            <a:endParaRPr lang="en-US" altLang="en-US" sz="2400" dirty="0"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7568" y="18807"/>
            <a:ext cx="998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Data Presentation: Pie Charts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10C8EE2-CA15-D54B-B73A-33769FE1EC1F}"/>
              </a:ext>
            </a:extLst>
          </p:cNvPr>
          <p:cNvSpPr txBox="1"/>
          <p:nvPr/>
        </p:nvSpPr>
        <p:spPr>
          <a:xfrm>
            <a:off x="5384801" y="4064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9B2B9B-1E68-FA4E-AEB5-1EC6E746E0BC}"/>
              </a:ext>
            </a:extLst>
          </p:cNvPr>
          <p:cNvSpPr txBox="1"/>
          <p:nvPr/>
        </p:nvSpPr>
        <p:spPr>
          <a:xfrm>
            <a:off x="1524001" y="4763911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>
                <a:cs typeface="Arial" panose="020B0604020202020204" pitchFamily="34" charset="0"/>
              </a:rPr>
              <a:t>     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F1CF02-6574-DE47-AB05-B175FF416544}"/>
              </a:ext>
            </a:extLst>
          </p:cNvPr>
          <p:cNvSpPr txBox="1"/>
          <p:nvPr/>
        </p:nvSpPr>
        <p:spPr>
          <a:xfrm>
            <a:off x="3007109" y="790205"/>
            <a:ext cx="7956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We will use our colour of cars data from the first section.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D4BFB9-13F2-2C46-B713-048EFD5E5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211" y="1335984"/>
            <a:ext cx="3063485" cy="20669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D38992-7BA8-9F4D-921E-A5EEFAD25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601130"/>
            <a:ext cx="2207568" cy="12399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C4BC726-7DC6-0E4D-BFD1-40475A685081}"/>
              </a:ext>
            </a:extLst>
          </p:cNvPr>
          <p:cNvSpPr txBox="1"/>
          <p:nvPr/>
        </p:nvSpPr>
        <p:spPr>
          <a:xfrm>
            <a:off x="6977044" y="1314072"/>
            <a:ext cx="4878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To construct a pie chart, the angles around the circle must be in proportion to the number of cars of each colour. It is the </a:t>
            </a:r>
            <a:r>
              <a:rPr 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AREA</a:t>
            </a:r>
            <a:r>
              <a:rPr lang="en-US" sz="2400" dirty="0">
                <a:cs typeface="Arial" panose="020B0604020202020204" pitchFamily="34" charset="0"/>
              </a:rPr>
              <a:t> that represents the size of the data.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0F5FA2-84E1-8947-BCE6-29D3B404F94E}"/>
                  </a:ext>
                </a:extLst>
              </p:cNvPr>
              <p:cNvSpPr txBox="1"/>
              <p:nvPr/>
            </p:nvSpPr>
            <p:spPr>
              <a:xfrm>
                <a:off x="3007109" y="3452011"/>
                <a:ext cx="77892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>
                    <a:cs typeface="Arial" panose="020B0604020202020204" pitchFamily="34" charset="0"/>
                  </a:rPr>
                  <a:t>There are 24 cars in total and 360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around the circle, so each car is represented by angle: 360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÷ 24 = 15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2400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0F5FA2-84E1-8947-BCE6-29D3B404F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109" y="3452011"/>
                <a:ext cx="7789296" cy="830997"/>
              </a:xfrm>
              <a:prstGeom prst="rect">
                <a:avLst/>
              </a:prstGeom>
              <a:blipFill>
                <a:blip r:embed="rId5"/>
                <a:stretch>
                  <a:fillRect l="-1140" t="-6061" r="-1140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9AC9446-7D2C-E748-A0A7-CC523DF35DC3}"/>
              </a:ext>
            </a:extLst>
          </p:cNvPr>
          <p:cNvSpPr txBox="1"/>
          <p:nvPr/>
        </p:nvSpPr>
        <p:spPr>
          <a:xfrm>
            <a:off x="7284907" y="3611564"/>
            <a:ext cx="3334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F82A0BF-6A66-AF48-AA55-6DC76D88D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995048"/>
              </p:ext>
            </p:extLst>
          </p:nvPr>
        </p:nvGraphicFramePr>
        <p:xfrm>
          <a:off x="7171060" y="4426260"/>
          <a:ext cx="3461063" cy="2235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133">
                  <a:extLst>
                    <a:ext uri="{9D8B030D-6E8A-4147-A177-3AD203B41FA5}">
                      <a16:colId xmlns:a16="http://schemas.microsoft.com/office/drawing/2014/main" val="3667729712"/>
                    </a:ext>
                  </a:extLst>
                </a:gridCol>
                <a:gridCol w="883133">
                  <a:extLst>
                    <a:ext uri="{9D8B030D-6E8A-4147-A177-3AD203B41FA5}">
                      <a16:colId xmlns:a16="http://schemas.microsoft.com/office/drawing/2014/main" val="1883247219"/>
                    </a:ext>
                  </a:extLst>
                </a:gridCol>
                <a:gridCol w="939285">
                  <a:extLst>
                    <a:ext uri="{9D8B030D-6E8A-4147-A177-3AD203B41FA5}">
                      <a16:colId xmlns:a16="http://schemas.microsoft.com/office/drawing/2014/main" val="1755040376"/>
                    </a:ext>
                  </a:extLst>
                </a:gridCol>
                <a:gridCol w="755512">
                  <a:extLst>
                    <a:ext uri="{9D8B030D-6E8A-4147-A177-3AD203B41FA5}">
                      <a16:colId xmlns:a16="http://schemas.microsoft.com/office/drawing/2014/main" val="1786428128"/>
                    </a:ext>
                  </a:extLst>
                </a:gridCol>
              </a:tblGrid>
              <a:tr h="406535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Colou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Mutiplier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263586"/>
                  </a:ext>
                </a:extLst>
              </a:tr>
              <a:tr h="323318">
                <a:tc>
                  <a:txBody>
                    <a:bodyPr/>
                    <a:lstStyle/>
                    <a:p>
                      <a:r>
                        <a:rPr lang="en-US" dirty="0"/>
                        <a:t>White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996913"/>
                  </a:ext>
                </a:extLst>
              </a:tr>
              <a:tr h="323318">
                <a:tc>
                  <a:txBody>
                    <a:bodyPr/>
                    <a:lstStyle/>
                    <a:p>
                      <a:r>
                        <a:rPr lang="en-US" dirty="0"/>
                        <a:t>Silver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576429"/>
                  </a:ext>
                </a:extLst>
              </a:tr>
              <a:tr h="323318">
                <a:tc>
                  <a:txBody>
                    <a:bodyPr/>
                    <a:lstStyle/>
                    <a:p>
                      <a:r>
                        <a:rPr lang="en-US" dirty="0"/>
                        <a:t>Blue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586855"/>
                  </a:ext>
                </a:extLst>
              </a:tr>
              <a:tr h="323318">
                <a:tc>
                  <a:txBody>
                    <a:bodyPr/>
                    <a:lstStyle/>
                    <a:p>
                      <a:r>
                        <a:rPr lang="en-US" dirty="0"/>
                        <a:t>Black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591239"/>
                  </a:ext>
                </a:extLst>
              </a:tr>
              <a:tr h="323318">
                <a:tc>
                  <a:txBody>
                    <a:bodyPr/>
                    <a:lstStyle/>
                    <a:p>
                      <a:r>
                        <a:rPr lang="en-US" dirty="0"/>
                        <a:t>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93446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AFABD4D-E9DC-5349-A13F-B78096035A5E}"/>
                  </a:ext>
                </a:extLst>
              </p:cNvPr>
              <p:cNvSpPr txBox="1"/>
              <p:nvPr/>
            </p:nvSpPr>
            <p:spPr>
              <a:xfrm>
                <a:off x="3007109" y="4321687"/>
                <a:ext cx="397818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US" sz="2400" dirty="0">
                    <a:cs typeface="Arial" panose="020B0604020202020204" pitchFamily="34" charset="0"/>
                  </a:rPr>
                  <a:t>There are 8 White cars so the angle for White cars is  8×15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= 120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400" dirty="0"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AFABD4D-E9DC-5349-A13F-B78096035A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109" y="4321687"/>
                <a:ext cx="3978189" cy="1200329"/>
              </a:xfrm>
              <a:prstGeom prst="rect">
                <a:avLst/>
              </a:prstGeom>
              <a:blipFill>
                <a:blip r:embed="rId6"/>
                <a:stretch>
                  <a:fillRect l="-2229" t="-3125"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EA43CCD3-549B-544E-ADCE-EA9B27947626}"/>
              </a:ext>
            </a:extLst>
          </p:cNvPr>
          <p:cNvSpPr txBox="1"/>
          <p:nvPr/>
        </p:nvSpPr>
        <p:spPr>
          <a:xfrm>
            <a:off x="2991581" y="5519532"/>
            <a:ext cx="3907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calculate the angles for each </a:t>
            </a:r>
            <a:r>
              <a:rPr lang="en-US" sz="2400" dirty="0" err="1"/>
              <a:t>colour</a:t>
            </a:r>
            <a:r>
              <a:rPr lang="en-US" sz="2400" dirty="0"/>
              <a:t> in the same way as in the table.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8480C5-8180-4E46-8D47-3D32AC220CF5}"/>
              </a:ext>
            </a:extLst>
          </p:cNvPr>
          <p:cNvSpPr txBox="1"/>
          <p:nvPr/>
        </p:nvSpPr>
        <p:spPr>
          <a:xfrm>
            <a:off x="9071469" y="4809947"/>
            <a:ext cx="690147" cy="2233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700"/>
              </a:spcAft>
            </a:pPr>
            <a:r>
              <a:rPr lang="en-US" sz="1800" dirty="0">
                <a:solidFill>
                  <a:srgbClr val="FF0000"/>
                </a:solidFill>
              </a:rPr>
              <a:t>15</a:t>
            </a:r>
          </a:p>
          <a:p>
            <a:pPr>
              <a:spcAft>
                <a:spcPts val="700"/>
              </a:spcAft>
            </a:pPr>
            <a:r>
              <a:rPr lang="en-US" sz="1800" dirty="0">
                <a:solidFill>
                  <a:srgbClr val="FF0000"/>
                </a:solidFill>
              </a:rPr>
              <a:t>15</a:t>
            </a:r>
          </a:p>
          <a:p>
            <a:pPr>
              <a:spcAft>
                <a:spcPts val="700"/>
              </a:spcAft>
            </a:pPr>
            <a:r>
              <a:rPr lang="en-US" sz="1800" dirty="0">
                <a:solidFill>
                  <a:srgbClr val="FF0000"/>
                </a:solidFill>
              </a:rPr>
              <a:t>15</a:t>
            </a:r>
          </a:p>
          <a:p>
            <a:pPr>
              <a:spcAft>
                <a:spcPts val="700"/>
              </a:spcAft>
            </a:pPr>
            <a:r>
              <a:rPr lang="en-US" sz="1800" dirty="0">
                <a:solidFill>
                  <a:srgbClr val="FF0000"/>
                </a:solidFill>
              </a:rPr>
              <a:t>15</a:t>
            </a:r>
          </a:p>
          <a:p>
            <a:pPr>
              <a:spcAft>
                <a:spcPts val="700"/>
              </a:spcAft>
            </a:pPr>
            <a:r>
              <a:rPr lang="en-US" sz="1800" dirty="0">
                <a:solidFill>
                  <a:srgbClr val="FF0000"/>
                </a:solidFill>
              </a:rPr>
              <a:t>15</a:t>
            </a: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FE13C6-A9EE-FB42-9C70-AD12223FD583}"/>
              </a:ext>
            </a:extLst>
          </p:cNvPr>
          <p:cNvSpPr txBox="1"/>
          <p:nvPr/>
        </p:nvSpPr>
        <p:spPr>
          <a:xfrm>
            <a:off x="9800254" y="4817770"/>
            <a:ext cx="793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 120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70A806-D30C-0249-B044-F4F234F48D9E}"/>
              </a:ext>
            </a:extLst>
          </p:cNvPr>
          <p:cNvSpPr txBox="1"/>
          <p:nvPr/>
        </p:nvSpPr>
        <p:spPr>
          <a:xfrm>
            <a:off x="9947378" y="5187102"/>
            <a:ext cx="613207" cy="1469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700"/>
              </a:spcAft>
            </a:pPr>
            <a:r>
              <a:rPr lang="en-US" sz="1800" dirty="0">
                <a:solidFill>
                  <a:srgbClr val="FF0000"/>
                </a:solidFill>
              </a:rPr>
              <a:t>90</a:t>
            </a:r>
          </a:p>
          <a:p>
            <a:pPr>
              <a:spcAft>
                <a:spcPts val="700"/>
              </a:spcAft>
            </a:pPr>
            <a:r>
              <a:rPr lang="en-US" sz="1800" dirty="0">
                <a:solidFill>
                  <a:srgbClr val="FF0000"/>
                </a:solidFill>
              </a:rPr>
              <a:t>90</a:t>
            </a:r>
          </a:p>
          <a:p>
            <a:pPr>
              <a:spcAft>
                <a:spcPts val="700"/>
              </a:spcAft>
            </a:pPr>
            <a:r>
              <a:rPr lang="en-US" sz="1800" dirty="0">
                <a:solidFill>
                  <a:srgbClr val="FF0000"/>
                </a:solidFill>
              </a:rPr>
              <a:t>30</a:t>
            </a:r>
          </a:p>
          <a:p>
            <a:pPr>
              <a:spcAft>
                <a:spcPts val="700"/>
              </a:spcAft>
            </a:pPr>
            <a:r>
              <a:rPr lang="en-US" sz="18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 smtClean="0">
                <a:solidFill>
                  <a:schemeClr val="bg1"/>
                </a:solidFill>
              </a:rPr>
              <a:t>Section E2.1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94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6" grpId="0"/>
      <p:bldP spid="12" grpId="0"/>
      <p:bldP spid="14" grpId="0"/>
      <p:bldP spid="15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/>
        </p:nvSpPr>
        <p:spPr bwMode="auto">
          <a:xfrm>
            <a:off x="2207569" y="238926"/>
            <a:ext cx="9984431" cy="3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4572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9144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3716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18288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Arial" charset="0"/>
                <a:cs typeface="Arial" charset="0"/>
              </a:rPr>
              <a:t>Pie Chart for Colour of Cars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10C8EE2-CA15-D54B-B73A-33769FE1EC1F}"/>
              </a:ext>
            </a:extLst>
          </p:cNvPr>
          <p:cNvSpPr txBox="1"/>
          <p:nvPr/>
        </p:nvSpPr>
        <p:spPr>
          <a:xfrm>
            <a:off x="5384801" y="4064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9B2B9B-1E68-FA4E-AEB5-1EC6E746E0BC}"/>
              </a:ext>
            </a:extLst>
          </p:cNvPr>
          <p:cNvSpPr txBox="1"/>
          <p:nvPr/>
        </p:nvSpPr>
        <p:spPr>
          <a:xfrm>
            <a:off x="1524001" y="4763911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>
                <a:cs typeface="Arial" panose="020B0604020202020204" pitchFamily="34" charset="0"/>
              </a:rPr>
              <a:t>        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0B1449-7F66-0F42-AE7B-CAD580617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16" y="1397681"/>
            <a:ext cx="5823872" cy="40032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5A0DD8-22D3-A54A-8E78-62802FC861F9}"/>
              </a:ext>
            </a:extLst>
          </p:cNvPr>
          <p:cNvSpPr txBox="1"/>
          <p:nvPr/>
        </p:nvSpPr>
        <p:spPr>
          <a:xfrm>
            <a:off x="4007768" y="815609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Using the angles calculated, here is the pie chart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AC1C00-CD4E-7E42-9077-09F6D748C10B}"/>
              </a:ext>
            </a:extLst>
          </p:cNvPr>
          <p:cNvSpPr txBox="1"/>
          <p:nvPr/>
        </p:nvSpPr>
        <p:spPr>
          <a:xfrm>
            <a:off x="4007768" y="5521377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a straightforward way of illustrating qualitative data (that is, the colour of cars); we will next look at how to illustrate quantitative data.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E2.1</a:t>
            </a:r>
          </a:p>
        </p:txBody>
      </p:sp>
    </p:spTree>
    <p:extLst>
      <p:ext uri="{BB962C8B-B14F-4D97-AF65-F5344CB8AC3E}">
        <p14:creationId xmlns:p14="http://schemas.microsoft.com/office/powerpoint/2010/main" val="117672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810C8EE2-CA15-D54B-B73A-33769FE1EC1F}"/>
              </a:ext>
            </a:extLst>
          </p:cNvPr>
          <p:cNvSpPr txBox="1"/>
          <p:nvPr/>
        </p:nvSpPr>
        <p:spPr>
          <a:xfrm>
            <a:off x="5384801" y="4064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9B2B9B-1E68-FA4E-AEB5-1EC6E746E0BC}"/>
              </a:ext>
            </a:extLst>
          </p:cNvPr>
          <p:cNvSpPr txBox="1"/>
          <p:nvPr/>
        </p:nvSpPr>
        <p:spPr>
          <a:xfrm>
            <a:off x="1524001" y="4763911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>
                <a:cs typeface="Arial" panose="020B0604020202020204" pitchFamily="34" charset="0"/>
              </a:rPr>
              <a:t>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9A88E6-AD67-F44D-BC2C-AC5A97F90FA2}"/>
              </a:ext>
            </a:extLst>
          </p:cNvPr>
          <p:cNvSpPr txBox="1"/>
          <p:nvPr/>
        </p:nvSpPr>
        <p:spPr>
          <a:xfrm>
            <a:off x="2232732" y="52457"/>
            <a:ext cx="998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Section </a:t>
            </a:r>
            <a:r>
              <a:rPr lang="en-US" altLang="en-US" sz="2800" b="1" dirty="0" smtClean="0"/>
              <a:t>E2.1: </a:t>
            </a:r>
            <a:r>
              <a:rPr lang="en-US" altLang="en-US" sz="2800" b="1" dirty="0"/>
              <a:t>Fitness Check</a:t>
            </a:r>
            <a:endParaRPr lang="en-US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DF78EE-1187-C94C-B74D-94059713214D}"/>
              </a:ext>
            </a:extLst>
          </p:cNvPr>
          <p:cNvSpPr/>
          <p:nvPr/>
        </p:nvSpPr>
        <p:spPr>
          <a:xfrm>
            <a:off x="2855641" y="1385700"/>
            <a:ext cx="40820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This pie chart, not drawn to scale, shows the Saturday morning activities of a group of 120 children.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C73265-309A-BE4D-B371-A66B4F039262}"/>
              </a:ext>
            </a:extLst>
          </p:cNvPr>
          <p:cNvSpPr/>
          <p:nvPr/>
        </p:nvSpPr>
        <p:spPr>
          <a:xfrm>
            <a:off x="3071664" y="3899152"/>
            <a:ext cx="8640960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a) </a:t>
            </a:r>
            <a:r>
              <a:rPr lang="en-US" sz="2400" dirty="0"/>
              <a:t>The sector for soccer is represented by an angle of 150°.  </a:t>
            </a:r>
          </a:p>
          <a:p>
            <a:r>
              <a:rPr lang="en-US" sz="2400" dirty="0"/>
              <a:t>     How many children play soccer on Saturday mornings?</a:t>
            </a:r>
          </a:p>
          <a:p>
            <a:r>
              <a:rPr lang="en-US" sz="2400" dirty="0"/>
              <a:t>	</a:t>
            </a:r>
          </a:p>
          <a:p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b) Given that 46 children swim on Saturday mornings,  </a:t>
            </a:r>
          </a:p>
          <a:p>
            <a:r>
              <a:rPr lang="en-US" sz="2400" dirty="0"/>
              <a:t>     calculate the value of </a:t>
            </a:r>
            <a:r>
              <a:rPr lang="en-US" sz="2400" i="1" dirty="0">
                <a:latin typeface="Times" pitchFamily="2" charset="0"/>
              </a:rPr>
              <a:t>x</a:t>
            </a:r>
            <a:r>
              <a:rPr lang="en-US" sz="2400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2073C2-F8E9-5549-B9CF-441AD2809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128" y="927352"/>
            <a:ext cx="3022600" cy="2971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66E6368-E0E5-9340-BA5A-F039C579B046}"/>
                  </a:ext>
                </a:extLst>
              </p:cNvPr>
              <p:cNvSpPr txBox="1"/>
              <p:nvPr/>
            </p:nvSpPr>
            <p:spPr>
              <a:xfrm>
                <a:off x="5087888" y="4661086"/>
                <a:ext cx="4320480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Number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150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120=50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66E6368-E0E5-9340-BA5A-F039C579B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4661086"/>
                <a:ext cx="4320480" cy="622222"/>
              </a:xfrm>
              <a:prstGeom prst="rect">
                <a:avLst/>
              </a:prstGeom>
              <a:blipFill>
                <a:blip r:embed="rId4"/>
                <a:stretch>
                  <a:fillRect l="-2053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670997-AF98-EE44-8ACF-C6939886D925}"/>
                  </a:ext>
                </a:extLst>
              </p:cNvPr>
              <p:cNvSpPr txBox="1"/>
              <p:nvPr/>
            </p:nvSpPr>
            <p:spPr>
              <a:xfrm>
                <a:off x="5101704" y="6177281"/>
                <a:ext cx="4644010" cy="924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Angle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 </a:t>
                </a:r>
                <a:r>
                  <a:rPr lang="en-US" sz="2400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120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360°=138°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670997-AF98-EE44-8ACF-C6939886D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704" y="6177281"/>
                <a:ext cx="4644010" cy="924740"/>
              </a:xfrm>
              <a:prstGeom prst="rect">
                <a:avLst/>
              </a:prstGeom>
              <a:blipFill>
                <a:blip r:embed="rId5"/>
                <a:stretch>
                  <a:fillRect l="-1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E2.1</a:t>
            </a:r>
          </a:p>
        </p:txBody>
      </p:sp>
    </p:spTree>
    <p:extLst>
      <p:ext uri="{BB962C8B-B14F-4D97-AF65-F5344CB8AC3E}">
        <p14:creationId xmlns:p14="http://schemas.microsoft.com/office/powerpoint/2010/main" val="340217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872" y="6693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E2.1: </a:t>
            </a:r>
            <a:r>
              <a:rPr lang="en-US" altLang="en-US" sz="2800" b="1" dirty="0"/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8BCBF1D4-8939-C440-9101-9943AE0AB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974883"/>
            <a:ext cx="998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 smtClean="0"/>
              <a:t>first </a:t>
            </a:r>
            <a:r>
              <a:rPr lang="en-US" altLang="en-US" sz="2400" b="1" dirty="0"/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9C357A-75AC-414E-96C7-FD8B3CE9B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2180709"/>
            <a:ext cx="9988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DF812-6048-1944-B15C-126560943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13" y="3849012"/>
            <a:ext cx="9988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FF0000"/>
                </a:solidFill>
                <a:hlinkClick r:id="rId3"/>
              </a:rPr>
              <a:t>http://</a:t>
            </a:r>
            <a:r>
              <a:rPr lang="en-US" altLang="en-US" sz="2400" b="1" dirty="0" smtClean="0">
                <a:solidFill>
                  <a:srgbClr val="FF0000"/>
                </a:solidFill>
                <a:hlinkClick r:id="rId3"/>
              </a:rPr>
              <a:t>szalonta.hu/ske/text/E2/skee2s1.html</a:t>
            </a:r>
            <a:endParaRPr lang="en-US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E2.1</a:t>
            </a:r>
          </a:p>
        </p:txBody>
      </p:sp>
    </p:spTree>
    <p:extLst>
      <p:ext uri="{BB962C8B-B14F-4D97-AF65-F5344CB8AC3E}">
        <p14:creationId xmlns:p14="http://schemas.microsoft.com/office/powerpoint/2010/main" val="101827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/>
        </p:nvSpPr>
        <p:spPr bwMode="auto">
          <a:xfrm>
            <a:off x="1609727" y="292685"/>
            <a:ext cx="8146749" cy="3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4572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9144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3716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18288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eaLnBrk="1" hangingPunct="1"/>
            <a:endParaRPr lang="en-US" altLang="en-US" sz="2400" dirty="0"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1172" y="21679"/>
            <a:ext cx="998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Data Presentation: Line Graphs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10C8EE2-CA15-D54B-B73A-33769FE1EC1F}"/>
              </a:ext>
            </a:extLst>
          </p:cNvPr>
          <p:cNvSpPr txBox="1"/>
          <p:nvPr/>
        </p:nvSpPr>
        <p:spPr>
          <a:xfrm>
            <a:off x="5384801" y="4064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7017DBF9-1B9D-C14A-BE17-D33E8D7AC7AA}"/>
              </a:ext>
            </a:extLst>
          </p:cNvPr>
          <p:cNvGraphicFramePr>
            <a:graphicFrameLocks/>
          </p:cNvGraphicFramePr>
          <p:nvPr/>
        </p:nvGraphicFramePr>
        <p:xfrm>
          <a:off x="2818191" y="1648178"/>
          <a:ext cx="6811232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5643096-22CD-AD47-BE95-5D4C7F0FE94B}"/>
              </a:ext>
            </a:extLst>
          </p:cNvPr>
          <p:cNvSpPr txBox="1"/>
          <p:nvPr/>
        </p:nvSpPr>
        <p:spPr>
          <a:xfrm>
            <a:off x="3186944" y="700561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Here is another way to illustrate the goals-scored data.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2BB96B3-4CC5-204E-BC3E-512BDC7E02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1888360"/>
              </p:ext>
            </p:extLst>
          </p:nvPr>
        </p:nvGraphicFramePr>
        <p:xfrm>
          <a:off x="4012033" y="1137941"/>
          <a:ext cx="6570241" cy="3397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59B2B9B-1E68-FA4E-AEB5-1EC6E746E0BC}"/>
                  </a:ext>
                </a:extLst>
              </p:cNvPr>
              <p:cNvSpPr txBox="1"/>
              <p:nvPr/>
            </p:nvSpPr>
            <p:spPr>
              <a:xfrm>
                <a:off x="2562577" y="4621126"/>
                <a:ext cx="9366071" cy="2168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US" sz="2400" dirty="0">
                    <a:cs typeface="Arial" panose="020B0604020202020204" pitchFamily="34" charset="0"/>
                  </a:rPr>
                  <a:t>We have joined up the data points but does this make sense?</a:t>
                </a:r>
              </a:p>
              <a:p>
                <a:pPr>
                  <a:spcAft>
                    <a:spcPts val="300"/>
                  </a:spcAft>
                </a:pPr>
                <a:r>
                  <a:rPr lang="en-US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Not really as you cannot score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goals in a game; it does though show overall trends. </a:t>
                </a:r>
              </a:p>
              <a:p>
                <a:r>
                  <a:rPr lang="en-US" sz="2400" dirty="0">
                    <a:cs typeface="Arial" panose="020B0604020202020204" pitchFamily="34" charset="0"/>
                  </a:rPr>
                  <a:t>Line graphs are useful though in showing continuous data, for  </a:t>
                </a:r>
                <a:r>
                  <a:rPr lang="en-US" sz="2400" dirty="0" smtClean="0">
                    <a:cs typeface="Arial" panose="020B0604020202020204" pitchFamily="34" charset="0"/>
                  </a:rPr>
                  <a:t>example </a:t>
                </a:r>
                <a:r>
                  <a:rPr lang="en-US" sz="2400" dirty="0">
                    <a:cs typeface="Arial" panose="020B0604020202020204" pitchFamily="34" charset="0"/>
                  </a:rPr>
                  <a:t>temperature or length or weight.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59B2B9B-1E68-FA4E-AEB5-1EC6E746E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2577" y="4621126"/>
                <a:ext cx="9366071" cy="2168158"/>
              </a:xfrm>
              <a:prstGeom prst="rect">
                <a:avLst/>
              </a:prstGeom>
              <a:blipFill rotWithShape="1">
                <a:blip r:embed="rId5"/>
                <a:stretch>
                  <a:fillRect l="-976" t="-1966" b="-56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</a:t>
            </a:r>
            <a:r>
              <a:rPr lang="en-US" altLang="en-US" b="1" dirty="0" smtClean="0">
                <a:solidFill>
                  <a:schemeClr val="bg1"/>
                </a:solidFill>
              </a:rPr>
              <a:t>E2.2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72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/>
        </p:nvSpPr>
        <p:spPr bwMode="auto">
          <a:xfrm>
            <a:off x="1609727" y="292685"/>
            <a:ext cx="8146749" cy="3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4572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9144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3716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18288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eaLnBrk="1" hangingPunct="1"/>
            <a:endParaRPr lang="en-US" altLang="en-US" sz="2400" dirty="0"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0178" y="48186"/>
            <a:ext cx="9998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Illustrating Temperature Data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10C8EE2-CA15-D54B-B73A-33769FE1EC1F}"/>
              </a:ext>
            </a:extLst>
          </p:cNvPr>
          <p:cNvSpPr txBox="1"/>
          <p:nvPr/>
        </p:nvSpPr>
        <p:spPr>
          <a:xfrm>
            <a:off x="5384801" y="4064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D17879-015E-554D-9EB8-C00278C5AAA0}"/>
              </a:ext>
            </a:extLst>
          </p:cNvPr>
          <p:cNvSpPr txBox="1"/>
          <p:nvPr/>
        </p:nvSpPr>
        <p:spPr>
          <a:xfrm>
            <a:off x="3071664" y="647026"/>
            <a:ext cx="9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   </a:t>
            </a:r>
            <a:r>
              <a:rPr lang="en-US" sz="2400" dirty="0">
                <a:cs typeface="Arial" panose="020B0604020202020204" pitchFamily="34" charset="0"/>
              </a:rPr>
              <a:t>Here is the average monthly temperature at </a:t>
            </a:r>
            <a:r>
              <a:rPr lang="en-US" sz="2400" dirty="0" err="1">
                <a:cs typeface="Arial" panose="020B0604020202020204" pitchFamily="34" charset="0"/>
              </a:rPr>
              <a:t>Chichester</a:t>
            </a:r>
            <a:r>
              <a:rPr lang="en-US" sz="2400" dirty="0"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AF470E-777D-024E-A241-4FFBF104F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622" y="1135559"/>
            <a:ext cx="7364581" cy="1491897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A056DAB1-9568-B643-9CC3-87B76276F187}"/>
              </a:ext>
            </a:extLst>
          </p:cNvPr>
          <p:cNvGraphicFramePr>
            <a:graphicFrameLocks/>
          </p:cNvGraphicFramePr>
          <p:nvPr/>
        </p:nvGraphicFramePr>
        <p:xfrm>
          <a:off x="4823231" y="2614965"/>
          <a:ext cx="4933245" cy="2657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9D761E2-DF0E-DC4C-BA3E-D836C9724592}"/>
              </a:ext>
            </a:extLst>
          </p:cNvPr>
          <p:cNvSpPr txBox="1"/>
          <p:nvPr/>
        </p:nvSpPr>
        <p:spPr>
          <a:xfrm>
            <a:off x="5336514" y="5103368"/>
            <a:ext cx="4222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cs typeface="Arial" panose="020B0604020202020204" pitchFamily="34" charset="0"/>
              </a:rPr>
              <a:t>J        F       M      A       M       J      J       A       S      O      N      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F7B566-A2EC-194E-95FB-C715B158AD87}"/>
              </a:ext>
            </a:extLst>
          </p:cNvPr>
          <p:cNvSpPr txBox="1"/>
          <p:nvPr/>
        </p:nvSpPr>
        <p:spPr>
          <a:xfrm>
            <a:off x="3631112" y="548249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A line graph does make sense here as the data trend can be seen; that is, increasing from Feb to Aug and then decreasing until the end of the year.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 flipH="1">
                <a:off x="8328248" y="2699489"/>
                <a:ext cx="360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>
                          <a:latin typeface="Cambria Math"/>
                          <a:ea typeface="Cambria Math"/>
                        </a:rPr>
                        <m:t>°</m:t>
                      </m:r>
                      <m:r>
                        <m:rPr>
                          <m:sty m:val="p"/>
                        </m:rPr>
                        <a:rPr lang="en-GB" sz="1200">
                          <a:latin typeface="Cambria Math"/>
                          <a:ea typeface="Cambria Math"/>
                        </a:rPr>
                        <m:t>C</m:t>
                      </m:r>
                    </m:oMath>
                  </m:oMathPara>
                </a14:m>
                <a:endParaRPr lang="en-GB" sz="1200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328248" y="2699489"/>
                <a:ext cx="360040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E2.2</a:t>
            </a:r>
          </a:p>
        </p:txBody>
      </p:sp>
    </p:spTree>
    <p:extLst>
      <p:ext uri="{BB962C8B-B14F-4D97-AF65-F5344CB8AC3E}">
        <p14:creationId xmlns:p14="http://schemas.microsoft.com/office/powerpoint/2010/main" val="301046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4" grpId="0">
        <p:bldAsOne/>
      </p:bldGraphic>
      <p:bldP spid="9" grpId="0"/>
      <p:bldP spid="1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/>
        </p:nvSpPr>
        <p:spPr bwMode="auto">
          <a:xfrm>
            <a:off x="1609727" y="292685"/>
            <a:ext cx="8146749" cy="3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defTabSz="457200" rtl="0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4572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9144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3716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1828800" algn="l" defTabSz="457200" rtl="0" fontAlgn="base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eaLnBrk="1" hangingPunct="1"/>
            <a:endParaRPr lang="en-US" altLang="en-US" sz="2400" dirty="0"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4902" y="44748"/>
            <a:ext cx="9988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Line Graphs: Example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10C8EE2-CA15-D54B-B73A-33769FE1EC1F}"/>
              </a:ext>
            </a:extLst>
          </p:cNvPr>
          <p:cNvSpPr txBox="1"/>
          <p:nvPr/>
        </p:nvSpPr>
        <p:spPr>
          <a:xfrm>
            <a:off x="5384801" y="4064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31D112-24C9-6540-A3F2-BF1955581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952" y="1628801"/>
            <a:ext cx="5418881" cy="38450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CEAE9E-CA68-2B44-8E24-08AA9FF5942E}"/>
              </a:ext>
            </a:extLst>
          </p:cNvPr>
          <p:cNvSpPr txBox="1"/>
          <p:nvPr/>
        </p:nvSpPr>
        <p:spPr>
          <a:xfrm>
            <a:off x="3043292" y="752883"/>
            <a:ext cx="8146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Samuel recorded the temperature in his shed at 6 am each day for a week. His records are shown on this line graph.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89AAD9-A0B5-3F4A-A194-F333E92DF6D9}"/>
              </a:ext>
            </a:extLst>
          </p:cNvPr>
          <p:cNvSpPr txBox="1"/>
          <p:nvPr/>
        </p:nvSpPr>
        <p:spPr>
          <a:xfrm>
            <a:off x="3348100" y="5428008"/>
            <a:ext cx="78488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a) What was the temperature on Wednesday?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b) What was the lowest temperature recorded?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c) What was the highest temperature recorded?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BA4841-98FD-CF41-9417-D05CBD3C771A}"/>
                  </a:ext>
                </a:extLst>
              </p:cNvPr>
              <p:cNvSpPr txBox="1"/>
              <p:nvPr/>
            </p:nvSpPr>
            <p:spPr>
              <a:xfrm>
                <a:off x="10218906" y="5429621"/>
                <a:ext cx="11220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25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m:rPr>
                        <m:sty m:val="p"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BA4841-98FD-CF41-9417-D05CBD3C77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8906" y="5429621"/>
                <a:ext cx="1122090" cy="461665"/>
              </a:xfrm>
              <a:prstGeom prst="rect">
                <a:avLst/>
              </a:prstGeom>
              <a:blipFill>
                <a:blip r:embed="rId4"/>
                <a:stretch>
                  <a:fillRect l="-7865" t="-10811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00B9AD-AC60-1441-B3EF-DBC4178E1484}"/>
                  </a:ext>
                </a:extLst>
              </p:cNvPr>
              <p:cNvSpPr txBox="1"/>
              <p:nvPr/>
            </p:nvSpPr>
            <p:spPr>
              <a:xfrm>
                <a:off x="10168851" y="5829731"/>
                <a:ext cx="13684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19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m:rPr>
                        <m:sty m:val="p"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A00B9AD-AC60-1441-B3EF-DBC4178E1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8851" y="5829731"/>
                <a:ext cx="1368471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6667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9E0FF2E-5C32-6A44-BA33-B1C3960C63DD}"/>
                  </a:ext>
                </a:extLst>
              </p:cNvPr>
              <p:cNvSpPr txBox="1"/>
              <p:nvPr/>
            </p:nvSpPr>
            <p:spPr>
              <a:xfrm>
                <a:off x="10168851" y="6320560"/>
                <a:ext cx="14335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30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m:rPr>
                        <m:sty m:val="p"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9E0FF2E-5C32-6A44-BA33-B1C3960C6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8851" y="6320560"/>
                <a:ext cx="143356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638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FFC64B8-976A-4242-B76E-0DCB4B6F133E}"/>
              </a:ext>
            </a:extLst>
          </p:cNvPr>
          <p:cNvCxnSpPr/>
          <p:nvPr/>
        </p:nvCxnSpPr>
        <p:spPr bwMode="auto">
          <a:xfrm flipV="1">
            <a:off x="6456040" y="2996952"/>
            <a:ext cx="0" cy="180020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0BE9A20-8A5B-394B-85DC-A7102AF833E7}"/>
              </a:ext>
            </a:extLst>
          </p:cNvPr>
          <p:cNvCxnSpPr/>
          <p:nvPr/>
        </p:nvCxnSpPr>
        <p:spPr bwMode="auto">
          <a:xfrm flipH="1">
            <a:off x="5477166" y="3068960"/>
            <a:ext cx="978875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14" name="TextBox 7">
            <a:extLst>
              <a:ext uri="{FF2B5EF4-FFF2-40B4-BE49-F238E27FC236}">
                <a16:creationId xmlns:a16="http://schemas.microsoft.com/office/drawing/2014/main" id="{667895D3-01A3-1F4E-8763-2E1C5928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748"/>
            <a:ext cx="220341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E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E2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E2.2</a:t>
            </a:r>
          </a:p>
        </p:txBody>
      </p:sp>
    </p:spTree>
    <p:extLst>
      <p:ext uri="{BB962C8B-B14F-4D97-AF65-F5344CB8AC3E}">
        <p14:creationId xmlns:p14="http://schemas.microsoft.com/office/powerpoint/2010/main" val="202369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Alapértelmezett terv">
  <a:themeElements>
    <a:clrScheme name="Custom 3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schemas.microsoft.com/office/2006/metadata/properties"/>
    <ds:schemaRef ds:uri="9ee75292-5076-4fcc-bc52-dcc754448144"/>
    <ds:schemaRef ds:uri="http://purl.org/dc/terms/"/>
    <ds:schemaRef ds:uri="f7b00057-f5aa-46f4-8410-da255f325540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7405</TotalTime>
  <Words>1649</Words>
  <Application>Microsoft Office PowerPoint</Application>
  <PresentationFormat>Widescreen</PresentationFormat>
  <Paragraphs>253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ＭＳ Ｐゴシック</vt:lpstr>
      <vt:lpstr>Arial</vt:lpstr>
      <vt:lpstr>Calibri</vt:lpstr>
      <vt:lpstr>Cambria Math</vt:lpstr>
      <vt:lpstr>Times</vt:lpstr>
      <vt:lpstr>Times New Roman</vt:lpstr>
      <vt:lpstr>Alapértelmezett terv</vt:lpstr>
      <vt:lpstr>TSST STRAND E UNIT E2: Data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277</cp:revision>
  <cp:lastPrinted>2016-10-17T08:47:54Z</cp:lastPrinted>
  <dcterms:created xsi:type="dcterms:W3CDTF">2012-10-10T19:07:13Z</dcterms:created>
  <dcterms:modified xsi:type="dcterms:W3CDTF">2021-06-08T13:55:48Z</dcterms:modified>
</cp:coreProperties>
</file>