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4916" r:id="rId5"/>
  </p:sldMasterIdLst>
  <p:notesMasterIdLst>
    <p:notesMasterId r:id="rId26"/>
  </p:notesMasterIdLst>
  <p:handoutMasterIdLst>
    <p:handoutMasterId r:id="rId27"/>
  </p:handoutMasterIdLst>
  <p:sldIdLst>
    <p:sldId id="355" r:id="rId6"/>
    <p:sldId id="345" r:id="rId7"/>
    <p:sldId id="393" r:id="rId8"/>
    <p:sldId id="394" r:id="rId9"/>
    <p:sldId id="395" r:id="rId10"/>
    <p:sldId id="464" r:id="rId11"/>
    <p:sldId id="397" r:id="rId12"/>
    <p:sldId id="463" r:id="rId13"/>
    <p:sldId id="474" r:id="rId14"/>
    <p:sldId id="398" r:id="rId15"/>
    <p:sldId id="387" r:id="rId16"/>
    <p:sldId id="399" r:id="rId17"/>
    <p:sldId id="466" r:id="rId18"/>
    <p:sldId id="467" r:id="rId19"/>
    <p:sldId id="468" r:id="rId20"/>
    <p:sldId id="475" r:id="rId21"/>
    <p:sldId id="402" r:id="rId22"/>
    <p:sldId id="472" r:id="rId23"/>
    <p:sldId id="473" r:id="rId24"/>
    <p:sldId id="476" r:id="rId25"/>
  </p:sldIdLst>
  <p:sldSz cx="12192000" cy="6858000"/>
  <p:notesSz cx="6858000" cy="9144000"/>
  <p:defaultTextStyle>
    <a:defPPr>
      <a:defRPr lang="en-GB"/>
    </a:defPPr>
    <a:lvl1pPr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1pPr>
    <a:lvl2pPr marL="742950" indent="-28575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2pPr>
    <a:lvl3pPr marL="11430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3pPr>
    <a:lvl4pPr marL="16002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4pPr>
    <a:lvl5pPr marL="20574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56"/>
  </p:normalViewPr>
  <p:slideViewPr>
    <p:cSldViewPr>
      <p:cViewPr varScale="1">
        <p:scale>
          <a:sx n="65" d="100"/>
          <a:sy n="65" d="100"/>
        </p:scale>
        <p:origin x="834" y="72"/>
      </p:cViewPr>
      <p:guideLst>
        <p:guide orient="horz" pos="2160"/>
        <p:guide pos="3840"/>
      </p:guideLst>
    </p:cSldViewPr>
  </p:slideViewPr>
  <p:outlineViewPr>
    <p:cViewPr varScale="1">
      <p:scale>
        <a:sx n="170" d="200"/>
        <a:sy n="170" d="200"/>
      </p:scale>
      <p:origin x="-780" y="-84"/>
    </p:cViewPr>
  </p:outlineViewPr>
  <p:notesTextViewPr>
    <p:cViewPr>
      <p:scale>
        <a:sx n="100" d="100"/>
        <a:sy n="100" d="100"/>
      </p:scale>
      <p:origin x="0" y="0"/>
    </p:cViewPr>
  </p:notesTextViewPr>
  <p:sorterViewPr>
    <p:cViewPr>
      <p:scale>
        <a:sx n="80" d="100"/>
        <a:sy n="80" d="100"/>
      </p:scale>
      <p:origin x="0" y="0"/>
    </p:cViewPr>
  </p:sorter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0" hangingPunct="0">
              <a:buClr>
                <a:srgbClr val="000000"/>
              </a:buClr>
              <a:buSzPct val="100000"/>
              <a:buFont typeface="Times New Roman" charset="0"/>
              <a:buNone/>
              <a:defRPr sz="1200">
                <a:latin typeface="Arial" charset="0"/>
                <a:ea typeface="ＭＳ Ｐゴシック" charset="0"/>
                <a:cs typeface="ＭＳ Ｐゴシック" charset="0"/>
              </a:defRPr>
            </a:lvl1pPr>
          </a:lstStyle>
          <a:p>
            <a:pPr>
              <a:defRPr/>
            </a:pPr>
            <a:endParaRPr lang="en-US"/>
          </a:p>
        </p:txBody>
      </p:sp>
      <p:sp>
        <p:nvSpPr>
          <p:cNvPr id="44035" name="Rectangle 3"/>
          <p:cNvSpPr>
            <a:spLocks noGrp="1" noChangeArrowheads="1"/>
          </p:cNvSpPr>
          <p:nvPr>
            <p:ph type="dt" sz="quarter"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0" hangingPunct="0">
              <a:buClr>
                <a:srgbClr val="000000"/>
              </a:buClr>
              <a:buSzPct val="100000"/>
              <a:buFont typeface="Times New Roman" panose="02020603050405020304" pitchFamily="18" charset="0"/>
              <a:buNone/>
              <a:defRPr sz="1200"/>
            </a:lvl1pPr>
          </a:lstStyle>
          <a:p>
            <a:pPr>
              <a:defRPr/>
            </a:pPr>
            <a:fld id="{68FCC49C-92F4-486F-8D45-77C86ABB1FF0}" type="datetime1">
              <a:rPr lang="en-US" altLang="en-US"/>
              <a:pPr>
                <a:defRPr/>
              </a:pPr>
              <a:t>1/12/2021</a:t>
            </a:fld>
            <a:endParaRPr lang="en-US" altLang="en-US"/>
          </a:p>
        </p:txBody>
      </p:sp>
      <p:sp>
        <p:nvSpPr>
          <p:cNvPr id="44036" name="Rectangle 4"/>
          <p:cNvSpPr>
            <a:spLocks noGrp="1" noChangeArrowheads="1"/>
          </p:cNvSpPr>
          <p:nvPr>
            <p:ph type="ftr" sz="quarter" idx="2"/>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0" hangingPunct="0">
              <a:buClr>
                <a:srgbClr val="000000"/>
              </a:buClr>
              <a:buSzPct val="100000"/>
              <a:buFont typeface="Times New Roman" charset="0"/>
              <a:buNone/>
              <a:defRPr sz="1200">
                <a:latin typeface="Arial" charset="0"/>
                <a:ea typeface="ＭＳ Ｐゴシック" charset="0"/>
                <a:cs typeface="ＭＳ Ｐゴシック" charset="0"/>
              </a:defRPr>
            </a:lvl1pPr>
          </a:lstStyle>
          <a:p>
            <a:pPr>
              <a:defRPr/>
            </a:pPr>
            <a:endParaRPr lang="en-US"/>
          </a:p>
        </p:txBody>
      </p:sp>
      <p:sp>
        <p:nvSpPr>
          <p:cNvPr id="44037" name="Rectangle 5"/>
          <p:cNvSpPr>
            <a:spLocks noGrp="1" noChangeArrowheads="1"/>
          </p:cNvSpPr>
          <p:nvPr>
            <p:ph type="sldNum" sz="quarter" idx="3"/>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0" hangingPunct="0">
              <a:buClr>
                <a:srgbClr val="000000"/>
              </a:buClr>
              <a:buSzPct val="100000"/>
              <a:buFont typeface="Times New Roman" panose="02020603050405020304" pitchFamily="18" charset="0"/>
              <a:buNone/>
              <a:defRPr sz="1200"/>
            </a:lvl1pPr>
          </a:lstStyle>
          <a:p>
            <a:pPr>
              <a:defRPr/>
            </a:pPr>
            <a:fld id="{97D64321-B5A8-47E5-A609-99FAF3D09F81}"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AutoShape 1"/>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en-US" altLang="en-US"/>
          </a:p>
        </p:txBody>
      </p:sp>
      <p:sp>
        <p:nvSpPr>
          <p:cNvPr id="13315" name="Rectangle 2"/>
          <p:cNvSpPr>
            <a:spLocks noGrp="1" noRot="1" noChangeAspect="1" noChangeArrowheads="1"/>
          </p:cNvSpPr>
          <p:nvPr>
            <p:ph type="sldImg"/>
          </p:nvPr>
        </p:nvSpPr>
        <p:spPr bwMode="auto">
          <a:xfrm>
            <a:off x="-17002125" y="-11796713"/>
            <a:ext cx="22204363" cy="12490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075" name="Rectangle 3"/>
          <p:cNvSpPr>
            <a:spLocks noGrp="1" noChangeArrowheads="1"/>
          </p:cNvSpPr>
          <p:nvPr>
            <p:ph type="body"/>
          </p:nvPr>
        </p:nvSpPr>
        <p:spPr bwMode="auto">
          <a:xfrm>
            <a:off x="685800" y="4343400"/>
            <a:ext cx="5483225" cy="4111625"/>
          </a:xfrm>
          <a:prstGeom prst="rect">
            <a:avLst/>
          </a:prstGeom>
          <a:noFill/>
          <a:ln>
            <a:noFill/>
          </a:ln>
          <a:effectLst/>
        </p:spPr>
        <p:txBody>
          <a:bodyPr vert="horz" wrap="square" lIns="0" tIns="0" rIns="0" bIns="0" numCol="1" anchor="t" anchorCtr="0" compatLnSpc="1">
            <a:prstTxWarp prst="textNoShape">
              <a:avLst/>
            </a:prstTxWarp>
          </a:bodyPr>
          <a:lstStyle/>
          <a:p>
            <a:pPr lvl="0"/>
            <a:endParaRPr lang="hu-HU" noProof="0"/>
          </a:p>
        </p:txBody>
      </p:sp>
    </p:spTree>
    <p:extLst>
      <p:ext uri="{BB962C8B-B14F-4D97-AF65-F5344CB8AC3E}">
        <p14:creationId xmlns:p14="http://schemas.microsoft.com/office/powerpoint/2010/main" val="4280843162"/>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E86C206-6EC7-5E44-A44C-D46775DD7817}" type="slidenum">
              <a:rPr lang="en-GB" smtClean="0"/>
              <a:t>3</a:t>
            </a:fld>
            <a:endParaRPr lang="en-GB"/>
          </a:p>
        </p:txBody>
      </p:sp>
    </p:spTree>
    <p:extLst>
      <p:ext uri="{BB962C8B-B14F-4D97-AF65-F5344CB8AC3E}">
        <p14:creationId xmlns:p14="http://schemas.microsoft.com/office/powerpoint/2010/main" val="3653828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E86C206-6EC7-5E44-A44C-D46775DD7817}" type="slidenum">
              <a:rPr lang="en-GB" smtClean="0"/>
              <a:t>13</a:t>
            </a:fld>
            <a:endParaRPr lang="en-GB"/>
          </a:p>
        </p:txBody>
      </p:sp>
    </p:spTree>
    <p:extLst>
      <p:ext uri="{BB962C8B-B14F-4D97-AF65-F5344CB8AC3E}">
        <p14:creationId xmlns:p14="http://schemas.microsoft.com/office/powerpoint/2010/main" val="13169227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E86C206-6EC7-5E44-A44C-D46775DD7817}" type="slidenum">
              <a:rPr lang="en-GB" smtClean="0"/>
              <a:t>14</a:t>
            </a:fld>
            <a:endParaRPr lang="en-GB"/>
          </a:p>
        </p:txBody>
      </p:sp>
    </p:spTree>
    <p:extLst>
      <p:ext uri="{BB962C8B-B14F-4D97-AF65-F5344CB8AC3E}">
        <p14:creationId xmlns:p14="http://schemas.microsoft.com/office/powerpoint/2010/main" val="25004974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E86C206-6EC7-5E44-A44C-D46775DD7817}" type="slidenum">
              <a:rPr lang="en-GB" smtClean="0"/>
              <a:t>15</a:t>
            </a:fld>
            <a:endParaRPr lang="en-GB"/>
          </a:p>
        </p:txBody>
      </p:sp>
    </p:spTree>
    <p:extLst>
      <p:ext uri="{BB962C8B-B14F-4D97-AF65-F5344CB8AC3E}">
        <p14:creationId xmlns:p14="http://schemas.microsoft.com/office/powerpoint/2010/main" val="3822688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E86C206-6EC7-5E44-A44C-D46775DD7817}" type="slidenum">
              <a:rPr lang="en-GB" smtClean="0"/>
              <a:t>17</a:t>
            </a:fld>
            <a:endParaRPr lang="en-GB"/>
          </a:p>
        </p:txBody>
      </p:sp>
    </p:spTree>
    <p:extLst>
      <p:ext uri="{BB962C8B-B14F-4D97-AF65-F5344CB8AC3E}">
        <p14:creationId xmlns:p14="http://schemas.microsoft.com/office/powerpoint/2010/main" val="178722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E86C206-6EC7-5E44-A44C-D46775DD7817}" type="slidenum">
              <a:rPr lang="en-GB" smtClean="0"/>
              <a:t>18</a:t>
            </a:fld>
            <a:endParaRPr lang="en-GB"/>
          </a:p>
        </p:txBody>
      </p:sp>
    </p:spTree>
    <p:extLst>
      <p:ext uri="{BB962C8B-B14F-4D97-AF65-F5344CB8AC3E}">
        <p14:creationId xmlns:p14="http://schemas.microsoft.com/office/powerpoint/2010/main" val="29603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E86C206-6EC7-5E44-A44C-D46775DD7817}" type="slidenum">
              <a:rPr lang="en-GB" smtClean="0"/>
              <a:t>19</a:t>
            </a:fld>
            <a:endParaRPr lang="en-GB"/>
          </a:p>
        </p:txBody>
      </p:sp>
    </p:spTree>
    <p:extLst>
      <p:ext uri="{BB962C8B-B14F-4D97-AF65-F5344CB8AC3E}">
        <p14:creationId xmlns:p14="http://schemas.microsoft.com/office/powerpoint/2010/main" val="3508301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E86C206-6EC7-5E44-A44C-D46775DD7817}" type="slidenum">
              <a:rPr lang="en-GB" smtClean="0"/>
              <a:t>4</a:t>
            </a:fld>
            <a:endParaRPr lang="en-GB"/>
          </a:p>
        </p:txBody>
      </p:sp>
    </p:spTree>
    <p:extLst>
      <p:ext uri="{BB962C8B-B14F-4D97-AF65-F5344CB8AC3E}">
        <p14:creationId xmlns:p14="http://schemas.microsoft.com/office/powerpoint/2010/main" val="2388461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E86C206-6EC7-5E44-A44C-D46775DD7817}" type="slidenum">
              <a:rPr lang="en-GB" smtClean="0"/>
              <a:t>5</a:t>
            </a:fld>
            <a:endParaRPr lang="en-GB"/>
          </a:p>
        </p:txBody>
      </p:sp>
    </p:spTree>
    <p:extLst>
      <p:ext uri="{BB962C8B-B14F-4D97-AF65-F5344CB8AC3E}">
        <p14:creationId xmlns:p14="http://schemas.microsoft.com/office/powerpoint/2010/main" val="125035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E86C206-6EC7-5E44-A44C-D46775DD7817}" type="slidenum">
              <a:rPr lang="en-GB" smtClean="0"/>
              <a:t>6</a:t>
            </a:fld>
            <a:endParaRPr lang="en-GB"/>
          </a:p>
        </p:txBody>
      </p:sp>
    </p:spTree>
    <p:extLst>
      <p:ext uri="{BB962C8B-B14F-4D97-AF65-F5344CB8AC3E}">
        <p14:creationId xmlns:p14="http://schemas.microsoft.com/office/powerpoint/2010/main" val="8929027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E86C206-6EC7-5E44-A44C-D46775DD7817}" type="slidenum">
              <a:rPr lang="en-GB" smtClean="0"/>
              <a:t>7</a:t>
            </a:fld>
            <a:endParaRPr lang="en-GB"/>
          </a:p>
        </p:txBody>
      </p:sp>
    </p:spTree>
    <p:extLst>
      <p:ext uri="{BB962C8B-B14F-4D97-AF65-F5344CB8AC3E}">
        <p14:creationId xmlns:p14="http://schemas.microsoft.com/office/powerpoint/2010/main" val="1685217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E86C206-6EC7-5E44-A44C-D46775DD7817}" type="slidenum">
              <a:rPr lang="en-GB" smtClean="0"/>
              <a:t>8</a:t>
            </a:fld>
            <a:endParaRPr lang="en-GB"/>
          </a:p>
        </p:txBody>
      </p:sp>
    </p:spTree>
    <p:extLst>
      <p:ext uri="{BB962C8B-B14F-4D97-AF65-F5344CB8AC3E}">
        <p14:creationId xmlns:p14="http://schemas.microsoft.com/office/powerpoint/2010/main" val="38554154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E86C206-6EC7-5E44-A44C-D46775DD7817}" type="slidenum">
              <a:rPr lang="en-GB" smtClean="0"/>
              <a:t>10</a:t>
            </a:fld>
            <a:endParaRPr lang="en-GB"/>
          </a:p>
        </p:txBody>
      </p:sp>
    </p:spTree>
    <p:extLst>
      <p:ext uri="{BB962C8B-B14F-4D97-AF65-F5344CB8AC3E}">
        <p14:creationId xmlns:p14="http://schemas.microsoft.com/office/powerpoint/2010/main" val="970419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E86C206-6EC7-5E44-A44C-D46775DD7817}" type="slidenum">
              <a:rPr lang="en-GB" smtClean="0"/>
              <a:t>11</a:t>
            </a:fld>
            <a:endParaRPr lang="en-GB"/>
          </a:p>
        </p:txBody>
      </p:sp>
    </p:spTree>
    <p:extLst>
      <p:ext uri="{BB962C8B-B14F-4D97-AF65-F5344CB8AC3E}">
        <p14:creationId xmlns:p14="http://schemas.microsoft.com/office/powerpoint/2010/main" val="2592390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E86C206-6EC7-5E44-A44C-D46775DD7817}" type="slidenum">
              <a:rPr lang="en-GB" smtClean="0"/>
              <a:t>12</a:t>
            </a:fld>
            <a:endParaRPr lang="en-GB"/>
          </a:p>
        </p:txBody>
      </p:sp>
    </p:spTree>
    <p:extLst>
      <p:ext uri="{BB962C8B-B14F-4D97-AF65-F5344CB8AC3E}">
        <p14:creationId xmlns:p14="http://schemas.microsoft.com/office/powerpoint/2010/main" val="5542098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5301208"/>
            <a:ext cx="10515600" cy="1325563"/>
          </a:xfrm>
          <a:prstGeom prst="rect">
            <a:avLst/>
          </a:prstGeom>
        </p:spPr>
        <p:txBody>
          <a:bodyPr/>
          <a:lstStyle>
            <a:lvl1pPr>
              <a:defRPr/>
            </a:lvl1pPr>
          </a:lstStyle>
          <a:p>
            <a:r>
              <a:rPr lang="en-US" dirty="0"/>
              <a:t>Enhancing and Supporting Mathematics and Data Science</a:t>
            </a:r>
            <a:endParaRPr lang="en-GB" dirty="0"/>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0"/>
            <a:ext cx="7200800" cy="5503293"/>
          </a:xfrm>
          <a:prstGeom prst="rect">
            <a:avLst/>
          </a:prstGeom>
        </p:spPr>
      </p:pic>
    </p:spTree>
    <p:extLst>
      <p:ext uri="{BB962C8B-B14F-4D97-AF65-F5344CB8AC3E}">
        <p14:creationId xmlns:p14="http://schemas.microsoft.com/office/powerpoint/2010/main" val="342601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4116747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609601" y="1604963"/>
            <a:ext cx="10725151"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012446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24385" y="1604963"/>
            <a:ext cx="2736849" cy="3975100"/>
          </a:xfrm>
          <a:prstGeom prst="rect">
            <a:avLst/>
          </a:prstGeo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1604963"/>
            <a:ext cx="8011584"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9108651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5301208"/>
            <a:ext cx="10515600" cy="1325563"/>
          </a:xfrm>
          <a:prstGeom prst="rect">
            <a:avLst/>
          </a:prstGeom>
        </p:spPr>
        <p:txBody>
          <a:bodyPr/>
          <a:lstStyle>
            <a:lvl1pPr>
              <a:defRPr/>
            </a:lvl1pPr>
          </a:lstStyle>
          <a:p>
            <a:r>
              <a:rPr lang="en-US" dirty="0"/>
              <a:t>Enhancing and Supporting Mathematics and Data Science</a:t>
            </a:r>
            <a:endParaRPr lang="en-GB" dirty="0"/>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0"/>
            <a:ext cx="7200800" cy="5503293"/>
          </a:xfrm>
          <a:prstGeom prst="rect">
            <a:avLst/>
          </a:prstGeom>
        </p:spPr>
      </p:pic>
    </p:spTree>
    <p:extLst>
      <p:ext uri="{BB962C8B-B14F-4D97-AF65-F5344CB8AC3E}">
        <p14:creationId xmlns:p14="http://schemas.microsoft.com/office/powerpoint/2010/main" val="40941248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91544" y="3379"/>
            <a:ext cx="10363200" cy="792088"/>
          </a:xfrm>
          <a:prstGeom prst="rect">
            <a:avLst/>
          </a:prstGeom>
        </p:spPr>
        <p:txBody>
          <a:bodyPr/>
          <a:lstStyle>
            <a:lvl1pPr>
              <a:defRPr sz="3600"/>
            </a:lvl1pPr>
          </a:lstStyle>
          <a:p>
            <a:r>
              <a:rPr lang="en-GB" dirty="0"/>
              <a:t>Click to edit Master title style</a:t>
            </a:r>
            <a:endParaRPr lang="en-US" dirty="0"/>
          </a:p>
        </p:txBody>
      </p:sp>
      <p:sp>
        <p:nvSpPr>
          <p:cNvPr id="3" name="Subtitle 2"/>
          <p:cNvSpPr>
            <a:spLocks noGrp="1"/>
          </p:cNvSpPr>
          <p:nvPr>
            <p:ph type="subTitle" idx="1"/>
          </p:nvPr>
        </p:nvSpPr>
        <p:spPr>
          <a:xfrm>
            <a:off x="3215680" y="306896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19347046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idx="1"/>
          </p:nvPr>
        </p:nvSpPr>
        <p:spPr>
          <a:xfrm>
            <a:off x="609601" y="1604963"/>
            <a:ext cx="10725151" cy="397510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7568671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11273517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sz="half" idx="1"/>
          </p:nvPr>
        </p:nvSpPr>
        <p:spPr>
          <a:xfrm>
            <a:off x="609600" y="1604963"/>
            <a:ext cx="5259917"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072718" y="1604963"/>
            <a:ext cx="5262033"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7974052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16959371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Date Placeholder 2"/>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266251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91544" y="3379"/>
            <a:ext cx="10363200" cy="792088"/>
          </a:xfrm>
          <a:prstGeom prst="rect">
            <a:avLst/>
          </a:prstGeom>
        </p:spPr>
        <p:txBody>
          <a:bodyPr/>
          <a:lstStyle>
            <a:lvl1pPr>
              <a:defRPr sz="3200">
                <a:solidFill>
                  <a:schemeClr val="tx1"/>
                </a:solidFill>
              </a:defRPr>
            </a:lvl1pPr>
          </a:lstStyle>
          <a:p>
            <a:r>
              <a:rPr lang="en-GB" dirty="0"/>
              <a:t>Click to edit Master title style</a:t>
            </a:r>
            <a:endParaRPr lang="en-US" dirty="0"/>
          </a:p>
        </p:txBody>
      </p:sp>
      <p:sp>
        <p:nvSpPr>
          <p:cNvPr id="3" name="Subtitle 2"/>
          <p:cNvSpPr>
            <a:spLocks noGrp="1"/>
          </p:cNvSpPr>
          <p:nvPr>
            <p:ph type="subTitle" idx="1"/>
          </p:nvPr>
        </p:nvSpPr>
        <p:spPr>
          <a:xfrm>
            <a:off x="3215680" y="3068960"/>
            <a:ext cx="8534400" cy="1752600"/>
          </a:xfrm>
          <a:prstGeom prst="rect">
            <a:avLst/>
          </a:prstGeom>
        </p:spPr>
        <p:txBody>
          <a:bodyPr/>
          <a:lstStyle>
            <a:lvl1pPr marL="0" indent="0" algn="ctr">
              <a:buNone/>
              <a:defRPr sz="2800">
                <a:solidFill>
                  <a:schemeClr val="tx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dirty="0"/>
              <a:t>Click to edit Master subtitle style</a:t>
            </a:r>
            <a:endParaRPr lang="en-US" dirty="0"/>
          </a:p>
        </p:txBody>
      </p:sp>
    </p:spTree>
    <p:extLst>
      <p:ext uri="{BB962C8B-B14F-4D97-AF65-F5344CB8AC3E}">
        <p14:creationId xmlns:p14="http://schemas.microsoft.com/office/powerpoint/2010/main" val="22386337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16997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27491723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21319126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609601" y="1604963"/>
            <a:ext cx="10725151"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4994149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24385" y="1604963"/>
            <a:ext cx="2736849" cy="3975100"/>
          </a:xfrm>
          <a:prstGeom prst="rect">
            <a:avLst/>
          </a:prstGeo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1604963"/>
            <a:ext cx="8011584"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2949543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idx="1"/>
          </p:nvPr>
        </p:nvSpPr>
        <p:spPr>
          <a:xfrm>
            <a:off x="609601" y="1604963"/>
            <a:ext cx="10725151" cy="397510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66941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1079522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sz="half" idx="1"/>
          </p:nvPr>
        </p:nvSpPr>
        <p:spPr>
          <a:xfrm>
            <a:off x="609600" y="1604963"/>
            <a:ext cx="5259917"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072718" y="1604963"/>
            <a:ext cx="5262033"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999571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2072438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Date Placeholder 2"/>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72605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61412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45341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Rectangle 3"/>
          <p:cNvSpPr/>
          <p:nvPr userDrawn="1"/>
        </p:nvSpPr>
        <p:spPr bwMode="auto">
          <a:xfrm>
            <a:off x="0" y="0"/>
            <a:ext cx="2207568" cy="6858000"/>
          </a:xfrm>
          <a:prstGeom prst="rect">
            <a:avLst/>
          </a:prstGeom>
          <a:solidFill>
            <a:schemeClr val="accent2">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
        <p:nvSpPr>
          <p:cNvPr id="2" name="AutoShape 6" descr="https://liveplymouthac.sharepoint.com/sites/u212/Logo%20files/UoP%20Logo_Centred_Colour.jpg"/>
          <p:cNvSpPr>
            <a:spLocks noChangeAspect="1" noChangeArrowheads="1"/>
          </p:cNvSpPr>
          <p:nvPr userDrawn="1"/>
        </p:nvSpPr>
        <p:spPr bwMode="auto">
          <a:xfrm>
            <a:off x="335360" y="620688"/>
            <a:ext cx="2736304" cy="273630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91085" y="5031616"/>
            <a:ext cx="2389738" cy="1826384"/>
          </a:xfrm>
          <a:prstGeom prst="rect">
            <a:avLst/>
          </a:prstGeom>
        </p:spPr>
      </p:pic>
      <p:sp>
        <p:nvSpPr>
          <p:cNvPr id="5" name="Rectangle 4"/>
          <p:cNvSpPr/>
          <p:nvPr userDrawn="1"/>
        </p:nvSpPr>
        <p:spPr bwMode="auto">
          <a:xfrm>
            <a:off x="2207568" y="0"/>
            <a:ext cx="9984432" cy="620688"/>
          </a:xfrm>
          <a:prstGeom prst="rect">
            <a:avLst/>
          </a:prstGeom>
          <a:solidFill>
            <a:schemeClr val="accent2">
              <a:lumMod val="60000"/>
              <a:lumOff val="4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Tree>
  </p:cSld>
  <p:clrMap bg1="lt1" tx1="dk1" bg2="lt2" tx2="dk2" accent1="accent1" accent2="accent2" accent3="accent3" accent4="accent4" accent5="accent5" accent6="accent6" hlink="hlink" folHlink="folHlink"/>
  <p:sldLayoutIdLst>
    <p:sldLayoutId id="2147484915" r:id="rId1"/>
    <p:sldLayoutId id="2147484904" r:id="rId2"/>
    <p:sldLayoutId id="2147484905" r:id="rId3"/>
    <p:sldLayoutId id="2147484906" r:id="rId4"/>
    <p:sldLayoutId id="2147484907" r:id="rId5"/>
    <p:sldLayoutId id="2147484908" r:id="rId6"/>
    <p:sldLayoutId id="2147484909" r:id="rId7"/>
    <p:sldLayoutId id="2147484910" r:id="rId8"/>
    <p:sldLayoutId id="2147484911" r:id="rId9"/>
    <p:sldLayoutId id="2147484912" r:id="rId10"/>
    <p:sldLayoutId id="2147484913" r:id="rId11"/>
    <p:sldLayoutId id="2147484914" r:id="rId12"/>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mj-lt"/>
          <a:ea typeface="+mj-ea"/>
          <a:cs typeface="ＭＳ Ｐゴシック" charset="0"/>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5pPr>
      <a:lvl6pPr marL="25146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6pPr>
      <a:lvl7pPr marL="29718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7pPr>
      <a:lvl8pPr marL="34290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8pPr>
      <a:lvl9pPr marL="38862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a:solidFill>
            <a:srgbClr val="004B8D"/>
          </a:solidFill>
          <a:latin typeface="+mn-lt"/>
          <a:ea typeface="+mn-ea"/>
          <a:cs typeface="ＭＳ Ｐゴシック" charset="0"/>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4B8D"/>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4B8D"/>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Rectangle 3"/>
          <p:cNvSpPr/>
          <p:nvPr userDrawn="1"/>
        </p:nvSpPr>
        <p:spPr bwMode="auto">
          <a:xfrm>
            <a:off x="0" y="0"/>
            <a:ext cx="2207568" cy="6858000"/>
          </a:xfrm>
          <a:prstGeom prst="rect">
            <a:avLst/>
          </a:prstGeom>
          <a:solidFill>
            <a:schemeClr val="accent2">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
        <p:nvSpPr>
          <p:cNvPr id="2" name="AutoShape 6" descr="https://liveplymouthac.sharepoint.com/sites/u212/Logo%20files/UoP%20Logo_Centred_Colour.jpg"/>
          <p:cNvSpPr>
            <a:spLocks noChangeAspect="1" noChangeArrowheads="1"/>
          </p:cNvSpPr>
          <p:nvPr userDrawn="1"/>
        </p:nvSpPr>
        <p:spPr bwMode="auto">
          <a:xfrm>
            <a:off x="335360" y="620688"/>
            <a:ext cx="2736304" cy="273630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96688" y="5157192"/>
            <a:ext cx="2389738" cy="1826384"/>
          </a:xfrm>
          <a:prstGeom prst="rect">
            <a:avLst/>
          </a:prstGeom>
        </p:spPr>
      </p:pic>
      <p:sp>
        <p:nvSpPr>
          <p:cNvPr id="5" name="Rectangle 4"/>
          <p:cNvSpPr/>
          <p:nvPr userDrawn="1"/>
        </p:nvSpPr>
        <p:spPr bwMode="auto">
          <a:xfrm>
            <a:off x="2207568" y="0"/>
            <a:ext cx="9984432" cy="620688"/>
          </a:xfrm>
          <a:prstGeom prst="rect">
            <a:avLst/>
          </a:prstGeom>
          <a:solidFill>
            <a:schemeClr val="accent2">
              <a:lumMod val="60000"/>
              <a:lumOff val="4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Tree>
    <p:extLst>
      <p:ext uri="{BB962C8B-B14F-4D97-AF65-F5344CB8AC3E}">
        <p14:creationId xmlns:p14="http://schemas.microsoft.com/office/powerpoint/2010/main" val="3327615513"/>
      </p:ext>
    </p:extLst>
  </p:cSld>
  <p:clrMap bg1="lt1" tx1="dk1" bg2="lt2" tx2="dk2" accent1="accent1" accent2="accent2" accent3="accent3" accent4="accent4" accent5="accent5" accent6="accent6" hlink="hlink" folHlink="folHlink"/>
  <p:sldLayoutIdLst>
    <p:sldLayoutId id="2147484917" r:id="rId1"/>
    <p:sldLayoutId id="2147484918" r:id="rId2"/>
    <p:sldLayoutId id="2147484919" r:id="rId3"/>
    <p:sldLayoutId id="2147484920" r:id="rId4"/>
    <p:sldLayoutId id="2147484921" r:id="rId5"/>
    <p:sldLayoutId id="2147484922" r:id="rId6"/>
    <p:sldLayoutId id="2147484923" r:id="rId7"/>
    <p:sldLayoutId id="2147484924" r:id="rId8"/>
    <p:sldLayoutId id="2147484925" r:id="rId9"/>
    <p:sldLayoutId id="2147484926" r:id="rId10"/>
    <p:sldLayoutId id="2147484927" r:id="rId11"/>
    <p:sldLayoutId id="2147484928" r:id="rId12"/>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mj-lt"/>
          <a:ea typeface="+mj-ea"/>
          <a:cs typeface="ＭＳ Ｐゴシック" charset="0"/>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5pPr>
      <a:lvl6pPr marL="25146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6pPr>
      <a:lvl7pPr marL="29718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7pPr>
      <a:lvl8pPr marL="34290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8pPr>
      <a:lvl9pPr marL="38862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a:solidFill>
            <a:srgbClr val="004B8D"/>
          </a:solidFill>
          <a:latin typeface="+mn-lt"/>
          <a:ea typeface="+mn-ea"/>
          <a:cs typeface="ＭＳ Ｐゴシック" charset="0"/>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4B8D"/>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4B8D"/>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6.tiff"/></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7.tiff"/><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2" Type="http://schemas.openxmlformats.org/officeDocument/2006/relationships/hyperlink" Target="http://szalonta.hu/ske/text/E3/skee3s2.html" TargetMode="Externa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zalonta.hu/ske/text/E3/skee3s3.html" TargetMode="Externa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hyperlink" Target="http://szalonta.hu/ske/text/E3/skee3s1.html" TargetMode="Externa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01208"/>
            <a:ext cx="12192000" cy="1325563"/>
          </a:xfrm>
        </p:spPr>
        <p:txBody>
          <a:bodyPr/>
          <a:lstStyle/>
          <a:p>
            <a:r>
              <a:rPr lang="en-GB" sz="3600" b="1" dirty="0" smtClean="0"/>
              <a:t>TSST Strand E</a:t>
            </a:r>
            <a:r>
              <a:rPr lang="en-GB" sz="3600" b="1" dirty="0"/>
              <a:t/>
            </a:r>
            <a:br>
              <a:rPr lang="en-GB" sz="3600" b="1" dirty="0"/>
            </a:br>
            <a:r>
              <a:rPr lang="en-GB" sz="3600" b="1" dirty="0" smtClean="0"/>
              <a:t>UNIT E3: </a:t>
            </a:r>
            <a:r>
              <a:rPr lang="en-GB" sz="3600" b="1" dirty="0"/>
              <a:t>Measures of Central Tendency</a:t>
            </a:r>
            <a:endParaRPr lang="en-GB" sz="3600" dirty="0"/>
          </a:p>
        </p:txBody>
      </p:sp>
    </p:spTree>
    <p:extLst>
      <p:ext uri="{BB962C8B-B14F-4D97-AF65-F5344CB8AC3E}">
        <p14:creationId xmlns:p14="http://schemas.microsoft.com/office/powerpoint/2010/main" val="36892715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nvSpPr>
        <p:spPr bwMode="auto">
          <a:xfrm>
            <a:off x="1609727" y="292685"/>
            <a:ext cx="8146749" cy="383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0">
            <a:scrgbClr r="0" g="0" b="0"/>
          </a:lnRef>
          <a:fillRef idx="0">
            <a:scrgbClr r="0" g="0" b="0"/>
          </a:fillRef>
          <a:effectRef idx="0">
            <a:scrgbClr r="0" g="0" b="0"/>
          </a:effectRef>
          <a:fontRef idx="major"/>
        </p:style>
        <p:txBody>
          <a:bodyPr vert="horz" wrap="square" lIns="0" tIns="0" rIns="0" bIns="0" numCol="1" anchor="t" anchorCtr="0" compatLnSpc="1">
            <a:prstTxWarp prst="textNoShape">
              <a:avLst/>
            </a:prstTxWarp>
          </a:bodyPr>
          <a:lstStyle>
            <a:lvl1pPr algn="l" defTabSz="457200" rtl="0" eaLnBrk="0" fontAlgn="base" hangingPunct="0">
              <a:lnSpc>
                <a:spcPts val="2100"/>
              </a:lnSpc>
              <a:spcBef>
                <a:spcPct val="0"/>
              </a:spcBef>
              <a:spcAft>
                <a:spcPct val="0"/>
              </a:spcAft>
              <a:defRPr sz="2000" b="1" kern="1200">
                <a:solidFill>
                  <a:schemeClr val="tx1"/>
                </a:solidFill>
                <a:latin typeface="+mj-lt"/>
                <a:ea typeface="+mj-ea"/>
                <a:cs typeface="+mj-cs"/>
              </a:defRPr>
            </a:lvl1pPr>
            <a:lvl2pPr algn="l" defTabSz="457200" rtl="0" eaLnBrk="0" fontAlgn="base" hangingPunct="0">
              <a:lnSpc>
                <a:spcPts val="2100"/>
              </a:lnSpc>
              <a:spcBef>
                <a:spcPct val="0"/>
              </a:spcBef>
              <a:spcAft>
                <a:spcPct val="0"/>
              </a:spcAft>
              <a:defRPr sz="2000" b="1">
                <a:solidFill>
                  <a:schemeClr val="tx1"/>
                </a:solidFill>
                <a:latin typeface="+mj-lt"/>
                <a:ea typeface="+mj-ea"/>
                <a:cs typeface="+mj-cs"/>
              </a:defRPr>
            </a:lvl2pPr>
            <a:lvl3pPr algn="l" defTabSz="457200" rtl="0" eaLnBrk="0" fontAlgn="base" hangingPunct="0">
              <a:lnSpc>
                <a:spcPts val="2100"/>
              </a:lnSpc>
              <a:spcBef>
                <a:spcPct val="0"/>
              </a:spcBef>
              <a:spcAft>
                <a:spcPct val="0"/>
              </a:spcAft>
              <a:defRPr sz="2000" b="1">
                <a:solidFill>
                  <a:schemeClr val="tx1"/>
                </a:solidFill>
                <a:latin typeface="+mj-lt"/>
                <a:ea typeface="+mj-ea"/>
                <a:cs typeface="+mj-cs"/>
              </a:defRPr>
            </a:lvl3pPr>
            <a:lvl4pPr algn="l" defTabSz="457200" rtl="0" eaLnBrk="0" fontAlgn="base" hangingPunct="0">
              <a:lnSpc>
                <a:spcPts val="2100"/>
              </a:lnSpc>
              <a:spcBef>
                <a:spcPct val="0"/>
              </a:spcBef>
              <a:spcAft>
                <a:spcPct val="0"/>
              </a:spcAft>
              <a:defRPr sz="2000" b="1">
                <a:solidFill>
                  <a:schemeClr val="tx1"/>
                </a:solidFill>
                <a:latin typeface="+mj-lt"/>
                <a:ea typeface="+mj-ea"/>
                <a:cs typeface="+mj-cs"/>
              </a:defRPr>
            </a:lvl4pPr>
            <a:lvl5pPr algn="l" defTabSz="457200" rtl="0" eaLnBrk="0" fontAlgn="base" hangingPunct="0">
              <a:lnSpc>
                <a:spcPts val="2100"/>
              </a:lnSpc>
              <a:spcBef>
                <a:spcPct val="0"/>
              </a:spcBef>
              <a:spcAft>
                <a:spcPct val="0"/>
              </a:spcAft>
              <a:defRPr sz="2000" b="1">
                <a:solidFill>
                  <a:schemeClr val="tx1"/>
                </a:solidFill>
                <a:latin typeface="+mj-lt"/>
                <a:ea typeface="+mj-ea"/>
                <a:cs typeface="+mj-cs"/>
              </a:defRPr>
            </a:lvl5pPr>
            <a:lvl6pPr marL="457200" algn="l" defTabSz="457200" rtl="0" fontAlgn="base">
              <a:lnSpc>
                <a:spcPts val="2100"/>
              </a:lnSpc>
              <a:spcBef>
                <a:spcPct val="0"/>
              </a:spcBef>
              <a:spcAft>
                <a:spcPct val="0"/>
              </a:spcAft>
              <a:defRPr sz="2000" b="1">
                <a:solidFill>
                  <a:schemeClr val="tx1"/>
                </a:solidFill>
                <a:latin typeface="+mj-lt"/>
                <a:ea typeface="+mj-ea"/>
                <a:cs typeface="+mj-cs"/>
              </a:defRPr>
            </a:lvl6pPr>
            <a:lvl7pPr marL="914400" algn="l" defTabSz="457200" rtl="0" fontAlgn="base">
              <a:lnSpc>
                <a:spcPts val="2100"/>
              </a:lnSpc>
              <a:spcBef>
                <a:spcPct val="0"/>
              </a:spcBef>
              <a:spcAft>
                <a:spcPct val="0"/>
              </a:spcAft>
              <a:defRPr sz="2000" b="1">
                <a:solidFill>
                  <a:schemeClr val="tx1"/>
                </a:solidFill>
                <a:latin typeface="+mj-lt"/>
                <a:ea typeface="+mj-ea"/>
                <a:cs typeface="+mj-cs"/>
              </a:defRPr>
            </a:lvl7pPr>
            <a:lvl8pPr marL="1371600" algn="l" defTabSz="457200" rtl="0" fontAlgn="base">
              <a:lnSpc>
                <a:spcPts val="2100"/>
              </a:lnSpc>
              <a:spcBef>
                <a:spcPct val="0"/>
              </a:spcBef>
              <a:spcAft>
                <a:spcPct val="0"/>
              </a:spcAft>
              <a:defRPr sz="2000" b="1">
                <a:solidFill>
                  <a:schemeClr val="tx1"/>
                </a:solidFill>
                <a:latin typeface="+mj-lt"/>
                <a:ea typeface="+mj-ea"/>
                <a:cs typeface="+mj-cs"/>
              </a:defRPr>
            </a:lvl8pPr>
            <a:lvl9pPr marL="1828800" algn="l" defTabSz="457200" rtl="0" fontAlgn="base">
              <a:lnSpc>
                <a:spcPts val="2100"/>
              </a:lnSpc>
              <a:spcBef>
                <a:spcPct val="0"/>
              </a:spcBef>
              <a:spcAft>
                <a:spcPct val="0"/>
              </a:spcAft>
              <a:defRPr sz="2000" b="1">
                <a:solidFill>
                  <a:schemeClr val="tx1"/>
                </a:solidFill>
                <a:latin typeface="+mj-lt"/>
                <a:ea typeface="+mj-ea"/>
                <a:cs typeface="+mj-cs"/>
              </a:defRPr>
            </a:lvl9pPr>
          </a:lstStyle>
          <a:p>
            <a:pPr eaLnBrk="1" hangingPunct="1"/>
            <a:endParaRPr lang="en-US" altLang="en-US" sz="2400">
              <a:latin typeface="Arial" charset="0"/>
              <a:cs typeface="Arial" charset="0"/>
            </a:endParaRPr>
          </a:p>
        </p:txBody>
      </p:sp>
      <p:sp>
        <p:nvSpPr>
          <p:cNvPr id="4" name="TextBox 3"/>
          <p:cNvSpPr txBox="1"/>
          <p:nvPr/>
        </p:nvSpPr>
        <p:spPr>
          <a:xfrm>
            <a:off x="2207568" y="31075"/>
            <a:ext cx="10005688" cy="523220"/>
          </a:xfrm>
          <a:prstGeom prst="rect">
            <a:avLst/>
          </a:prstGeom>
          <a:noFill/>
        </p:spPr>
        <p:txBody>
          <a:bodyPr wrap="square" rtlCol="0">
            <a:spAutoFit/>
          </a:bodyPr>
          <a:lstStyle/>
          <a:p>
            <a:pPr algn="ctr"/>
            <a:r>
              <a:rPr lang="en-US" sz="2800" b="1" dirty="0">
                <a:latin typeface="Arial"/>
                <a:cs typeface="Arial"/>
              </a:rPr>
              <a:t>Comparing </a:t>
            </a:r>
            <a:r>
              <a:rPr lang="en-US" sz="2800" b="1" dirty="0" smtClean="0">
                <a:latin typeface="Arial"/>
                <a:cs typeface="Arial"/>
              </a:rPr>
              <a:t>Data </a:t>
            </a:r>
            <a:r>
              <a:rPr lang="en-US" sz="2800" b="1" dirty="0">
                <a:latin typeface="Arial"/>
                <a:cs typeface="Arial"/>
              </a:rPr>
              <a:t>S</a:t>
            </a:r>
            <a:r>
              <a:rPr lang="en-US" sz="2800" b="1" dirty="0" smtClean="0">
                <a:latin typeface="Arial"/>
                <a:cs typeface="Arial"/>
              </a:rPr>
              <a:t>ets</a:t>
            </a:r>
            <a:endParaRPr lang="en-US" sz="2800" b="1" dirty="0">
              <a:latin typeface="Arial"/>
              <a:cs typeface="Arial"/>
            </a:endParaRPr>
          </a:p>
        </p:txBody>
      </p:sp>
      <p:sp>
        <p:nvSpPr>
          <p:cNvPr id="19" name="TextBox 18">
            <a:extLst>
              <a:ext uri="{FF2B5EF4-FFF2-40B4-BE49-F238E27FC236}">
                <a16:creationId xmlns:a16="http://schemas.microsoft.com/office/drawing/2014/main" id="{E3C4D9FF-99C2-9947-A75D-CBA08FA6C880}"/>
              </a:ext>
            </a:extLst>
          </p:cNvPr>
          <p:cNvSpPr txBox="1"/>
          <p:nvPr/>
        </p:nvSpPr>
        <p:spPr>
          <a:xfrm>
            <a:off x="3330222" y="3586659"/>
            <a:ext cx="3273778" cy="707886"/>
          </a:xfrm>
          <a:prstGeom prst="rect">
            <a:avLst/>
          </a:prstGeom>
          <a:noFill/>
        </p:spPr>
        <p:txBody>
          <a:bodyPr wrap="square" rtlCol="0">
            <a:spAutoFit/>
          </a:bodyPr>
          <a:lstStyle/>
          <a:p>
            <a:endParaRPr lang="en-US"/>
          </a:p>
          <a:p>
            <a:r>
              <a:rPr lang="en-US"/>
              <a:t> </a:t>
            </a:r>
          </a:p>
        </p:txBody>
      </p:sp>
      <p:sp>
        <p:nvSpPr>
          <p:cNvPr id="5" name="TextBox 4">
            <a:extLst>
              <a:ext uri="{FF2B5EF4-FFF2-40B4-BE49-F238E27FC236}">
                <a16:creationId xmlns:a16="http://schemas.microsoft.com/office/drawing/2014/main" id="{51027ADC-867F-394B-830A-07C9C6644CB7}"/>
              </a:ext>
            </a:extLst>
          </p:cNvPr>
          <p:cNvSpPr txBox="1"/>
          <p:nvPr/>
        </p:nvSpPr>
        <p:spPr>
          <a:xfrm>
            <a:off x="2416278" y="625140"/>
            <a:ext cx="9577064" cy="5993949"/>
          </a:xfrm>
          <a:prstGeom prst="rect">
            <a:avLst/>
          </a:prstGeom>
          <a:noFill/>
        </p:spPr>
        <p:txBody>
          <a:bodyPr wrap="square" rtlCol="0">
            <a:spAutoFit/>
          </a:bodyPr>
          <a:lstStyle/>
          <a:p>
            <a:r>
              <a:rPr lang="en-GB" sz="2400" dirty="0">
                <a:cs typeface="Arial" panose="020B0604020202020204" pitchFamily="34" charset="0"/>
              </a:rPr>
              <a:t>During one week of August, Jamal recorded the maximum daily temperatures in two cities. Here are his results:             </a:t>
            </a:r>
          </a:p>
          <a:p>
            <a:endParaRPr lang="en-GB" sz="2400" dirty="0">
              <a:cs typeface="Arial" panose="020B0604020202020204" pitchFamily="34" charset="0"/>
            </a:endParaRPr>
          </a:p>
          <a:p>
            <a:endParaRPr lang="en-GB" sz="2400" dirty="0">
              <a:cs typeface="Arial" panose="020B0604020202020204" pitchFamily="34" charset="0"/>
            </a:endParaRPr>
          </a:p>
          <a:p>
            <a:endParaRPr lang="en-GB" sz="2400" dirty="0">
              <a:cs typeface="Arial" panose="020B0604020202020204" pitchFamily="34" charset="0"/>
            </a:endParaRPr>
          </a:p>
          <a:p>
            <a:pPr>
              <a:spcAft>
                <a:spcPts val="1200"/>
              </a:spcAft>
            </a:pPr>
            <a:endParaRPr lang="en-GB" sz="2400" dirty="0">
              <a:cs typeface="Arial" panose="020B0604020202020204" pitchFamily="34" charset="0"/>
            </a:endParaRPr>
          </a:p>
          <a:p>
            <a:pPr>
              <a:spcAft>
                <a:spcPts val="300"/>
              </a:spcAft>
            </a:pPr>
            <a:r>
              <a:rPr lang="en-GB" sz="2400" dirty="0">
                <a:cs typeface="Arial" panose="020B0604020202020204" pitchFamily="34" charset="0"/>
              </a:rPr>
              <a:t>a) What was the range of </a:t>
            </a:r>
            <a:r>
              <a:rPr lang="en-GB" sz="2400" dirty="0" smtClean="0">
                <a:cs typeface="Arial" panose="020B0604020202020204" pitchFamily="34" charset="0"/>
              </a:rPr>
              <a:t>the temperatures </a:t>
            </a:r>
            <a:r>
              <a:rPr lang="en-GB" sz="2400" dirty="0">
                <a:cs typeface="Arial" panose="020B0604020202020204" pitchFamily="34" charset="0"/>
              </a:rPr>
              <a:t>in 	</a:t>
            </a:r>
          </a:p>
          <a:p>
            <a:pPr>
              <a:spcAft>
                <a:spcPts val="600"/>
              </a:spcAft>
            </a:pPr>
            <a:r>
              <a:rPr lang="en-GB" sz="2400" dirty="0">
                <a:cs typeface="Arial" panose="020B0604020202020204" pitchFamily="34" charset="0"/>
              </a:rPr>
              <a:t>               </a:t>
            </a:r>
            <a:r>
              <a:rPr lang="en-GB" sz="2400" dirty="0" err="1" smtClean="0">
                <a:cs typeface="Arial" panose="020B0604020202020204" pitchFamily="34" charset="0"/>
              </a:rPr>
              <a:t>i</a:t>
            </a:r>
            <a:r>
              <a:rPr lang="en-GB" sz="2400" dirty="0">
                <a:cs typeface="Arial" panose="020B0604020202020204" pitchFamily="34" charset="0"/>
              </a:rPr>
              <a:t>) </a:t>
            </a:r>
            <a:r>
              <a:rPr lang="en-GB" sz="2400" dirty="0" smtClean="0">
                <a:cs typeface="Arial" panose="020B0604020202020204" pitchFamily="34" charset="0"/>
              </a:rPr>
              <a:t>  London </a:t>
            </a:r>
            <a:r>
              <a:rPr lang="en-GB" sz="2400" dirty="0">
                <a:cs typeface="Arial" panose="020B0604020202020204" pitchFamily="34" charset="0"/>
              </a:rPr>
              <a:t>	          	   	</a:t>
            </a:r>
          </a:p>
          <a:p>
            <a:pPr>
              <a:spcAft>
                <a:spcPts val="300"/>
              </a:spcAft>
            </a:pPr>
            <a:r>
              <a:rPr lang="en-GB" sz="2400" dirty="0">
                <a:cs typeface="Arial" panose="020B0604020202020204" pitchFamily="34" charset="0"/>
              </a:rPr>
              <a:t>b) What was the mean temperature in 		</a:t>
            </a:r>
          </a:p>
          <a:p>
            <a:r>
              <a:rPr lang="en-GB" sz="2400" dirty="0">
                <a:cs typeface="Arial" panose="020B0604020202020204" pitchFamily="34" charset="0"/>
              </a:rPr>
              <a:t>               </a:t>
            </a:r>
            <a:r>
              <a:rPr lang="en-GB" sz="2400" dirty="0" err="1" smtClean="0">
                <a:cs typeface="Arial" panose="020B0604020202020204" pitchFamily="34" charset="0"/>
              </a:rPr>
              <a:t>i</a:t>
            </a:r>
            <a:r>
              <a:rPr lang="en-GB" sz="2400" dirty="0" smtClean="0">
                <a:cs typeface="Arial" panose="020B0604020202020204" pitchFamily="34" charset="0"/>
              </a:rPr>
              <a:t>)   London </a:t>
            </a:r>
            <a:r>
              <a:rPr lang="en-GB" sz="2400" dirty="0">
                <a:cs typeface="Arial" panose="020B0604020202020204" pitchFamily="34" charset="0"/>
              </a:rPr>
              <a:t>	          	</a:t>
            </a:r>
          </a:p>
          <a:p>
            <a:pPr>
              <a:spcBef>
                <a:spcPts val="300"/>
              </a:spcBef>
              <a:spcAft>
                <a:spcPts val="600"/>
              </a:spcAft>
            </a:pPr>
            <a:r>
              <a:rPr lang="en-GB" sz="2400" dirty="0">
                <a:cs typeface="Arial" panose="020B0604020202020204" pitchFamily="34" charset="0"/>
              </a:rPr>
              <a:t>    (Give your </a:t>
            </a:r>
            <a:r>
              <a:rPr lang="en-GB" sz="2400" dirty="0" smtClean="0">
                <a:cs typeface="Arial" panose="020B0604020202020204" pitchFamily="34" charset="0"/>
              </a:rPr>
              <a:t>answers </a:t>
            </a:r>
            <a:r>
              <a:rPr lang="en-GB" sz="2400" dirty="0">
                <a:cs typeface="Arial" panose="020B0604020202020204" pitchFamily="34" charset="0"/>
              </a:rPr>
              <a:t>to one decimal place.)  </a:t>
            </a:r>
          </a:p>
          <a:p>
            <a:pPr marL="268288" indent="-268288">
              <a:tabLst>
                <a:tab pos="268288" algn="l"/>
              </a:tabLst>
            </a:pPr>
            <a:r>
              <a:rPr lang="en-GB" sz="2400" dirty="0" smtClean="0">
                <a:cs typeface="Arial" panose="020B0604020202020204" pitchFamily="34" charset="0"/>
              </a:rPr>
              <a:t>c</a:t>
            </a:r>
            <a:r>
              <a:rPr lang="en-GB" sz="2400" dirty="0">
                <a:cs typeface="Arial" panose="020B0604020202020204" pitchFamily="34" charset="0"/>
              </a:rPr>
              <a:t>) What are the main differences in </a:t>
            </a:r>
            <a:r>
              <a:rPr lang="en-GB" sz="2400" dirty="0" smtClean="0">
                <a:cs typeface="Arial" panose="020B0604020202020204" pitchFamily="34" charset="0"/>
              </a:rPr>
              <a:t>the temperature </a:t>
            </a:r>
            <a:r>
              <a:rPr lang="en-GB" sz="2400" dirty="0">
                <a:cs typeface="Arial" panose="020B0604020202020204" pitchFamily="34" charset="0"/>
              </a:rPr>
              <a:t>between London </a:t>
            </a:r>
            <a:r>
              <a:rPr lang="en-GB" sz="2400" dirty="0" smtClean="0">
                <a:cs typeface="Arial" panose="020B0604020202020204" pitchFamily="34" charset="0"/>
              </a:rPr>
              <a:t>   and </a:t>
            </a:r>
            <a:r>
              <a:rPr lang="en-GB" sz="2400" dirty="0">
                <a:cs typeface="Arial" panose="020B0604020202020204" pitchFamily="34" charset="0"/>
              </a:rPr>
              <a:t>Edinburgh?</a:t>
            </a:r>
          </a:p>
          <a:p>
            <a:endParaRPr lang="en-GB" sz="2400" dirty="0">
              <a:cs typeface="Arial" panose="020B0604020202020204" pitchFamily="34" charset="0"/>
            </a:endParaRPr>
          </a:p>
          <a:p>
            <a:endParaRPr lang="en-GB" dirty="0">
              <a:cs typeface="Arial" panose="020B0604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587233045"/>
              </p:ext>
            </p:extLst>
          </p:nvPr>
        </p:nvGraphicFramePr>
        <p:xfrm>
          <a:off x="3215680" y="1484784"/>
          <a:ext cx="7268143" cy="1441940"/>
        </p:xfrm>
        <a:graphic>
          <a:graphicData uri="http://schemas.openxmlformats.org/drawingml/2006/table">
            <a:tbl>
              <a:tblPr firstRow="1" firstCol="1" bandRow="1"/>
              <a:tblGrid>
                <a:gridCol w="908518">
                  <a:extLst>
                    <a:ext uri="{9D8B030D-6E8A-4147-A177-3AD203B41FA5}">
                      <a16:colId xmlns:a16="http://schemas.microsoft.com/office/drawing/2014/main" val="3298426887"/>
                    </a:ext>
                  </a:extLst>
                </a:gridCol>
                <a:gridCol w="908518">
                  <a:extLst>
                    <a:ext uri="{9D8B030D-6E8A-4147-A177-3AD203B41FA5}">
                      <a16:colId xmlns:a16="http://schemas.microsoft.com/office/drawing/2014/main" val="2846423221"/>
                    </a:ext>
                  </a:extLst>
                </a:gridCol>
                <a:gridCol w="908518">
                  <a:extLst>
                    <a:ext uri="{9D8B030D-6E8A-4147-A177-3AD203B41FA5}">
                      <a16:colId xmlns:a16="http://schemas.microsoft.com/office/drawing/2014/main" val="3134964798"/>
                    </a:ext>
                  </a:extLst>
                </a:gridCol>
                <a:gridCol w="908518">
                  <a:extLst>
                    <a:ext uri="{9D8B030D-6E8A-4147-A177-3AD203B41FA5}">
                      <a16:colId xmlns:a16="http://schemas.microsoft.com/office/drawing/2014/main" val="1408106724"/>
                    </a:ext>
                  </a:extLst>
                </a:gridCol>
                <a:gridCol w="1002202">
                  <a:extLst>
                    <a:ext uri="{9D8B030D-6E8A-4147-A177-3AD203B41FA5}">
                      <a16:colId xmlns:a16="http://schemas.microsoft.com/office/drawing/2014/main" val="2482020355"/>
                    </a:ext>
                  </a:extLst>
                </a:gridCol>
                <a:gridCol w="814833">
                  <a:extLst>
                    <a:ext uri="{9D8B030D-6E8A-4147-A177-3AD203B41FA5}">
                      <a16:colId xmlns:a16="http://schemas.microsoft.com/office/drawing/2014/main" val="1955789083"/>
                    </a:ext>
                  </a:extLst>
                </a:gridCol>
                <a:gridCol w="908518">
                  <a:extLst>
                    <a:ext uri="{9D8B030D-6E8A-4147-A177-3AD203B41FA5}">
                      <a16:colId xmlns:a16="http://schemas.microsoft.com/office/drawing/2014/main" val="819692787"/>
                    </a:ext>
                  </a:extLst>
                </a:gridCol>
                <a:gridCol w="908518">
                  <a:extLst>
                    <a:ext uri="{9D8B030D-6E8A-4147-A177-3AD203B41FA5}">
                      <a16:colId xmlns:a16="http://schemas.microsoft.com/office/drawing/2014/main" val="804654167"/>
                    </a:ext>
                  </a:extLst>
                </a:gridCol>
              </a:tblGrid>
              <a:tr h="492700">
                <a:tc>
                  <a:txBody>
                    <a:bodyPr/>
                    <a:lstStyle/>
                    <a:p>
                      <a:pPr algn="ctr">
                        <a:lnSpc>
                          <a:spcPct val="112000"/>
                        </a:lnSpc>
                        <a:spcAft>
                          <a:spcPts val="0"/>
                        </a:spcAft>
                        <a:tabLst>
                          <a:tab pos="342900" algn="l"/>
                          <a:tab pos="914400" algn="l"/>
                          <a:tab pos="1371600" algn="l"/>
                          <a:tab pos="1828800" algn="l"/>
                        </a:tabLst>
                      </a:pPr>
                      <a:r>
                        <a:rPr lang="en-GB" sz="1300">
                          <a:effectLst/>
                          <a:latin typeface="Arial" panose="020B0604020202020204" pitchFamily="34" charset="0"/>
                          <a:ea typeface="Times New Roman" panose="02020603050405020304" pitchFamily="18" charset="0"/>
                          <a:cs typeface="Times New Roman" panose="02020603050405020304" pitchFamily="18" charset="0"/>
                        </a:rPr>
                        <a:t> </a:t>
                      </a:r>
                      <a:endParaRPr lang="en-GB" sz="1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2000"/>
                        </a:lnSpc>
                        <a:spcAft>
                          <a:spcPts val="0"/>
                        </a:spcAft>
                        <a:tabLst>
                          <a:tab pos="342900" algn="l"/>
                          <a:tab pos="914400" algn="l"/>
                          <a:tab pos="1371600" algn="l"/>
                          <a:tab pos="1828800" algn="l"/>
                        </a:tabLst>
                      </a:pPr>
                      <a:r>
                        <a:rPr lang="en-GB" sz="1100" b="1" dirty="0">
                          <a:effectLst/>
                          <a:latin typeface="Arial" panose="020B0604020202020204" pitchFamily="34" charset="0"/>
                          <a:ea typeface="Times New Roman" panose="02020603050405020304" pitchFamily="18" charset="0"/>
                          <a:cs typeface="Times New Roman" panose="02020603050405020304" pitchFamily="18" charset="0"/>
                        </a:rPr>
                        <a:t>Sunday</a:t>
                      </a:r>
                      <a:endParaRPr lang="en-GB"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2000"/>
                        </a:lnSpc>
                        <a:spcAft>
                          <a:spcPts val="0"/>
                        </a:spcAft>
                        <a:tabLst>
                          <a:tab pos="342900" algn="l"/>
                          <a:tab pos="914400" algn="l"/>
                          <a:tab pos="1371600" algn="l"/>
                          <a:tab pos="1828800" algn="l"/>
                        </a:tabLst>
                      </a:pPr>
                      <a:r>
                        <a:rPr lang="en-GB" sz="1100" b="1" dirty="0">
                          <a:effectLst/>
                          <a:latin typeface="Arial" panose="020B0604020202020204" pitchFamily="34" charset="0"/>
                          <a:ea typeface="Times New Roman" panose="02020603050405020304" pitchFamily="18" charset="0"/>
                          <a:cs typeface="Times New Roman" panose="02020603050405020304" pitchFamily="18" charset="0"/>
                        </a:rPr>
                        <a:t>Monday</a:t>
                      </a:r>
                      <a:endParaRPr lang="en-GB"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2000"/>
                        </a:lnSpc>
                        <a:spcAft>
                          <a:spcPts val="0"/>
                        </a:spcAft>
                        <a:tabLst>
                          <a:tab pos="342900" algn="l"/>
                          <a:tab pos="914400" algn="l"/>
                          <a:tab pos="1371600" algn="l"/>
                          <a:tab pos="1828800" algn="l"/>
                        </a:tabLst>
                      </a:pPr>
                      <a:r>
                        <a:rPr lang="en-GB" sz="1100" b="1" dirty="0">
                          <a:effectLst/>
                          <a:latin typeface="Arial" panose="020B0604020202020204" pitchFamily="34" charset="0"/>
                          <a:ea typeface="Times New Roman" panose="02020603050405020304" pitchFamily="18" charset="0"/>
                          <a:cs typeface="Times New Roman" panose="02020603050405020304" pitchFamily="18" charset="0"/>
                        </a:rPr>
                        <a:t>Tuesday</a:t>
                      </a:r>
                      <a:endParaRPr lang="en-GB"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2000"/>
                        </a:lnSpc>
                        <a:spcAft>
                          <a:spcPts val="0"/>
                        </a:spcAft>
                        <a:tabLst>
                          <a:tab pos="342900" algn="l"/>
                          <a:tab pos="914400" algn="l"/>
                          <a:tab pos="1371600" algn="l"/>
                          <a:tab pos="1828800" algn="l"/>
                        </a:tabLst>
                      </a:pPr>
                      <a:r>
                        <a:rPr lang="en-GB" sz="1100" b="1" dirty="0">
                          <a:effectLst/>
                          <a:latin typeface="Arial" panose="020B0604020202020204" pitchFamily="34" charset="0"/>
                          <a:ea typeface="Times New Roman" panose="02020603050405020304" pitchFamily="18" charset="0"/>
                          <a:cs typeface="Times New Roman" panose="02020603050405020304" pitchFamily="18" charset="0"/>
                        </a:rPr>
                        <a:t>Wednesday</a:t>
                      </a:r>
                      <a:endParaRPr lang="en-GB"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2000"/>
                        </a:lnSpc>
                        <a:spcAft>
                          <a:spcPts val="0"/>
                        </a:spcAft>
                        <a:tabLst>
                          <a:tab pos="342900" algn="l"/>
                          <a:tab pos="914400" algn="l"/>
                          <a:tab pos="1371600" algn="l"/>
                          <a:tab pos="1828800" algn="l"/>
                        </a:tabLst>
                      </a:pPr>
                      <a:r>
                        <a:rPr lang="en-GB" sz="1100" b="1" dirty="0">
                          <a:effectLst/>
                          <a:latin typeface="Arial" panose="020B0604020202020204" pitchFamily="34" charset="0"/>
                          <a:ea typeface="Times New Roman" panose="02020603050405020304" pitchFamily="18" charset="0"/>
                          <a:cs typeface="Times New Roman" panose="02020603050405020304" pitchFamily="18" charset="0"/>
                        </a:rPr>
                        <a:t>Thursday</a:t>
                      </a:r>
                      <a:endParaRPr lang="en-GB"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2000"/>
                        </a:lnSpc>
                        <a:spcAft>
                          <a:spcPts val="0"/>
                        </a:spcAft>
                        <a:tabLst>
                          <a:tab pos="342900" algn="l"/>
                          <a:tab pos="914400" algn="l"/>
                          <a:tab pos="1371600" algn="l"/>
                          <a:tab pos="1828800" algn="l"/>
                        </a:tabLst>
                      </a:pPr>
                      <a:r>
                        <a:rPr lang="en-GB" sz="1100" b="1" dirty="0">
                          <a:effectLst/>
                          <a:latin typeface="Arial" panose="020B0604020202020204" pitchFamily="34" charset="0"/>
                          <a:ea typeface="Times New Roman" panose="02020603050405020304" pitchFamily="18" charset="0"/>
                          <a:cs typeface="Times New Roman" panose="02020603050405020304" pitchFamily="18" charset="0"/>
                        </a:rPr>
                        <a:t>Friday</a:t>
                      </a:r>
                      <a:endParaRPr lang="en-GB"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2000"/>
                        </a:lnSpc>
                        <a:spcAft>
                          <a:spcPts val="0"/>
                        </a:spcAft>
                        <a:tabLst>
                          <a:tab pos="342900" algn="l"/>
                          <a:tab pos="914400" algn="l"/>
                          <a:tab pos="1371600" algn="l"/>
                          <a:tab pos="1828800" algn="l"/>
                        </a:tabLst>
                      </a:pPr>
                      <a:r>
                        <a:rPr lang="en-GB" sz="1100" b="1" dirty="0">
                          <a:effectLst/>
                          <a:latin typeface="Arial" panose="020B0604020202020204" pitchFamily="34" charset="0"/>
                          <a:ea typeface="Times New Roman" panose="02020603050405020304" pitchFamily="18" charset="0"/>
                          <a:cs typeface="Times New Roman" panose="02020603050405020304" pitchFamily="18" charset="0"/>
                        </a:rPr>
                        <a:t>Saturday</a:t>
                      </a:r>
                      <a:endParaRPr lang="en-GB"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6049900"/>
                  </a:ext>
                </a:extLst>
              </a:tr>
              <a:tr h="492700">
                <a:tc>
                  <a:txBody>
                    <a:bodyPr/>
                    <a:lstStyle/>
                    <a:p>
                      <a:pPr algn="ctr">
                        <a:lnSpc>
                          <a:spcPct val="112000"/>
                        </a:lnSpc>
                        <a:spcAft>
                          <a:spcPts val="0"/>
                        </a:spcAft>
                        <a:tabLst>
                          <a:tab pos="342900" algn="l"/>
                          <a:tab pos="914400" algn="l"/>
                          <a:tab pos="1371600" algn="l"/>
                          <a:tab pos="1828800" algn="l"/>
                        </a:tabLst>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London</a:t>
                      </a:r>
                      <a:endParaRPr lang="en-GB"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2000"/>
                        </a:lnSpc>
                        <a:spcAft>
                          <a:spcPts val="0"/>
                        </a:spcAft>
                        <a:tabLst>
                          <a:tab pos="342900" algn="l"/>
                          <a:tab pos="914400" algn="l"/>
                          <a:tab pos="1371600" algn="l"/>
                          <a:tab pos="1828800" algn="l"/>
                        </a:tabLst>
                      </a:pPr>
                      <a:r>
                        <a:rPr lang="en-GB" sz="1300">
                          <a:effectLst/>
                          <a:latin typeface="Arial" panose="020B0604020202020204" pitchFamily="34" charset="0"/>
                          <a:ea typeface="Times New Roman" panose="02020603050405020304" pitchFamily="18" charset="0"/>
                          <a:cs typeface="Times New Roman" panose="02020603050405020304" pitchFamily="18" charset="0"/>
                        </a:rPr>
                        <a:t>22ºC</a:t>
                      </a:r>
                      <a:endParaRPr lang="en-GB" sz="1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2000"/>
                        </a:lnSpc>
                        <a:spcAft>
                          <a:spcPts val="0"/>
                        </a:spcAft>
                        <a:tabLst>
                          <a:tab pos="342900" algn="l"/>
                          <a:tab pos="914400" algn="l"/>
                          <a:tab pos="1371600" algn="l"/>
                          <a:tab pos="1828800" algn="l"/>
                        </a:tabLst>
                      </a:pPr>
                      <a:r>
                        <a:rPr lang="en-GB" sz="1300">
                          <a:effectLst/>
                          <a:latin typeface="Arial" panose="020B0604020202020204" pitchFamily="34" charset="0"/>
                          <a:ea typeface="Times New Roman" panose="02020603050405020304" pitchFamily="18" charset="0"/>
                          <a:cs typeface="Times New Roman" panose="02020603050405020304" pitchFamily="18" charset="0"/>
                        </a:rPr>
                        <a:t>25ºC</a:t>
                      </a:r>
                      <a:endParaRPr lang="en-GB" sz="1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2000"/>
                        </a:lnSpc>
                        <a:spcAft>
                          <a:spcPts val="0"/>
                        </a:spcAft>
                        <a:tabLst>
                          <a:tab pos="342900" algn="l"/>
                          <a:tab pos="914400" algn="l"/>
                          <a:tab pos="1371600" algn="l"/>
                          <a:tab pos="1828800" algn="l"/>
                        </a:tabLst>
                      </a:pPr>
                      <a:r>
                        <a:rPr lang="en-GB" sz="1300" dirty="0">
                          <a:effectLst/>
                          <a:latin typeface="Arial" panose="020B0604020202020204" pitchFamily="34" charset="0"/>
                          <a:ea typeface="Times New Roman" panose="02020603050405020304" pitchFamily="18" charset="0"/>
                          <a:cs typeface="Times New Roman" panose="02020603050405020304" pitchFamily="18" charset="0"/>
                        </a:rPr>
                        <a:t>26ºC</a:t>
                      </a:r>
                      <a:endParaRPr lang="en-GB"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2000"/>
                        </a:lnSpc>
                        <a:spcAft>
                          <a:spcPts val="0"/>
                        </a:spcAft>
                        <a:tabLst>
                          <a:tab pos="342900" algn="l"/>
                          <a:tab pos="914400" algn="l"/>
                          <a:tab pos="1371600" algn="l"/>
                          <a:tab pos="1828800" algn="l"/>
                        </a:tabLst>
                      </a:pPr>
                      <a:r>
                        <a:rPr lang="en-GB" sz="1300">
                          <a:effectLst/>
                          <a:latin typeface="Arial" panose="020B0604020202020204" pitchFamily="34" charset="0"/>
                          <a:ea typeface="Times New Roman" panose="02020603050405020304" pitchFamily="18" charset="0"/>
                          <a:cs typeface="Times New Roman" panose="02020603050405020304" pitchFamily="18" charset="0"/>
                        </a:rPr>
                        <a:t>24ºC</a:t>
                      </a:r>
                      <a:endParaRPr lang="en-GB" sz="1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2000"/>
                        </a:lnSpc>
                        <a:spcAft>
                          <a:spcPts val="0"/>
                        </a:spcAft>
                        <a:tabLst>
                          <a:tab pos="342900" algn="l"/>
                          <a:tab pos="914400" algn="l"/>
                          <a:tab pos="1371600" algn="l"/>
                          <a:tab pos="1828800" algn="l"/>
                        </a:tabLst>
                      </a:pPr>
                      <a:r>
                        <a:rPr lang="en-GB" sz="1300">
                          <a:effectLst/>
                          <a:latin typeface="Arial" panose="020B0604020202020204" pitchFamily="34" charset="0"/>
                          <a:ea typeface="Times New Roman" panose="02020603050405020304" pitchFamily="18" charset="0"/>
                          <a:cs typeface="Times New Roman" panose="02020603050405020304" pitchFamily="18" charset="0"/>
                        </a:rPr>
                        <a:t>24ºC</a:t>
                      </a:r>
                      <a:endParaRPr lang="en-GB" sz="1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2000"/>
                        </a:lnSpc>
                        <a:spcAft>
                          <a:spcPts val="0"/>
                        </a:spcAft>
                        <a:tabLst>
                          <a:tab pos="342900" algn="l"/>
                          <a:tab pos="914400" algn="l"/>
                          <a:tab pos="1371600" algn="l"/>
                          <a:tab pos="1828800" algn="l"/>
                        </a:tabLst>
                      </a:pPr>
                      <a:r>
                        <a:rPr lang="en-GB" sz="1300">
                          <a:effectLst/>
                          <a:latin typeface="Arial" panose="020B0604020202020204" pitchFamily="34" charset="0"/>
                          <a:ea typeface="Times New Roman" panose="02020603050405020304" pitchFamily="18" charset="0"/>
                          <a:cs typeface="Times New Roman" panose="02020603050405020304" pitchFamily="18" charset="0"/>
                        </a:rPr>
                        <a:t>29º</a:t>
                      </a:r>
                      <a:endParaRPr lang="en-GB" sz="1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2000"/>
                        </a:lnSpc>
                        <a:spcAft>
                          <a:spcPts val="0"/>
                        </a:spcAft>
                        <a:tabLst>
                          <a:tab pos="342900" algn="l"/>
                          <a:tab pos="914400" algn="l"/>
                          <a:tab pos="1371600" algn="l"/>
                          <a:tab pos="1828800" algn="l"/>
                        </a:tabLst>
                      </a:pPr>
                      <a:r>
                        <a:rPr lang="en-GB" sz="1300">
                          <a:effectLst/>
                          <a:latin typeface="Arial" panose="020B0604020202020204" pitchFamily="34" charset="0"/>
                          <a:ea typeface="Times New Roman" panose="02020603050405020304" pitchFamily="18" charset="0"/>
                          <a:cs typeface="Times New Roman" panose="02020603050405020304" pitchFamily="18" charset="0"/>
                        </a:rPr>
                        <a:t>28ºC</a:t>
                      </a:r>
                      <a:endParaRPr lang="en-GB" sz="1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4239086"/>
                  </a:ext>
                </a:extLst>
              </a:tr>
              <a:tr h="456540">
                <a:tc>
                  <a:txBody>
                    <a:bodyPr/>
                    <a:lstStyle/>
                    <a:p>
                      <a:pPr algn="ctr">
                        <a:lnSpc>
                          <a:spcPct val="112000"/>
                        </a:lnSpc>
                        <a:spcAft>
                          <a:spcPts val="0"/>
                        </a:spcAft>
                        <a:tabLst>
                          <a:tab pos="342900" algn="l"/>
                          <a:tab pos="914400" algn="l"/>
                          <a:tab pos="1371600" algn="l"/>
                          <a:tab pos="1828800" algn="l"/>
                        </a:tabLst>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Edinburgh</a:t>
                      </a:r>
                      <a:endParaRPr lang="en-GB"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2000"/>
                        </a:lnSpc>
                        <a:spcAft>
                          <a:spcPts val="0"/>
                        </a:spcAft>
                        <a:tabLst>
                          <a:tab pos="342900" algn="l"/>
                          <a:tab pos="914400" algn="l"/>
                          <a:tab pos="1371600" algn="l"/>
                          <a:tab pos="1828800" algn="l"/>
                        </a:tabLst>
                      </a:pPr>
                      <a:r>
                        <a:rPr lang="en-GB" sz="1300">
                          <a:effectLst/>
                          <a:latin typeface="Arial" panose="020B0604020202020204" pitchFamily="34" charset="0"/>
                          <a:ea typeface="Times New Roman" panose="02020603050405020304" pitchFamily="18" charset="0"/>
                          <a:cs typeface="Times New Roman" panose="02020603050405020304" pitchFamily="18" charset="0"/>
                        </a:rPr>
                        <a:t>22ºC</a:t>
                      </a:r>
                      <a:endParaRPr lang="en-GB" sz="1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2000"/>
                        </a:lnSpc>
                        <a:spcAft>
                          <a:spcPts val="0"/>
                        </a:spcAft>
                        <a:tabLst>
                          <a:tab pos="342900" algn="l"/>
                          <a:tab pos="914400" algn="l"/>
                          <a:tab pos="1371600" algn="l"/>
                          <a:tab pos="1828800" algn="l"/>
                        </a:tabLst>
                      </a:pPr>
                      <a:r>
                        <a:rPr lang="en-GB" sz="1300">
                          <a:effectLst/>
                          <a:latin typeface="Arial" panose="020B0604020202020204" pitchFamily="34" charset="0"/>
                          <a:ea typeface="Times New Roman" panose="02020603050405020304" pitchFamily="18" charset="0"/>
                          <a:cs typeface="Times New Roman" panose="02020603050405020304" pitchFamily="18" charset="0"/>
                        </a:rPr>
                        <a:t>22ºC</a:t>
                      </a:r>
                      <a:endParaRPr lang="en-GB" sz="1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2000"/>
                        </a:lnSpc>
                        <a:spcAft>
                          <a:spcPts val="0"/>
                        </a:spcAft>
                        <a:tabLst>
                          <a:tab pos="342900" algn="l"/>
                          <a:tab pos="914400" algn="l"/>
                          <a:tab pos="1371600" algn="l"/>
                          <a:tab pos="1828800" algn="l"/>
                        </a:tabLst>
                      </a:pPr>
                      <a:r>
                        <a:rPr lang="en-GB" sz="1300" dirty="0">
                          <a:effectLst/>
                          <a:latin typeface="Arial" panose="020B0604020202020204" pitchFamily="34" charset="0"/>
                          <a:ea typeface="Times New Roman" panose="02020603050405020304" pitchFamily="18" charset="0"/>
                          <a:cs typeface="Times New Roman" panose="02020603050405020304" pitchFamily="18" charset="0"/>
                        </a:rPr>
                        <a:t>23ºC</a:t>
                      </a:r>
                      <a:endParaRPr lang="en-GB"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2000"/>
                        </a:lnSpc>
                        <a:spcAft>
                          <a:spcPts val="0"/>
                        </a:spcAft>
                        <a:tabLst>
                          <a:tab pos="342900" algn="l"/>
                          <a:tab pos="914400" algn="l"/>
                          <a:tab pos="1371600" algn="l"/>
                          <a:tab pos="1828800" algn="l"/>
                        </a:tabLst>
                      </a:pPr>
                      <a:r>
                        <a:rPr lang="en-GB" sz="1300">
                          <a:effectLst/>
                          <a:latin typeface="Arial" panose="020B0604020202020204" pitchFamily="34" charset="0"/>
                          <a:ea typeface="Times New Roman" panose="02020603050405020304" pitchFamily="18" charset="0"/>
                          <a:cs typeface="Times New Roman" panose="02020603050405020304" pitchFamily="18" charset="0"/>
                        </a:rPr>
                        <a:t>24ºC</a:t>
                      </a:r>
                      <a:endParaRPr lang="en-GB" sz="1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2000"/>
                        </a:lnSpc>
                        <a:spcAft>
                          <a:spcPts val="0"/>
                        </a:spcAft>
                        <a:tabLst>
                          <a:tab pos="342900" algn="l"/>
                          <a:tab pos="914400" algn="l"/>
                          <a:tab pos="1371600" algn="l"/>
                          <a:tab pos="1828800" algn="l"/>
                        </a:tabLst>
                      </a:pPr>
                      <a:r>
                        <a:rPr lang="en-GB" sz="1300" dirty="0">
                          <a:effectLst/>
                          <a:latin typeface="Arial" panose="020B0604020202020204" pitchFamily="34" charset="0"/>
                          <a:ea typeface="Times New Roman" panose="02020603050405020304" pitchFamily="18" charset="0"/>
                          <a:cs typeface="Times New Roman" panose="02020603050405020304" pitchFamily="18" charset="0"/>
                        </a:rPr>
                        <a:t>25ºC</a:t>
                      </a:r>
                      <a:endParaRPr lang="en-GB"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2000"/>
                        </a:lnSpc>
                        <a:spcAft>
                          <a:spcPts val="0"/>
                        </a:spcAft>
                        <a:tabLst>
                          <a:tab pos="342900" algn="l"/>
                          <a:tab pos="914400" algn="l"/>
                          <a:tab pos="1371600" algn="l"/>
                          <a:tab pos="1828800" algn="l"/>
                        </a:tabLst>
                      </a:pPr>
                      <a:r>
                        <a:rPr lang="en-GB" sz="1300" dirty="0">
                          <a:effectLst/>
                          <a:latin typeface="Arial" panose="020B0604020202020204" pitchFamily="34" charset="0"/>
                          <a:ea typeface="Times New Roman" panose="02020603050405020304" pitchFamily="18" charset="0"/>
                          <a:cs typeface="Times New Roman" panose="02020603050405020304" pitchFamily="18" charset="0"/>
                        </a:rPr>
                        <a:t>24ºC</a:t>
                      </a:r>
                      <a:endParaRPr lang="en-GB"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2000"/>
                        </a:lnSpc>
                        <a:spcAft>
                          <a:spcPts val="0"/>
                        </a:spcAft>
                        <a:tabLst>
                          <a:tab pos="342900" algn="l"/>
                          <a:tab pos="914400" algn="l"/>
                          <a:tab pos="1371600" algn="l"/>
                          <a:tab pos="1828800" algn="l"/>
                        </a:tabLst>
                      </a:pPr>
                      <a:r>
                        <a:rPr lang="en-GB" sz="1300" dirty="0">
                          <a:effectLst/>
                          <a:latin typeface="Arial" panose="020B0604020202020204" pitchFamily="34" charset="0"/>
                          <a:ea typeface="Times New Roman" panose="02020603050405020304" pitchFamily="18" charset="0"/>
                          <a:cs typeface="Times New Roman" panose="02020603050405020304" pitchFamily="18" charset="0"/>
                        </a:rPr>
                        <a:t>26ºC</a:t>
                      </a:r>
                      <a:endParaRPr lang="en-GB"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8853370"/>
                  </a:ext>
                </a:extLst>
              </a:tr>
            </a:tbl>
          </a:graphicData>
        </a:graphic>
      </p:graphicFrame>
      <p:sp>
        <p:nvSpPr>
          <p:cNvPr id="3" name="TextBox 2"/>
          <p:cNvSpPr txBox="1"/>
          <p:nvPr/>
        </p:nvSpPr>
        <p:spPr>
          <a:xfrm>
            <a:off x="5494842" y="3469272"/>
            <a:ext cx="606256" cy="400110"/>
          </a:xfrm>
          <a:prstGeom prst="rect">
            <a:avLst/>
          </a:prstGeom>
          <a:noFill/>
        </p:spPr>
        <p:txBody>
          <a:bodyPr wrap="none" rtlCol="0">
            <a:spAutoFit/>
          </a:bodyPr>
          <a:lstStyle/>
          <a:p>
            <a:r>
              <a:rPr lang="en-GB" dirty="0">
                <a:solidFill>
                  <a:srgbClr val="FF0000"/>
                </a:solidFill>
                <a:cs typeface="Arial" panose="020B0604020202020204" pitchFamily="34" charset="0"/>
              </a:rPr>
              <a:t>7ºC</a:t>
            </a:r>
          </a:p>
        </p:txBody>
      </p:sp>
      <p:sp>
        <p:nvSpPr>
          <p:cNvPr id="12" name="TextBox 11"/>
          <p:cNvSpPr txBox="1"/>
          <p:nvPr/>
        </p:nvSpPr>
        <p:spPr>
          <a:xfrm>
            <a:off x="8785323" y="3469272"/>
            <a:ext cx="762342" cy="400110"/>
          </a:xfrm>
          <a:prstGeom prst="rect">
            <a:avLst/>
          </a:prstGeom>
          <a:noFill/>
        </p:spPr>
        <p:txBody>
          <a:bodyPr wrap="square" rtlCol="0">
            <a:spAutoFit/>
          </a:bodyPr>
          <a:lstStyle/>
          <a:p>
            <a:r>
              <a:rPr lang="en-GB" dirty="0">
                <a:solidFill>
                  <a:srgbClr val="FF0000"/>
                </a:solidFill>
                <a:cs typeface="Arial" panose="020B0604020202020204" pitchFamily="34" charset="0"/>
              </a:rPr>
              <a:t>4ºC</a:t>
            </a:r>
          </a:p>
        </p:txBody>
      </p:sp>
      <p:sp>
        <p:nvSpPr>
          <p:cNvPr id="14" name="TextBox 13"/>
          <p:cNvSpPr txBox="1"/>
          <p:nvPr/>
        </p:nvSpPr>
        <p:spPr>
          <a:xfrm>
            <a:off x="5325024" y="4277541"/>
            <a:ext cx="1032655" cy="400110"/>
          </a:xfrm>
          <a:prstGeom prst="rect">
            <a:avLst/>
          </a:prstGeom>
          <a:noFill/>
        </p:spPr>
        <p:txBody>
          <a:bodyPr wrap="none" rtlCol="0">
            <a:spAutoFit/>
          </a:bodyPr>
          <a:lstStyle/>
          <a:p>
            <a:r>
              <a:rPr lang="en-GB" dirty="0">
                <a:solidFill>
                  <a:srgbClr val="FF0000"/>
                </a:solidFill>
                <a:cs typeface="Arial" panose="020B0604020202020204" pitchFamily="34" charset="0"/>
              </a:rPr>
              <a:t> 25.4ºC</a:t>
            </a:r>
          </a:p>
        </p:txBody>
      </p:sp>
      <p:sp>
        <p:nvSpPr>
          <p:cNvPr id="15" name="TextBox 14"/>
          <p:cNvSpPr txBox="1"/>
          <p:nvPr/>
        </p:nvSpPr>
        <p:spPr>
          <a:xfrm>
            <a:off x="8684007" y="4277541"/>
            <a:ext cx="962123" cy="400110"/>
          </a:xfrm>
          <a:prstGeom prst="rect">
            <a:avLst/>
          </a:prstGeom>
          <a:noFill/>
        </p:spPr>
        <p:txBody>
          <a:bodyPr wrap="none" rtlCol="0">
            <a:spAutoFit/>
          </a:bodyPr>
          <a:lstStyle/>
          <a:p>
            <a:r>
              <a:rPr lang="en-GB" dirty="0">
                <a:solidFill>
                  <a:srgbClr val="FF0000"/>
                </a:solidFill>
                <a:cs typeface="Arial" panose="020B0604020202020204" pitchFamily="34" charset="0"/>
              </a:rPr>
              <a:t>23.7ºC</a:t>
            </a:r>
          </a:p>
        </p:txBody>
      </p:sp>
      <p:sp>
        <p:nvSpPr>
          <p:cNvPr id="17" name="TextBox 16">
            <a:extLst>
              <a:ext uri="{FF2B5EF4-FFF2-40B4-BE49-F238E27FC236}">
                <a16:creationId xmlns:a16="http://schemas.microsoft.com/office/drawing/2014/main" id="{41A4B4FB-500B-F84E-BD0A-D0D3BCD8BD05}"/>
              </a:ext>
            </a:extLst>
          </p:cNvPr>
          <p:cNvSpPr txBox="1"/>
          <p:nvPr/>
        </p:nvSpPr>
        <p:spPr>
          <a:xfrm>
            <a:off x="4432502" y="5803649"/>
            <a:ext cx="7560840" cy="830997"/>
          </a:xfrm>
          <a:prstGeom prst="rect">
            <a:avLst/>
          </a:prstGeom>
          <a:noFill/>
        </p:spPr>
        <p:txBody>
          <a:bodyPr wrap="square" rtlCol="0">
            <a:spAutoFit/>
          </a:bodyPr>
          <a:lstStyle/>
          <a:p>
            <a:r>
              <a:rPr lang="en-GB" sz="2400" dirty="0">
                <a:solidFill>
                  <a:srgbClr val="FF0000"/>
                </a:solidFill>
                <a:cs typeface="Arial" panose="020B0604020202020204" pitchFamily="34" charset="0"/>
              </a:rPr>
              <a:t>London has a higher mean temperature than Edinburgh and also has a larger range of temperature.</a:t>
            </a:r>
          </a:p>
        </p:txBody>
      </p:sp>
      <p:sp>
        <p:nvSpPr>
          <p:cNvPr id="16" name="TextBox 7">
            <a:extLst>
              <a:ext uri="{FF2B5EF4-FFF2-40B4-BE49-F238E27FC236}">
                <a16:creationId xmlns:a16="http://schemas.microsoft.com/office/drawing/2014/main" id="{23E1ABC8-FFD6-B74E-937F-2055C6141DE4}"/>
              </a:ext>
            </a:extLst>
          </p:cNvPr>
          <p:cNvSpPr txBox="1">
            <a:spLocks noChangeArrowheads="1"/>
          </p:cNvSpPr>
          <p:nvPr/>
        </p:nvSpPr>
        <p:spPr bwMode="auto">
          <a:xfrm>
            <a:off x="0" y="79184"/>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E</a:t>
            </a:r>
          </a:p>
          <a:p>
            <a:pPr lvl="0" algn="ctr">
              <a:spcAft>
                <a:spcPts val="600"/>
              </a:spcAft>
              <a:defRPr/>
            </a:pPr>
            <a:r>
              <a:rPr lang="en-US" altLang="en-US" b="1" dirty="0">
                <a:solidFill>
                  <a:prstClr val="white"/>
                </a:solidFill>
              </a:rPr>
              <a:t>UNIT E3 </a:t>
            </a:r>
          </a:p>
          <a:p>
            <a:pPr lvl="0" algn="ctr">
              <a:spcAft>
                <a:spcPts val="600"/>
              </a:spcAft>
              <a:defRPr/>
            </a:pPr>
            <a:r>
              <a:rPr lang="en-US" altLang="en-US" b="1" dirty="0">
                <a:solidFill>
                  <a:prstClr val="white"/>
                </a:solidFill>
              </a:rPr>
              <a:t>Section </a:t>
            </a:r>
            <a:r>
              <a:rPr lang="en-US" altLang="en-US" b="1" dirty="0" smtClean="0">
                <a:solidFill>
                  <a:prstClr val="white"/>
                </a:solidFill>
              </a:rPr>
              <a:t>E3.2</a:t>
            </a:r>
            <a:endParaRPr lang="en-US" altLang="en-US" b="1" dirty="0">
              <a:solidFill>
                <a:prstClr val="white"/>
              </a:solidFill>
            </a:endParaRPr>
          </a:p>
        </p:txBody>
      </p:sp>
      <p:sp>
        <p:nvSpPr>
          <p:cNvPr id="6" name="TextBox 5"/>
          <p:cNvSpPr txBox="1"/>
          <p:nvPr/>
        </p:nvSpPr>
        <p:spPr>
          <a:xfrm>
            <a:off x="6548289" y="3391281"/>
            <a:ext cx="2611437" cy="461665"/>
          </a:xfrm>
          <a:prstGeom prst="rect">
            <a:avLst/>
          </a:prstGeom>
          <a:noFill/>
        </p:spPr>
        <p:txBody>
          <a:bodyPr wrap="square" rtlCol="0">
            <a:spAutoFit/>
          </a:bodyPr>
          <a:lstStyle/>
          <a:p>
            <a:r>
              <a:rPr lang="en-GB" sz="2400" dirty="0" smtClean="0">
                <a:cs typeface="Arial" panose="020B0604020202020204" pitchFamily="34" charset="0"/>
              </a:rPr>
              <a:t>ii</a:t>
            </a:r>
            <a:r>
              <a:rPr lang="en-GB" sz="2400" dirty="0">
                <a:cs typeface="Arial" panose="020B0604020202020204" pitchFamily="34" charset="0"/>
              </a:rPr>
              <a:t>)   Edinburgh ?</a:t>
            </a:r>
            <a:endParaRPr lang="en-GB" sz="2400" dirty="0"/>
          </a:p>
        </p:txBody>
      </p:sp>
      <p:sp>
        <p:nvSpPr>
          <p:cNvPr id="18" name="TextBox 17"/>
          <p:cNvSpPr txBox="1"/>
          <p:nvPr/>
        </p:nvSpPr>
        <p:spPr>
          <a:xfrm>
            <a:off x="6495753" y="4204401"/>
            <a:ext cx="2611437" cy="461665"/>
          </a:xfrm>
          <a:prstGeom prst="rect">
            <a:avLst/>
          </a:prstGeom>
          <a:noFill/>
        </p:spPr>
        <p:txBody>
          <a:bodyPr wrap="square" rtlCol="0">
            <a:spAutoFit/>
          </a:bodyPr>
          <a:lstStyle/>
          <a:p>
            <a:r>
              <a:rPr lang="en-GB" sz="2400" dirty="0" smtClean="0">
                <a:cs typeface="Arial" panose="020B0604020202020204" pitchFamily="34" charset="0"/>
              </a:rPr>
              <a:t>ii</a:t>
            </a:r>
            <a:r>
              <a:rPr lang="en-GB" sz="2400" dirty="0">
                <a:cs typeface="Arial" panose="020B0604020202020204" pitchFamily="34" charset="0"/>
              </a:rPr>
              <a:t>)   Edinburgh ?</a:t>
            </a:r>
            <a:endParaRPr lang="en-GB" sz="2400" dirty="0"/>
          </a:p>
        </p:txBody>
      </p:sp>
    </p:spTree>
    <p:extLst>
      <p:ext uri="{BB962C8B-B14F-4D97-AF65-F5344CB8AC3E}">
        <p14:creationId xmlns:p14="http://schemas.microsoft.com/office/powerpoint/2010/main" val="1691435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
                                            <p:txEl>
                                              <p:pRg st="8" end="8"/>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P spid="14" grpId="0"/>
      <p:bldP spid="15" grpId="0"/>
      <p:bldP spid="17" grpId="0"/>
      <p:bldP spid="6" grpId="0"/>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nvSpPr>
        <p:spPr bwMode="auto">
          <a:xfrm>
            <a:off x="1609727" y="292685"/>
            <a:ext cx="8146749" cy="383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0">
            <a:scrgbClr r="0" g="0" b="0"/>
          </a:lnRef>
          <a:fillRef idx="0">
            <a:scrgbClr r="0" g="0" b="0"/>
          </a:fillRef>
          <a:effectRef idx="0">
            <a:scrgbClr r="0" g="0" b="0"/>
          </a:effectRef>
          <a:fontRef idx="major"/>
        </p:style>
        <p:txBody>
          <a:bodyPr vert="horz" wrap="square" lIns="0" tIns="0" rIns="0" bIns="0" numCol="1" anchor="t" anchorCtr="0" compatLnSpc="1">
            <a:prstTxWarp prst="textNoShape">
              <a:avLst/>
            </a:prstTxWarp>
          </a:bodyPr>
          <a:lstStyle>
            <a:lvl1pPr algn="l" defTabSz="457200" rtl="0" eaLnBrk="0" fontAlgn="base" hangingPunct="0">
              <a:lnSpc>
                <a:spcPts val="2100"/>
              </a:lnSpc>
              <a:spcBef>
                <a:spcPct val="0"/>
              </a:spcBef>
              <a:spcAft>
                <a:spcPct val="0"/>
              </a:spcAft>
              <a:defRPr sz="2000" b="1" kern="1200">
                <a:solidFill>
                  <a:schemeClr val="tx1"/>
                </a:solidFill>
                <a:latin typeface="+mj-lt"/>
                <a:ea typeface="+mj-ea"/>
                <a:cs typeface="+mj-cs"/>
              </a:defRPr>
            </a:lvl1pPr>
            <a:lvl2pPr algn="l" defTabSz="457200" rtl="0" eaLnBrk="0" fontAlgn="base" hangingPunct="0">
              <a:lnSpc>
                <a:spcPts val="2100"/>
              </a:lnSpc>
              <a:spcBef>
                <a:spcPct val="0"/>
              </a:spcBef>
              <a:spcAft>
                <a:spcPct val="0"/>
              </a:spcAft>
              <a:defRPr sz="2000" b="1">
                <a:solidFill>
                  <a:schemeClr val="tx1"/>
                </a:solidFill>
                <a:latin typeface="+mj-lt"/>
                <a:ea typeface="+mj-ea"/>
                <a:cs typeface="+mj-cs"/>
              </a:defRPr>
            </a:lvl2pPr>
            <a:lvl3pPr algn="l" defTabSz="457200" rtl="0" eaLnBrk="0" fontAlgn="base" hangingPunct="0">
              <a:lnSpc>
                <a:spcPts val="2100"/>
              </a:lnSpc>
              <a:spcBef>
                <a:spcPct val="0"/>
              </a:spcBef>
              <a:spcAft>
                <a:spcPct val="0"/>
              </a:spcAft>
              <a:defRPr sz="2000" b="1">
                <a:solidFill>
                  <a:schemeClr val="tx1"/>
                </a:solidFill>
                <a:latin typeface="+mj-lt"/>
                <a:ea typeface="+mj-ea"/>
                <a:cs typeface="+mj-cs"/>
              </a:defRPr>
            </a:lvl3pPr>
            <a:lvl4pPr algn="l" defTabSz="457200" rtl="0" eaLnBrk="0" fontAlgn="base" hangingPunct="0">
              <a:lnSpc>
                <a:spcPts val="2100"/>
              </a:lnSpc>
              <a:spcBef>
                <a:spcPct val="0"/>
              </a:spcBef>
              <a:spcAft>
                <a:spcPct val="0"/>
              </a:spcAft>
              <a:defRPr sz="2000" b="1">
                <a:solidFill>
                  <a:schemeClr val="tx1"/>
                </a:solidFill>
                <a:latin typeface="+mj-lt"/>
                <a:ea typeface="+mj-ea"/>
                <a:cs typeface="+mj-cs"/>
              </a:defRPr>
            </a:lvl4pPr>
            <a:lvl5pPr algn="l" defTabSz="457200" rtl="0" eaLnBrk="0" fontAlgn="base" hangingPunct="0">
              <a:lnSpc>
                <a:spcPts val="2100"/>
              </a:lnSpc>
              <a:spcBef>
                <a:spcPct val="0"/>
              </a:spcBef>
              <a:spcAft>
                <a:spcPct val="0"/>
              </a:spcAft>
              <a:defRPr sz="2000" b="1">
                <a:solidFill>
                  <a:schemeClr val="tx1"/>
                </a:solidFill>
                <a:latin typeface="+mj-lt"/>
                <a:ea typeface="+mj-ea"/>
                <a:cs typeface="+mj-cs"/>
              </a:defRPr>
            </a:lvl5pPr>
            <a:lvl6pPr marL="457200" algn="l" defTabSz="457200" rtl="0" fontAlgn="base">
              <a:lnSpc>
                <a:spcPts val="2100"/>
              </a:lnSpc>
              <a:spcBef>
                <a:spcPct val="0"/>
              </a:spcBef>
              <a:spcAft>
                <a:spcPct val="0"/>
              </a:spcAft>
              <a:defRPr sz="2000" b="1">
                <a:solidFill>
                  <a:schemeClr val="tx1"/>
                </a:solidFill>
                <a:latin typeface="+mj-lt"/>
                <a:ea typeface="+mj-ea"/>
                <a:cs typeface="+mj-cs"/>
              </a:defRPr>
            </a:lvl6pPr>
            <a:lvl7pPr marL="914400" algn="l" defTabSz="457200" rtl="0" fontAlgn="base">
              <a:lnSpc>
                <a:spcPts val="2100"/>
              </a:lnSpc>
              <a:spcBef>
                <a:spcPct val="0"/>
              </a:spcBef>
              <a:spcAft>
                <a:spcPct val="0"/>
              </a:spcAft>
              <a:defRPr sz="2000" b="1">
                <a:solidFill>
                  <a:schemeClr val="tx1"/>
                </a:solidFill>
                <a:latin typeface="+mj-lt"/>
                <a:ea typeface="+mj-ea"/>
                <a:cs typeface="+mj-cs"/>
              </a:defRPr>
            </a:lvl7pPr>
            <a:lvl8pPr marL="1371600" algn="l" defTabSz="457200" rtl="0" fontAlgn="base">
              <a:lnSpc>
                <a:spcPts val="2100"/>
              </a:lnSpc>
              <a:spcBef>
                <a:spcPct val="0"/>
              </a:spcBef>
              <a:spcAft>
                <a:spcPct val="0"/>
              </a:spcAft>
              <a:defRPr sz="2000" b="1">
                <a:solidFill>
                  <a:schemeClr val="tx1"/>
                </a:solidFill>
                <a:latin typeface="+mj-lt"/>
                <a:ea typeface="+mj-ea"/>
                <a:cs typeface="+mj-cs"/>
              </a:defRPr>
            </a:lvl8pPr>
            <a:lvl9pPr marL="1828800" algn="l" defTabSz="457200" rtl="0" fontAlgn="base">
              <a:lnSpc>
                <a:spcPts val="2100"/>
              </a:lnSpc>
              <a:spcBef>
                <a:spcPct val="0"/>
              </a:spcBef>
              <a:spcAft>
                <a:spcPct val="0"/>
              </a:spcAft>
              <a:defRPr sz="2000" b="1">
                <a:solidFill>
                  <a:schemeClr val="tx1"/>
                </a:solidFill>
                <a:latin typeface="+mj-lt"/>
                <a:ea typeface="+mj-ea"/>
                <a:cs typeface="+mj-cs"/>
              </a:defRPr>
            </a:lvl9pPr>
          </a:lstStyle>
          <a:p>
            <a:pPr eaLnBrk="1" hangingPunct="1"/>
            <a:endParaRPr lang="en-US" altLang="en-US" sz="2400">
              <a:latin typeface="Arial" charset="0"/>
              <a:cs typeface="Arial" charset="0"/>
            </a:endParaRPr>
          </a:p>
        </p:txBody>
      </p:sp>
      <p:sp>
        <p:nvSpPr>
          <p:cNvPr id="4" name="TextBox 3"/>
          <p:cNvSpPr txBox="1"/>
          <p:nvPr/>
        </p:nvSpPr>
        <p:spPr>
          <a:xfrm>
            <a:off x="2196729" y="31075"/>
            <a:ext cx="9984431" cy="523220"/>
          </a:xfrm>
          <a:prstGeom prst="rect">
            <a:avLst/>
          </a:prstGeom>
          <a:noFill/>
        </p:spPr>
        <p:txBody>
          <a:bodyPr wrap="square" rtlCol="0">
            <a:spAutoFit/>
          </a:bodyPr>
          <a:lstStyle/>
          <a:p>
            <a:pPr algn="ctr"/>
            <a:r>
              <a:rPr lang="en-US" sz="2800" b="1" dirty="0">
                <a:latin typeface="Arial"/>
                <a:cs typeface="Arial"/>
              </a:rPr>
              <a:t>Data </a:t>
            </a:r>
            <a:r>
              <a:rPr lang="en-US" sz="2800" b="1" dirty="0" smtClean="0">
                <a:latin typeface="Arial"/>
                <a:cs typeface="Arial"/>
              </a:rPr>
              <a:t>Frequency</a:t>
            </a:r>
            <a:endParaRPr lang="en-US" sz="2800" b="1" dirty="0">
              <a:latin typeface="Arial"/>
              <a:cs typeface="Arial"/>
            </a:endParaRPr>
          </a:p>
        </p:txBody>
      </p:sp>
      <p:sp>
        <p:nvSpPr>
          <p:cNvPr id="5" name="TextBox 4">
            <a:extLst>
              <a:ext uri="{FF2B5EF4-FFF2-40B4-BE49-F238E27FC236}">
                <a16:creationId xmlns:a16="http://schemas.microsoft.com/office/drawing/2014/main" id="{51027ADC-867F-394B-830A-07C9C6644CB7}"/>
              </a:ext>
            </a:extLst>
          </p:cNvPr>
          <p:cNvSpPr txBox="1"/>
          <p:nvPr/>
        </p:nvSpPr>
        <p:spPr>
          <a:xfrm>
            <a:off x="2521251" y="676275"/>
            <a:ext cx="9335389" cy="6247864"/>
          </a:xfrm>
          <a:prstGeom prst="rect">
            <a:avLst/>
          </a:prstGeom>
          <a:noFill/>
        </p:spPr>
        <p:txBody>
          <a:bodyPr wrap="square" rtlCol="0">
            <a:spAutoFit/>
          </a:bodyPr>
          <a:lstStyle/>
          <a:p>
            <a:r>
              <a:rPr lang="en-GB" sz="2400" dirty="0">
                <a:cs typeface="Arial" panose="020B0604020202020204" pitchFamily="34" charset="0"/>
              </a:rPr>
              <a:t>Data is often given in terms of frequency; for example, here is the data from pupils in a class giving the number of people living in their home:</a:t>
            </a: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r>
              <a:rPr lang="en-GB" sz="2400" dirty="0">
                <a:cs typeface="Arial" panose="020B0604020202020204" pitchFamily="34" charset="0"/>
              </a:rPr>
              <a:t>The frequency can refer to the number of people in that category (as it does here) or the number of times an occurrence happens.</a:t>
            </a:r>
          </a:p>
        </p:txBody>
      </p:sp>
      <p:pic>
        <p:nvPicPr>
          <p:cNvPr id="7" name="Picture 6"/>
          <p:cNvPicPr>
            <a:picLocks noChangeAspect="1"/>
          </p:cNvPicPr>
          <p:nvPr/>
        </p:nvPicPr>
        <p:blipFill>
          <a:blip r:embed="rId3"/>
          <a:stretch>
            <a:fillRect/>
          </a:stretch>
        </p:blipFill>
        <p:spPr>
          <a:xfrm>
            <a:off x="5087888" y="1630628"/>
            <a:ext cx="4200974" cy="4339158"/>
          </a:xfrm>
          <a:prstGeom prst="rect">
            <a:avLst/>
          </a:prstGeom>
        </p:spPr>
      </p:pic>
      <p:sp>
        <p:nvSpPr>
          <p:cNvPr id="8" name="TextBox 7">
            <a:extLst>
              <a:ext uri="{FF2B5EF4-FFF2-40B4-BE49-F238E27FC236}">
                <a16:creationId xmlns:a16="http://schemas.microsoft.com/office/drawing/2014/main" id="{23E1ABC8-FFD6-B74E-937F-2055C6141DE4}"/>
              </a:ext>
            </a:extLst>
          </p:cNvPr>
          <p:cNvSpPr txBox="1">
            <a:spLocks noChangeArrowheads="1"/>
          </p:cNvSpPr>
          <p:nvPr/>
        </p:nvSpPr>
        <p:spPr bwMode="auto">
          <a:xfrm>
            <a:off x="0" y="79184"/>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E</a:t>
            </a:r>
          </a:p>
          <a:p>
            <a:pPr lvl="0" algn="ctr">
              <a:spcAft>
                <a:spcPts val="600"/>
              </a:spcAft>
              <a:defRPr/>
            </a:pPr>
            <a:r>
              <a:rPr lang="en-US" altLang="en-US" b="1" dirty="0">
                <a:solidFill>
                  <a:prstClr val="white"/>
                </a:solidFill>
              </a:rPr>
              <a:t>UNIT E3 </a:t>
            </a:r>
          </a:p>
          <a:p>
            <a:pPr lvl="0" algn="ctr">
              <a:spcAft>
                <a:spcPts val="600"/>
              </a:spcAft>
              <a:defRPr/>
            </a:pPr>
            <a:r>
              <a:rPr lang="en-US" altLang="en-US" b="1" dirty="0">
                <a:solidFill>
                  <a:prstClr val="white"/>
                </a:solidFill>
              </a:rPr>
              <a:t>Section E3.2</a:t>
            </a:r>
            <a:endParaRPr lang="en-US" altLang="en-US" b="1" dirty="0">
              <a:solidFill>
                <a:prstClr val="white"/>
              </a:solidFill>
            </a:endParaRPr>
          </a:p>
        </p:txBody>
      </p:sp>
    </p:spTree>
    <p:extLst>
      <p:ext uri="{BB962C8B-B14F-4D97-AF65-F5344CB8AC3E}">
        <p14:creationId xmlns:p14="http://schemas.microsoft.com/office/powerpoint/2010/main" val="4117230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nvSpPr>
        <p:spPr bwMode="auto">
          <a:xfrm>
            <a:off x="1609727" y="292685"/>
            <a:ext cx="8146749" cy="383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0">
            <a:scrgbClr r="0" g="0" b="0"/>
          </a:lnRef>
          <a:fillRef idx="0">
            <a:scrgbClr r="0" g="0" b="0"/>
          </a:fillRef>
          <a:effectRef idx="0">
            <a:scrgbClr r="0" g="0" b="0"/>
          </a:effectRef>
          <a:fontRef idx="major"/>
        </p:style>
        <p:txBody>
          <a:bodyPr vert="horz" wrap="square" lIns="0" tIns="0" rIns="0" bIns="0" numCol="1" anchor="t" anchorCtr="0" compatLnSpc="1">
            <a:prstTxWarp prst="textNoShape">
              <a:avLst/>
            </a:prstTxWarp>
          </a:bodyPr>
          <a:lstStyle>
            <a:lvl1pPr algn="l" defTabSz="457200" rtl="0" eaLnBrk="0" fontAlgn="base" hangingPunct="0">
              <a:lnSpc>
                <a:spcPts val="2100"/>
              </a:lnSpc>
              <a:spcBef>
                <a:spcPct val="0"/>
              </a:spcBef>
              <a:spcAft>
                <a:spcPct val="0"/>
              </a:spcAft>
              <a:defRPr sz="2000" b="1" kern="1200">
                <a:solidFill>
                  <a:schemeClr val="tx1"/>
                </a:solidFill>
                <a:latin typeface="+mj-lt"/>
                <a:ea typeface="+mj-ea"/>
                <a:cs typeface="+mj-cs"/>
              </a:defRPr>
            </a:lvl1pPr>
            <a:lvl2pPr algn="l" defTabSz="457200" rtl="0" eaLnBrk="0" fontAlgn="base" hangingPunct="0">
              <a:lnSpc>
                <a:spcPts val="2100"/>
              </a:lnSpc>
              <a:spcBef>
                <a:spcPct val="0"/>
              </a:spcBef>
              <a:spcAft>
                <a:spcPct val="0"/>
              </a:spcAft>
              <a:defRPr sz="2000" b="1">
                <a:solidFill>
                  <a:schemeClr val="tx1"/>
                </a:solidFill>
                <a:latin typeface="+mj-lt"/>
                <a:ea typeface="+mj-ea"/>
                <a:cs typeface="+mj-cs"/>
              </a:defRPr>
            </a:lvl2pPr>
            <a:lvl3pPr algn="l" defTabSz="457200" rtl="0" eaLnBrk="0" fontAlgn="base" hangingPunct="0">
              <a:lnSpc>
                <a:spcPts val="2100"/>
              </a:lnSpc>
              <a:spcBef>
                <a:spcPct val="0"/>
              </a:spcBef>
              <a:spcAft>
                <a:spcPct val="0"/>
              </a:spcAft>
              <a:defRPr sz="2000" b="1">
                <a:solidFill>
                  <a:schemeClr val="tx1"/>
                </a:solidFill>
                <a:latin typeface="+mj-lt"/>
                <a:ea typeface="+mj-ea"/>
                <a:cs typeface="+mj-cs"/>
              </a:defRPr>
            </a:lvl3pPr>
            <a:lvl4pPr algn="l" defTabSz="457200" rtl="0" eaLnBrk="0" fontAlgn="base" hangingPunct="0">
              <a:lnSpc>
                <a:spcPts val="2100"/>
              </a:lnSpc>
              <a:spcBef>
                <a:spcPct val="0"/>
              </a:spcBef>
              <a:spcAft>
                <a:spcPct val="0"/>
              </a:spcAft>
              <a:defRPr sz="2000" b="1">
                <a:solidFill>
                  <a:schemeClr val="tx1"/>
                </a:solidFill>
                <a:latin typeface="+mj-lt"/>
                <a:ea typeface="+mj-ea"/>
                <a:cs typeface="+mj-cs"/>
              </a:defRPr>
            </a:lvl4pPr>
            <a:lvl5pPr algn="l" defTabSz="457200" rtl="0" eaLnBrk="0" fontAlgn="base" hangingPunct="0">
              <a:lnSpc>
                <a:spcPts val="2100"/>
              </a:lnSpc>
              <a:spcBef>
                <a:spcPct val="0"/>
              </a:spcBef>
              <a:spcAft>
                <a:spcPct val="0"/>
              </a:spcAft>
              <a:defRPr sz="2000" b="1">
                <a:solidFill>
                  <a:schemeClr val="tx1"/>
                </a:solidFill>
                <a:latin typeface="+mj-lt"/>
                <a:ea typeface="+mj-ea"/>
                <a:cs typeface="+mj-cs"/>
              </a:defRPr>
            </a:lvl5pPr>
            <a:lvl6pPr marL="457200" algn="l" defTabSz="457200" rtl="0" fontAlgn="base">
              <a:lnSpc>
                <a:spcPts val="2100"/>
              </a:lnSpc>
              <a:spcBef>
                <a:spcPct val="0"/>
              </a:spcBef>
              <a:spcAft>
                <a:spcPct val="0"/>
              </a:spcAft>
              <a:defRPr sz="2000" b="1">
                <a:solidFill>
                  <a:schemeClr val="tx1"/>
                </a:solidFill>
                <a:latin typeface="+mj-lt"/>
                <a:ea typeface="+mj-ea"/>
                <a:cs typeface="+mj-cs"/>
              </a:defRPr>
            </a:lvl6pPr>
            <a:lvl7pPr marL="914400" algn="l" defTabSz="457200" rtl="0" fontAlgn="base">
              <a:lnSpc>
                <a:spcPts val="2100"/>
              </a:lnSpc>
              <a:spcBef>
                <a:spcPct val="0"/>
              </a:spcBef>
              <a:spcAft>
                <a:spcPct val="0"/>
              </a:spcAft>
              <a:defRPr sz="2000" b="1">
                <a:solidFill>
                  <a:schemeClr val="tx1"/>
                </a:solidFill>
                <a:latin typeface="+mj-lt"/>
                <a:ea typeface="+mj-ea"/>
                <a:cs typeface="+mj-cs"/>
              </a:defRPr>
            </a:lvl7pPr>
            <a:lvl8pPr marL="1371600" algn="l" defTabSz="457200" rtl="0" fontAlgn="base">
              <a:lnSpc>
                <a:spcPts val="2100"/>
              </a:lnSpc>
              <a:spcBef>
                <a:spcPct val="0"/>
              </a:spcBef>
              <a:spcAft>
                <a:spcPct val="0"/>
              </a:spcAft>
              <a:defRPr sz="2000" b="1">
                <a:solidFill>
                  <a:schemeClr val="tx1"/>
                </a:solidFill>
                <a:latin typeface="+mj-lt"/>
                <a:ea typeface="+mj-ea"/>
                <a:cs typeface="+mj-cs"/>
              </a:defRPr>
            </a:lvl8pPr>
            <a:lvl9pPr marL="1828800" algn="l" defTabSz="457200" rtl="0" fontAlgn="base">
              <a:lnSpc>
                <a:spcPts val="2100"/>
              </a:lnSpc>
              <a:spcBef>
                <a:spcPct val="0"/>
              </a:spcBef>
              <a:spcAft>
                <a:spcPct val="0"/>
              </a:spcAft>
              <a:defRPr sz="2000" b="1">
                <a:solidFill>
                  <a:schemeClr val="tx1"/>
                </a:solidFill>
                <a:latin typeface="+mj-lt"/>
                <a:ea typeface="+mj-ea"/>
                <a:cs typeface="+mj-cs"/>
              </a:defRPr>
            </a:lvl9pPr>
          </a:lstStyle>
          <a:p>
            <a:pPr eaLnBrk="1" hangingPunct="1"/>
            <a:endParaRPr lang="en-US" altLang="en-US" sz="2400">
              <a:latin typeface="Arial" charset="0"/>
              <a:cs typeface="Arial" charset="0"/>
            </a:endParaRPr>
          </a:p>
        </p:txBody>
      </p:sp>
      <p:sp>
        <p:nvSpPr>
          <p:cNvPr id="4" name="TextBox 3"/>
          <p:cNvSpPr txBox="1"/>
          <p:nvPr/>
        </p:nvSpPr>
        <p:spPr>
          <a:xfrm>
            <a:off x="2207568" y="31075"/>
            <a:ext cx="9984432" cy="523220"/>
          </a:xfrm>
          <a:prstGeom prst="rect">
            <a:avLst/>
          </a:prstGeom>
          <a:noFill/>
        </p:spPr>
        <p:txBody>
          <a:bodyPr wrap="square" rtlCol="0">
            <a:spAutoFit/>
          </a:bodyPr>
          <a:lstStyle/>
          <a:p>
            <a:pPr algn="ctr"/>
            <a:r>
              <a:rPr lang="en-US" sz="2800" b="1" dirty="0">
                <a:latin typeface="Arial"/>
                <a:cs typeface="Arial"/>
              </a:rPr>
              <a:t>Calculating from </a:t>
            </a:r>
            <a:r>
              <a:rPr lang="en-US" sz="2800" b="1" dirty="0" smtClean="0">
                <a:latin typeface="Arial"/>
                <a:cs typeface="Arial"/>
              </a:rPr>
              <a:t>Frequency </a:t>
            </a:r>
            <a:r>
              <a:rPr lang="en-US" sz="2800" b="1" dirty="0">
                <a:latin typeface="Arial"/>
                <a:cs typeface="Arial"/>
              </a:rPr>
              <a:t>T</a:t>
            </a:r>
            <a:r>
              <a:rPr lang="en-US" sz="2800" b="1" dirty="0" smtClean="0">
                <a:latin typeface="Arial"/>
                <a:cs typeface="Arial"/>
              </a:rPr>
              <a:t>ables</a:t>
            </a:r>
            <a:endParaRPr lang="en-US" sz="2800" b="1" dirty="0">
              <a:latin typeface="Arial"/>
              <a:cs typeface="Arial"/>
            </a:endParaRPr>
          </a:p>
        </p:txBody>
      </p:sp>
      <p:sp>
        <p:nvSpPr>
          <p:cNvPr id="5" name="TextBox 4">
            <a:extLst>
              <a:ext uri="{FF2B5EF4-FFF2-40B4-BE49-F238E27FC236}">
                <a16:creationId xmlns:a16="http://schemas.microsoft.com/office/drawing/2014/main" id="{51027ADC-867F-394B-830A-07C9C6644CB7}"/>
              </a:ext>
            </a:extLst>
          </p:cNvPr>
          <p:cNvSpPr txBox="1"/>
          <p:nvPr/>
        </p:nvSpPr>
        <p:spPr>
          <a:xfrm>
            <a:off x="2226717" y="676275"/>
            <a:ext cx="6605588" cy="3685624"/>
          </a:xfrm>
          <a:prstGeom prst="rect">
            <a:avLst/>
          </a:prstGeom>
          <a:noFill/>
        </p:spPr>
        <p:txBody>
          <a:bodyPr wrap="square" rtlCol="0">
            <a:spAutoFit/>
          </a:bodyPr>
          <a:lstStyle/>
          <a:p>
            <a:pPr>
              <a:spcAft>
                <a:spcPts val="600"/>
              </a:spcAft>
            </a:pPr>
            <a:r>
              <a:rPr lang="en-GB" sz="2400" dirty="0">
                <a:cs typeface="Arial" panose="020B0604020202020204" pitchFamily="34" charset="0"/>
              </a:rPr>
              <a:t>We need to find the mean, mode and median for this data in the frequency table opposite.    </a:t>
            </a:r>
          </a:p>
          <a:p>
            <a:pPr>
              <a:spcAft>
                <a:spcPts val="0"/>
              </a:spcAft>
            </a:pPr>
            <a:r>
              <a:rPr lang="en-GB" sz="2400" b="1" dirty="0">
                <a:cs typeface="Arial" panose="020B0604020202020204" pitchFamily="34" charset="0"/>
              </a:rPr>
              <a:t>Mean: </a:t>
            </a:r>
            <a:r>
              <a:rPr lang="en-GB" sz="2400" dirty="0">
                <a:solidFill>
                  <a:srgbClr val="FF0000"/>
                </a:solidFill>
                <a:cs typeface="Arial" panose="020B0604020202020204" pitchFamily="34" charset="0"/>
              </a:rPr>
              <a:t>As ‘2’ occurs twice, ‘3’ occurs 9 times, </a:t>
            </a:r>
          </a:p>
          <a:p>
            <a:pPr>
              <a:spcAft>
                <a:spcPts val="0"/>
              </a:spcAft>
            </a:pPr>
            <a:r>
              <a:rPr lang="en-GB" sz="2400" dirty="0">
                <a:solidFill>
                  <a:srgbClr val="FF0000"/>
                </a:solidFill>
                <a:cs typeface="Arial" panose="020B0604020202020204" pitchFamily="34" charset="0"/>
              </a:rPr>
              <a:t>etc., we have</a:t>
            </a:r>
          </a:p>
          <a:p>
            <a:pPr>
              <a:spcBef>
                <a:spcPts val="300"/>
              </a:spcBef>
              <a:spcAft>
                <a:spcPts val="300"/>
              </a:spcAft>
            </a:pPr>
            <a:r>
              <a:rPr lang="en-GB" sz="2400" dirty="0">
                <a:solidFill>
                  <a:srgbClr val="FF0000"/>
                </a:solidFill>
                <a:cs typeface="Arial" panose="020B0604020202020204" pitchFamily="34" charset="0"/>
              </a:rPr>
              <a:t>    3×2 + 9×3 + 10×4 + 2×5 + 5×6 + 1×7 +      </a:t>
            </a:r>
          </a:p>
          <a:p>
            <a:pPr>
              <a:spcBef>
                <a:spcPts val="300"/>
              </a:spcBef>
              <a:spcAft>
                <a:spcPts val="0"/>
              </a:spcAft>
            </a:pPr>
            <a:r>
              <a:rPr lang="en-GB" sz="2400" dirty="0">
                <a:solidFill>
                  <a:srgbClr val="FF0000"/>
                </a:solidFill>
                <a:cs typeface="Arial" panose="020B0604020202020204" pitchFamily="34" charset="0"/>
              </a:rPr>
              <a:t>             1×8 + 0×9 + 1×10 = 138</a:t>
            </a:r>
          </a:p>
          <a:p>
            <a:r>
              <a:rPr lang="en-GB" sz="2400" dirty="0">
                <a:solidFill>
                  <a:srgbClr val="FF0000"/>
                </a:solidFill>
                <a:cs typeface="Arial" panose="020B0604020202020204" pitchFamily="34" charset="0"/>
              </a:rPr>
              <a:t>and the total number of data entries is</a:t>
            </a:r>
          </a:p>
          <a:p>
            <a:pPr>
              <a:spcBef>
                <a:spcPts val="300"/>
              </a:spcBef>
              <a:spcAft>
                <a:spcPts val="300"/>
              </a:spcAft>
            </a:pPr>
            <a:r>
              <a:rPr lang="en-GB" sz="2400" dirty="0">
                <a:solidFill>
                  <a:srgbClr val="FF0000"/>
                </a:solidFill>
                <a:cs typeface="Arial" panose="020B0604020202020204" pitchFamily="34" charset="0"/>
              </a:rPr>
              <a:t>           3 + 9 + 10 + 2 + 3 + 1 + 1 + 0 </a:t>
            </a:r>
            <a:r>
              <a:rPr lang="en-GB" sz="2400" dirty="0" smtClean="0">
                <a:solidFill>
                  <a:srgbClr val="FF0000"/>
                </a:solidFill>
                <a:cs typeface="Arial" panose="020B0604020202020204" pitchFamily="34" charset="0"/>
              </a:rPr>
              <a:t>+ 1 </a:t>
            </a:r>
            <a:r>
              <a:rPr lang="en-GB" sz="2400" dirty="0">
                <a:solidFill>
                  <a:srgbClr val="FF0000"/>
                </a:solidFill>
                <a:cs typeface="Arial" panose="020B0604020202020204" pitchFamily="34" charset="0"/>
              </a:rPr>
              <a:t>=  30</a:t>
            </a:r>
          </a:p>
          <a:p>
            <a:r>
              <a:rPr lang="en-GB" sz="2400" dirty="0">
                <a:solidFill>
                  <a:srgbClr val="FF0000"/>
                </a:solidFill>
                <a:cs typeface="Arial" panose="020B0604020202020204" pitchFamily="34" charset="0"/>
              </a:rPr>
              <a:t>      So the mean is given by 138 ÷ 30 = 4.6.</a:t>
            </a:r>
          </a:p>
        </p:txBody>
      </p:sp>
      <p:pic>
        <p:nvPicPr>
          <p:cNvPr id="8" name="Picture 7">
            <a:extLst>
              <a:ext uri="{FF2B5EF4-FFF2-40B4-BE49-F238E27FC236}">
                <a16:creationId xmlns:a16="http://schemas.microsoft.com/office/drawing/2014/main" id="{F19BD1AC-8FD2-184C-A799-A295257CF921}"/>
              </a:ext>
            </a:extLst>
          </p:cNvPr>
          <p:cNvPicPr>
            <a:picLocks noChangeAspect="1"/>
          </p:cNvPicPr>
          <p:nvPr/>
        </p:nvPicPr>
        <p:blipFill>
          <a:blip r:embed="rId3"/>
          <a:stretch>
            <a:fillRect/>
          </a:stretch>
        </p:blipFill>
        <p:spPr>
          <a:xfrm>
            <a:off x="8732337" y="663959"/>
            <a:ext cx="3370091" cy="3706985"/>
          </a:xfrm>
          <a:prstGeom prst="rect">
            <a:avLst/>
          </a:prstGeom>
        </p:spPr>
      </p:pic>
      <p:sp>
        <p:nvSpPr>
          <p:cNvPr id="2" name="Rectangle 1">
            <a:extLst>
              <a:ext uri="{FF2B5EF4-FFF2-40B4-BE49-F238E27FC236}">
                <a16:creationId xmlns:a16="http://schemas.microsoft.com/office/drawing/2014/main" id="{A9DCD6AA-989F-0545-B574-9DCA380D4B87}"/>
              </a:ext>
            </a:extLst>
          </p:cNvPr>
          <p:cNvSpPr/>
          <p:nvPr/>
        </p:nvSpPr>
        <p:spPr>
          <a:xfrm>
            <a:off x="2190735" y="4412566"/>
            <a:ext cx="9845947" cy="2462213"/>
          </a:xfrm>
          <a:prstGeom prst="rect">
            <a:avLst/>
          </a:prstGeom>
        </p:spPr>
        <p:txBody>
          <a:bodyPr wrap="square">
            <a:spAutoFit/>
          </a:bodyPr>
          <a:lstStyle/>
          <a:p>
            <a:pPr>
              <a:spcBef>
                <a:spcPts val="600"/>
              </a:spcBef>
              <a:spcAft>
                <a:spcPts val="600"/>
              </a:spcAft>
            </a:pPr>
            <a:r>
              <a:rPr lang="en-GB" sz="2400" b="1" dirty="0">
                <a:cs typeface="Arial" panose="020B0604020202020204" pitchFamily="34" charset="0"/>
              </a:rPr>
              <a:t>Mode: </a:t>
            </a:r>
            <a:r>
              <a:rPr lang="en-GB" sz="2400" dirty="0">
                <a:solidFill>
                  <a:srgbClr val="FF0000"/>
                </a:solidFill>
                <a:cs typeface="Arial" panose="020B0604020202020204" pitchFamily="34" charset="0"/>
              </a:rPr>
              <a:t>This is straightforward as the value 4 has the highest frequency. </a:t>
            </a:r>
          </a:p>
          <a:p>
            <a:pPr>
              <a:spcBef>
                <a:spcPts val="600"/>
              </a:spcBef>
              <a:spcAft>
                <a:spcPts val="600"/>
              </a:spcAft>
            </a:pPr>
            <a:r>
              <a:rPr lang="en-GB" sz="2400" b="1" dirty="0">
                <a:cs typeface="Arial" panose="020B0604020202020204" pitchFamily="34" charset="0"/>
              </a:rPr>
              <a:t>Median: </a:t>
            </a:r>
            <a:r>
              <a:rPr lang="en-GB" sz="2400" dirty="0">
                <a:solidFill>
                  <a:srgbClr val="FF0000"/>
                </a:solidFill>
                <a:cs typeface="Arial" panose="020B0604020202020204" pitchFamily="34" charset="0"/>
              </a:rPr>
              <a:t>There are 30 values, so we need to find the average of the 15th and 16th values. We could write out all the numbers but it is easier to note that ‘2’ occurs 3 times and ‘3’ occurs 9 times so there are 12 values for 2 and 3. As ‘4’ occurs 10 times, it is clear that the 15th and 16th values are both 4. Hence the median value is 4.</a:t>
            </a:r>
            <a:endParaRPr lang="en-US" sz="2400" dirty="0"/>
          </a:p>
        </p:txBody>
      </p:sp>
      <p:sp>
        <p:nvSpPr>
          <p:cNvPr id="9" name="TextBox 7">
            <a:extLst>
              <a:ext uri="{FF2B5EF4-FFF2-40B4-BE49-F238E27FC236}">
                <a16:creationId xmlns:a16="http://schemas.microsoft.com/office/drawing/2014/main" id="{23E1ABC8-FFD6-B74E-937F-2055C6141DE4}"/>
              </a:ext>
            </a:extLst>
          </p:cNvPr>
          <p:cNvSpPr txBox="1">
            <a:spLocks noChangeArrowheads="1"/>
          </p:cNvSpPr>
          <p:nvPr/>
        </p:nvSpPr>
        <p:spPr bwMode="auto">
          <a:xfrm>
            <a:off x="0" y="79184"/>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E</a:t>
            </a:r>
          </a:p>
          <a:p>
            <a:pPr lvl="0" algn="ctr">
              <a:spcAft>
                <a:spcPts val="600"/>
              </a:spcAft>
              <a:defRPr/>
            </a:pPr>
            <a:r>
              <a:rPr lang="en-US" altLang="en-US" b="1" dirty="0">
                <a:solidFill>
                  <a:prstClr val="white"/>
                </a:solidFill>
              </a:rPr>
              <a:t>UNIT E3 </a:t>
            </a:r>
          </a:p>
          <a:p>
            <a:pPr lvl="0" algn="ctr">
              <a:spcAft>
                <a:spcPts val="600"/>
              </a:spcAft>
              <a:defRPr/>
            </a:pPr>
            <a:r>
              <a:rPr lang="en-US" altLang="en-US" b="1" dirty="0">
                <a:solidFill>
                  <a:prstClr val="white"/>
                </a:solidFill>
              </a:rPr>
              <a:t>Section E3.2</a:t>
            </a:r>
            <a:endParaRPr lang="en-US" altLang="en-US" b="1" dirty="0">
              <a:solidFill>
                <a:prstClr val="white"/>
              </a:solidFill>
            </a:endParaRPr>
          </a:p>
        </p:txBody>
      </p:sp>
    </p:spTree>
    <p:extLst>
      <p:ext uri="{BB962C8B-B14F-4D97-AF65-F5344CB8AC3E}">
        <p14:creationId xmlns:p14="http://schemas.microsoft.com/office/powerpoint/2010/main" val="3615076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nvSpPr>
        <p:spPr bwMode="auto">
          <a:xfrm>
            <a:off x="1609727" y="292685"/>
            <a:ext cx="8146749" cy="383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0">
            <a:scrgbClr r="0" g="0" b="0"/>
          </a:lnRef>
          <a:fillRef idx="0">
            <a:scrgbClr r="0" g="0" b="0"/>
          </a:fillRef>
          <a:effectRef idx="0">
            <a:scrgbClr r="0" g="0" b="0"/>
          </a:effectRef>
          <a:fontRef idx="major"/>
        </p:style>
        <p:txBody>
          <a:bodyPr vert="horz" wrap="square" lIns="0" tIns="0" rIns="0" bIns="0" numCol="1" anchor="t" anchorCtr="0" compatLnSpc="1">
            <a:prstTxWarp prst="textNoShape">
              <a:avLst/>
            </a:prstTxWarp>
          </a:bodyPr>
          <a:lstStyle>
            <a:lvl1pPr algn="l" defTabSz="457200" rtl="0" eaLnBrk="0" fontAlgn="base" hangingPunct="0">
              <a:lnSpc>
                <a:spcPts val="2100"/>
              </a:lnSpc>
              <a:spcBef>
                <a:spcPct val="0"/>
              </a:spcBef>
              <a:spcAft>
                <a:spcPct val="0"/>
              </a:spcAft>
              <a:defRPr sz="2000" b="1" kern="1200">
                <a:solidFill>
                  <a:schemeClr val="tx1"/>
                </a:solidFill>
                <a:latin typeface="+mj-lt"/>
                <a:ea typeface="+mj-ea"/>
                <a:cs typeface="+mj-cs"/>
              </a:defRPr>
            </a:lvl1pPr>
            <a:lvl2pPr algn="l" defTabSz="457200" rtl="0" eaLnBrk="0" fontAlgn="base" hangingPunct="0">
              <a:lnSpc>
                <a:spcPts val="2100"/>
              </a:lnSpc>
              <a:spcBef>
                <a:spcPct val="0"/>
              </a:spcBef>
              <a:spcAft>
                <a:spcPct val="0"/>
              </a:spcAft>
              <a:defRPr sz="2000" b="1">
                <a:solidFill>
                  <a:schemeClr val="tx1"/>
                </a:solidFill>
                <a:latin typeface="+mj-lt"/>
                <a:ea typeface="+mj-ea"/>
                <a:cs typeface="+mj-cs"/>
              </a:defRPr>
            </a:lvl2pPr>
            <a:lvl3pPr algn="l" defTabSz="457200" rtl="0" eaLnBrk="0" fontAlgn="base" hangingPunct="0">
              <a:lnSpc>
                <a:spcPts val="2100"/>
              </a:lnSpc>
              <a:spcBef>
                <a:spcPct val="0"/>
              </a:spcBef>
              <a:spcAft>
                <a:spcPct val="0"/>
              </a:spcAft>
              <a:defRPr sz="2000" b="1">
                <a:solidFill>
                  <a:schemeClr val="tx1"/>
                </a:solidFill>
                <a:latin typeface="+mj-lt"/>
                <a:ea typeface="+mj-ea"/>
                <a:cs typeface="+mj-cs"/>
              </a:defRPr>
            </a:lvl3pPr>
            <a:lvl4pPr algn="l" defTabSz="457200" rtl="0" eaLnBrk="0" fontAlgn="base" hangingPunct="0">
              <a:lnSpc>
                <a:spcPts val="2100"/>
              </a:lnSpc>
              <a:spcBef>
                <a:spcPct val="0"/>
              </a:spcBef>
              <a:spcAft>
                <a:spcPct val="0"/>
              </a:spcAft>
              <a:defRPr sz="2000" b="1">
                <a:solidFill>
                  <a:schemeClr val="tx1"/>
                </a:solidFill>
                <a:latin typeface="+mj-lt"/>
                <a:ea typeface="+mj-ea"/>
                <a:cs typeface="+mj-cs"/>
              </a:defRPr>
            </a:lvl4pPr>
            <a:lvl5pPr algn="l" defTabSz="457200" rtl="0" eaLnBrk="0" fontAlgn="base" hangingPunct="0">
              <a:lnSpc>
                <a:spcPts val="2100"/>
              </a:lnSpc>
              <a:spcBef>
                <a:spcPct val="0"/>
              </a:spcBef>
              <a:spcAft>
                <a:spcPct val="0"/>
              </a:spcAft>
              <a:defRPr sz="2000" b="1">
                <a:solidFill>
                  <a:schemeClr val="tx1"/>
                </a:solidFill>
                <a:latin typeface="+mj-lt"/>
                <a:ea typeface="+mj-ea"/>
                <a:cs typeface="+mj-cs"/>
              </a:defRPr>
            </a:lvl5pPr>
            <a:lvl6pPr marL="457200" algn="l" defTabSz="457200" rtl="0" fontAlgn="base">
              <a:lnSpc>
                <a:spcPts val="2100"/>
              </a:lnSpc>
              <a:spcBef>
                <a:spcPct val="0"/>
              </a:spcBef>
              <a:spcAft>
                <a:spcPct val="0"/>
              </a:spcAft>
              <a:defRPr sz="2000" b="1">
                <a:solidFill>
                  <a:schemeClr val="tx1"/>
                </a:solidFill>
                <a:latin typeface="+mj-lt"/>
                <a:ea typeface="+mj-ea"/>
                <a:cs typeface="+mj-cs"/>
              </a:defRPr>
            </a:lvl6pPr>
            <a:lvl7pPr marL="914400" algn="l" defTabSz="457200" rtl="0" fontAlgn="base">
              <a:lnSpc>
                <a:spcPts val="2100"/>
              </a:lnSpc>
              <a:spcBef>
                <a:spcPct val="0"/>
              </a:spcBef>
              <a:spcAft>
                <a:spcPct val="0"/>
              </a:spcAft>
              <a:defRPr sz="2000" b="1">
                <a:solidFill>
                  <a:schemeClr val="tx1"/>
                </a:solidFill>
                <a:latin typeface="+mj-lt"/>
                <a:ea typeface="+mj-ea"/>
                <a:cs typeface="+mj-cs"/>
              </a:defRPr>
            </a:lvl7pPr>
            <a:lvl8pPr marL="1371600" algn="l" defTabSz="457200" rtl="0" fontAlgn="base">
              <a:lnSpc>
                <a:spcPts val="2100"/>
              </a:lnSpc>
              <a:spcBef>
                <a:spcPct val="0"/>
              </a:spcBef>
              <a:spcAft>
                <a:spcPct val="0"/>
              </a:spcAft>
              <a:defRPr sz="2000" b="1">
                <a:solidFill>
                  <a:schemeClr val="tx1"/>
                </a:solidFill>
                <a:latin typeface="+mj-lt"/>
                <a:ea typeface="+mj-ea"/>
                <a:cs typeface="+mj-cs"/>
              </a:defRPr>
            </a:lvl8pPr>
            <a:lvl9pPr marL="1828800" algn="l" defTabSz="457200" rtl="0" fontAlgn="base">
              <a:lnSpc>
                <a:spcPts val="2100"/>
              </a:lnSpc>
              <a:spcBef>
                <a:spcPct val="0"/>
              </a:spcBef>
              <a:spcAft>
                <a:spcPct val="0"/>
              </a:spcAft>
              <a:defRPr sz="2000" b="1">
                <a:solidFill>
                  <a:schemeClr val="tx1"/>
                </a:solidFill>
                <a:latin typeface="+mj-lt"/>
                <a:ea typeface="+mj-ea"/>
                <a:cs typeface="+mj-cs"/>
              </a:defRPr>
            </a:lvl9pPr>
          </a:lstStyle>
          <a:p>
            <a:pPr eaLnBrk="1" hangingPunct="1"/>
            <a:endParaRPr lang="en-US" altLang="en-US" sz="2400">
              <a:latin typeface="Arial" charset="0"/>
              <a:cs typeface="Arial" charset="0"/>
            </a:endParaRPr>
          </a:p>
        </p:txBody>
      </p:sp>
      <p:sp>
        <p:nvSpPr>
          <p:cNvPr id="4" name="TextBox 3"/>
          <p:cNvSpPr txBox="1"/>
          <p:nvPr/>
        </p:nvSpPr>
        <p:spPr>
          <a:xfrm>
            <a:off x="2207568" y="79184"/>
            <a:ext cx="9984432" cy="523220"/>
          </a:xfrm>
          <a:prstGeom prst="rect">
            <a:avLst/>
          </a:prstGeom>
          <a:noFill/>
        </p:spPr>
        <p:txBody>
          <a:bodyPr wrap="square" rtlCol="0">
            <a:spAutoFit/>
          </a:bodyPr>
          <a:lstStyle/>
          <a:p>
            <a:pPr algn="ctr"/>
            <a:r>
              <a:rPr lang="en-US" sz="2800" b="1" dirty="0">
                <a:latin typeface="Arial"/>
                <a:cs typeface="Arial"/>
              </a:rPr>
              <a:t>Another Example</a:t>
            </a:r>
          </a:p>
        </p:txBody>
      </p:sp>
      <p:sp>
        <p:nvSpPr>
          <p:cNvPr id="3" name="TextBox 2">
            <a:extLst>
              <a:ext uri="{FF2B5EF4-FFF2-40B4-BE49-F238E27FC236}">
                <a16:creationId xmlns:a16="http://schemas.microsoft.com/office/drawing/2014/main" id="{B0D51B55-1BC7-B040-8F1E-95B97F6D8A24}"/>
              </a:ext>
            </a:extLst>
          </p:cNvPr>
          <p:cNvSpPr txBox="1"/>
          <p:nvPr/>
        </p:nvSpPr>
        <p:spPr>
          <a:xfrm>
            <a:off x="2170783" y="971736"/>
            <a:ext cx="3797275" cy="1569660"/>
          </a:xfrm>
          <a:prstGeom prst="rect">
            <a:avLst/>
          </a:prstGeom>
          <a:noFill/>
        </p:spPr>
        <p:txBody>
          <a:bodyPr wrap="square" rtlCol="0">
            <a:spAutoFit/>
          </a:bodyPr>
          <a:lstStyle/>
          <a:p>
            <a:r>
              <a:rPr lang="en-US" sz="2400" dirty="0"/>
              <a:t>A manager keeps a record of the number of work calls she makes each day on her mobile </a:t>
            </a:r>
            <a:r>
              <a:rPr lang="en-US" sz="2400" dirty="0" smtClean="0"/>
              <a:t>phone.</a:t>
            </a:r>
            <a:endParaRPr lang="en-US" sz="2400" dirty="0"/>
          </a:p>
        </p:txBody>
      </p:sp>
      <p:sp>
        <p:nvSpPr>
          <p:cNvPr id="7" name="TextBox 6">
            <a:extLst>
              <a:ext uri="{FF2B5EF4-FFF2-40B4-BE49-F238E27FC236}">
                <a16:creationId xmlns:a16="http://schemas.microsoft.com/office/drawing/2014/main" id="{92CFE1EE-B50B-F841-9336-4530CD6CE10C}"/>
              </a:ext>
            </a:extLst>
          </p:cNvPr>
          <p:cNvSpPr txBox="1"/>
          <p:nvPr/>
        </p:nvSpPr>
        <p:spPr>
          <a:xfrm>
            <a:off x="2170783" y="605304"/>
            <a:ext cx="2411536" cy="461665"/>
          </a:xfrm>
          <a:prstGeom prst="rect">
            <a:avLst/>
          </a:prstGeom>
          <a:noFill/>
        </p:spPr>
        <p:txBody>
          <a:bodyPr wrap="square" rtlCol="0">
            <a:spAutoFit/>
          </a:bodyPr>
          <a:lstStyle/>
          <a:p>
            <a:r>
              <a:rPr lang="en-US" sz="2400" b="1" dirty="0"/>
              <a:t>Example</a:t>
            </a:r>
          </a:p>
        </p:txBody>
      </p:sp>
      <p:pic>
        <p:nvPicPr>
          <p:cNvPr id="9" name="Picture 8">
            <a:extLst>
              <a:ext uri="{FF2B5EF4-FFF2-40B4-BE49-F238E27FC236}">
                <a16:creationId xmlns:a16="http://schemas.microsoft.com/office/drawing/2014/main" id="{D63EAF6A-A592-EC4B-B246-45B520B76736}"/>
              </a:ext>
            </a:extLst>
          </p:cNvPr>
          <p:cNvPicPr>
            <a:picLocks noChangeAspect="1"/>
          </p:cNvPicPr>
          <p:nvPr/>
        </p:nvPicPr>
        <p:blipFill>
          <a:blip r:embed="rId3"/>
          <a:stretch>
            <a:fillRect/>
          </a:stretch>
        </p:blipFill>
        <p:spPr>
          <a:xfrm>
            <a:off x="6093596" y="1059418"/>
            <a:ext cx="5989660" cy="1337279"/>
          </a:xfrm>
          <a:prstGeom prst="rect">
            <a:avLst/>
          </a:prstGeom>
        </p:spPr>
      </p:pic>
      <p:sp>
        <p:nvSpPr>
          <p:cNvPr id="10" name="TextBox 9">
            <a:extLst>
              <a:ext uri="{FF2B5EF4-FFF2-40B4-BE49-F238E27FC236}">
                <a16:creationId xmlns:a16="http://schemas.microsoft.com/office/drawing/2014/main" id="{EE08CF8C-CBD8-9743-973B-FAF31E11BFA1}"/>
              </a:ext>
            </a:extLst>
          </p:cNvPr>
          <p:cNvSpPr txBox="1"/>
          <p:nvPr/>
        </p:nvSpPr>
        <p:spPr>
          <a:xfrm>
            <a:off x="2170783" y="2413696"/>
            <a:ext cx="10002234" cy="461665"/>
          </a:xfrm>
          <a:prstGeom prst="rect">
            <a:avLst/>
          </a:prstGeom>
          <a:noFill/>
        </p:spPr>
        <p:txBody>
          <a:bodyPr wrap="square" rtlCol="0">
            <a:spAutoFit/>
          </a:bodyPr>
          <a:lstStyle/>
          <a:p>
            <a:r>
              <a:rPr lang="en-US" sz="2400" dirty="0"/>
              <a:t>Calculate the mean, median and mode for the number of calls per day.</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DD707286-679A-DA42-96AE-ED7A12C783CB}"/>
                  </a:ext>
                </a:extLst>
              </p:cNvPr>
              <p:cNvSpPr txBox="1"/>
              <p:nvPr/>
            </p:nvSpPr>
            <p:spPr>
              <a:xfrm>
                <a:off x="2170783" y="2960115"/>
                <a:ext cx="10170765" cy="2308324"/>
              </a:xfrm>
              <a:prstGeom prst="rect">
                <a:avLst/>
              </a:prstGeom>
              <a:noFill/>
            </p:spPr>
            <p:txBody>
              <a:bodyPr wrap="square" rtlCol="0">
                <a:spAutoFit/>
              </a:bodyPr>
              <a:lstStyle/>
              <a:p>
                <a:r>
                  <a:rPr lang="en-US" sz="2400" b="1" dirty="0" smtClean="0"/>
                  <a:t>Solution   </a:t>
                </a:r>
              </a:p>
              <a:p>
                <a:r>
                  <a:rPr lang="en-US" sz="2400" dirty="0">
                    <a:solidFill>
                      <a:srgbClr val="FF0000"/>
                    </a:solidFill>
                  </a:rPr>
                  <a:t>Total frequency is given by: </a:t>
                </a:r>
              </a:p>
              <a:p>
                <a:pPr/>
                <a14:m>
                  <m:oMathPara xmlns:m="http://schemas.openxmlformats.org/officeDocument/2006/math">
                    <m:oMathParaPr>
                      <m:jc m:val="centerGroup"/>
                    </m:oMathParaPr>
                    <m:oMath xmlns:m="http://schemas.openxmlformats.org/officeDocument/2006/math">
                      <m:r>
                        <a:rPr lang="en-GB" sz="2400" b="0" i="1" smtClean="0">
                          <a:solidFill>
                            <a:srgbClr val="FF0000"/>
                          </a:solidFill>
                          <a:latin typeface="Cambria Math"/>
                          <a:ea typeface="Cambria Math" panose="02040503050406030204" pitchFamily="18" charset="0"/>
                        </a:rPr>
                        <m:t>0</m:t>
                      </m:r>
                      <m:r>
                        <a:rPr lang="en-US" sz="2400" i="1" smtClean="0">
                          <a:solidFill>
                            <a:srgbClr val="FF0000"/>
                          </a:solidFill>
                          <a:latin typeface="Cambria Math" panose="02040503050406030204" pitchFamily="18" charset="0"/>
                          <a:ea typeface="Cambria Math" panose="02040503050406030204" pitchFamily="18" charset="0"/>
                        </a:rPr>
                        <m:t>×</m:t>
                      </m:r>
                      <m:r>
                        <a:rPr lang="en-GB" sz="2400" b="0" i="1" smtClean="0">
                          <a:solidFill>
                            <a:srgbClr val="FF0000"/>
                          </a:solidFill>
                          <a:latin typeface="Cambria Math" panose="02040503050406030204" pitchFamily="18" charset="0"/>
                          <a:ea typeface="Cambria Math" panose="02040503050406030204" pitchFamily="18" charset="0"/>
                        </a:rPr>
                        <m:t>3+1×4+2×7+3×8+4×12+5×10+6×14+7×3+8×1</m:t>
                      </m:r>
                    </m:oMath>
                  </m:oMathPara>
                </a14:m>
                <a:r>
                  <a:rPr lang="en-GB" sz="2400" b="0" i="1" dirty="0" smtClean="0">
                    <a:solidFill>
                      <a:srgbClr val="FF0000"/>
                    </a:solidFill>
                    <a:latin typeface="Cambria Math" panose="02040503050406030204" pitchFamily="18" charset="0"/>
                    <a:ea typeface="Cambria Math" panose="02040503050406030204" pitchFamily="18" charset="0"/>
                  </a:rPr>
                  <a:t/>
                </a:r>
                <a:br>
                  <a:rPr lang="en-GB" sz="2400" b="0" i="1" dirty="0" smtClean="0">
                    <a:solidFill>
                      <a:srgbClr val="FF0000"/>
                    </a:solidFill>
                    <a:latin typeface="Cambria Math" panose="02040503050406030204" pitchFamily="18" charset="0"/>
                    <a:ea typeface="Cambria Math" panose="02040503050406030204" pitchFamily="18" charset="0"/>
                  </a:rPr>
                </a:br>
                <a:r>
                  <a:rPr lang="en-GB" sz="2400" b="0" i="1" dirty="0" smtClean="0">
                    <a:solidFill>
                      <a:srgbClr val="FF0000"/>
                    </a:solidFill>
                    <a:latin typeface="Cambria Math" panose="02040503050406030204" pitchFamily="18" charset="0"/>
                    <a:ea typeface="Cambria Math" panose="02040503050406030204" pitchFamily="18" charset="0"/>
                  </a:rPr>
                  <a:t>																		</a:t>
                </a:r>
                <a14:m>
                  <m:oMath xmlns:m="http://schemas.openxmlformats.org/officeDocument/2006/math">
                    <m:r>
                      <a:rPr lang="en-GB" sz="2400" b="0" i="1" smtClean="0">
                        <a:solidFill>
                          <a:srgbClr val="FF0000"/>
                        </a:solidFill>
                        <a:latin typeface="Cambria Math" panose="02040503050406030204" pitchFamily="18" charset="0"/>
                        <a:ea typeface="Cambria Math" panose="02040503050406030204" pitchFamily="18" charset="0"/>
                      </a:rPr>
                      <m:t>=253</m:t>
                    </m:r>
                  </m:oMath>
                </a14:m>
                <a:endParaRPr lang="en-US" sz="2400" dirty="0">
                  <a:solidFill>
                    <a:srgbClr val="FF0000"/>
                  </a:solidFill>
                </a:endParaRPr>
              </a:p>
              <a:p>
                <a:r>
                  <a:rPr lang="en-US" sz="2400" dirty="0">
                    <a:solidFill>
                      <a:srgbClr val="FF0000"/>
                    </a:solidFill>
                  </a:rPr>
                  <a:t>and number of days is 3</a:t>
                </a:r>
                <a14:m>
                  <m:oMath xmlns:m="http://schemas.openxmlformats.org/officeDocument/2006/math">
                    <m:r>
                      <a:rPr lang="en-US" sz="2400" i="1" dirty="0" smtClean="0">
                        <a:solidFill>
                          <a:srgbClr val="FF0000"/>
                        </a:solidFill>
                        <a:latin typeface="Cambria Math" panose="02040503050406030204" pitchFamily="18" charset="0"/>
                        <a:ea typeface="Cambria Math" panose="02040503050406030204" pitchFamily="18" charset="0"/>
                      </a:rPr>
                      <m:t>+</m:t>
                    </m:r>
                  </m:oMath>
                </a14:m>
                <a:r>
                  <a:rPr lang="en-US" sz="2400" dirty="0">
                    <a:solidFill>
                      <a:srgbClr val="FF0000"/>
                    </a:solidFill>
                  </a:rPr>
                  <a:t>4</a:t>
                </a:r>
                <a14:m>
                  <m:oMath xmlns:m="http://schemas.openxmlformats.org/officeDocument/2006/math">
                    <m:r>
                      <a:rPr lang="en-US" sz="2400" i="1" dirty="0">
                        <a:solidFill>
                          <a:srgbClr val="FF0000"/>
                        </a:solidFill>
                        <a:latin typeface="Cambria Math" panose="02040503050406030204" pitchFamily="18" charset="0"/>
                        <a:ea typeface="Cambria Math" panose="02040503050406030204" pitchFamily="18" charset="0"/>
                      </a:rPr>
                      <m:t>+</m:t>
                    </m:r>
                  </m:oMath>
                </a14:m>
                <a:r>
                  <a:rPr lang="en-US" sz="2400" dirty="0">
                    <a:solidFill>
                      <a:srgbClr val="FF0000"/>
                    </a:solidFill>
                  </a:rPr>
                  <a:t>7</a:t>
                </a:r>
                <a14:m>
                  <m:oMath xmlns:m="http://schemas.openxmlformats.org/officeDocument/2006/math">
                    <m:r>
                      <a:rPr lang="en-US" sz="2400" i="1" dirty="0">
                        <a:solidFill>
                          <a:srgbClr val="FF0000"/>
                        </a:solidFill>
                        <a:latin typeface="Cambria Math" panose="02040503050406030204" pitchFamily="18" charset="0"/>
                        <a:ea typeface="Cambria Math" panose="02040503050406030204" pitchFamily="18" charset="0"/>
                      </a:rPr>
                      <m:t>+</m:t>
                    </m:r>
                  </m:oMath>
                </a14:m>
                <a:r>
                  <a:rPr lang="en-US" sz="2400" dirty="0">
                    <a:solidFill>
                      <a:srgbClr val="FF0000"/>
                    </a:solidFill>
                  </a:rPr>
                  <a:t>8</a:t>
                </a:r>
                <a14:m>
                  <m:oMath xmlns:m="http://schemas.openxmlformats.org/officeDocument/2006/math">
                    <m:r>
                      <a:rPr lang="en-US" sz="2400" i="1" dirty="0">
                        <a:solidFill>
                          <a:srgbClr val="FF0000"/>
                        </a:solidFill>
                        <a:latin typeface="Cambria Math" panose="02040503050406030204" pitchFamily="18" charset="0"/>
                        <a:ea typeface="Cambria Math" panose="02040503050406030204" pitchFamily="18" charset="0"/>
                      </a:rPr>
                      <m:t>+</m:t>
                    </m:r>
                  </m:oMath>
                </a14:m>
                <a:r>
                  <a:rPr lang="en-US" sz="2400" dirty="0">
                    <a:solidFill>
                      <a:srgbClr val="FF0000"/>
                    </a:solidFill>
                  </a:rPr>
                  <a:t>12</a:t>
                </a:r>
                <a14:m>
                  <m:oMath xmlns:m="http://schemas.openxmlformats.org/officeDocument/2006/math">
                    <m:r>
                      <a:rPr lang="en-US" sz="2400" i="1" dirty="0">
                        <a:solidFill>
                          <a:srgbClr val="FF0000"/>
                        </a:solidFill>
                        <a:latin typeface="Cambria Math" panose="02040503050406030204" pitchFamily="18" charset="0"/>
                        <a:ea typeface="Cambria Math" panose="02040503050406030204" pitchFamily="18" charset="0"/>
                      </a:rPr>
                      <m:t>+</m:t>
                    </m:r>
                  </m:oMath>
                </a14:m>
                <a:r>
                  <a:rPr lang="en-US" sz="2400" dirty="0">
                    <a:solidFill>
                      <a:srgbClr val="FF0000"/>
                    </a:solidFill>
                  </a:rPr>
                  <a:t>10</a:t>
                </a:r>
                <a14:m>
                  <m:oMath xmlns:m="http://schemas.openxmlformats.org/officeDocument/2006/math">
                    <m:r>
                      <a:rPr lang="en-US" sz="2400" i="1" dirty="0">
                        <a:solidFill>
                          <a:srgbClr val="FF0000"/>
                        </a:solidFill>
                        <a:latin typeface="Cambria Math" panose="02040503050406030204" pitchFamily="18" charset="0"/>
                        <a:ea typeface="Cambria Math" panose="02040503050406030204" pitchFamily="18" charset="0"/>
                      </a:rPr>
                      <m:t>+</m:t>
                    </m:r>
                  </m:oMath>
                </a14:m>
                <a:r>
                  <a:rPr lang="en-US" sz="2400" dirty="0">
                    <a:solidFill>
                      <a:srgbClr val="FF0000"/>
                    </a:solidFill>
                  </a:rPr>
                  <a:t>14</a:t>
                </a:r>
                <a14:m>
                  <m:oMath xmlns:m="http://schemas.openxmlformats.org/officeDocument/2006/math">
                    <m:r>
                      <a:rPr lang="en-US" sz="2400" i="1" dirty="0">
                        <a:solidFill>
                          <a:srgbClr val="FF0000"/>
                        </a:solidFill>
                        <a:latin typeface="Cambria Math" panose="02040503050406030204" pitchFamily="18" charset="0"/>
                        <a:ea typeface="Cambria Math" panose="02040503050406030204" pitchFamily="18" charset="0"/>
                      </a:rPr>
                      <m:t>+</m:t>
                    </m:r>
                  </m:oMath>
                </a14:m>
                <a:r>
                  <a:rPr lang="en-US" sz="2400" dirty="0">
                    <a:solidFill>
                      <a:srgbClr val="FF0000"/>
                    </a:solidFill>
                  </a:rPr>
                  <a:t>3</a:t>
                </a:r>
                <a14:m>
                  <m:oMath xmlns:m="http://schemas.openxmlformats.org/officeDocument/2006/math">
                    <m:r>
                      <a:rPr lang="en-US" sz="2400" i="1" dirty="0">
                        <a:solidFill>
                          <a:srgbClr val="FF0000"/>
                        </a:solidFill>
                        <a:latin typeface="Cambria Math" panose="02040503050406030204" pitchFamily="18" charset="0"/>
                        <a:ea typeface="Cambria Math" panose="02040503050406030204" pitchFamily="18" charset="0"/>
                      </a:rPr>
                      <m:t>+</m:t>
                    </m:r>
                  </m:oMath>
                </a14:m>
                <a:r>
                  <a:rPr lang="en-US" sz="2400" dirty="0">
                    <a:solidFill>
                      <a:srgbClr val="FF0000"/>
                    </a:solidFill>
                  </a:rPr>
                  <a:t>1 = 62 giving:</a:t>
                </a:r>
              </a:p>
              <a:p>
                <a:pPr algn="ctr"/>
                <a:r>
                  <a:rPr lang="en-US" sz="2400" b="1" dirty="0">
                    <a:solidFill>
                      <a:srgbClr val="FF0000"/>
                    </a:solidFill>
                  </a:rPr>
                  <a:t>mean</a:t>
                </a:r>
                <a:r>
                  <a:rPr lang="en-US" sz="2400" dirty="0">
                    <a:solidFill>
                      <a:srgbClr val="FF0000"/>
                    </a:solidFill>
                  </a:rPr>
                  <a:t> = 253</a:t>
                </a:r>
                <a14:m>
                  <m:oMath xmlns:m="http://schemas.openxmlformats.org/officeDocument/2006/math">
                    <m:r>
                      <a:rPr lang="en-US" sz="2400" i="1" smtClean="0">
                        <a:solidFill>
                          <a:srgbClr val="FF0000"/>
                        </a:solidFill>
                        <a:latin typeface="Cambria Math" panose="02040503050406030204" pitchFamily="18" charset="0"/>
                        <a:ea typeface="Cambria Math" panose="02040503050406030204" pitchFamily="18" charset="0"/>
                      </a:rPr>
                      <m:t>÷</m:t>
                    </m:r>
                    <m:r>
                      <a:rPr lang="en-GB" sz="2400" b="0" i="1" smtClean="0">
                        <a:solidFill>
                          <a:srgbClr val="FF0000"/>
                        </a:solidFill>
                        <a:latin typeface="Cambria Math" panose="02040503050406030204" pitchFamily="18" charset="0"/>
                        <a:ea typeface="Cambria Math" panose="02040503050406030204" pitchFamily="18" charset="0"/>
                      </a:rPr>
                      <m:t>62≈4.08</m:t>
                    </m:r>
                  </m:oMath>
                </a14:m>
                <a:endParaRPr lang="en-US" sz="2400" dirty="0">
                  <a:solidFill>
                    <a:srgbClr val="FF0000"/>
                  </a:solidFill>
                </a:endParaRPr>
              </a:p>
            </p:txBody>
          </p:sp>
        </mc:Choice>
        <mc:Fallback xmlns="">
          <p:sp>
            <p:nvSpPr>
              <p:cNvPr id="12" name="TextBox 11">
                <a:extLst>
                  <a:ext uri="{FF2B5EF4-FFF2-40B4-BE49-F238E27FC236}">
                    <a16:creationId xmlns:a16="http://schemas.microsoft.com/office/drawing/2014/main" xmlns:a14="http://schemas.microsoft.com/office/drawing/2010/main" xmlns="" id="{DD707286-679A-DA42-96AE-ED7A12C783CB}"/>
                  </a:ext>
                </a:extLst>
              </p:cNvPr>
              <p:cNvSpPr txBox="1">
                <a:spLocks noRot="1" noChangeAspect="1" noMove="1" noResize="1" noEditPoints="1" noAdjustHandles="1" noChangeArrowheads="1" noChangeShapeType="1" noTextEdit="1"/>
              </p:cNvSpPr>
              <p:nvPr/>
            </p:nvSpPr>
            <p:spPr>
              <a:xfrm>
                <a:off x="2170783" y="2960115"/>
                <a:ext cx="10170765" cy="2308324"/>
              </a:xfrm>
              <a:prstGeom prst="rect">
                <a:avLst/>
              </a:prstGeom>
              <a:blipFill rotWithShape="1">
                <a:blip r:embed="rId4"/>
                <a:stretch>
                  <a:fillRect l="-899" t="-1852" b="-555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BFEDBC64-E5BD-0C40-AD27-D85F8C99042C}"/>
                  </a:ext>
                </a:extLst>
              </p:cNvPr>
              <p:cNvSpPr txBox="1"/>
              <p:nvPr/>
            </p:nvSpPr>
            <p:spPr>
              <a:xfrm>
                <a:off x="6543304" y="-1223158"/>
                <a:ext cx="437940"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13" name="TextBox 12">
                <a:extLst>
                  <a:ext uri="{FF2B5EF4-FFF2-40B4-BE49-F238E27FC236}">
                    <a16:creationId xmlns:a16="http://schemas.microsoft.com/office/drawing/2014/main" id="{BFEDBC64-E5BD-0C40-AD27-D85F8C99042C}"/>
                  </a:ext>
                </a:extLst>
              </p:cNvPr>
              <p:cNvSpPr txBox="1">
                <a:spLocks noRot="1" noChangeAspect="1" noMove="1" noResize="1" noEditPoints="1" noAdjustHandles="1" noChangeArrowheads="1" noChangeShapeType="1" noTextEdit="1"/>
              </p:cNvSpPr>
              <p:nvPr/>
            </p:nvSpPr>
            <p:spPr>
              <a:xfrm>
                <a:off x="6543304" y="-1223158"/>
                <a:ext cx="437940" cy="400110"/>
              </a:xfrm>
              <a:prstGeom prst="rect">
                <a:avLst/>
              </a:prstGeom>
              <a:blipFill>
                <a:blip r:embed="rId5"/>
                <a:stretch>
                  <a:fillRect/>
                </a:stretch>
              </a:blipFill>
            </p:spPr>
            <p:txBody>
              <a:bodyPr/>
              <a:lstStyle/>
              <a:p>
                <a:r>
                  <a:rPr lang="en-US">
                    <a:noFill/>
                  </a:rPr>
                  <a:t> </a:t>
                </a:r>
              </a:p>
            </p:txBody>
          </p:sp>
        </mc:Fallback>
      </mc:AlternateContent>
      <p:sp>
        <p:nvSpPr>
          <p:cNvPr id="14" name="TextBox 13">
            <a:extLst>
              <a:ext uri="{FF2B5EF4-FFF2-40B4-BE49-F238E27FC236}">
                <a16:creationId xmlns:a16="http://schemas.microsoft.com/office/drawing/2014/main" id="{28B996B7-F62F-0D4F-B8C6-703795818D07}"/>
              </a:ext>
            </a:extLst>
          </p:cNvPr>
          <p:cNvSpPr txBox="1"/>
          <p:nvPr/>
        </p:nvSpPr>
        <p:spPr>
          <a:xfrm>
            <a:off x="2207567" y="5363835"/>
            <a:ext cx="9965449" cy="1508105"/>
          </a:xfrm>
          <a:prstGeom prst="rect">
            <a:avLst/>
          </a:prstGeom>
          <a:noFill/>
        </p:spPr>
        <p:txBody>
          <a:bodyPr wrap="square" rtlCol="0">
            <a:spAutoFit/>
          </a:bodyPr>
          <a:lstStyle/>
          <a:p>
            <a:r>
              <a:rPr lang="en-US" sz="2300" dirty="0" smtClean="0">
                <a:solidFill>
                  <a:srgbClr val="FF0000"/>
                </a:solidFill>
              </a:rPr>
              <a:t>Median and mode: </a:t>
            </a:r>
            <a:r>
              <a:rPr lang="en-US" sz="2300" dirty="0">
                <a:solidFill>
                  <a:srgbClr val="FF0000"/>
                </a:solidFill>
              </a:rPr>
              <a:t>we </a:t>
            </a:r>
            <a:r>
              <a:rPr lang="en-US" sz="2300" dirty="0" smtClean="0">
                <a:solidFill>
                  <a:srgbClr val="FF0000"/>
                </a:solidFill>
              </a:rPr>
              <a:t>must identify </a:t>
            </a:r>
            <a:r>
              <a:rPr lang="en-US" sz="2300" dirty="0">
                <a:solidFill>
                  <a:srgbClr val="FF0000"/>
                </a:solidFill>
              </a:rPr>
              <a:t>the 31</a:t>
            </a:r>
            <a:r>
              <a:rPr lang="en-US" sz="2300" baseline="30000" dirty="0">
                <a:solidFill>
                  <a:srgbClr val="FF0000"/>
                </a:solidFill>
              </a:rPr>
              <a:t>st</a:t>
            </a:r>
            <a:r>
              <a:rPr lang="en-US" sz="2300" dirty="0">
                <a:solidFill>
                  <a:srgbClr val="FF0000"/>
                </a:solidFill>
              </a:rPr>
              <a:t> and 32</a:t>
            </a:r>
            <a:r>
              <a:rPr lang="en-US" sz="2300" baseline="30000" dirty="0">
                <a:solidFill>
                  <a:srgbClr val="FF0000"/>
                </a:solidFill>
              </a:rPr>
              <a:t>nd</a:t>
            </a:r>
            <a:r>
              <a:rPr lang="en-US" sz="2300" dirty="0">
                <a:solidFill>
                  <a:srgbClr val="FF0000"/>
                </a:solidFill>
              </a:rPr>
              <a:t> values of the data in numerical order. Adding up the frequencies, we get to the 34</a:t>
            </a:r>
            <a:r>
              <a:rPr lang="en-US" sz="2300" baseline="30000" dirty="0">
                <a:solidFill>
                  <a:srgbClr val="FF0000"/>
                </a:solidFill>
              </a:rPr>
              <a:t>th</a:t>
            </a:r>
            <a:r>
              <a:rPr lang="en-US" sz="2300" dirty="0">
                <a:solidFill>
                  <a:srgbClr val="FF0000"/>
                </a:solidFill>
              </a:rPr>
              <a:t> value up to 4 calls per day; so clearly both the 31</a:t>
            </a:r>
            <a:r>
              <a:rPr lang="en-US" sz="2300" baseline="30000" dirty="0">
                <a:solidFill>
                  <a:srgbClr val="FF0000"/>
                </a:solidFill>
              </a:rPr>
              <a:t>st</a:t>
            </a:r>
            <a:r>
              <a:rPr lang="en-US" sz="2300" dirty="0">
                <a:solidFill>
                  <a:srgbClr val="FF0000"/>
                </a:solidFill>
              </a:rPr>
              <a:t> and 32</a:t>
            </a:r>
            <a:r>
              <a:rPr lang="en-US" sz="2300" baseline="30000" dirty="0">
                <a:solidFill>
                  <a:srgbClr val="FF0000"/>
                </a:solidFill>
              </a:rPr>
              <a:t>nd</a:t>
            </a:r>
            <a:r>
              <a:rPr lang="en-US" sz="2300" dirty="0">
                <a:solidFill>
                  <a:srgbClr val="FF0000"/>
                </a:solidFill>
              </a:rPr>
              <a:t> values are 4 and hence the </a:t>
            </a:r>
            <a:r>
              <a:rPr lang="en-US" sz="2300" b="1" dirty="0">
                <a:solidFill>
                  <a:srgbClr val="FF0000"/>
                </a:solidFill>
              </a:rPr>
              <a:t>median</a:t>
            </a:r>
            <a:r>
              <a:rPr lang="en-US" sz="2300" dirty="0">
                <a:solidFill>
                  <a:srgbClr val="FF0000"/>
                </a:solidFill>
              </a:rPr>
              <a:t> is 4 and the </a:t>
            </a:r>
            <a:r>
              <a:rPr lang="en-US" sz="2300" b="1" dirty="0">
                <a:solidFill>
                  <a:srgbClr val="FF0000"/>
                </a:solidFill>
              </a:rPr>
              <a:t>mode</a:t>
            </a:r>
            <a:r>
              <a:rPr lang="en-US" sz="2300" dirty="0">
                <a:solidFill>
                  <a:srgbClr val="FF0000"/>
                </a:solidFill>
              </a:rPr>
              <a:t> is 6 as </a:t>
            </a:r>
            <a:r>
              <a:rPr lang="en-US" sz="2300" dirty="0" smtClean="0">
                <a:solidFill>
                  <a:srgbClr val="FF0000"/>
                </a:solidFill>
              </a:rPr>
              <a:t>it has </a:t>
            </a:r>
            <a:r>
              <a:rPr lang="en-US" sz="2300" dirty="0">
                <a:solidFill>
                  <a:srgbClr val="FF0000"/>
                </a:solidFill>
              </a:rPr>
              <a:t>the highest </a:t>
            </a:r>
            <a:r>
              <a:rPr lang="en-US" sz="2300" dirty="0" smtClean="0">
                <a:solidFill>
                  <a:srgbClr val="FF0000"/>
                </a:solidFill>
              </a:rPr>
              <a:t>frequency.</a:t>
            </a:r>
            <a:endParaRPr lang="en-US" sz="2300" dirty="0">
              <a:solidFill>
                <a:srgbClr val="FF0000"/>
              </a:solidFill>
            </a:endParaRPr>
          </a:p>
        </p:txBody>
      </p:sp>
      <p:sp>
        <p:nvSpPr>
          <p:cNvPr id="15" name="TextBox 7">
            <a:extLst>
              <a:ext uri="{FF2B5EF4-FFF2-40B4-BE49-F238E27FC236}">
                <a16:creationId xmlns:a16="http://schemas.microsoft.com/office/drawing/2014/main" id="{23E1ABC8-FFD6-B74E-937F-2055C6141DE4}"/>
              </a:ext>
            </a:extLst>
          </p:cNvPr>
          <p:cNvSpPr txBox="1">
            <a:spLocks noChangeArrowheads="1"/>
          </p:cNvSpPr>
          <p:nvPr/>
        </p:nvSpPr>
        <p:spPr bwMode="auto">
          <a:xfrm>
            <a:off x="0" y="79184"/>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E</a:t>
            </a:r>
          </a:p>
          <a:p>
            <a:pPr lvl="0" algn="ctr">
              <a:spcAft>
                <a:spcPts val="600"/>
              </a:spcAft>
              <a:defRPr/>
            </a:pPr>
            <a:r>
              <a:rPr lang="en-US" altLang="en-US" b="1" dirty="0">
                <a:solidFill>
                  <a:prstClr val="white"/>
                </a:solidFill>
              </a:rPr>
              <a:t>UNIT E3 </a:t>
            </a:r>
          </a:p>
          <a:p>
            <a:pPr lvl="0" algn="ctr">
              <a:spcAft>
                <a:spcPts val="600"/>
              </a:spcAft>
              <a:defRPr/>
            </a:pPr>
            <a:r>
              <a:rPr lang="en-US" altLang="en-US" b="1" dirty="0">
                <a:solidFill>
                  <a:prstClr val="white"/>
                </a:solidFill>
              </a:rPr>
              <a:t>Section E3.2</a:t>
            </a:r>
            <a:endParaRPr lang="en-US" altLang="en-US" b="1" dirty="0">
              <a:solidFill>
                <a:prstClr val="white"/>
              </a:solidFill>
            </a:endParaRPr>
          </a:p>
        </p:txBody>
      </p:sp>
    </p:spTree>
    <p:extLst>
      <p:ext uri="{BB962C8B-B14F-4D97-AF65-F5344CB8AC3E}">
        <p14:creationId xmlns:p14="http://schemas.microsoft.com/office/powerpoint/2010/main" val="2785041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10" grpId="0"/>
      <p:bldP spid="12"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nvSpPr>
        <p:spPr bwMode="auto">
          <a:xfrm>
            <a:off x="1609727" y="292685"/>
            <a:ext cx="8146749" cy="383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0">
            <a:scrgbClr r="0" g="0" b="0"/>
          </a:lnRef>
          <a:fillRef idx="0">
            <a:scrgbClr r="0" g="0" b="0"/>
          </a:fillRef>
          <a:effectRef idx="0">
            <a:scrgbClr r="0" g="0" b="0"/>
          </a:effectRef>
          <a:fontRef idx="major"/>
        </p:style>
        <p:txBody>
          <a:bodyPr vert="horz" wrap="square" lIns="0" tIns="0" rIns="0" bIns="0" numCol="1" anchor="t" anchorCtr="0" compatLnSpc="1">
            <a:prstTxWarp prst="textNoShape">
              <a:avLst/>
            </a:prstTxWarp>
          </a:bodyPr>
          <a:lstStyle>
            <a:lvl1pPr algn="l" defTabSz="457200" rtl="0" eaLnBrk="0" fontAlgn="base" hangingPunct="0">
              <a:lnSpc>
                <a:spcPts val="2100"/>
              </a:lnSpc>
              <a:spcBef>
                <a:spcPct val="0"/>
              </a:spcBef>
              <a:spcAft>
                <a:spcPct val="0"/>
              </a:spcAft>
              <a:defRPr sz="2000" b="1" kern="1200">
                <a:solidFill>
                  <a:schemeClr val="tx1"/>
                </a:solidFill>
                <a:latin typeface="+mj-lt"/>
                <a:ea typeface="+mj-ea"/>
                <a:cs typeface="+mj-cs"/>
              </a:defRPr>
            </a:lvl1pPr>
            <a:lvl2pPr algn="l" defTabSz="457200" rtl="0" eaLnBrk="0" fontAlgn="base" hangingPunct="0">
              <a:lnSpc>
                <a:spcPts val="2100"/>
              </a:lnSpc>
              <a:spcBef>
                <a:spcPct val="0"/>
              </a:spcBef>
              <a:spcAft>
                <a:spcPct val="0"/>
              </a:spcAft>
              <a:defRPr sz="2000" b="1">
                <a:solidFill>
                  <a:schemeClr val="tx1"/>
                </a:solidFill>
                <a:latin typeface="+mj-lt"/>
                <a:ea typeface="+mj-ea"/>
                <a:cs typeface="+mj-cs"/>
              </a:defRPr>
            </a:lvl2pPr>
            <a:lvl3pPr algn="l" defTabSz="457200" rtl="0" eaLnBrk="0" fontAlgn="base" hangingPunct="0">
              <a:lnSpc>
                <a:spcPts val="2100"/>
              </a:lnSpc>
              <a:spcBef>
                <a:spcPct val="0"/>
              </a:spcBef>
              <a:spcAft>
                <a:spcPct val="0"/>
              </a:spcAft>
              <a:defRPr sz="2000" b="1">
                <a:solidFill>
                  <a:schemeClr val="tx1"/>
                </a:solidFill>
                <a:latin typeface="+mj-lt"/>
                <a:ea typeface="+mj-ea"/>
                <a:cs typeface="+mj-cs"/>
              </a:defRPr>
            </a:lvl3pPr>
            <a:lvl4pPr algn="l" defTabSz="457200" rtl="0" eaLnBrk="0" fontAlgn="base" hangingPunct="0">
              <a:lnSpc>
                <a:spcPts val="2100"/>
              </a:lnSpc>
              <a:spcBef>
                <a:spcPct val="0"/>
              </a:spcBef>
              <a:spcAft>
                <a:spcPct val="0"/>
              </a:spcAft>
              <a:defRPr sz="2000" b="1">
                <a:solidFill>
                  <a:schemeClr val="tx1"/>
                </a:solidFill>
                <a:latin typeface="+mj-lt"/>
                <a:ea typeface="+mj-ea"/>
                <a:cs typeface="+mj-cs"/>
              </a:defRPr>
            </a:lvl4pPr>
            <a:lvl5pPr algn="l" defTabSz="457200" rtl="0" eaLnBrk="0" fontAlgn="base" hangingPunct="0">
              <a:lnSpc>
                <a:spcPts val="2100"/>
              </a:lnSpc>
              <a:spcBef>
                <a:spcPct val="0"/>
              </a:spcBef>
              <a:spcAft>
                <a:spcPct val="0"/>
              </a:spcAft>
              <a:defRPr sz="2000" b="1">
                <a:solidFill>
                  <a:schemeClr val="tx1"/>
                </a:solidFill>
                <a:latin typeface="+mj-lt"/>
                <a:ea typeface="+mj-ea"/>
                <a:cs typeface="+mj-cs"/>
              </a:defRPr>
            </a:lvl5pPr>
            <a:lvl6pPr marL="457200" algn="l" defTabSz="457200" rtl="0" fontAlgn="base">
              <a:lnSpc>
                <a:spcPts val="2100"/>
              </a:lnSpc>
              <a:spcBef>
                <a:spcPct val="0"/>
              </a:spcBef>
              <a:spcAft>
                <a:spcPct val="0"/>
              </a:spcAft>
              <a:defRPr sz="2000" b="1">
                <a:solidFill>
                  <a:schemeClr val="tx1"/>
                </a:solidFill>
                <a:latin typeface="+mj-lt"/>
                <a:ea typeface="+mj-ea"/>
                <a:cs typeface="+mj-cs"/>
              </a:defRPr>
            </a:lvl6pPr>
            <a:lvl7pPr marL="914400" algn="l" defTabSz="457200" rtl="0" fontAlgn="base">
              <a:lnSpc>
                <a:spcPts val="2100"/>
              </a:lnSpc>
              <a:spcBef>
                <a:spcPct val="0"/>
              </a:spcBef>
              <a:spcAft>
                <a:spcPct val="0"/>
              </a:spcAft>
              <a:defRPr sz="2000" b="1">
                <a:solidFill>
                  <a:schemeClr val="tx1"/>
                </a:solidFill>
                <a:latin typeface="+mj-lt"/>
                <a:ea typeface="+mj-ea"/>
                <a:cs typeface="+mj-cs"/>
              </a:defRPr>
            </a:lvl7pPr>
            <a:lvl8pPr marL="1371600" algn="l" defTabSz="457200" rtl="0" fontAlgn="base">
              <a:lnSpc>
                <a:spcPts val="2100"/>
              </a:lnSpc>
              <a:spcBef>
                <a:spcPct val="0"/>
              </a:spcBef>
              <a:spcAft>
                <a:spcPct val="0"/>
              </a:spcAft>
              <a:defRPr sz="2000" b="1">
                <a:solidFill>
                  <a:schemeClr val="tx1"/>
                </a:solidFill>
                <a:latin typeface="+mj-lt"/>
                <a:ea typeface="+mj-ea"/>
                <a:cs typeface="+mj-cs"/>
              </a:defRPr>
            </a:lvl8pPr>
            <a:lvl9pPr marL="1828800" algn="l" defTabSz="457200" rtl="0" fontAlgn="base">
              <a:lnSpc>
                <a:spcPts val="2100"/>
              </a:lnSpc>
              <a:spcBef>
                <a:spcPct val="0"/>
              </a:spcBef>
              <a:spcAft>
                <a:spcPct val="0"/>
              </a:spcAft>
              <a:defRPr sz="2000" b="1">
                <a:solidFill>
                  <a:schemeClr val="tx1"/>
                </a:solidFill>
                <a:latin typeface="+mj-lt"/>
                <a:ea typeface="+mj-ea"/>
                <a:cs typeface="+mj-cs"/>
              </a:defRPr>
            </a:lvl9pPr>
          </a:lstStyle>
          <a:p>
            <a:pPr eaLnBrk="1" hangingPunct="1"/>
            <a:endParaRPr lang="en-US" altLang="en-US" sz="2400">
              <a:latin typeface="Arial" charset="0"/>
              <a:cs typeface="Arial" charset="0"/>
            </a:endParaRPr>
          </a:p>
        </p:txBody>
      </p:sp>
      <p:sp>
        <p:nvSpPr>
          <p:cNvPr id="4" name="TextBox 3"/>
          <p:cNvSpPr txBox="1"/>
          <p:nvPr/>
        </p:nvSpPr>
        <p:spPr>
          <a:xfrm>
            <a:off x="2207568" y="79184"/>
            <a:ext cx="9984432" cy="523220"/>
          </a:xfrm>
          <a:prstGeom prst="rect">
            <a:avLst/>
          </a:prstGeom>
          <a:noFill/>
        </p:spPr>
        <p:txBody>
          <a:bodyPr wrap="square" rtlCol="0">
            <a:spAutoFit/>
          </a:bodyPr>
          <a:lstStyle/>
          <a:p>
            <a:pPr algn="ctr"/>
            <a:r>
              <a:rPr lang="en-US" sz="2800" b="1" dirty="0">
                <a:latin typeface="Arial"/>
                <a:cs typeface="Arial"/>
              </a:rPr>
              <a:t>Section </a:t>
            </a:r>
            <a:r>
              <a:rPr lang="en-US" sz="2800" b="1" dirty="0" smtClean="0">
                <a:latin typeface="Arial"/>
                <a:cs typeface="Arial"/>
              </a:rPr>
              <a:t>E3.2</a:t>
            </a:r>
            <a:r>
              <a:rPr lang="en-US" sz="2800" b="1" dirty="0">
                <a:latin typeface="Arial"/>
                <a:cs typeface="Arial"/>
              </a:rPr>
              <a:t>: Fitness Check</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BFEDBC64-E5BD-0C40-AD27-D85F8C99042C}"/>
                  </a:ext>
                </a:extLst>
              </p:cNvPr>
              <p:cNvSpPr txBox="1"/>
              <p:nvPr/>
            </p:nvSpPr>
            <p:spPr>
              <a:xfrm>
                <a:off x="6543304" y="-1223158"/>
                <a:ext cx="437940"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13" name="TextBox 12">
                <a:extLst>
                  <a:ext uri="{FF2B5EF4-FFF2-40B4-BE49-F238E27FC236}">
                    <a16:creationId xmlns:a16="http://schemas.microsoft.com/office/drawing/2014/main" id="{BFEDBC64-E5BD-0C40-AD27-D85F8C99042C}"/>
                  </a:ext>
                </a:extLst>
              </p:cNvPr>
              <p:cNvSpPr txBox="1">
                <a:spLocks noRot="1" noChangeAspect="1" noMove="1" noResize="1" noEditPoints="1" noAdjustHandles="1" noChangeArrowheads="1" noChangeShapeType="1" noTextEdit="1"/>
              </p:cNvSpPr>
              <p:nvPr/>
            </p:nvSpPr>
            <p:spPr>
              <a:xfrm>
                <a:off x="6543304" y="-1223158"/>
                <a:ext cx="437940" cy="400110"/>
              </a:xfrm>
              <a:prstGeom prst="rect">
                <a:avLst/>
              </a:prstGeom>
              <a:blipFill>
                <a:blip r:embed="rId3"/>
                <a:stretch>
                  <a:fillRect/>
                </a:stretch>
              </a:blipFill>
            </p:spPr>
            <p:txBody>
              <a:bodyPr/>
              <a:lstStyle/>
              <a:p>
                <a:r>
                  <a:rPr lang="en-US">
                    <a:noFill/>
                  </a:rPr>
                  <a:t> </a:t>
                </a:r>
              </a:p>
            </p:txBody>
          </p:sp>
        </mc:Fallback>
      </mc:AlternateContent>
      <p:sp>
        <p:nvSpPr>
          <p:cNvPr id="2" name="TextBox 1">
            <a:extLst>
              <a:ext uri="{FF2B5EF4-FFF2-40B4-BE49-F238E27FC236}">
                <a16:creationId xmlns:a16="http://schemas.microsoft.com/office/drawing/2014/main" id="{26DDF9E0-A174-0742-84F8-BA9EC39A76D2}"/>
              </a:ext>
            </a:extLst>
          </p:cNvPr>
          <p:cNvSpPr txBox="1"/>
          <p:nvPr/>
        </p:nvSpPr>
        <p:spPr>
          <a:xfrm>
            <a:off x="2423592" y="908720"/>
            <a:ext cx="9145016" cy="830997"/>
          </a:xfrm>
          <a:prstGeom prst="rect">
            <a:avLst/>
          </a:prstGeom>
          <a:noFill/>
        </p:spPr>
        <p:txBody>
          <a:bodyPr wrap="square" rtlCol="0">
            <a:spAutoFit/>
          </a:bodyPr>
          <a:lstStyle/>
          <a:p>
            <a:pPr marL="457200" indent="-457200">
              <a:buAutoNum type="arabicPeriod"/>
            </a:pPr>
            <a:r>
              <a:rPr lang="en-US" sz="2400" dirty="0"/>
              <a:t>A survey of 100 households in America </a:t>
            </a:r>
            <a:r>
              <a:rPr lang="en-US" sz="2400" dirty="0" smtClean="0"/>
              <a:t>asked </a:t>
            </a:r>
            <a:r>
              <a:rPr lang="en-US" sz="2400" dirty="0"/>
              <a:t>how many TV sets were in each household. Here are the results:</a:t>
            </a:r>
          </a:p>
        </p:txBody>
      </p:sp>
      <p:pic>
        <p:nvPicPr>
          <p:cNvPr id="5" name="Picture 4">
            <a:extLst>
              <a:ext uri="{FF2B5EF4-FFF2-40B4-BE49-F238E27FC236}">
                <a16:creationId xmlns:a16="http://schemas.microsoft.com/office/drawing/2014/main" id="{BB4E3FBD-EF79-3447-AF40-7919BC56296F}"/>
              </a:ext>
            </a:extLst>
          </p:cNvPr>
          <p:cNvPicPr>
            <a:picLocks noChangeAspect="1"/>
          </p:cNvPicPr>
          <p:nvPr/>
        </p:nvPicPr>
        <p:blipFill>
          <a:blip r:embed="rId4"/>
          <a:stretch>
            <a:fillRect/>
          </a:stretch>
        </p:blipFill>
        <p:spPr>
          <a:xfrm>
            <a:off x="5434484" y="1864288"/>
            <a:ext cx="3530600" cy="2819400"/>
          </a:xfrm>
          <a:prstGeom prst="rect">
            <a:avLst/>
          </a:prstGeom>
        </p:spPr>
      </p:pic>
      <p:sp>
        <p:nvSpPr>
          <p:cNvPr id="8" name="TextBox 7">
            <a:extLst>
              <a:ext uri="{FF2B5EF4-FFF2-40B4-BE49-F238E27FC236}">
                <a16:creationId xmlns:a16="http://schemas.microsoft.com/office/drawing/2014/main" id="{2643A6C5-DAC1-4D44-B492-BAE71674CE0D}"/>
              </a:ext>
            </a:extLst>
          </p:cNvPr>
          <p:cNvSpPr txBox="1"/>
          <p:nvPr/>
        </p:nvSpPr>
        <p:spPr>
          <a:xfrm>
            <a:off x="2981854" y="4902259"/>
            <a:ext cx="7560840" cy="830997"/>
          </a:xfrm>
          <a:prstGeom prst="rect">
            <a:avLst/>
          </a:prstGeom>
          <a:noFill/>
        </p:spPr>
        <p:txBody>
          <a:bodyPr wrap="square" rtlCol="0">
            <a:spAutoFit/>
          </a:bodyPr>
          <a:lstStyle/>
          <a:p>
            <a:r>
              <a:rPr lang="en-US" sz="2400" dirty="0"/>
              <a:t>Calculate the mean number per household, giving your answer to one decimal place</a:t>
            </a:r>
          </a:p>
        </p:txBody>
      </p:sp>
      <p:sp>
        <p:nvSpPr>
          <p:cNvPr id="15" name="TextBox 14">
            <a:extLst>
              <a:ext uri="{FF2B5EF4-FFF2-40B4-BE49-F238E27FC236}">
                <a16:creationId xmlns:a16="http://schemas.microsoft.com/office/drawing/2014/main" id="{CC282A6C-8C4B-7D48-B6E6-12A19CB4B9EC}"/>
              </a:ext>
            </a:extLst>
          </p:cNvPr>
          <p:cNvSpPr txBox="1"/>
          <p:nvPr/>
        </p:nvSpPr>
        <p:spPr>
          <a:xfrm>
            <a:off x="2994977" y="5829915"/>
            <a:ext cx="1368152" cy="461665"/>
          </a:xfrm>
          <a:prstGeom prst="rect">
            <a:avLst/>
          </a:prstGeom>
          <a:noFill/>
        </p:spPr>
        <p:txBody>
          <a:bodyPr wrap="square" rtlCol="0">
            <a:spAutoFit/>
          </a:bodyPr>
          <a:lstStyle/>
          <a:p>
            <a:r>
              <a:rPr lang="en-US" sz="2400" dirty="0">
                <a:solidFill>
                  <a:srgbClr val="FF0000"/>
                </a:solidFill>
              </a:rPr>
              <a:t>Answer</a:t>
            </a:r>
          </a:p>
        </p:txBody>
      </p:sp>
      <p:sp>
        <p:nvSpPr>
          <p:cNvPr id="16" name="TextBox 15">
            <a:extLst>
              <a:ext uri="{FF2B5EF4-FFF2-40B4-BE49-F238E27FC236}">
                <a16:creationId xmlns:a16="http://schemas.microsoft.com/office/drawing/2014/main" id="{4BCFE96E-611E-FD4A-A89E-0E005DC994D7}"/>
              </a:ext>
            </a:extLst>
          </p:cNvPr>
          <p:cNvSpPr txBox="1"/>
          <p:nvPr/>
        </p:nvSpPr>
        <p:spPr>
          <a:xfrm>
            <a:off x="4871864" y="5853408"/>
            <a:ext cx="1890410" cy="461665"/>
          </a:xfrm>
          <a:prstGeom prst="rect">
            <a:avLst/>
          </a:prstGeom>
          <a:noFill/>
        </p:spPr>
        <p:txBody>
          <a:bodyPr wrap="square" rtlCol="0">
            <a:spAutoFit/>
          </a:bodyPr>
          <a:lstStyle/>
          <a:p>
            <a:r>
              <a:rPr lang="en-US" sz="2400" dirty="0">
                <a:solidFill>
                  <a:srgbClr val="FF0000"/>
                </a:solidFill>
              </a:rPr>
              <a:t>1.9</a:t>
            </a:r>
          </a:p>
        </p:txBody>
      </p:sp>
      <p:sp>
        <p:nvSpPr>
          <p:cNvPr id="12" name="TextBox 7">
            <a:extLst>
              <a:ext uri="{FF2B5EF4-FFF2-40B4-BE49-F238E27FC236}">
                <a16:creationId xmlns:a16="http://schemas.microsoft.com/office/drawing/2014/main" id="{23E1ABC8-FFD6-B74E-937F-2055C6141DE4}"/>
              </a:ext>
            </a:extLst>
          </p:cNvPr>
          <p:cNvSpPr txBox="1">
            <a:spLocks noChangeArrowheads="1"/>
          </p:cNvSpPr>
          <p:nvPr/>
        </p:nvSpPr>
        <p:spPr bwMode="auto">
          <a:xfrm>
            <a:off x="0" y="79184"/>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E</a:t>
            </a:r>
          </a:p>
          <a:p>
            <a:pPr lvl="0" algn="ctr">
              <a:spcAft>
                <a:spcPts val="600"/>
              </a:spcAft>
              <a:defRPr/>
            </a:pPr>
            <a:r>
              <a:rPr lang="en-US" altLang="en-US" b="1" dirty="0">
                <a:solidFill>
                  <a:prstClr val="white"/>
                </a:solidFill>
              </a:rPr>
              <a:t>UNIT E3 </a:t>
            </a:r>
          </a:p>
          <a:p>
            <a:pPr lvl="0" algn="ctr">
              <a:spcAft>
                <a:spcPts val="600"/>
              </a:spcAft>
              <a:defRPr/>
            </a:pPr>
            <a:r>
              <a:rPr lang="en-US" altLang="en-US" b="1" dirty="0">
                <a:solidFill>
                  <a:prstClr val="white"/>
                </a:solidFill>
              </a:rPr>
              <a:t>Section E3.2</a:t>
            </a:r>
            <a:endParaRPr lang="en-US" altLang="en-US" b="1" dirty="0">
              <a:solidFill>
                <a:prstClr val="white"/>
              </a:solidFill>
            </a:endParaRPr>
          </a:p>
        </p:txBody>
      </p:sp>
    </p:spTree>
    <p:extLst>
      <p:ext uri="{BB962C8B-B14F-4D97-AF65-F5344CB8AC3E}">
        <p14:creationId xmlns:p14="http://schemas.microsoft.com/office/powerpoint/2010/main" val="6288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15" grpId="0"/>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nvSpPr>
        <p:spPr bwMode="auto">
          <a:xfrm>
            <a:off x="1609727" y="292685"/>
            <a:ext cx="8146749" cy="383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0">
            <a:scrgbClr r="0" g="0" b="0"/>
          </a:lnRef>
          <a:fillRef idx="0">
            <a:scrgbClr r="0" g="0" b="0"/>
          </a:fillRef>
          <a:effectRef idx="0">
            <a:scrgbClr r="0" g="0" b="0"/>
          </a:effectRef>
          <a:fontRef idx="major"/>
        </p:style>
        <p:txBody>
          <a:bodyPr vert="horz" wrap="square" lIns="0" tIns="0" rIns="0" bIns="0" numCol="1" anchor="t" anchorCtr="0" compatLnSpc="1">
            <a:prstTxWarp prst="textNoShape">
              <a:avLst/>
            </a:prstTxWarp>
          </a:bodyPr>
          <a:lstStyle>
            <a:lvl1pPr algn="l" defTabSz="457200" rtl="0" eaLnBrk="0" fontAlgn="base" hangingPunct="0">
              <a:lnSpc>
                <a:spcPts val="2100"/>
              </a:lnSpc>
              <a:spcBef>
                <a:spcPct val="0"/>
              </a:spcBef>
              <a:spcAft>
                <a:spcPct val="0"/>
              </a:spcAft>
              <a:defRPr sz="2000" b="1" kern="1200">
                <a:solidFill>
                  <a:schemeClr val="tx1"/>
                </a:solidFill>
                <a:latin typeface="+mj-lt"/>
                <a:ea typeface="+mj-ea"/>
                <a:cs typeface="+mj-cs"/>
              </a:defRPr>
            </a:lvl1pPr>
            <a:lvl2pPr algn="l" defTabSz="457200" rtl="0" eaLnBrk="0" fontAlgn="base" hangingPunct="0">
              <a:lnSpc>
                <a:spcPts val="2100"/>
              </a:lnSpc>
              <a:spcBef>
                <a:spcPct val="0"/>
              </a:spcBef>
              <a:spcAft>
                <a:spcPct val="0"/>
              </a:spcAft>
              <a:defRPr sz="2000" b="1">
                <a:solidFill>
                  <a:schemeClr val="tx1"/>
                </a:solidFill>
                <a:latin typeface="+mj-lt"/>
                <a:ea typeface="+mj-ea"/>
                <a:cs typeface="+mj-cs"/>
              </a:defRPr>
            </a:lvl2pPr>
            <a:lvl3pPr algn="l" defTabSz="457200" rtl="0" eaLnBrk="0" fontAlgn="base" hangingPunct="0">
              <a:lnSpc>
                <a:spcPts val="2100"/>
              </a:lnSpc>
              <a:spcBef>
                <a:spcPct val="0"/>
              </a:spcBef>
              <a:spcAft>
                <a:spcPct val="0"/>
              </a:spcAft>
              <a:defRPr sz="2000" b="1">
                <a:solidFill>
                  <a:schemeClr val="tx1"/>
                </a:solidFill>
                <a:latin typeface="+mj-lt"/>
                <a:ea typeface="+mj-ea"/>
                <a:cs typeface="+mj-cs"/>
              </a:defRPr>
            </a:lvl3pPr>
            <a:lvl4pPr algn="l" defTabSz="457200" rtl="0" eaLnBrk="0" fontAlgn="base" hangingPunct="0">
              <a:lnSpc>
                <a:spcPts val="2100"/>
              </a:lnSpc>
              <a:spcBef>
                <a:spcPct val="0"/>
              </a:spcBef>
              <a:spcAft>
                <a:spcPct val="0"/>
              </a:spcAft>
              <a:defRPr sz="2000" b="1">
                <a:solidFill>
                  <a:schemeClr val="tx1"/>
                </a:solidFill>
                <a:latin typeface="+mj-lt"/>
                <a:ea typeface="+mj-ea"/>
                <a:cs typeface="+mj-cs"/>
              </a:defRPr>
            </a:lvl4pPr>
            <a:lvl5pPr algn="l" defTabSz="457200" rtl="0" eaLnBrk="0" fontAlgn="base" hangingPunct="0">
              <a:lnSpc>
                <a:spcPts val="2100"/>
              </a:lnSpc>
              <a:spcBef>
                <a:spcPct val="0"/>
              </a:spcBef>
              <a:spcAft>
                <a:spcPct val="0"/>
              </a:spcAft>
              <a:defRPr sz="2000" b="1">
                <a:solidFill>
                  <a:schemeClr val="tx1"/>
                </a:solidFill>
                <a:latin typeface="+mj-lt"/>
                <a:ea typeface="+mj-ea"/>
                <a:cs typeface="+mj-cs"/>
              </a:defRPr>
            </a:lvl5pPr>
            <a:lvl6pPr marL="457200" algn="l" defTabSz="457200" rtl="0" fontAlgn="base">
              <a:lnSpc>
                <a:spcPts val="2100"/>
              </a:lnSpc>
              <a:spcBef>
                <a:spcPct val="0"/>
              </a:spcBef>
              <a:spcAft>
                <a:spcPct val="0"/>
              </a:spcAft>
              <a:defRPr sz="2000" b="1">
                <a:solidFill>
                  <a:schemeClr val="tx1"/>
                </a:solidFill>
                <a:latin typeface="+mj-lt"/>
                <a:ea typeface="+mj-ea"/>
                <a:cs typeface="+mj-cs"/>
              </a:defRPr>
            </a:lvl6pPr>
            <a:lvl7pPr marL="914400" algn="l" defTabSz="457200" rtl="0" fontAlgn="base">
              <a:lnSpc>
                <a:spcPts val="2100"/>
              </a:lnSpc>
              <a:spcBef>
                <a:spcPct val="0"/>
              </a:spcBef>
              <a:spcAft>
                <a:spcPct val="0"/>
              </a:spcAft>
              <a:defRPr sz="2000" b="1">
                <a:solidFill>
                  <a:schemeClr val="tx1"/>
                </a:solidFill>
                <a:latin typeface="+mj-lt"/>
                <a:ea typeface="+mj-ea"/>
                <a:cs typeface="+mj-cs"/>
              </a:defRPr>
            </a:lvl7pPr>
            <a:lvl8pPr marL="1371600" algn="l" defTabSz="457200" rtl="0" fontAlgn="base">
              <a:lnSpc>
                <a:spcPts val="2100"/>
              </a:lnSpc>
              <a:spcBef>
                <a:spcPct val="0"/>
              </a:spcBef>
              <a:spcAft>
                <a:spcPct val="0"/>
              </a:spcAft>
              <a:defRPr sz="2000" b="1">
                <a:solidFill>
                  <a:schemeClr val="tx1"/>
                </a:solidFill>
                <a:latin typeface="+mj-lt"/>
                <a:ea typeface="+mj-ea"/>
                <a:cs typeface="+mj-cs"/>
              </a:defRPr>
            </a:lvl8pPr>
            <a:lvl9pPr marL="1828800" algn="l" defTabSz="457200" rtl="0" fontAlgn="base">
              <a:lnSpc>
                <a:spcPts val="2100"/>
              </a:lnSpc>
              <a:spcBef>
                <a:spcPct val="0"/>
              </a:spcBef>
              <a:spcAft>
                <a:spcPct val="0"/>
              </a:spcAft>
              <a:defRPr sz="2000" b="1">
                <a:solidFill>
                  <a:schemeClr val="tx1"/>
                </a:solidFill>
                <a:latin typeface="+mj-lt"/>
                <a:ea typeface="+mj-ea"/>
                <a:cs typeface="+mj-cs"/>
              </a:defRPr>
            </a:lvl9pPr>
          </a:lstStyle>
          <a:p>
            <a:pPr eaLnBrk="1" hangingPunct="1"/>
            <a:endParaRPr lang="en-US" altLang="en-US" sz="2400">
              <a:latin typeface="Arial" charset="0"/>
              <a:cs typeface="Arial" charset="0"/>
            </a:endParaRPr>
          </a:p>
        </p:txBody>
      </p:sp>
      <p:sp>
        <p:nvSpPr>
          <p:cNvPr id="4" name="TextBox 3"/>
          <p:cNvSpPr txBox="1"/>
          <p:nvPr/>
        </p:nvSpPr>
        <p:spPr>
          <a:xfrm>
            <a:off x="2207568" y="79184"/>
            <a:ext cx="9984432" cy="523220"/>
          </a:xfrm>
          <a:prstGeom prst="rect">
            <a:avLst/>
          </a:prstGeom>
          <a:noFill/>
        </p:spPr>
        <p:txBody>
          <a:bodyPr wrap="square" rtlCol="0">
            <a:spAutoFit/>
          </a:bodyPr>
          <a:lstStyle/>
          <a:p>
            <a:pPr algn="ctr"/>
            <a:r>
              <a:rPr lang="en-US" sz="2800" b="1" dirty="0">
                <a:latin typeface="Arial"/>
                <a:cs typeface="Arial"/>
              </a:rPr>
              <a:t>Section </a:t>
            </a:r>
            <a:r>
              <a:rPr lang="en-US" sz="2800" b="1" dirty="0" smtClean="0">
                <a:latin typeface="Arial"/>
                <a:cs typeface="Arial"/>
              </a:rPr>
              <a:t>E3.2</a:t>
            </a:r>
            <a:r>
              <a:rPr lang="en-US" sz="2800" b="1" dirty="0">
                <a:latin typeface="Arial"/>
                <a:cs typeface="Arial"/>
              </a:rPr>
              <a:t>: Fitness Check</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BFEDBC64-E5BD-0C40-AD27-D85F8C99042C}"/>
                  </a:ext>
                </a:extLst>
              </p:cNvPr>
              <p:cNvSpPr txBox="1"/>
              <p:nvPr/>
            </p:nvSpPr>
            <p:spPr>
              <a:xfrm>
                <a:off x="6543304" y="-1223158"/>
                <a:ext cx="437940"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13" name="TextBox 12">
                <a:extLst>
                  <a:ext uri="{FF2B5EF4-FFF2-40B4-BE49-F238E27FC236}">
                    <a16:creationId xmlns:a16="http://schemas.microsoft.com/office/drawing/2014/main" id="{BFEDBC64-E5BD-0C40-AD27-D85F8C99042C}"/>
                  </a:ext>
                </a:extLst>
              </p:cNvPr>
              <p:cNvSpPr txBox="1">
                <a:spLocks noRot="1" noChangeAspect="1" noMove="1" noResize="1" noEditPoints="1" noAdjustHandles="1" noChangeArrowheads="1" noChangeShapeType="1" noTextEdit="1"/>
              </p:cNvSpPr>
              <p:nvPr/>
            </p:nvSpPr>
            <p:spPr>
              <a:xfrm>
                <a:off x="6543304" y="-1223158"/>
                <a:ext cx="437940" cy="400110"/>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7CABD5F5-9C50-D349-A2A7-9963A8735FC4}"/>
                  </a:ext>
                </a:extLst>
              </p:cNvPr>
              <p:cNvSpPr/>
              <p:nvPr/>
            </p:nvSpPr>
            <p:spPr>
              <a:xfrm>
                <a:off x="2618176" y="999225"/>
                <a:ext cx="8726136" cy="4970591"/>
              </a:xfrm>
              <a:prstGeom prst="rect">
                <a:avLst/>
              </a:prstGeom>
            </p:spPr>
            <p:txBody>
              <a:bodyPr wrap="square">
                <a:spAutoFit/>
              </a:bodyPr>
              <a:lstStyle/>
              <a:p>
                <a:r>
                  <a:rPr lang="en-US" sz="2400" dirty="0" smtClean="0"/>
                  <a:t>2.  A class conduct an experiment in biology. They place a  </a:t>
                </a:r>
              </a:p>
              <a:p>
                <a:r>
                  <a:rPr lang="en-US" sz="2400" dirty="0"/>
                  <a:t>	number of 1 m by 1 m  square grids on the playing field and </a:t>
                </a:r>
              </a:p>
              <a:p>
                <a:r>
                  <a:rPr lang="en-US" sz="2400" dirty="0"/>
                  <a:t>     count the number of plants in each grid.  </a:t>
                </a:r>
              </a:p>
              <a:p>
                <a:r>
                  <a:rPr lang="en-US" sz="2400" dirty="0"/>
                  <a:t>     The results obtained are given below.</a:t>
                </a:r>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pPr>
                  <a:spcAft>
                    <a:spcPts val="600"/>
                  </a:spcAft>
                </a:pPr>
                <a:r>
                  <a:rPr lang="en-US" sz="2400" dirty="0"/>
                  <a:t>     a) Calculate the mean number of </a:t>
                </a:r>
                <a:r>
                  <a:rPr lang="en-US" sz="2400" dirty="0" smtClean="0"/>
                  <a:t>plants per </a:t>
                </a:r>
                <a14:m>
                  <m:oMath xmlns:m="http://schemas.openxmlformats.org/officeDocument/2006/math">
                    <m:sSup>
                      <m:sSupPr>
                        <m:ctrlPr>
                          <a:rPr lang="en-US" sz="2400" i="1" smtClean="0">
                            <a:latin typeface="Cambria Math" panose="02040503050406030204" pitchFamily="18" charset="0"/>
                          </a:rPr>
                        </m:ctrlPr>
                      </m:sSupPr>
                      <m:e>
                        <m:r>
                          <m:rPr>
                            <m:sty m:val="p"/>
                          </m:rPr>
                          <a:rPr lang="en-GB" sz="2400" b="0" i="0" smtClean="0">
                            <a:latin typeface="Cambria Math"/>
                          </a:rPr>
                          <m:t>m</m:t>
                        </m:r>
                      </m:e>
                      <m:sup>
                        <m:r>
                          <a:rPr lang="en-GB" sz="2400" b="0" i="0" smtClean="0">
                            <a:latin typeface="Cambria Math"/>
                          </a:rPr>
                          <m:t>2</m:t>
                        </m:r>
                      </m:sup>
                    </m:sSup>
                  </m:oMath>
                </a14:m>
                <a:r>
                  <a:rPr lang="en-US" sz="2400" dirty="0" smtClean="0"/>
                  <a:t> grid.</a:t>
                </a:r>
                <a:endParaRPr lang="en-US" sz="2400" dirty="0"/>
              </a:p>
              <a:p>
                <a:pPr marL="803275" indent="-534988"/>
                <a:r>
                  <a:rPr lang="en-US" sz="2400" dirty="0" smtClean="0"/>
                  <a:t>  </a:t>
                </a:r>
                <a:endParaRPr lang="en-US" sz="2400" dirty="0"/>
              </a:p>
            </p:txBody>
          </p:sp>
        </mc:Choice>
        <mc:Fallback xmlns="">
          <p:sp>
            <p:nvSpPr>
              <p:cNvPr id="3" name="Rectangle 2">
                <a:extLst>
                  <a:ext uri="{FF2B5EF4-FFF2-40B4-BE49-F238E27FC236}">
                    <a16:creationId xmlns="" xmlns:a16="http://schemas.microsoft.com/office/drawing/2014/main" xmlns:a14="http://schemas.microsoft.com/office/drawing/2010/main" id="{7CABD5F5-9C50-D349-A2A7-9963A8735FC4}"/>
                  </a:ext>
                </a:extLst>
              </p:cNvPr>
              <p:cNvSpPr>
                <a:spLocks noRot="1" noChangeAspect="1" noMove="1" noResize="1" noEditPoints="1" noAdjustHandles="1" noChangeArrowheads="1" noChangeShapeType="1" noTextEdit="1"/>
              </p:cNvSpPr>
              <p:nvPr/>
            </p:nvSpPr>
            <p:spPr>
              <a:xfrm>
                <a:off x="2618176" y="999225"/>
                <a:ext cx="8726136" cy="4970591"/>
              </a:xfrm>
              <a:prstGeom prst="rect">
                <a:avLst/>
              </a:prstGeom>
              <a:blipFill rotWithShape="1">
                <a:blip r:embed="rId4"/>
                <a:stretch>
                  <a:fillRect l="-1047" t="-859" r="-1397"/>
                </a:stretch>
              </a:blipFill>
            </p:spPr>
            <p:txBody>
              <a:bodyPr/>
              <a:lstStyle/>
              <a:p>
                <a:r>
                  <a:rPr lang="en-GB">
                    <a:noFill/>
                  </a:rPr>
                  <a:t> </a:t>
                </a:r>
              </a:p>
            </p:txBody>
          </p:sp>
        </mc:Fallback>
      </mc:AlternateContent>
      <p:pic>
        <p:nvPicPr>
          <p:cNvPr id="7" name="Picture 6">
            <a:extLst>
              <a:ext uri="{FF2B5EF4-FFF2-40B4-BE49-F238E27FC236}">
                <a16:creationId xmlns:a16="http://schemas.microsoft.com/office/drawing/2014/main" id="{741690E2-7213-3243-B2F4-EC87B8BAAAA9}"/>
              </a:ext>
            </a:extLst>
          </p:cNvPr>
          <p:cNvPicPr>
            <a:picLocks noChangeAspect="1"/>
          </p:cNvPicPr>
          <p:nvPr/>
        </p:nvPicPr>
        <p:blipFill>
          <a:blip r:embed="rId5"/>
          <a:stretch>
            <a:fillRect/>
          </a:stretch>
        </p:blipFill>
        <p:spPr>
          <a:xfrm>
            <a:off x="4893947" y="2636912"/>
            <a:ext cx="4174594" cy="2232248"/>
          </a:xfrm>
          <a:prstGeom prst="rect">
            <a:avLst/>
          </a:prstGeom>
        </p:spPr>
      </p:pic>
      <p:sp>
        <p:nvSpPr>
          <p:cNvPr id="9" name="TextBox 8">
            <a:extLst>
              <a:ext uri="{FF2B5EF4-FFF2-40B4-BE49-F238E27FC236}">
                <a16:creationId xmlns:a16="http://schemas.microsoft.com/office/drawing/2014/main" id="{46FF4935-5C0E-DB4A-9E73-DCDA97A127FA}"/>
              </a:ext>
            </a:extLst>
          </p:cNvPr>
          <p:cNvSpPr txBox="1"/>
          <p:nvPr/>
        </p:nvSpPr>
        <p:spPr>
          <a:xfrm>
            <a:off x="10488488" y="4992381"/>
            <a:ext cx="936104" cy="461665"/>
          </a:xfrm>
          <a:prstGeom prst="rect">
            <a:avLst/>
          </a:prstGeom>
          <a:noFill/>
        </p:spPr>
        <p:txBody>
          <a:bodyPr wrap="square" rtlCol="0">
            <a:spAutoFit/>
          </a:bodyPr>
          <a:lstStyle/>
          <a:p>
            <a:r>
              <a:rPr lang="en-US" sz="2400" dirty="0" smtClean="0">
                <a:solidFill>
                  <a:srgbClr val="FF0000"/>
                </a:solidFill>
              </a:rPr>
              <a:t> 1.95</a:t>
            </a:r>
            <a:endParaRPr lang="en-US" sz="2400" dirty="0">
              <a:solidFill>
                <a:srgbClr val="FF0000"/>
              </a:solidFill>
            </a:endParaRPr>
          </a:p>
        </p:txBody>
      </p:sp>
      <p:sp>
        <p:nvSpPr>
          <p:cNvPr id="10" name="TextBox 9">
            <a:extLst>
              <a:ext uri="{FF2B5EF4-FFF2-40B4-BE49-F238E27FC236}">
                <a16:creationId xmlns:a16="http://schemas.microsoft.com/office/drawing/2014/main" id="{A423DF0B-1D60-2949-B06F-177DD9EB90FE}"/>
              </a:ext>
            </a:extLst>
          </p:cNvPr>
          <p:cNvSpPr txBox="1"/>
          <p:nvPr/>
        </p:nvSpPr>
        <p:spPr>
          <a:xfrm>
            <a:off x="10076146" y="5877483"/>
            <a:ext cx="1348446" cy="461665"/>
          </a:xfrm>
          <a:prstGeom prst="rect">
            <a:avLst/>
          </a:prstGeom>
          <a:noFill/>
        </p:spPr>
        <p:txBody>
          <a:bodyPr wrap="none" rtlCol="0">
            <a:spAutoFit/>
          </a:bodyPr>
          <a:lstStyle/>
          <a:p>
            <a:r>
              <a:rPr lang="en-US" sz="2400" dirty="0">
                <a:solidFill>
                  <a:srgbClr val="FF0000"/>
                </a:solidFill>
              </a:rPr>
              <a:t>22 times</a:t>
            </a:r>
          </a:p>
        </p:txBody>
      </p:sp>
      <p:sp>
        <p:nvSpPr>
          <p:cNvPr id="12" name="TextBox 7">
            <a:extLst>
              <a:ext uri="{FF2B5EF4-FFF2-40B4-BE49-F238E27FC236}">
                <a16:creationId xmlns:a16="http://schemas.microsoft.com/office/drawing/2014/main" id="{23E1ABC8-FFD6-B74E-937F-2055C6141DE4}"/>
              </a:ext>
            </a:extLst>
          </p:cNvPr>
          <p:cNvSpPr txBox="1">
            <a:spLocks noChangeArrowheads="1"/>
          </p:cNvSpPr>
          <p:nvPr/>
        </p:nvSpPr>
        <p:spPr bwMode="auto">
          <a:xfrm>
            <a:off x="0" y="79184"/>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E</a:t>
            </a:r>
          </a:p>
          <a:p>
            <a:pPr lvl="0" algn="ctr">
              <a:spcAft>
                <a:spcPts val="600"/>
              </a:spcAft>
              <a:defRPr/>
            </a:pPr>
            <a:r>
              <a:rPr lang="en-US" altLang="en-US" b="1" dirty="0">
                <a:solidFill>
                  <a:prstClr val="white"/>
                </a:solidFill>
              </a:rPr>
              <a:t>UNIT E3 </a:t>
            </a:r>
          </a:p>
          <a:p>
            <a:pPr lvl="0" algn="ctr">
              <a:spcAft>
                <a:spcPts val="600"/>
              </a:spcAft>
              <a:defRPr/>
            </a:pPr>
            <a:r>
              <a:rPr lang="en-US" altLang="en-US" b="1" dirty="0">
                <a:solidFill>
                  <a:prstClr val="white"/>
                </a:solidFill>
              </a:rPr>
              <a:t>Section E3.2</a:t>
            </a:r>
            <a:endParaRPr lang="en-US" altLang="en-US" b="1" dirty="0">
              <a:solidFill>
                <a:prstClr val="white"/>
              </a:solidFill>
            </a:endParaRPr>
          </a:p>
        </p:txBody>
      </p:sp>
      <p:sp>
        <p:nvSpPr>
          <p:cNvPr id="2" name="TextBox 1"/>
          <p:cNvSpPr txBox="1"/>
          <p:nvPr/>
        </p:nvSpPr>
        <p:spPr>
          <a:xfrm>
            <a:off x="3071664" y="5538928"/>
            <a:ext cx="8352928" cy="1138773"/>
          </a:xfrm>
          <a:prstGeom prst="rect">
            <a:avLst/>
          </a:prstGeom>
          <a:noFill/>
        </p:spPr>
        <p:txBody>
          <a:bodyPr wrap="square" rtlCol="0">
            <a:spAutoFit/>
          </a:bodyPr>
          <a:lstStyle/>
          <a:p>
            <a:pPr marL="357188" indent="-357188"/>
            <a:r>
              <a:rPr lang="en-US" sz="2400" dirty="0"/>
              <a:t>b) How many times was the number of plants per grid        greater than the mean?</a:t>
            </a:r>
          </a:p>
          <a:p>
            <a:endParaRPr lang="en-GB" dirty="0"/>
          </a:p>
        </p:txBody>
      </p:sp>
    </p:spTree>
    <p:extLst>
      <p:ext uri="{BB962C8B-B14F-4D97-AF65-F5344CB8AC3E}">
        <p14:creationId xmlns:p14="http://schemas.microsoft.com/office/powerpoint/2010/main" val="1173224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0" grpId="0"/>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31132"/>
            <a:ext cx="9915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 </a:t>
            </a:r>
            <a:r>
              <a:rPr kumimoji="0" lang="en-US" altLang="en-US" sz="28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E3.2: </a:t>
            </a: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Review</a:t>
            </a:r>
          </a:p>
        </p:txBody>
      </p:sp>
      <p:sp>
        <p:nvSpPr>
          <p:cNvPr id="15364"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7568" y="1019175"/>
            <a:ext cx="99844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You have completed the </a:t>
            </a:r>
            <a:r>
              <a:rPr kumimoji="0" lang="en-US" altLang="en-US" sz="24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second </a:t>
            </a: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a:t>
            </a:r>
          </a:p>
        </p:txBody>
      </p:sp>
      <p:sp>
        <p:nvSpPr>
          <p:cNvPr id="2" name="TextBox 1">
            <a:extLst>
              <a:ext uri="{FF2B5EF4-FFF2-40B4-BE49-F238E27FC236}">
                <a16:creationId xmlns:a16="http://schemas.microsoft.com/office/drawing/2014/main" id="{680F8782-DF76-DB40-940C-99195A385260}"/>
              </a:ext>
            </a:extLst>
          </p:cNvPr>
          <p:cNvSpPr txBox="1">
            <a:spLocks noChangeArrowheads="1"/>
          </p:cNvSpPr>
          <p:nvPr/>
        </p:nvSpPr>
        <p:spPr bwMode="auto">
          <a:xfrm>
            <a:off x="2242177" y="2192765"/>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If you have completed and understood this </a:t>
            </a:r>
            <a: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section,</a:t>
            </a:r>
            <a:b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click</a:t>
            </a:r>
            <a: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 </a:t>
            </a:r>
            <a:r>
              <a:rPr kumimoji="0" lang="en-US" altLang="en-US" sz="2400" b="0"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to start the </a:t>
            </a:r>
            <a:r>
              <a:rPr kumimoji="0" lang="en-US" altLang="en-US" sz="2400" b="1"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next Section.</a:t>
            </a:r>
          </a:p>
        </p:txBody>
      </p:sp>
      <p:sp>
        <p:nvSpPr>
          <p:cNvPr id="3" name="TextBox 2">
            <a:extLst>
              <a:ext uri="{FF2B5EF4-FFF2-40B4-BE49-F238E27FC236}">
                <a16:creationId xmlns:a16="http://schemas.microsoft.com/office/drawing/2014/main" id="{61145AA3-138E-F040-BCA6-F2E25BC3753E}"/>
              </a:ext>
            </a:extLst>
          </p:cNvPr>
          <p:cNvSpPr txBox="1">
            <a:spLocks noChangeArrowheads="1"/>
          </p:cNvSpPr>
          <p:nvPr/>
        </p:nvSpPr>
        <p:spPr bwMode="auto">
          <a:xfrm>
            <a:off x="2207568" y="3776664"/>
            <a:ext cx="9984432"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t>If you need more examples and interactive practice, go to</a:t>
            </a:r>
            <a:b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hlinkClick r:id="rId2"/>
              </a:rPr>
              <a:t>http://szalonta.hu/ske/text/E3/skee3s2.html</a:t>
            </a:r>
            <a:endPar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49263"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endParaRPr>
          </a:p>
        </p:txBody>
      </p:sp>
      <p:sp>
        <p:nvSpPr>
          <p:cNvPr id="8" name="TextBox 7">
            <a:extLst>
              <a:ext uri="{FF2B5EF4-FFF2-40B4-BE49-F238E27FC236}">
                <a16:creationId xmlns:a16="http://schemas.microsoft.com/office/drawing/2014/main" id="{51795AB3-9361-A14E-B00B-69D3DC525EC5}"/>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STRAND E</a:t>
            </a: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UNIT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E3 </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Section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E3.2</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40922415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nvSpPr>
        <p:spPr bwMode="auto">
          <a:xfrm>
            <a:off x="1609727" y="292685"/>
            <a:ext cx="8146749" cy="383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0">
            <a:scrgbClr r="0" g="0" b="0"/>
          </a:lnRef>
          <a:fillRef idx="0">
            <a:scrgbClr r="0" g="0" b="0"/>
          </a:fillRef>
          <a:effectRef idx="0">
            <a:scrgbClr r="0" g="0" b="0"/>
          </a:effectRef>
          <a:fontRef idx="major"/>
        </p:style>
        <p:txBody>
          <a:bodyPr vert="horz" wrap="square" lIns="0" tIns="0" rIns="0" bIns="0" numCol="1" anchor="t" anchorCtr="0" compatLnSpc="1">
            <a:prstTxWarp prst="textNoShape">
              <a:avLst/>
            </a:prstTxWarp>
          </a:bodyPr>
          <a:lstStyle>
            <a:lvl1pPr algn="l" defTabSz="457200" rtl="0" eaLnBrk="0" fontAlgn="base" hangingPunct="0">
              <a:lnSpc>
                <a:spcPts val="2100"/>
              </a:lnSpc>
              <a:spcBef>
                <a:spcPct val="0"/>
              </a:spcBef>
              <a:spcAft>
                <a:spcPct val="0"/>
              </a:spcAft>
              <a:defRPr sz="2000" b="1" kern="1200">
                <a:solidFill>
                  <a:schemeClr val="tx1"/>
                </a:solidFill>
                <a:latin typeface="+mj-lt"/>
                <a:ea typeface="+mj-ea"/>
                <a:cs typeface="+mj-cs"/>
              </a:defRPr>
            </a:lvl1pPr>
            <a:lvl2pPr algn="l" defTabSz="457200" rtl="0" eaLnBrk="0" fontAlgn="base" hangingPunct="0">
              <a:lnSpc>
                <a:spcPts val="2100"/>
              </a:lnSpc>
              <a:spcBef>
                <a:spcPct val="0"/>
              </a:spcBef>
              <a:spcAft>
                <a:spcPct val="0"/>
              </a:spcAft>
              <a:defRPr sz="2000" b="1">
                <a:solidFill>
                  <a:schemeClr val="tx1"/>
                </a:solidFill>
                <a:latin typeface="+mj-lt"/>
                <a:ea typeface="+mj-ea"/>
                <a:cs typeface="+mj-cs"/>
              </a:defRPr>
            </a:lvl2pPr>
            <a:lvl3pPr algn="l" defTabSz="457200" rtl="0" eaLnBrk="0" fontAlgn="base" hangingPunct="0">
              <a:lnSpc>
                <a:spcPts val="2100"/>
              </a:lnSpc>
              <a:spcBef>
                <a:spcPct val="0"/>
              </a:spcBef>
              <a:spcAft>
                <a:spcPct val="0"/>
              </a:spcAft>
              <a:defRPr sz="2000" b="1">
                <a:solidFill>
                  <a:schemeClr val="tx1"/>
                </a:solidFill>
                <a:latin typeface="+mj-lt"/>
                <a:ea typeface="+mj-ea"/>
                <a:cs typeface="+mj-cs"/>
              </a:defRPr>
            </a:lvl3pPr>
            <a:lvl4pPr algn="l" defTabSz="457200" rtl="0" eaLnBrk="0" fontAlgn="base" hangingPunct="0">
              <a:lnSpc>
                <a:spcPts val="2100"/>
              </a:lnSpc>
              <a:spcBef>
                <a:spcPct val="0"/>
              </a:spcBef>
              <a:spcAft>
                <a:spcPct val="0"/>
              </a:spcAft>
              <a:defRPr sz="2000" b="1">
                <a:solidFill>
                  <a:schemeClr val="tx1"/>
                </a:solidFill>
                <a:latin typeface="+mj-lt"/>
                <a:ea typeface="+mj-ea"/>
                <a:cs typeface="+mj-cs"/>
              </a:defRPr>
            </a:lvl4pPr>
            <a:lvl5pPr algn="l" defTabSz="457200" rtl="0" eaLnBrk="0" fontAlgn="base" hangingPunct="0">
              <a:lnSpc>
                <a:spcPts val="2100"/>
              </a:lnSpc>
              <a:spcBef>
                <a:spcPct val="0"/>
              </a:spcBef>
              <a:spcAft>
                <a:spcPct val="0"/>
              </a:spcAft>
              <a:defRPr sz="2000" b="1">
                <a:solidFill>
                  <a:schemeClr val="tx1"/>
                </a:solidFill>
                <a:latin typeface="+mj-lt"/>
                <a:ea typeface="+mj-ea"/>
                <a:cs typeface="+mj-cs"/>
              </a:defRPr>
            </a:lvl5pPr>
            <a:lvl6pPr marL="457200" algn="l" defTabSz="457200" rtl="0" fontAlgn="base">
              <a:lnSpc>
                <a:spcPts val="2100"/>
              </a:lnSpc>
              <a:spcBef>
                <a:spcPct val="0"/>
              </a:spcBef>
              <a:spcAft>
                <a:spcPct val="0"/>
              </a:spcAft>
              <a:defRPr sz="2000" b="1">
                <a:solidFill>
                  <a:schemeClr val="tx1"/>
                </a:solidFill>
                <a:latin typeface="+mj-lt"/>
                <a:ea typeface="+mj-ea"/>
                <a:cs typeface="+mj-cs"/>
              </a:defRPr>
            </a:lvl6pPr>
            <a:lvl7pPr marL="914400" algn="l" defTabSz="457200" rtl="0" fontAlgn="base">
              <a:lnSpc>
                <a:spcPts val="2100"/>
              </a:lnSpc>
              <a:spcBef>
                <a:spcPct val="0"/>
              </a:spcBef>
              <a:spcAft>
                <a:spcPct val="0"/>
              </a:spcAft>
              <a:defRPr sz="2000" b="1">
                <a:solidFill>
                  <a:schemeClr val="tx1"/>
                </a:solidFill>
                <a:latin typeface="+mj-lt"/>
                <a:ea typeface="+mj-ea"/>
                <a:cs typeface="+mj-cs"/>
              </a:defRPr>
            </a:lvl7pPr>
            <a:lvl8pPr marL="1371600" algn="l" defTabSz="457200" rtl="0" fontAlgn="base">
              <a:lnSpc>
                <a:spcPts val="2100"/>
              </a:lnSpc>
              <a:spcBef>
                <a:spcPct val="0"/>
              </a:spcBef>
              <a:spcAft>
                <a:spcPct val="0"/>
              </a:spcAft>
              <a:defRPr sz="2000" b="1">
                <a:solidFill>
                  <a:schemeClr val="tx1"/>
                </a:solidFill>
                <a:latin typeface="+mj-lt"/>
                <a:ea typeface="+mj-ea"/>
                <a:cs typeface="+mj-cs"/>
              </a:defRPr>
            </a:lvl8pPr>
            <a:lvl9pPr marL="1828800" algn="l" defTabSz="457200" rtl="0" fontAlgn="base">
              <a:lnSpc>
                <a:spcPts val="2100"/>
              </a:lnSpc>
              <a:spcBef>
                <a:spcPct val="0"/>
              </a:spcBef>
              <a:spcAft>
                <a:spcPct val="0"/>
              </a:spcAft>
              <a:defRPr sz="2000" b="1">
                <a:solidFill>
                  <a:schemeClr val="tx1"/>
                </a:solidFill>
                <a:latin typeface="+mj-lt"/>
                <a:ea typeface="+mj-ea"/>
                <a:cs typeface="+mj-cs"/>
              </a:defRPr>
            </a:lvl9pPr>
          </a:lstStyle>
          <a:p>
            <a:pPr eaLnBrk="1" hangingPunct="1"/>
            <a:endParaRPr lang="en-US" altLang="en-US" sz="2400">
              <a:latin typeface="Arial" charset="0"/>
              <a:cs typeface="Arial" charset="0"/>
            </a:endParaRPr>
          </a:p>
        </p:txBody>
      </p:sp>
      <p:sp>
        <p:nvSpPr>
          <p:cNvPr id="4" name="TextBox 3"/>
          <p:cNvSpPr txBox="1"/>
          <p:nvPr/>
        </p:nvSpPr>
        <p:spPr>
          <a:xfrm>
            <a:off x="2207568" y="31075"/>
            <a:ext cx="9984432" cy="523220"/>
          </a:xfrm>
          <a:prstGeom prst="rect">
            <a:avLst/>
          </a:prstGeom>
          <a:noFill/>
        </p:spPr>
        <p:txBody>
          <a:bodyPr wrap="square" rtlCol="0">
            <a:spAutoFit/>
          </a:bodyPr>
          <a:lstStyle/>
          <a:p>
            <a:pPr algn="ctr"/>
            <a:r>
              <a:rPr lang="en-US" sz="2800" b="1" dirty="0">
                <a:latin typeface="Arial"/>
                <a:cs typeface="Arial"/>
              </a:rPr>
              <a:t>Calculations with the Mean</a:t>
            </a:r>
          </a:p>
        </p:txBody>
      </p:sp>
      <p:sp>
        <p:nvSpPr>
          <p:cNvPr id="2" name="TextBox 1">
            <a:extLst>
              <a:ext uri="{FF2B5EF4-FFF2-40B4-BE49-F238E27FC236}">
                <a16:creationId xmlns:a16="http://schemas.microsoft.com/office/drawing/2014/main" id="{DDFC9C21-C2F4-F141-B2B9-2AB6EFA868F3}"/>
              </a:ext>
            </a:extLst>
          </p:cNvPr>
          <p:cNvSpPr txBox="1"/>
          <p:nvPr/>
        </p:nvSpPr>
        <p:spPr>
          <a:xfrm>
            <a:off x="2850690" y="803923"/>
            <a:ext cx="8501893" cy="2092881"/>
          </a:xfrm>
          <a:prstGeom prst="rect">
            <a:avLst/>
          </a:prstGeom>
          <a:noFill/>
        </p:spPr>
        <p:txBody>
          <a:bodyPr wrap="square" rtlCol="0">
            <a:spAutoFit/>
          </a:bodyPr>
          <a:lstStyle/>
          <a:p>
            <a:pPr>
              <a:spcAft>
                <a:spcPts val="600"/>
              </a:spcAft>
            </a:pPr>
            <a:r>
              <a:rPr lang="en-US" sz="2400" b="1" dirty="0"/>
              <a:t>Example 1</a:t>
            </a:r>
          </a:p>
          <a:p>
            <a:r>
              <a:rPr lang="en-US" sz="2400" dirty="0"/>
              <a:t>Rohan's mean score in three cricket matches was 55 runs.</a:t>
            </a:r>
          </a:p>
          <a:p>
            <a:pPr>
              <a:spcAft>
                <a:spcPts val="600"/>
              </a:spcAft>
            </a:pPr>
            <a:r>
              <a:rPr lang="en-US" sz="2400" dirty="0"/>
              <a:t>a</a:t>
            </a:r>
            <a:r>
              <a:rPr lang="en-US" sz="2400" dirty="0" smtClean="0"/>
              <a:t>) </a:t>
            </a:r>
            <a:r>
              <a:rPr lang="en-US" sz="2400" dirty="0"/>
              <a:t>How many runs did he score altogether?</a:t>
            </a:r>
          </a:p>
          <a:p>
            <a:r>
              <a:rPr lang="en-US" sz="2400" dirty="0"/>
              <a:t>After four matches his mean score was 61 runs.</a:t>
            </a:r>
          </a:p>
          <a:p>
            <a:r>
              <a:rPr lang="en-US" sz="2400" dirty="0"/>
              <a:t>b</a:t>
            </a:r>
            <a:r>
              <a:rPr lang="en-US" sz="2400" dirty="0" smtClean="0"/>
              <a:t>) </a:t>
            </a:r>
            <a:r>
              <a:rPr lang="en-US" sz="2400" dirty="0"/>
              <a:t>How many runs did he score in the fourth match?</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4545E352-13BA-044A-AA81-922CC396F066}"/>
                  </a:ext>
                </a:extLst>
              </p:cNvPr>
              <p:cNvSpPr txBox="1"/>
              <p:nvPr/>
            </p:nvSpPr>
            <p:spPr>
              <a:xfrm>
                <a:off x="2850690" y="3068198"/>
                <a:ext cx="6732240" cy="3450175"/>
              </a:xfrm>
              <a:prstGeom prst="rect">
                <a:avLst/>
              </a:prstGeom>
              <a:noFill/>
            </p:spPr>
            <p:txBody>
              <a:bodyPr wrap="square" rtlCol="0">
                <a:spAutoFit/>
              </a:bodyPr>
              <a:lstStyle/>
              <a:p>
                <a:pPr>
                  <a:spcAft>
                    <a:spcPts val="600"/>
                  </a:spcAft>
                </a:pPr>
                <a:r>
                  <a:rPr lang="en-US" sz="2400" b="1" dirty="0" smtClean="0"/>
                  <a:t>Solution</a:t>
                </a:r>
              </a:p>
              <a:p>
                <a:pPr>
                  <a:spcAft>
                    <a:spcPts val="600"/>
                  </a:spcAft>
                </a:pPr>
                <a:r>
                  <a:rPr lang="en-US" sz="2400" dirty="0" smtClean="0"/>
                  <a:t>a)                       </a:t>
                </a:r>
                <a:r>
                  <a:rPr lang="en-US" sz="2400" dirty="0">
                    <a:solidFill>
                      <a:srgbClr val="FF0000"/>
                    </a:solidFill>
                  </a:rPr>
                  <a:t>Mean = 55 = </a:t>
                </a:r>
                <a14:m>
                  <m:oMath xmlns:m="http://schemas.openxmlformats.org/officeDocument/2006/math">
                    <m:f>
                      <m:fPr>
                        <m:ctrlPr>
                          <a:rPr lang="en-US" sz="2400" i="1">
                            <a:solidFill>
                              <a:srgbClr val="FF0000"/>
                            </a:solidFill>
                            <a:latin typeface="Cambria Math" panose="02040503050406030204" pitchFamily="18" charset="0"/>
                          </a:rPr>
                        </m:ctrlPr>
                      </m:fPr>
                      <m:num>
                        <m:r>
                          <m:rPr>
                            <m:sty m:val="p"/>
                          </m:rPr>
                          <a:rPr lang="en-GB" sz="2400">
                            <a:solidFill>
                              <a:srgbClr val="FF0000"/>
                            </a:solidFill>
                            <a:latin typeface="Cambria Math" panose="02040503050406030204" pitchFamily="18" charset="0"/>
                          </a:rPr>
                          <m:t>Total</m:t>
                        </m:r>
                        <m:r>
                          <a:rPr lang="en-GB" sz="2400">
                            <a:solidFill>
                              <a:srgbClr val="FF0000"/>
                            </a:solidFill>
                            <a:latin typeface="Cambria Math" panose="02040503050406030204" pitchFamily="18" charset="0"/>
                          </a:rPr>
                          <m:t> </m:t>
                        </m:r>
                        <m:r>
                          <m:rPr>
                            <m:sty m:val="p"/>
                          </m:rPr>
                          <a:rPr lang="en-GB" sz="2400">
                            <a:solidFill>
                              <a:srgbClr val="FF0000"/>
                            </a:solidFill>
                            <a:latin typeface="Cambria Math" panose="02040503050406030204" pitchFamily="18" charset="0"/>
                          </a:rPr>
                          <m:t>scored</m:t>
                        </m:r>
                        <m:r>
                          <a:rPr lang="en-GB" sz="2400">
                            <a:solidFill>
                              <a:srgbClr val="FF0000"/>
                            </a:solidFill>
                            <a:latin typeface="Cambria Math" panose="02040503050406030204" pitchFamily="18" charset="0"/>
                          </a:rPr>
                          <m:t> </m:t>
                        </m:r>
                      </m:num>
                      <m:den>
                        <m:r>
                          <a:rPr lang="en-GB" sz="2400" i="1">
                            <a:solidFill>
                              <a:srgbClr val="FF0000"/>
                            </a:solidFill>
                            <a:latin typeface="Cambria Math" panose="02040503050406030204" pitchFamily="18" charset="0"/>
                          </a:rPr>
                          <m:t>3</m:t>
                        </m:r>
                      </m:den>
                    </m:f>
                  </m:oMath>
                </a14:m>
                <a:endParaRPr lang="en-US" sz="2400" dirty="0">
                  <a:solidFill>
                    <a:srgbClr val="FF0000"/>
                  </a:solidFill>
                </a:endParaRPr>
              </a:p>
              <a:p>
                <a:r>
                  <a:rPr lang="en-US" sz="2400" dirty="0">
                    <a:solidFill>
                      <a:srgbClr val="FF0000"/>
                    </a:solidFill>
                  </a:rPr>
                  <a:t>                    So total scored = 3</a:t>
                </a:r>
                <a14:m>
                  <m:oMath xmlns:m="http://schemas.openxmlformats.org/officeDocument/2006/math">
                    <m:r>
                      <a:rPr lang="en-GB" sz="2400" b="0" i="0" dirty="0" smtClean="0">
                        <a:solidFill>
                          <a:srgbClr val="FF0000"/>
                        </a:solidFill>
                        <a:latin typeface="Cambria Math"/>
                      </a:rPr>
                      <m:t> </m:t>
                    </m:r>
                    <m:r>
                      <a:rPr lang="en-US" sz="2400" i="1" dirty="0" smtClean="0">
                        <a:solidFill>
                          <a:srgbClr val="FF0000"/>
                        </a:solidFill>
                        <a:latin typeface="Cambria Math"/>
                      </a:rPr>
                      <m:t>×</m:t>
                    </m:r>
                  </m:oMath>
                </a14:m>
                <a:r>
                  <a:rPr lang="en-US" sz="2400" dirty="0" smtClean="0">
                    <a:solidFill>
                      <a:srgbClr val="FF0000"/>
                    </a:solidFill>
                  </a:rPr>
                  <a:t> </a:t>
                </a:r>
                <a:r>
                  <a:rPr lang="en-US" sz="2400" dirty="0">
                    <a:solidFill>
                      <a:srgbClr val="FF0000"/>
                    </a:solidFill>
                  </a:rPr>
                  <a:t>55 = 165</a:t>
                </a:r>
              </a:p>
              <a:p>
                <a:endParaRPr lang="en-US" sz="2400" dirty="0">
                  <a:solidFill>
                    <a:srgbClr val="FF0000"/>
                  </a:solidFill>
                </a:endParaRPr>
              </a:p>
              <a:p>
                <a:pPr marL="514350" indent="-514350">
                  <a:buFont typeface="+mj-lt"/>
                  <a:buAutoNum type="alphaLcParenR" startAt="2"/>
                </a:pPr>
                <a:r>
                  <a:rPr lang="en-US" sz="2400" dirty="0"/>
                  <a:t>                 </a:t>
                </a:r>
                <a:r>
                  <a:rPr lang="en-US" sz="2400" dirty="0">
                    <a:solidFill>
                      <a:srgbClr val="FF0000"/>
                    </a:solidFill>
                  </a:rPr>
                  <a:t>Total scored = 4</a:t>
                </a:r>
                <a14:m>
                  <m:oMath xmlns:m="http://schemas.openxmlformats.org/officeDocument/2006/math">
                    <m:r>
                      <a:rPr lang="en-GB" sz="2400" dirty="0">
                        <a:solidFill>
                          <a:srgbClr val="FF0000"/>
                        </a:solidFill>
                        <a:latin typeface="Cambria Math"/>
                      </a:rPr>
                      <m:t> </m:t>
                    </m:r>
                    <m:r>
                      <a:rPr lang="en-US" sz="2400" i="1" dirty="0">
                        <a:solidFill>
                          <a:srgbClr val="FF0000"/>
                        </a:solidFill>
                        <a:latin typeface="Cambria Math"/>
                      </a:rPr>
                      <m:t>×</m:t>
                    </m:r>
                  </m:oMath>
                </a14:m>
                <a:r>
                  <a:rPr lang="en-US" sz="2400" dirty="0">
                    <a:solidFill>
                      <a:srgbClr val="FF0000"/>
                    </a:solidFill>
                  </a:rPr>
                  <a:t> 61</a:t>
                </a:r>
              </a:p>
              <a:p>
                <a:pPr>
                  <a:spcAft>
                    <a:spcPts val="600"/>
                  </a:spcAft>
                </a:pPr>
                <a:r>
                  <a:rPr lang="en-US" sz="2400" dirty="0" smtClean="0">
                    <a:solidFill>
                      <a:srgbClr val="FF0000"/>
                    </a:solidFill>
                  </a:rPr>
                  <a:t>								 = </a:t>
                </a:r>
                <a:r>
                  <a:rPr lang="en-US" sz="2400" dirty="0">
                    <a:solidFill>
                      <a:srgbClr val="FF0000"/>
                    </a:solidFill>
                  </a:rPr>
                  <a:t>244</a:t>
                </a:r>
              </a:p>
              <a:p>
                <a:pPr>
                  <a:tabLst>
                    <a:tab pos="3767138" algn="l"/>
                  </a:tabLst>
                </a:pPr>
                <a:r>
                  <a:rPr lang="en-US" sz="2400" dirty="0">
                    <a:solidFill>
                      <a:srgbClr val="FF0000"/>
                    </a:solidFill>
                  </a:rPr>
                  <a:t>        So fourth match </a:t>
                </a:r>
                <a:r>
                  <a:rPr lang="en-US" sz="2400">
                    <a:solidFill>
                      <a:srgbClr val="FF0000"/>
                    </a:solidFill>
                  </a:rPr>
                  <a:t>score </a:t>
                </a:r>
                <a:r>
                  <a:rPr lang="en-US" sz="2400" smtClean="0">
                    <a:solidFill>
                      <a:srgbClr val="FF0000"/>
                    </a:solidFill>
                  </a:rPr>
                  <a:t>	= </a:t>
                </a:r>
                <a:r>
                  <a:rPr lang="en-US" sz="2400" dirty="0">
                    <a:solidFill>
                      <a:srgbClr val="FF0000"/>
                    </a:solidFill>
                  </a:rPr>
                  <a:t>244 – 165</a:t>
                </a:r>
              </a:p>
              <a:p>
                <a:pPr>
                  <a:tabLst>
                    <a:tab pos="3767138" algn="l"/>
                  </a:tabLst>
                </a:pPr>
                <a:r>
                  <a:rPr lang="en-US" sz="2400" dirty="0" smtClean="0">
                    <a:solidFill>
                      <a:srgbClr val="FF0000"/>
                    </a:solidFill>
                  </a:rPr>
                  <a:t>	= </a:t>
                </a:r>
                <a:r>
                  <a:rPr lang="en-US" sz="2400" dirty="0">
                    <a:solidFill>
                      <a:srgbClr val="FF0000"/>
                    </a:solidFill>
                  </a:rPr>
                  <a:t>79 </a:t>
                </a:r>
              </a:p>
            </p:txBody>
          </p:sp>
        </mc:Choice>
        <mc:Fallback xmlns="">
          <p:sp>
            <p:nvSpPr>
              <p:cNvPr id="3" name="TextBox 2">
                <a:extLst>
                  <a:ext uri="{FF2B5EF4-FFF2-40B4-BE49-F238E27FC236}">
                    <a16:creationId xmlns="" xmlns:a16="http://schemas.microsoft.com/office/drawing/2014/main" xmlns:a14="http://schemas.microsoft.com/office/drawing/2010/main" id="{4545E352-13BA-044A-AA81-922CC396F066}"/>
                  </a:ext>
                </a:extLst>
              </p:cNvPr>
              <p:cNvSpPr txBox="1">
                <a:spLocks noRot="1" noChangeAspect="1" noMove="1" noResize="1" noEditPoints="1" noAdjustHandles="1" noChangeArrowheads="1" noChangeShapeType="1" noTextEdit="1"/>
              </p:cNvSpPr>
              <p:nvPr/>
            </p:nvSpPr>
            <p:spPr>
              <a:xfrm>
                <a:off x="2850690" y="3068198"/>
                <a:ext cx="6732240" cy="3450175"/>
              </a:xfrm>
              <a:prstGeom prst="rect">
                <a:avLst/>
              </a:prstGeom>
              <a:blipFill rotWithShape="1">
                <a:blip r:embed="rId3"/>
                <a:stretch>
                  <a:fillRect l="-1449" t="-1237" b="-3180"/>
                </a:stretch>
              </a:blipFill>
            </p:spPr>
            <p:txBody>
              <a:bodyPr/>
              <a:lstStyle/>
              <a:p>
                <a:r>
                  <a:rPr lang="en-GB">
                    <a:noFill/>
                  </a:rPr>
                  <a:t> </a:t>
                </a:r>
              </a:p>
            </p:txBody>
          </p:sp>
        </mc:Fallback>
      </mc:AlternateContent>
      <p:sp>
        <p:nvSpPr>
          <p:cNvPr id="7" name="TextBox 7">
            <a:extLst>
              <a:ext uri="{FF2B5EF4-FFF2-40B4-BE49-F238E27FC236}">
                <a16:creationId xmlns:a16="http://schemas.microsoft.com/office/drawing/2014/main" id="{23E1ABC8-FFD6-B74E-937F-2055C6141DE4}"/>
              </a:ext>
            </a:extLst>
          </p:cNvPr>
          <p:cNvSpPr txBox="1">
            <a:spLocks noChangeArrowheads="1"/>
          </p:cNvSpPr>
          <p:nvPr/>
        </p:nvSpPr>
        <p:spPr bwMode="auto">
          <a:xfrm>
            <a:off x="0" y="79184"/>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E</a:t>
            </a:r>
          </a:p>
          <a:p>
            <a:pPr lvl="0" algn="ctr">
              <a:spcAft>
                <a:spcPts val="600"/>
              </a:spcAft>
              <a:defRPr/>
            </a:pPr>
            <a:r>
              <a:rPr lang="en-US" altLang="en-US" b="1" dirty="0">
                <a:solidFill>
                  <a:prstClr val="white"/>
                </a:solidFill>
              </a:rPr>
              <a:t>UNIT E3 </a:t>
            </a:r>
          </a:p>
          <a:p>
            <a:pPr lvl="0" algn="ctr">
              <a:spcAft>
                <a:spcPts val="600"/>
              </a:spcAft>
              <a:defRPr/>
            </a:pPr>
            <a:r>
              <a:rPr lang="en-US" altLang="en-US" b="1" dirty="0">
                <a:solidFill>
                  <a:prstClr val="white"/>
                </a:solidFill>
              </a:rPr>
              <a:t>Section </a:t>
            </a:r>
            <a:r>
              <a:rPr lang="en-US" altLang="en-US" b="1" dirty="0" smtClean="0">
                <a:solidFill>
                  <a:prstClr val="white"/>
                </a:solidFill>
              </a:rPr>
              <a:t>E3.3</a:t>
            </a:r>
            <a:endParaRPr lang="en-US" altLang="en-US" b="1" dirty="0">
              <a:solidFill>
                <a:prstClr val="white"/>
              </a:solidFill>
            </a:endParaRPr>
          </a:p>
        </p:txBody>
      </p:sp>
    </p:spTree>
    <p:extLst>
      <p:ext uri="{BB962C8B-B14F-4D97-AF65-F5344CB8AC3E}">
        <p14:creationId xmlns:p14="http://schemas.microsoft.com/office/powerpoint/2010/main" val="2946810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nvSpPr>
        <p:spPr bwMode="auto">
          <a:xfrm>
            <a:off x="1609727" y="292685"/>
            <a:ext cx="8146749" cy="383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0">
            <a:scrgbClr r="0" g="0" b="0"/>
          </a:lnRef>
          <a:fillRef idx="0">
            <a:scrgbClr r="0" g="0" b="0"/>
          </a:fillRef>
          <a:effectRef idx="0">
            <a:scrgbClr r="0" g="0" b="0"/>
          </a:effectRef>
          <a:fontRef idx="major"/>
        </p:style>
        <p:txBody>
          <a:bodyPr vert="horz" wrap="square" lIns="0" tIns="0" rIns="0" bIns="0" numCol="1" anchor="t" anchorCtr="0" compatLnSpc="1">
            <a:prstTxWarp prst="textNoShape">
              <a:avLst/>
            </a:prstTxWarp>
          </a:bodyPr>
          <a:lstStyle>
            <a:lvl1pPr algn="l" defTabSz="457200" rtl="0" eaLnBrk="0" fontAlgn="base" hangingPunct="0">
              <a:lnSpc>
                <a:spcPts val="2100"/>
              </a:lnSpc>
              <a:spcBef>
                <a:spcPct val="0"/>
              </a:spcBef>
              <a:spcAft>
                <a:spcPct val="0"/>
              </a:spcAft>
              <a:defRPr sz="2000" b="1" kern="1200">
                <a:solidFill>
                  <a:schemeClr val="tx1"/>
                </a:solidFill>
                <a:latin typeface="+mj-lt"/>
                <a:ea typeface="+mj-ea"/>
                <a:cs typeface="+mj-cs"/>
              </a:defRPr>
            </a:lvl1pPr>
            <a:lvl2pPr algn="l" defTabSz="457200" rtl="0" eaLnBrk="0" fontAlgn="base" hangingPunct="0">
              <a:lnSpc>
                <a:spcPts val="2100"/>
              </a:lnSpc>
              <a:spcBef>
                <a:spcPct val="0"/>
              </a:spcBef>
              <a:spcAft>
                <a:spcPct val="0"/>
              </a:spcAft>
              <a:defRPr sz="2000" b="1">
                <a:solidFill>
                  <a:schemeClr val="tx1"/>
                </a:solidFill>
                <a:latin typeface="+mj-lt"/>
                <a:ea typeface="+mj-ea"/>
                <a:cs typeface="+mj-cs"/>
              </a:defRPr>
            </a:lvl2pPr>
            <a:lvl3pPr algn="l" defTabSz="457200" rtl="0" eaLnBrk="0" fontAlgn="base" hangingPunct="0">
              <a:lnSpc>
                <a:spcPts val="2100"/>
              </a:lnSpc>
              <a:spcBef>
                <a:spcPct val="0"/>
              </a:spcBef>
              <a:spcAft>
                <a:spcPct val="0"/>
              </a:spcAft>
              <a:defRPr sz="2000" b="1">
                <a:solidFill>
                  <a:schemeClr val="tx1"/>
                </a:solidFill>
                <a:latin typeface="+mj-lt"/>
                <a:ea typeface="+mj-ea"/>
                <a:cs typeface="+mj-cs"/>
              </a:defRPr>
            </a:lvl3pPr>
            <a:lvl4pPr algn="l" defTabSz="457200" rtl="0" eaLnBrk="0" fontAlgn="base" hangingPunct="0">
              <a:lnSpc>
                <a:spcPts val="2100"/>
              </a:lnSpc>
              <a:spcBef>
                <a:spcPct val="0"/>
              </a:spcBef>
              <a:spcAft>
                <a:spcPct val="0"/>
              </a:spcAft>
              <a:defRPr sz="2000" b="1">
                <a:solidFill>
                  <a:schemeClr val="tx1"/>
                </a:solidFill>
                <a:latin typeface="+mj-lt"/>
                <a:ea typeface="+mj-ea"/>
                <a:cs typeface="+mj-cs"/>
              </a:defRPr>
            </a:lvl4pPr>
            <a:lvl5pPr algn="l" defTabSz="457200" rtl="0" eaLnBrk="0" fontAlgn="base" hangingPunct="0">
              <a:lnSpc>
                <a:spcPts val="2100"/>
              </a:lnSpc>
              <a:spcBef>
                <a:spcPct val="0"/>
              </a:spcBef>
              <a:spcAft>
                <a:spcPct val="0"/>
              </a:spcAft>
              <a:defRPr sz="2000" b="1">
                <a:solidFill>
                  <a:schemeClr val="tx1"/>
                </a:solidFill>
                <a:latin typeface="+mj-lt"/>
                <a:ea typeface="+mj-ea"/>
                <a:cs typeface="+mj-cs"/>
              </a:defRPr>
            </a:lvl5pPr>
            <a:lvl6pPr marL="457200" algn="l" defTabSz="457200" rtl="0" fontAlgn="base">
              <a:lnSpc>
                <a:spcPts val="2100"/>
              </a:lnSpc>
              <a:spcBef>
                <a:spcPct val="0"/>
              </a:spcBef>
              <a:spcAft>
                <a:spcPct val="0"/>
              </a:spcAft>
              <a:defRPr sz="2000" b="1">
                <a:solidFill>
                  <a:schemeClr val="tx1"/>
                </a:solidFill>
                <a:latin typeface="+mj-lt"/>
                <a:ea typeface="+mj-ea"/>
                <a:cs typeface="+mj-cs"/>
              </a:defRPr>
            </a:lvl6pPr>
            <a:lvl7pPr marL="914400" algn="l" defTabSz="457200" rtl="0" fontAlgn="base">
              <a:lnSpc>
                <a:spcPts val="2100"/>
              </a:lnSpc>
              <a:spcBef>
                <a:spcPct val="0"/>
              </a:spcBef>
              <a:spcAft>
                <a:spcPct val="0"/>
              </a:spcAft>
              <a:defRPr sz="2000" b="1">
                <a:solidFill>
                  <a:schemeClr val="tx1"/>
                </a:solidFill>
                <a:latin typeface="+mj-lt"/>
                <a:ea typeface="+mj-ea"/>
                <a:cs typeface="+mj-cs"/>
              </a:defRPr>
            </a:lvl7pPr>
            <a:lvl8pPr marL="1371600" algn="l" defTabSz="457200" rtl="0" fontAlgn="base">
              <a:lnSpc>
                <a:spcPts val="2100"/>
              </a:lnSpc>
              <a:spcBef>
                <a:spcPct val="0"/>
              </a:spcBef>
              <a:spcAft>
                <a:spcPct val="0"/>
              </a:spcAft>
              <a:defRPr sz="2000" b="1">
                <a:solidFill>
                  <a:schemeClr val="tx1"/>
                </a:solidFill>
                <a:latin typeface="+mj-lt"/>
                <a:ea typeface="+mj-ea"/>
                <a:cs typeface="+mj-cs"/>
              </a:defRPr>
            </a:lvl8pPr>
            <a:lvl9pPr marL="1828800" algn="l" defTabSz="457200" rtl="0" fontAlgn="base">
              <a:lnSpc>
                <a:spcPts val="2100"/>
              </a:lnSpc>
              <a:spcBef>
                <a:spcPct val="0"/>
              </a:spcBef>
              <a:spcAft>
                <a:spcPct val="0"/>
              </a:spcAft>
              <a:defRPr sz="2000" b="1">
                <a:solidFill>
                  <a:schemeClr val="tx1"/>
                </a:solidFill>
                <a:latin typeface="+mj-lt"/>
                <a:ea typeface="+mj-ea"/>
                <a:cs typeface="+mj-cs"/>
              </a:defRPr>
            </a:lvl9pPr>
          </a:lstStyle>
          <a:p>
            <a:pPr eaLnBrk="1" hangingPunct="1"/>
            <a:endParaRPr lang="en-US" altLang="en-US" sz="2400">
              <a:latin typeface="Arial" charset="0"/>
              <a:cs typeface="Arial" charset="0"/>
            </a:endParaRPr>
          </a:p>
        </p:txBody>
      </p:sp>
      <p:sp>
        <p:nvSpPr>
          <p:cNvPr id="4" name="TextBox 3"/>
          <p:cNvSpPr txBox="1"/>
          <p:nvPr/>
        </p:nvSpPr>
        <p:spPr>
          <a:xfrm>
            <a:off x="2207568" y="12041"/>
            <a:ext cx="9984432" cy="523220"/>
          </a:xfrm>
          <a:prstGeom prst="rect">
            <a:avLst/>
          </a:prstGeom>
          <a:noFill/>
        </p:spPr>
        <p:txBody>
          <a:bodyPr wrap="square" rtlCol="0">
            <a:spAutoFit/>
          </a:bodyPr>
          <a:lstStyle/>
          <a:p>
            <a:pPr algn="ctr"/>
            <a:r>
              <a:rPr lang="en-US" sz="2800" b="1" dirty="0">
                <a:latin typeface="Arial"/>
                <a:cs typeface="Arial"/>
              </a:rPr>
              <a:t>Calculations with the Mean</a:t>
            </a:r>
          </a:p>
        </p:txBody>
      </p:sp>
      <p:sp>
        <p:nvSpPr>
          <p:cNvPr id="2" name="TextBox 1">
            <a:extLst>
              <a:ext uri="{FF2B5EF4-FFF2-40B4-BE49-F238E27FC236}">
                <a16:creationId xmlns:a16="http://schemas.microsoft.com/office/drawing/2014/main" id="{DDFC9C21-C2F4-F141-B2B9-2AB6EFA868F3}"/>
              </a:ext>
            </a:extLst>
          </p:cNvPr>
          <p:cNvSpPr txBox="1"/>
          <p:nvPr/>
        </p:nvSpPr>
        <p:spPr>
          <a:xfrm>
            <a:off x="2850690" y="803923"/>
            <a:ext cx="8501893" cy="2092881"/>
          </a:xfrm>
          <a:prstGeom prst="rect">
            <a:avLst/>
          </a:prstGeom>
          <a:noFill/>
        </p:spPr>
        <p:txBody>
          <a:bodyPr wrap="square" rtlCol="0">
            <a:spAutoFit/>
          </a:bodyPr>
          <a:lstStyle/>
          <a:p>
            <a:pPr>
              <a:spcAft>
                <a:spcPts val="600"/>
              </a:spcAft>
            </a:pPr>
            <a:r>
              <a:rPr lang="en-US" sz="2400" b="1" dirty="0"/>
              <a:t>Example 2</a:t>
            </a:r>
          </a:p>
          <a:p>
            <a:r>
              <a:rPr lang="en-US" sz="2400" dirty="0"/>
              <a:t>The mean height of a class of 28 students is 162 cm.  A new student of height 149 cm joins the class.  </a:t>
            </a:r>
          </a:p>
          <a:p>
            <a:pPr>
              <a:spcBef>
                <a:spcPts val="600"/>
              </a:spcBef>
            </a:pPr>
            <a:r>
              <a:rPr lang="en-US" sz="2400" dirty="0"/>
              <a:t>What is the mean height of the class now?</a:t>
            </a:r>
          </a:p>
          <a:p>
            <a:endParaRPr lang="en-US" sz="2400"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4545E352-13BA-044A-AA81-922CC396F066}"/>
                  </a:ext>
                </a:extLst>
              </p:cNvPr>
              <p:cNvSpPr txBox="1"/>
              <p:nvPr/>
            </p:nvSpPr>
            <p:spPr>
              <a:xfrm>
                <a:off x="2850690" y="3068198"/>
                <a:ext cx="9437998" cy="1354217"/>
              </a:xfrm>
              <a:prstGeom prst="rect">
                <a:avLst/>
              </a:prstGeom>
              <a:noFill/>
            </p:spPr>
            <p:txBody>
              <a:bodyPr wrap="square" rtlCol="0">
                <a:spAutoFit/>
              </a:bodyPr>
              <a:lstStyle/>
              <a:p>
                <a:pPr>
                  <a:spcAft>
                    <a:spcPts val="600"/>
                  </a:spcAft>
                </a:pPr>
                <a:r>
                  <a:rPr lang="en-US" sz="2400" b="1" dirty="0" smtClean="0"/>
                  <a:t>Solution</a:t>
                </a:r>
              </a:p>
              <a:p>
                <a:pPr>
                  <a:spcAft>
                    <a:spcPts val="600"/>
                  </a:spcAft>
                </a:pPr>
                <a:r>
                  <a:rPr lang="en-US" sz="2400" dirty="0">
                    <a:solidFill>
                      <a:srgbClr val="FF0000"/>
                    </a:solidFill>
                    <a:latin typeface="+mj-lt"/>
                  </a:rPr>
                  <a:t>If the mean height of the 28 students is 162 cm, their total height is </a:t>
                </a:r>
              </a:p>
              <a:p>
                <a:pPr>
                  <a:spcAft>
                    <a:spcPts val="600"/>
                  </a:spcAft>
                </a:pPr>
                <a:r>
                  <a:rPr lang="en-US" sz="2400" dirty="0">
                    <a:solidFill>
                      <a:srgbClr val="FF0000"/>
                    </a:solidFill>
                    <a:latin typeface="+mj-lt"/>
                  </a:rPr>
                  <a:t>                              28</a:t>
                </a:r>
                <a:r>
                  <a:rPr lang="en-US" sz="2400" dirty="0" smtClean="0">
                    <a:solidFill>
                      <a:srgbClr val="FF0000"/>
                    </a:solidFill>
                    <a:latin typeface="+mj-lt"/>
                  </a:rPr>
                  <a:t> </a:t>
                </a:r>
                <a14:m>
                  <m:oMath xmlns:m="http://schemas.openxmlformats.org/officeDocument/2006/math">
                    <m:r>
                      <a:rPr lang="en-US" sz="2400" i="1" smtClean="0">
                        <a:solidFill>
                          <a:srgbClr val="FF0000"/>
                        </a:solidFill>
                        <a:latin typeface="Cambria Math"/>
                        <a:ea typeface="Cambria Math" panose="02040503050406030204" pitchFamily="18" charset="0"/>
                      </a:rPr>
                      <m:t>×</m:t>
                    </m:r>
                  </m:oMath>
                </a14:m>
                <a:endParaRPr lang="en-US" sz="2400" dirty="0">
                  <a:solidFill>
                    <a:srgbClr val="FF0000"/>
                  </a:solidFill>
                  <a:latin typeface="+mj-lt"/>
                </a:endParaRPr>
              </a:p>
            </p:txBody>
          </p:sp>
        </mc:Choice>
        <mc:Fallback xmlns="">
          <p:sp>
            <p:nvSpPr>
              <p:cNvPr id="3" name="TextBox 2">
                <a:extLst>
                  <a:ext uri="{FF2B5EF4-FFF2-40B4-BE49-F238E27FC236}">
                    <a16:creationId xmlns:a16="http://schemas.microsoft.com/office/drawing/2014/main" xmlns:a14="http://schemas.microsoft.com/office/drawing/2010/main" xmlns="" id="{4545E352-13BA-044A-AA81-922CC396F066}"/>
                  </a:ext>
                </a:extLst>
              </p:cNvPr>
              <p:cNvSpPr txBox="1">
                <a:spLocks noRot="1" noChangeAspect="1" noMove="1" noResize="1" noEditPoints="1" noAdjustHandles="1" noChangeArrowheads="1" noChangeShapeType="1" noTextEdit="1"/>
              </p:cNvSpPr>
              <p:nvPr/>
            </p:nvSpPr>
            <p:spPr>
              <a:xfrm>
                <a:off x="2850690" y="3068198"/>
                <a:ext cx="9437998" cy="1354217"/>
              </a:xfrm>
              <a:prstGeom prst="rect">
                <a:avLst/>
              </a:prstGeom>
              <a:blipFill rotWithShape="1">
                <a:blip r:embed="rId3"/>
                <a:stretch>
                  <a:fillRect l="-1034" t="-3153" b="-991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6A1AE84-4A3B-4F46-B7CD-D5B6D43F8F1F}"/>
                  </a:ext>
                </a:extLst>
              </p:cNvPr>
              <p:cNvSpPr txBox="1"/>
              <p:nvPr/>
            </p:nvSpPr>
            <p:spPr>
              <a:xfrm>
                <a:off x="2927648" y="4509120"/>
                <a:ext cx="9073008" cy="1723549"/>
              </a:xfrm>
              <a:prstGeom prst="rect">
                <a:avLst/>
              </a:prstGeom>
              <a:noFill/>
            </p:spPr>
            <p:txBody>
              <a:bodyPr wrap="square" rtlCol="0">
                <a:spAutoFit/>
              </a:bodyPr>
              <a:lstStyle/>
              <a:p>
                <a:pPr>
                  <a:spcAft>
                    <a:spcPts val="600"/>
                  </a:spcAft>
                </a:pPr>
                <a:r>
                  <a:rPr lang="en-US" sz="2400" dirty="0">
                    <a:solidFill>
                      <a:srgbClr val="FF0000"/>
                    </a:solidFill>
                  </a:rPr>
                  <a:t>With the extra student, the total height is now </a:t>
                </a:r>
              </a:p>
              <a:p>
                <a:pPr>
                  <a:spcAft>
                    <a:spcPts val="600"/>
                  </a:spcAft>
                </a:pPr>
                <a:r>
                  <a:rPr lang="en-US" sz="2400" dirty="0">
                    <a:solidFill>
                      <a:srgbClr val="FF0000"/>
                    </a:solidFill>
                  </a:rPr>
                  <a:t>                            4536 + 149 = 4685 cm</a:t>
                </a:r>
              </a:p>
              <a:p>
                <a:r>
                  <a:rPr lang="en-US" sz="2400" dirty="0">
                    <a:solidFill>
                      <a:srgbClr val="FF0000"/>
                    </a:solidFill>
                  </a:rPr>
                  <a:t>and the new mean height is  4685</a:t>
                </a:r>
                <a14:m>
                  <m:oMath xmlns:m="http://schemas.openxmlformats.org/officeDocument/2006/math">
                    <m:r>
                      <a:rPr lang="en-US" sz="2400" i="1" smtClean="0">
                        <a:solidFill>
                          <a:srgbClr val="FF0000"/>
                        </a:solidFill>
                        <a:latin typeface="Cambria Math" panose="02040503050406030204" pitchFamily="18" charset="0"/>
                        <a:ea typeface="Cambria Math" panose="02040503050406030204" pitchFamily="18" charset="0"/>
                      </a:rPr>
                      <m:t>÷</m:t>
                    </m:r>
                    <m:r>
                      <a:rPr lang="en-GB" sz="2400" b="0" i="1" smtClean="0">
                        <a:solidFill>
                          <a:srgbClr val="FF0000"/>
                        </a:solidFill>
                        <a:latin typeface="Cambria Math" panose="02040503050406030204" pitchFamily="18" charset="0"/>
                        <a:ea typeface="Cambria Math" panose="02040503050406030204" pitchFamily="18" charset="0"/>
                      </a:rPr>
                      <m:t> </m:t>
                    </m:r>
                  </m:oMath>
                </a14:m>
                <a:r>
                  <a:rPr lang="en-US" sz="2400" dirty="0">
                    <a:solidFill>
                      <a:srgbClr val="FF0000"/>
                    </a:solidFill>
                  </a:rPr>
                  <a:t>29 = 161.6, working to one decimal place. (So it has reduced as expected.) </a:t>
                </a:r>
              </a:p>
            </p:txBody>
          </p:sp>
        </mc:Choice>
        <mc:Fallback xmlns="">
          <p:sp>
            <p:nvSpPr>
              <p:cNvPr id="5" name="TextBox 4">
                <a:extLst>
                  <a:ext uri="{FF2B5EF4-FFF2-40B4-BE49-F238E27FC236}">
                    <a16:creationId xmlns:a16="http://schemas.microsoft.com/office/drawing/2014/main" id="{46A1AE84-4A3B-4F46-B7CD-D5B6D43F8F1F}"/>
                  </a:ext>
                </a:extLst>
              </p:cNvPr>
              <p:cNvSpPr txBox="1">
                <a:spLocks noRot="1" noChangeAspect="1" noMove="1" noResize="1" noEditPoints="1" noAdjustHandles="1" noChangeArrowheads="1" noChangeShapeType="1" noTextEdit="1"/>
              </p:cNvSpPr>
              <p:nvPr/>
            </p:nvSpPr>
            <p:spPr>
              <a:xfrm>
                <a:off x="2927648" y="4509120"/>
                <a:ext cx="9073008" cy="1723549"/>
              </a:xfrm>
              <a:prstGeom prst="rect">
                <a:avLst/>
              </a:prstGeom>
              <a:blipFill>
                <a:blip r:embed="rId4"/>
                <a:stretch>
                  <a:fillRect l="-979" t="-2190" b="-6569"/>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23E1ABC8-FFD6-B74E-937F-2055C6141DE4}"/>
              </a:ext>
            </a:extLst>
          </p:cNvPr>
          <p:cNvSpPr txBox="1">
            <a:spLocks noChangeArrowheads="1"/>
          </p:cNvSpPr>
          <p:nvPr/>
        </p:nvSpPr>
        <p:spPr bwMode="auto">
          <a:xfrm>
            <a:off x="0" y="79184"/>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E</a:t>
            </a:r>
          </a:p>
          <a:p>
            <a:pPr lvl="0" algn="ctr">
              <a:spcAft>
                <a:spcPts val="600"/>
              </a:spcAft>
              <a:defRPr/>
            </a:pPr>
            <a:r>
              <a:rPr lang="en-US" altLang="en-US" b="1" dirty="0">
                <a:solidFill>
                  <a:prstClr val="white"/>
                </a:solidFill>
              </a:rPr>
              <a:t>UNIT E3 </a:t>
            </a:r>
          </a:p>
          <a:p>
            <a:pPr lvl="0" algn="ctr">
              <a:spcAft>
                <a:spcPts val="600"/>
              </a:spcAft>
              <a:defRPr/>
            </a:pPr>
            <a:r>
              <a:rPr lang="en-US" altLang="en-US" b="1" dirty="0">
                <a:solidFill>
                  <a:prstClr val="white"/>
                </a:solidFill>
              </a:rPr>
              <a:t>Section E3.3</a:t>
            </a:r>
            <a:endParaRPr lang="en-US" altLang="en-US" b="1" dirty="0">
              <a:solidFill>
                <a:prstClr val="white"/>
              </a:solidFill>
            </a:endParaRPr>
          </a:p>
        </p:txBody>
      </p:sp>
      <p:sp>
        <p:nvSpPr>
          <p:cNvPr id="7" name="TextBox 6"/>
          <p:cNvSpPr txBox="1"/>
          <p:nvPr/>
        </p:nvSpPr>
        <p:spPr>
          <a:xfrm>
            <a:off x="5978413" y="3960750"/>
            <a:ext cx="2971477" cy="461665"/>
          </a:xfrm>
          <a:prstGeom prst="rect">
            <a:avLst/>
          </a:prstGeom>
          <a:noFill/>
        </p:spPr>
        <p:txBody>
          <a:bodyPr wrap="square" rtlCol="0">
            <a:spAutoFit/>
          </a:bodyPr>
          <a:lstStyle/>
          <a:p>
            <a:r>
              <a:rPr lang="en-GB" sz="2400" dirty="0" smtClean="0">
                <a:solidFill>
                  <a:srgbClr val="FF0000"/>
                </a:solidFill>
              </a:rPr>
              <a:t> 162 cm = 4536 cm</a:t>
            </a:r>
            <a:endParaRPr lang="en-GB" sz="2400" dirty="0">
              <a:solidFill>
                <a:srgbClr val="FF0000"/>
              </a:solidFill>
            </a:endParaRPr>
          </a:p>
        </p:txBody>
      </p:sp>
    </p:spTree>
    <p:extLst>
      <p:ext uri="{BB962C8B-B14F-4D97-AF65-F5344CB8AC3E}">
        <p14:creationId xmlns:p14="http://schemas.microsoft.com/office/powerpoint/2010/main" val="447186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nvSpPr>
        <p:spPr bwMode="auto">
          <a:xfrm>
            <a:off x="1609727" y="292685"/>
            <a:ext cx="8146749" cy="383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0">
            <a:scrgbClr r="0" g="0" b="0"/>
          </a:lnRef>
          <a:fillRef idx="0">
            <a:scrgbClr r="0" g="0" b="0"/>
          </a:fillRef>
          <a:effectRef idx="0">
            <a:scrgbClr r="0" g="0" b="0"/>
          </a:effectRef>
          <a:fontRef idx="major"/>
        </p:style>
        <p:txBody>
          <a:bodyPr vert="horz" wrap="square" lIns="0" tIns="0" rIns="0" bIns="0" numCol="1" anchor="t" anchorCtr="0" compatLnSpc="1">
            <a:prstTxWarp prst="textNoShape">
              <a:avLst/>
            </a:prstTxWarp>
          </a:bodyPr>
          <a:lstStyle>
            <a:lvl1pPr algn="l" defTabSz="457200" rtl="0" eaLnBrk="0" fontAlgn="base" hangingPunct="0">
              <a:lnSpc>
                <a:spcPts val="2100"/>
              </a:lnSpc>
              <a:spcBef>
                <a:spcPct val="0"/>
              </a:spcBef>
              <a:spcAft>
                <a:spcPct val="0"/>
              </a:spcAft>
              <a:defRPr sz="2000" b="1" kern="1200">
                <a:solidFill>
                  <a:schemeClr val="tx1"/>
                </a:solidFill>
                <a:latin typeface="+mj-lt"/>
                <a:ea typeface="+mj-ea"/>
                <a:cs typeface="+mj-cs"/>
              </a:defRPr>
            </a:lvl1pPr>
            <a:lvl2pPr algn="l" defTabSz="457200" rtl="0" eaLnBrk="0" fontAlgn="base" hangingPunct="0">
              <a:lnSpc>
                <a:spcPts val="2100"/>
              </a:lnSpc>
              <a:spcBef>
                <a:spcPct val="0"/>
              </a:spcBef>
              <a:spcAft>
                <a:spcPct val="0"/>
              </a:spcAft>
              <a:defRPr sz="2000" b="1">
                <a:solidFill>
                  <a:schemeClr val="tx1"/>
                </a:solidFill>
                <a:latin typeface="+mj-lt"/>
                <a:ea typeface="+mj-ea"/>
                <a:cs typeface="+mj-cs"/>
              </a:defRPr>
            </a:lvl2pPr>
            <a:lvl3pPr algn="l" defTabSz="457200" rtl="0" eaLnBrk="0" fontAlgn="base" hangingPunct="0">
              <a:lnSpc>
                <a:spcPts val="2100"/>
              </a:lnSpc>
              <a:spcBef>
                <a:spcPct val="0"/>
              </a:spcBef>
              <a:spcAft>
                <a:spcPct val="0"/>
              </a:spcAft>
              <a:defRPr sz="2000" b="1">
                <a:solidFill>
                  <a:schemeClr val="tx1"/>
                </a:solidFill>
                <a:latin typeface="+mj-lt"/>
                <a:ea typeface="+mj-ea"/>
                <a:cs typeface="+mj-cs"/>
              </a:defRPr>
            </a:lvl3pPr>
            <a:lvl4pPr algn="l" defTabSz="457200" rtl="0" eaLnBrk="0" fontAlgn="base" hangingPunct="0">
              <a:lnSpc>
                <a:spcPts val="2100"/>
              </a:lnSpc>
              <a:spcBef>
                <a:spcPct val="0"/>
              </a:spcBef>
              <a:spcAft>
                <a:spcPct val="0"/>
              </a:spcAft>
              <a:defRPr sz="2000" b="1">
                <a:solidFill>
                  <a:schemeClr val="tx1"/>
                </a:solidFill>
                <a:latin typeface="+mj-lt"/>
                <a:ea typeface="+mj-ea"/>
                <a:cs typeface="+mj-cs"/>
              </a:defRPr>
            </a:lvl4pPr>
            <a:lvl5pPr algn="l" defTabSz="457200" rtl="0" eaLnBrk="0" fontAlgn="base" hangingPunct="0">
              <a:lnSpc>
                <a:spcPts val="2100"/>
              </a:lnSpc>
              <a:spcBef>
                <a:spcPct val="0"/>
              </a:spcBef>
              <a:spcAft>
                <a:spcPct val="0"/>
              </a:spcAft>
              <a:defRPr sz="2000" b="1">
                <a:solidFill>
                  <a:schemeClr val="tx1"/>
                </a:solidFill>
                <a:latin typeface="+mj-lt"/>
                <a:ea typeface="+mj-ea"/>
                <a:cs typeface="+mj-cs"/>
              </a:defRPr>
            </a:lvl5pPr>
            <a:lvl6pPr marL="457200" algn="l" defTabSz="457200" rtl="0" fontAlgn="base">
              <a:lnSpc>
                <a:spcPts val="2100"/>
              </a:lnSpc>
              <a:spcBef>
                <a:spcPct val="0"/>
              </a:spcBef>
              <a:spcAft>
                <a:spcPct val="0"/>
              </a:spcAft>
              <a:defRPr sz="2000" b="1">
                <a:solidFill>
                  <a:schemeClr val="tx1"/>
                </a:solidFill>
                <a:latin typeface="+mj-lt"/>
                <a:ea typeface="+mj-ea"/>
                <a:cs typeface="+mj-cs"/>
              </a:defRPr>
            </a:lvl6pPr>
            <a:lvl7pPr marL="914400" algn="l" defTabSz="457200" rtl="0" fontAlgn="base">
              <a:lnSpc>
                <a:spcPts val="2100"/>
              </a:lnSpc>
              <a:spcBef>
                <a:spcPct val="0"/>
              </a:spcBef>
              <a:spcAft>
                <a:spcPct val="0"/>
              </a:spcAft>
              <a:defRPr sz="2000" b="1">
                <a:solidFill>
                  <a:schemeClr val="tx1"/>
                </a:solidFill>
                <a:latin typeface="+mj-lt"/>
                <a:ea typeface="+mj-ea"/>
                <a:cs typeface="+mj-cs"/>
              </a:defRPr>
            </a:lvl7pPr>
            <a:lvl8pPr marL="1371600" algn="l" defTabSz="457200" rtl="0" fontAlgn="base">
              <a:lnSpc>
                <a:spcPts val="2100"/>
              </a:lnSpc>
              <a:spcBef>
                <a:spcPct val="0"/>
              </a:spcBef>
              <a:spcAft>
                <a:spcPct val="0"/>
              </a:spcAft>
              <a:defRPr sz="2000" b="1">
                <a:solidFill>
                  <a:schemeClr val="tx1"/>
                </a:solidFill>
                <a:latin typeface="+mj-lt"/>
                <a:ea typeface="+mj-ea"/>
                <a:cs typeface="+mj-cs"/>
              </a:defRPr>
            </a:lvl8pPr>
            <a:lvl9pPr marL="1828800" algn="l" defTabSz="457200" rtl="0" fontAlgn="base">
              <a:lnSpc>
                <a:spcPts val="2100"/>
              </a:lnSpc>
              <a:spcBef>
                <a:spcPct val="0"/>
              </a:spcBef>
              <a:spcAft>
                <a:spcPct val="0"/>
              </a:spcAft>
              <a:defRPr sz="2000" b="1">
                <a:solidFill>
                  <a:schemeClr val="tx1"/>
                </a:solidFill>
                <a:latin typeface="+mj-lt"/>
                <a:ea typeface="+mj-ea"/>
                <a:cs typeface="+mj-cs"/>
              </a:defRPr>
            </a:lvl9pPr>
          </a:lstStyle>
          <a:p>
            <a:pPr eaLnBrk="1" hangingPunct="1"/>
            <a:endParaRPr lang="en-US" altLang="en-US" sz="2400">
              <a:latin typeface="Arial" charset="0"/>
              <a:cs typeface="Arial" charset="0"/>
            </a:endParaRPr>
          </a:p>
        </p:txBody>
      </p:sp>
      <p:sp>
        <p:nvSpPr>
          <p:cNvPr id="4" name="TextBox 3"/>
          <p:cNvSpPr txBox="1"/>
          <p:nvPr/>
        </p:nvSpPr>
        <p:spPr>
          <a:xfrm>
            <a:off x="2207568" y="31075"/>
            <a:ext cx="9984432" cy="523220"/>
          </a:xfrm>
          <a:prstGeom prst="rect">
            <a:avLst/>
          </a:prstGeom>
          <a:noFill/>
        </p:spPr>
        <p:txBody>
          <a:bodyPr wrap="square" rtlCol="0">
            <a:spAutoFit/>
          </a:bodyPr>
          <a:lstStyle/>
          <a:p>
            <a:pPr algn="ctr"/>
            <a:r>
              <a:rPr lang="en-US" sz="2800" b="1" dirty="0">
                <a:latin typeface="Arial"/>
                <a:cs typeface="Arial"/>
              </a:rPr>
              <a:t>Section </a:t>
            </a:r>
            <a:r>
              <a:rPr lang="en-US" sz="2800" b="1" dirty="0" smtClean="0">
                <a:latin typeface="Arial"/>
                <a:cs typeface="Arial"/>
              </a:rPr>
              <a:t>E3.3</a:t>
            </a:r>
            <a:r>
              <a:rPr lang="en-US" sz="2800" b="1" dirty="0">
                <a:latin typeface="Arial"/>
                <a:cs typeface="Arial"/>
              </a:rPr>
              <a:t>: Fitness Check</a:t>
            </a:r>
          </a:p>
        </p:txBody>
      </p:sp>
      <p:sp>
        <p:nvSpPr>
          <p:cNvPr id="2" name="TextBox 1">
            <a:extLst>
              <a:ext uri="{FF2B5EF4-FFF2-40B4-BE49-F238E27FC236}">
                <a16:creationId xmlns:a16="http://schemas.microsoft.com/office/drawing/2014/main" id="{DDFC9C21-C2F4-F141-B2B9-2AB6EFA868F3}"/>
              </a:ext>
            </a:extLst>
          </p:cNvPr>
          <p:cNvSpPr txBox="1"/>
          <p:nvPr/>
        </p:nvSpPr>
        <p:spPr>
          <a:xfrm>
            <a:off x="2850690" y="803923"/>
            <a:ext cx="8501893" cy="907941"/>
          </a:xfrm>
          <a:prstGeom prst="rect">
            <a:avLst/>
          </a:prstGeom>
          <a:noFill/>
        </p:spPr>
        <p:txBody>
          <a:bodyPr wrap="square" rtlCol="0">
            <a:spAutoFit/>
          </a:bodyPr>
          <a:lstStyle/>
          <a:p>
            <a:pPr>
              <a:spcAft>
                <a:spcPts val="600"/>
              </a:spcAft>
            </a:pPr>
            <a:endParaRPr lang="en-US" sz="2400" dirty="0"/>
          </a:p>
          <a:p>
            <a:endParaRPr lang="en-US" sz="2400" dirty="0"/>
          </a:p>
        </p:txBody>
      </p:sp>
      <p:sp>
        <p:nvSpPr>
          <p:cNvPr id="3" name="TextBox 2">
            <a:extLst>
              <a:ext uri="{FF2B5EF4-FFF2-40B4-BE49-F238E27FC236}">
                <a16:creationId xmlns:a16="http://schemas.microsoft.com/office/drawing/2014/main" id="{4545E352-13BA-044A-AA81-922CC396F066}"/>
              </a:ext>
            </a:extLst>
          </p:cNvPr>
          <p:cNvSpPr txBox="1"/>
          <p:nvPr/>
        </p:nvSpPr>
        <p:spPr>
          <a:xfrm>
            <a:off x="2582881" y="3412437"/>
            <a:ext cx="9437998" cy="1200329"/>
          </a:xfrm>
          <a:prstGeom prst="rect">
            <a:avLst/>
          </a:prstGeom>
          <a:noFill/>
        </p:spPr>
        <p:txBody>
          <a:bodyPr wrap="square" rtlCol="0">
            <a:spAutoFit/>
          </a:bodyPr>
          <a:lstStyle/>
          <a:p>
            <a:pPr>
              <a:spcAft>
                <a:spcPts val="600"/>
              </a:spcAft>
            </a:pPr>
            <a:r>
              <a:rPr lang="en-US" sz="2400" dirty="0">
                <a:latin typeface="+mj-lt"/>
              </a:rPr>
              <a:t>2.	The mean salary of the 8 people who work for a small company 	is £</a:t>
            </a:r>
            <a:r>
              <a:rPr lang="en-US" sz="2400" dirty="0" smtClean="0">
                <a:latin typeface="+mj-lt"/>
              </a:rPr>
              <a:t>15 000</a:t>
            </a:r>
            <a:r>
              <a:rPr lang="en-US" sz="2400" dirty="0">
                <a:latin typeface="+mj-lt"/>
              </a:rPr>
              <a:t>.  When an extra worker is taken on this mean drops to 	£14 000 .  How much does the new worker earn?</a:t>
            </a:r>
          </a:p>
        </p:txBody>
      </p:sp>
      <p:sp>
        <p:nvSpPr>
          <p:cNvPr id="5" name="TextBox 4">
            <a:extLst>
              <a:ext uri="{FF2B5EF4-FFF2-40B4-BE49-F238E27FC236}">
                <a16:creationId xmlns:a16="http://schemas.microsoft.com/office/drawing/2014/main" id="{46A1AE84-4A3B-4F46-B7CD-D5B6D43F8F1F}"/>
              </a:ext>
            </a:extLst>
          </p:cNvPr>
          <p:cNvSpPr txBox="1"/>
          <p:nvPr/>
        </p:nvSpPr>
        <p:spPr>
          <a:xfrm>
            <a:off x="2639616" y="1057306"/>
            <a:ext cx="9073008" cy="1200329"/>
          </a:xfrm>
          <a:prstGeom prst="rect">
            <a:avLst/>
          </a:prstGeom>
          <a:noFill/>
        </p:spPr>
        <p:txBody>
          <a:bodyPr wrap="square" rtlCol="0">
            <a:spAutoFit/>
          </a:bodyPr>
          <a:lstStyle/>
          <a:p>
            <a:pPr marL="457200" indent="-457200">
              <a:spcAft>
                <a:spcPts val="600"/>
              </a:spcAft>
              <a:buAutoNum type="arabicPeriod"/>
            </a:pPr>
            <a:r>
              <a:rPr lang="en-US" sz="2400" dirty="0"/>
              <a:t>After 5 matches the mean number of goals scored by a   football team per match is 1.8.  If they score 3 goals in their 6th match, what is the mean after the 6th match?</a:t>
            </a:r>
          </a:p>
        </p:txBody>
      </p:sp>
      <p:sp>
        <p:nvSpPr>
          <p:cNvPr id="7" name="TextBox 6">
            <a:extLst>
              <a:ext uri="{FF2B5EF4-FFF2-40B4-BE49-F238E27FC236}">
                <a16:creationId xmlns:a16="http://schemas.microsoft.com/office/drawing/2014/main" id="{66D92EB8-CBD6-A843-95EC-B9D8DA8872E1}"/>
              </a:ext>
            </a:extLst>
          </p:cNvPr>
          <p:cNvSpPr txBox="1"/>
          <p:nvPr/>
        </p:nvSpPr>
        <p:spPr>
          <a:xfrm>
            <a:off x="3071664" y="2407832"/>
            <a:ext cx="1944216" cy="461665"/>
          </a:xfrm>
          <a:prstGeom prst="rect">
            <a:avLst/>
          </a:prstGeom>
          <a:noFill/>
        </p:spPr>
        <p:txBody>
          <a:bodyPr wrap="square" rtlCol="0">
            <a:spAutoFit/>
          </a:bodyPr>
          <a:lstStyle/>
          <a:p>
            <a:r>
              <a:rPr lang="en-US" sz="2400" b="1" dirty="0"/>
              <a:t>Answer</a:t>
            </a:r>
          </a:p>
        </p:txBody>
      </p:sp>
      <p:sp>
        <p:nvSpPr>
          <p:cNvPr id="9" name="TextBox 8">
            <a:extLst>
              <a:ext uri="{FF2B5EF4-FFF2-40B4-BE49-F238E27FC236}">
                <a16:creationId xmlns:a16="http://schemas.microsoft.com/office/drawing/2014/main" id="{3F2C30E3-BC54-9A44-BAB8-2666D52DAB4B}"/>
              </a:ext>
            </a:extLst>
          </p:cNvPr>
          <p:cNvSpPr txBox="1"/>
          <p:nvPr/>
        </p:nvSpPr>
        <p:spPr>
          <a:xfrm>
            <a:off x="3071664" y="4993796"/>
            <a:ext cx="1944216" cy="461665"/>
          </a:xfrm>
          <a:prstGeom prst="rect">
            <a:avLst/>
          </a:prstGeom>
          <a:noFill/>
        </p:spPr>
        <p:txBody>
          <a:bodyPr wrap="square" rtlCol="0">
            <a:spAutoFit/>
          </a:bodyPr>
          <a:lstStyle/>
          <a:p>
            <a:r>
              <a:rPr lang="en-US" sz="2400" b="1" dirty="0"/>
              <a:t>Answer</a:t>
            </a:r>
          </a:p>
        </p:txBody>
      </p:sp>
      <p:sp>
        <p:nvSpPr>
          <p:cNvPr id="8" name="TextBox 7">
            <a:extLst>
              <a:ext uri="{FF2B5EF4-FFF2-40B4-BE49-F238E27FC236}">
                <a16:creationId xmlns:a16="http://schemas.microsoft.com/office/drawing/2014/main" id="{E71DEE32-9BE7-FB49-AEAC-9B665DE6B53B}"/>
              </a:ext>
            </a:extLst>
          </p:cNvPr>
          <p:cNvSpPr txBox="1"/>
          <p:nvPr/>
        </p:nvSpPr>
        <p:spPr>
          <a:xfrm>
            <a:off x="5015880" y="2420888"/>
            <a:ext cx="2016224" cy="461665"/>
          </a:xfrm>
          <a:prstGeom prst="rect">
            <a:avLst/>
          </a:prstGeom>
          <a:noFill/>
        </p:spPr>
        <p:txBody>
          <a:bodyPr wrap="square" rtlCol="0">
            <a:spAutoFit/>
          </a:bodyPr>
          <a:lstStyle/>
          <a:p>
            <a:r>
              <a:rPr lang="en-US" sz="2400" dirty="0">
                <a:solidFill>
                  <a:srgbClr val="FF0000"/>
                </a:solidFill>
              </a:rPr>
              <a:t>2 goals</a:t>
            </a:r>
          </a:p>
        </p:txBody>
      </p:sp>
      <p:sp>
        <p:nvSpPr>
          <p:cNvPr id="10" name="TextBox 9">
            <a:extLst>
              <a:ext uri="{FF2B5EF4-FFF2-40B4-BE49-F238E27FC236}">
                <a16:creationId xmlns:a16="http://schemas.microsoft.com/office/drawing/2014/main" id="{06B2DAC5-29DB-5D44-A49A-42E1BFACC598}"/>
              </a:ext>
            </a:extLst>
          </p:cNvPr>
          <p:cNvSpPr txBox="1"/>
          <p:nvPr/>
        </p:nvSpPr>
        <p:spPr>
          <a:xfrm>
            <a:off x="5015880" y="5011833"/>
            <a:ext cx="2085756" cy="461665"/>
          </a:xfrm>
          <a:prstGeom prst="rect">
            <a:avLst/>
          </a:prstGeom>
          <a:noFill/>
        </p:spPr>
        <p:txBody>
          <a:bodyPr wrap="square" rtlCol="0">
            <a:spAutoFit/>
          </a:bodyPr>
          <a:lstStyle/>
          <a:p>
            <a:r>
              <a:rPr lang="en-US" sz="2400" dirty="0">
                <a:solidFill>
                  <a:srgbClr val="FF0000"/>
                </a:solidFill>
              </a:rPr>
              <a:t>£6000</a:t>
            </a:r>
          </a:p>
        </p:txBody>
      </p:sp>
      <p:sp>
        <p:nvSpPr>
          <p:cNvPr id="12" name="TextBox 7">
            <a:extLst>
              <a:ext uri="{FF2B5EF4-FFF2-40B4-BE49-F238E27FC236}">
                <a16:creationId xmlns:a16="http://schemas.microsoft.com/office/drawing/2014/main" id="{23E1ABC8-FFD6-B74E-937F-2055C6141DE4}"/>
              </a:ext>
            </a:extLst>
          </p:cNvPr>
          <p:cNvSpPr txBox="1">
            <a:spLocks noChangeArrowheads="1"/>
          </p:cNvSpPr>
          <p:nvPr/>
        </p:nvSpPr>
        <p:spPr bwMode="auto">
          <a:xfrm>
            <a:off x="0" y="79184"/>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E</a:t>
            </a:r>
          </a:p>
          <a:p>
            <a:pPr lvl="0" algn="ctr">
              <a:spcAft>
                <a:spcPts val="600"/>
              </a:spcAft>
              <a:defRPr/>
            </a:pPr>
            <a:r>
              <a:rPr lang="en-US" altLang="en-US" b="1" dirty="0">
                <a:solidFill>
                  <a:prstClr val="white"/>
                </a:solidFill>
              </a:rPr>
              <a:t>UNIT E3 </a:t>
            </a:r>
          </a:p>
          <a:p>
            <a:pPr lvl="0" algn="ctr">
              <a:spcAft>
                <a:spcPts val="600"/>
              </a:spcAft>
              <a:defRPr/>
            </a:pPr>
            <a:r>
              <a:rPr lang="en-US" altLang="en-US" b="1" dirty="0">
                <a:solidFill>
                  <a:prstClr val="white"/>
                </a:solidFill>
              </a:rPr>
              <a:t>Section E3.3</a:t>
            </a:r>
            <a:endParaRPr lang="en-US" altLang="en-US" b="1" dirty="0">
              <a:solidFill>
                <a:prstClr val="white"/>
              </a:solidFill>
            </a:endParaRPr>
          </a:p>
        </p:txBody>
      </p:sp>
    </p:spTree>
    <p:extLst>
      <p:ext uri="{BB962C8B-B14F-4D97-AF65-F5344CB8AC3E}">
        <p14:creationId xmlns:p14="http://schemas.microsoft.com/office/powerpoint/2010/main" val="3124226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p:bldP spid="9" grpId="0"/>
      <p:bldP spid="8"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7568" y="7918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Methods of Central Tendency</a:t>
            </a:r>
          </a:p>
        </p:txBody>
      </p:sp>
      <p:sp>
        <p:nvSpPr>
          <p:cNvPr id="15365" name="TextBox 2">
            <a:extLst>
              <a:ext uri="{FF2B5EF4-FFF2-40B4-BE49-F238E27FC236}">
                <a16:creationId xmlns:a16="http://schemas.microsoft.com/office/drawing/2014/main" id="{49C288C9-FC2B-1C4A-A0A9-6BE06E56F896}"/>
              </a:ext>
            </a:extLst>
          </p:cNvPr>
          <p:cNvSpPr txBox="1">
            <a:spLocks noChangeArrowheads="1"/>
          </p:cNvSpPr>
          <p:nvPr/>
        </p:nvSpPr>
        <p:spPr bwMode="auto">
          <a:xfrm>
            <a:off x="3575720" y="3638175"/>
            <a:ext cx="7776864" cy="230832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457200" indent="-457200">
              <a:defRPr sz="2000">
                <a:solidFill>
                  <a:schemeClr val="tx1"/>
                </a:solidFill>
                <a:latin typeface="Arial" panose="020B0604020202020204" pitchFamily="34" charset="0"/>
                <a:ea typeface="ＭＳ Ｐゴシック" panose="020B0600070205080204" pitchFamily="34" charset="-128"/>
              </a:defRPr>
            </a:lvl1pPr>
            <a:lvl2pPr>
              <a:defRPr sz="2000">
                <a:solidFill>
                  <a:schemeClr val="tx1"/>
                </a:solidFill>
                <a:latin typeface="Arial" panose="020B0604020202020204" pitchFamily="34" charset="0"/>
                <a:ea typeface="ＭＳ Ｐゴシック" panose="020B0600070205080204" pitchFamily="34" charset="-128"/>
              </a:defRPr>
            </a:lvl2pPr>
            <a:lvl3pPr>
              <a:defRPr sz="2000">
                <a:solidFill>
                  <a:schemeClr val="tx1"/>
                </a:solidFill>
                <a:latin typeface="Arial" panose="020B0604020202020204" pitchFamily="34" charset="0"/>
                <a:ea typeface="ＭＳ Ｐゴシック" panose="020B0600070205080204" pitchFamily="34" charset="-128"/>
              </a:defRPr>
            </a:lvl3pPr>
            <a:lvl4pPr>
              <a:defRPr sz="2000">
                <a:solidFill>
                  <a:schemeClr val="tx1"/>
                </a:solidFill>
                <a:latin typeface="Arial" panose="020B0604020202020204" pitchFamily="34" charset="0"/>
                <a:ea typeface="ＭＳ Ｐゴシック" panose="020B0600070205080204" pitchFamily="34" charset="-128"/>
              </a:defRPr>
            </a:lvl4pPr>
            <a:lvl5pPr>
              <a:defRPr sz="2000">
                <a:solidFill>
                  <a:schemeClr val="tx1"/>
                </a:solidFill>
                <a:latin typeface="Arial" panose="020B0604020202020204" pitchFamily="34" charset="0"/>
                <a:ea typeface="ＭＳ Ｐゴシック" panose="020B0600070205080204" pitchFamily="34" charset="-128"/>
              </a:defRPr>
            </a:lvl5pPr>
            <a:lvl6pPr marL="25146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6pPr>
            <a:lvl7pPr marL="29718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7pPr>
            <a:lvl8pPr marL="34290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8pPr>
            <a:lvl9pPr marL="38862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9pPr>
          </a:lstStyle>
          <a:p>
            <a:pPr>
              <a:buFontTx/>
              <a:buAutoNum type="arabicPeriod"/>
            </a:pPr>
            <a:r>
              <a:rPr lang="en-US" altLang="en-US" sz="2400" dirty="0"/>
              <a:t>Mean, Median, </a:t>
            </a:r>
            <a:r>
              <a:rPr lang="en-US" altLang="en-US" sz="2400" dirty="0" smtClean="0"/>
              <a:t>Mode </a:t>
            </a:r>
            <a:r>
              <a:rPr lang="en-US" altLang="en-US" sz="2400" dirty="0"/>
              <a:t>and Range</a:t>
            </a:r>
          </a:p>
          <a:p>
            <a:pPr>
              <a:buFontTx/>
              <a:buAutoNum type="arabicPeriod"/>
            </a:pPr>
            <a:endParaRPr lang="en-US" altLang="en-US" sz="2400" dirty="0"/>
          </a:p>
          <a:p>
            <a:pPr>
              <a:buFontTx/>
              <a:buAutoNum type="arabicPeriod"/>
            </a:pPr>
            <a:r>
              <a:rPr lang="en-US" altLang="en-US" sz="2400" dirty="0"/>
              <a:t>Finding the Mean from Tables and Tally Charts</a:t>
            </a:r>
          </a:p>
          <a:p>
            <a:pPr>
              <a:buFontTx/>
              <a:buAutoNum type="arabicPeriod"/>
            </a:pPr>
            <a:endParaRPr lang="en-US" altLang="en-US" sz="2400" dirty="0"/>
          </a:p>
          <a:p>
            <a:pPr>
              <a:buFontTx/>
              <a:buAutoNum type="arabicPeriod"/>
            </a:pPr>
            <a:r>
              <a:rPr lang="en-US" altLang="en-US" sz="2400" dirty="0" smtClean="0"/>
              <a:t>Calculations </a:t>
            </a:r>
            <a:r>
              <a:rPr lang="en-US" altLang="en-US" sz="2400" dirty="0"/>
              <a:t>with the Mean</a:t>
            </a:r>
          </a:p>
          <a:p>
            <a:pPr marL="0" indent="0"/>
            <a:endParaRPr lang="en-US" altLang="en-US" sz="2400" dirty="0"/>
          </a:p>
        </p:txBody>
      </p:sp>
      <p:sp>
        <p:nvSpPr>
          <p:cNvPr id="2" name="TextBox 1">
            <a:extLst>
              <a:ext uri="{FF2B5EF4-FFF2-40B4-BE49-F238E27FC236}">
                <a16:creationId xmlns:a16="http://schemas.microsoft.com/office/drawing/2014/main" id="{90C77461-8681-D44D-B85D-428C97017DEE}"/>
              </a:ext>
            </a:extLst>
          </p:cNvPr>
          <p:cNvSpPr txBox="1"/>
          <p:nvPr/>
        </p:nvSpPr>
        <p:spPr>
          <a:xfrm>
            <a:off x="2495600" y="751344"/>
            <a:ext cx="9577064" cy="2616101"/>
          </a:xfrm>
          <a:prstGeom prst="rect">
            <a:avLst/>
          </a:prstGeom>
          <a:noFill/>
          <a:ln>
            <a:noFill/>
          </a:ln>
        </p:spPr>
        <p:txBody>
          <a:bodyPr wrap="square" rtlCol="0">
            <a:spAutoFit/>
          </a:bodyPr>
          <a:lstStyle/>
          <a:p>
            <a:r>
              <a:rPr lang="en-US" sz="2400" dirty="0"/>
              <a:t>Analysing data is </a:t>
            </a:r>
            <a:r>
              <a:rPr lang="en-US" sz="2400" dirty="0" smtClean="0"/>
              <a:t>one of the key aspects </a:t>
            </a:r>
            <a:r>
              <a:rPr lang="en-US" sz="2400" dirty="0"/>
              <a:t>of Data Science. </a:t>
            </a:r>
          </a:p>
          <a:p>
            <a:r>
              <a:rPr lang="en-US" sz="2400" dirty="0"/>
              <a:t>Here we look at methods of </a:t>
            </a:r>
            <a:r>
              <a:rPr lang="en-US" sz="2400" i="1" dirty="0"/>
              <a:t>central tendency</a:t>
            </a:r>
            <a:r>
              <a:rPr lang="en-US" sz="2400" dirty="0"/>
              <a:t>, that </a:t>
            </a:r>
            <a:r>
              <a:rPr lang="en-US" sz="2400" dirty="0" smtClean="0"/>
              <a:t>is, </a:t>
            </a:r>
            <a:r>
              <a:rPr lang="en-US" sz="2400" dirty="0"/>
              <a:t>ways </a:t>
            </a:r>
          </a:p>
          <a:p>
            <a:pPr>
              <a:spcAft>
                <a:spcPts val="1200"/>
              </a:spcAft>
            </a:pPr>
            <a:r>
              <a:rPr lang="en-US" sz="2400" dirty="0"/>
              <a:t>of representing the </a:t>
            </a:r>
            <a:r>
              <a:rPr lang="en-US" sz="2400" dirty="0" smtClean="0"/>
              <a:t>average.</a:t>
            </a:r>
            <a:endParaRPr lang="en-US" sz="2400" dirty="0"/>
          </a:p>
          <a:p>
            <a:pPr>
              <a:spcAft>
                <a:spcPts val="1200"/>
              </a:spcAft>
            </a:pPr>
            <a:r>
              <a:rPr lang="en-US" sz="2400" dirty="0"/>
              <a:t>The concept of</a:t>
            </a:r>
            <a:r>
              <a:rPr lang="en-US" sz="2400" i="1" dirty="0"/>
              <a:t> variation </a:t>
            </a:r>
            <a:r>
              <a:rPr lang="en-US" sz="2400" dirty="0"/>
              <a:t>in the data </a:t>
            </a:r>
            <a:r>
              <a:rPr lang="en-US" sz="2400" dirty="0" smtClean="0"/>
              <a:t>is in the unit Measures of Variation.</a:t>
            </a:r>
            <a:endParaRPr lang="en-US" sz="2400" dirty="0"/>
          </a:p>
          <a:p>
            <a:r>
              <a:rPr lang="en-US" sz="2400" dirty="0"/>
              <a:t>There are </a:t>
            </a:r>
            <a:r>
              <a:rPr lang="en-US" sz="2400" dirty="0" smtClean="0"/>
              <a:t>three </a:t>
            </a:r>
            <a:r>
              <a:rPr lang="en-US" sz="2400" dirty="0"/>
              <a:t>sections in this </a:t>
            </a:r>
            <a:r>
              <a:rPr lang="en-US" sz="2400" dirty="0" smtClean="0"/>
              <a:t>unit</a:t>
            </a:r>
            <a:r>
              <a:rPr lang="en-US" sz="2400" dirty="0"/>
              <a:t>, namely:</a:t>
            </a:r>
          </a:p>
        </p:txBody>
      </p:sp>
      <p:sp>
        <p:nvSpPr>
          <p:cNvPr id="6" name="TextBox 7">
            <a:extLst>
              <a:ext uri="{FF2B5EF4-FFF2-40B4-BE49-F238E27FC236}">
                <a16:creationId xmlns:a16="http://schemas.microsoft.com/office/drawing/2014/main" id="{23E1ABC8-FFD6-B74E-937F-2055C6141DE4}"/>
              </a:ext>
            </a:extLst>
          </p:cNvPr>
          <p:cNvSpPr txBox="1">
            <a:spLocks noChangeArrowheads="1"/>
          </p:cNvSpPr>
          <p:nvPr/>
        </p:nvSpPr>
        <p:spPr bwMode="auto">
          <a:xfrm>
            <a:off x="0" y="79184"/>
            <a:ext cx="2207568"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a:t>
            </a:r>
            <a:r>
              <a:rPr lang="en-US" altLang="en-US" b="1" dirty="0" smtClean="0">
                <a:solidFill>
                  <a:schemeClr val="bg1"/>
                </a:solidFill>
              </a:rPr>
              <a:t>E3 </a:t>
            </a:r>
            <a:endParaRPr lang="en-US" altLang="en-US" b="1" dirty="0">
              <a:solidFill>
                <a:schemeClr val="bg1"/>
              </a:solidFill>
            </a:endParaRPr>
          </a:p>
        </p:txBody>
      </p:sp>
    </p:spTree>
    <p:extLst>
      <p:ext uri="{BB962C8B-B14F-4D97-AF65-F5344CB8AC3E}">
        <p14:creationId xmlns:p14="http://schemas.microsoft.com/office/powerpoint/2010/main" val="126191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3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31132"/>
            <a:ext cx="9915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 </a:t>
            </a:r>
            <a:r>
              <a:rPr kumimoji="0" lang="en-US" altLang="en-US" sz="28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E3.3: </a:t>
            </a: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Review</a:t>
            </a:r>
          </a:p>
        </p:txBody>
      </p:sp>
      <p:sp>
        <p:nvSpPr>
          <p:cNvPr id="15364"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7568" y="1604758"/>
            <a:ext cx="99844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You have completed the </a:t>
            </a:r>
            <a:r>
              <a:rPr kumimoji="0" lang="en-US" altLang="en-US" sz="24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last </a:t>
            </a: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a:t>
            </a:r>
          </a:p>
        </p:txBody>
      </p:sp>
      <p:sp>
        <p:nvSpPr>
          <p:cNvPr id="3" name="TextBox 2">
            <a:extLst>
              <a:ext uri="{FF2B5EF4-FFF2-40B4-BE49-F238E27FC236}">
                <a16:creationId xmlns:a16="http://schemas.microsoft.com/office/drawing/2014/main" id="{61145AA3-138E-F040-BCA6-F2E25BC3753E}"/>
              </a:ext>
            </a:extLst>
          </p:cNvPr>
          <p:cNvSpPr txBox="1">
            <a:spLocks noChangeArrowheads="1"/>
          </p:cNvSpPr>
          <p:nvPr/>
        </p:nvSpPr>
        <p:spPr bwMode="auto">
          <a:xfrm>
            <a:off x="2207568" y="3356992"/>
            <a:ext cx="9984432"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t>If you need more examples and interactive practice, go to</a:t>
            </a:r>
            <a:b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hlinkClick r:id="rId2"/>
              </a:rPr>
              <a:t>http://szalonta.hu/ske/text/E3/skee3s3.html</a:t>
            </a:r>
            <a:endPar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49263"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endParaRPr>
          </a:p>
        </p:txBody>
      </p:sp>
      <p:sp>
        <p:nvSpPr>
          <p:cNvPr id="8" name="TextBox 7">
            <a:extLst>
              <a:ext uri="{FF2B5EF4-FFF2-40B4-BE49-F238E27FC236}">
                <a16:creationId xmlns:a16="http://schemas.microsoft.com/office/drawing/2014/main" id="{51795AB3-9361-A14E-B00B-69D3DC525EC5}"/>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STRAND E</a:t>
            </a: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UNIT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E3 </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Section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E3.3</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9932443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nvSpPr>
        <p:spPr bwMode="auto">
          <a:xfrm>
            <a:off x="1758195" y="246966"/>
            <a:ext cx="8146749" cy="383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0">
            <a:scrgbClr r="0" g="0" b="0"/>
          </a:lnRef>
          <a:fillRef idx="0">
            <a:scrgbClr r="0" g="0" b="0"/>
          </a:fillRef>
          <a:effectRef idx="0">
            <a:scrgbClr r="0" g="0" b="0"/>
          </a:effectRef>
          <a:fontRef idx="major"/>
        </p:style>
        <p:txBody>
          <a:bodyPr vert="horz" wrap="square" lIns="0" tIns="0" rIns="0" bIns="0" numCol="1" anchor="t" anchorCtr="0" compatLnSpc="1">
            <a:prstTxWarp prst="textNoShape">
              <a:avLst/>
            </a:prstTxWarp>
          </a:bodyPr>
          <a:lstStyle>
            <a:lvl1pPr algn="l" defTabSz="457200" rtl="0" eaLnBrk="0" fontAlgn="base" hangingPunct="0">
              <a:lnSpc>
                <a:spcPts val="2100"/>
              </a:lnSpc>
              <a:spcBef>
                <a:spcPct val="0"/>
              </a:spcBef>
              <a:spcAft>
                <a:spcPct val="0"/>
              </a:spcAft>
              <a:defRPr sz="2000" b="1" kern="1200">
                <a:solidFill>
                  <a:schemeClr val="tx1"/>
                </a:solidFill>
                <a:latin typeface="+mj-lt"/>
                <a:ea typeface="+mj-ea"/>
                <a:cs typeface="+mj-cs"/>
              </a:defRPr>
            </a:lvl1pPr>
            <a:lvl2pPr algn="l" defTabSz="457200" rtl="0" eaLnBrk="0" fontAlgn="base" hangingPunct="0">
              <a:lnSpc>
                <a:spcPts val="2100"/>
              </a:lnSpc>
              <a:spcBef>
                <a:spcPct val="0"/>
              </a:spcBef>
              <a:spcAft>
                <a:spcPct val="0"/>
              </a:spcAft>
              <a:defRPr sz="2000" b="1">
                <a:solidFill>
                  <a:schemeClr val="tx1"/>
                </a:solidFill>
                <a:latin typeface="+mj-lt"/>
                <a:ea typeface="+mj-ea"/>
                <a:cs typeface="+mj-cs"/>
              </a:defRPr>
            </a:lvl2pPr>
            <a:lvl3pPr algn="l" defTabSz="457200" rtl="0" eaLnBrk="0" fontAlgn="base" hangingPunct="0">
              <a:lnSpc>
                <a:spcPts val="2100"/>
              </a:lnSpc>
              <a:spcBef>
                <a:spcPct val="0"/>
              </a:spcBef>
              <a:spcAft>
                <a:spcPct val="0"/>
              </a:spcAft>
              <a:defRPr sz="2000" b="1">
                <a:solidFill>
                  <a:schemeClr val="tx1"/>
                </a:solidFill>
                <a:latin typeface="+mj-lt"/>
                <a:ea typeface="+mj-ea"/>
                <a:cs typeface="+mj-cs"/>
              </a:defRPr>
            </a:lvl3pPr>
            <a:lvl4pPr algn="l" defTabSz="457200" rtl="0" eaLnBrk="0" fontAlgn="base" hangingPunct="0">
              <a:lnSpc>
                <a:spcPts val="2100"/>
              </a:lnSpc>
              <a:spcBef>
                <a:spcPct val="0"/>
              </a:spcBef>
              <a:spcAft>
                <a:spcPct val="0"/>
              </a:spcAft>
              <a:defRPr sz="2000" b="1">
                <a:solidFill>
                  <a:schemeClr val="tx1"/>
                </a:solidFill>
                <a:latin typeface="+mj-lt"/>
                <a:ea typeface="+mj-ea"/>
                <a:cs typeface="+mj-cs"/>
              </a:defRPr>
            </a:lvl4pPr>
            <a:lvl5pPr algn="l" defTabSz="457200" rtl="0" eaLnBrk="0" fontAlgn="base" hangingPunct="0">
              <a:lnSpc>
                <a:spcPts val="2100"/>
              </a:lnSpc>
              <a:spcBef>
                <a:spcPct val="0"/>
              </a:spcBef>
              <a:spcAft>
                <a:spcPct val="0"/>
              </a:spcAft>
              <a:defRPr sz="2000" b="1">
                <a:solidFill>
                  <a:schemeClr val="tx1"/>
                </a:solidFill>
                <a:latin typeface="+mj-lt"/>
                <a:ea typeface="+mj-ea"/>
                <a:cs typeface="+mj-cs"/>
              </a:defRPr>
            </a:lvl5pPr>
            <a:lvl6pPr marL="457200" algn="l" defTabSz="457200" rtl="0" fontAlgn="base">
              <a:lnSpc>
                <a:spcPts val="2100"/>
              </a:lnSpc>
              <a:spcBef>
                <a:spcPct val="0"/>
              </a:spcBef>
              <a:spcAft>
                <a:spcPct val="0"/>
              </a:spcAft>
              <a:defRPr sz="2000" b="1">
                <a:solidFill>
                  <a:schemeClr val="tx1"/>
                </a:solidFill>
                <a:latin typeface="+mj-lt"/>
                <a:ea typeface="+mj-ea"/>
                <a:cs typeface="+mj-cs"/>
              </a:defRPr>
            </a:lvl6pPr>
            <a:lvl7pPr marL="914400" algn="l" defTabSz="457200" rtl="0" fontAlgn="base">
              <a:lnSpc>
                <a:spcPts val="2100"/>
              </a:lnSpc>
              <a:spcBef>
                <a:spcPct val="0"/>
              </a:spcBef>
              <a:spcAft>
                <a:spcPct val="0"/>
              </a:spcAft>
              <a:defRPr sz="2000" b="1">
                <a:solidFill>
                  <a:schemeClr val="tx1"/>
                </a:solidFill>
                <a:latin typeface="+mj-lt"/>
                <a:ea typeface="+mj-ea"/>
                <a:cs typeface="+mj-cs"/>
              </a:defRPr>
            </a:lvl7pPr>
            <a:lvl8pPr marL="1371600" algn="l" defTabSz="457200" rtl="0" fontAlgn="base">
              <a:lnSpc>
                <a:spcPts val="2100"/>
              </a:lnSpc>
              <a:spcBef>
                <a:spcPct val="0"/>
              </a:spcBef>
              <a:spcAft>
                <a:spcPct val="0"/>
              </a:spcAft>
              <a:defRPr sz="2000" b="1">
                <a:solidFill>
                  <a:schemeClr val="tx1"/>
                </a:solidFill>
                <a:latin typeface="+mj-lt"/>
                <a:ea typeface="+mj-ea"/>
                <a:cs typeface="+mj-cs"/>
              </a:defRPr>
            </a:lvl8pPr>
            <a:lvl9pPr marL="1828800" algn="l" defTabSz="457200" rtl="0" fontAlgn="base">
              <a:lnSpc>
                <a:spcPts val="2100"/>
              </a:lnSpc>
              <a:spcBef>
                <a:spcPct val="0"/>
              </a:spcBef>
              <a:spcAft>
                <a:spcPct val="0"/>
              </a:spcAft>
              <a:defRPr sz="2000" b="1">
                <a:solidFill>
                  <a:schemeClr val="tx1"/>
                </a:solidFill>
                <a:latin typeface="+mj-lt"/>
                <a:ea typeface="+mj-ea"/>
                <a:cs typeface="+mj-cs"/>
              </a:defRPr>
            </a:lvl9pPr>
          </a:lstStyle>
          <a:p>
            <a:pPr eaLnBrk="1" hangingPunct="1"/>
            <a:endParaRPr lang="en-US" altLang="en-US" sz="2400">
              <a:latin typeface="Arial" charset="0"/>
              <a:cs typeface="Arial" charset="0"/>
            </a:endParaRPr>
          </a:p>
        </p:txBody>
      </p:sp>
      <p:sp>
        <p:nvSpPr>
          <p:cNvPr id="4" name="TextBox 3"/>
          <p:cNvSpPr txBox="1"/>
          <p:nvPr/>
        </p:nvSpPr>
        <p:spPr>
          <a:xfrm>
            <a:off x="2147899" y="75241"/>
            <a:ext cx="9984432" cy="523220"/>
          </a:xfrm>
          <a:prstGeom prst="rect">
            <a:avLst/>
          </a:prstGeom>
          <a:noFill/>
        </p:spPr>
        <p:txBody>
          <a:bodyPr wrap="square" rtlCol="0">
            <a:spAutoFit/>
          </a:bodyPr>
          <a:lstStyle/>
          <a:p>
            <a:pPr algn="ctr"/>
            <a:r>
              <a:rPr lang="en-US" sz="2800" b="1" dirty="0">
                <a:latin typeface="Arial"/>
                <a:cs typeface="Arial"/>
              </a:rPr>
              <a:t>Measures of </a:t>
            </a:r>
            <a:r>
              <a:rPr lang="en-US" sz="2800" b="1" dirty="0" smtClean="0">
                <a:latin typeface="Arial"/>
                <a:cs typeface="Arial"/>
              </a:rPr>
              <a:t>Central </a:t>
            </a:r>
            <a:r>
              <a:rPr lang="en-US" sz="2800" b="1" dirty="0">
                <a:latin typeface="Arial"/>
                <a:cs typeface="Arial"/>
              </a:rPr>
              <a:t>T</a:t>
            </a:r>
            <a:r>
              <a:rPr lang="en-US" sz="2800" b="1" dirty="0" smtClean="0">
                <a:latin typeface="Arial"/>
                <a:cs typeface="Arial"/>
              </a:rPr>
              <a:t>endency </a:t>
            </a:r>
            <a:endParaRPr lang="en-US" sz="2800" b="1" dirty="0">
              <a:latin typeface="Arial"/>
              <a:cs typeface="Arial"/>
            </a:endParaRPr>
          </a:p>
        </p:txBody>
      </p:sp>
      <p:sp>
        <p:nvSpPr>
          <p:cNvPr id="19" name="TextBox 18">
            <a:extLst>
              <a:ext uri="{FF2B5EF4-FFF2-40B4-BE49-F238E27FC236}">
                <a16:creationId xmlns:a16="http://schemas.microsoft.com/office/drawing/2014/main" id="{E3C4D9FF-99C2-9947-A75D-CBA08FA6C880}"/>
              </a:ext>
            </a:extLst>
          </p:cNvPr>
          <p:cNvSpPr txBox="1"/>
          <p:nvPr/>
        </p:nvSpPr>
        <p:spPr>
          <a:xfrm>
            <a:off x="3330222" y="3586659"/>
            <a:ext cx="3273778" cy="707886"/>
          </a:xfrm>
          <a:prstGeom prst="rect">
            <a:avLst/>
          </a:prstGeom>
          <a:noFill/>
        </p:spPr>
        <p:txBody>
          <a:bodyPr wrap="square" rtlCol="0">
            <a:spAutoFit/>
          </a:bodyPr>
          <a:lstStyle/>
          <a:p>
            <a:endParaRPr lang="en-US"/>
          </a:p>
          <a:p>
            <a:r>
              <a:rPr lang="en-US"/>
              <a:t> </a:t>
            </a:r>
          </a:p>
        </p:txBody>
      </p:sp>
      <p:sp>
        <p:nvSpPr>
          <p:cNvPr id="5" name="TextBox 4">
            <a:extLst>
              <a:ext uri="{FF2B5EF4-FFF2-40B4-BE49-F238E27FC236}">
                <a16:creationId xmlns:a16="http://schemas.microsoft.com/office/drawing/2014/main" id="{51027ADC-867F-394B-830A-07C9C6644CB7}"/>
              </a:ext>
            </a:extLst>
          </p:cNvPr>
          <p:cNvSpPr txBox="1"/>
          <p:nvPr/>
        </p:nvSpPr>
        <p:spPr>
          <a:xfrm>
            <a:off x="2207568" y="750381"/>
            <a:ext cx="9984432" cy="5940088"/>
          </a:xfrm>
          <a:prstGeom prst="rect">
            <a:avLst/>
          </a:prstGeom>
          <a:noFill/>
        </p:spPr>
        <p:txBody>
          <a:bodyPr wrap="square" rtlCol="0">
            <a:spAutoFit/>
          </a:bodyPr>
          <a:lstStyle/>
          <a:p>
            <a:pPr algn="ctr">
              <a:spcAft>
                <a:spcPts val="1200"/>
              </a:spcAft>
            </a:pPr>
            <a:r>
              <a:rPr lang="en-US" sz="2400" b="1" dirty="0" smtClean="0">
                <a:cs typeface="Arial" panose="020B0604020202020204" pitchFamily="34" charset="0"/>
              </a:rPr>
              <a:t>Mean</a:t>
            </a:r>
            <a:r>
              <a:rPr lang="en-US" sz="2400" b="1" dirty="0">
                <a:cs typeface="Arial" panose="020B0604020202020204" pitchFamily="34" charset="0"/>
              </a:rPr>
              <a:t>, Median </a:t>
            </a:r>
            <a:r>
              <a:rPr lang="en-US" sz="2400" dirty="0">
                <a:cs typeface="Arial" panose="020B0604020202020204" pitchFamily="34" charset="0"/>
              </a:rPr>
              <a:t>and </a:t>
            </a:r>
            <a:r>
              <a:rPr lang="en-US" sz="2400" b="1" dirty="0">
                <a:cs typeface="Arial" panose="020B0604020202020204" pitchFamily="34" charset="0"/>
              </a:rPr>
              <a:t>Mode </a:t>
            </a:r>
            <a:r>
              <a:rPr lang="en-US" sz="2400" dirty="0">
                <a:cs typeface="Arial" panose="020B0604020202020204" pitchFamily="34" charset="0"/>
              </a:rPr>
              <a:t>are all different ways </a:t>
            </a:r>
            <a:r>
              <a:rPr lang="en-US" sz="2400" dirty="0" smtClean="0">
                <a:cs typeface="Arial" panose="020B0604020202020204" pitchFamily="34" charset="0"/>
              </a:rPr>
              <a:t>of</a:t>
            </a:r>
            <a:br>
              <a:rPr lang="en-US" sz="2400" dirty="0" smtClean="0">
                <a:cs typeface="Arial" panose="020B0604020202020204" pitchFamily="34" charset="0"/>
              </a:rPr>
            </a:br>
            <a:r>
              <a:rPr lang="en-US" sz="2400" dirty="0" smtClean="0">
                <a:cs typeface="Arial" panose="020B0604020202020204" pitchFamily="34" charset="0"/>
              </a:rPr>
              <a:t>describing </a:t>
            </a:r>
            <a:r>
              <a:rPr lang="en-US" sz="2400" dirty="0">
                <a:cs typeface="Arial" panose="020B0604020202020204" pitchFamily="34" charset="0"/>
              </a:rPr>
              <a:t>the  “average” for a set of data. </a:t>
            </a:r>
          </a:p>
          <a:p>
            <a:pPr algn="ctr"/>
            <a:r>
              <a:rPr lang="en-US" sz="2400" dirty="0">
                <a:cs typeface="Arial" panose="020B0604020202020204" pitchFamily="34" charset="0"/>
              </a:rPr>
              <a:t>To find the </a:t>
            </a:r>
            <a:r>
              <a:rPr lang="en-US" sz="2400" b="1" dirty="0">
                <a:cs typeface="Arial" panose="020B0604020202020204" pitchFamily="34" charset="0"/>
              </a:rPr>
              <a:t>Mean,</a:t>
            </a:r>
            <a:r>
              <a:rPr lang="en-US" sz="2400" dirty="0">
                <a:cs typeface="Arial" panose="020B0604020202020204" pitchFamily="34" charset="0"/>
              </a:rPr>
              <a:t> </a:t>
            </a:r>
            <a:r>
              <a:rPr lang="en-US" sz="2400" dirty="0" smtClean="0">
                <a:cs typeface="Arial" panose="020B0604020202020204" pitchFamily="34" charset="0"/>
              </a:rPr>
              <a:t>add </a:t>
            </a:r>
            <a:r>
              <a:rPr lang="en-US" sz="2400" dirty="0">
                <a:cs typeface="Arial" panose="020B0604020202020204" pitchFamily="34" charset="0"/>
              </a:rPr>
              <a:t>up all the numbers and </a:t>
            </a:r>
          </a:p>
          <a:p>
            <a:pPr algn="ctr">
              <a:spcAft>
                <a:spcPts val="0"/>
              </a:spcAft>
            </a:pPr>
            <a:r>
              <a:rPr lang="en-US" sz="2400" dirty="0">
                <a:cs typeface="Arial" panose="020B0604020202020204" pitchFamily="34" charset="0"/>
              </a:rPr>
              <a:t>divide by the number of numbers.</a:t>
            </a:r>
          </a:p>
          <a:p>
            <a:pPr algn="ctr">
              <a:lnSpc>
                <a:spcPct val="150000"/>
              </a:lnSpc>
              <a:spcBef>
                <a:spcPts val="0"/>
              </a:spcBef>
              <a:spcAft>
                <a:spcPts val="2400"/>
              </a:spcAft>
            </a:pPr>
            <a:r>
              <a:rPr lang="en-US" sz="2400" dirty="0">
                <a:cs typeface="Arial" panose="020B0604020202020204" pitchFamily="34" charset="0"/>
              </a:rPr>
              <a:t>This gives what is often called the average.</a:t>
            </a:r>
          </a:p>
          <a:p>
            <a:pPr algn="ctr"/>
            <a:r>
              <a:rPr lang="en-US" sz="2400" dirty="0">
                <a:cs typeface="Arial" panose="020B0604020202020204" pitchFamily="34" charset="0"/>
              </a:rPr>
              <a:t>To find the </a:t>
            </a:r>
            <a:r>
              <a:rPr lang="en-US" sz="2400" b="1" dirty="0">
                <a:cs typeface="Arial" panose="020B0604020202020204" pitchFamily="34" charset="0"/>
              </a:rPr>
              <a:t>Median, </a:t>
            </a:r>
            <a:r>
              <a:rPr lang="en-US" sz="2400" dirty="0" smtClean="0">
                <a:cs typeface="Arial" panose="020B0604020202020204" pitchFamily="34" charset="0"/>
              </a:rPr>
              <a:t>place </a:t>
            </a:r>
            <a:r>
              <a:rPr lang="en-US" sz="2400" dirty="0">
                <a:cs typeface="Arial" panose="020B0604020202020204" pitchFamily="34" charset="0"/>
              </a:rPr>
              <a:t>all the numbers in order </a:t>
            </a:r>
          </a:p>
          <a:p>
            <a:pPr algn="ctr"/>
            <a:r>
              <a:rPr lang="en-US" sz="2400" dirty="0">
                <a:cs typeface="Arial" panose="020B0604020202020204" pitchFamily="34" charset="0"/>
              </a:rPr>
              <a:t>and select the middle one.</a:t>
            </a:r>
            <a:r>
              <a:rPr lang="en-US" sz="2400" b="1" dirty="0">
                <a:cs typeface="Arial" panose="020B0604020202020204" pitchFamily="34" charset="0"/>
              </a:rPr>
              <a:t> </a:t>
            </a:r>
          </a:p>
          <a:p>
            <a:pPr algn="ctr">
              <a:lnSpc>
                <a:spcPct val="150000"/>
              </a:lnSpc>
              <a:spcAft>
                <a:spcPts val="2400"/>
              </a:spcAft>
            </a:pPr>
            <a:r>
              <a:rPr lang="en-US" sz="2400" dirty="0" smtClean="0">
                <a:cs typeface="Arial" panose="020B0604020202020204" pitchFamily="34" charset="0"/>
              </a:rPr>
              <a:t>This </a:t>
            </a:r>
            <a:r>
              <a:rPr lang="en-US" sz="2400" dirty="0">
                <a:cs typeface="Arial" panose="020B0604020202020204" pitchFamily="34" charset="0"/>
              </a:rPr>
              <a:t>gives another measure for the average.</a:t>
            </a:r>
          </a:p>
          <a:p>
            <a:pPr algn="ctr">
              <a:lnSpc>
                <a:spcPct val="150000"/>
              </a:lnSpc>
            </a:pPr>
            <a:r>
              <a:rPr lang="en-US" sz="2400" dirty="0">
                <a:cs typeface="Arial" panose="020B0604020202020204" pitchFamily="34" charset="0"/>
              </a:rPr>
              <a:t>To find the </a:t>
            </a:r>
            <a:r>
              <a:rPr lang="en-US" sz="2400" b="1" dirty="0">
                <a:cs typeface="Arial" panose="020B0604020202020204" pitchFamily="34" charset="0"/>
              </a:rPr>
              <a:t>Mode</a:t>
            </a:r>
            <a:r>
              <a:rPr lang="en-US" sz="2400" dirty="0">
                <a:cs typeface="Arial" panose="020B0604020202020204" pitchFamily="34" charset="0"/>
              </a:rPr>
              <a:t>, </a:t>
            </a:r>
            <a:r>
              <a:rPr lang="en-US" sz="2400" dirty="0" smtClean="0">
                <a:cs typeface="Arial" panose="020B0604020202020204" pitchFamily="34" charset="0"/>
              </a:rPr>
              <a:t>find </a:t>
            </a:r>
            <a:r>
              <a:rPr lang="en-US" sz="2400" dirty="0">
                <a:cs typeface="Arial" panose="020B0604020202020204" pitchFamily="34" charset="0"/>
              </a:rPr>
              <a:t>the value that occurs most often. </a:t>
            </a:r>
          </a:p>
          <a:p>
            <a:pPr algn="ctr"/>
            <a:r>
              <a:rPr lang="en-US" sz="2400" dirty="0" smtClean="0"/>
              <a:t>It </a:t>
            </a:r>
            <a:r>
              <a:rPr lang="en-US" sz="2400" dirty="0"/>
              <a:t>is not quite a measure of central tendency </a:t>
            </a:r>
          </a:p>
          <a:p>
            <a:pPr algn="ctr"/>
            <a:r>
              <a:rPr lang="en-US" sz="2400" dirty="0" smtClean="0"/>
              <a:t>but </a:t>
            </a:r>
            <a:r>
              <a:rPr lang="en-US" sz="2400" dirty="0"/>
              <a:t>in some contexts it is an important measure.</a:t>
            </a:r>
          </a:p>
          <a:p>
            <a:pPr algn="ctr">
              <a:lnSpc>
                <a:spcPct val="150000"/>
              </a:lnSpc>
            </a:pPr>
            <a:endParaRPr lang="en-US" dirty="0">
              <a:cs typeface="Arial" panose="020B0604020202020204" pitchFamily="34" charset="0"/>
            </a:endParaRPr>
          </a:p>
        </p:txBody>
      </p:sp>
      <p:sp>
        <p:nvSpPr>
          <p:cNvPr id="6" name="TextBox 7">
            <a:extLst>
              <a:ext uri="{FF2B5EF4-FFF2-40B4-BE49-F238E27FC236}">
                <a16:creationId xmlns:a16="http://schemas.microsoft.com/office/drawing/2014/main" id="{23E1ABC8-FFD6-B74E-937F-2055C6141DE4}"/>
              </a:ext>
            </a:extLst>
          </p:cNvPr>
          <p:cNvSpPr txBox="1">
            <a:spLocks noChangeArrowheads="1"/>
          </p:cNvSpPr>
          <p:nvPr/>
        </p:nvSpPr>
        <p:spPr bwMode="auto">
          <a:xfrm>
            <a:off x="0" y="79184"/>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a:t>
            </a:r>
            <a:r>
              <a:rPr lang="en-US" altLang="en-US" b="1" dirty="0" smtClean="0">
                <a:solidFill>
                  <a:schemeClr val="bg1"/>
                </a:solidFill>
              </a:rPr>
              <a:t>E3 </a:t>
            </a:r>
            <a:endParaRPr lang="en-US" altLang="en-US" b="1" dirty="0">
              <a:solidFill>
                <a:schemeClr val="bg1"/>
              </a:solidFill>
            </a:endParaRPr>
          </a:p>
          <a:p>
            <a:pPr algn="ctr">
              <a:spcAft>
                <a:spcPts val="600"/>
              </a:spcAft>
            </a:pPr>
            <a:r>
              <a:rPr lang="en-US" altLang="en-US" b="1" dirty="0" smtClean="0">
                <a:solidFill>
                  <a:schemeClr val="bg1"/>
                </a:solidFill>
              </a:rPr>
              <a:t>Section E3.1</a:t>
            </a:r>
            <a:endParaRPr lang="en-US" altLang="en-US" b="1" dirty="0">
              <a:solidFill>
                <a:schemeClr val="bg1"/>
              </a:solidFill>
            </a:endParaRPr>
          </a:p>
        </p:txBody>
      </p:sp>
    </p:spTree>
    <p:extLst>
      <p:ext uri="{BB962C8B-B14F-4D97-AF65-F5344CB8AC3E}">
        <p14:creationId xmlns:p14="http://schemas.microsoft.com/office/powerpoint/2010/main" val="840500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nvSpPr>
        <p:spPr bwMode="auto">
          <a:xfrm>
            <a:off x="1758195" y="246966"/>
            <a:ext cx="8146749" cy="383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0">
            <a:scrgbClr r="0" g="0" b="0"/>
          </a:lnRef>
          <a:fillRef idx="0">
            <a:scrgbClr r="0" g="0" b="0"/>
          </a:fillRef>
          <a:effectRef idx="0">
            <a:scrgbClr r="0" g="0" b="0"/>
          </a:effectRef>
          <a:fontRef idx="major"/>
        </p:style>
        <p:txBody>
          <a:bodyPr vert="horz" wrap="square" lIns="0" tIns="0" rIns="0" bIns="0" numCol="1" anchor="t" anchorCtr="0" compatLnSpc="1">
            <a:prstTxWarp prst="textNoShape">
              <a:avLst/>
            </a:prstTxWarp>
          </a:bodyPr>
          <a:lstStyle>
            <a:lvl1pPr algn="l" defTabSz="457200" rtl="0" eaLnBrk="0" fontAlgn="base" hangingPunct="0">
              <a:lnSpc>
                <a:spcPts val="2100"/>
              </a:lnSpc>
              <a:spcBef>
                <a:spcPct val="0"/>
              </a:spcBef>
              <a:spcAft>
                <a:spcPct val="0"/>
              </a:spcAft>
              <a:defRPr sz="2000" b="1" kern="1200">
                <a:solidFill>
                  <a:schemeClr val="tx1"/>
                </a:solidFill>
                <a:latin typeface="+mj-lt"/>
                <a:ea typeface="+mj-ea"/>
                <a:cs typeface="+mj-cs"/>
              </a:defRPr>
            </a:lvl1pPr>
            <a:lvl2pPr algn="l" defTabSz="457200" rtl="0" eaLnBrk="0" fontAlgn="base" hangingPunct="0">
              <a:lnSpc>
                <a:spcPts val="2100"/>
              </a:lnSpc>
              <a:spcBef>
                <a:spcPct val="0"/>
              </a:spcBef>
              <a:spcAft>
                <a:spcPct val="0"/>
              </a:spcAft>
              <a:defRPr sz="2000" b="1">
                <a:solidFill>
                  <a:schemeClr val="tx1"/>
                </a:solidFill>
                <a:latin typeface="+mj-lt"/>
                <a:ea typeface="+mj-ea"/>
                <a:cs typeface="+mj-cs"/>
              </a:defRPr>
            </a:lvl2pPr>
            <a:lvl3pPr algn="l" defTabSz="457200" rtl="0" eaLnBrk="0" fontAlgn="base" hangingPunct="0">
              <a:lnSpc>
                <a:spcPts val="2100"/>
              </a:lnSpc>
              <a:spcBef>
                <a:spcPct val="0"/>
              </a:spcBef>
              <a:spcAft>
                <a:spcPct val="0"/>
              </a:spcAft>
              <a:defRPr sz="2000" b="1">
                <a:solidFill>
                  <a:schemeClr val="tx1"/>
                </a:solidFill>
                <a:latin typeface="+mj-lt"/>
                <a:ea typeface="+mj-ea"/>
                <a:cs typeface="+mj-cs"/>
              </a:defRPr>
            </a:lvl3pPr>
            <a:lvl4pPr algn="l" defTabSz="457200" rtl="0" eaLnBrk="0" fontAlgn="base" hangingPunct="0">
              <a:lnSpc>
                <a:spcPts val="2100"/>
              </a:lnSpc>
              <a:spcBef>
                <a:spcPct val="0"/>
              </a:spcBef>
              <a:spcAft>
                <a:spcPct val="0"/>
              </a:spcAft>
              <a:defRPr sz="2000" b="1">
                <a:solidFill>
                  <a:schemeClr val="tx1"/>
                </a:solidFill>
                <a:latin typeface="+mj-lt"/>
                <a:ea typeface="+mj-ea"/>
                <a:cs typeface="+mj-cs"/>
              </a:defRPr>
            </a:lvl4pPr>
            <a:lvl5pPr algn="l" defTabSz="457200" rtl="0" eaLnBrk="0" fontAlgn="base" hangingPunct="0">
              <a:lnSpc>
                <a:spcPts val="2100"/>
              </a:lnSpc>
              <a:spcBef>
                <a:spcPct val="0"/>
              </a:spcBef>
              <a:spcAft>
                <a:spcPct val="0"/>
              </a:spcAft>
              <a:defRPr sz="2000" b="1">
                <a:solidFill>
                  <a:schemeClr val="tx1"/>
                </a:solidFill>
                <a:latin typeface="+mj-lt"/>
                <a:ea typeface="+mj-ea"/>
                <a:cs typeface="+mj-cs"/>
              </a:defRPr>
            </a:lvl5pPr>
            <a:lvl6pPr marL="457200" algn="l" defTabSz="457200" rtl="0" fontAlgn="base">
              <a:lnSpc>
                <a:spcPts val="2100"/>
              </a:lnSpc>
              <a:spcBef>
                <a:spcPct val="0"/>
              </a:spcBef>
              <a:spcAft>
                <a:spcPct val="0"/>
              </a:spcAft>
              <a:defRPr sz="2000" b="1">
                <a:solidFill>
                  <a:schemeClr val="tx1"/>
                </a:solidFill>
                <a:latin typeface="+mj-lt"/>
                <a:ea typeface="+mj-ea"/>
                <a:cs typeface="+mj-cs"/>
              </a:defRPr>
            </a:lvl6pPr>
            <a:lvl7pPr marL="914400" algn="l" defTabSz="457200" rtl="0" fontAlgn="base">
              <a:lnSpc>
                <a:spcPts val="2100"/>
              </a:lnSpc>
              <a:spcBef>
                <a:spcPct val="0"/>
              </a:spcBef>
              <a:spcAft>
                <a:spcPct val="0"/>
              </a:spcAft>
              <a:defRPr sz="2000" b="1">
                <a:solidFill>
                  <a:schemeClr val="tx1"/>
                </a:solidFill>
                <a:latin typeface="+mj-lt"/>
                <a:ea typeface="+mj-ea"/>
                <a:cs typeface="+mj-cs"/>
              </a:defRPr>
            </a:lvl7pPr>
            <a:lvl8pPr marL="1371600" algn="l" defTabSz="457200" rtl="0" fontAlgn="base">
              <a:lnSpc>
                <a:spcPts val="2100"/>
              </a:lnSpc>
              <a:spcBef>
                <a:spcPct val="0"/>
              </a:spcBef>
              <a:spcAft>
                <a:spcPct val="0"/>
              </a:spcAft>
              <a:defRPr sz="2000" b="1">
                <a:solidFill>
                  <a:schemeClr val="tx1"/>
                </a:solidFill>
                <a:latin typeface="+mj-lt"/>
                <a:ea typeface="+mj-ea"/>
                <a:cs typeface="+mj-cs"/>
              </a:defRPr>
            </a:lvl8pPr>
            <a:lvl9pPr marL="1828800" algn="l" defTabSz="457200" rtl="0" fontAlgn="base">
              <a:lnSpc>
                <a:spcPts val="2100"/>
              </a:lnSpc>
              <a:spcBef>
                <a:spcPct val="0"/>
              </a:spcBef>
              <a:spcAft>
                <a:spcPct val="0"/>
              </a:spcAft>
              <a:defRPr sz="2000" b="1">
                <a:solidFill>
                  <a:schemeClr val="tx1"/>
                </a:solidFill>
                <a:latin typeface="+mj-lt"/>
                <a:ea typeface="+mj-ea"/>
                <a:cs typeface="+mj-cs"/>
              </a:defRPr>
            </a:lvl9pPr>
          </a:lstStyle>
          <a:p>
            <a:pPr eaLnBrk="1" hangingPunct="1"/>
            <a:endParaRPr lang="en-US" altLang="en-US" sz="2400">
              <a:latin typeface="Arial" charset="0"/>
              <a:cs typeface="Arial" charset="0"/>
            </a:endParaRPr>
          </a:p>
        </p:txBody>
      </p:sp>
      <p:sp>
        <p:nvSpPr>
          <p:cNvPr id="4" name="TextBox 3"/>
          <p:cNvSpPr txBox="1"/>
          <p:nvPr/>
        </p:nvSpPr>
        <p:spPr>
          <a:xfrm>
            <a:off x="2183904" y="69968"/>
            <a:ext cx="9984431" cy="523220"/>
          </a:xfrm>
          <a:prstGeom prst="rect">
            <a:avLst/>
          </a:prstGeom>
          <a:noFill/>
        </p:spPr>
        <p:txBody>
          <a:bodyPr wrap="square" rtlCol="0">
            <a:spAutoFit/>
          </a:bodyPr>
          <a:lstStyle/>
          <a:p>
            <a:pPr algn="ctr"/>
            <a:r>
              <a:rPr lang="en-US" sz="2800" b="1" dirty="0">
                <a:latin typeface="Arial"/>
                <a:cs typeface="Arial"/>
              </a:rPr>
              <a:t>Mean</a:t>
            </a:r>
          </a:p>
        </p:txBody>
      </p:sp>
      <p:sp>
        <p:nvSpPr>
          <p:cNvPr id="19" name="TextBox 18">
            <a:extLst>
              <a:ext uri="{FF2B5EF4-FFF2-40B4-BE49-F238E27FC236}">
                <a16:creationId xmlns:a16="http://schemas.microsoft.com/office/drawing/2014/main" id="{E3C4D9FF-99C2-9947-A75D-CBA08FA6C880}"/>
              </a:ext>
            </a:extLst>
          </p:cNvPr>
          <p:cNvSpPr txBox="1"/>
          <p:nvPr/>
        </p:nvSpPr>
        <p:spPr>
          <a:xfrm>
            <a:off x="3330222" y="3586659"/>
            <a:ext cx="3273778" cy="707886"/>
          </a:xfrm>
          <a:prstGeom prst="rect">
            <a:avLst/>
          </a:prstGeom>
          <a:noFill/>
        </p:spPr>
        <p:txBody>
          <a:bodyPr wrap="square" rtlCol="0">
            <a:spAutoFit/>
          </a:bodyPr>
          <a:lstStyle/>
          <a:p>
            <a:endParaRPr lang="en-US"/>
          </a:p>
          <a:p>
            <a:r>
              <a:rPr lang="en-US"/>
              <a:t> </a:t>
            </a:r>
          </a:p>
        </p:txBody>
      </p:sp>
      <p:sp>
        <p:nvSpPr>
          <p:cNvPr id="5" name="TextBox 4">
            <a:extLst>
              <a:ext uri="{FF2B5EF4-FFF2-40B4-BE49-F238E27FC236}">
                <a16:creationId xmlns:a16="http://schemas.microsoft.com/office/drawing/2014/main" id="{51027ADC-867F-394B-830A-07C9C6644CB7}"/>
              </a:ext>
            </a:extLst>
          </p:cNvPr>
          <p:cNvSpPr txBox="1"/>
          <p:nvPr/>
        </p:nvSpPr>
        <p:spPr>
          <a:xfrm>
            <a:off x="2423592" y="676275"/>
            <a:ext cx="9505056" cy="4939814"/>
          </a:xfrm>
          <a:prstGeom prst="rect">
            <a:avLst/>
          </a:prstGeom>
          <a:noFill/>
        </p:spPr>
        <p:txBody>
          <a:bodyPr wrap="square" rtlCol="0">
            <a:spAutoFit/>
          </a:bodyPr>
          <a:lstStyle/>
          <a:p>
            <a:endParaRPr lang="en-US" b="1" dirty="0">
              <a:cs typeface="Arial" panose="020B0604020202020204" pitchFamily="34" charset="0"/>
            </a:endParaRPr>
          </a:p>
          <a:p>
            <a:pPr>
              <a:spcAft>
                <a:spcPts val="600"/>
              </a:spcAft>
            </a:pPr>
            <a:r>
              <a:rPr lang="en-GB" sz="2400" dirty="0">
                <a:cs typeface="Arial" panose="020B0604020202020204" pitchFamily="34" charset="0"/>
              </a:rPr>
              <a:t>The marks below were obtained by students on a maths test that was marked out of 20:</a:t>
            </a:r>
          </a:p>
          <a:p>
            <a:pPr algn="ctr">
              <a:spcAft>
                <a:spcPts val="600"/>
              </a:spcAft>
            </a:pPr>
            <a:r>
              <a:rPr lang="en-GB" sz="2400" dirty="0">
                <a:cs typeface="Arial" panose="020B0604020202020204" pitchFamily="34" charset="0"/>
              </a:rPr>
              <a:t>9, 12, 10, 15,  8, 14, 19, 12, 11, 7, 17, 12, 10, 13, 11.</a:t>
            </a:r>
          </a:p>
          <a:p>
            <a:pPr>
              <a:spcAft>
                <a:spcPts val="600"/>
              </a:spcAft>
            </a:pPr>
            <a:r>
              <a:rPr lang="en-GB" sz="2400" dirty="0">
                <a:cs typeface="Arial" panose="020B0604020202020204" pitchFamily="34" charset="0"/>
              </a:rPr>
              <a:t>To find the </a:t>
            </a:r>
            <a:r>
              <a:rPr lang="en-GB" sz="2400" b="1" dirty="0">
                <a:cs typeface="Arial" panose="020B0604020202020204" pitchFamily="34" charset="0"/>
              </a:rPr>
              <a:t>mean</a:t>
            </a:r>
            <a:r>
              <a:rPr lang="en-GB" sz="2400" dirty="0">
                <a:cs typeface="Arial" panose="020B0604020202020204" pitchFamily="34" charset="0"/>
              </a:rPr>
              <a:t> of this set of data we add up all the marks and divide by the total number of students.</a:t>
            </a:r>
          </a:p>
          <a:p>
            <a:pPr>
              <a:spcAft>
                <a:spcPts val="600"/>
              </a:spcAft>
            </a:pPr>
            <a:endParaRPr lang="en-GB" sz="2400" dirty="0">
              <a:cs typeface="Arial" panose="020B0604020202020204" pitchFamily="34" charset="0"/>
            </a:endParaRPr>
          </a:p>
          <a:p>
            <a:pPr>
              <a:spcAft>
                <a:spcPts val="1200"/>
              </a:spcAft>
            </a:pPr>
            <a:r>
              <a:rPr lang="en-GB" sz="2400" dirty="0">
                <a:solidFill>
                  <a:srgbClr val="FF0000"/>
                </a:solidFill>
                <a:cs typeface="Arial" panose="020B0604020202020204" pitchFamily="34" charset="0"/>
              </a:rPr>
              <a:t>There were 15 students, so this gives</a:t>
            </a:r>
            <a:r>
              <a:rPr lang="en-GB" sz="2400" dirty="0" smtClean="0">
                <a:solidFill>
                  <a:srgbClr val="FF0000"/>
                </a:solidFill>
                <a:cs typeface="Arial" panose="020B0604020202020204" pitchFamily="34" charset="0"/>
              </a:rPr>
              <a:t>:</a:t>
            </a:r>
            <a:endParaRPr lang="en-GB" sz="2400" dirty="0">
              <a:solidFill>
                <a:srgbClr val="FF0000"/>
              </a:solidFill>
              <a:cs typeface="Arial" panose="020B0604020202020204" pitchFamily="34" charset="0"/>
            </a:endParaRPr>
          </a:p>
          <a:p>
            <a:pPr>
              <a:lnSpc>
                <a:spcPct val="150000"/>
              </a:lnSpc>
              <a:spcAft>
                <a:spcPts val="600"/>
              </a:spcAft>
            </a:pPr>
            <a:r>
              <a:rPr lang="en-GB" sz="2400" dirty="0" smtClean="0">
                <a:solidFill>
                  <a:srgbClr val="FF0000"/>
                </a:solidFill>
                <a:cs typeface="Arial" panose="020B0604020202020204" pitchFamily="34" charset="0"/>
              </a:rPr>
              <a:t>9 +12 +10 +15 + 8 + 14 + 19 + 12 + 11 + 7 + 17 + 12 + 10 + 13 + 11 													= 180 	                          </a:t>
            </a:r>
          </a:p>
          <a:p>
            <a:pPr>
              <a:spcAft>
                <a:spcPts val="600"/>
              </a:spcAft>
            </a:pPr>
            <a:endParaRPr lang="en-US" b="1" dirty="0">
              <a:cs typeface="Arial" panose="020B0604020202020204" pitchFamily="34" charset="0"/>
            </a:endParaRPr>
          </a:p>
        </p:txBody>
      </p:sp>
      <p:sp>
        <p:nvSpPr>
          <p:cNvPr id="7" name="TextBox 7">
            <a:extLst>
              <a:ext uri="{FF2B5EF4-FFF2-40B4-BE49-F238E27FC236}">
                <a16:creationId xmlns:a16="http://schemas.microsoft.com/office/drawing/2014/main" id="{23E1ABC8-FFD6-B74E-937F-2055C6141DE4}"/>
              </a:ext>
            </a:extLst>
          </p:cNvPr>
          <p:cNvSpPr txBox="1">
            <a:spLocks noChangeArrowheads="1"/>
          </p:cNvSpPr>
          <p:nvPr/>
        </p:nvSpPr>
        <p:spPr bwMode="auto">
          <a:xfrm>
            <a:off x="0" y="79184"/>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E3 </a:t>
            </a:r>
          </a:p>
          <a:p>
            <a:pPr algn="ctr">
              <a:spcAft>
                <a:spcPts val="600"/>
              </a:spcAft>
            </a:pPr>
            <a:r>
              <a:rPr lang="en-US" altLang="en-US" b="1" dirty="0">
                <a:solidFill>
                  <a:schemeClr val="bg1"/>
                </a:solidFill>
              </a:rPr>
              <a:t>Section E3.1</a:t>
            </a:r>
            <a:endParaRPr lang="en-US" altLang="en-US" b="1" dirty="0">
              <a:solidFill>
                <a:schemeClr val="bg1"/>
              </a:solidFill>
            </a:endParaRPr>
          </a:p>
        </p:txBody>
      </p:sp>
      <p:sp>
        <p:nvSpPr>
          <p:cNvPr id="2" name="TextBox 1"/>
          <p:cNvSpPr txBox="1"/>
          <p:nvPr/>
        </p:nvSpPr>
        <p:spPr>
          <a:xfrm>
            <a:off x="2230934" y="5252914"/>
            <a:ext cx="9961065" cy="646331"/>
          </a:xfrm>
          <a:prstGeom prst="rect">
            <a:avLst/>
          </a:prstGeom>
          <a:noFill/>
        </p:spPr>
        <p:txBody>
          <a:bodyPr wrap="square" rtlCol="0">
            <a:spAutoFit/>
          </a:bodyPr>
          <a:lstStyle/>
          <a:p>
            <a:pPr algn="ctr">
              <a:lnSpc>
                <a:spcPct val="150000"/>
              </a:lnSpc>
              <a:spcAft>
                <a:spcPts val="600"/>
              </a:spcAft>
            </a:pPr>
            <a:r>
              <a:rPr lang="en-GB" sz="2400" dirty="0">
                <a:solidFill>
                  <a:srgbClr val="FF0000"/>
                </a:solidFill>
                <a:cs typeface="Arial" panose="020B0604020202020204" pitchFamily="34" charset="0"/>
              </a:rPr>
              <a:t>and 180 ÷ 15 = 12                                                                  </a:t>
            </a:r>
          </a:p>
        </p:txBody>
      </p:sp>
      <p:sp>
        <p:nvSpPr>
          <p:cNvPr id="3" name="TextBox 2"/>
          <p:cNvSpPr txBox="1"/>
          <p:nvPr/>
        </p:nvSpPr>
        <p:spPr>
          <a:xfrm>
            <a:off x="2230934" y="5899245"/>
            <a:ext cx="9961066" cy="646331"/>
          </a:xfrm>
          <a:prstGeom prst="rect">
            <a:avLst/>
          </a:prstGeom>
          <a:noFill/>
        </p:spPr>
        <p:txBody>
          <a:bodyPr wrap="square" rtlCol="0">
            <a:spAutoFit/>
          </a:bodyPr>
          <a:lstStyle/>
          <a:p>
            <a:pPr algn="ctr">
              <a:lnSpc>
                <a:spcPct val="150000"/>
              </a:lnSpc>
              <a:spcAft>
                <a:spcPts val="1200"/>
              </a:spcAft>
            </a:pPr>
            <a:r>
              <a:rPr lang="en-GB" sz="2400" dirty="0" smtClean="0">
                <a:solidFill>
                  <a:srgbClr val="FF0000"/>
                </a:solidFill>
                <a:cs typeface="Arial" panose="020B0604020202020204" pitchFamily="34" charset="0"/>
              </a:rPr>
              <a:t>So the </a:t>
            </a:r>
            <a:r>
              <a:rPr lang="en-GB" sz="2400" b="1" dirty="0">
                <a:solidFill>
                  <a:srgbClr val="FF0000"/>
                </a:solidFill>
                <a:cs typeface="Arial" panose="020B0604020202020204" pitchFamily="34" charset="0"/>
              </a:rPr>
              <a:t>mean</a:t>
            </a:r>
            <a:r>
              <a:rPr lang="en-GB" sz="2400" dirty="0">
                <a:solidFill>
                  <a:srgbClr val="FF0000"/>
                </a:solidFill>
                <a:cs typeface="Arial" panose="020B0604020202020204" pitchFamily="34" charset="0"/>
              </a:rPr>
              <a:t> of this set of data is 12</a:t>
            </a:r>
            <a:r>
              <a:rPr lang="en-GB" dirty="0">
                <a:solidFill>
                  <a:srgbClr val="FF0000"/>
                </a:solidFill>
                <a:cs typeface="Arial" panose="020B0604020202020204" pitchFamily="34" charset="0"/>
              </a:rPr>
              <a:t>.</a:t>
            </a:r>
          </a:p>
        </p:txBody>
      </p:sp>
    </p:spTree>
    <p:extLst>
      <p:ext uri="{BB962C8B-B14F-4D97-AF65-F5344CB8AC3E}">
        <p14:creationId xmlns:p14="http://schemas.microsoft.com/office/powerpoint/2010/main" val="4046110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45651" y="51488"/>
            <a:ext cx="9984431" cy="523220"/>
          </a:xfrm>
          <a:prstGeom prst="rect">
            <a:avLst/>
          </a:prstGeom>
          <a:noFill/>
        </p:spPr>
        <p:txBody>
          <a:bodyPr wrap="square" rtlCol="0">
            <a:spAutoFit/>
          </a:bodyPr>
          <a:lstStyle/>
          <a:p>
            <a:pPr algn="ctr"/>
            <a:r>
              <a:rPr lang="en-US" sz="2800" b="1" dirty="0">
                <a:latin typeface="Arial"/>
                <a:cs typeface="Arial"/>
              </a:rPr>
              <a:t>Median and Mode</a:t>
            </a:r>
          </a:p>
        </p:txBody>
      </p:sp>
      <p:sp>
        <p:nvSpPr>
          <p:cNvPr id="19" name="TextBox 18">
            <a:extLst>
              <a:ext uri="{FF2B5EF4-FFF2-40B4-BE49-F238E27FC236}">
                <a16:creationId xmlns:a16="http://schemas.microsoft.com/office/drawing/2014/main" id="{E3C4D9FF-99C2-9947-A75D-CBA08FA6C880}"/>
              </a:ext>
            </a:extLst>
          </p:cNvPr>
          <p:cNvSpPr txBox="1"/>
          <p:nvPr/>
        </p:nvSpPr>
        <p:spPr>
          <a:xfrm>
            <a:off x="3330222" y="3586659"/>
            <a:ext cx="3273778" cy="707886"/>
          </a:xfrm>
          <a:prstGeom prst="rect">
            <a:avLst/>
          </a:prstGeom>
          <a:noFill/>
        </p:spPr>
        <p:txBody>
          <a:bodyPr wrap="square" rtlCol="0">
            <a:spAutoFit/>
          </a:bodyPr>
          <a:lstStyle/>
          <a:p>
            <a:endParaRPr lang="en-US"/>
          </a:p>
          <a:p>
            <a:r>
              <a:rPr lang="en-US"/>
              <a:t> </a:t>
            </a:r>
          </a:p>
        </p:txBody>
      </p:sp>
      <p:sp>
        <p:nvSpPr>
          <p:cNvPr id="5" name="TextBox 4">
            <a:extLst>
              <a:ext uri="{FF2B5EF4-FFF2-40B4-BE49-F238E27FC236}">
                <a16:creationId xmlns:a16="http://schemas.microsoft.com/office/drawing/2014/main" id="{51027ADC-867F-394B-830A-07C9C6644CB7}"/>
              </a:ext>
            </a:extLst>
          </p:cNvPr>
          <p:cNvSpPr txBox="1"/>
          <p:nvPr/>
        </p:nvSpPr>
        <p:spPr>
          <a:xfrm>
            <a:off x="2316312" y="676275"/>
            <a:ext cx="9875688" cy="6832640"/>
          </a:xfrm>
          <a:prstGeom prst="rect">
            <a:avLst/>
          </a:prstGeom>
          <a:noFill/>
        </p:spPr>
        <p:txBody>
          <a:bodyPr wrap="square" rtlCol="0">
            <a:spAutoFit/>
          </a:bodyPr>
          <a:lstStyle/>
          <a:p>
            <a:pPr>
              <a:spcAft>
                <a:spcPts val="600"/>
              </a:spcAft>
            </a:pPr>
            <a:r>
              <a:rPr lang="en-GB" sz="2400" dirty="0">
                <a:cs typeface="Arial" panose="020B0604020202020204" pitchFamily="34" charset="0"/>
              </a:rPr>
              <a:t>To find the </a:t>
            </a:r>
            <a:r>
              <a:rPr lang="en-GB" sz="2400" b="1" dirty="0">
                <a:cs typeface="Arial" panose="020B0604020202020204" pitchFamily="34" charset="0"/>
              </a:rPr>
              <a:t>median </a:t>
            </a:r>
            <a:r>
              <a:rPr lang="en-GB" sz="2400" dirty="0">
                <a:cs typeface="Arial" panose="020B0604020202020204" pitchFamily="34" charset="0"/>
              </a:rPr>
              <a:t>of the set of marks, we first put all the values in order and find the middle value:</a:t>
            </a:r>
          </a:p>
          <a:p>
            <a:pPr algn="ctr"/>
            <a:r>
              <a:rPr lang="en-GB" sz="2400" dirty="0">
                <a:cs typeface="Arial" panose="020B0604020202020204" pitchFamily="34" charset="0"/>
              </a:rPr>
              <a:t>7, 8, 9, 10, 10, 11, 11, 12, 12, 12, 13, 14, 15, 17, 19</a:t>
            </a:r>
          </a:p>
          <a:p>
            <a:pPr algn="ctr"/>
            <a:endParaRPr lang="en-GB" sz="2400" dirty="0">
              <a:cs typeface="Arial" panose="020B0604020202020204" pitchFamily="34" charset="0"/>
            </a:endParaRPr>
          </a:p>
          <a:p>
            <a:pPr algn="ctr"/>
            <a:r>
              <a:rPr lang="en-GB" sz="2400" i="1" dirty="0">
                <a:solidFill>
                  <a:srgbClr val="FF0000"/>
                </a:solidFill>
                <a:cs typeface="Arial" panose="020B0604020202020204" pitchFamily="34" charset="0"/>
              </a:rPr>
              <a:t>middle value</a:t>
            </a:r>
          </a:p>
          <a:p>
            <a:pPr>
              <a:spcBef>
                <a:spcPts val="600"/>
              </a:spcBef>
              <a:spcAft>
                <a:spcPts val="1200"/>
              </a:spcAft>
            </a:pPr>
            <a:r>
              <a:rPr lang="en-GB" sz="2400" dirty="0">
                <a:solidFill>
                  <a:srgbClr val="FF0000"/>
                </a:solidFill>
                <a:cs typeface="Arial" panose="020B0604020202020204" pitchFamily="34" charset="0"/>
              </a:rPr>
              <a:t>Note that there are 7 values to the left of this ‘12’ and 7 values to the right.  So the </a:t>
            </a:r>
            <a:r>
              <a:rPr lang="en-GB" sz="2400" b="1" dirty="0">
                <a:solidFill>
                  <a:srgbClr val="FF0000"/>
                </a:solidFill>
                <a:cs typeface="Arial" panose="020B0604020202020204" pitchFamily="34" charset="0"/>
              </a:rPr>
              <a:t>median</a:t>
            </a:r>
            <a:r>
              <a:rPr lang="en-GB" sz="2400" dirty="0">
                <a:solidFill>
                  <a:srgbClr val="FF0000"/>
                </a:solidFill>
                <a:cs typeface="Arial" panose="020B0604020202020204" pitchFamily="34" charset="0"/>
              </a:rPr>
              <a:t> of this data set is 12.</a:t>
            </a:r>
            <a:endParaRPr lang="en-GB" sz="2400" dirty="0">
              <a:cs typeface="Arial" panose="020B0604020202020204" pitchFamily="34" charset="0"/>
            </a:endParaRPr>
          </a:p>
          <a:p>
            <a:pPr>
              <a:spcAft>
                <a:spcPts val="600"/>
              </a:spcAft>
            </a:pPr>
            <a:r>
              <a:rPr lang="en-GB" sz="2400" dirty="0">
                <a:cs typeface="Arial" panose="020B0604020202020204" pitchFamily="34" charset="0"/>
              </a:rPr>
              <a:t>The </a:t>
            </a:r>
            <a:r>
              <a:rPr lang="en-GB" sz="2400" b="1" dirty="0">
                <a:cs typeface="Arial" panose="020B0604020202020204" pitchFamily="34" charset="0"/>
              </a:rPr>
              <a:t>mode</a:t>
            </a:r>
            <a:r>
              <a:rPr lang="en-GB" sz="2400" dirty="0">
                <a:cs typeface="Arial" panose="020B0604020202020204" pitchFamily="34" charset="0"/>
              </a:rPr>
              <a:t> is the most common value, that is, the value that occurs most frequently.</a:t>
            </a:r>
          </a:p>
          <a:p>
            <a:pPr>
              <a:spcAft>
                <a:spcPts val="600"/>
              </a:spcAft>
            </a:pPr>
            <a:r>
              <a:rPr lang="en-GB" sz="2400" dirty="0">
                <a:solidFill>
                  <a:srgbClr val="FF0000"/>
                </a:solidFill>
                <a:cs typeface="Arial" panose="020B0604020202020204" pitchFamily="34" charset="0"/>
              </a:rPr>
              <a:t>Looking at the data, 12 occurs 3 times, whilst 10 and 11 both occur twice and all the other values only once.  So the </a:t>
            </a:r>
            <a:r>
              <a:rPr lang="en-GB" sz="2400" b="1" dirty="0">
                <a:solidFill>
                  <a:srgbClr val="FF0000"/>
                </a:solidFill>
                <a:cs typeface="Arial" panose="020B0604020202020204" pitchFamily="34" charset="0"/>
              </a:rPr>
              <a:t>mode</a:t>
            </a:r>
            <a:r>
              <a:rPr lang="en-GB" sz="2400" dirty="0">
                <a:solidFill>
                  <a:srgbClr val="FF0000"/>
                </a:solidFill>
                <a:cs typeface="Arial" panose="020B0604020202020204" pitchFamily="34" charset="0"/>
              </a:rPr>
              <a:t> is 12.</a:t>
            </a:r>
            <a:endParaRPr lang="en-GB" sz="2400" dirty="0">
              <a:cs typeface="Arial" panose="020B0604020202020204" pitchFamily="34" charset="0"/>
            </a:endParaRPr>
          </a:p>
          <a:p>
            <a:endParaRPr lang="en-GB" sz="2400" b="1" dirty="0">
              <a:cs typeface="Arial" panose="020B0604020202020204" pitchFamily="34" charset="0"/>
            </a:endParaRPr>
          </a:p>
          <a:p>
            <a:r>
              <a:rPr lang="en-GB" sz="2400" b="1" dirty="0">
                <a:cs typeface="Arial" panose="020B0604020202020204" pitchFamily="34" charset="0"/>
              </a:rPr>
              <a:t>Note:</a:t>
            </a:r>
            <a:r>
              <a:rPr lang="en-GB" sz="2400" dirty="0">
                <a:cs typeface="Arial" panose="020B0604020202020204" pitchFamily="34" charset="0"/>
              </a:rPr>
              <a:t> You can see that the mean, mode and median are all equal to 12; this will </a:t>
            </a:r>
            <a:r>
              <a:rPr lang="en-GB" sz="2400" b="1" dirty="0">
                <a:cs typeface="Arial" panose="020B0604020202020204" pitchFamily="34" charset="0"/>
              </a:rPr>
              <a:t>not </a:t>
            </a:r>
            <a:r>
              <a:rPr lang="en-GB" sz="2400" dirty="0">
                <a:cs typeface="Arial" panose="020B0604020202020204" pitchFamily="34" charset="0"/>
              </a:rPr>
              <a:t>always be the case.</a:t>
            </a:r>
          </a:p>
          <a:p>
            <a:endParaRPr lang="en-GB" sz="2400" dirty="0">
              <a:cs typeface="Arial" panose="020B0604020202020204" pitchFamily="34" charset="0"/>
            </a:endParaRPr>
          </a:p>
          <a:p>
            <a:r>
              <a:rPr lang="en-GB" sz="2400" dirty="0">
                <a:cs typeface="Arial" panose="020B0604020202020204" pitchFamily="34" charset="0"/>
              </a:rPr>
              <a:t> </a:t>
            </a:r>
          </a:p>
          <a:p>
            <a:endParaRPr lang="en-GB" sz="2400" dirty="0">
              <a:cs typeface="Arial" panose="020B0604020202020204" pitchFamily="34" charset="0"/>
            </a:endParaRPr>
          </a:p>
        </p:txBody>
      </p:sp>
      <p:sp>
        <p:nvSpPr>
          <p:cNvPr id="2" name="Oval 1"/>
          <p:cNvSpPr/>
          <p:nvPr/>
        </p:nvSpPr>
        <p:spPr>
          <a:xfrm>
            <a:off x="6774761" y="1501294"/>
            <a:ext cx="514685" cy="42011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Arrow Connector 6"/>
          <p:cNvCxnSpPr/>
          <p:nvPr/>
        </p:nvCxnSpPr>
        <p:spPr>
          <a:xfrm flipV="1">
            <a:off x="7032103" y="1921409"/>
            <a:ext cx="0" cy="31177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7">
            <a:extLst>
              <a:ext uri="{FF2B5EF4-FFF2-40B4-BE49-F238E27FC236}">
                <a16:creationId xmlns:a16="http://schemas.microsoft.com/office/drawing/2014/main" id="{23E1ABC8-FFD6-B74E-937F-2055C6141DE4}"/>
              </a:ext>
            </a:extLst>
          </p:cNvPr>
          <p:cNvSpPr txBox="1">
            <a:spLocks noChangeArrowheads="1"/>
          </p:cNvSpPr>
          <p:nvPr/>
        </p:nvSpPr>
        <p:spPr bwMode="auto">
          <a:xfrm>
            <a:off x="0" y="79184"/>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E3 </a:t>
            </a:r>
          </a:p>
          <a:p>
            <a:pPr algn="ctr">
              <a:spcAft>
                <a:spcPts val="600"/>
              </a:spcAft>
            </a:pPr>
            <a:r>
              <a:rPr lang="en-US" altLang="en-US" b="1" dirty="0">
                <a:solidFill>
                  <a:schemeClr val="bg1"/>
                </a:solidFill>
              </a:rPr>
              <a:t>Section E3.1</a:t>
            </a:r>
            <a:endParaRPr lang="en-US" altLang="en-US" b="1" dirty="0">
              <a:solidFill>
                <a:schemeClr val="bg1"/>
              </a:solidFill>
            </a:endParaRPr>
          </a:p>
        </p:txBody>
      </p:sp>
    </p:spTree>
    <p:extLst>
      <p:ext uri="{BB962C8B-B14F-4D97-AF65-F5344CB8AC3E}">
        <p14:creationId xmlns:p14="http://schemas.microsoft.com/office/powerpoint/2010/main" val="4144125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nvSpPr>
        <p:spPr bwMode="auto">
          <a:xfrm>
            <a:off x="1609727" y="292685"/>
            <a:ext cx="8146749" cy="383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0">
            <a:scrgbClr r="0" g="0" b="0"/>
          </a:lnRef>
          <a:fillRef idx="0">
            <a:scrgbClr r="0" g="0" b="0"/>
          </a:fillRef>
          <a:effectRef idx="0">
            <a:scrgbClr r="0" g="0" b="0"/>
          </a:effectRef>
          <a:fontRef idx="major"/>
        </p:style>
        <p:txBody>
          <a:bodyPr vert="horz" wrap="square" lIns="0" tIns="0" rIns="0" bIns="0" numCol="1" anchor="t" anchorCtr="0" compatLnSpc="1">
            <a:prstTxWarp prst="textNoShape">
              <a:avLst/>
            </a:prstTxWarp>
          </a:bodyPr>
          <a:lstStyle>
            <a:lvl1pPr algn="l" defTabSz="457200" rtl="0" eaLnBrk="0" fontAlgn="base" hangingPunct="0">
              <a:lnSpc>
                <a:spcPts val="2100"/>
              </a:lnSpc>
              <a:spcBef>
                <a:spcPct val="0"/>
              </a:spcBef>
              <a:spcAft>
                <a:spcPct val="0"/>
              </a:spcAft>
              <a:defRPr sz="2000" b="1" kern="1200">
                <a:solidFill>
                  <a:schemeClr val="tx1"/>
                </a:solidFill>
                <a:latin typeface="+mj-lt"/>
                <a:ea typeface="+mj-ea"/>
                <a:cs typeface="+mj-cs"/>
              </a:defRPr>
            </a:lvl1pPr>
            <a:lvl2pPr algn="l" defTabSz="457200" rtl="0" eaLnBrk="0" fontAlgn="base" hangingPunct="0">
              <a:lnSpc>
                <a:spcPts val="2100"/>
              </a:lnSpc>
              <a:spcBef>
                <a:spcPct val="0"/>
              </a:spcBef>
              <a:spcAft>
                <a:spcPct val="0"/>
              </a:spcAft>
              <a:defRPr sz="2000" b="1">
                <a:solidFill>
                  <a:schemeClr val="tx1"/>
                </a:solidFill>
                <a:latin typeface="+mj-lt"/>
                <a:ea typeface="+mj-ea"/>
                <a:cs typeface="+mj-cs"/>
              </a:defRPr>
            </a:lvl2pPr>
            <a:lvl3pPr algn="l" defTabSz="457200" rtl="0" eaLnBrk="0" fontAlgn="base" hangingPunct="0">
              <a:lnSpc>
                <a:spcPts val="2100"/>
              </a:lnSpc>
              <a:spcBef>
                <a:spcPct val="0"/>
              </a:spcBef>
              <a:spcAft>
                <a:spcPct val="0"/>
              </a:spcAft>
              <a:defRPr sz="2000" b="1">
                <a:solidFill>
                  <a:schemeClr val="tx1"/>
                </a:solidFill>
                <a:latin typeface="+mj-lt"/>
                <a:ea typeface="+mj-ea"/>
                <a:cs typeface="+mj-cs"/>
              </a:defRPr>
            </a:lvl3pPr>
            <a:lvl4pPr algn="l" defTabSz="457200" rtl="0" eaLnBrk="0" fontAlgn="base" hangingPunct="0">
              <a:lnSpc>
                <a:spcPts val="2100"/>
              </a:lnSpc>
              <a:spcBef>
                <a:spcPct val="0"/>
              </a:spcBef>
              <a:spcAft>
                <a:spcPct val="0"/>
              </a:spcAft>
              <a:defRPr sz="2000" b="1">
                <a:solidFill>
                  <a:schemeClr val="tx1"/>
                </a:solidFill>
                <a:latin typeface="+mj-lt"/>
                <a:ea typeface="+mj-ea"/>
                <a:cs typeface="+mj-cs"/>
              </a:defRPr>
            </a:lvl4pPr>
            <a:lvl5pPr algn="l" defTabSz="457200" rtl="0" eaLnBrk="0" fontAlgn="base" hangingPunct="0">
              <a:lnSpc>
                <a:spcPts val="2100"/>
              </a:lnSpc>
              <a:spcBef>
                <a:spcPct val="0"/>
              </a:spcBef>
              <a:spcAft>
                <a:spcPct val="0"/>
              </a:spcAft>
              <a:defRPr sz="2000" b="1">
                <a:solidFill>
                  <a:schemeClr val="tx1"/>
                </a:solidFill>
                <a:latin typeface="+mj-lt"/>
                <a:ea typeface="+mj-ea"/>
                <a:cs typeface="+mj-cs"/>
              </a:defRPr>
            </a:lvl5pPr>
            <a:lvl6pPr marL="457200" algn="l" defTabSz="457200" rtl="0" fontAlgn="base">
              <a:lnSpc>
                <a:spcPts val="2100"/>
              </a:lnSpc>
              <a:spcBef>
                <a:spcPct val="0"/>
              </a:spcBef>
              <a:spcAft>
                <a:spcPct val="0"/>
              </a:spcAft>
              <a:defRPr sz="2000" b="1">
                <a:solidFill>
                  <a:schemeClr val="tx1"/>
                </a:solidFill>
                <a:latin typeface="+mj-lt"/>
                <a:ea typeface="+mj-ea"/>
                <a:cs typeface="+mj-cs"/>
              </a:defRPr>
            </a:lvl6pPr>
            <a:lvl7pPr marL="914400" algn="l" defTabSz="457200" rtl="0" fontAlgn="base">
              <a:lnSpc>
                <a:spcPts val="2100"/>
              </a:lnSpc>
              <a:spcBef>
                <a:spcPct val="0"/>
              </a:spcBef>
              <a:spcAft>
                <a:spcPct val="0"/>
              </a:spcAft>
              <a:defRPr sz="2000" b="1">
                <a:solidFill>
                  <a:schemeClr val="tx1"/>
                </a:solidFill>
                <a:latin typeface="+mj-lt"/>
                <a:ea typeface="+mj-ea"/>
                <a:cs typeface="+mj-cs"/>
              </a:defRPr>
            </a:lvl7pPr>
            <a:lvl8pPr marL="1371600" algn="l" defTabSz="457200" rtl="0" fontAlgn="base">
              <a:lnSpc>
                <a:spcPts val="2100"/>
              </a:lnSpc>
              <a:spcBef>
                <a:spcPct val="0"/>
              </a:spcBef>
              <a:spcAft>
                <a:spcPct val="0"/>
              </a:spcAft>
              <a:defRPr sz="2000" b="1">
                <a:solidFill>
                  <a:schemeClr val="tx1"/>
                </a:solidFill>
                <a:latin typeface="+mj-lt"/>
                <a:ea typeface="+mj-ea"/>
                <a:cs typeface="+mj-cs"/>
              </a:defRPr>
            </a:lvl8pPr>
            <a:lvl9pPr marL="1828800" algn="l" defTabSz="457200" rtl="0" fontAlgn="base">
              <a:lnSpc>
                <a:spcPts val="2100"/>
              </a:lnSpc>
              <a:spcBef>
                <a:spcPct val="0"/>
              </a:spcBef>
              <a:spcAft>
                <a:spcPct val="0"/>
              </a:spcAft>
              <a:defRPr sz="2000" b="1">
                <a:solidFill>
                  <a:schemeClr val="tx1"/>
                </a:solidFill>
                <a:latin typeface="+mj-lt"/>
                <a:ea typeface="+mj-ea"/>
                <a:cs typeface="+mj-cs"/>
              </a:defRPr>
            </a:lvl9pPr>
          </a:lstStyle>
          <a:p>
            <a:pPr eaLnBrk="1" hangingPunct="1"/>
            <a:endParaRPr lang="en-US" altLang="en-US" sz="2400">
              <a:latin typeface="Arial" charset="0"/>
              <a:cs typeface="Arial" charset="0"/>
            </a:endParaRPr>
          </a:p>
        </p:txBody>
      </p:sp>
      <p:sp>
        <p:nvSpPr>
          <p:cNvPr id="4" name="TextBox 3"/>
          <p:cNvSpPr txBox="1"/>
          <p:nvPr/>
        </p:nvSpPr>
        <p:spPr>
          <a:xfrm>
            <a:off x="2219908" y="48226"/>
            <a:ext cx="9984431" cy="523220"/>
          </a:xfrm>
          <a:prstGeom prst="rect">
            <a:avLst/>
          </a:prstGeom>
          <a:noFill/>
        </p:spPr>
        <p:txBody>
          <a:bodyPr wrap="square" rtlCol="0">
            <a:spAutoFit/>
          </a:bodyPr>
          <a:lstStyle/>
          <a:p>
            <a:pPr algn="ctr"/>
            <a:r>
              <a:rPr lang="en-US" sz="2800" b="1" dirty="0">
                <a:latin typeface="Arial"/>
                <a:cs typeface="Arial"/>
              </a:rPr>
              <a:t>Median</a:t>
            </a:r>
          </a:p>
        </p:txBody>
      </p:sp>
      <p:sp>
        <p:nvSpPr>
          <p:cNvPr id="19" name="TextBox 18">
            <a:extLst>
              <a:ext uri="{FF2B5EF4-FFF2-40B4-BE49-F238E27FC236}">
                <a16:creationId xmlns:a16="http://schemas.microsoft.com/office/drawing/2014/main" id="{E3C4D9FF-99C2-9947-A75D-CBA08FA6C880}"/>
              </a:ext>
            </a:extLst>
          </p:cNvPr>
          <p:cNvSpPr txBox="1"/>
          <p:nvPr/>
        </p:nvSpPr>
        <p:spPr>
          <a:xfrm>
            <a:off x="3330222" y="3586659"/>
            <a:ext cx="3273778" cy="707886"/>
          </a:xfrm>
          <a:prstGeom prst="rect">
            <a:avLst/>
          </a:prstGeom>
          <a:noFill/>
        </p:spPr>
        <p:txBody>
          <a:bodyPr wrap="square" rtlCol="0">
            <a:spAutoFit/>
          </a:bodyPr>
          <a:lstStyle/>
          <a:p>
            <a:endParaRPr lang="en-US"/>
          </a:p>
          <a:p>
            <a:r>
              <a:rPr lang="en-US"/>
              <a:t> </a:t>
            </a:r>
          </a:p>
        </p:txBody>
      </p:sp>
      <p:sp>
        <p:nvSpPr>
          <p:cNvPr id="5" name="TextBox 4">
            <a:extLst>
              <a:ext uri="{FF2B5EF4-FFF2-40B4-BE49-F238E27FC236}">
                <a16:creationId xmlns:a16="http://schemas.microsoft.com/office/drawing/2014/main" id="{51027ADC-867F-394B-830A-07C9C6644CB7}"/>
              </a:ext>
            </a:extLst>
          </p:cNvPr>
          <p:cNvSpPr txBox="1"/>
          <p:nvPr/>
        </p:nvSpPr>
        <p:spPr>
          <a:xfrm>
            <a:off x="2373380" y="725050"/>
            <a:ext cx="9756702" cy="1569660"/>
          </a:xfrm>
          <a:prstGeom prst="rect">
            <a:avLst/>
          </a:prstGeom>
          <a:noFill/>
        </p:spPr>
        <p:txBody>
          <a:bodyPr wrap="square" rtlCol="0">
            <a:spAutoFit/>
          </a:bodyPr>
          <a:lstStyle/>
          <a:p>
            <a:r>
              <a:rPr lang="en-GB" sz="2400" dirty="0">
                <a:cs typeface="Arial" panose="020B0604020202020204" pitchFamily="34" charset="0"/>
              </a:rPr>
              <a:t>In the last example, we </a:t>
            </a:r>
            <a:r>
              <a:rPr lang="en-GB" sz="2400" dirty="0" smtClean="0">
                <a:cs typeface="Arial" panose="020B0604020202020204" pitchFamily="34" charset="0"/>
              </a:rPr>
              <a:t>could </a:t>
            </a:r>
            <a:r>
              <a:rPr lang="en-GB" sz="2400" dirty="0">
                <a:cs typeface="Arial" panose="020B0604020202020204" pitchFamily="34" charset="0"/>
              </a:rPr>
              <a:t>easily identify the median </a:t>
            </a:r>
            <a:r>
              <a:rPr lang="en-GB" sz="2400" dirty="0" smtClean="0">
                <a:cs typeface="Arial" panose="020B0604020202020204" pitchFamily="34" charset="0"/>
              </a:rPr>
              <a:t>as </a:t>
            </a:r>
            <a:r>
              <a:rPr lang="en-GB" sz="2400" dirty="0">
                <a:cs typeface="Arial" panose="020B0604020202020204" pitchFamily="34" charset="0"/>
              </a:rPr>
              <a:t>there were 15 data values and the middle one, when the data is put in order, </a:t>
            </a:r>
            <a:r>
              <a:rPr lang="en-GB" sz="2400" dirty="0" smtClean="0">
                <a:cs typeface="Arial" panose="020B0604020202020204" pitchFamily="34" charset="0"/>
              </a:rPr>
              <a:t>was </a:t>
            </a:r>
            <a:r>
              <a:rPr lang="en-GB" sz="2400" dirty="0">
                <a:cs typeface="Arial" panose="020B0604020202020204" pitchFamily="34" charset="0"/>
              </a:rPr>
              <a:t>the 8</a:t>
            </a:r>
            <a:r>
              <a:rPr lang="en-GB" sz="2400" baseline="30000" dirty="0">
                <a:cs typeface="Arial" panose="020B0604020202020204" pitchFamily="34" charset="0"/>
              </a:rPr>
              <a:t>th</a:t>
            </a:r>
            <a:r>
              <a:rPr lang="en-GB" sz="2400" dirty="0">
                <a:cs typeface="Arial" panose="020B0604020202020204" pitchFamily="34" charset="0"/>
              </a:rPr>
              <a:t> data value. If we have an even number of data values, </a:t>
            </a:r>
            <a:r>
              <a:rPr lang="en-GB" sz="2400" dirty="0" smtClean="0">
                <a:cs typeface="Arial" panose="020B0604020202020204" pitchFamily="34" charset="0"/>
              </a:rPr>
              <a:t>the median is the </a:t>
            </a:r>
            <a:r>
              <a:rPr lang="en-GB" sz="2400" dirty="0">
                <a:cs typeface="Arial" panose="020B0604020202020204" pitchFamily="34" charset="0"/>
              </a:rPr>
              <a:t>mean of the two middle numbers. </a:t>
            </a:r>
          </a:p>
        </p:txBody>
      </p:sp>
      <p:sp>
        <p:nvSpPr>
          <p:cNvPr id="3" name="TextBox 2">
            <a:extLst>
              <a:ext uri="{FF2B5EF4-FFF2-40B4-BE49-F238E27FC236}">
                <a16:creationId xmlns:a16="http://schemas.microsoft.com/office/drawing/2014/main" id="{9253539C-A7FE-A348-81AB-8A188A6E6C4C}"/>
              </a:ext>
            </a:extLst>
          </p:cNvPr>
          <p:cNvSpPr txBox="1"/>
          <p:nvPr/>
        </p:nvSpPr>
        <p:spPr>
          <a:xfrm>
            <a:off x="2397530" y="2294710"/>
            <a:ext cx="9732552" cy="2385268"/>
          </a:xfrm>
          <a:prstGeom prst="rect">
            <a:avLst/>
          </a:prstGeom>
          <a:noFill/>
        </p:spPr>
        <p:txBody>
          <a:bodyPr wrap="square" rtlCol="0">
            <a:spAutoFit/>
          </a:bodyPr>
          <a:lstStyle/>
          <a:p>
            <a:r>
              <a:rPr lang="en-US" sz="2400" b="1" dirty="0"/>
              <a:t>Example</a:t>
            </a:r>
          </a:p>
          <a:p>
            <a:pPr>
              <a:spcAft>
                <a:spcPts val="600"/>
              </a:spcAft>
            </a:pPr>
            <a:r>
              <a:rPr lang="en-US" sz="2400" dirty="0"/>
              <a:t>In a singing contest, the scores awarded by the eight judges were:</a:t>
            </a:r>
          </a:p>
          <a:p>
            <a:r>
              <a:rPr lang="en-US" sz="2400" dirty="0"/>
              <a:t>                  5.9</a:t>
            </a:r>
            <a:r>
              <a:rPr lang="en-US" sz="2400" dirty="0" smtClean="0"/>
              <a:t>,  </a:t>
            </a:r>
            <a:r>
              <a:rPr lang="en-US" sz="2400" dirty="0"/>
              <a:t>6.7</a:t>
            </a:r>
            <a:r>
              <a:rPr lang="en-US" sz="2400" dirty="0" smtClean="0"/>
              <a:t>,  </a:t>
            </a:r>
            <a:r>
              <a:rPr lang="en-US" sz="2400" dirty="0"/>
              <a:t>6.8, </a:t>
            </a:r>
            <a:r>
              <a:rPr lang="en-US" sz="2400" dirty="0" smtClean="0"/>
              <a:t> 6.5</a:t>
            </a:r>
            <a:r>
              <a:rPr lang="en-US" sz="2400" dirty="0"/>
              <a:t>, </a:t>
            </a:r>
            <a:r>
              <a:rPr lang="en-US" sz="2400" dirty="0" smtClean="0"/>
              <a:t> 6.7</a:t>
            </a:r>
            <a:r>
              <a:rPr lang="en-US" sz="2400" dirty="0"/>
              <a:t>, </a:t>
            </a:r>
            <a:r>
              <a:rPr lang="en-US" sz="2400" dirty="0" smtClean="0"/>
              <a:t> 8.2</a:t>
            </a:r>
            <a:r>
              <a:rPr lang="en-US" sz="2400" dirty="0"/>
              <a:t>,  </a:t>
            </a:r>
            <a:r>
              <a:rPr lang="en-US" sz="2400" dirty="0" smtClean="0"/>
              <a:t>6.1,  6.3</a:t>
            </a:r>
            <a:endParaRPr lang="en-US" sz="2400" dirty="0"/>
          </a:p>
          <a:p>
            <a:pPr marL="457200" indent="-457200">
              <a:buAutoNum type="alphaLcParenR"/>
            </a:pPr>
            <a:r>
              <a:rPr lang="en-US" sz="2400" dirty="0" smtClean="0"/>
              <a:t>Determine the </a:t>
            </a:r>
            <a:r>
              <a:rPr lang="en-US" sz="2400" dirty="0"/>
              <a:t>median </a:t>
            </a:r>
            <a:r>
              <a:rPr lang="en-US" sz="2400" dirty="0" smtClean="0"/>
              <a:t>value of the eight scores.</a:t>
            </a:r>
            <a:endParaRPr lang="en-US" sz="2400" dirty="0"/>
          </a:p>
          <a:p>
            <a:pPr marL="457200" indent="-457200">
              <a:buAutoNum type="alphaLcParenR" startAt="2"/>
            </a:pPr>
            <a:r>
              <a:rPr lang="en-US" sz="2400" dirty="0"/>
              <a:t>If the highest and lowest scores are omitted, does the median </a:t>
            </a:r>
            <a:r>
              <a:rPr lang="en-US" sz="2400" dirty="0" smtClean="0"/>
              <a:t>value change?</a:t>
            </a:r>
            <a:endParaRPr lang="en-US" sz="2400" dirty="0"/>
          </a:p>
        </p:txBody>
      </p:sp>
      <p:sp>
        <p:nvSpPr>
          <p:cNvPr id="6" name="TextBox 5">
            <a:extLst>
              <a:ext uri="{FF2B5EF4-FFF2-40B4-BE49-F238E27FC236}">
                <a16:creationId xmlns:a16="http://schemas.microsoft.com/office/drawing/2014/main" id="{70C00422-D902-5F47-9531-D56248C47D07}"/>
              </a:ext>
            </a:extLst>
          </p:cNvPr>
          <p:cNvSpPr txBox="1"/>
          <p:nvPr/>
        </p:nvSpPr>
        <p:spPr>
          <a:xfrm>
            <a:off x="2495600" y="4725144"/>
            <a:ext cx="9361040" cy="830997"/>
          </a:xfrm>
          <a:prstGeom prst="rect">
            <a:avLst/>
          </a:prstGeom>
          <a:noFill/>
        </p:spPr>
        <p:txBody>
          <a:bodyPr wrap="square" rtlCol="0">
            <a:spAutoFit/>
          </a:bodyPr>
          <a:lstStyle/>
          <a:p>
            <a:r>
              <a:rPr lang="en-US" sz="2400" b="1" dirty="0"/>
              <a:t>Solution</a:t>
            </a:r>
          </a:p>
          <a:p>
            <a:r>
              <a:rPr lang="en-US" sz="2400" dirty="0">
                <a:solidFill>
                  <a:srgbClr val="FF0000"/>
                </a:solidFill>
              </a:rPr>
              <a:t>a) We put the numbers in order:  5.9, 6.1, 6.3, 6.5, 6.7, 6.7, 6.8, 8.2</a:t>
            </a:r>
          </a:p>
        </p:txBody>
      </p:sp>
      <p:sp>
        <p:nvSpPr>
          <p:cNvPr id="9" name="Oval 8">
            <a:extLst>
              <a:ext uri="{FF2B5EF4-FFF2-40B4-BE49-F238E27FC236}">
                <a16:creationId xmlns:a16="http://schemas.microsoft.com/office/drawing/2014/main" id="{DF23476B-4854-F648-9876-BC5B455BF9B5}"/>
              </a:ext>
            </a:extLst>
          </p:cNvPr>
          <p:cNvSpPr/>
          <p:nvPr/>
        </p:nvSpPr>
        <p:spPr bwMode="auto">
          <a:xfrm>
            <a:off x="8760296" y="5085184"/>
            <a:ext cx="1152128" cy="470957"/>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699564D3-3762-5E4B-B209-3756BE0EBC44}"/>
                  </a:ext>
                </a:extLst>
              </p:cNvPr>
              <p:cNvSpPr txBox="1"/>
              <p:nvPr/>
            </p:nvSpPr>
            <p:spPr>
              <a:xfrm>
                <a:off x="2823239" y="5556141"/>
                <a:ext cx="8856984" cy="614655"/>
              </a:xfrm>
              <a:prstGeom prst="rect">
                <a:avLst/>
              </a:prstGeom>
              <a:noFill/>
            </p:spPr>
            <p:txBody>
              <a:bodyPr wrap="square" rtlCol="0">
                <a:spAutoFit/>
              </a:bodyPr>
              <a:lstStyle/>
              <a:p>
                <a:r>
                  <a:rPr lang="en-US" sz="2400" dirty="0">
                    <a:solidFill>
                      <a:srgbClr val="FF0000"/>
                    </a:solidFill>
                  </a:rPr>
                  <a:t>So we take the mean of the two middle values, </a:t>
                </a:r>
                <a14:m>
                  <m:oMath xmlns:m="http://schemas.openxmlformats.org/officeDocument/2006/math">
                    <m:f>
                      <m:fPr>
                        <m:ctrlPr>
                          <a:rPr lang="en-US"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6.5+6.7</m:t>
                        </m:r>
                      </m:num>
                      <m:den>
                        <m:r>
                          <a:rPr lang="en-GB" sz="2400" b="0" i="1" smtClean="0">
                            <a:solidFill>
                              <a:srgbClr val="FF0000"/>
                            </a:solidFill>
                            <a:latin typeface="Cambria Math" panose="02040503050406030204" pitchFamily="18" charset="0"/>
                          </a:rPr>
                          <m:t>2</m:t>
                        </m:r>
                      </m:den>
                    </m:f>
                    <m:r>
                      <a:rPr lang="en-GB" sz="2400" b="0" i="1" smtClean="0">
                        <a:solidFill>
                          <a:srgbClr val="FF0000"/>
                        </a:solidFill>
                        <a:latin typeface="Cambria Math" panose="02040503050406030204" pitchFamily="18" charset="0"/>
                      </a:rPr>
                      <m:t>=6.6</m:t>
                    </m:r>
                  </m:oMath>
                </a14:m>
                <a:endParaRPr lang="en-US" sz="2400" dirty="0">
                  <a:solidFill>
                    <a:srgbClr val="FF0000"/>
                  </a:solidFill>
                </a:endParaRPr>
              </a:p>
            </p:txBody>
          </p:sp>
        </mc:Choice>
        <mc:Fallback xmlns="">
          <p:sp>
            <p:nvSpPr>
              <p:cNvPr id="10" name="TextBox 9">
                <a:extLst>
                  <a:ext uri="{FF2B5EF4-FFF2-40B4-BE49-F238E27FC236}">
                    <a16:creationId xmlns:a16="http://schemas.microsoft.com/office/drawing/2014/main" id="{699564D3-3762-5E4B-B209-3756BE0EBC44}"/>
                  </a:ext>
                </a:extLst>
              </p:cNvPr>
              <p:cNvSpPr txBox="1">
                <a:spLocks noRot="1" noChangeAspect="1" noMove="1" noResize="1" noEditPoints="1" noAdjustHandles="1" noChangeArrowheads="1" noChangeShapeType="1" noTextEdit="1"/>
              </p:cNvSpPr>
              <p:nvPr/>
            </p:nvSpPr>
            <p:spPr>
              <a:xfrm>
                <a:off x="2823239" y="5556141"/>
                <a:ext cx="8856984" cy="614655"/>
              </a:xfrm>
              <a:prstGeom prst="rect">
                <a:avLst/>
              </a:prstGeom>
              <a:blipFill>
                <a:blip r:embed="rId3"/>
                <a:stretch>
                  <a:fillRect l="-1001" b="-6000"/>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ED49B29C-F405-B844-A66A-E5AF07106193}"/>
              </a:ext>
            </a:extLst>
          </p:cNvPr>
          <p:cNvSpPr txBox="1"/>
          <p:nvPr/>
        </p:nvSpPr>
        <p:spPr>
          <a:xfrm>
            <a:off x="2495600" y="6170796"/>
            <a:ext cx="9433048" cy="461665"/>
          </a:xfrm>
          <a:prstGeom prst="rect">
            <a:avLst/>
          </a:prstGeom>
          <a:noFill/>
        </p:spPr>
        <p:txBody>
          <a:bodyPr wrap="square" rtlCol="0">
            <a:spAutoFit/>
          </a:bodyPr>
          <a:lstStyle/>
          <a:p>
            <a:r>
              <a:rPr lang="en-US" sz="2400" dirty="0">
                <a:solidFill>
                  <a:srgbClr val="FF0000"/>
                </a:solidFill>
              </a:rPr>
              <a:t>b) If we delete 5.9 and 8.2, then the median remains the same.</a:t>
            </a:r>
          </a:p>
        </p:txBody>
      </p:sp>
      <p:sp>
        <p:nvSpPr>
          <p:cNvPr id="13" name="TextBox 7">
            <a:extLst>
              <a:ext uri="{FF2B5EF4-FFF2-40B4-BE49-F238E27FC236}">
                <a16:creationId xmlns:a16="http://schemas.microsoft.com/office/drawing/2014/main" id="{23E1ABC8-FFD6-B74E-937F-2055C6141DE4}"/>
              </a:ext>
            </a:extLst>
          </p:cNvPr>
          <p:cNvSpPr txBox="1">
            <a:spLocks noChangeArrowheads="1"/>
          </p:cNvSpPr>
          <p:nvPr/>
        </p:nvSpPr>
        <p:spPr bwMode="auto">
          <a:xfrm>
            <a:off x="0" y="79184"/>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E3 </a:t>
            </a:r>
          </a:p>
          <a:p>
            <a:pPr algn="ctr">
              <a:spcAft>
                <a:spcPts val="600"/>
              </a:spcAft>
            </a:pPr>
            <a:r>
              <a:rPr lang="en-US" altLang="en-US" b="1" dirty="0">
                <a:solidFill>
                  <a:schemeClr val="bg1"/>
                </a:solidFill>
              </a:rPr>
              <a:t>Section E3.1</a:t>
            </a:r>
            <a:endParaRPr lang="en-US" altLang="en-US" b="1" dirty="0">
              <a:solidFill>
                <a:schemeClr val="bg1"/>
              </a:solidFill>
            </a:endParaRPr>
          </a:p>
        </p:txBody>
      </p:sp>
    </p:spTree>
    <p:extLst>
      <p:ext uri="{BB962C8B-B14F-4D97-AF65-F5344CB8AC3E}">
        <p14:creationId xmlns:p14="http://schemas.microsoft.com/office/powerpoint/2010/main" val="3815298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animBg="1"/>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07568" y="69968"/>
            <a:ext cx="9954579" cy="523220"/>
          </a:xfrm>
          <a:prstGeom prst="rect">
            <a:avLst/>
          </a:prstGeom>
          <a:noFill/>
        </p:spPr>
        <p:txBody>
          <a:bodyPr wrap="square" rtlCol="0">
            <a:spAutoFit/>
          </a:bodyPr>
          <a:lstStyle/>
          <a:p>
            <a:pPr algn="ctr"/>
            <a:r>
              <a:rPr lang="en-US" sz="2800" b="1" dirty="0">
                <a:latin typeface="Arial"/>
                <a:cs typeface="Arial"/>
              </a:rPr>
              <a:t>Measures of </a:t>
            </a:r>
            <a:r>
              <a:rPr lang="en-US" sz="2800" b="1" dirty="0" smtClean="0">
                <a:latin typeface="Arial"/>
                <a:cs typeface="Arial"/>
              </a:rPr>
              <a:t>Central </a:t>
            </a:r>
            <a:r>
              <a:rPr lang="en-US" sz="2800" b="1" dirty="0">
                <a:latin typeface="Arial"/>
                <a:cs typeface="Arial"/>
              </a:rPr>
              <a:t>T</a:t>
            </a:r>
            <a:r>
              <a:rPr lang="en-US" sz="2800" b="1" dirty="0" smtClean="0">
                <a:latin typeface="Arial"/>
                <a:cs typeface="Arial"/>
              </a:rPr>
              <a:t>endency </a:t>
            </a:r>
            <a:endParaRPr lang="en-US" sz="2800" b="1" dirty="0">
              <a:latin typeface="Arial"/>
              <a:cs typeface="Arial"/>
            </a:endParaRPr>
          </a:p>
        </p:txBody>
      </p:sp>
      <p:sp>
        <p:nvSpPr>
          <p:cNvPr id="19" name="TextBox 18">
            <a:extLst>
              <a:ext uri="{FF2B5EF4-FFF2-40B4-BE49-F238E27FC236}">
                <a16:creationId xmlns:a16="http://schemas.microsoft.com/office/drawing/2014/main" id="{E3C4D9FF-99C2-9947-A75D-CBA08FA6C880}"/>
              </a:ext>
            </a:extLst>
          </p:cNvPr>
          <p:cNvSpPr txBox="1"/>
          <p:nvPr/>
        </p:nvSpPr>
        <p:spPr>
          <a:xfrm>
            <a:off x="3330222" y="3586659"/>
            <a:ext cx="3273778" cy="707886"/>
          </a:xfrm>
          <a:prstGeom prst="rect">
            <a:avLst/>
          </a:prstGeom>
          <a:noFill/>
        </p:spPr>
        <p:txBody>
          <a:bodyPr wrap="square" rtlCol="0">
            <a:spAutoFit/>
          </a:bodyPr>
          <a:lstStyle/>
          <a:p>
            <a:endParaRPr lang="en-US"/>
          </a:p>
          <a:p>
            <a:r>
              <a:rPr lang="en-US"/>
              <a:t> </a:t>
            </a:r>
          </a:p>
        </p:txBody>
      </p:sp>
      <p:sp>
        <p:nvSpPr>
          <p:cNvPr id="5" name="TextBox 4">
            <a:extLst>
              <a:ext uri="{FF2B5EF4-FFF2-40B4-BE49-F238E27FC236}">
                <a16:creationId xmlns:a16="http://schemas.microsoft.com/office/drawing/2014/main" id="{51027ADC-867F-394B-830A-07C9C6644CB7}"/>
              </a:ext>
            </a:extLst>
          </p:cNvPr>
          <p:cNvSpPr txBox="1"/>
          <p:nvPr/>
        </p:nvSpPr>
        <p:spPr>
          <a:xfrm>
            <a:off x="2237421" y="777482"/>
            <a:ext cx="9763235" cy="5324535"/>
          </a:xfrm>
          <a:prstGeom prst="rect">
            <a:avLst/>
          </a:prstGeom>
          <a:noFill/>
        </p:spPr>
        <p:txBody>
          <a:bodyPr wrap="square" rtlCol="0">
            <a:spAutoFit/>
          </a:bodyPr>
          <a:lstStyle/>
          <a:p>
            <a:r>
              <a:rPr lang="en-GB" sz="2400" dirty="0">
                <a:cs typeface="Arial" panose="020B0604020202020204" pitchFamily="34" charset="0"/>
              </a:rPr>
              <a:t>We can summarise these measures of central tendency as below.</a:t>
            </a:r>
          </a:p>
          <a:p>
            <a:r>
              <a:rPr lang="en-GB" dirty="0">
                <a:cs typeface="Arial" panose="020B0604020202020204" pitchFamily="34" charset="0"/>
              </a:rPr>
              <a:t>                  </a:t>
            </a: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sz="2400" dirty="0">
              <a:cs typeface="Arial" panose="020B0604020202020204" pitchFamily="34" charset="0"/>
            </a:endParaRPr>
          </a:p>
          <a:p>
            <a:r>
              <a:rPr lang="en-GB" sz="2400" dirty="0" smtClean="0">
                <a:cs typeface="Arial" panose="020B0604020202020204" pitchFamily="34" charset="0"/>
              </a:rPr>
              <a:t>We define </a:t>
            </a:r>
            <a:r>
              <a:rPr lang="en-GB" sz="2400" dirty="0">
                <a:cs typeface="Arial" panose="020B0604020202020204" pitchFamily="34" charset="0"/>
              </a:rPr>
              <a:t>the </a:t>
            </a:r>
            <a:r>
              <a:rPr lang="en-GB" sz="2400" b="1" dirty="0">
                <a:cs typeface="Arial" panose="020B0604020202020204" pitchFamily="34" charset="0"/>
              </a:rPr>
              <a:t>range</a:t>
            </a:r>
            <a:r>
              <a:rPr lang="en-GB" sz="2400" dirty="0">
                <a:cs typeface="Arial" panose="020B0604020202020204" pitchFamily="34" charset="0"/>
              </a:rPr>
              <a:t> as the difference between the largest and smallest values; this </a:t>
            </a:r>
            <a:r>
              <a:rPr lang="en-GB" sz="2400" dirty="0" smtClean="0">
                <a:cs typeface="Arial" panose="020B0604020202020204" pitchFamily="34" charset="0"/>
              </a:rPr>
              <a:t>is, </a:t>
            </a:r>
            <a:r>
              <a:rPr lang="en-GB" sz="2400" dirty="0">
                <a:cs typeface="Arial" panose="020B0604020202020204" pitchFamily="34" charset="0"/>
              </a:rPr>
              <a:t>in </a:t>
            </a:r>
            <a:r>
              <a:rPr lang="en-GB" sz="2400" dirty="0" smtClean="0">
                <a:cs typeface="Arial" panose="020B0604020202020204" pitchFamily="34" charset="0"/>
              </a:rPr>
              <a:t>fact, </a:t>
            </a:r>
            <a:r>
              <a:rPr lang="en-GB" sz="2400" dirty="0">
                <a:cs typeface="Arial" panose="020B0604020202020204" pitchFamily="34" charset="0"/>
              </a:rPr>
              <a:t>a simple measure of the variation in the data as </a:t>
            </a:r>
            <a:r>
              <a:rPr lang="en-GB" sz="2400" dirty="0" smtClean="0">
                <a:cs typeface="Arial" panose="020B0604020202020204" pitchFamily="34" charset="0"/>
              </a:rPr>
              <a:t>is seen </a:t>
            </a:r>
            <a:r>
              <a:rPr lang="en-GB" sz="2400" dirty="0">
                <a:cs typeface="Arial" panose="020B0604020202020204" pitchFamily="34" charset="0"/>
              </a:rPr>
              <a:t>in the </a:t>
            </a:r>
            <a:r>
              <a:rPr lang="en-GB" sz="2400" dirty="0" smtClean="0">
                <a:cs typeface="Arial" panose="020B0604020202020204" pitchFamily="34" charset="0"/>
              </a:rPr>
              <a:t>unit </a:t>
            </a:r>
            <a:r>
              <a:rPr lang="en-GB" sz="2400" dirty="0">
                <a:cs typeface="Arial" panose="020B0604020202020204" pitchFamily="34" charset="0"/>
              </a:rPr>
              <a:t>“Measures of Variation</a:t>
            </a:r>
            <a:r>
              <a:rPr lang="en-GB" sz="2400" dirty="0" smtClean="0">
                <a:cs typeface="Arial" panose="020B0604020202020204" pitchFamily="34" charset="0"/>
              </a:rPr>
              <a:t>”.</a:t>
            </a:r>
            <a:endParaRPr lang="en-GB" sz="2400" dirty="0">
              <a:cs typeface="Arial" panose="020B0604020202020204" pitchFamily="34" charset="0"/>
            </a:endParaRPr>
          </a:p>
        </p:txBody>
      </p:sp>
      <p:pic>
        <p:nvPicPr>
          <p:cNvPr id="8" name="Picture 7"/>
          <p:cNvPicPr>
            <a:picLocks noChangeAspect="1"/>
          </p:cNvPicPr>
          <p:nvPr/>
        </p:nvPicPr>
        <p:blipFill>
          <a:blip r:embed="rId3"/>
          <a:stretch>
            <a:fillRect/>
          </a:stretch>
        </p:blipFill>
        <p:spPr>
          <a:xfrm>
            <a:off x="3200201" y="1484784"/>
            <a:ext cx="7525987" cy="3024336"/>
          </a:xfrm>
          <a:prstGeom prst="rect">
            <a:avLst/>
          </a:prstGeom>
        </p:spPr>
      </p:pic>
      <p:sp>
        <p:nvSpPr>
          <p:cNvPr id="9" name="TextBox 7">
            <a:extLst>
              <a:ext uri="{FF2B5EF4-FFF2-40B4-BE49-F238E27FC236}">
                <a16:creationId xmlns:a16="http://schemas.microsoft.com/office/drawing/2014/main" id="{23E1ABC8-FFD6-B74E-937F-2055C6141DE4}"/>
              </a:ext>
            </a:extLst>
          </p:cNvPr>
          <p:cNvSpPr txBox="1">
            <a:spLocks noChangeArrowheads="1"/>
          </p:cNvSpPr>
          <p:nvPr/>
        </p:nvSpPr>
        <p:spPr bwMode="auto">
          <a:xfrm>
            <a:off x="0" y="79184"/>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E3 </a:t>
            </a:r>
          </a:p>
          <a:p>
            <a:pPr algn="ctr">
              <a:spcAft>
                <a:spcPts val="600"/>
              </a:spcAft>
            </a:pPr>
            <a:r>
              <a:rPr lang="en-US" altLang="en-US" b="1" dirty="0">
                <a:solidFill>
                  <a:schemeClr val="bg1"/>
                </a:solidFill>
              </a:rPr>
              <a:t>Section E3.1</a:t>
            </a:r>
            <a:endParaRPr lang="en-US" altLang="en-US" b="1" dirty="0">
              <a:solidFill>
                <a:schemeClr val="bg1"/>
              </a:solidFill>
            </a:endParaRPr>
          </a:p>
        </p:txBody>
      </p:sp>
    </p:spTree>
    <p:extLst>
      <p:ext uri="{BB962C8B-B14F-4D97-AF65-F5344CB8AC3E}">
        <p14:creationId xmlns:p14="http://schemas.microsoft.com/office/powerpoint/2010/main" val="1482845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nvSpPr>
        <p:spPr bwMode="auto">
          <a:xfrm>
            <a:off x="1609727" y="292685"/>
            <a:ext cx="8146749" cy="383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0">
            <a:scrgbClr r="0" g="0" b="0"/>
          </a:lnRef>
          <a:fillRef idx="0">
            <a:scrgbClr r="0" g="0" b="0"/>
          </a:fillRef>
          <a:effectRef idx="0">
            <a:scrgbClr r="0" g="0" b="0"/>
          </a:effectRef>
          <a:fontRef idx="major"/>
        </p:style>
        <p:txBody>
          <a:bodyPr vert="horz" wrap="square" lIns="0" tIns="0" rIns="0" bIns="0" numCol="1" anchor="t" anchorCtr="0" compatLnSpc="1">
            <a:prstTxWarp prst="textNoShape">
              <a:avLst/>
            </a:prstTxWarp>
          </a:bodyPr>
          <a:lstStyle>
            <a:lvl1pPr algn="l" defTabSz="457200" rtl="0" eaLnBrk="0" fontAlgn="base" hangingPunct="0">
              <a:lnSpc>
                <a:spcPts val="2100"/>
              </a:lnSpc>
              <a:spcBef>
                <a:spcPct val="0"/>
              </a:spcBef>
              <a:spcAft>
                <a:spcPct val="0"/>
              </a:spcAft>
              <a:defRPr sz="2000" b="1" kern="1200">
                <a:solidFill>
                  <a:schemeClr val="tx1"/>
                </a:solidFill>
                <a:latin typeface="+mj-lt"/>
                <a:ea typeface="+mj-ea"/>
                <a:cs typeface="+mj-cs"/>
              </a:defRPr>
            </a:lvl1pPr>
            <a:lvl2pPr algn="l" defTabSz="457200" rtl="0" eaLnBrk="0" fontAlgn="base" hangingPunct="0">
              <a:lnSpc>
                <a:spcPts val="2100"/>
              </a:lnSpc>
              <a:spcBef>
                <a:spcPct val="0"/>
              </a:spcBef>
              <a:spcAft>
                <a:spcPct val="0"/>
              </a:spcAft>
              <a:defRPr sz="2000" b="1">
                <a:solidFill>
                  <a:schemeClr val="tx1"/>
                </a:solidFill>
                <a:latin typeface="+mj-lt"/>
                <a:ea typeface="+mj-ea"/>
                <a:cs typeface="+mj-cs"/>
              </a:defRPr>
            </a:lvl2pPr>
            <a:lvl3pPr algn="l" defTabSz="457200" rtl="0" eaLnBrk="0" fontAlgn="base" hangingPunct="0">
              <a:lnSpc>
                <a:spcPts val="2100"/>
              </a:lnSpc>
              <a:spcBef>
                <a:spcPct val="0"/>
              </a:spcBef>
              <a:spcAft>
                <a:spcPct val="0"/>
              </a:spcAft>
              <a:defRPr sz="2000" b="1">
                <a:solidFill>
                  <a:schemeClr val="tx1"/>
                </a:solidFill>
                <a:latin typeface="+mj-lt"/>
                <a:ea typeface="+mj-ea"/>
                <a:cs typeface="+mj-cs"/>
              </a:defRPr>
            </a:lvl3pPr>
            <a:lvl4pPr algn="l" defTabSz="457200" rtl="0" eaLnBrk="0" fontAlgn="base" hangingPunct="0">
              <a:lnSpc>
                <a:spcPts val="2100"/>
              </a:lnSpc>
              <a:spcBef>
                <a:spcPct val="0"/>
              </a:spcBef>
              <a:spcAft>
                <a:spcPct val="0"/>
              </a:spcAft>
              <a:defRPr sz="2000" b="1">
                <a:solidFill>
                  <a:schemeClr val="tx1"/>
                </a:solidFill>
                <a:latin typeface="+mj-lt"/>
                <a:ea typeface="+mj-ea"/>
                <a:cs typeface="+mj-cs"/>
              </a:defRPr>
            </a:lvl4pPr>
            <a:lvl5pPr algn="l" defTabSz="457200" rtl="0" eaLnBrk="0" fontAlgn="base" hangingPunct="0">
              <a:lnSpc>
                <a:spcPts val="2100"/>
              </a:lnSpc>
              <a:spcBef>
                <a:spcPct val="0"/>
              </a:spcBef>
              <a:spcAft>
                <a:spcPct val="0"/>
              </a:spcAft>
              <a:defRPr sz="2000" b="1">
                <a:solidFill>
                  <a:schemeClr val="tx1"/>
                </a:solidFill>
                <a:latin typeface="+mj-lt"/>
                <a:ea typeface="+mj-ea"/>
                <a:cs typeface="+mj-cs"/>
              </a:defRPr>
            </a:lvl5pPr>
            <a:lvl6pPr marL="457200" algn="l" defTabSz="457200" rtl="0" fontAlgn="base">
              <a:lnSpc>
                <a:spcPts val="2100"/>
              </a:lnSpc>
              <a:spcBef>
                <a:spcPct val="0"/>
              </a:spcBef>
              <a:spcAft>
                <a:spcPct val="0"/>
              </a:spcAft>
              <a:defRPr sz="2000" b="1">
                <a:solidFill>
                  <a:schemeClr val="tx1"/>
                </a:solidFill>
                <a:latin typeface="+mj-lt"/>
                <a:ea typeface="+mj-ea"/>
                <a:cs typeface="+mj-cs"/>
              </a:defRPr>
            </a:lvl6pPr>
            <a:lvl7pPr marL="914400" algn="l" defTabSz="457200" rtl="0" fontAlgn="base">
              <a:lnSpc>
                <a:spcPts val="2100"/>
              </a:lnSpc>
              <a:spcBef>
                <a:spcPct val="0"/>
              </a:spcBef>
              <a:spcAft>
                <a:spcPct val="0"/>
              </a:spcAft>
              <a:defRPr sz="2000" b="1">
                <a:solidFill>
                  <a:schemeClr val="tx1"/>
                </a:solidFill>
                <a:latin typeface="+mj-lt"/>
                <a:ea typeface="+mj-ea"/>
                <a:cs typeface="+mj-cs"/>
              </a:defRPr>
            </a:lvl7pPr>
            <a:lvl8pPr marL="1371600" algn="l" defTabSz="457200" rtl="0" fontAlgn="base">
              <a:lnSpc>
                <a:spcPts val="2100"/>
              </a:lnSpc>
              <a:spcBef>
                <a:spcPct val="0"/>
              </a:spcBef>
              <a:spcAft>
                <a:spcPct val="0"/>
              </a:spcAft>
              <a:defRPr sz="2000" b="1">
                <a:solidFill>
                  <a:schemeClr val="tx1"/>
                </a:solidFill>
                <a:latin typeface="+mj-lt"/>
                <a:ea typeface="+mj-ea"/>
                <a:cs typeface="+mj-cs"/>
              </a:defRPr>
            </a:lvl8pPr>
            <a:lvl9pPr marL="1828800" algn="l" defTabSz="457200" rtl="0" fontAlgn="base">
              <a:lnSpc>
                <a:spcPts val="2100"/>
              </a:lnSpc>
              <a:spcBef>
                <a:spcPct val="0"/>
              </a:spcBef>
              <a:spcAft>
                <a:spcPct val="0"/>
              </a:spcAft>
              <a:defRPr sz="2000" b="1">
                <a:solidFill>
                  <a:schemeClr val="tx1"/>
                </a:solidFill>
                <a:latin typeface="+mj-lt"/>
                <a:ea typeface="+mj-ea"/>
                <a:cs typeface="+mj-cs"/>
              </a:defRPr>
            </a:lvl9pPr>
          </a:lstStyle>
          <a:p>
            <a:pPr eaLnBrk="1" hangingPunct="1"/>
            <a:endParaRPr lang="en-US" altLang="en-US" sz="2400">
              <a:latin typeface="Arial" charset="0"/>
              <a:cs typeface="Arial" charset="0"/>
            </a:endParaRPr>
          </a:p>
        </p:txBody>
      </p:sp>
      <p:sp>
        <p:nvSpPr>
          <p:cNvPr id="4" name="TextBox 3"/>
          <p:cNvSpPr txBox="1"/>
          <p:nvPr/>
        </p:nvSpPr>
        <p:spPr>
          <a:xfrm>
            <a:off x="2145651" y="51488"/>
            <a:ext cx="9984431" cy="523220"/>
          </a:xfrm>
          <a:prstGeom prst="rect">
            <a:avLst/>
          </a:prstGeom>
          <a:noFill/>
        </p:spPr>
        <p:txBody>
          <a:bodyPr wrap="square" rtlCol="0">
            <a:spAutoFit/>
          </a:bodyPr>
          <a:lstStyle/>
          <a:p>
            <a:pPr algn="ctr"/>
            <a:r>
              <a:rPr lang="en-US" sz="2800" b="1" dirty="0">
                <a:latin typeface="Arial"/>
                <a:cs typeface="Arial"/>
              </a:rPr>
              <a:t>Section </a:t>
            </a:r>
            <a:r>
              <a:rPr lang="en-US" sz="2800" b="1" dirty="0" smtClean="0">
                <a:latin typeface="Arial"/>
                <a:cs typeface="Arial"/>
              </a:rPr>
              <a:t>E3.1</a:t>
            </a:r>
            <a:r>
              <a:rPr lang="en-US" sz="2800" b="1" dirty="0">
                <a:latin typeface="Arial"/>
                <a:cs typeface="Arial"/>
              </a:rPr>
              <a:t>: Fitness Check</a:t>
            </a:r>
          </a:p>
        </p:txBody>
      </p:sp>
      <p:sp>
        <p:nvSpPr>
          <p:cNvPr id="19" name="TextBox 18">
            <a:extLst>
              <a:ext uri="{FF2B5EF4-FFF2-40B4-BE49-F238E27FC236}">
                <a16:creationId xmlns:a16="http://schemas.microsoft.com/office/drawing/2014/main" id="{E3C4D9FF-99C2-9947-A75D-CBA08FA6C880}"/>
              </a:ext>
            </a:extLst>
          </p:cNvPr>
          <p:cNvSpPr txBox="1"/>
          <p:nvPr/>
        </p:nvSpPr>
        <p:spPr>
          <a:xfrm>
            <a:off x="2710954" y="2780928"/>
            <a:ext cx="9217024" cy="461665"/>
          </a:xfrm>
          <a:prstGeom prst="rect">
            <a:avLst/>
          </a:prstGeom>
          <a:noFill/>
        </p:spPr>
        <p:txBody>
          <a:bodyPr wrap="square" rtlCol="0">
            <a:spAutoFit/>
          </a:bodyPr>
          <a:lstStyle/>
          <a:p>
            <a:r>
              <a:rPr lang="en-US" sz="2400" dirty="0"/>
              <a:t>For this data, find the  a) </a:t>
            </a:r>
            <a:r>
              <a:rPr lang="en-US" sz="2400" dirty="0" smtClean="0"/>
              <a:t>mean    </a:t>
            </a:r>
            <a:r>
              <a:rPr lang="en-US" sz="2400" dirty="0"/>
              <a:t>b) </a:t>
            </a:r>
            <a:r>
              <a:rPr lang="en-US" sz="2400" dirty="0" smtClean="0"/>
              <a:t>median     </a:t>
            </a:r>
            <a:r>
              <a:rPr lang="en-US" sz="2400" dirty="0"/>
              <a:t>c) </a:t>
            </a:r>
            <a:r>
              <a:rPr lang="en-US" sz="2400" dirty="0" smtClean="0"/>
              <a:t>mode.</a:t>
            </a:r>
            <a:endParaRPr lang="en-US" sz="2400" dirty="0"/>
          </a:p>
        </p:txBody>
      </p:sp>
      <p:sp>
        <p:nvSpPr>
          <p:cNvPr id="3" name="TextBox 2">
            <a:extLst>
              <a:ext uri="{FF2B5EF4-FFF2-40B4-BE49-F238E27FC236}">
                <a16:creationId xmlns:a16="http://schemas.microsoft.com/office/drawing/2014/main" id="{20A422D9-63D9-E24B-A7BD-A004EE970241}"/>
              </a:ext>
            </a:extLst>
          </p:cNvPr>
          <p:cNvSpPr txBox="1"/>
          <p:nvPr/>
        </p:nvSpPr>
        <p:spPr>
          <a:xfrm>
            <a:off x="2293496" y="821977"/>
            <a:ext cx="9634482" cy="461665"/>
          </a:xfrm>
          <a:prstGeom prst="rect">
            <a:avLst/>
          </a:prstGeom>
          <a:noFill/>
        </p:spPr>
        <p:txBody>
          <a:bodyPr wrap="square" rtlCol="0">
            <a:spAutoFit/>
          </a:bodyPr>
          <a:lstStyle/>
          <a:p>
            <a:r>
              <a:rPr lang="en-US" sz="2400" dirty="0"/>
              <a:t>1.  Twenty students were asked their shoe size. Here are the results:</a:t>
            </a:r>
          </a:p>
        </p:txBody>
      </p:sp>
      <p:pic>
        <p:nvPicPr>
          <p:cNvPr id="6" name="Picture 5">
            <a:extLst>
              <a:ext uri="{FF2B5EF4-FFF2-40B4-BE49-F238E27FC236}">
                <a16:creationId xmlns:a16="http://schemas.microsoft.com/office/drawing/2014/main" id="{A214B84B-AEEF-5349-A0BF-7428BFC21D3F}"/>
              </a:ext>
            </a:extLst>
          </p:cNvPr>
          <p:cNvPicPr>
            <a:picLocks noChangeAspect="1"/>
          </p:cNvPicPr>
          <p:nvPr/>
        </p:nvPicPr>
        <p:blipFill>
          <a:blip r:embed="rId3"/>
          <a:stretch>
            <a:fillRect/>
          </a:stretch>
        </p:blipFill>
        <p:spPr>
          <a:xfrm>
            <a:off x="3431704" y="1324230"/>
            <a:ext cx="7048500" cy="1320800"/>
          </a:xfrm>
          <a:prstGeom prst="rect">
            <a:avLst/>
          </a:prstGeom>
        </p:spPr>
      </p:pic>
      <p:sp>
        <p:nvSpPr>
          <p:cNvPr id="9" name="TextBox 8">
            <a:extLst>
              <a:ext uri="{FF2B5EF4-FFF2-40B4-BE49-F238E27FC236}">
                <a16:creationId xmlns:a16="http://schemas.microsoft.com/office/drawing/2014/main" id="{42011625-E4CA-E34E-9133-253A8EE04CB6}"/>
              </a:ext>
            </a:extLst>
          </p:cNvPr>
          <p:cNvSpPr txBox="1"/>
          <p:nvPr/>
        </p:nvSpPr>
        <p:spPr>
          <a:xfrm>
            <a:off x="2892245" y="3286917"/>
            <a:ext cx="1872208" cy="461665"/>
          </a:xfrm>
          <a:prstGeom prst="rect">
            <a:avLst/>
          </a:prstGeom>
          <a:noFill/>
        </p:spPr>
        <p:txBody>
          <a:bodyPr wrap="square" rtlCol="0">
            <a:spAutoFit/>
          </a:bodyPr>
          <a:lstStyle/>
          <a:p>
            <a:r>
              <a:rPr lang="en-US" sz="2400" dirty="0">
                <a:solidFill>
                  <a:srgbClr val="FF0000"/>
                </a:solidFill>
              </a:rPr>
              <a:t>Answers</a:t>
            </a:r>
          </a:p>
        </p:txBody>
      </p:sp>
      <p:sp>
        <p:nvSpPr>
          <p:cNvPr id="10" name="TextBox 9">
            <a:extLst>
              <a:ext uri="{FF2B5EF4-FFF2-40B4-BE49-F238E27FC236}">
                <a16:creationId xmlns:a16="http://schemas.microsoft.com/office/drawing/2014/main" id="{FA8DC64B-317D-3F40-AEED-904AB41CEAB9}"/>
              </a:ext>
            </a:extLst>
          </p:cNvPr>
          <p:cNvSpPr txBox="1"/>
          <p:nvPr/>
        </p:nvSpPr>
        <p:spPr>
          <a:xfrm>
            <a:off x="4766899" y="3295823"/>
            <a:ext cx="4777303" cy="461665"/>
          </a:xfrm>
          <a:prstGeom prst="rect">
            <a:avLst/>
          </a:prstGeom>
          <a:noFill/>
        </p:spPr>
        <p:txBody>
          <a:bodyPr wrap="square" rtlCol="0">
            <a:spAutoFit/>
          </a:bodyPr>
          <a:lstStyle/>
          <a:p>
            <a:r>
              <a:rPr lang="en-US" sz="2400" dirty="0">
                <a:solidFill>
                  <a:srgbClr val="FF0000"/>
                </a:solidFill>
              </a:rPr>
              <a:t>a) 6.8           b) 6.75            c) 6 </a:t>
            </a:r>
          </a:p>
        </p:txBody>
      </p:sp>
      <p:sp>
        <p:nvSpPr>
          <p:cNvPr id="12" name="TextBox 11">
            <a:extLst>
              <a:ext uri="{FF2B5EF4-FFF2-40B4-BE49-F238E27FC236}">
                <a16:creationId xmlns:a16="http://schemas.microsoft.com/office/drawing/2014/main" id="{986C0E64-4634-364C-8859-69BCB64F6141}"/>
              </a:ext>
            </a:extLst>
          </p:cNvPr>
          <p:cNvSpPr txBox="1"/>
          <p:nvPr/>
        </p:nvSpPr>
        <p:spPr>
          <a:xfrm>
            <a:off x="2208945" y="3766394"/>
            <a:ext cx="9803584" cy="2923877"/>
          </a:xfrm>
          <a:prstGeom prst="rect">
            <a:avLst/>
          </a:prstGeom>
          <a:noFill/>
        </p:spPr>
        <p:txBody>
          <a:bodyPr wrap="square" rtlCol="0">
            <a:spAutoFit/>
          </a:bodyPr>
          <a:lstStyle/>
          <a:p>
            <a:pPr marL="457200" indent="-457200">
              <a:spcAft>
                <a:spcPts val="600"/>
              </a:spcAft>
              <a:buAutoNum type="arabicPeriod" startAt="2"/>
            </a:pPr>
            <a:r>
              <a:rPr lang="en-US" sz="2400" dirty="0"/>
              <a:t>The students in a class state how many children there are in their family. The results are given below:</a:t>
            </a:r>
          </a:p>
          <a:p>
            <a:pPr>
              <a:spcAft>
                <a:spcPts val="600"/>
              </a:spcAft>
            </a:pPr>
            <a:r>
              <a:rPr lang="en-US" sz="2400" dirty="0"/>
              <a:t>   1, 2, 1, 3, 2, 1, 2, 4, 2, 2, 1, 3, 1, 2, 2, 2, 1, 1, 7, 3, 1, 2, 1, 2, 2, 1, 2, 3</a:t>
            </a:r>
          </a:p>
          <a:p>
            <a:pPr>
              <a:spcAft>
                <a:spcPts val="600"/>
              </a:spcAft>
            </a:pPr>
            <a:r>
              <a:rPr lang="en-US" sz="2400" dirty="0"/>
              <a:t>      a) Find the mean, median and mode for this data set.</a:t>
            </a:r>
          </a:p>
          <a:p>
            <a:pPr>
              <a:spcAft>
                <a:spcPts val="600"/>
              </a:spcAft>
            </a:pPr>
            <a:r>
              <a:rPr lang="en-US" sz="2400" dirty="0"/>
              <a:t>      b) Which could be considered the most sensible average to use?</a:t>
            </a:r>
          </a:p>
          <a:p>
            <a:r>
              <a:rPr lang="en-US" sz="2400" dirty="0"/>
              <a:t>       </a:t>
            </a:r>
          </a:p>
          <a:p>
            <a:r>
              <a:rPr lang="en-US" dirty="0"/>
              <a:t> </a:t>
            </a:r>
          </a:p>
        </p:txBody>
      </p:sp>
      <p:sp>
        <p:nvSpPr>
          <p:cNvPr id="14" name="TextBox 13">
            <a:extLst>
              <a:ext uri="{FF2B5EF4-FFF2-40B4-BE49-F238E27FC236}">
                <a16:creationId xmlns:a16="http://schemas.microsoft.com/office/drawing/2014/main" id="{79EBB031-541A-EB40-8D37-F65B35EB7E97}"/>
              </a:ext>
            </a:extLst>
          </p:cNvPr>
          <p:cNvSpPr txBox="1"/>
          <p:nvPr/>
        </p:nvSpPr>
        <p:spPr>
          <a:xfrm>
            <a:off x="2693873" y="5881088"/>
            <a:ext cx="1872208" cy="461665"/>
          </a:xfrm>
          <a:prstGeom prst="rect">
            <a:avLst/>
          </a:prstGeom>
          <a:noFill/>
        </p:spPr>
        <p:txBody>
          <a:bodyPr wrap="square" rtlCol="0">
            <a:spAutoFit/>
          </a:bodyPr>
          <a:lstStyle/>
          <a:p>
            <a:r>
              <a:rPr lang="en-US" sz="2400" dirty="0">
                <a:solidFill>
                  <a:srgbClr val="FF0000"/>
                </a:solidFill>
              </a:rPr>
              <a:t>Answers</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E91255C0-7F4F-1948-BD9F-DBC3F19C543E}"/>
                  </a:ext>
                </a:extLst>
              </p:cNvPr>
              <p:cNvSpPr txBox="1"/>
              <p:nvPr/>
            </p:nvSpPr>
            <p:spPr>
              <a:xfrm>
                <a:off x="4040725" y="5856688"/>
                <a:ext cx="5715751" cy="461665"/>
              </a:xfrm>
              <a:prstGeom prst="rect">
                <a:avLst/>
              </a:prstGeom>
              <a:noFill/>
            </p:spPr>
            <p:txBody>
              <a:bodyPr wrap="square" rtlCol="0">
                <a:spAutoFit/>
              </a:bodyPr>
              <a:lstStyle/>
              <a:p>
                <a:r>
                  <a:rPr lang="en-US" sz="2400" dirty="0">
                    <a:solidFill>
                      <a:srgbClr val="FF0000"/>
                    </a:solidFill>
                  </a:rPr>
                  <a:t>a) mean </a:t>
                </a:r>
                <a14:m>
                  <m:oMath xmlns:m="http://schemas.openxmlformats.org/officeDocument/2006/math">
                    <m:r>
                      <a:rPr lang="en-US" sz="2400" i="1">
                        <a:solidFill>
                          <a:srgbClr val="FF0000"/>
                        </a:solidFill>
                        <a:latin typeface="Cambria Math" panose="02040503050406030204" pitchFamily="18" charset="0"/>
                        <a:ea typeface="Cambria Math" panose="02040503050406030204" pitchFamily="18" charset="0"/>
                      </a:rPr>
                      <m:t>≈</m:t>
                    </m:r>
                  </m:oMath>
                </a14:m>
                <a:r>
                  <a:rPr lang="en-US" sz="2400" dirty="0">
                    <a:solidFill>
                      <a:srgbClr val="FF0000"/>
                    </a:solidFill>
                  </a:rPr>
                  <a:t> 2.04, median = 2, mode = 2</a:t>
                </a:r>
              </a:p>
            </p:txBody>
          </p:sp>
        </mc:Choice>
        <mc:Fallback xmlns="">
          <p:sp>
            <p:nvSpPr>
              <p:cNvPr id="2" name="TextBox 1">
                <a:extLst>
                  <a:ext uri="{FF2B5EF4-FFF2-40B4-BE49-F238E27FC236}">
                    <a16:creationId xmlns:a16="http://schemas.microsoft.com/office/drawing/2014/main" id="{E91255C0-7F4F-1948-BD9F-DBC3F19C543E}"/>
                  </a:ext>
                </a:extLst>
              </p:cNvPr>
              <p:cNvSpPr txBox="1">
                <a:spLocks noRot="1" noChangeAspect="1" noMove="1" noResize="1" noEditPoints="1" noAdjustHandles="1" noChangeArrowheads="1" noChangeShapeType="1" noTextEdit="1"/>
              </p:cNvSpPr>
              <p:nvPr/>
            </p:nvSpPr>
            <p:spPr>
              <a:xfrm>
                <a:off x="4040725" y="5856688"/>
                <a:ext cx="5715751" cy="461665"/>
              </a:xfrm>
              <a:prstGeom prst="rect">
                <a:avLst/>
              </a:prstGeom>
              <a:blipFill>
                <a:blip r:embed="rId4"/>
                <a:stretch>
                  <a:fillRect l="-1552" t="-7895" b="-23684"/>
                </a:stretch>
              </a:blipFill>
            </p:spPr>
            <p:txBody>
              <a:bodyPr/>
              <a:lstStyle/>
              <a:p>
                <a:r>
                  <a:rPr lang="en-US">
                    <a:noFill/>
                  </a:rPr>
                  <a:t> </a:t>
                </a:r>
              </a:p>
            </p:txBody>
          </p:sp>
        </mc:Fallback>
      </mc:AlternateContent>
      <p:sp>
        <p:nvSpPr>
          <p:cNvPr id="5" name="TextBox 4">
            <a:extLst>
              <a:ext uri="{FF2B5EF4-FFF2-40B4-BE49-F238E27FC236}">
                <a16:creationId xmlns:a16="http://schemas.microsoft.com/office/drawing/2014/main" id="{101F8AC0-8EFF-194A-A2A8-14A60971134D}"/>
              </a:ext>
            </a:extLst>
          </p:cNvPr>
          <p:cNvSpPr txBox="1"/>
          <p:nvPr/>
        </p:nvSpPr>
        <p:spPr>
          <a:xfrm>
            <a:off x="3845447" y="6340630"/>
            <a:ext cx="8778394" cy="461665"/>
          </a:xfrm>
          <a:prstGeom prst="rect">
            <a:avLst/>
          </a:prstGeom>
          <a:noFill/>
        </p:spPr>
        <p:txBody>
          <a:bodyPr wrap="square" rtlCol="0">
            <a:spAutoFit/>
          </a:bodyPr>
          <a:lstStyle/>
          <a:p>
            <a:r>
              <a:rPr lang="en-US" sz="2400" dirty="0">
                <a:solidFill>
                  <a:srgbClr val="FF0000"/>
                </a:solidFill>
              </a:rPr>
              <a:t>b) It would depend on the context but they are all very close.</a:t>
            </a:r>
          </a:p>
        </p:txBody>
      </p:sp>
      <p:sp>
        <p:nvSpPr>
          <p:cNvPr id="15" name="TextBox 7">
            <a:extLst>
              <a:ext uri="{FF2B5EF4-FFF2-40B4-BE49-F238E27FC236}">
                <a16:creationId xmlns:a16="http://schemas.microsoft.com/office/drawing/2014/main" id="{23E1ABC8-FFD6-B74E-937F-2055C6141DE4}"/>
              </a:ext>
            </a:extLst>
          </p:cNvPr>
          <p:cNvSpPr txBox="1">
            <a:spLocks noChangeArrowheads="1"/>
          </p:cNvSpPr>
          <p:nvPr/>
        </p:nvSpPr>
        <p:spPr bwMode="auto">
          <a:xfrm>
            <a:off x="0" y="79184"/>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E3 </a:t>
            </a:r>
          </a:p>
          <a:p>
            <a:pPr algn="ctr">
              <a:spcAft>
                <a:spcPts val="600"/>
              </a:spcAft>
            </a:pPr>
            <a:r>
              <a:rPr lang="en-US" altLang="en-US" b="1" dirty="0">
                <a:solidFill>
                  <a:schemeClr val="bg1"/>
                </a:solidFill>
              </a:rPr>
              <a:t>Section E3.1</a:t>
            </a:r>
            <a:endParaRPr lang="en-US" altLang="en-US" b="1" dirty="0">
              <a:solidFill>
                <a:schemeClr val="bg1"/>
              </a:solidFill>
            </a:endParaRPr>
          </a:p>
        </p:txBody>
      </p:sp>
    </p:spTree>
    <p:extLst>
      <p:ext uri="{BB962C8B-B14F-4D97-AF65-F5344CB8AC3E}">
        <p14:creationId xmlns:p14="http://schemas.microsoft.com/office/powerpoint/2010/main" val="3333177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xEl>
                                              <p:pRg st="1" end="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2">
                                            <p:txEl>
                                              <p:pRg st="2" end="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3" grpId="0"/>
      <p:bldP spid="9" grpId="0"/>
      <p:bldP spid="10" grpId="0"/>
      <p:bldP spid="14" grpId="0"/>
      <p:bldP spid="2"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31132"/>
            <a:ext cx="9915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 </a:t>
            </a:r>
            <a:r>
              <a:rPr kumimoji="0" lang="en-US" altLang="en-US" sz="28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E3.1</a:t>
            </a: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 Review</a:t>
            </a:r>
          </a:p>
        </p:txBody>
      </p:sp>
      <p:sp>
        <p:nvSpPr>
          <p:cNvPr id="15364"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7568" y="1019175"/>
            <a:ext cx="99844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You have completed the </a:t>
            </a: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first Section.</a:t>
            </a:r>
          </a:p>
        </p:txBody>
      </p:sp>
      <p:sp>
        <p:nvSpPr>
          <p:cNvPr id="2" name="TextBox 1">
            <a:extLst>
              <a:ext uri="{FF2B5EF4-FFF2-40B4-BE49-F238E27FC236}">
                <a16:creationId xmlns:a16="http://schemas.microsoft.com/office/drawing/2014/main" id="{680F8782-DF76-DB40-940C-99195A385260}"/>
              </a:ext>
            </a:extLst>
          </p:cNvPr>
          <p:cNvSpPr txBox="1">
            <a:spLocks noChangeArrowheads="1"/>
          </p:cNvSpPr>
          <p:nvPr/>
        </p:nvSpPr>
        <p:spPr bwMode="auto">
          <a:xfrm>
            <a:off x="2242177" y="2192765"/>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If you have completed and understood this </a:t>
            </a:r>
            <a: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section,</a:t>
            </a:r>
            <a:b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click</a:t>
            </a:r>
            <a: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 </a:t>
            </a:r>
            <a:r>
              <a:rPr kumimoji="0" lang="en-US" altLang="en-US" sz="2400" b="0"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to start the </a:t>
            </a:r>
            <a:r>
              <a:rPr kumimoji="0" lang="en-US" altLang="en-US" sz="2400" b="1"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next Section.</a:t>
            </a:r>
          </a:p>
        </p:txBody>
      </p:sp>
      <p:sp>
        <p:nvSpPr>
          <p:cNvPr id="3" name="TextBox 2">
            <a:extLst>
              <a:ext uri="{FF2B5EF4-FFF2-40B4-BE49-F238E27FC236}">
                <a16:creationId xmlns:a16="http://schemas.microsoft.com/office/drawing/2014/main" id="{61145AA3-138E-F040-BCA6-F2E25BC3753E}"/>
              </a:ext>
            </a:extLst>
          </p:cNvPr>
          <p:cNvSpPr txBox="1">
            <a:spLocks noChangeArrowheads="1"/>
          </p:cNvSpPr>
          <p:nvPr/>
        </p:nvSpPr>
        <p:spPr bwMode="auto">
          <a:xfrm>
            <a:off x="2207568" y="3776664"/>
            <a:ext cx="9984432"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t>If you need more examples and interactive practice, go to</a:t>
            </a:r>
            <a:b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hlinkClick r:id="rId2"/>
              </a:rPr>
              <a:t>http://szalonta.hu/ske/text/E3/skee3s1.html</a:t>
            </a:r>
            <a:endPar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49263"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endParaRPr>
          </a:p>
        </p:txBody>
      </p:sp>
      <p:sp>
        <p:nvSpPr>
          <p:cNvPr id="8" name="TextBox 7">
            <a:extLst>
              <a:ext uri="{FF2B5EF4-FFF2-40B4-BE49-F238E27FC236}">
                <a16:creationId xmlns:a16="http://schemas.microsoft.com/office/drawing/2014/main" id="{51795AB3-9361-A14E-B00B-69D3DC525EC5}"/>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STRAND E</a:t>
            </a: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UNIT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E3 </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Section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E3.1</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4963181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theme1.xml><?xml version="1.0" encoding="utf-8"?>
<a:theme xmlns:a="http://schemas.openxmlformats.org/drawingml/2006/main" name="Alapértelmezett terv">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lnDef>
  </a:objectDefaults>
  <a:extraClrSchemeLst>
    <a:extraClrScheme>
      <a:clrScheme name="Alapértelmezett terv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lapértelmezett terv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lapértelmezett terv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lapértelmezett terv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lapértelmezett terv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lapértelmezett terv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Alapértelmezett terv">
  <a:themeElements>
    <a:clrScheme name="Custom 2">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C00000"/>
      </a:hlink>
      <a:folHlink>
        <a:srgbClr val="C00000"/>
      </a:folHlink>
    </a:clrScheme>
    <a:fontScheme name="Alapértelmezett terv">
      <a:majorFont>
        <a:latin typeface="Arial"/>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lnDef>
  </a:objectDefaults>
  <a:extraClrSchemeLst>
    <a:extraClrScheme>
      <a:clrScheme name="Alapértelmezett terv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lapértelmezett terv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lapértelmezett terv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lapértelmezett terv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lapértelmezett terv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lapértelmezett terv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7242D3088D216458E0212DCF115C968" ma:contentTypeVersion="13" ma:contentTypeDescription="Create a new document." ma:contentTypeScope="" ma:versionID="dec315d4ad1de463c9cd8d1883a63030">
  <xsd:schema xmlns:xsd="http://www.w3.org/2001/XMLSchema" xmlns:xs="http://www.w3.org/2001/XMLSchema" xmlns:p="http://schemas.microsoft.com/office/2006/metadata/properties" xmlns:ns3="9ee75292-5076-4fcc-bc52-dcc754448144" xmlns:ns4="f7b00057-f5aa-46f4-8410-da255f325540" targetNamespace="http://schemas.microsoft.com/office/2006/metadata/properties" ma:root="true" ma:fieldsID="dd1e531ce6b01eaefd4a7de6ab057d9e" ns3:_="" ns4:_="">
    <xsd:import namespace="9ee75292-5076-4fcc-bc52-dcc754448144"/>
    <xsd:import namespace="f7b00057-f5aa-46f4-8410-da255f325540"/>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DateTaken" minOccurs="0"/>
                <xsd:element ref="ns4:MediaServiceLocation"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e75292-5076-4fcc-bc52-dcc754448144"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7b00057-f5aa-46f4-8410-da255f325540"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MediaServic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6BE0993-3E8D-4AAE-A529-3CB4C627C3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ee75292-5076-4fcc-bc52-dcc754448144"/>
    <ds:schemaRef ds:uri="f7b00057-f5aa-46f4-8410-da255f3255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243552F-E41D-424C-8547-11ECC67B9BE1}">
  <ds:schemaRefs>
    <ds:schemaRef ds:uri="http://schemas.microsoft.com/sharepoint/v3/contenttype/forms"/>
  </ds:schemaRefs>
</ds:datastoreItem>
</file>

<file path=customXml/itemProps3.xml><?xml version="1.0" encoding="utf-8"?>
<ds:datastoreItem xmlns:ds="http://schemas.openxmlformats.org/officeDocument/2006/customXml" ds:itemID="{A0D26DF9-5106-4408-AEB8-21B8AFA51FB3}">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9ee75292-5076-4fcc-bc52-dcc754448144"/>
    <ds:schemaRef ds:uri="http://purl.org/dc/terms/"/>
    <ds:schemaRef ds:uri="f7b00057-f5aa-46f4-8410-da255f325540"/>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7687</TotalTime>
  <Words>2164</Words>
  <Application>Microsoft Office PowerPoint</Application>
  <PresentationFormat>Widescreen</PresentationFormat>
  <Paragraphs>317</Paragraphs>
  <Slides>20</Slides>
  <Notes>15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ＭＳ Ｐゴシック</vt:lpstr>
      <vt:lpstr>Arial</vt:lpstr>
      <vt:lpstr>Calibri</vt:lpstr>
      <vt:lpstr>Cambria Math</vt:lpstr>
      <vt:lpstr>Times New Roman</vt:lpstr>
      <vt:lpstr>Alapértelmezett terv</vt:lpstr>
      <vt:lpstr>1_Alapértelmezett terv</vt:lpstr>
      <vt:lpstr>TSST Strand E UNIT E3: Measures of Central Tendency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Unit1</dc:title>
  <dc:creator>a</dc:creator>
  <cp:lastModifiedBy>Russell Geach</cp:lastModifiedBy>
  <cp:revision>286</cp:revision>
  <cp:lastPrinted>2016-10-17T08:47:54Z</cp:lastPrinted>
  <dcterms:created xsi:type="dcterms:W3CDTF">2012-10-10T19:07:13Z</dcterms:created>
  <dcterms:modified xsi:type="dcterms:W3CDTF">2021-01-12T16:33:45Z</dcterms:modified>
</cp:coreProperties>
</file>