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4916" r:id="rId5"/>
  </p:sldMasterIdLst>
  <p:notesMasterIdLst>
    <p:notesMasterId r:id="rId32"/>
  </p:notesMasterIdLst>
  <p:handoutMasterIdLst>
    <p:handoutMasterId r:id="rId33"/>
  </p:handoutMasterIdLst>
  <p:sldIdLst>
    <p:sldId id="355" r:id="rId6"/>
    <p:sldId id="345" r:id="rId7"/>
    <p:sldId id="403" r:id="rId8"/>
    <p:sldId id="404" r:id="rId9"/>
    <p:sldId id="405" r:id="rId10"/>
    <p:sldId id="406" r:id="rId11"/>
    <p:sldId id="407" r:id="rId12"/>
    <p:sldId id="408" r:id="rId13"/>
    <p:sldId id="464" r:id="rId14"/>
    <p:sldId id="469" r:id="rId15"/>
    <p:sldId id="412" r:id="rId16"/>
    <p:sldId id="414" r:id="rId17"/>
    <p:sldId id="409" r:id="rId18"/>
    <p:sldId id="415" r:id="rId19"/>
    <p:sldId id="411" r:id="rId20"/>
    <p:sldId id="413" r:id="rId21"/>
    <p:sldId id="416" r:id="rId22"/>
    <p:sldId id="462" r:id="rId23"/>
    <p:sldId id="467" r:id="rId24"/>
    <p:sldId id="470" r:id="rId25"/>
    <p:sldId id="417" r:id="rId26"/>
    <p:sldId id="418" r:id="rId27"/>
    <p:sldId id="420" r:id="rId28"/>
    <p:sldId id="419" r:id="rId29"/>
    <p:sldId id="468" r:id="rId30"/>
    <p:sldId id="471" r:id="rId31"/>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54" autoAdjust="0"/>
    <p:restoredTop sz="94504" autoAdjust="0"/>
  </p:normalViewPr>
  <p:slideViewPr>
    <p:cSldViewPr>
      <p:cViewPr varScale="1">
        <p:scale>
          <a:sx n="65" d="100"/>
          <a:sy n="65" d="100"/>
        </p:scale>
        <p:origin x="606" y="72"/>
      </p:cViewPr>
      <p:guideLst>
        <p:guide orient="horz" pos="2160"/>
        <p:guide pos="3840"/>
      </p:guideLst>
    </p:cSldViewPr>
  </p:slideViewPr>
  <p:outlineViewPr>
    <p:cViewPr varScale="1">
      <p:scale>
        <a:sx n="170" d="200"/>
        <a:sy n="170" d="200"/>
      </p:scale>
      <p:origin x="-780" y="-84"/>
    </p:cViewPr>
  </p:outlineViewPr>
  <p:notesTextViewPr>
    <p:cViewPr>
      <p:scale>
        <a:sx n="3" d="2"/>
        <a:sy n="3" d="2"/>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6/8/2021</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416504655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1188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1520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59589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4801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4827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537813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4463004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1403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559397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30434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65760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875005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200">
                <a:solidFill>
                  <a:schemeClr val="tx1"/>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sz="280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dirty="0"/>
              <a:t>Click to edit Master subtitle style</a:t>
            </a:r>
            <a:endParaRPr lang="en-US" dirty="0"/>
          </a:p>
        </p:txBody>
      </p:sp>
    </p:spTree>
    <p:extLst>
      <p:ext uri="{BB962C8B-B14F-4D97-AF65-F5344CB8AC3E}">
        <p14:creationId xmlns:p14="http://schemas.microsoft.com/office/powerpoint/2010/main" val="2238633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114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2173048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2769529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2881492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941235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1085" y="5031616"/>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3959253150"/>
      </p:ext>
    </p:extLst>
  </p:cSld>
  <p:clrMap bg1="lt1" tx1="dk1" bg2="lt2" tx2="dk2" accent1="accent1" accent2="accent2" accent3="accent3" accent4="accent4" accent5="accent5" accent6="accent6" hlink="hlink" folHlink="folHlink"/>
  <p:sldLayoutIdLst>
    <p:sldLayoutId id="2147484917" r:id="rId1"/>
    <p:sldLayoutId id="2147484918" r:id="rId2"/>
    <p:sldLayoutId id="2147484919" r:id="rId3"/>
    <p:sldLayoutId id="2147484920" r:id="rId4"/>
    <p:sldLayoutId id="2147484921" r:id="rId5"/>
    <p:sldLayoutId id="2147484922" r:id="rId6"/>
    <p:sldLayoutId id="2147484923" r:id="rId7"/>
    <p:sldLayoutId id="2147484924" r:id="rId8"/>
    <p:sldLayoutId id="2147484925" r:id="rId9"/>
    <p:sldLayoutId id="2147484926" r:id="rId10"/>
    <p:sldLayoutId id="2147484927" r:id="rId11"/>
    <p:sldLayoutId id="2147484928"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zalonta.hu/ske/text/E4/skee4s1.html"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1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9.tiff"/><Relationship Id="rId1" Type="http://schemas.openxmlformats.org/officeDocument/2006/relationships/slideLayout" Target="../slideLayouts/slideLayout2.xml"/><Relationship Id="rId4" Type="http://schemas.openxmlformats.org/officeDocument/2006/relationships/image" Target="../media/image10.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tiff"/><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zalonta.hu/ske/text/E4/skee4s2.html"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tiff"/><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zalonta.hu/ske/text/E4/skee4s3.html"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01208"/>
            <a:ext cx="12192000" cy="1325563"/>
          </a:xfrm>
        </p:spPr>
        <p:txBody>
          <a:bodyPr/>
          <a:lstStyle/>
          <a:p>
            <a:r>
              <a:rPr lang="en-GB" sz="3600" b="1" dirty="0" smtClean="0"/>
              <a:t>TSST Strand E</a:t>
            </a:r>
            <a:r>
              <a:rPr lang="en-GB" sz="3600" b="1" dirty="0"/>
              <a:t/>
            </a:r>
            <a:br>
              <a:rPr lang="en-GB" sz="3600" b="1" dirty="0"/>
            </a:br>
            <a:r>
              <a:rPr lang="en-GB" sz="3600" b="1" dirty="0" smtClean="0"/>
              <a:t>UNIT E4: </a:t>
            </a:r>
            <a:r>
              <a:rPr lang="en-GB" sz="3600" b="1" dirty="0"/>
              <a:t>Measures of Variation</a:t>
            </a:r>
            <a:endParaRPr lang="en-GB" sz="3600" dirty="0"/>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E4.1</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first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http://szalonta.hu/ske/text/E4/skee4s1.html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E</a:t>
            </a: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UNIT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E4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E4.1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03268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2" y="35993"/>
            <a:ext cx="99476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Median and Quartiles</a:t>
            </a:r>
          </a:p>
        </p:txBody>
      </p:sp>
      <p:sp>
        <p:nvSpPr>
          <p:cNvPr id="2" name="Rectangle 1">
            <a:extLst>
              <a:ext uri="{FF2B5EF4-FFF2-40B4-BE49-F238E27FC236}">
                <a16:creationId xmlns:a16="http://schemas.microsoft.com/office/drawing/2014/main" id="{EBD75F67-EDC7-854F-98E5-5ED6B4B1D9FF}"/>
              </a:ext>
            </a:extLst>
          </p:cNvPr>
          <p:cNvSpPr/>
          <p:nvPr/>
        </p:nvSpPr>
        <p:spPr>
          <a:xfrm>
            <a:off x="2244303" y="692696"/>
            <a:ext cx="9324303" cy="4247317"/>
          </a:xfrm>
          <a:prstGeom prst="rect">
            <a:avLst/>
          </a:prstGeom>
        </p:spPr>
        <p:txBody>
          <a:bodyPr wrap="square">
            <a:spAutoFit/>
          </a:bodyPr>
          <a:lstStyle/>
          <a:p>
            <a:pPr>
              <a:spcAft>
                <a:spcPts val="1200"/>
              </a:spcAft>
            </a:pPr>
            <a:r>
              <a:rPr lang="en-US" sz="2400" dirty="0"/>
              <a:t>A quartile is one of 3 values, </a:t>
            </a:r>
            <a:r>
              <a:rPr lang="en-US" sz="2400" b="1" dirty="0"/>
              <a:t>lower quartile, median </a:t>
            </a:r>
            <a:r>
              <a:rPr lang="en-US" sz="2400" dirty="0"/>
              <a:t>and</a:t>
            </a:r>
            <a:r>
              <a:rPr lang="en-US" sz="2400" b="1" dirty="0"/>
              <a:t> upper quartile</a:t>
            </a:r>
            <a:r>
              <a:rPr lang="en-US" sz="2400" dirty="0"/>
              <a:t>, which divides data into 4 equal groups.</a:t>
            </a:r>
          </a:p>
          <a:p>
            <a:pPr algn="ctr"/>
            <a:r>
              <a:rPr lang="en-US" sz="2400" dirty="0"/>
              <a:t>A </a:t>
            </a:r>
            <a:r>
              <a:rPr lang="en-US" sz="2400" b="1" dirty="0"/>
              <a:t>percentile</a:t>
            </a:r>
            <a:r>
              <a:rPr lang="en-US" sz="2400" dirty="0"/>
              <a:t> is one of 99 values which </a:t>
            </a:r>
          </a:p>
          <a:p>
            <a:pPr algn="ctr">
              <a:spcAft>
                <a:spcPts val="1200"/>
              </a:spcAft>
            </a:pPr>
            <a:r>
              <a:rPr lang="en-US" sz="2400" dirty="0"/>
              <a:t>divides data into 100 equal groups.</a:t>
            </a:r>
          </a:p>
          <a:p>
            <a:pPr algn="ctr"/>
            <a:r>
              <a:rPr lang="en-US" sz="2400" dirty="0"/>
              <a:t>The </a:t>
            </a:r>
            <a:r>
              <a:rPr lang="en-US" sz="2400" b="1" dirty="0"/>
              <a:t>lower quartile </a:t>
            </a:r>
            <a:r>
              <a:rPr lang="en-US" sz="2400" dirty="0"/>
              <a:t>corresponds to the 25th percentile.                 The </a:t>
            </a:r>
            <a:r>
              <a:rPr lang="en-US" sz="2400" b="1" dirty="0"/>
              <a:t>median</a:t>
            </a:r>
            <a:r>
              <a:rPr lang="en-US" sz="2400" dirty="0"/>
              <a:t> corresponds to the 50th percentile.  </a:t>
            </a:r>
          </a:p>
          <a:p>
            <a:pPr algn="ctr">
              <a:spcAft>
                <a:spcPts val="1200"/>
              </a:spcAft>
            </a:pPr>
            <a:r>
              <a:rPr lang="en-US" sz="2400" dirty="0"/>
              <a:t>The </a:t>
            </a:r>
            <a:r>
              <a:rPr lang="en-US" sz="2400" b="1" dirty="0"/>
              <a:t>upper quartile </a:t>
            </a:r>
            <a:r>
              <a:rPr lang="en-US" sz="2400" dirty="0"/>
              <a:t>corresponds to the 75th percentile.</a:t>
            </a:r>
          </a:p>
          <a:p>
            <a:r>
              <a:rPr lang="en-GB" sz="2400" dirty="0"/>
              <a:t>We sometimes talk about a </a:t>
            </a:r>
            <a:r>
              <a:rPr lang="en-GB" sz="2400" b="1" dirty="0"/>
              <a:t>5-number summary of data </a:t>
            </a:r>
            <a:r>
              <a:rPr lang="en-GB" sz="2400" dirty="0"/>
              <a:t>that enables location and variation to be judged and compared for data sets. Here:</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0216EDC-10F7-9449-AB7F-35E2CB041ED8}"/>
                  </a:ext>
                </a:extLst>
              </p:cNvPr>
              <p:cNvSpPr txBox="1"/>
              <p:nvPr/>
            </p:nvSpPr>
            <p:spPr>
              <a:xfrm>
                <a:off x="4998243" y="4581128"/>
                <a:ext cx="3816424" cy="2631490"/>
              </a:xfrm>
              <a:prstGeom prst="rect">
                <a:avLst/>
              </a:prstGeom>
              <a:noFill/>
            </p:spPr>
            <p:txBody>
              <a:bodyPr wrap="square" rtlCol="0">
                <a:spAutoFit/>
              </a:bodyPr>
              <a:lstStyle/>
              <a:p>
                <a:pPr>
                  <a:spcAft>
                    <a:spcPts val="600"/>
                  </a:spcAft>
                </a:pP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𝑄</m:t>
                        </m:r>
                      </m:e>
                      <m:sub>
                        <m:r>
                          <a:rPr lang="en-GB" sz="2400" i="1">
                            <a:latin typeface="Cambria Math" panose="02040503050406030204" pitchFamily="18" charset="0"/>
                          </a:rPr>
                          <m:t>1</m:t>
                        </m:r>
                      </m:sub>
                    </m:sSub>
                  </m:oMath>
                </a14:m>
                <a:r>
                  <a:rPr lang="en-GB" sz="2400" dirty="0">
                    <a:latin typeface="+mj-lt"/>
                  </a:rPr>
                  <a:t> = minimum value</a:t>
                </a:r>
              </a:p>
              <a:p>
                <a:pPr>
                  <a:spcAft>
                    <a:spcPts val="600"/>
                  </a:spcAft>
                </a:pP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𝑄</m:t>
                        </m:r>
                      </m:e>
                      <m:sub>
                        <m:r>
                          <a:rPr lang="en-GB" sz="2400" i="1">
                            <a:latin typeface="Cambria Math" panose="02040503050406030204" pitchFamily="18" charset="0"/>
                          </a:rPr>
                          <m:t>2</m:t>
                        </m:r>
                      </m:sub>
                    </m:sSub>
                  </m:oMath>
                </a14:m>
                <a:r>
                  <a:rPr lang="en-GB" sz="2400" dirty="0">
                    <a:latin typeface="+mj-lt"/>
                  </a:rPr>
                  <a:t> = lower quartile</a:t>
                </a:r>
              </a:p>
              <a:p>
                <a:pPr>
                  <a:spcAft>
                    <a:spcPts val="600"/>
                  </a:spcAft>
                </a:pP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𝑄</m:t>
                        </m:r>
                      </m:e>
                      <m:sub>
                        <m:r>
                          <a:rPr lang="en-GB" sz="2400" i="1">
                            <a:latin typeface="Cambria Math" panose="02040503050406030204" pitchFamily="18" charset="0"/>
                          </a:rPr>
                          <m:t>3</m:t>
                        </m:r>
                      </m:sub>
                    </m:sSub>
                  </m:oMath>
                </a14:m>
                <a:r>
                  <a:rPr lang="en-GB" sz="2400" dirty="0">
                    <a:latin typeface="+mj-lt"/>
                  </a:rPr>
                  <a:t> = median</a:t>
                </a:r>
              </a:p>
              <a:p>
                <a:pPr>
                  <a:spcAft>
                    <a:spcPts val="600"/>
                  </a:spcAft>
                </a:pP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𝑄</m:t>
                        </m:r>
                      </m:e>
                      <m:sub>
                        <m:r>
                          <a:rPr lang="en-GB" sz="2400" i="1">
                            <a:latin typeface="Cambria Math" panose="02040503050406030204" pitchFamily="18" charset="0"/>
                          </a:rPr>
                          <m:t>4</m:t>
                        </m:r>
                      </m:sub>
                    </m:sSub>
                  </m:oMath>
                </a14:m>
                <a:r>
                  <a:rPr lang="en-GB" sz="2400" dirty="0">
                    <a:latin typeface="+mj-lt"/>
                  </a:rPr>
                  <a:t> = upper quartile</a:t>
                </a:r>
              </a:p>
              <a:p>
                <a:pPr>
                  <a:spcAft>
                    <a:spcPts val="600"/>
                  </a:spcAft>
                </a:pP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𝑄</m:t>
                        </m:r>
                      </m:e>
                      <m:sub>
                        <m:r>
                          <a:rPr lang="en-GB" sz="2400" i="1">
                            <a:latin typeface="Cambria Math" panose="02040503050406030204" pitchFamily="18" charset="0"/>
                          </a:rPr>
                          <m:t>5</m:t>
                        </m:r>
                      </m:sub>
                    </m:sSub>
                  </m:oMath>
                </a14:m>
                <a:r>
                  <a:rPr lang="en-GB" sz="2400" dirty="0">
                    <a:latin typeface="+mj-lt"/>
                  </a:rPr>
                  <a:t> = maximum value</a:t>
                </a:r>
              </a:p>
              <a:p>
                <a:endParaRPr lang="en-US" dirty="0"/>
              </a:p>
            </p:txBody>
          </p:sp>
        </mc:Choice>
        <mc:Fallback xmlns="">
          <p:sp>
            <p:nvSpPr>
              <p:cNvPr id="3" name="TextBox 2">
                <a:extLst>
                  <a:ext uri="{FF2B5EF4-FFF2-40B4-BE49-F238E27FC236}">
                    <a16:creationId xmlns:a16="http://schemas.microsoft.com/office/drawing/2014/main" id="{B0216EDC-10F7-9449-AB7F-35E2CB041ED8}"/>
                  </a:ext>
                </a:extLst>
              </p:cNvPr>
              <p:cNvSpPr txBox="1">
                <a:spLocks noRot="1" noChangeAspect="1" noMove="1" noResize="1" noEditPoints="1" noAdjustHandles="1" noChangeArrowheads="1" noChangeShapeType="1" noTextEdit="1"/>
              </p:cNvSpPr>
              <p:nvPr/>
            </p:nvSpPr>
            <p:spPr>
              <a:xfrm>
                <a:off x="4998243" y="4581128"/>
                <a:ext cx="3816424" cy="2631490"/>
              </a:xfrm>
              <a:prstGeom prst="rect">
                <a:avLst/>
              </a:prstGeom>
              <a:blipFill>
                <a:blip r:embed="rId2"/>
                <a:stretch>
                  <a:fillRect l="-997" t="-1923"/>
                </a:stretch>
              </a:blipFill>
            </p:spPr>
            <p:txBody>
              <a:bodyPr/>
              <a:lstStyle/>
              <a:p>
                <a:r>
                  <a:rPr lang="en-US">
                    <a:noFill/>
                  </a:rPr>
                  <a:t> </a:t>
                </a:r>
              </a:p>
            </p:txBody>
          </p:sp>
        </mc:Fallback>
      </mc:AlternateContent>
      <p:sp>
        <p:nvSpPr>
          <p:cNvPr id="6" name="TextBox 7">
            <a:extLst>
              <a:ext uri="{FF2B5EF4-FFF2-40B4-BE49-F238E27FC236}">
                <a16:creationId xmlns:a16="http://schemas.microsoft.com/office/drawing/2014/main" id="{F5BB6AB2-356E-2B4F-832C-7DED76DEDFEB}"/>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a:t>
            </a:r>
            <a:r>
              <a:rPr lang="en-US" altLang="en-US" b="1" dirty="0" smtClean="0">
                <a:solidFill>
                  <a:prstClr val="white"/>
                </a:solidFill>
              </a:rPr>
              <a:t>E4.2</a:t>
            </a:r>
            <a:endParaRPr lang="en-US" altLang="en-US" b="1" dirty="0">
              <a:solidFill>
                <a:prstClr val="white"/>
              </a:solidFill>
            </a:endParaRPr>
          </a:p>
        </p:txBody>
      </p:sp>
    </p:spTree>
    <p:extLst>
      <p:ext uri="{BB962C8B-B14F-4D97-AF65-F5344CB8AC3E}">
        <p14:creationId xmlns:p14="http://schemas.microsoft.com/office/powerpoint/2010/main" val="138546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25936" y="35151"/>
            <a:ext cx="939631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Quartiles with </a:t>
            </a:r>
            <a:r>
              <a:rPr lang="en-US" altLang="en-US" sz="3000" b="1" i="1" dirty="0">
                <a:latin typeface="Times New Roman" panose="02020603050405020304" pitchFamily="18" charset="0"/>
                <a:cs typeface="Times New Roman" panose="02020603050405020304" pitchFamily="18" charset="0"/>
              </a:rPr>
              <a:t>n</a:t>
            </a:r>
            <a:r>
              <a:rPr lang="en-US" altLang="en-US" sz="2800" b="1" dirty="0"/>
              <a:t> Data Points</a:t>
            </a:r>
          </a:p>
        </p:txBody>
      </p:sp>
      <p:sp>
        <p:nvSpPr>
          <p:cNvPr id="18" name="Rectangle 17">
            <a:extLst>
              <a:ext uri="{FF2B5EF4-FFF2-40B4-BE49-F238E27FC236}">
                <a16:creationId xmlns:a16="http://schemas.microsoft.com/office/drawing/2014/main" id="{377BBEB7-E7B4-DE4C-9C51-A6E71F5A3EF5}"/>
              </a:ext>
            </a:extLst>
          </p:cNvPr>
          <p:cNvSpPr/>
          <p:nvPr/>
        </p:nvSpPr>
        <p:spPr>
          <a:xfrm>
            <a:off x="3810000" y="2767282"/>
            <a:ext cx="4572000" cy="1323439"/>
          </a:xfrm>
          <a:prstGeom prst="rect">
            <a:avLst/>
          </a:prstGeom>
        </p:spPr>
        <p:txBody>
          <a:bodyPr>
            <a:spAutoFit/>
          </a:bodyPr>
          <a:lstStyle/>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4FD94F8-496C-0B46-A079-EB7E925A3C6E}"/>
                  </a:ext>
                </a:extLst>
              </p:cNvPr>
              <p:cNvSpPr txBox="1"/>
              <p:nvPr/>
            </p:nvSpPr>
            <p:spPr>
              <a:xfrm>
                <a:off x="2368203" y="819156"/>
                <a:ext cx="9992493" cy="1000402"/>
              </a:xfrm>
              <a:prstGeom prst="rect">
                <a:avLst/>
              </a:prstGeom>
              <a:noFill/>
            </p:spPr>
            <p:txBody>
              <a:bodyPr wrap="square" rtlCol="0">
                <a:spAutoFit/>
              </a:bodyPr>
              <a:lstStyle/>
              <a:p>
                <a:pPr>
                  <a:spcAft>
                    <a:spcPts val="0"/>
                  </a:spcAft>
                </a:pPr>
                <a:r>
                  <a:rPr lang="en-US" sz="2400" dirty="0"/>
                  <a:t>For a set of </a:t>
                </a:r>
                <a:r>
                  <a:rPr lang="en-US" sz="2400" i="1" dirty="0">
                    <a:latin typeface="Times New Roman" panose="02020603050405020304" pitchFamily="18" charset="0"/>
                    <a:cs typeface="Times New Roman" panose="02020603050405020304" pitchFamily="18" charset="0"/>
                  </a:rPr>
                  <a:t>n</a:t>
                </a:r>
                <a:r>
                  <a:rPr lang="en-US" sz="2400" dirty="0"/>
                  <a:t> data points, the median is located at the middle value; </a:t>
                </a:r>
                <a:br>
                  <a:rPr lang="en-US" sz="2400" dirty="0"/>
                </a:br>
                <a:r>
                  <a:rPr lang="en-US" sz="2400" dirty="0"/>
                  <a:t>i.e.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m:t>
                        </m:r>
                        <m:r>
                          <a:rPr lang="en-GB" sz="2400" i="1">
                            <a:latin typeface="Cambria Math" panose="02040503050406030204" pitchFamily="18" charset="0"/>
                          </a:rPr>
                          <m:t>𝑛</m:t>
                        </m:r>
                        <m:r>
                          <a:rPr lang="en-GB" sz="2400" i="1">
                            <a:latin typeface="Cambria Math" panose="02040503050406030204" pitchFamily="18" charset="0"/>
                          </a:rPr>
                          <m:t>+1)</m:t>
                        </m:r>
                      </m:num>
                      <m:den>
                        <m:r>
                          <a:rPr lang="en-GB" sz="2400" i="1">
                            <a:latin typeface="Cambria Math" panose="02040503050406030204" pitchFamily="18" charset="0"/>
                          </a:rPr>
                          <m:t>2</m:t>
                        </m:r>
                      </m:den>
                    </m:f>
                  </m:oMath>
                </a14:m>
                <a:r>
                  <a:rPr lang="en-US" sz="2400" dirty="0"/>
                  <a:t> data point. The quartiles are at the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m:t>
                        </m:r>
                        <m:r>
                          <a:rPr lang="en-GB" sz="2400" i="1">
                            <a:latin typeface="Cambria Math" panose="02040503050406030204" pitchFamily="18" charset="0"/>
                          </a:rPr>
                          <m:t>𝑛</m:t>
                        </m:r>
                        <m:r>
                          <a:rPr lang="en-GB" sz="2400" i="1">
                            <a:latin typeface="Cambria Math" panose="02040503050406030204" pitchFamily="18" charset="0"/>
                          </a:rPr>
                          <m:t>+1)</m:t>
                        </m:r>
                      </m:num>
                      <m:den>
                        <m:r>
                          <a:rPr lang="en-GB" sz="2400" i="1">
                            <a:latin typeface="Cambria Math" panose="02040503050406030204" pitchFamily="18" charset="0"/>
                          </a:rPr>
                          <m:t>4</m:t>
                        </m:r>
                      </m:den>
                    </m:f>
                  </m:oMath>
                </a14:m>
                <a:r>
                  <a:rPr lang="en-US" sz="2400" dirty="0"/>
                  <a:t> and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3 (</m:t>
                        </m:r>
                        <m:r>
                          <a:rPr lang="en-GB" sz="2400" i="1">
                            <a:latin typeface="Cambria Math" panose="02040503050406030204" pitchFamily="18" charset="0"/>
                          </a:rPr>
                          <m:t>𝑛</m:t>
                        </m:r>
                        <m:r>
                          <a:rPr lang="en-GB" sz="2400" i="1">
                            <a:latin typeface="Cambria Math" panose="02040503050406030204" pitchFamily="18" charset="0"/>
                          </a:rPr>
                          <m:t>+1)</m:t>
                        </m:r>
                      </m:num>
                      <m:den>
                        <m:r>
                          <a:rPr lang="en-GB" sz="2400" i="1">
                            <a:latin typeface="Cambria Math" panose="02040503050406030204" pitchFamily="18" charset="0"/>
                          </a:rPr>
                          <m:t>4</m:t>
                        </m:r>
                      </m:den>
                    </m:f>
                  </m:oMath>
                </a14:m>
                <a:r>
                  <a:rPr lang="en-US" sz="2400" dirty="0"/>
                  <a:t>  data points.</a:t>
                </a:r>
              </a:p>
            </p:txBody>
          </p:sp>
        </mc:Choice>
        <mc:Fallback xmlns="">
          <p:sp>
            <p:nvSpPr>
              <p:cNvPr id="2" name="TextBox 1">
                <a:extLst>
                  <a:ext uri="{FF2B5EF4-FFF2-40B4-BE49-F238E27FC236}">
                    <a16:creationId xmlns="" xmlns:a16="http://schemas.microsoft.com/office/drawing/2014/main" xmlns:a14="http://schemas.microsoft.com/office/drawing/2010/main" id="{64FD94F8-496C-0B46-A079-EB7E925A3C6E}"/>
                  </a:ext>
                </a:extLst>
              </p:cNvPr>
              <p:cNvSpPr txBox="1">
                <a:spLocks noRot="1" noChangeAspect="1" noMove="1" noResize="1" noEditPoints="1" noAdjustHandles="1" noChangeArrowheads="1" noChangeShapeType="1" noTextEdit="1"/>
              </p:cNvSpPr>
              <p:nvPr/>
            </p:nvSpPr>
            <p:spPr>
              <a:xfrm>
                <a:off x="2368203" y="819156"/>
                <a:ext cx="9992493" cy="1000402"/>
              </a:xfrm>
              <a:prstGeom prst="rect">
                <a:avLst/>
              </a:prstGeom>
              <a:blipFill rotWithShape="1">
                <a:blip r:embed="rId3"/>
                <a:stretch>
                  <a:fillRect l="-915" t="-4878" r="-549" b="-4878"/>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77D6A54A-7AC2-6644-8C4E-CB8E12388DA4}"/>
              </a:ext>
            </a:extLst>
          </p:cNvPr>
          <p:cNvSpPr txBox="1"/>
          <p:nvPr/>
        </p:nvSpPr>
        <p:spPr>
          <a:xfrm>
            <a:off x="2368203" y="1827683"/>
            <a:ext cx="9270664" cy="1646605"/>
          </a:xfrm>
          <a:prstGeom prst="rect">
            <a:avLst/>
          </a:prstGeom>
          <a:noFill/>
        </p:spPr>
        <p:txBody>
          <a:bodyPr wrap="square" rtlCol="0">
            <a:spAutoFit/>
          </a:bodyPr>
          <a:lstStyle/>
          <a:p>
            <a:r>
              <a:rPr lang="en-US" sz="2400" b="1" dirty="0"/>
              <a:t>Example: </a:t>
            </a:r>
            <a:r>
              <a:rPr lang="en-US" sz="2400" dirty="0"/>
              <a:t>The number of goals scored by the 13 members of a football team are:</a:t>
            </a:r>
          </a:p>
          <a:p>
            <a:pPr algn="ctr">
              <a:spcAft>
                <a:spcPts val="600"/>
              </a:spcAft>
            </a:pPr>
            <a:r>
              <a:rPr lang="en-US" sz="2400" dirty="0"/>
              <a:t> 9    0    0    8    12    2    1    2    1    10    6    11    8</a:t>
            </a:r>
          </a:p>
          <a:p>
            <a:r>
              <a:rPr lang="en-US" sz="2400" dirty="0"/>
              <a:t>Determine the median and quartiles for this data.</a:t>
            </a:r>
          </a:p>
        </p:txBody>
      </p:sp>
      <p:sp>
        <p:nvSpPr>
          <p:cNvPr id="4" name="TextBox 3">
            <a:extLst>
              <a:ext uri="{FF2B5EF4-FFF2-40B4-BE49-F238E27FC236}">
                <a16:creationId xmlns:a16="http://schemas.microsoft.com/office/drawing/2014/main" id="{5DAFCBA5-D480-C14D-A9A4-C98B8B1703F2}"/>
              </a:ext>
            </a:extLst>
          </p:cNvPr>
          <p:cNvSpPr txBox="1"/>
          <p:nvPr/>
        </p:nvSpPr>
        <p:spPr>
          <a:xfrm>
            <a:off x="2368203" y="3608132"/>
            <a:ext cx="6876764" cy="907941"/>
          </a:xfrm>
          <a:prstGeom prst="rect">
            <a:avLst/>
          </a:prstGeom>
          <a:noFill/>
        </p:spPr>
        <p:txBody>
          <a:bodyPr wrap="square" rtlCol="0">
            <a:spAutoFit/>
          </a:bodyPr>
          <a:lstStyle/>
          <a:p>
            <a:pPr>
              <a:spcAft>
                <a:spcPts val="600"/>
              </a:spcAft>
            </a:pPr>
            <a:r>
              <a:rPr lang="en-US" sz="2400" b="1" dirty="0"/>
              <a:t>Solution  </a:t>
            </a:r>
            <a:r>
              <a:rPr lang="en-US" sz="2400" dirty="0">
                <a:solidFill>
                  <a:srgbClr val="FF0000"/>
                </a:solidFill>
              </a:rPr>
              <a:t>We put the data in order:</a:t>
            </a:r>
          </a:p>
          <a:p>
            <a:r>
              <a:rPr lang="en-US" sz="2400" dirty="0">
                <a:solidFill>
                  <a:srgbClr val="FF0000"/>
                </a:solidFill>
              </a:rPr>
              <a:t>       0   0   1   1   2   2   6   8   8   9   10   11  12 </a:t>
            </a:r>
            <a:r>
              <a:rPr lang="en-US" dirty="0">
                <a:solidFill>
                  <a:srgbClr val="FF0000"/>
                </a:solidFill>
              </a:rPr>
              <a:t>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B31D72D-123B-714A-9FDC-F83B6716DCD9}"/>
                  </a:ext>
                </a:extLst>
              </p:cNvPr>
              <p:cNvSpPr txBox="1"/>
              <p:nvPr/>
            </p:nvSpPr>
            <p:spPr>
              <a:xfrm>
                <a:off x="2488209" y="4573310"/>
                <a:ext cx="9126648" cy="631070"/>
              </a:xfrm>
              <a:prstGeom prst="rect">
                <a:avLst/>
              </a:prstGeom>
              <a:noFill/>
            </p:spPr>
            <p:txBody>
              <a:bodyPr wrap="square" rtlCol="0">
                <a:spAutoFit/>
              </a:bodyPr>
              <a:lstStyle/>
              <a:p>
                <a:r>
                  <a:rPr lang="en-US" sz="2400" dirty="0">
                    <a:solidFill>
                      <a:srgbClr val="FF0000"/>
                    </a:solidFill>
                  </a:rPr>
                  <a:t>Here </a:t>
                </a:r>
                <a:r>
                  <a:rPr lang="en-US" sz="2400" i="1" dirty="0">
                    <a:solidFill>
                      <a:srgbClr val="FF0000"/>
                    </a:solidFill>
                    <a:latin typeface="Times New Roman" panose="02020603050405020304" pitchFamily="18" charset="0"/>
                    <a:cs typeface="Times New Roman" panose="02020603050405020304" pitchFamily="18" charset="0"/>
                  </a:rPr>
                  <a:t>n</a:t>
                </a:r>
                <a:r>
                  <a:rPr lang="en-US" sz="2400" dirty="0">
                    <a:solidFill>
                      <a:srgbClr val="FF0000"/>
                    </a:solidFill>
                  </a:rPr>
                  <a:t> = 13 and </a:t>
                </a:r>
                <a:r>
                  <a:rPr lang="en-US" sz="2400" b="1" dirty="0">
                    <a:solidFill>
                      <a:srgbClr val="FF0000"/>
                    </a:solidFill>
                  </a:rPr>
                  <a:t>median</a:t>
                </a:r>
                <a:r>
                  <a:rPr lang="en-US" sz="2400" dirty="0">
                    <a:solidFill>
                      <a:srgbClr val="FF0000"/>
                    </a:solidFill>
                  </a:rPr>
                  <a:t> is the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m:t>
                        </m:r>
                        <m:r>
                          <a:rPr lang="en-GB" sz="2400">
                            <a:solidFill>
                              <a:srgbClr val="FF0000"/>
                            </a:solidFill>
                            <a:latin typeface="Cambria Math" panose="02040503050406030204" pitchFamily="18" charset="0"/>
                          </a:rPr>
                          <m:t>1</m:t>
                        </m:r>
                        <m:r>
                          <a:rPr lang="en-GB" sz="2400" i="1">
                            <a:solidFill>
                              <a:srgbClr val="FF0000"/>
                            </a:solidFill>
                            <a:latin typeface="Cambria Math" panose="02040503050406030204" pitchFamily="18" charset="0"/>
                          </a:rPr>
                          <m:t>3+1)</m:t>
                        </m:r>
                      </m:num>
                      <m:den>
                        <m:r>
                          <a:rPr lang="en-GB" sz="2400" i="1">
                            <a:solidFill>
                              <a:srgbClr val="FF0000"/>
                            </a:solidFill>
                            <a:latin typeface="Cambria Math" panose="02040503050406030204" pitchFamily="18" charset="0"/>
                          </a:rPr>
                          <m:t>2</m:t>
                        </m:r>
                      </m:den>
                    </m:f>
                  </m:oMath>
                </a14:m>
                <a:r>
                  <a:rPr lang="en-US" sz="2400" dirty="0">
                    <a:solidFill>
                      <a:srgbClr val="FF0000"/>
                    </a:solidFill>
                  </a:rPr>
                  <a:t> = 7</a:t>
                </a:r>
                <a:r>
                  <a:rPr lang="en-US" sz="2400" baseline="30000" dirty="0">
                    <a:solidFill>
                      <a:srgbClr val="FF0000"/>
                    </a:solidFill>
                  </a:rPr>
                  <a:t>th</a:t>
                </a:r>
                <a:r>
                  <a:rPr lang="en-US" sz="2400" dirty="0">
                    <a:solidFill>
                      <a:srgbClr val="FF0000"/>
                    </a:solidFill>
                  </a:rPr>
                  <a:t>  data point, 6</a:t>
                </a:r>
              </a:p>
            </p:txBody>
          </p:sp>
        </mc:Choice>
        <mc:Fallback xmlns="">
          <p:sp>
            <p:nvSpPr>
              <p:cNvPr id="5" name="TextBox 4">
                <a:extLst>
                  <a:ext uri="{FF2B5EF4-FFF2-40B4-BE49-F238E27FC236}">
                    <a16:creationId xmlns:a16="http://schemas.microsoft.com/office/drawing/2014/main" id="{4B31D72D-123B-714A-9FDC-F83B6716DCD9}"/>
                  </a:ext>
                </a:extLst>
              </p:cNvPr>
              <p:cNvSpPr txBox="1">
                <a:spLocks noRot="1" noChangeAspect="1" noMove="1" noResize="1" noEditPoints="1" noAdjustHandles="1" noChangeArrowheads="1" noChangeShapeType="1" noTextEdit="1"/>
              </p:cNvSpPr>
              <p:nvPr/>
            </p:nvSpPr>
            <p:spPr>
              <a:xfrm>
                <a:off x="2488209" y="4573310"/>
                <a:ext cx="9126648" cy="631070"/>
              </a:xfrm>
              <a:prstGeom prst="rect">
                <a:avLst/>
              </a:prstGeom>
              <a:blipFill>
                <a:blip r:embed="rId4"/>
                <a:stretch>
                  <a:fillRect l="-972" b="-8000"/>
                </a:stretch>
              </a:blipFill>
            </p:spPr>
            <p:txBody>
              <a:bodyPr/>
              <a:lstStyle/>
              <a:p>
                <a:r>
                  <a:rPr lang="en-US">
                    <a:noFill/>
                  </a:rPr>
                  <a:t> </a:t>
                </a:r>
              </a:p>
            </p:txBody>
          </p:sp>
        </mc:Fallback>
      </mc:AlternateContent>
      <p:sp>
        <p:nvSpPr>
          <p:cNvPr id="8" name="Oval 7">
            <a:extLst>
              <a:ext uri="{FF2B5EF4-FFF2-40B4-BE49-F238E27FC236}">
                <a16:creationId xmlns:a16="http://schemas.microsoft.com/office/drawing/2014/main" id="{D7185203-66F6-2B49-B9DE-406D4C4E074D}"/>
              </a:ext>
            </a:extLst>
          </p:cNvPr>
          <p:cNvSpPr/>
          <p:nvPr/>
        </p:nvSpPr>
        <p:spPr bwMode="auto">
          <a:xfrm>
            <a:off x="5447928" y="4090721"/>
            <a:ext cx="433608" cy="457357"/>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DD97D5B-F669-5D4A-BA05-6A92405E79BA}"/>
                  </a:ext>
                </a:extLst>
              </p:cNvPr>
              <p:cNvSpPr txBox="1"/>
              <p:nvPr/>
            </p:nvSpPr>
            <p:spPr>
              <a:xfrm>
                <a:off x="2488209" y="5095438"/>
                <a:ext cx="9649072" cy="1785489"/>
              </a:xfrm>
              <a:prstGeom prst="rect">
                <a:avLst/>
              </a:prstGeom>
              <a:noFill/>
            </p:spPr>
            <p:txBody>
              <a:bodyPr wrap="square" rtlCol="0">
                <a:spAutoFit/>
              </a:bodyPr>
              <a:lstStyle/>
              <a:p>
                <a:pPr>
                  <a:spcAft>
                    <a:spcPts val="600"/>
                  </a:spcAft>
                </a:pPr>
                <a:r>
                  <a:rPr lang="en-US" sz="2400" dirty="0">
                    <a:solidFill>
                      <a:srgbClr val="FF0000"/>
                    </a:solidFill>
                  </a:rPr>
                  <a:t>The </a:t>
                </a:r>
                <a:r>
                  <a:rPr lang="en-US" sz="2400" b="1" dirty="0">
                    <a:solidFill>
                      <a:srgbClr val="FF0000"/>
                    </a:solidFill>
                  </a:rPr>
                  <a:t>lower quartile</a:t>
                </a:r>
                <a:r>
                  <a:rPr lang="en-US" sz="2400" dirty="0">
                    <a:solidFill>
                      <a:srgbClr val="FF0000"/>
                    </a:solidFill>
                  </a:rPr>
                  <a:t> is the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m:t>
                        </m:r>
                        <m:r>
                          <a:rPr lang="en-GB" sz="2400">
                            <a:solidFill>
                              <a:srgbClr val="FF0000"/>
                            </a:solidFill>
                            <a:latin typeface="Cambria Math" panose="02040503050406030204" pitchFamily="18" charset="0"/>
                          </a:rPr>
                          <m:t>1</m:t>
                        </m:r>
                        <m:r>
                          <a:rPr lang="en-GB" sz="2400" i="1">
                            <a:solidFill>
                              <a:srgbClr val="FF0000"/>
                            </a:solidFill>
                            <a:latin typeface="Cambria Math" panose="02040503050406030204" pitchFamily="18" charset="0"/>
                          </a:rPr>
                          <m:t>3+1)</m:t>
                        </m:r>
                      </m:num>
                      <m:den>
                        <m:r>
                          <a:rPr lang="en-GB" sz="2400" i="1">
                            <a:solidFill>
                              <a:srgbClr val="FF0000"/>
                            </a:solidFill>
                            <a:latin typeface="Cambria Math" panose="02040503050406030204" pitchFamily="18" charset="0"/>
                          </a:rPr>
                          <m:t>4</m:t>
                        </m:r>
                      </m:den>
                    </m:f>
                  </m:oMath>
                </a14:m>
                <a:r>
                  <a:rPr lang="en-US" sz="2400" dirty="0">
                    <a:solidFill>
                      <a:srgbClr val="FF0000"/>
                    </a:solidFill>
                  </a:rPr>
                  <a:t> = 3.5  data point so we take the mean of the 3</a:t>
                </a:r>
                <a:r>
                  <a:rPr lang="en-US" sz="2400" baseline="30000" dirty="0">
                    <a:solidFill>
                      <a:srgbClr val="FF0000"/>
                    </a:solidFill>
                  </a:rPr>
                  <a:t>rd</a:t>
                </a:r>
                <a:r>
                  <a:rPr lang="en-US" sz="2400" dirty="0">
                    <a:solidFill>
                      <a:srgbClr val="FF0000"/>
                    </a:solidFill>
                  </a:rPr>
                  <a:t> and 4</a:t>
                </a:r>
                <a:r>
                  <a:rPr lang="en-US" sz="2400" baseline="30000" dirty="0">
                    <a:solidFill>
                      <a:srgbClr val="FF0000"/>
                    </a:solidFill>
                  </a:rPr>
                  <a:t>th</a:t>
                </a:r>
                <a:r>
                  <a:rPr lang="en-US" sz="2400" dirty="0">
                    <a:solidFill>
                      <a:srgbClr val="FF0000"/>
                    </a:solidFill>
                  </a:rPr>
                  <a:t> data points,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m:t>
                        </m:r>
                        <m:r>
                          <a:rPr lang="en-GB" sz="2400">
                            <a:solidFill>
                              <a:srgbClr val="FF0000"/>
                            </a:solidFill>
                            <a:latin typeface="Cambria Math" panose="02040503050406030204" pitchFamily="18" charset="0"/>
                          </a:rPr>
                          <m:t>1</m:t>
                        </m:r>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2</m:t>
                        </m:r>
                      </m:den>
                    </m:f>
                  </m:oMath>
                </a14:m>
                <a:r>
                  <a:rPr lang="en-US" sz="2400" dirty="0">
                    <a:solidFill>
                      <a:srgbClr val="FF0000"/>
                    </a:solidFill>
                  </a:rPr>
                  <a:t> = 1.</a:t>
                </a:r>
              </a:p>
              <a:p>
                <a:r>
                  <a:rPr lang="en-US" sz="2400" dirty="0">
                    <a:solidFill>
                      <a:srgbClr val="FF0000"/>
                    </a:solidFill>
                  </a:rPr>
                  <a:t>The </a:t>
                </a:r>
                <a:r>
                  <a:rPr lang="en-US" sz="2400" b="1" dirty="0">
                    <a:solidFill>
                      <a:srgbClr val="FF0000"/>
                    </a:solidFill>
                  </a:rPr>
                  <a:t>upper quartile </a:t>
                </a:r>
                <a:r>
                  <a:rPr lang="en-US" sz="2400" dirty="0">
                    <a:solidFill>
                      <a:srgbClr val="FF0000"/>
                    </a:solidFill>
                  </a:rPr>
                  <a:t>is the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3(</m:t>
                        </m:r>
                        <m:r>
                          <a:rPr lang="en-GB" sz="2400">
                            <a:solidFill>
                              <a:srgbClr val="FF0000"/>
                            </a:solidFill>
                            <a:latin typeface="Cambria Math" panose="02040503050406030204" pitchFamily="18" charset="0"/>
                          </a:rPr>
                          <m:t>1</m:t>
                        </m:r>
                        <m:r>
                          <a:rPr lang="en-GB" sz="2400" i="1">
                            <a:solidFill>
                              <a:srgbClr val="FF0000"/>
                            </a:solidFill>
                            <a:latin typeface="Cambria Math" panose="02040503050406030204" pitchFamily="18" charset="0"/>
                          </a:rPr>
                          <m:t>3+1)</m:t>
                        </m:r>
                      </m:num>
                      <m:den>
                        <m:r>
                          <a:rPr lang="en-GB" sz="2400" i="1">
                            <a:solidFill>
                              <a:srgbClr val="FF0000"/>
                            </a:solidFill>
                            <a:latin typeface="Cambria Math" panose="02040503050406030204" pitchFamily="18" charset="0"/>
                          </a:rPr>
                          <m:t>4</m:t>
                        </m:r>
                      </m:den>
                    </m:f>
                  </m:oMath>
                </a14:m>
                <a:r>
                  <a:rPr lang="en-US" sz="2400" dirty="0">
                    <a:solidFill>
                      <a:srgbClr val="FF0000"/>
                    </a:solidFill>
                  </a:rPr>
                  <a:t> = 10.5, that is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m:t>
                        </m:r>
                        <m:r>
                          <a:rPr lang="en-GB" sz="2400">
                            <a:solidFill>
                              <a:srgbClr val="FF0000"/>
                            </a:solidFill>
                            <a:latin typeface="Cambria Math" panose="02040503050406030204" pitchFamily="18" charset="0"/>
                          </a:rPr>
                          <m:t>9</m:t>
                        </m:r>
                        <m:r>
                          <a:rPr lang="en-GB" sz="2400" i="1">
                            <a:solidFill>
                              <a:srgbClr val="FF0000"/>
                            </a:solidFill>
                            <a:latin typeface="Cambria Math" panose="02040503050406030204" pitchFamily="18" charset="0"/>
                          </a:rPr>
                          <m:t>+10)</m:t>
                        </m:r>
                      </m:num>
                      <m:den>
                        <m:r>
                          <a:rPr lang="en-GB" sz="2400" i="1">
                            <a:solidFill>
                              <a:srgbClr val="FF0000"/>
                            </a:solidFill>
                            <a:latin typeface="Cambria Math" panose="02040503050406030204" pitchFamily="18" charset="0"/>
                          </a:rPr>
                          <m:t>2</m:t>
                        </m:r>
                      </m:den>
                    </m:f>
                  </m:oMath>
                </a14:m>
                <a:r>
                  <a:rPr lang="en-US" sz="2400" dirty="0">
                    <a:solidFill>
                      <a:srgbClr val="FF0000"/>
                    </a:solidFill>
                  </a:rPr>
                  <a:t> = 9.5   </a:t>
                </a:r>
              </a:p>
            </p:txBody>
          </p:sp>
        </mc:Choice>
        <mc:Fallback xmlns="">
          <p:sp>
            <p:nvSpPr>
              <p:cNvPr id="10" name="TextBox 9">
                <a:extLst>
                  <a:ext uri="{FF2B5EF4-FFF2-40B4-BE49-F238E27FC236}">
                    <a16:creationId xmlns:a16="http://schemas.microsoft.com/office/drawing/2014/main" id="{FDD97D5B-F669-5D4A-BA05-6A92405E79BA}"/>
                  </a:ext>
                </a:extLst>
              </p:cNvPr>
              <p:cNvSpPr txBox="1">
                <a:spLocks noRot="1" noChangeAspect="1" noMove="1" noResize="1" noEditPoints="1" noAdjustHandles="1" noChangeArrowheads="1" noChangeShapeType="1" noTextEdit="1"/>
              </p:cNvSpPr>
              <p:nvPr/>
            </p:nvSpPr>
            <p:spPr>
              <a:xfrm>
                <a:off x="2488209" y="5095438"/>
                <a:ext cx="9649072" cy="1785489"/>
              </a:xfrm>
              <a:prstGeom prst="rect">
                <a:avLst/>
              </a:prstGeom>
              <a:blipFill>
                <a:blip r:embed="rId5"/>
                <a:stretch>
                  <a:fillRect l="-920" r="-1051" b="-1408"/>
                </a:stretch>
              </a:blipFill>
            </p:spPr>
            <p:txBody>
              <a:bodyPr/>
              <a:lstStyle/>
              <a:p>
                <a:r>
                  <a:rPr lang="en-US">
                    <a:noFill/>
                  </a:rPr>
                  <a:t> </a:t>
                </a:r>
              </a:p>
            </p:txBody>
          </p:sp>
        </mc:Fallback>
      </mc:AlternateContent>
      <p:sp>
        <p:nvSpPr>
          <p:cNvPr id="11" name="Oval 10">
            <a:extLst>
              <a:ext uri="{FF2B5EF4-FFF2-40B4-BE49-F238E27FC236}">
                <a16:creationId xmlns:a16="http://schemas.microsoft.com/office/drawing/2014/main" id="{27F769FD-8B5C-F346-8415-D7CB7A70871B}"/>
              </a:ext>
            </a:extLst>
          </p:cNvPr>
          <p:cNvSpPr/>
          <p:nvPr/>
        </p:nvSpPr>
        <p:spPr bwMode="auto">
          <a:xfrm>
            <a:off x="3810000" y="4066752"/>
            <a:ext cx="791356" cy="507881"/>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12" name="Oval 11">
            <a:extLst>
              <a:ext uri="{FF2B5EF4-FFF2-40B4-BE49-F238E27FC236}">
                <a16:creationId xmlns:a16="http://schemas.microsoft.com/office/drawing/2014/main" id="{A69C5389-7B91-2E4B-B8EE-58641258AA34}"/>
              </a:ext>
            </a:extLst>
          </p:cNvPr>
          <p:cNvSpPr/>
          <p:nvPr/>
        </p:nvSpPr>
        <p:spPr bwMode="auto">
          <a:xfrm>
            <a:off x="6707520" y="4090721"/>
            <a:ext cx="981291" cy="448114"/>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13" name="TextBox 7">
            <a:extLst>
              <a:ext uri="{FF2B5EF4-FFF2-40B4-BE49-F238E27FC236}">
                <a16:creationId xmlns:a16="http://schemas.microsoft.com/office/drawing/2014/main" id="{E2CDC522-5FF7-1A46-9E32-6A88980C3324}"/>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E4.2</a:t>
            </a:r>
          </a:p>
        </p:txBody>
      </p:sp>
    </p:spTree>
    <p:extLst>
      <p:ext uri="{BB962C8B-B14F-4D97-AF65-F5344CB8AC3E}">
        <p14:creationId xmlns:p14="http://schemas.microsoft.com/office/powerpoint/2010/main" val="73255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38896" y="54632"/>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Box and Whisker Plots</a:t>
            </a:r>
          </a:p>
        </p:txBody>
      </p:sp>
      <p:sp>
        <p:nvSpPr>
          <p:cNvPr id="2" name="Rectangle 1">
            <a:extLst>
              <a:ext uri="{FF2B5EF4-FFF2-40B4-BE49-F238E27FC236}">
                <a16:creationId xmlns:a16="http://schemas.microsoft.com/office/drawing/2014/main" id="{6CA295F3-75E0-0F4C-9712-2D1F9E8C8B9A}"/>
              </a:ext>
            </a:extLst>
          </p:cNvPr>
          <p:cNvSpPr/>
          <p:nvPr/>
        </p:nvSpPr>
        <p:spPr>
          <a:xfrm>
            <a:off x="2238896" y="765315"/>
            <a:ext cx="10081120" cy="1200329"/>
          </a:xfrm>
          <a:prstGeom prst="rect">
            <a:avLst/>
          </a:prstGeom>
        </p:spPr>
        <p:txBody>
          <a:bodyPr wrap="square">
            <a:spAutoFit/>
          </a:bodyPr>
          <a:lstStyle/>
          <a:p>
            <a:r>
              <a:rPr lang="en-US" sz="2400" dirty="0"/>
              <a:t>The box and whisker plot is another measure of variation that enables you to illustrate and compare the measures of both location and variation through the median and quartiles.  Consider the data set below, </a:t>
            </a:r>
          </a:p>
        </p:txBody>
      </p:sp>
      <p:sp>
        <p:nvSpPr>
          <p:cNvPr id="3" name="TextBox 2">
            <a:extLst>
              <a:ext uri="{FF2B5EF4-FFF2-40B4-BE49-F238E27FC236}">
                <a16:creationId xmlns:a16="http://schemas.microsoft.com/office/drawing/2014/main" id="{5779FC2F-4FE8-6C47-BA20-D67450B3D42B}"/>
              </a:ext>
            </a:extLst>
          </p:cNvPr>
          <p:cNvSpPr txBox="1"/>
          <p:nvPr/>
        </p:nvSpPr>
        <p:spPr>
          <a:xfrm>
            <a:off x="2351585" y="4436958"/>
            <a:ext cx="9835007" cy="830997"/>
          </a:xfrm>
          <a:prstGeom prst="rect">
            <a:avLst/>
          </a:prstGeom>
          <a:noFill/>
        </p:spPr>
        <p:txBody>
          <a:bodyPr wrap="square" rtlCol="0">
            <a:spAutoFit/>
          </a:bodyPr>
          <a:lstStyle/>
          <a:p>
            <a:r>
              <a:rPr lang="en-US" sz="2400" dirty="0"/>
              <a:t>The box is formed by the two quartiles, with the median marked by a line, whilst the whiskers are fixed by the two extreme values, 4 and 15.</a:t>
            </a:r>
          </a:p>
        </p:txBody>
      </p:sp>
      <p:pic>
        <p:nvPicPr>
          <p:cNvPr id="4" name="Picture 3">
            <a:extLst>
              <a:ext uri="{FF2B5EF4-FFF2-40B4-BE49-F238E27FC236}">
                <a16:creationId xmlns:a16="http://schemas.microsoft.com/office/drawing/2014/main" id="{4A897C38-2310-7A4C-A682-DF492270D739}"/>
              </a:ext>
            </a:extLst>
          </p:cNvPr>
          <p:cNvPicPr>
            <a:picLocks noChangeAspect="1"/>
          </p:cNvPicPr>
          <p:nvPr/>
        </p:nvPicPr>
        <p:blipFill>
          <a:blip r:embed="rId3"/>
          <a:stretch>
            <a:fillRect/>
          </a:stretch>
        </p:blipFill>
        <p:spPr>
          <a:xfrm>
            <a:off x="4056309" y="1965644"/>
            <a:ext cx="5898629" cy="1866091"/>
          </a:xfrm>
          <a:prstGeom prst="rect">
            <a:avLst/>
          </a:prstGeom>
        </p:spPr>
      </p:pic>
      <p:sp>
        <p:nvSpPr>
          <p:cNvPr id="5" name="TextBox 4">
            <a:extLst>
              <a:ext uri="{FF2B5EF4-FFF2-40B4-BE49-F238E27FC236}">
                <a16:creationId xmlns:a16="http://schemas.microsoft.com/office/drawing/2014/main" id="{C8B48B4F-9D0D-6740-83D9-59C3C04919A9}"/>
              </a:ext>
            </a:extLst>
          </p:cNvPr>
          <p:cNvSpPr txBox="1"/>
          <p:nvPr/>
        </p:nvSpPr>
        <p:spPr>
          <a:xfrm>
            <a:off x="2927648" y="3915814"/>
            <a:ext cx="9073007" cy="461665"/>
          </a:xfrm>
          <a:prstGeom prst="rect">
            <a:avLst/>
          </a:prstGeom>
          <a:noFill/>
        </p:spPr>
        <p:txBody>
          <a:bodyPr wrap="square" rtlCol="0">
            <a:spAutoFit/>
          </a:bodyPr>
          <a:lstStyle/>
          <a:p>
            <a:pPr algn="ctr"/>
            <a:r>
              <a:rPr lang="en-US" sz="2400" dirty="0"/>
              <a:t>We can find the lower quartile, median and upper quartile.</a:t>
            </a:r>
          </a:p>
        </p:txBody>
      </p:sp>
      <p:pic>
        <p:nvPicPr>
          <p:cNvPr id="8" name="Picture 7">
            <a:extLst>
              <a:ext uri="{FF2B5EF4-FFF2-40B4-BE49-F238E27FC236}">
                <a16:creationId xmlns:a16="http://schemas.microsoft.com/office/drawing/2014/main" id="{D377636E-2AB9-1E4C-A8E1-A9147C795CD3}"/>
              </a:ext>
            </a:extLst>
          </p:cNvPr>
          <p:cNvPicPr>
            <a:picLocks noChangeAspect="1"/>
          </p:cNvPicPr>
          <p:nvPr/>
        </p:nvPicPr>
        <p:blipFill>
          <a:blip r:embed="rId4"/>
          <a:stretch>
            <a:fillRect/>
          </a:stretch>
        </p:blipFill>
        <p:spPr>
          <a:xfrm>
            <a:off x="3937000" y="5435474"/>
            <a:ext cx="6731000" cy="1343757"/>
          </a:xfrm>
          <a:prstGeom prst="rect">
            <a:avLst/>
          </a:prstGeom>
        </p:spPr>
      </p:pic>
      <p:sp>
        <p:nvSpPr>
          <p:cNvPr id="9" name="TextBox 7">
            <a:extLst>
              <a:ext uri="{FF2B5EF4-FFF2-40B4-BE49-F238E27FC236}">
                <a16:creationId xmlns:a16="http://schemas.microsoft.com/office/drawing/2014/main" id="{CD1E912C-ECA9-8C4F-B6C3-92F27DF9E74F}"/>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E4.2</a:t>
            </a:r>
          </a:p>
        </p:txBody>
      </p:sp>
    </p:spTree>
    <p:extLst>
      <p:ext uri="{BB962C8B-B14F-4D97-AF65-F5344CB8AC3E}">
        <p14:creationId xmlns:p14="http://schemas.microsoft.com/office/powerpoint/2010/main" val="81026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27418" y="0"/>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Comparing Data Sets</a:t>
            </a:r>
          </a:p>
        </p:txBody>
      </p:sp>
      <p:pic>
        <p:nvPicPr>
          <p:cNvPr id="2" name="Picture 1">
            <a:extLst>
              <a:ext uri="{FF2B5EF4-FFF2-40B4-BE49-F238E27FC236}">
                <a16:creationId xmlns:a16="http://schemas.microsoft.com/office/drawing/2014/main" id="{1E580C95-A2B7-BC40-91D4-D5EBD7575DC9}"/>
              </a:ext>
            </a:extLst>
          </p:cNvPr>
          <p:cNvPicPr>
            <a:picLocks noChangeAspect="1"/>
          </p:cNvPicPr>
          <p:nvPr/>
        </p:nvPicPr>
        <p:blipFill>
          <a:blip r:embed="rId2"/>
          <a:stretch>
            <a:fillRect/>
          </a:stretch>
        </p:blipFill>
        <p:spPr>
          <a:xfrm>
            <a:off x="3961281" y="4919756"/>
            <a:ext cx="6835956" cy="1836712"/>
          </a:xfrm>
          <a:prstGeom prst="rect">
            <a:avLst/>
          </a:prstGeom>
        </p:spPr>
      </p:pic>
      <p:sp>
        <p:nvSpPr>
          <p:cNvPr id="3" name="TextBox 2">
            <a:extLst>
              <a:ext uri="{FF2B5EF4-FFF2-40B4-BE49-F238E27FC236}">
                <a16:creationId xmlns:a16="http://schemas.microsoft.com/office/drawing/2014/main" id="{99081987-61E6-4440-8BEF-A7E4FC086187}"/>
              </a:ext>
            </a:extLst>
          </p:cNvPr>
          <p:cNvSpPr txBox="1"/>
          <p:nvPr/>
        </p:nvSpPr>
        <p:spPr>
          <a:xfrm>
            <a:off x="3773977" y="609403"/>
            <a:ext cx="6594025" cy="461665"/>
          </a:xfrm>
          <a:prstGeom prst="rect">
            <a:avLst/>
          </a:prstGeom>
          <a:noFill/>
        </p:spPr>
        <p:txBody>
          <a:bodyPr wrap="square" rtlCol="0">
            <a:spAutoFit/>
          </a:bodyPr>
          <a:lstStyle/>
          <a:p>
            <a:r>
              <a:rPr lang="en-US" dirty="0"/>
              <a:t>          </a:t>
            </a:r>
            <a:r>
              <a:rPr lang="en-US" sz="2400" dirty="0"/>
              <a:t>Here are two data sets for comparison</a:t>
            </a:r>
          </a:p>
        </p:txBody>
      </p:sp>
      <p:pic>
        <p:nvPicPr>
          <p:cNvPr id="8" name="Picture 7">
            <a:extLst>
              <a:ext uri="{FF2B5EF4-FFF2-40B4-BE49-F238E27FC236}">
                <a16:creationId xmlns:a16="http://schemas.microsoft.com/office/drawing/2014/main" id="{9A2FD1C5-4C45-D045-89E5-C7C71EAC3D2C}"/>
              </a:ext>
            </a:extLst>
          </p:cNvPr>
          <p:cNvPicPr>
            <a:picLocks noChangeAspect="1"/>
          </p:cNvPicPr>
          <p:nvPr/>
        </p:nvPicPr>
        <p:blipFill>
          <a:blip r:embed="rId3"/>
          <a:stretch>
            <a:fillRect/>
          </a:stretch>
        </p:blipFill>
        <p:spPr>
          <a:xfrm>
            <a:off x="4799856" y="1152326"/>
            <a:ext cx="4680520" cy="1387704"/>
          </a:xfrm>
          <a:prstGeom prst="rect">
            <a:avLst/>
          </a:prstGeom>
        </p:spPr>
      </p:pic>
      <p:pic>
        <p:nvPicPr>
          <p:cNvPr id="4" name="Picture 3">
            <a:extLst>
              <a:ext uri="{FF2B5EF4-FFF2-40B4-BE49-F238E27FC236}">
                <a16:creationId xmlns:a16="http://schemas.microsoft.com/office/drawing/2014/main" id="{BFB10FAF-8B44-1340-8EB1-BE253E4BE7D5}"/>
              </a:ext>
            </a:extLst>
          </p:cNvPr>
          <p:cNvPicPr>
            <a:picLocks noChangeAspect="1"/>
          </p:cNvPicPr>
          <p:nvPr/>
        </p:nvPicPr>
        <p:blipFill>
          <a:blip r:embed="rId4"/>
          <a:stretch>
            <a:fillRect/>
          </a:stretch>
        </p:blipFill>
        <p:spPr>
          <a:xfrm>
            <a:off x="4917616" y="2789356"/>
            <a:ext cx="4445000" cy="1371600"/>
          </a:xfrm>
          <a:prstGeom prst="rect">
            <a:avLst/>
          </a:prstGeom>
          <a:ln w="12700">
            <a:solidFill>
              <a:schemeClr val="tx1"/>
            </a:solidFill>
          </a:ln>
        </p:spPr>
      </p:pic>
      <p:sp>
        <p:nvSpPr>
          <p:cNvPr id="5" name="Rectangle 4">
            <a:extLst>
              <a:ext uri="{FF2B5EF4-FFF2-40B4-BE49-F238E27FC236}">
                <a16:creationId xmlns:a16="http://schemas.microsoft.com/office/drawing/2014/main" id="{F5C2D8F1-D012-3B45-9D7C-4DAD85C44873}"/>
              </a:ext>
            </a:extLst>
          </p:cNvPr>
          <p:cNvSpPr/>
          <p:nvPr/>
        </p:nvSpPr>
        <p:spPr bwMode="auto">
          <a:xfrm>
            <a:off x="4799856" y="1136090"/>
            <a:ext cx="4680520" cy="1412388"/>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9" name="TextBox 8">
            <a:extLst>
              <a:ext uri="{FF2B5EF4-FFF2-40B4-BE49-F238E27FC236}">
                <a16:creationId xmlns:a16="http://schemas.microsoft.com/office/drawing/2014/main" id="{7C78B033-5129-EE4B-942F-11C8822ED562}"/>
              </a:ext>
            </a:extLst>
          </p:cNvPr>
          <p:cNvSpPr txBox="1"/>
          <p:nvPr/>
        </p:nvSpPr>
        <p:spPr>
          <a:xfrm>
            <a:off x="2829800" y="4309523"/>
            <a:ext cx="9362199" cy="461665"/>
          </a:xfrm>
          <a:prstGeom prst="rect">
            <a:avLst/>
          </a:prstGeom>
          <a:noFill/>
        </p:spPr>
        <p:txBody>
          <a:bodyPr wrap="square" rtlCol="0">
            <a:spAutoFit/>
          </a:bodyPr>
          <a:lstStyle/>
          <a:p>
            <a:r>
              <a:rPr lang="en-US" sz="2400" dirty="0"/>
              <a:t>The box and whisker plots below clearly show the key differences.</a:t>
            </a:r>
          </a:p>
        </p:txBody>
      </p:sp>
      <p:sp>
        <p:nvSpPr>
          <p:cNvPr id="10" name="TextBox 7">
            <a:extLst>
              <a:ext uri="{FF2B5EF4-FFF2-40B4-BE49-F238E27FC236}">
                <a16:creationId xmlns:a16="http://schemas.microsoft.com/office/drawing/2014/main" id="{8C501762-147C-A64B-95AC-BA932C371F36}"/>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E4.2</a:t>
            </a:r>
          </a:p>
        </p:txBody>
      </p:sp>
      <p:sp>
        <p:nvSpPr>
          <p:cNvPr id="6" name="Rectangle 5">
            <a:extLst>
              <a:ext uri="{FF2B5EF4-FFF2-40B4-BE49-F238E27FC236}">
                <a16:creationId xmlns:a16="http://schemas.microsoft.com/office/drawing/2014/main" id="{E6A06DDF-58EF-084E-A415-BA346B5640E8}"/>
              </a:ext>
            </a:extLst>
          </p:cNvPr>
          <p:cNvSpPr/>
          <p:nvPr/>
        </p:nvSpPr>
        <p:spPr bwMode="auto">
          <a:xfrm>
            <a:off x="4917616" y="2789356"/>
            <a:ext cx="4445000" cy="13716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1" name="Rectangle 10">
            <a:extLst>
              <a:ext uri="{FF2B5EF4-FFF2-40B4-BE49-F238E27FC236}">
                <a16:creationId xmlns:a16="http://schemas.microsoft.com/office/drawing/2014/main" id="{E6A06DDF-58EF-084E-A415-BA346B5640E8}"/>
              </a:ext>
            </a:extLst>
          </p:cNvPr>
          <p:cNvSpPr/>
          <p:nvPr/>
        </p:nvSpPr>
        <p:spPr bwMode="auto">
          <a:xfrm>
            <a:off x="3961281" y="4919756"/>
            <a:ext cx="6835956" cy="183671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198023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9" grpId="0"/>
      <p:bldP spid="6"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2298" y="22882"/>
            <a:ext cx="100197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Measures of Variation: Example</a:t>
            </a:r>
          </a:p>
        </p:txBody>
      </p:sp>
      <p:sp>
        <p:nvSpPr>
          <p:cNvPr id="2" name="TextBox 1">
            <a:extLst>
              <a:ext uri="{FF2B5EF4-FFF2-40B4-BE49-F238E27FC236}">
                <a16:creationId xmlns:a16="http://schemas.microsoft.com/office/drawing/2014/main" id="{4042DF2A-98AF-B545-9C21-4F317AE8350D}"/>
              </a:ext>
            </a:extLst>
          </p:cNvPr>
          <p:cNvSpPr txBox="1"/>
          <p:nvPr/>
        </p:nvSpPr>
        <p:spPr>
          <a:xfrm>
            <a:off x="2783632" y="656983"/>
            <a:ext cx="8496944" cy="830997"/>
          </a:xfrm>
          <a:prstGeom prst="rect">
            <a:avLst/>
          </a:prstGeom>
          <a:noFill/>
        </p:spPr>
        <p:txBody>
          <a:bodyPr wrap="square" rtlCol="0">
            <a:spAutoFit/>
          </a:bodyPr>
          <a:lstStyle/>
          <a:p>
            <a:pPr algn="ctr"/>
            <a:r>
              <a:rPr lang="en-US" sz="2400" dirty="0"/>
              <a:t>The ages, in years, of drivers involved in fatal road accidents</a:t>
            </a:r>
          </a:p>
          <a:p>
            <a:pPr algn="ctr"/>
            <a:r>
              <a:rPr lang="en-US" sz="2400" dirty="0"/>
              <a:t> in one week in England are shown below.</a:t>
            </a:r>
          </a:p>
        </p:txBody>
      </p:sp>
      <p:sp>
        <p:nvSpPr>
          <p:cNvPr id="3" name="TextBox 2">
            <a:extLst>
              <a:ext uri="{FF2B5EF4-FFF2-40B4-BE49-F238E27FC236}">
                <a16:creationId xmlns:a16="http://schemas.microsoft.com/office/drawing/2014/main" id="{5ED77715-8479-0049-AAAD-96EF2B6264D3}"/>
              </a:ext>
            </a:extLst>
          </p:cNvPr>
          <p:cNvSpPr txBox="1"/>
          <p:nvPr/>
        </p:nvSpPr>
        <p:spPr>
          <a:xfrm>
            <a:off x="3575718" y="1473816"/>
            <a:ext cx="8856984" cy="1569660"/>
          </a:xfrm>
          <a:prstGeom prst="rect">
            <a:avLst/>
          </a:prstGeom>
          <a:noFill/>
        </p:spPr>
        <p:txBody>
          <a:bodyPr wrap="square" rtlCol="0">
            <a:spAutoFit/>
          </a:bodyPr>
          <a:lstStyle/>
          <a:p>
            <a:pPr marL="457200" indent="-457200">
              <a:buAutoNum type="arabicPlain" startAt="17"/>
            </a:pPr>
            <a:r>
              <a:rPr lang="en-US" sz="2400" dirty="0"/>
              <a:t> 82   40   </a:t>
            </a:r>
            <a:r>
              <a:rPr lang="en-US" sz="2400" dirty="0" smtClean="0"/>
              <a:t>45   </a:t>
            </a:r>
            <a:r>
              <a:rPr lang="en-US" sz="2400" dirty="0"/>
              <a:t>21   35   23   24   18  57   62   45</a:t>
            </a:r>
          </a:p>
          <a:p>
            <a:pPr marL="457200" indent="-457200">
              <a:buAutoNum type="arabicPlain" startAt="20"/>
            </a:pPr>
            <a:r>
              <a:rPr lang="en-US" sz="2400" dirty="0"/>
              <a:t> 21   33   27   24   37   58   69   65  19   15   21</a:t>
            </a:r>
          </a:p>
          <a:p>
            <a:pPr marL="457200" indent="-457200">
              <a:buAutoNum type="arabicPlain" startAt="28"/>
            </a:pPr>
            <a:r>
              <a:rPr lang="en-US" sz="2400" dirty="0"/>
              <a:t> 71   43   31   73   26   18   21   34  35   51   21</a:t>
            </a:r>
          </a:p>
          <a:p>
            <a:r>
              <a:rPr lang="en-US" sz="2400" dirty="0"/>
              <a:t>23  65   22   45   23   27   18   19   32  25   61   36</a:t>
            </a:r>
          </a:p>
        </p:txBody>
      </p:sp>
      <p:sp>
        <p:nvSpPr>
          <p:cNvPr id="4" name="TextBox 3">
            <a:extLst>
              <a:ext uri="{FF2B5EF4-FFF2-40B4-BE49-F238E27FC236}">
                <a16:creationId xmlns:a16="http://schemas.microsoft.com/office/drawing/2014/main" id="{2A0B3DE8-D932-3641-A755-A0422BF435AD}"/>
              </a:ext>
            </a:extLst>
          </p:cNvPr>
          <p:cNvSpPr txBox="1"/>
          <p:nvPr/>
        </p:nvSpPr>
        <p:spPr>
          <a:xfrm>
            <a:off x="2172298" y="2959895"/>
            <a:ext cx="10260404" cy="830997"/>
          </a:xfrm>
          <a:prstGeom prst="rect">
            <a:avLst/>
          </a:prstGeom>
          <a:noFill/>
        </p:spPr>
        <p:txBody>
          <a:bodyPr wrap="square" rtlCol="0">
            <a:spAutoFit/>
          </a:bodyPr>
          <a:lstStyle/>
          <a:p>
            <a:r>
              <a:rPr lang="en-US" sz="2400" dirty="0"/>
              <a:t>We can show these data with a box and whisker plot. First construct a stem and leaf diagram:  </a:t>
            </a:r>
          </a:p>
        </p:txBody>
      </p:sp>
      <p:sp>
        <p:nvSpPr>
          <p:cNvPr id="8" name="TextBox 7">
            <a:extLst>
              <a:ext uri="{FF2B5EF4-FFF2-40B4-BE49-F238E27FC236}">
                <a16:creationId xmlns:a16="http://schemas.microsoft.com/office/drawing/2014/main" id="{E8029AC9-3E98-3443-8B66-CFDDB8BCFF1B}"/>
              </a:ext>
            </a:extLst>
          </p:cNvPr>
          <p:cNvSpPr txBox="1"/>
          <p:nvPr/>
        </p:nvSpPr>
        <p:spPr>
          <a:xfrm>
            <a:off x="2696896" y="3724169"/>
            <a:ext cx="5502057" cy="3226524"/>
          </a:xfrm>
          <a:prstGeom prst="rect">
            <a:avLst/>
          </a:prstGeom>
          <a:noFill/>
        </p:spPr>
        <p:txBody>
          <a:bodyPr wrap="square" rtlCol="0">
            <a:spAutoFit/>
          </a:bodyPr>
          <a:lstStyle/>
          <a:p>
            <a:pPr>
              <a:spcAft>
                <a:spcPts val="200"/>
              </a:spcAft>
            </a:pPr>
            <a:r>
              <a:rPr lang="en-US" sz="2400" dirty="0"/>
              <a:t>1    5 7 8 8 8 9 9</a:t>
            </a:r>
          </a:p>
          <a:p>
            <a:pPr>
              <a:spcAft>
                <a:spcPts val="200"/>
              </a:spcAft>
            </a:pPr>
            <a:r>
              <a:rPr lang="en-US" sz="2400" dirty="0"/>
              <a:t>2    0 1 1 1 1 1 2 3 3 3 4 4 5 6 7 7 8 </a:t>
            </a:r>
          </a:p>
          <a:p>
            <a:pPr>
              <a:spcAft>
                <a:spcPts val="200"/>
              </a:spcAft>
            </a:pPr>
            <a:r>
              <a:rPr lang="en-US" sz="2400" dirty="0"/>
              <a:t>3    1 2 3 4 5 5 6 7</a:t>
            </a:r>
          </a:p>
          <a:p>
            <a:pPr>
              <a:spcAft>
                <a:spcPts val="200"/>
              </a:spcAft>
            </a:pPr>
            <a:r>
              <a:rPr lang="en-US" sz="2400" dirty="0"/>
              <a:t>4    0 3 5 5 </a:t>
            </a:r>
            <a:r>
              <a:rPr lang="en-US" sz="2400" dirty="0" smtClean="0"/>
              <a:t>5</a:t>
            </a:r>
            <a:endParaRPr lang="en-US" sz="2400" dirty="0"/>
          </a:p>
          <a:p>
            <a:pPr>
              <a:spcAft>
                <a:spcPts val="200"/>
              </a:spcAft>
            </a:pPr>
            <a:r>
              <a:rPr lang="en-US" sz="2400" dirty="0"/>
              <a:t>5    1 7 8 </a:t>
            </a:r>
          </a:p>
          <a:p>
            <a:pPr>
              <a:spcAft>
                <a:spcPts val="200"/>
              </a:spcAft>
            </a:pPr>
            <a:r>
              <a:rPr lang="en-US" sz="2400" dirty="0"/>
              <a:t>6    1 2 5 5 9</a:t>
            </a:r>
          </a:p>
          <a:p>
            <a:pPr>
              <a:spcAft>
                <a:spcPts val="200"/>
              </a:spcAft>
            </a:pPr>
            <a:r>
              <a:rPr lang="en-US" sz="2400" dirty="0"/>
              <a:t>7    1 3</a:t>
            </a:r>
          </a:p>
          <a:p>
            <a:pPr>
              <a:spcAft>
                <a:spcPts val="200"/>
              </a:spcAft>
            </a:pPr>
            <a:r>
              <a:rPr lang="en-US" sz="2400" dirty="0"/>
              <a:t>8    2</a:t>
            </a:r>
          </a:p>
        </p:txBody>
      </p:sp>
      <p:cxnSp>
        <p:nvCxnSpPr>
          <p:cNvPr id="10" name="Straight Connector 9">
            <a:extLst>
              <a:ext uri="{FF2B5EF4-FFF2-40B4-BE49-F238E27FC236}">
                <a16:creationId xmlns:a16="http://schemas.microsoft.com/office/drawing/2014/main" id="{7C8A5B40-6BBC-244C-9B71-DA113A7AEF25}"/>
              </a:ext>
            </a:extLst>
          </p:cNvPr>
          <p:cNvCxnSpPr>
            <a:cxnSpLocks/>
          </p:cNvCxnSpPr>
          <p:nvPr/>
        </p:nvCxnSpPr>
        <p:spPr bwMode="auto">
          <a:xfrm>
            <a:off x="3143672" y="3781072"/>
            <a:ext cx="0" cy="3076928"/>
          </a:xfrm>
          <a:prstGeom prst="line">
            <a:avLst/>
          </a:prstGeom>
          <a:solidFill>
            <a:srgbClr val="00B8FF"/>
          </a:solidFill>
          <a:ln w="28575" cap="flat" cmpd="sng" algn="ctr">
            <a:solidFill>
              <a:schemeClr val="tx1"/>
            </a:solidFill>
            <a:prstDash val="solid"/>
            <a:round/>
            <a:headEnd type="none" w="med" len="med"/>
            <a:tailEnd type="none" w="med" len="med"/>
          </a:ln>
          <a:effectLst/>
        </p:spPr>
      </p:cxnSp>
      <p:sp>
        <p:nvSpPr>
          <p:cNvPr id="11" name="TextBox 10">
            <a:extLst>
              <a:ext uri="{FF2B5EF4-FFF2-40B4-BE49-F238E27FC236}">
                <a16:creationId xmlns:a16="http://schemas.microsoft.com/office/drawing/2014/main" id="{81C57961-08ED-F845-8DCD-50DCF04CC4EB}"/>
              </a:ext>
            </a:extLst>
          </p:cNvPr>
          <p:cNvSpPr txBox="1"/>
          <p:nvPr/>
        </p:nvSpPr>
        <p:spPr>
          <a:xfrm>
            <a:off x="8112223" y="3885179"/>
            <a:ext cx="3240357" cy="1200329"/>
          </a:xfrm>
          <a:prstGeom prst="rect">
            <a:avLst/>
          </a:prstGeom>
          <a:noFill/>
          <a:ln>
            <a:noFill/>
          </a:ln>
        </p:spPr>
        <p:txBody>
          <a:bodyPr wrap="square" rtlCol="0">
            <a:spAutoFit/>
          </a:bodyPr>
          <a:lstStyle/>
          <a:p>
            <a:r>
              <a:rPr lang="en-US" sz="2400" dirty="0">
                <a:solidFill>
                  <a:srgbClr val="FF0000"/>
                </a:solidFill>
              </a:rPr>
              <a:t>Median is the mean of the 24</a:t>
            </a:r>
            <a:r>
              <a:rPr lang="en-US" sz="2400" baseline="30000" dirty="0">
                <a:solidFill>
                  <a:srgbClr val="FF0000"/>
                </a:solidFill>
              </a:rPr>
              <a:t>th</a:t>
            </a:r>
            <a:r>
              <a:rPr lang="en-US" sz="2400" dirty="0">
                <a:solidFill>
                  <a:srgbClr val="FF0000"/>
                </a:solidFill>
              </a:rPr>
              <a:t> and 25</a:t>
            </a:r>
            <a:r>
              <a:rPr lang="en-US" sz="2400" baseline="30000" dirty="0">
                <a:solidFill>
                  <a:srgbClr val="FF0000"/>
                </a:solidFill>
              </a:rPr>
              <a:t>th</a:t>
            </a:r>
            <a:r>
              <a:rPr lang="en-US" sz="2400" dirty="0">
                <a:solidFill>
                  <a:srgbClr val="FF0000"/>
                </a:solidFill>
              </a:rPr>
              <a:t> ages;     </a:t>
            </a:r>
          </a:p>
          <a:p>
            <a:r>
              <a:rPr lang="en-US" sz="2400" dirty="0">
                <a:solidFill>
                  <a:srgbClr val="FF0000"/>
                </a:solidFill>
              </a:rPr>
              <a:t>  (28 + 31) ÷ 2 = 29.5</a:t>
            </a:r>
          </a:p>
        </p:txBody>
      </p:sp>
      <p:sp>
        <p:nvSpPr>
          <p:cNvPr id="12" name="TextBox 11">
            <a:extLst>
              <a:ext uri="{FF2B5EF4-FFF2-40B4-BE49-F238E27FC236}">
                <a16:creationId xmlns:a16="http://schemas.microsoft.com/office/drawing/2014/main" id="{44826516-7CF8-9D4B-8ED6-459DC0D42B23}"/>
              </a:ext>
            </a:extLst>
          </p:cNvPr>
          <p:cNvSpPr txBox="1"/>
          <p:nvPr/>
        </p:nvSpPr>
        <p:spPr>
          <a:xfrm>
            <a:off x="6960104" y="5130983"/>
            <a:ext cx="5231896" cy="830997"/>
          </a:xfrm>
          <a:prstGeom prst="rect">
            <a:avLst/>
          </a:prstGeom>
          <a:noFill/>
        </p:spPr>
        <p:txBody>
          <a:bodyPr wrap="square" rtlCol="0">
            <a:spAutoFit/>
          </a:bodyPr>
          <a:lstStyle/>
          <a:p>
            <a:r>
              <a:rPr lang="en-US" sz="2400" dirty="0">
                <a:solidFill>
                  <a:srgbClr val="FF0000"/>
                </a:solidFill>
              </a:rPr>
              <a:t>Lower Quartile is approximated by the 12</a:t>
            </a:r>
            <a:r>
              <a:rPr lang="en-US" sz="2400" baseline="30000" dirty="0">
                <a:solidFill>
                  <a:srgbClr val="FF0000"/>
                </a:solidFill>
              </a:rPr>
              <a:t>th</a:t>
            </a:r>
            <a:r>
              <a:rPr lang="en-US" sz="2400" dirty="0">
                <a:solidFill>
                  <a:srgbClr val="FF0000"/>
                </a:solidFill>
              </a:rPr>
              <a:t> age, that is 21</a:t>
            </a:r>
          </a:p>
        </p:txBody>
      </p:sp>
      <p:sp>
        <p:nvSpPr>
          <p:cNvPr id="13" name="TextBox 12">
            <a:extLst>
              <a:ext uri="{FF2B5EF4-FFF2-40B4-BE49-F238E27FC236}">
                <a16:creationId xmlns:a16="http://schemas.microsoft.com/office/drawing/2014/main" id="{C99496BA-028D-CF42-9D43-FFB41D045543}"/>
              </a:ext>
            </a:extLst>
          </p:cNvPr>
          <p:cNvSpPr txBox="1"/>
          <p:nvPr/>
        </p:nvSpPr>
        <p:spPr>
          <a:xfrm>
            <a:off x="6960104" y="5957517"/>
            <a:ext cx="4824536" cy="830997"/>
          </a:xfrm>
          <a:prstGeom prst="rect">
            <a:avLst/>
          </a:prstGeom>
          <a:noFill/>
        </p:spPr>
        <p:txBody>
          <a:bodyPr wrap="square" rtlCol="0">
            <a:spAutoFit/>
          </a:bodyPr>
          <a:lstStyle/>
          <a:p>
            <a:r>
              <a:rPr lang="en-US" sz="2400" dirty="0">
                <a:solidFill>
                  <a:srgbClr val="FF0000"/>
                </a:solidFill>
              </a:rPr>
              <a:t>Upper Quartile is approximated by the 37</a:t>
            </a:r>
            <a:r>
              <a:rPr lang="en-US" sz="2400" baseline="30000" dirty="0">
                <a:solidFill>
                  <a:srgbClr val="FF0000"/>
                </a:solidFill>
              </a:rPr>
              <a:t>th</a:t>
            </a:r>
            <a:r>
              <a:rPr lang="en-US" sz="2400" dirty="0">
                <a:solidFill>
                  <a:srgbClr val="FF0000"/>
                </a:solidFill>
              </a:rPr>
              <a:t> age, that is 45</a:t>
            </a:r>
          </a:p>
        </p:txBody>
      </p:sp>
      <p:sp>
        <p:nvSpPr>
          <p:cNvPr id="14" name="TextBox 7">
            <a:extLst>
              <a:ext uri="{FF2B5EF4-FFF2-40B4-BE49-F238E27FC236}">
                <a16:creationId xmlns:a16="http://schemas.microsoft.com/office/drawing/2014/main" id="{C6797CB6-CE80-7C40-824C-807D7379CFAE}"/>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E4.2</a:t>
            </a:r>
          </a:p>
        </p:txBody>
      </p:sp>
      <p:sp>
        <p:nvSpPr>
          <p:cNvPr id="5" name="TextBox 4"/>
          <p:cNvSpPr txBox="1"/>
          <p:nvPr/>
        </p:nvSpPr>
        <p:spPr>
          <a:xfrm>
            <a:off x="10272464" y="6373015"/>
            <a:ext cx="1919536" cy="400110"/>
          </a:xfrm>
          <a:prstGeom prst="rect">
            <a:avLst/>
          </a:prstGeom>
          <a:noFill/>
        </p:spPr>
        <p:txBody>
          <a:bodyPr wrap="square" rtlCol="0">
            <a:spAutoFit/>
          </a:bodyPr>
          <a:lstStyle/>
          <a:p>
            <a:pPr algn="ctr"/>
            <a:r>
              <a:rPr lang="en-GB" dirty="0"/>
              <a:t>Continued</a:t>
            </a:r>
          </a:p>
        </p:txBody>
      </p:sp>
    </p:spTree>
    <p:extLst>
      <p:ext uri="{BB962C8B-B14F-4D97-AF65-F5344CB8AC3E}">
        <p14:creationId xmlns:p14="http://schemas.microsoft.com/office/powerpoint/2010/main" val="100908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0"/>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Measures of Variation: Example</a:t>
            </a:r>
          </a:p>
        </p:txBody>
      </p:sp>
      <p:sp>
        <p:nvSpPr>
          <p:cNvPr id="6" name="TextBox 5">
            <a:extLst>
              <a:ext uri="{FF2B5EF4-FFF2-40B4-BE49-F238E27FC236}">
                <a16:creationId xmlns:a16="http://schemas.microsoft.com/office/drawing/2014/main" id="{B1C536CF-FD3A-5440-8E27-02E228EF0CBD}"/>
              </a:ext>
            </a:extLst>
          </p:cNvPr>
          <p:cNvSpPr txBox="1"/>
          <p:nvPr/>
        </p:nvSpPr>
        <p:spPr>
          <a:xfrm>
            <a:off x="2244304" y="692111"/>
            <a:ext cx="9947696" cy="461665"/>
          </a:xfrm>
          <a:prstGeom prst="rect">
            <a:avLst/>
          </a:prstGeom>
          <a:noFill/>
        </p:spPr>
        <p:txBody>
          <a:bodyPr wrap="square" rtlCol="0">
            <a:spAutoFit/>
          </a:bodyPr>
          <a:lstStyle/>
          <a:p>
            <a:pPr algn="ctr"/>
            <a:r>
              <a:rPr lang="en-US" sz="2400" dirty="0"/>
              <a:t>The 5-number summary for the data on the previous slide is given by:</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14CAECC-759C-3C40-9BC2-90F275C359D3}"/>
                  </a:ext>
                </a:extLst>
              </p:cNvPr>
              <p:cNvSpPr txBox="1"/>
              <p:nvPr/>
            </p:nvSpPr>
            <p:spPr>
              <a:xfrm>
                <a:off x="5483424" y="1125890"/>
                <a:ext cx="2592288" cy="1938992"/>
              </a:xfrm>
              <a:prstGeom prst="rect">
                <a:avLst/>
              </a:prstGeom>
              <a:noFill/>
            </p:spPr>
            <p:txBody>
              <a:bodyPr wrap="square" rtlCol="0">
                <a:spAutoFit/>
              </a:bodyPr>
              <a:lstStyle/>
              <a:p>
                <a:pPr>
                  <a:spcAft>
                    <a:spcPts val="600"/>
                  </a:spcAft>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𝑄</m:t>
                        </m:r>
                      </m:e>
                      <m:sub>
                        <m:r>
                          <a:rPr lang="en-GB" i="1">
                            <a:latin typeface="Cambria Math" panose="02040503050406030204" pitchFamily="18" charset="0"/>
                          </a:rPr>
                          <m:t>1</m:t>
                        </m:r>
                      </m:sub>
                    </m:sSub>
                  </m:oMath>
                </a14:m>
                <a:r>
                  <a:rPr lang="en-GB" dirty="0"/>
                  <a:t> = minimum value   </a:t>
                </a:r>
              </a:p>
              <a:p>
                <a:pPr>
                  <a:spcAft>
                    <a:spcPts val="600"/>
                  </a:spcAft>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𝑄</m:t>
                        </m:r>
                      </m:e>
                      <m:sub>
                        <m:r>
                          <a:rPr lang="en-GB" i="1">
                            <a:latin typeface="Cambria Math" panose="02040503050406030204" pitchFamily="18" charset="0"/>
                          </a:rPr>
                          <m:t>2</m:t>
                        </m:r>
                      </m:sub>
                    </m:sSub>
                  </m:oMath>
                </a14:m>
                <a:r>
                  <a:rPr lang="en-GB" dirty="0"/>
                  <a:t> = lower quartile</a:t>
                </a:r>
              </a:p>
              <a:p>
                <a:pPr>
                  <a:spcAft>
                    <a:spcPts val="600"/>
                  </a:spcAft>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𝑄</m:t>
                        </m:r>
                      </m:e>
                      <m:sub>
                        <m:r>
                          <a:rPr lang="en-GB" i="1">
                            <a:latin typeface="Cambria Math" panose="02040503050406030204" pitchFamily="18" charset="0"/>
                          </a:rPr>
                          <m:t>3</m:t>
                        </m:r>
                      </m:sub>
                    </m:sSub>
                  </m:oMath>
                </a14:m>
                <a:r>
                  <a:rPr lang="en-GB" dirty="0"/>
                  <a:t> = median</a:t>
                </a:r>
              </a:p>
              <a:p>
                <a:pPr>
                  <a:spcAft>
                    <a:spcPts val="600"/>
                  </a:spcAft>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𝑄</m:t>
                        </m:r>
                      </m:e>
                      <m:sub>
                        <m:r>
                          <a:rPr lang="en-GB" i="1">
                            <a:latin typeface="Cambria Math" panose="02040503050406030204" pitchFamily="18" charset="0"/>
                          </a:rPr>
                          <m:t>4</m:t>
                        </m:r>
                      </m:sub>
                    </m:sSub>
                  </m:oMath>
                </a14:m>
                <a:r>
                  <a:rPr lang="en-GB" dirty="0"/>
                  <a:t> = upper quartile</a:t>
                </a:r>
              </a:p>
              <a:p>
                <a:pPr>
                  <a:spcAft>
                    <a:spcPts val="600"/>
                  </a:spcAft>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𝑄</m:t>
                        </m:r>
                      </m:e>
                      <m:sub>
                        <m:r>
                          <a:rPr lang="en-GB" i="1">
                            <a:latin typeface="Cambria Math" panose="02040503050406030204" pitchFamily="18" charset="0"/>
                          </a:rPr>
                          <m:t>5</m:t>
                        </m:r>
                      </m:sub>
                    </m:sSub>
                  </m:oMath>
                </a14:m>
                <a:r>
                  <a:rPr lang="en-GB" dirty="0"/>
                  <a:t> = maximum value</a:t>
                </a:r>
              </a:p>
            </p:txBody>
          </p:sp>
        </mc:Choice>
        <mc:Fallback xmlns="">
          <p:sp>
            <p:nvSpPr>
              <p:cNvPr id="9" name="TextBox 8">
                <a:extLst>
                  <a:ext uri="{FF2B5EF4-FFF2-40B4-BE49-F238E27FC236}">
                    <a16:creationId xmlns:a16="http://schemas.microsoft.com/office/drawing/2014/main" id="{514CAECC-759C-3C40-9BC2-90F275C359D3}"/>
                  </a:ext>
                </a:extLst>
              </p:cNvPr>
              <p:cNvSpPr txBox="1">
                <a:spLocks noRot="1" noChangeAspect="1" noMove="1" noResize="1" noEditPoints="1" noAdjustHandles="1" noChangeArrowheads="1" noChangeShapeType="1" noTextEdit="1"/>
              </p:cNvSpPr>
              <p:nvPr/>
            </p:nvSpPr>
            <p:spPr>
              <a:xfrm>
                <a:off x="5483424" y="1125890"/>
                <a:ext cx="2592288" cy="1938992"/>
              </a:xfrm>
              <a:prstGeom prst="rect">
                <a:avLst/>
              </a:prstGeom>
              <a:blipFill>
                <a:blip r:embed="rId2"/>
                <a:stretch>
                  <a:fillRect l="-980" t="-1961" r="-4902" b="-4575"/>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3E0AF9A7-CBAB-A042-8F09-66E51F9A8734}"/>
              </a:ext>
            </a:extLst>
          </p:cNvPr>
          <p:cNvSpPr txBox="1"/>
          <p:nvPr/>
        </p:nvSpPr>
        <p:spPr>
          <a:xfrm>
            <a:off x="8109278" y="1153776"/>
            <a:ext cx="1008112" cy="1938992"/>
          </a:xfrm>
          <a:prstGeom prst="rect">
            <a:avLst/>
          </a:prstGeom>
          <a:noFill/>
        </p:spPr>
        <p:txBody>
          <a:bodyPr wrap="square" rtlCol="0">
            <a:spAutoFit/>
          </a:bodyPr>
          <a:lstStyle/>
          <a:p>
            <a:pPr>
              <a:spcAft>
                <a:spcPts val="600"/>
              </a:spcAft>
            </a:pPr>
            <a:r>
              <a:rPr lang="en-US" dirty="0"/>
              <a:t>  </a:t>
            </a:r>
            <a:r>
              <a:rPr lang="en-US" dirty="0">
                <a:solidFill>
                  <a:srgbClr val="FF0000"/>
                </a:solidFill>
              </a:rPr>
              <a:t>15</a:t>
            </a:r>
          </a:p>
          <a:p>
            <a:pPr>
              <a:spcAft>
                <a:spcPts val="600"/>
              </a:spcAft>
            </a:pPr>
            <a:r>
              <a:rPr lang="en-US" dirty="0">
                <a:solidFill>
                  <a:srgbClr val="FF0000"/>
                </a:solidFill>
              </a:rPr>
              <a:t>  21</a:t>
            </a:r>
          </a:p>
          <a:p>
            <a:pPr>
              <a:spcAft>
                <a:spcPts val="600"/>
              </a:spcAft>
            </a:pPr>
            <a:r>
              <a:rPr lang="en-US" dirty="0">
                <a:solidFill>
                  <a:srgbClr val="FF0000"/>
                </a:solidFill>
              </a:rPr>
              <a:t>  29.5</a:t>
            </a:r>
          </a:p>
          <a:p>
            <a:pPr>
              <a:spcAft>
                <a:spcPts val="600"/>
              </a:spcAft>
            </a:pPr>
            <a:r>
              <a:rPr lang="en-US" dirty="0">
                <a:solidFill>
                  <a:srgbClr val="FF0000"/>
                </a:solidFill>
              </a:rPr>
              <a:t>  45</a:t>
            </a:r>
          </a:p>
          <a:p>
            <a:pPr>
              <a:spcAft>
                <a:spcPts val="600"/>
              </a:spcAft>
            </a:pPr>
            <a:r>
              <a:rPr lang="en-US" dirty="0">
                <a:solidFill>
                  <a:srgbClr val="FF0000"/>
                </a:solidFill>
              </a:rPr>
              <a:t>  82</a:t>
            </a:r>
          </a:p>
        </p:txBody>
      </p:sp>
      <p:sp>
        <p:nvSpPr>
          <p:cNvPr id="15" name="TextBox 14">
            <a:extLst>
              <a:ext uri="{FF2B5EF4-FFF2-40B4-BE49-F238E27FC236}">
                <a16:creationId xmlns:a16="http://schemas.microsoft.com/office/drawing/2014/main" id="{FEE6908A-352D-2442-82B9-5967BBDF4246}"/>
              </a:ext>
            </a:extLst>
          </p:cNvPr>
          <p:cNvSpPr txBox="1"/>
          <p:nvPr/>
        </p:nvSpPr>
        <p:spPr>
          <a:xfrm>
            <a:off x="3167382" y="3039914"/>
            <a:ext cx="8172400" cy="830997"/>
          </a:xfrm>
          <a:prstGeom prst="rect">
            <a:avLst/>
          </a:prstGeom>
          <a:noFill/>
        </p:spPr>
        <p:txBody>
          <a:bodyPr wrap="square" rtlCol="0">
            <a:spAutoFit/>
          </a:bodyPr>
          <a:lstStyle/>
          <a:p>
            <a:r>
              <a:rPr lang="en-US" sz="2400" dirty="0"/>
              <a:t>Here is the box and whisker plot, showing that the data is non symmetric with 50% of drivers under the age of 30.  </a:t>
            </a:r>
          </a:p>
        </p:txBody>
      </p:sp>
      <p:sp>
        <p:nvSpPr>
          <p:cNvPr id="18" name="Rectangle 17">
            <a:extLst>
              <a:ext uri="{FF2B5EF4-FFF2-40B4-BE49-F238E27FC236}">
                <a16:creationId xmlns:a16="http://schemas.microsoft.com/office/drawing/2014/main" id="{377BBEB7-E7B4-DE4C-9C51-A6E71F5A3EF5}"/>
              </a:ext>
            </a:extLst>
          </p:cNvPr>
          <p:cNvSpPr/>
          <p:nvPr/>
        </p:nvSpPr>
        <p:spPr>
          <a:xfrm>
            <a:off x="3810000" y="2767282"/>
            <a:ext cx="4572000" cy="1323439"/>
          </a:xfrm>
          <a:prstGeom prst="rect">
            <a:avLst/>
          </a:prstGeom>
        </p:spPr>
        <p:txBody>
          <a:bodyPr>
            <a:spAutoFit/>
          </a:bodyPr>
          <a:lstStyle/>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p:txBody>
      </p:sp>
      <p:pic>
        <p:nvPicPr>
          <p:cNvPr id="20" name="Picture 19">
            <a:extLst>
              <a:ext uri="{FF2B5EF4-FFF2-40B4-BE49-F238E27FC236}">
                <a16:creationId xmlns:a16="http://schemas.microsoft.com/office/drawing/2014/main" id="{D5FC9EC4-C685-CA4D-8E6D-79E5E6691A3A}"/>
              </a:ext>
            </a:extLst>
          </p:cNvPr>
          <p:cNvPicPr>
            <a:picLocks noChangeAspect="1"/>
          </p:cNvPicPr>
          <p:nvPr/>
        </p:nvPicPr>
        <p:blipFill>
          <a:blip r:embed="rId3"/>
          <a:stretch>
            <a:fillRect/>
          </a:stretch>
        </p:blipFill>
        <p:spPr>
          <a:xfrm>
            <a:off x="3810000" y="3875658"/>
            <a:ext cx="6263456" cy="2866454"/>
          </a:xfrm>
          <a:prstGeom prst="rect">
            <a:avLst/>
          </a:prstGeom>
        </p:spPr>
      </p:pic>
      <p:sp>
        <p:nvSpPr>
          <p:cNvPr id="24" name="TextBox 23">
            <a:extLst>
              <a:ext uri="{FF2B5EF4-FFF2-40B4-BE49-F238E27FC236}">
                <a16:creationId xmlns:a16="http://schemas.microsoft.com/office/drawing/2014/main" id="{0C0B8AB7-7F6E-3E4E-A85E-9AD4984FE7D7}"/>
              </a:ext>
            </a:extLst>
          </p:cNvPr>
          <p:cNvSpPr txBox="1"/>
          <p:nvPr/>
        </p:nvSpPr>
        <p:spPr>
          <a:xfrm>
            <a:off x="9312754" y="4653136"/>
            <a:ext cx="217264" cy="400110"/>
          </a:xfrm>
          <a:prstGeom prst="rect">
            <a:avLst/>
          </a:prstGeom>
          <a:noFill/>
        </p:spPr>
        <p:txBody>
          <a:bodyPr wrap="square" rtlCol="0">
            <a:spAutoFit/>
          </a:bodyPr>
          <a:lstStyle/>
          <a:p>
            <a:r>
              <a:rPr lang="en-US" dirty="0"/>
              <a:t>x</a:t>
            </a:r>
          </a:p>
        </p:txBody>
      </p:sp>
      <p:sp>
        <p:nvSpPr>
          <p:cNvPr id="25" name="TextBox 24">
            <a:extLst>
              <a:ext uri="{FF2B5EF4-FFF2-40B4-BE49-F238E27FC236}">
                <a16:creationId xmlns:a16="http://schemas.microsoft.com/office/drawing/2014/main" id="{5CF85A63-C97A-A042-97A0-752DA0450302}"/>
              </a:ext>
            </a:extLst>
          </p:cNvPr>
          <p:cNvSpPr txBox="1"/>
          <p:nvPr/>
        </p:nvSpPr>
        <p:spPr>
          <a:xfrm>
            <a:off x="5807969" y="4678765"/>
            <a:ext cx="1445613" cy="414749"/>
          </a:xfrm>
          <a:prstGeom prst="rect">
            <a:avLst/>
          </a:prstGeom>
          <a:noFill/>
          <a:ln w="38100">
            <a:solidFill>
              <a:schemeClr val="tx1"/>
            </a:solidFill>
          </a:ln>
        </p:spPr>
        <p:txBody>
          <a:bodyPr wrap="square" rtlCol="0">
            <a:spAutoFit/>
          </a:bodyPr>
          <a:lstStyle/>
          <a:p>
            <a:endParaRPr lang="en-US" dirty="0"/>
          </a:p>
        </p:txBody>
      </p:sp>
      <p:cxnSp>
        <p:nvCxnSpPr>
          <p:cNvPr id="29" name="Straight Connector 28">
            <a:extLst>
              <a:ext uri="{FF2B5EF4-FFF2-40B4-BE49-F238E27FC236}">
                <a16:creationId xmlns:a16="http://schemas.microsoft.com/office/drawing/2014/main" id="{AD226386-E0E5-DC4E-BF40-1E1BC0966260}"/>
              </a:ext>
            </a:extLst>
          </p:cNvPr>
          <p:cNvCxnSpPr>
            <a:cxnSpLocks/>
          </p:cNvCxnSpPr>
          <p:nvPr/>
        </p:nvCxnSpPr>
        <p:spPr bwMode="auto">
          <a:xfrm>
            <a:off x="5483424" y="4858039"/>
            <a:ext cx="324545" cy="0"/>
          </a:xfrm>
          <a:prstGeom prst="line">
            <a:avLst/>
          </a:prstGeom>
          <a:solidFill>
            <a:srgbClr val="00B8FF"/>
          </a:solidFill>
          <a:ln w="38100" cap="flat" cmpd="sng" algn="ctr">
            <a:solidFill>
              <a:schemeClr val="tx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79755925-6C6D-E24C-AFAC-310689FB637C}"/>
              </a:ext>
            </a:extLst>
          </p:cNvPr>
          <p:cNvCxnSpPr>
            <a:cxnSpLocks/>
          </p:cNvCxnSpPr>
          <p:nvPr/>
        </p:nvCxnSpPr>
        <p:spPr bwMode="auto">
          <a:xfrm>
            <a:off x="6312024" y="4678388"/>
            <a:ext cx="0" cy="400110"/>
          </a:xfrm>
          <a:prstGeom prst="line">
            <a:avLst/>
          </a:prstGeom>
          <a:solidFill>
            <a:srgbClr val="00B8FF"/>
          </a:solidFill>
          <a:ln w="38100" cap="flat" cmpd="sng" algn="ctr">
            <a:solidFill>
              <a:schemeClr val="tx1"/>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865BA2AC-8AAB-7147-83C2-F5B7BB2762EF}"/>
              </a:ext>
            </a:extLst>
          </p:cNvPr>
          <p:cNvCxnSpPr>
            <a:cxnSpLocks/>
          </p:cNvCxnSpPr>
          <p:nvPr/>
        </p:nvCxnSpPr>
        <p:spPr bwMode="auto">
          <a:xfrm flipV="1">
            <a:off x="7261086" y="4885555"/>
            <a:ext cx="2160300" cy="1"/>
          </a:xfrm>
          <a:prstGeom prst="line">
            <a:avLst/>
          </a:prstGeom>
          <a:solidFill>
            <a:srgbClr val="00B8FF"/>
          </a:solidFill>
          <a:ln w="38100" cap="flat" cmpd="sng" algn="ctr">
            <a:solidFill>
              <a:schemeClr val="tx1"/>
            </a:solidFill>
            <a:prstDash val="solid"/>
            <a:round/>
            <a:headEnd type="none" w="med" len="med"/>
            <a:tailEnd type="none" w="med" len="med"/>
          </a:ln>
          <a:effectLst/>
        </p:spPr>
      </p:cxnSp>
      <p:sp>
        <p:nvSpPr>
          <p:cNvPr id="19" name="TextBox 7">
            <a:extLst>
              <a:ext uri="{FF2B5EF4-FFF2-40B4-BE49-F238E27FC236}">
                <a16:creationId xmlns:a16="http://schemas.microsoft.com/office/drawing/2014/main" id="{3F8152CE-4319-CF4D-9507-4CAAE4781FB0}"/>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E4.2</a:t>
            </a:r>
          </a:p>
        </p:txBody>
      </p:sp>
      <p:sp>
        <p:nvSpPr>
          <p:cNvPr id="26" name="TextBox 25">
            <a:extLst>
              <a:ext uri="{FF2B5EF4-FFF2-40B4-BE49-F238E27FC236}">
                <a16:creationId xmlns:a16="http://schemas.microsoft.com/office/drawing/2014/main" id="{4AB323DA-7344-6D41-A0F8-646071102C62}"/>
              </a:ext>
            </a:extLst>
          </p:cNvPr>
          <p:cNvSpPr txBox="1"/>
          <p:nvPr/>
        </p:nvSpPr>
        <p:spPr>
          <a:xfrm>
            <a:off x="5303914" y="4630988"/>
            <a:ext cx="217264" cy="400110"/>
          </a:xfrm>
          <a:prstGeom prst="rect">
            <a:avLst/>
          </a:prstGeom>
          <a:noFill/>
        </p:spPr>
        <p:txBody>
          <a:bodyPr wrap="square" rtlCol="0">
            <a:spAutoFit/>
          </a:bodyPr>
          <a:lstStyle/>
          <a:p>
            <a:r>
              <a:rPr lang="en-US" dirty="0"/>
              <a:t>x</a:t>
            </a:r>
          </a:p>
        </p:txBody>
      </p:sp>
      <p:sp>
        <p:nvSpPr>
          <p:cNvPr id="16" name="TextBox 15"/>
          <p:cNvSpPr txBox="1"/>
          <p:nvPr/>
        </p:nvSpPr>
        <p:spPr>
          <a:xfrm>
            <a:off x="2207614" y="323165"/>
            <a:ext cx="1919536" cy="400110"/>
          </a:xfrm>
          <a:prstGeom prst="rect">
            <a:avLst/>
          </a:prstGeom>
          <a:noFill/>
        </p:spPr>
        <p:txBody>
          <a:bodyPr wrap="square" rtlCol="0">
            <a:spAutoFit/>
          </a:bodyPr>
          <a:lstStyle/>
          <a:p>
            <a:pPr algn="ctr"/>
            <a:r>
              <a:rPr lang="en-GB" dirty="0"/>
              <a:t>Continued</a:t>
            </a:r>
          </a:p>
        </p:txBody>
      </p:sp>
    </p:spTree>
    <p:extLst>
      <p:ext uri="{BB962C8B-B14F-4D97-AF65-F5344CB8AC3E}">
        <p14:creationId xmlns:p14="http://schemas.microsoft.com/office/powerpoint/2010/main" val="32952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24" grpId="0"/>
      <p:bldP spid="25" grpId="0" animBg="1"/>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7016" y="31933"/>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Outliers</a:t>
            </a:r>
          </a:p>
        </p:txBody>
      </p:sp>
      <p:sp>
        <p:nvSpPr>
          <p:cNvPr id="9" name="TextBox 8">
            <a:extLst>
              <a:ext uri="{FF2B5EF4-FFF2-40B4-BE49-F238E27FC236}">
                <a16:creationId xmlns:a16="http://schemas.microsoft.com/office/drawing/2014/main" id="{514CAECC-759C-3C40-9BC2-90F275C359D3}"/>
              </a:ext>
            </a:extLst>
          </p:cNvPr>
          <p:cNvSpPr txBox="1"/>
          <p:nvPr/>
        </p:nvSpPr>
        <p:spPr>
          <a:xfrm>
            <a:off x="2244304" y="4517744"/>
            <a:ext cx="8492256" cy="830997"/>
          </a:xfrm>
          <a:prstGeom prst="rect">
            <a:avLst/>
          </a:prstGeom>
          <a:noFill/>
        </p:spPr>
        <p:txBody>
          <a:bodyPr wrap="square" rtlCol="0">
            <a:spAutoFit/>
          </a:bodyPr>
          <a:lstStyle/>
          <a:p>
            <a:pPr>
              <a:spcAft>
                <a:spcPts val="0"/>
              </a:spcAft>
            </a:pPr>
            <a:r>
              <a:rPr lang="en-GB" sz="2400" b="1" dirty="0"/>
              <a:t>Example: </a:t>
            </a:r>
            <a:r>
              <a:rPr lang="en-GB" sz="2400" dirty="0"/>
              <a:t>Are there any outliers in the data from the last slide where min = 15,  LQ = 21, UQ = 45, max = 82 ?</a:t>
            </a:r>
          </a:p>
        </p:txBody>
      </p:sp>
      <p:sp>
        <p:nvSpPr>
          <p:cNvPr id="18" name="Rectangle 17">
            <a:extLst>
              <a:ext uri="{FF2B5EF4-FFF2-40B4-BE49-F238E27FC236}">
                <a16:creationId xmlns:a16="http://schemas.microsoft.com/office/drawing/2014/main" id="{377BBEB7-E7B4-DE4C-9C51-A6E71F5A3EF5}"/>
              </a:ext>
            </a:extLst>
          </p:cNvPr>
          <p:cNvSpPr/>
          <p:nvPr/>
        </p:nvSpPr>
        <p:spPr>
          <a:xfrm>
            <a:off x="7552712" y="2732056"/>
            <a:ext cx="4572000" cy="1323439"/>
          </a:xfrm>
          <a:prstGeom prst="rect">
            <a:avLst/>
          </a:prstGeom>
        </p:spPr>
        <p:txBody>
          <a:bodyPr>
            <a:spAutoFit/>
          </a:bodyPr>
          <a:lstStyle/>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p:txBody>
      </p:sp>
      <p:sp>
        <p:nvSpPr>
          <p:cNvPr id="2" name="TextBox 1">
            <a:extLst>
              <a:ext uri="{FF2B5EF4-FFF2-40B4-BE49-F238E27FC236}">
                <a16:creationId xmlns:a16="http://schemas.microsoft.com/office/drawing/2014/main" id="{8552A408-0AD4-A744-AEE5-8012EFD144E0}"/>
              </a:ext>
            </a:extLst>
          </p:cNvPr>
          <p:cNvSpPr txBox="1"/>
          <p:nvPr/>
        </p:nvSpPr>
        <p:spPr>
          <a:xfrm>
            <a:off x="2244304" y="608983"/>
            <a:ext cx="9649072" cy="2385268"/>
          </a:xfrm>
          <a:prstGeom prst="rect">
            <a:avLst/>
          </a:prstGeom>
          <a:noFill/>
        </p:spPr>
        <p:txBody>
          <a:bodyPr wrap="square" rtlCol="0">
            <a:spAutoFit/>
          </a:bodyPr>
          <a:lstStyle/>
          <a:p>
            <a:r>
              <a:rPr lang="en-US" sz="2400" dirty="0"/>
              <a:t>Outliers are extreme values in data sets and are often ignored as they can distort the data analysis.  They could be errors or an extreme value. One definition is in terms of the interquartile range (IQR): </a:t>
            </a:r>
          </a:p>
          <a:p>
            <a:pPr algn="ctr">
              <a:spcAft>
                <a:spcPts val="600"/>
              </a:spcAft>
            </a:pPr>
            <a:r>
              <a:rPr lang="en-US" sz="2400" i="1" dirty="0"/>
              <a:t>IQR = Upper Quartile (UQ) – Lower Quartile (LQ) </a:t>
            </a:r>
          </a:p>
          <a:p>
            <a:pPr algn="ctr"/>
            <a:r>
              <a:rPr lang="en-US" sz="2400" dirty="0"/>
              <a:t>An</a:t>
            </a:r>
            <a:r>
              <a:rPr lang="en-US" sz="2400" b="1" dirty="0"/>
              <a:t> outlier </a:t>
            </a:r>
            <a:r>
              <a:rPr lang="en-US" sz="2400" dirty="0"/>
              <a:t>is  “any value that is 1.5 times the IQR more than the UQ </a:t>
            </a:r>
          </a:p>
          <a:p>
            <a:pPr algn="ctr"/>
            <a:r>
              <a:rPr lang="en-US" sz="2400" dirty="0"/>
              <a:t>or   1.5 × IQR less than the LQ”.</a:t>
            </a:r>
            <a:endParaRPr lang="en-US" sz="2400" b="1" dirty="0"/>
          </a:p>
        </p:txBody>
      </p:sp>
      <p:pic>
        <p:nvPicPr>
          <p:cNvPr id="4" name="Picture 3">
            <a:extLst>
              <a:ext uri="{FF2B5EF4-FFF2-40B4-BE49-F238E27FC236}">
                <a16:creationId xmlns:a16="http://schemas.microsoft.com/office/drawing/2014/main" id="{B9B8890A-5C06-254A-9073-02956A3EB9D8}"/>
              </a:ext>
            </a:extLst>
          </p:cNvPr>
          <p:cNvPicPr>
            <a:picLocks noChangeAspect="1"/>
          </p:cNvPicPr>
          <p:nvPr/>
        </p:nvPicPr>
        <p:blipFill>
          <a:blip r:embed="rId2"/>
          <a:stretch>
            <a:fillRect/>
          </a:stretch>
        </p:blipFill>
        <p:spPr>
          <a:xfrm>
            <a:off x="2999656" y="2948084"/>
            <a:ext cx="7922545" cy="1569660"/>
          </a:xfrm>
          <a:prstGeom prst="rect">
            <a:avLst/>
          </a:prstGeom>
        </p:spPr>
      </p:pic>
      <p:sp>
        <p:nvSpPr>
          <p:cNvPr id="5" name="TextBox 4">
            <a:extLst>
              <a:ext uri="{FF2B5EF4-FFF2-40B4-BE49-F238E27FC236}">
                <a16:creationId xmlns:a16="http://schemas.microsoft.com/office/drawing/2014/main" id="{78B3EF5B-1EAB-EC49-A678-A102C11CC984}"/>
              </a:ext>
            </a:extLst>
          </p:cNvPr>
          <p:cNvSpPr txBox="1"/>
          <p:nvPr/>
        </p:nvSpPr>
        <p:spPr>
          <a:xfrm>
            <a:off x="2263640" y="5256407"/>
            <a:ext cx="9394576" cy="1569660"/>
          </a:xfrm>
          <a:prstGeom prst="rect">
            <a:avLst/>
          </a:prstGeom>
          <a:noFill/>
        </p:spPr>
        <p:txBody>
          <a:bodyPr wrap="square" rtlCol="0">
            <a:spAutoFit/>
          </a:bodyPr>
          <a:lstStyle/>
          <a:p>
            <a:r>
              <a:rPr lang="en-US" sz="2400" b="1" dirty="0"/>
              <a:t>Solution:</a:t>
            </a:r>
            <a:r>
              <a:rPr lang="en-US" b="1" dirty="0"/>
              <a:t>  </a:t>
            </a:r>
            <a:r>
              <a:rPr lang="en-US" sz="2400" dirty="0">
                <a:solidFill>
                  <a:srgbClr val="FF0000"/>
                </a:solidFill>
              </a:rPr>
              <a:t>IQR = UQ – LQ = 45 – 21 = 24;</a:t>
            </a:r>
          </a:p>
          <a:p>
            <a:r>
              <a:rPr lang="en-US" sz="2400" dirty="0">
                <a:solidFill>
                  <a:srgbClr val="FF0000"/>
                </a:solidFill>
              </a:rPr>
              <a:t>    UQ + 1.5×IQR = 45 + 1.5×24 = 81 &lt; 82 (max value)</a:t>
            </a:r>
          </a:p>
          <a:p>
            <a:r>
              <a:rPr lang="en-US" sz="2400" dirty="0">
                <a:solidFill>
                  <a:srgbClr val="FF0000"/>
                </a:solidFill>
              </a:rPr>
              <a:t>    LQ – 1.5×IQR = 21 – 1.5×24 = – 15 &lt; 15 (min value)</a:t>
            </a:r>
          </a:p>
          <a:p>
            <a:r>
              <a:rPr lang="en-US" sz="2400" dirty="0">
                <a:solidFill>
                  <a:srgbClr val="FF0000"/>
                </a:solidFill>
              </a:rPr>
              <a:t>      Hence 82 is (just) an outlier but 15 is not an outlier.</a:t>
            </a:r>
          </a:p>
        </p:txBody>
      </p:sp>
      <p:sp>
        <p:nvSpPr>
          <p:cNvPr id="10" name="TextBox 7">
            <a:extLst>
              <a:ext uri="{FF2B5EF4-FFF2-40B4-BE49-F238E27FC236}">
                <a16:creationId xmlns:a16="http://schemas.microsoft.com/office/drawing/2014/main" id="{2F31B816-BFB9-014D-A314-C9CC0FA78761}"/>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E4.2</a:t>
            </a:r>
          </a:p>
        </p:txBody>
      </p:sp>
    </p:spTree>
    <p:extLst>
      <p:ext uri="{BB962C8B-B14F-4D97-AF65-F5344CB8AC3E}">
        <p14:creationId xmlns:p14="http://schemas.microsoft.com/office/powerpoint/2010/main" val="359198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81200"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a:t>
            </a:r>
            <a:r>
              <a:rPr lang="en-US" altLang="en-US" sz="2800" b="1" dirty="0" smtClean="0"/>
              <a:t>E4.2 </a:t>
            </a:r>
            <a:r>
              <a:rPr lang="en-US" altLang="en-US" sz="2800" b="1" dirty="0"/>
              <a:t>: Fitness Check</a:t>
            </a:r>
          </a:p>
        </p:txBody>
      </p:sp>
      <p:sp>
        <p:nvSpPr>
          <p:cNvPr id="8" name="TextBox 7">
            <a:extLst>
              <a:ext uri="{FF2B5EF4-FFF2-40B4-BE49-F238E27FC236}">
                <a16:creationId xmlns:a16="http://schemas.microsoft.com/office/drawing/2014/main" id="{A852C179-AFA7-E943-B2D9-F1967EB5F105}"/>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E4.2</a:t>
            </a:r>
          </a:p>
        </p:txBody>
      </p:sp>
      <p:sp>
        <p:nvSpPr>
          <p:cNvPr id="2" name="Rectangle 1">
            <a:extLst>
              <a:ext uri="{FF2B5EF4-FFF2-40B4-BE49-F238E27FC236}">
                <a16:creationId xmlns:a16="http://schemas.microsoft.com/office/drawing/2014/main" id="{A82355D5-F289-9F4E-B8CB-1C02B3888A2B}"/>
              </a:ext>
            </a:extLst>
          </p:cNvPr>
          <p:cNvSpPr/>
          <p:nvPr/>
        </p:nvSpPr>
        <p:spPr>
          <a:xfrm>
            <a:off x="2181200" y="683757"/>
            <a:ext cx="10179496" cy="461665"/>
          </a:xfrm>
          <a:prstGeom prst="rect">
            <a:avLst/>
          </a:prstGeom>
        </p:spPr>
        <p:txBody>
          <a:bodyPr wrap="square">
            <a:spAutoFit/>
          </a:bodyPr>
          <a:lstStyle/>
          <a:p>
            <a:r>
              <a:rPr lang="en-US" sz="2400" dirty="0"/>
              <a:t>1.The ages in years of a group of people visiting a club are shown below.</a:t>
            </a:r>
          </a:p>
        </p:txBody>
      </p:sp>
      <p:sp>
        <p:nvSpPr>
          <p:cNvPr id="3" name="Rectangle 2">
            <a:extLst>
              <a:ext uri="{FF2B5EF4-FFF2-40B4-BE49-F238E27FC236}">
                <a16:creationId xmlns:a16="http://schemas.microsoft.com/office/drawing/2014/main" id="{230D3C2A-1468-544C-BD75-ED15A474D106}"/>
              </a:ext>
            </a:extLst>
          </p:cNvPr>
          <p:cNvSpPr/>
          <p:nvPr/>
        </p:nvSpPr>
        <p:spPr>
          <a:xfrm>
            <a:off x="2567608" y="2318725"/>
            <a:ext cx="8352928" cy="1754326"/>
          </a:xfrm>
          <a:prstGeom prst="rect">
            <a:avLst/>
          </a:prstGeom>
        </p:spPr>
        <p:txBody>
          <a:bodyPr wrap="square">
            <a:spAutoFit/>
          </a:bodyPr>
          <a:lstStyle/>
          <a:p>
            <a:pPr marL="457200" indent="-457200">
              <a:lnSpc>
                <a:spcPct val="150000"/>
              </a:lnSpc>
              <a:buAutoNum type="alphaLcParenR"/>
            </a:pPr>
            <a:r>
              <a:rPr lang="en-US" sz="2400" dirty="0"/>
              <a:t>Determine the 5-number summary for this data set.</a:t>
            </a:r>
          </a:p>
          <a:p>
            <a:pPr marL="457200" indent="-457200">
              <a:lnSpc>
                <a:spcPct val="150000"/>
              </a:lnSpc>
              <a:buAutoNum type="alphaLcParenR"/>
            </a:pPr>
            <a:r>
              <a:rPr lang="en-US" sz="2400" dirty="0"/>
              <a:t>Identify any outliers.</a:t>
            </a:r>
          </a:p>
          <a:p>
            <a:pPr>
              <a:lnSpc>
                <a:spcPct val="150000"/>
              </a:lnSpc>
            </a:pPr>
            <a:r>
              <a:rPr lang="en-US" sz="2400" dirty="0"/>
              <a:t>c)  Illustrate the data using a box and whisker plot.</a:t>
            </a:r>
          </a:p>
        </p:txBody>
      </p:sp>
      <p:pic>
        <p:nvPicPr>
          <p:cNvPr id="4" name="Picture 3">
            <a:extLst>
              <a:ext uri="{FF2B5EF4-FFF2-40B4-BE49-F238E27FC236}">
                <a16:creationId xmlns:a16="http://schemas.microsoft.com/office/drawing/2014/main" id="{B228236C-CA77-244C-BE40-85A648D9A323}"/>
              </a:ext>
            </a:extLst>
          </p:cNvPr>
          <p:cNvPicPr>
            <a:picLocks noChangeAspect="1"/>
          </p:cNvPicPr>
          <p:nvPr/>
        </p:nvPicPr>
        <p:blipFill>
          <a:blip r:embed="rId2"/>
          <a:stretch>
            <a:fillRect/>
          </a:stretch>
        </p:blipFill>
        <p:spPr>
          <a:xfrm>
            <a:off x="2276004" y="1275181"/>
            <a:ext cx="10001024" cy="1022832"/>
          </a:xfrm>
          <a:prstGeom prst="rect">
            <a:avLst/>
          </a:prstGeom>
        </p:spPr>
      </p:pic>
      <p:pic>
        <p:nvPicPr>
          <p:cNvPr id="5" name="Picture 4">
            <a:extLst>
              <a:ext uri="{FF2B5EF4-FFF2-40B4-BE49-F238E27FC236}">
                <a16:creationId xmlns:a16="http://schemas.microsoft.com/office/drawing/2014/main" id="{A04EEB7F-CD86-FB47-874D-B8826C69B1A0}"/>
              </a:ext>
            </a:extLst>
          </p:cNvPr>
          <p:cNvPicPr>
            <a:picLocks noChangeAspect="1"/>
          </p:cNvPicPr>
          <p:nvPr/>
        </p:nvPicPr>
        <p:blipFill>
          <a:blip r:embed="rId3"/>
          <a:stretch>
            <a:fillRect/>
          </a:stretch>
        </p:blipFill>
        <p:spPr>
          <a:xfrm>
            <a:off x="3400970" y="5157192"/>
            <a:ext cx="6921500" cy="1485900"/>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83BE1D3-B63C-2745-B7A0-78251435D700}"/>
                  </a:ext>
                </a:extLst>
              </p:cNvPr>
              <p:cNvSpPr txBox="1"/>
              <p:nvPr/>
            </p:nvSpPr>
            <p:spPr>
              <a:xfrm>
                <a:off x="2423592" y="4025283"/>
                <a:ext cx="8928992" cy="461665"/>
              </a:xfrm>
              <a:prstGeom prst="rect">
                <a:avLst/>
              </a:prstGeom>
              <a:noFill/>
            </p:spPr>
            <p:txBody>
              <a:bodyPr wrap="square" rtlCol="0">
                <a:spAutoFit/>
              </a:bodyPr>
              <a:lstStyle/>
              <a:p>
                <a:r>
                  <a:rPr lang="en-US" sz="2400" dirty="0">
                    <a:solidFill>
                      <a:srgbClr val="FF0000"/>
                    </a:solidFill>
                  </a:rPr>
                  <a:t>Answers   a) </a:t>
                </a:r>
                <a14:m>
                  <m:oMath xmlns:m="http://schemas.openxmlformats.org/officeDocument/2006/math">
                    <m:sSub>
                      <m:sSubPr>
                        <m:ctrlPr>
                          <a:rPr lang="en-US" sz="2400" i="1" smtClean="0">
                            <a:solidFill>
                              <a:srgbClr val="FF0000"/>
                            </a:solidFill>
                            <a:latin typeface="Cambria Math" panose="02040503050406030204" pitchFamily="18" charset="0"/>
                          </a:rPr>
                        </m:ctrlPr>
                      </m:sSubPr>
                      <m:e>
                        <m:r>
                          <a:rPr lang="en-GB" sz="2400" b="0" i="1" smtClean="0">
                            <a:solidFill>
                              <a:srgbClr val="FF0000"/>
                            </a:solidFill>
                            <a:latin typeface="Cambria Math" panose="02040503050406030204" pitchFamily="18" charset="0"/>
                          </a:rPr>
                          <m:t>𝑄</m:t>
                        </m:r>
                      </m:e>
                      <m:sub>
                        <m:r>
                          <a:rPr lang="en-GB" sz="2400" b="0" i="1" smtClean="0">
                            <a:solidFill>
                              <a:srgbClr val="FF0000"/>
                            </a:solidFill>
                            <a:latin typeface="Cambria Math" panose="02040503050406030204" pitchFamily="18" charset="0"/>
                          </a:rPr>
                          <m:t>1</m:t>
                        </m:r>
                      </m:sub>
                    </m:sSub>
                  </m:oMath>
                </a14:m>
                <a:r>
                  <a:rPr lang="en-US" sz="2400" dirty="0">
                    <a:solidFill>
                      <a:srgbClr val="FF0000"/>
                    </a:solidFill>
                  </a:rPr>
                  <a:t>= 14, </a:t>
                </a:r>
                <a14:m>
                  <m:oMath xmlns:m="http://schemas.openxmlformats.org/officeDocument/2006/math">
                    <m:sSub>
                      <m:sSubPr>
                        <m:ctrlPr>
                          <a:rPr lang="en-US"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𝑄</m:t>
                        </m:r>
                      </m:e>
                      <m:sub>
                        <m:r>
                          <a:rPr lang="en-GB" sz="2400" i="1">
                            <a:solidFill>
                              <a:srgbClr val="FF0000"/>
                            </a:solidFill>
                            <a:latin typeface="Cambria Math" panose="02040503050406030204" pitchFamily="18" charset="0"/>
                          </a:rPr>
                          <m:t>1</m:t>
                        </m:r>
                      </m:sub>
                    </m:sSub>
                  </m:oMath>
                </a14:m>
                <a:r>
                  <a:rPr lang="en-US" sz="2400" dirty="0">
                    <a:solidFill>
                      <a:srgbClr val="FF0000"/>
                    </a:solidFill>
                  </a:rPr>
                  <a:t>= 27, </a:t>
                </a:r>
                <a14:m>
                  <m:oMath xmlns:m="http://schemas.openxmlformats.org/officeDocument/2006/math">
                    <m:sSub>
                      <m:sSubPr>
                        <m:ctrlPr>
                          <a:rPr lang="en-US"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𝑄</m:t>
                        </m:r>
                      </m:e>
                      <m:sub>
                        <m:r>
                          <a:rPr lang="en-GB" sz="2400" i="1">
                            <a:solidFill>
                              <a:srgbClr val="FF0000"/>
                            </a:solidFill>
                            <a:latin typeface="Cambria Math" panose="02040503050406030204" pitchFamily="18" charset="0"/>
                          </a:rPr>
                          <m:t>1</m:t>
                        </m:r>
                      </m:sub>
                    </m:sSub>
                  </m:oMath>
                </a14:m>
                <a:r>
                  <a:rPr lang="en-US" sz="2400" dirty="0">
                    <a:solidFill>
                      <a:srgbClr val="FF0000"/>
                    </a:solidFill>
                  </a:rPr>
                  <a:t>= 30, </a:t>
                </a:r>
                <a14:m>
                  <m:oMath xmlns:m="http://schemas.openxmlformats.org/officeDocument/2006/math">
                    <m:sSub>
                      <m:sSubPr>
                        <m:ctrlPr>
                          <a:rPr lang="en-US"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𝑄</m:t>
                        </m:r>
                      </m:e>
                      <m:sub>
                        <m:r>
                          <a:rPr lang="en-GB" sz="2400" i="1">
                            <a:solidFill>
                              <a:srgbClr val="FF0000"/>
                            </a:solidFill>
                            <a:latin typeface="Cambria Math" panose="02040503050406030204" pitchFamily="18" charset="0"/>
                          </a:rPr>
                          <m:t>1</m:t>
                        </m:r>
                      </m:sub>
                    </m:sSub>
                  </m:oMath>
                </a14:m>
                <a:r>
                  <a:rPr lang="en-US" sz="2400" dirty="0">
                    <a:solidFill>
                      <a:srgbClr val="FF0000"/>
                    </a:solidFill>
                  </a:rPr>
                  <a:t>= 37, </a:t>
                </a:r>
                <a14:m>
                  <m:oMath xmlns:m="http://schemas.openxmlformats.org/officeDocument/2006/math">
                    <m:sSub>
                      <m:sSubPr>
                        <m:ctrlPr>
                          <a:rPr lang="en-US"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𝑄</m:t>
                        </m:r>
                      </m:e>
                      <m:sub>
                        <m:r>
                          <a:rPr lang="en-GB" sz="2400" i="1">
                            <a:solidFill>
                              <a:srgbClr val="FF0000"/>
                            </a:solidFill>
                            <a:latin typeface="Cambria Math" panose="02040503050406030204" pitchFamily="18" charset="0"/>
                          </a:rPr>
                          <m:t>1</m:t>
                        </m:r>
                      </m:sub>
                    </m:sSub>
                  </m:oMath>
                </a14:m>
                <a:r>
                  <a:rPr lang="en-US" sz="2400" dirty="0">
                    <a:solidFill>
                      <a:srgbClr val="FF0000"/>
                    </a:solidFill>
                  </a:rPr>
                  <a:t>= 76 </a:t>
                </a:r>
              </a:p>
            </p:txBody>
          </p:sp>
        </mc:Choice>
        <mc:Fallback xmlns="">
          <p:sp>
            <p:nvSpPr>
              <p:cNvPr id="6" name="TextBox 5">
                <a:extLst>
                  <a:ext uri="{FF2B5EF4-FFF2-40B4-BE49-F238E27FC236}">
                    <a16:creationId xmlns:a16="http://schemas.microsoft.com/office/drawing/2014/main" id="{B83BE1D3-B63C-2745-B7A0-78251435D700}"/>
                  </a:ext>
                </a:extLst>
              </p:cNvPr>
              <p:cNvSpPr txBox="1">
                <a:spLocks noRot="1" noChangeAspect="1" noMove="1" noResize="1" noEditPoints="1" noAdjustHandles="1" noChangeArrowheads="1" noChangeShapeType="1" noTextEdit="1"/>
              </p:cNvSpPr>
              <p:nvPr/>
            </p:nvSpPr>
            <p:spPr>
              <a:xfrm>
                <a:off x="2423592" y="4025283"/>
                <a:ext cx="8928992" cy="461665"/>
              </a:xfrm>
              <a:prstGeom prst="rect">
                <a:avLst/>
              </a:prstGeom>
              <a:blipFill>
                <a:blip r:embed="rId4"/>
                <a:stretch>
                  <a:fillRect l="-994" t="-10811" b="-27027"/>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C75EB64C-B3E8-BC4F-80AF-42A09CBB94D6}"/>
              </a:ext>
            </a:extLst>
          </p:cNvPr>
          <p:cNvSpPr txBox="1"/>
          <p:nvPr/>
        </p:nvSpPr>
        <p:spPr>
          <a:xfrm>
            <a:off x="3863752" y="4577697"/>
            <a:ext cx="5256584" cy="461665"/>
          </a:xfrm>
          <a:prstGeom prst="rect">
            <a:avLst/>
          </a:prstGeom>
          <a:noFill/>
        </p:spPr>
        <p:txBody>
          <a:bodyPr wrap="square" rtlCol="0">
            <a:spAutoFit/>
          </a:bodyPr>
          <a:lstStyle/>
          <a:p>
            <a:r>
              <a:rPr lang="en-US" sz="2400" dirty="0">
                <a:solidFill>
                  <a:srgbClr val="FF0000"/>
                </a:solidFill>
              </a:rPr>
              <a:t>b) The only outlier is 76</a:t>
            </a:r>
          </a:p>
        </p:txBody>
      </p:sp>
      <p:sp>
        <p:nvSpPr>
          <p:cNvPr id="10" name="TextBox 9">
            <a:extLst>
              <a:ext uri="{FF2B5EF4-FFF2-40B4-BE49-F238E27FC236}">
                <a16:creationId xmlns:a16="http://schemas.microsoft.com/office/drawing/2014/main" id="{A9C41453-EFB8-D64A-9EA8-9C785D3BF683}"/>
              </a:ext>
            </a:extLst>
          </p:cNvPr>
          <p:cNvSpPr txBox="1"/>
          <p:nvPr/>
        </p:nvSpPr>
        <p:spPr>
          <a:xfrm>
            <a:off x="2755354" y="5091154"/>
            <a:ext cx="648072" cy="461665"/>
          </a:xfrm>
          <a:prstGeom prst="rect">
            <a:avLst/>
          </a:prstGeom>
          <a:noFill/>
        </p:spPr>
        <p:txBody>
          <a:bodyPr wrap="square" rtlCol="0">
            <a:spAutoFit/>
          </a:bodyPr>
          <a:lstStyle/>
          <a:p>
            <a:r>
              <a:rPr lang="en-US" sz="2400" dirty="0">
                <a:solidFill>
                  <a:srgbClr val="FF0000"/>
                </a:solidFill>
              </a:rPr>
              <a:t>c)</a:t>
            </a:r>
          </a:p>
        </p:txBody>
      </p:sp>
    </p:spTree>
    <p:extLst>
      <p:ext uri="{BB962C8B-B14F-4D97-AF65-F5344CB8AC3E}">
        <p14:creationId xmlns:p14="http://schemas.microsoft.com/office/powerpoint/2010/main" val="359584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81200"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a:t>
            </a:r>
            <a:r>
              <a:rPr lang="en-US" altLang="en-US" sz="2800" b="1" dirty="0" smtClean="0"/>
              <a:t>E4.2</a:t>
            </a:r>
            <a:r>
              <a:rPr lang="en-US" altLang="en-US" sz="2800" b="1" dirty="0"/>
              <a:t>: Fitness Check</a:t>
            </a:r>
          </a:p>
        </p:txBody>
      </p:sp>
      <p:sp>
        <p:nvSpPr>
          <p:cNvPr id="8" name="TextBox 7">
            <a:extLst>
              <a:ext uri="{FF2B5EF4-FFF2-40B4-BE49-F238E27FC236}">
                <a16:creationId xmlns:a16="http://schemas.microsoft.com/office/drawing/2014/main" id="{A852C179-AFA7-E943-B2D9-F1967EB5F105}"/>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E4.2</a:t>
            </a:r>
          </a:p>
        </p:txBody>
      </p:sp>
      <p:pic>
        <p:nvPicPr>
          <p:cNvPr id="7" name="Picture 6">
            <a:extLst>
              <a:ext uri="{FF2B5EF4-FFF2-40B4-BE49-F238E27FC236}">
                <a16:creationId xmlns:a16="http://schemas.microsoft.com/office/drawing/2014/main" id="{98C01C18-69E8-7842-A37A-5113D99A48A9}"/>
              </a:ext>
            </a:extLst>
          </p:cNvPr>
          <p:cNvPicPr>
            <a:picLocks noChangeAspect="1"/>
          </p:cNvPicPr>
          <p:nvPr/>
        </p:nvPicPr>
        <p:blipFill>
          <a:blip r:embed="rId2"/>
          <a:stretch>
            <a:fillRect/>
          </a:stretch>
        </p:blipFill>
        <p:spPr>
          <a:xfrm>
            <a:off x="2800760" y="1514724"/>
            <a:ext cx="8382000" cy="3314700"/>
          </a:xfrm>
          <a:prstGeom prst="rect">
            <a:avLst/>
          </a:prstGeom>
        </p:spPr>
      </p:pic>
      <p:sp>
        <p:nvSpPr>
          <p:cNvPr id="11" name="Rectangle 10">
            <a:extLst>
              <a:ext uri="{FF2B5EF4-FFF2-40B4-BE49-F238E27FC236}">
                <a16:creationId xmlns:a16="http://schemas.microsoft.com/office/drawing/2014/main" id="{42F92A6E-2924-8D49-83DF-BA2B93138497}"/>
              </a:ext>
            </a:extLst>
          </p:cNvPr>
          <p:cNvSpPr/>
          <p:nvPr/>
        </p:nvSpPr>
        <p:spPr>
          <a:xfrm>
            <a:off x="2495600" y="683727"/>
            <a:ext cx="8856984" cy="830997"/>
          </a:xfrm>
          <a:prstGeom prst="rect">
            <a:avLst/>
          </a:prstGeom>
        </p:spPr>
        <p:txBody>
          <a:bodyPr wrap="square">
            <a:spAutoFit/>
          </a:bodyPr>
          <a:lstStyle/>
          <a:p>
            <a:pPr>
              <a:tabLst>
                <a:tab pos="447675" algn="l"/>
              </a:tabLst>
            </a:pPr>
            <a:r>
              <a:rPr lang="en-US" sz="2400" dirty="0"/>
              <a:t>2.  The length of reign of each of the last 19 English monarchs 	is given in the table.   </a:t>
            </a:r>
          </a:p>
        </p:txBody>
      </p:sp>
      <p:sp>
        <p:nvSpPr>
          <p:cNvPr id="12" name="TextBox 11">
            <a:extLst>
              <a:ext uri="{FF2B5EF4-FFF2-40B4-BE49-F238E27FC236}">
                <a16:creationId xmlns:a16="http://schemas.microsoft.com/office/drawing/2014/main" id="{99727B42-3D40-3E4E-B778-60BE37D492F0}"/>
              </a:ext>
            </a:extLst>
          </p:cNvPr>
          <p:cNvSpPr txBox="1"/>
          <p:nvPr/>
        </p:nvSpPr>
        <p:spPr>
          <a:xfrm>
            <a:off x="2351584" y="4966847"/>
            <a:ext cx="6357292" cy="1646605"/>
          </a:xfrm>
          <a:prstGeom prst="rect">
            <a:avLst/>
          </a:prstGeom>
          <a:noFill/>
        </p:spPr>
        <p:txBody>
          <a:bodyPr wrap="square" rtlCol="0">
            <a:spAutoFit/>
          </a:bodyPr>
          <a:lstStyle/>
          <a:p>
            <a:pPr marL="457200" indent="-457200">
              <a:spcAft>
                <a:spcPts val="600"/>
              </a:spcAft>
              <a:buAutoNum type="alphaLcParenR"/>
            </a:pPr>
            <a:r>
              <a:rPr lang="en-US" sz="2400" dirty="0"/>
              <a:t>Find the median and quartiles of the length of reign of these 19 monarchs.</a:t>
            </a:r>
          </a:p>
          <a:p>
            <a:r>
              <a:rPr lang="en-US" sz="2400" dirty="0"/>
              <a:t>b)	Write down the name of any monarch 	whose length of reign is an outlier. </a:t>
            </a:r>
          </a:p>
        </p:txBody>
      </p:sp>
      <p:sp>
        <p:nvSpPr>
          <p:cNvPr id="13" name="TextBox 12">
            <a:extLst>
              <a:ext uri="{FF2B5EF4-FFF2-40B4-BE49-F238E27FC236}">
                <a16:creationId xmlns:a16="http://schemas.microsoft.com/office/drawing/2014/main" id="{60461D99-528B-B049-81CD-7A6C08322EE2}"/>
              </a:ext>
            </a:extLst>
          </p:cNvPr>
          <p:cNvSpPr txBox="1"/>
          <p:nvPr/>
        </p:nvSpPr>
        <p:spPr>
          <a:xfrm>
            <a:off x="8040216" y="5343276"/>
            <a:ext cx="4346848" cy="461665"/>
          </a:xfrm>
          <a:prstGeom prst="rect">
            <a:avLst/>
          </a:prstGeom>
          <a:noFill/>
        </p:spPr>
        <p:txBody>
          <a:bodyPr wrap="square" rtlCol="0">
            <a:spAutoFit/>
          </a:bodyPr>
          <a:lstStyle/>
          <a:p>
            <a:r>
              <a:rPr lang="en-US" sz="2400" dirty="0">
                <a:solidFill>
                  <a:srgbClr val="FF0000"/>
                </a:solidFill>
              </a:rPr>
              <a:t>LQ = 7, Median = 14, UQ=26</a:t>
            </a:r>
          </a:p>
        </p:txBody>
      </p:sp>
      <p:sp>
        <p:nvSpPr>
          <p:cNvPr id="14" name="TextBox 13">
            <a:extLst>
              <a:ext uri="{FF2B5EF4-FFF2-40B4-BE49-F238E27FC236}">
                <a16:creationId xmlns:a16="http://schemas.microsoft.com/office/drawing/2014/main" id="{E8566CA3-5845-8445-B4C7-FF0384EF5471}"/>
              </a:ext>
            </a:extLst>
          </p:cNvPr>
          <p:cNvSpPr txBox="1"/>
          <p:nvPr/>
        </p:nvSpPr>
        <p:spPr>
          <a:xfrm>
            <a:off x="8159552" y="5905566"/>
            <a:ext cx="4032448" cy="830997"/>
          </a:xfrm>
          <a:prstGeom prst="rect">
            <a:avLst/>
          </a:prstGeom>
          <a:noFill/>
        </p:spPr>
        <p:txBody>
          <a:bodyPr wrap="square" rtlCol="0">
            <a:spAutoFit/>
          </a:bodyPr>
          <a:lstStyle/>
          <a:p>
            <a:r>
              <a:rPr lang="en-US" sz="2400" dirty="0">
                <a:solidFill>
                  <a:srgbClr val="FF0000"/>
                </a:solidFill>
              </a:rPr>
              <a:t>George III (60 years) and</a:t>
            </a:r>
          </a:p>
          <a:p>
            <a:r>
              <a:rPr lang="en-US" sz="2400" dirty="0">
                <a:solidFill>
                  <a:srgbClr val="FF0000"/>
                </a:solidFill>
              </a:rPr>
              <a:t>Victoria (64 years)</a:t>
            </a:r>
          </a:p>
        </p:txBody>
      </p:sp>
    </p:spTree>
    <p:extLst>
      <p:ext uri="{BB962C8B-B14F-4D97-AF65-F5344CB8AC3E}">
        <p14:creationId xmlns:p14="http://schemas.microsoft.com/office/powerpoint/2010/main" val="374544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39033"/>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Measures of Variation</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5087888" y="3645024"/>
            <a:ext cx="5904656" cy="224676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Tx/>
              <a:buAutoNum type="arabicPeriod"/>
            </a:pPr>
            <a:r>
              <a:rPr lang="en-US" altLang="en-US" sz="2400" dirty="0"/>
              <a:t>Cumulative Frequency</a:t>
            </a:r>
          </a:p>
          <a:p>
            <a:pPr>
              <a:buFontTx/>
              <a:buAutoNum type="arabicPeriod"/>
            </a:pPr>
            <a:endParaRPr lang="en-US" altLang="en-US" sz="2400" dirty="0"/>
          </a:p>
          <a:p>
            <a:pPr>
              <a:buFontTx/>
              <a:buAutoNum type="arabicPeriod"/>
            </a:pPr>
            <a:r>
              <a:rPr lang="en-US" altLang="en-US" sz="2400" dirty="0"/>
              <a:t>Box and Whisker Plots</a:t>
            </a:r>
          </a:p>
          <a:p>
            <a:pPr>
              <a:buFontTx/>
              <a:buAutoNum type="arabicPeriod"/>
            </a:pPr>
            <a:endParaRPr lang="en-US" altLang="en-US" sz="2400" dirty="0"/>
          </a:p>
          <a:p>
            <a:pPr>
              <a:buFontTx/>
              <a:buAutoNum type="arabicPeriod"/>
            </a:pPr>
            <a:r>
              <a:rPr lang="en-US" altLang="en-US" sz="2400" dirty="0"/>
              <a:t>Standard Deviation</a:t>
            </a:r>
          </a:p>
          <a:p>
            <a:pPr marL="0" indent="0"/>
            <a:endParaRPr lang="en-US" altLang="en-US" dirty="0"/>
          </a:p>
        </p:txBody>
      </p:sp>
      <p:sp>
        <p:nvSpPr>
          <p:cNvPr id="2" name="TextBox 1">
            <a:extLst>
              <a:ext uri="{FF2B5EF4-FFF2-40B4-BE49-F238E27FC236}">
                <a16:creationId xmlns:a16="http://schemas.microsoft.com/office/drawing/2014/main" id="{90C77461-8681-D44D-B85D-428C97017DEE}"/>
              </a:ext>
            </a:extLst>
          </p:cNvPr>
          <p:cNvSpPr txBox="1"/>
          <p:nvPr/>
        </p:nvSpPr>
        <p:spPr>
          <a:xfrm>
            <a:off x="2928380" y="980728"/>
            <a:ext cx="8748240" cy="1938992"/>
          </a:xfrm>
          <a:prstGeom prst="rect">
            <a:avLst/>
          </a:prstGeom>
          <a:noFill/>
          <a:ln>
            <a:noFill/>
          </a:ln>
        </p:spPr>
        <p:txBody>
          <a:bodyPr wrap="square" rtlCol="0">
            <a:spAutoFit/>
          </a:bodyPr>
          <a:lstStyle/>
          <a:p>
            <a:r>
              <a:rPr lang="en-US" sz="2400" dirty="0"/>
              <a:t>Analysing data is another key aspect of Data Science. </a:t>
            </a:r>
          </a:p>
          <a:p>
            <a:r>
              <a:rPr lang="en-US" sz="2400" dirty="0"/>
              <a:t>Here we look at measures of variation, that is, how to compare one data set to another.</a:t>
            </a:r>
          </a:p>
          <a:p>
            <a:endParaRPr lang="en-US" sz="2400" dirty="0"/>
          </a:p>
          <a:p>
            <a:r>
              <a:rPr lang="en-US" sz="2400" dirty="0"/>
              <a:t>There are three sections in this unit, namely:</a:t>
            </a:r>
          </a:p>
        </p:txBody>
      </p:sp>
      <p:sp>
        <p:nvSpPr>
          <p:cNvPr id="7"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168696" y="115888"/>
            <a:ext cx="24130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smtClean="0">
                <a:solidFill>
                  <a:schemeClr val="bg1"/>
                </a:solidFill>
              </a:rPr>
              <a:t>Strand E</a:t>
            </a:r>
            <a:endParaRPr lang="en-US" altLang="en-US" b="1" dirty="0">
              <a:solidFill>
                <a:schemeClr val="bg1"/>
              </a:solidFill>
            </a:endParaRPr>
          </a:p>
          <a:p>
            <a:pPr algn="ctr">
              <a:spcAft>
                <a:spcPts val="600"/>
              </a:spcAft>
            </a:pPr>
            <a:r>
              <a:rPr lang="en-US" altLang="en-US" b="1" dirty="0" smtClean="0">
                <a:solidFill>
                  <a:schemeClr val="bg1"/>
                </a:solidFill>
              </a:rPr>
              <a:t>Unit E4</a:t>
            </a:r>
            <a:endParaRPr lang="en-US" altLang="en-US" b="1" dirty="0">
              <a:solidFill>
                <a:schemeClr val="bg1"/>
              </a:solidFill>
            </a:endParaRPr>
          </a:p>
        </p:txBody>
      </p:sp>
    </p:spTree>
    <p:extLst>
      <p:ext uri="{BB962C8B-B14F-4D97-AF65-F5344CB8AC3E}">
        <p14:creationId xmlns:p14="http://schemas.microsoft.com/office/powerpoint/2010/main" val="817011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E4.2: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second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http://szalonta.hu/ske/text/E4/skee4s2.html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E</a:t>
            </a: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UNIT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E4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E4.2</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5980375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52388"/>
            <a:ext cx="93243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Standard Deviation (</a:t>
            </a:r>
            <a:r>
              <a:rPr lang="en-US" altLang="en-US" sz="2800" b="1" dirty="0" err="1"/>
              <a:t>s.d.</a:t>
            </a:r>
            <a:r>
              <a:rPr lang="en-US" altLang="en-US" sz="2800" b="1" dirty="0"/>
              <a:t>)</a:t>
            </a:r>
          </a:p>
        </p:txBody>
      </p:sp>
      <p:sp>
        <p:nvSpPr>
          <p:cNvPr id="18" name="Rectangle 17">
            <a:extLst>
              <a:ext uri="{FF2B5EF4-FFF2-40B4-BE49-F238E27FC236}">
                <a16:creationId xmlns:a16="http://schemas.microsoft.com/office/drawing/2014/main" id="{377BBEB7-E7B4-DE4C-9C51-A6E71F5A3EF5}"/>
              </a:ext>
            </a:extLst>
          </p:cNvPr>
          <p:cNvSpPr/>
          <p:nvPr/>
        </p:nvSpPr>
        <p:spPr>
          <a:xfrm>
            <a:off x="7552712" y="2732056"/>
            <a:ext cx="4572000" cy="1323439"/>
          </a:xfrm>
          <a:prstGeom prst="rect">
            <a:avLst/>
          </a:prstGeom>
        </p:spPr>
        <p:txBody>
          <a:bodyPr>
            <a:spAutoFit/>
          </a:bodyPr>
          <a:lstStyle/>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p:txBody>
      </p:sp>
      <p:pic>
        <p:nvPicPr>
          <p:cNvPr id="6" name="Picture 5">
            <a:extLst>
              <a:ext uri="{FF2B5EF4-FFF2-40B4-BE49-F238E27FC236}">
                <a16:creationId xmlns:a16="http://schemas.microsoft.com/office/drawing/2014/main" id="{04FD1F63-B9EB-CF42-A029-8CE01E9ED63D}"/>
              </a:ext>
            </a:extLst>
          </p:cNvPr>
          <p:cNvPicPr>
            <a:picLocks noChangeAspect="1"/>
          </p:cNvPicPr>
          <p:nvPr/>
        </p:nvPicPr>
        <p:blipFill>
          <a:blip r:embed="rId2"/>
          <a:stretch>
            <a:fillRect/>
          </a:stretch>
        </p:blipFill>
        <p:spPr>
          <a:xfrm>
            <a:off x="4182924" y="1482316"/>
            <a:ext cx="5688820" cy="3263862"/>
          </a:xfrm>
          <a:prstGeom prst="rect">
            <a:avLst/>
          </a:prstGeom>
        </p:spPr>
      </p:pic>
      <p:sp>
        <p:nvSpPr>
          <p:cNvPr id="8" name="TextBox 7">
            <a:extLst>
              <a:ext uri="{FF2B5EF4-FFF2-40B4-BE49-F238E27FC236}">
                <a16:creationId xmlns:a16="http://schemas.microsoft.com/office/drawing/2014/main" id="{20A0112B-E3EA-A141-92B8-34E21BDE1E3C}"/>
              </a:ext>
            </a:extLst>
          </p:cNvPr>
          <p:cNvSpPr txBox="1"/>
          <p:nvPr/>
        </p:nvSpPr>
        <p:spPr>
          <a:xfrm>
            <a:off x="2333948" y="651319"/>
            <a:ext cx="9666708" cy="830997"/>
          </a:xfrm>
          <a:prstGeom prst="rect">
            <a:avLst/>
          </a:prstGeom>
          <a:noFill/>
        </p:spPr>
        <p:txBody>
          <a:bodyPr wrap="square" rtlCol="0">
            <a:spAutoFit/>
          </a:bodyPr>
          <a:lstStyle/>
          <a:p>
            <a:r>
              <a:rPr lang="en-US" sz="2400" dirty="0"/>
              <a:t>This is another measure of variation; it is based on adding the square of the distance each data point is from the mean value.</a:t>
            </a:r>
          </a:p>
        </p:txBody>
      </p:sp>
      <p:sp>
        <p:nvSpPr>
          <p:cNvPr id="10" name="TextBox 9">
            <a:extLst>
              <a:ext uri="{FF2B5EF4-FFF2-40B4-BE49-F238E27FC236}">
                <a16:creationId xmlns:a16="http://schemas.microsoft.com/office/drawing/2014/main" id="{882424FA-5A46-014A-B5E9-6E7D89F2E722}"/>
              </a:ext>
            </a:extLst>
          </p:cNvPr>
          <p:cNvSpPr txBox="1"/>
          <p:nvPr/>
        </p:nvSpPr>
        <p:spPr>
          <a:xfrm>
            <a:off x="2423592" y="4758453"/>
            <a:ext cx="8640960" cy="1277273"/>
          </a:xfrm>
          <a:prstGeom prst="rect">
            <a:avLst/>
          </a:prstGeom>
          <a:noFill/>
        </p:spPr>
        <p:txBody>
          <a:bodyPr wrap="square" rtlCol="0">
            <a:spAutoFit/>
          </a:bodyPr>
          <a:lstStyle/>
          <a:p>
            <a:pPr>
              <a:spcAft>
                <a:spcPts val="600"/>
              </a:spcAft>
            </a:pPr>
            <a:r>
              <a:rPr lang="en-US" sz="2400" dirty="0"/>
              <a:t>Note that you square the differences, divide by the number of values and then take the square root.</a:t>
            </a:r>
          </a:p>
          <a:p>
            <a:r>
              <a:rPr lang="en-US" sz="2400" dirty="0"/>
              <a:t>Clearly if all the data points are equal, then the </a:t>
            </a:r>
            <a:r>
              <a:rPr lang="en-US" sz="2400" dirty="0" err="1"/>
              <a:t>s.d.</a:t>
            </a:r>
            <a:r>
              <a:rPr lang="en-US" sz="2400" dirty="0"/>
              <a:t> is 0.</a:t>
            </a:r>
          </a:p>
        </p:txBody>
      </p:sp>
      <p:sp>
        <p:nvSpPr>
          <p:cNvPr id="9" name="TextBox 7">
            <a:extLst>
              <a:ext uri="{FF2B5EF4-FFF2-40B4-BE49-F238E27FC236}">
                <a16:creationId xmlns:a16="http://schemas.microsoft.com/office/drawing/2014/main" id="{607A3FF4-A68B-DF45-8F90-3D9BBA832CA6}"/>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a:t>
            </a:r>
            <a:r>
              <a:rPr lang="en-US" altLang="en-US" b="1" dirty="0" smtClean="0">
                <a:solidFill>
                  <a:prstClr val="white"/>
                </a:solidFill>
              </a:rPr>
              <a:t>E4.3</a:t>
            </a:r>
            <a:endParaRPr lang="en-US" altLang="en-US" b="1" dirty="0">
              <a:solidFill>
                <a:prstClr val="white"/>
              </a:solidFill>
            </a:endParaRPr>
          </a:p>
        </p:txBody>
      </p:sp>
      <p:sp>
        <p:nvSpPr>
          <p:cNvPr id="2" name="TextBox 1">
            <a:extLst>
              <a:ext uri="{FF2B5EF4-FFF2-40B4-BE49-F238E27FC236}">
                <a16:creationId xmlns:a16="http://schemas.microsoft.com/office/drawing/2014/main" id="{B091D909-0BA7-B04F-8794-0BCC97F7ACDF}"/>
              </a:ext>
            </a:extLst>
          </p:cNvPr>
          <p:cNvSpPr txBox="1"/>
          <p:nvPr/>
        </p:nvSpPr>
        <p:spPr>
          <a:xfrm>
            <a:off x="2423592" y="6095154"/>
            <a:ext cx="9145016" cy="646331"/>
          </a:xfrm>
          <a:prstGeom prst="rect">
            <a:avLst/>
          </a:prstGeom>
          <a:noFill/>
        </p:spPr>
        <p:txBody>
          <a:bodyPr wrap="square" rtlCol="0">
            <a:spAutoFit/>
          </a:bodyPr>
          <a:lstStyle/>
          <a:p>
            <a:r>
              <a:rPr lang="en-US" sz="1800" b="1" dirty="0">
                <a:solidFill>
                  <a:schemeClr val="accent2">
                    <a:lumMod val="75000"/>
                  </a:schemeClr>
                </a:solidFill>
              </a:rPr>
              <a:t>Note:</a:t>
            </a:r>
            <a:r>
              <a:rPr lang="en-US" sz="1800" dirty="0">
                <a:solidFill>
                  <a:schemeClr val="accent2">
                    <a:lumMod val="75000"/>
                  </a:schemeClr>
                </a:solidFill>
              </a:rPr>
              <a:t> The next slide shows how to evaluate this but it is much easier and quicker to use a calculator, and you need to make sure you can use stats mode on your calculator.</a:t>
            </a:r>
          </a:p>
        </p:txBody>
      </p:sp>
    </p:spTree>
    <p:extLst>
      <p:ext uri="{BB962C8B-B14F-4D97-AF65-F5344CB8AC3E}">
        <p14:creationId xmlns:p14="http://schemas.microsoft.com/office/powerpoint/2010/main" val="39387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89931" y="25042"/>
            <a:ext cx="98804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Standard Deviation: Example</a:t>
            </a:r>
          </a:p>
        </p:txBody>
      </p:sp>
      <p:sp>
        <p:nvSpPr>
          <p:cNvPr id="18" name="Rectangle 17">
            <a:extLst>
              <a:ext uri="{FF2B5EF4-FFF2-40B4-BE49-F238E27FC236}">
                <a16:creationId xmlns:a16="http://schemas.microsoft.com/office/drawing/2014/main" id="{377BBEB7-E7B4-DE4C-9C51-A6E71F5A3EF5}"/>
              </a:ext>
            </a:extLst>
          </p:cNvPr>
          <p:cNvSpPr/>
          <p:nvPr/>
        </p:nvSpPr>
        <p:spPr>
          <a:xfrm>
            <a:off x="7552712" y="2732056"/>
            <a:ext cx="4572000" cy="1323439"/>
          </a:xfrm>
          <a:prstGeom prst="rect">
            <a:avLst/>
          </a:prstGeom>
        </p:spPr>
        <p:txBody>
          <a:bodyPr>
            <a:spAutoFit/>
          </a:bodyPr>
          <a:lstStyle/>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p:txBody>
      </p:sp>
      <p:pic>
        <p:nvPicPr>
          <p:cNvPr id="2" name="Picture 1">
            <a:extLst>
              <a:ext uri="{FF2B5EF4-FFF2-40B4-BE49-F238E27FC236}">
                <a16:creationId xmlns:a16="http://schemas.microsoft.com/office/drawing/2014/main" id="{1BB8F036-38AF-C94B-A433-C45CA2DE7112}"/>
              </a:ext>
            </a:extLst>
          </p:cNvPr>
          <p:cNvPicPr>
            <a:picLocks noChangeAspect="1"/>
          </p:cNvPicPr>
          <p:nvPr/>
        </p:nvPicPr>
        <p:blipFill>
          <a:blip r:embed="rId2"/>
          <a:stretch>
            <a:fillRect/>
          </a:stretch>
        </p:blipFill>
        <p:spPr>
          <a:xfrm>
            <a:off x="9432080" y="2691531"/>
            <a:ext cx="2759920" cy="1474937"/>
          </a:xfrm>
          <a:prstGeom prst="rect">
            <a:avLst/>
          </a:prstGeom>
        </p:spPr>
      </p:pic>
      <p:sp>
        <p:nvSpPr>
          <p:cNvPr id="3" name="Rectangle 2">
            <a:extLst>
              <a:ext uri="{FF2B5EF4-FFF2-40B4-BE49-F238E27FC236}">
                <a16:creationId xmlns:a16="http://schemas.microsoft.com/office/drawing/2014/main" id="{B4490C34-4EE4-C14F-90B7-BD0D2988570E}"/>
              </a:ext>
            </a:extLst>
          </p:cNvPr>
          <p:cNvSpPr/>
          <p:nvPr/>
        </p:nvSpPr>
        <p:spPr>
          <a:xfrm>
            <a:off x="2351584" y="628157"/>
            <a:ext cx="9557103" cy="1200329"/>
          </a:xfrm>
          <a:prstGeom prst="rect">
            <a:avLst/>
          </a:prstGeom>
        </p:spPr>
        <p:txBody>
          <a:bodyPr wrap="square">
            <a:spAutoFit/>
          </a:bodyPr>
          <a:lstStyle/>
          <a:p>
            <a:r>
              <a:rPr lang="en-US" sz="2400" b="1" dirty="0"/>
              <a:t>Example</a:t>
            </a:r>
          </a:p>
          <a:p>
            <a:r>
              <a:rPr lang="en-US" sz="2400" dirty="0"/>
              <a:t>Find the mean and standard deviation of each of these number sets:</a:t>
            </a:r>
          </a:p>
          <a:p>
            <a:r>
              <a:rPr lang="en-US" sz="2400" dirty="0"/>
              <a:t>           a) 10,  11,  12,  13,  14       b) 5,  6,  12,  18,  19</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04653D6-9322-8144-8CAF-474D1B1B7256}"/>
                  </a:ext>
                </a:extLst>
              </p:cNvPr>
              <p:cNvSpPr txBox="1"/>
              <p:nvPr/>
            </p:nvSpPr>
            <p:spPr>
              <a:xfrm>
                <a:off x="2378491" y="1761225"/>
                <a:ext cx="8064896" cy="2780377"/>
              </a:xfrm>
              <a:prstGeom prst="rect">
                <a:avLst/>
              </a:prstGeom>
              <a:noFill/>
            </p:spPr>
            <p:txBody>
              <a:bodyPr wrap="square" rtlCol="0">
                <a:spAutoFit/>
              </a:bodyPr>
              <a:lstStyle/>
              <a:p>
                <a:r>
                  <a:rPr lang="en-US" sz="2400" b="1" dirty="0"/>
                  <a:t>Solution</a:t>
                </a:r>
              </a:p>
              <a:p>
                <a:r>
                  <a:rPr lang="en-US" sz="2400" dirty="0">
                    <a:solidFill>
                      <a:srgbClr val="FF0000"/>
                    </a:solidFill>
                  </a:rPr>
                  <a:t>The </a:t>
                </a:r>
                <a:r>
                  <a:rPr lang="en-US" sz="2400" b="1" dirty="0">
                    <a:solidFill>
                      <a:srgbClr val="FF0000"/>
                    </a:solidFill>
                  </a:rPr>
                  <a:t>mean</a:t>
                </a:r>
                <a:r>
                  <a:rPr lang="en-US" sz="2400" dirty="0">
                    <a:solidFill>
                      <a:srgbClr val="FF0000"/>
                    </a:solidFill>
                  </a:rPr>
                  <a:t> of each data set is easily calculated as 12.</a:t>
                </a:r>
              </a:p>
              <a:p>
                <a:pPr>
                  <a:spcAft>
                    <a:spcPts val="600"/>
                  </a:spcAft>
                </a:pPr>
                <a:r>
                  <a:rPr lang="en-US" sz="2400" dirty="0">
                    <a:solidFill>
                      <a:srgbClr val="FF0000"/>
                    </a:solidFill>
                  </a:rPr>
                  <a:t>For a), using the </a:t>
                </a:r>
                <a:r>
                  <a:rPr lang="en-US" sz="2400" dirty="0" err="1">
                    <a:solidFill>
                      <a:srgbClr val="FF0000"/>
                    </a:solidFill>
                  </a:rPr>
                  <a:t>s.d.</a:t>
                </a:r>
                <a:r>
                  <a:rPr lang="en-US" sz="2400" dirty="0">
                    <a:solidFill>
                      <a:srgbClr val="FF0000"/>
                    </a:solidFill>
                  </a:rPr>
                  <a:t> formula:</a:t>
                </a:r>
              </a:p>
              <a:p>
                <a:r>
                  <a:rPr lang="en-US" sz="2400" dirty="0">
                    <a:solidFill>
                      <a:srgbClr val="FF0000"/>
                    </a:solidFill>
                  </a:rPr>
                  <a:t>   </a:t>
                </a:r>
                <a:r>
                  <a:rPr lang="en-US" sz="2400" dirty="0" err="1">
                    <a:solidFill>
                      <a:srgbClr val="FF0000"/>
                    </a:solidFill>
                  </a:rPr>
                  <a:t>s.d.</a:t>
                </a:r>
                <a:r>
                  <a:rPr lang="en-US" sz="2400" dirty="0">
                    <a:solidFill>
                      <a:srgbClr val="FF0000"/>
                    </a:solidFill>
                  </a:rPr>
                  <a:t> = </a:t>
                </a:r>
                <a14:m>
                  <m:oMath xmlns:m="http://schemas.openxmlformats.org/officeDocument/2006/math">
                    <m:rad>
                      <m:radPr>
                        <m:degHide m:val="on"/>
                        <m:ctrlPr>
                          <a:rPr lang="en-US" sz="2400" i="1">
                            <a:solidFill>
                              <a:srgbClr val="FF0000"/>
                            </a:solidFill>
                            <a:latin typeface="Cambria Math" panose="02040503050406030204" pitchFamily="18" charset="0"/>
                          </a:rPr>
                        </m:ctrlPr>
                      </m:radPr>
                      <m:deg/>
                      <m:e>
                        <m:f>
                          <m:fPr>
                            <m:ctrlPr>
                              <a:rPr lang="en-US" sz="2400" i="1">
                                <a:solidFill>
                                  <a:srgbClr val="FF0000"/>
                                </a:solidFill>
                                <a:latin typeface="Cambria Math" panose="02040503050406030204" pitchFamily="18" charset="0"/>
                              </a:rPr>
                            </m:ctrlPr>
                          </m:fPr>
                          <m:num>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(10−12)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(11−12)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(12−12)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(13−12)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(14−12)</m:t>
                                </m:r>
                              </m:e>
                              <m:sup>
                                <m:r>
                                  <a:rPr lang="en-GB" sz="2400" i="1">
                                    <a:solidFill>
                                      <a:srgbClr val="FF0000"/>
                                    </a:solidFill>
                                    <a:latin typeface="Cambria Math" panose="02040503050406030204" pitchFamily="18" charset="0"/>
                                  </a:rPr>
                                  <m:t>2</m:t>
                                </m:r>
                              </m:sup>
                            </m:sSup>
                          </m:num>
                          <m:den>
                            <m:r>
                              <a:rPr lang="en-GB" sz="2400" i="1">
                                <a:solidFill>
                                  <a:srgbClr val="FF0000"/>
                                </a:solidFill>
                                <a:latin typeface="Cambria Math" panose="02040503050406030204" pitchFamily="18" charset="0"/>
                              </a:rPr>
                              <m:t>5</m:t>
                            </m:r>
                          </m:den>
                        </m:f>
                      </m:e>
                    </m:rad>
                  </m:oMath>
                </a14:m>
                <a:endParaRPr lang="en-US" sz="2400" dirty="0">
                  <a:solidFill>
                    <a:srgbClr val="FF0000"/>
                  </a:solidFill>
                </a:endParaRPr>
              </a:p>
              <a:p>
                <a:r>
                  <a:rPr lang="en-US" sz="2400" dirty="0">
                    <a:solidFill>
                      <a:srgbClr val="FF0000"/>
                    </a:solidFill>
                  </a:rPr>
                  <a:t>          = </a:t>
                </a:r>
                <a14:m>
                  <m:oMath xmlns:m="http://schemas.openxmlformats.org/officeDocument/2006/math">
                    <m:rad>
                      <m:radPr>
                        <m:degHide m:val="on"/>
                        <m:ctrlPr>
                          <a:rPr lang="en-US" sz="2400" i="1">
                            <a:solidFill>
                              <a:srgbClr val="FF0000"/>
                            </a:solidFill>
                            <a:latin typeface="Cambria Math" panose="02040503050406030204" pitchFamily="18" charset="0"/>
                          </a:rPr>
                        </m:ctrlPr>
                      </m:radPr>
                      <m:deg/>
                      <m:e>
                        <m:f>
                          <m:fPr>
                            <m:ctrlPr>
                              <a:rPr lang="en-US" sz="2400" i="1">
                                <a:solidFill>
                                  <a:srgbClr val="FF0000"/>
                                </a:solidFill>
                                <a:latin typeface="Cambria Math" panose="02040503050406030204" pitchFamily="18" charset="0"/>
                              </a:rPr>
                            </m:ctrlPr>
                          </m:fPr>
                          <m:num>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(0)</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(2)</m:t>
                                </m:r>
                              </m:e>
                              <m:sup>
                                <m:r>
                                  <a:rPr lang="en-GB" sz="2400" i="1">
                                    <a:solidFill>
                                      <a:srgbClr val="FF0000"/>
                                    </a:solidFill>
                                    <a:latin typeface="Cambria Math" panose="02040503050406030204" pitchFamily="18" charset="0"/>
                                  </a:rPr>
                                  <m:t>2</m:t>
                                </m:r>
                              </m:sup>
                            </m:sSup>
                          </m:num>
                          <m:den>
                            <m:r>
                              <a:rPr lang="en-GB" sz="2400" i="1">
                                <a:solidFill>
                                  <a:srgbClr val="FF0000"/>
                                </a:solidFill>
                                <a:latin typeface="Cambria Math" panose="02040503050406030204" pitchFamily="18" charset="0"/>
                              </a:rPr>
                              <m:t>5</m:t>
                            </m:r>
                          </m:den>
                        </m:f>
                      </m:e>
                    </m:rad>
                    <m:r>
                      <a:rPr lang="en-GB" sz="2400">
                        <a:solidFill>
                          <a:srgbClr val="FF0000"/>
                        </a:solidFill>
                        <a:latin typeface="Cambria Math" panose="02040503050406030204" pitchFamily="18" charset="0"/>
                      </a:rPr>
                      <m:t>= </m:t>
                    </m:r>
                  </m:oMath>
                </a14:m>
                <a:r>
                  <a:rPr lang="en-US" sz="2400" dirty="0">
                    <a:solidFill>
                      <a:srgbClr val="FF0000"/>
                    </a:solidFill>
                  </a:rPr>
                  <a:t> </a:t>
                </a:r>
                <a14:m>
                  <m:oMath xmlns:m="http://schemas.openxmlformats.org/officeDocument/2006/math">
                    <m:rad>
                      <m:radPr>
                        <m:degHide m:val="on"/>
                        <m:ctrlPr>
                          <a:rPr lang="en-US" sz="2400" i="1" dirty="0">
                            <a:solidFill>
                              <a:srgbClr val="FF0000"/>
                            </a:solidFill>
                            <a:latin typeface="Cambria Math" panose="02040503050406030204" pitchFamily="18" charset="0"/>
                          </a:rPr>
                        </m:ctrlPr>
                      </m:radPr>
                      <m:deg/>
                      <m:e>
                        <m:r>
                          <a:rPr lang="en-GB" sz="2400" i="1" dirty="0">
                            <a:solidFill>
                              <a:srgbClr val="FF0000"/>
                            </a:solidFill>
                            <a:latin typeface="Cambria Math" panose="02040503050406030204" pitchFamily="18" charset="0"/>
                          </a:rPr>
                          <m:t>2</m:t>
                        </m:r>
                      </m:e>
                    </m:rad>
                  </m:oMath>
                </a14:m>
                <a:r>
                  <a:rPr lang="en-US" sz="2400" dirty="0">
                    <a:solidFill>
                      <a:srgbClr val="FF0000"/>
                    </a:solidFill>
                  </a:rPr>
                  <a:t> </a:t>
                </a:r>
                <a14:m>
                  <m:oMath xmlns:m="http://schemas.openxmlformats.org/officeDocument/2006/math">
                    <m:r>
                      <a:rPr lang="en-US" sz="2400" i="1" dirty="0">
                        <a:solidFill>
                          <a:srgbClr val="FF0000"/>
                        </a:solidFill>
                        <a:latin typeface="Cambria Math" panose="02040503050406030204" pitchFamily="18" charset="0"/>
                        <a:ea typeface="Cambria Math" panose="02040503050406030204" pitchFamily="18" charset="0"/>
                      </a:rPr>
                      <m:t>≈</m:t>
                    </m:r>
                    <m:r>
                      <a:rPr lang="en-GB" sz="2400" i="1" dirty="0">
                        <a:solidFill>
                          <a:srgbClr val="FF0000"/>
                        </a:solidFill>
                        <a:latin typeface="Cambria Math" panose="02040503050406030204" pitchFamily="18" charset="0"/>
                        <a:ea typeface="Cambria Math" panose="02040503050406030204" pitchFamily="18" charset="0"/>
                      </a:rPr>
                      <m:t>1.4</m:t>
                    </m:r>
                  </m:oMath>
                </a14:m>
                <a:endParaRPr lang="en-US" sz="2400" dirty="0">
                  <a:solidFill>
                    <a:srgbClr val="FF0000"/>
                  </a:solidFill>
                </a:endParaRPr>
              </a:p>
            </p:txBody>
          </p:sp>
        </mc:Choice>
        <mc:Fallback xmlns="">
          <p:sp>
            <p:nvSpPr>
              <p:cNvPr id="4" name="TextBox 3">
                <a:extLst>
                  <a:ext uri="{FF2B5EF4-FFF2-40B4-BE49-F238E27FC236}">
                    <a16:creationId xmlns="" xmlns:a16="http://schemas.microsoft.com/office/drawing/2014/main" xmlns:a14="http://schemas.microsoft.com/office/drawing/2010/main" id="{D04653D6-9322-8144-8CAF-474D1B1B7256}"/>
                  </a:ext>
                </a:extLst>
              </p:cNvPr>
              <p:cNvSpPr txBox="1">
                <a:spLocks noRot="1" noChangeAspect="1" noMove="1" noResize="1" noEditPoints="1" noAdjustHandles="1" noChangeArrowheads="1" noChangeShapeType="1" noTextEdit="1"/>
              </p:cNvSpPr>
              <p:nvPr/>
            </p:nvSpPr>
            <p:spPr>
              <a:xfrm>
                <a:off x="2378491" y="1761225"/>
                <a:ext cx="8064896" cy="2780377"/>
              </a:xfrm>
              <a:prstGeom prst="rect">
                <a:avLst/>
              </a:prstGeom>
              <a:blipFill rotWithShape="1">
                <a:blip r:embed="rId3"/>
                <a:stretch>
                  <a:fillRect l="-1134" t="-153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4F87640-8852-CD46-9FCC-8223541B56D4}"/>
                  </a:ext>
                </a:extLst>
              </p:cNvPr>
              <p:cNvSpPr txBox="1"/>
              <p:nvPr/>
            </p:nvSpPr>
            <p:spPr>
              <a:xfrm>
                <a:off x="2378491" y="4486583"/>
                <a:ext cx="8877489" cy="1595437"/>
              </a:xfrm>
              <a:prstGeom prst="rect">
                <a:avLst/>
              </a:prstGeom>
              <a:noFill/>
            </p:spPr>
            <p:txBody>
              <a:bodyPr wrap="square" rtlCol="0">
                <a:spAutoFit/>
              </a:bodyPr>
              <a:lstStyle/>
              <a:p>
                <a:r>
                  <a:rPr lang="en-US" sz="2400" dirty="0">
                    <a:solidFill>
                      <a:srgbClr val="FF0000"/>
                    </a:solidFill>
                  </a:rPr>
                  <a:t>For b), </a:t>
                </a:r>
                <a:r>
                  <a:rPr lang="en-US" sz="2400" dirty="0" err="1">
                    <a:solidFill>
                      <a:srgbClr val="FF0000"/>
                    </a:solidFill>
                  </a:rPr>
                  <a:t>s.d.</a:t>
                </a:r>
                <a:r>
                  <a:rPr lang="en-US" sz="2400" dirty="0">
                    <a:solidFill>
                      <a:srgbClr val="FF0000"/>
                    </a:solidFill>
                  </a:rPr>
                  <a:t> = </a:t>
                </a:r>
                <a14:m>
                  <m:oMath xmlns:m="http://schemas.openxmlformats.org/officeDocument/2006/math">
                    <m:rad>
                      <m:radPr>
                        <m:degHide m:val="on"/>
                        <m:ctrlPr>
                          <a:rPr lang="en-US" sz="2400" i="1">
                            <a:solidFill>
                              <a:srgbClr val="FF0000"/>
                            </a:solidFill>
                            <a:latin typeface="Cambria Math" panose="02040503050406030204" pitchFamily="18" charset="0"/>
                          </a:rPr>
                        </m:ctrlPr>
                      </m:radPr>
                      <m:deg/>
                      <m:e>
                        <m:f>
                          <m:fPr>
                            <m:ctrlPr>
                              <a:rPr lang="en-US" sz="2400" i="1">
                                <a:solidFill>
                                  <a:srgbClr val="FF0000"/>
                                </a:solidFill>
                                <a:latin typeface="Cambria Math" panose="02040503050406030204" pitchFamily="18" charset="0"/>
                              </a:rPr>
                            </m:ctrlPr>
                          </m:fPr>
                          <m:num>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(5−12)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(6−12)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(12−12)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(18−12)</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(19−12)</m:t>
                                </m:r>
                              </m:e>
                              <m:sup>
                                <m:r>
                                  <a:rPr lang="en-GB" sz="2400" i="1">
                                    <a:solidFill>
                                      <a:srgbClr val="FF0000"/>
                                    </a:solidFill>
                                    <a:latin typeface="Cambria Math" panose="02040503050406030204" pitchFamily="18" charset="0"/>
                                  </a:rPr>
                                  <m:t>2</m:t>
                                </m:r>
                              </m:sup>
                            </m:sSup>
                          </m:num>
                          <m:den>
                            <m:r>
                              <a:rPr lang="en-GB" sz="2400" i="1">
                                <a:solidFill>
                                  <a:srgbClr val="FF0000"/>
                                </a:solidFill>
                                <a:latin typeface="Cambria Math" panose="02040503050406030204" pitchFamily="18" charset="0"/>
                              </a:rPr>
                              <m:t>5</m:t>
                            </m:r>
                          </m:den>
                        </m:f>
                      </m:e>
                    </m:rad>
                  </m:oMath>
                </a14:m>
                <a:endParaRPr lang="en-US" sz="2400" dirty="0">
                  <a:solidFill>
                    <a:srgbClr val="FF0000"/>
                  </a:solidFill>
                </a:endParaRPr>
              </a:p>
              <a:p>
                <a:r>
                  <a:rPr lang="en-US" sz="2400" dirty="0">
                    <a:solidFill>
                      <a:srgbClr val="FF0000"/>
                    </a:solidFill>
                  </a:rPr>
                  <a:t>          = </a:t>
                </a:r>
                <a14:m>
                  <m:oMath xmlns:m="http://schemas.openxmlformats.org/officeDocument/2006/math">
                    <m:rad>
                      <m:radPr>
                        <m:degHide m:val="on"/>
                        <m:ctrlPr>
                          <a:rPr lang="en-US" sz="2400" i="1">
                            <a:solidFill>
                              <a:srgbClr val="FF0000"/>
                            </a:solidFill>
                            <a:latin typeface="Cambria Math" panose="02040503050406030204" pitchFamily="18" charset="0"/>
                          </a:rPr>
                        </m:ctrlPr>
                      </m:radPr>
                      <m:deg/>
                      <m:e>
                        <m:f>
                          <m:fPr>
                            <m:ctrlPr>
                              <a:rPr lang="en-US" sz="2400" i="1">
                                <a:solidFill>
                                  <a:srgbClr val="FF0000"/>
                                </a:solidFill>
                                <a:latin typeface="Cambria Math" panose="02040503050406030204" pitchFamily="18" charset="0"/>
                              </a:rPr>
                            </m:ctrlPr>
                          </m:fPr>
                          <m:num>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(−7)</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(−6)</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(0)</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(6)</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(7)</m:t>
                                </m:r>
                              </m:e>
                              <m:sup>
                                <m:r>
                                  <a:rPr lang="en-GB" sz="2400" i="1">
                                    <a:solidFill>
                                      <a:srgbClr val="FF0000"/>
                                    </a:solidFill>
                                    <a:latin typeface="Cambria Math" panose="02040503050406030204" pitchFamily="18" charset="0"/>
                                  </a:rPr>
                                  <m:t>2</m:t>
                                </m:r>
                              </m:sup>
                            </m:sSup>
                          </m:num>
                          <m:den>
                            <m:r>
                              <a:rPr lang="en-GB" sz="2400" i="1">
                                <a:solidFill>
                                  <a:srgbClr val="FF0000"/>
                                </a:solidFill>
                                <a:latin typeface="Cambria Math" panose="02040503050406030204" pitchFamily="18" charset="0"/>
                              </a:rPr>
                              <m:t>5</m:t>
                            </m:r>
                          </m:den>
                        </m:f>
                      </m:e>
                    </m:rad>
                    <m:r>
                      <a:rPr lang="en-GB" sz="2400">
                        <a:solidFill>
                          <a:srgbClr val="FF0000"/>
                        </a:solidFill>
                        <a:latin typeface="Cambria Math" panose="02040503050406030204" pitchFamily="18" charset="0"/>
                      </a:rPr>
                      <m:t>= </m:t>
                    </m:r>
                  </m:oMath>
                </a14:m>
                <a:r>
                  <a:rPr lang="en-US" sz="2400" dirty="0">
                    <a:solidFill>
                      <a:srgbClr val="FF0000"/>
                    </a:solidFill>
                  </a:rPr>
                  <a:t> </a:t>
                </a:r>
                <a14:m>
                  <m:oMath xmlns:m="http://schemas.openxmlformats.org/officeDocument/2006/math">
                    <m:rad>
                      <m:radPr>
                        <m:degHide m:val="on"/>
                        <m:ctrlPr>
                          <a:rPr lang="en-US" sz="2400" i="1" dirty="0">
                            <a:solidFill>
                              <a:srgbClr val="FF0000"/>
                            </a:solidFill>
                            <a:latin typeface="Cambria Math" panose="02040503050406030204" pitchFamily="18" charset="0"/>
                          </a:rPr>
                        </m:ctrlPr>
                      </m:radPr>
                      <m:deg/>
                      <m:e>
                        <m:f>
                          <m:fPr>
                            <m:ctrlPr>
                              <a:rPr lang="en-US" sz="2400" i="1" dirty="0">
                                <a:solidFill>
                                  <a:srgbClr val="FF0000"/>
                                </a:solidFill>
                                <a:latin typeface="Cambria Math" panose="02040503050406030204" pitchFamily="18" charset="0"/>
                              </a:rPr>
                            </m:ctrlPr>
                          </m:fPr>
                          <m:num>
                            <m:r>
                              <a:rPr lang="en-GB" sz="2400" i="1" dirty="0">
                                <a:solidFill>
                                  <a:srgbClr val="FF0000"/>
                                </a:solidFill>
                                <a:latin typeface="Cambria Math" panose="02040503050406030204" pitchFamily="18" charset="0"/>
                              </a:rPr>
                              <m:t>170</m:t>
                            </m:r>
                          </m:num>
                          <m:den>
                            <m:r>
                              <a:rPr lang="en-GB" sz="2400" i="1" dirty="0">
                                <a:solidFill>
                                  <a:srgbClr val="FF0000"/>
                                </a:solidFill>
                                <a:latin typeface="Cambria Math" panose="02040503050406030204" pitchFamily="18" charset="0"/>
                              </a:rPr>
                              <m:t>5</m:t>
                            </m:r>
                          </m:den>
                        </m:f>
                      </m:e>
                    </m:rad>
                  </m:oMath>
                </a14:m>
                <a:r>
                  <a:rPr lang="en-US" sz="2400" dirty="0">
                    <a:solidFill>
                      <a:srgbClr val="FF0000"/>
                    </a:solidFill>
                  </a:rPr>
                  <a:t> </a:t>
                </a:r>
                <a14:m>
                  <m:oMath xmlns:m="http://schemas.openxmlformats.org/officeDocument/2006/math">
                    <m:r>
                      <a:rPr lang="en-GB" sz="2400" dirty="0">
                        <a:solidFill>
                          <a:srgbClr val="FF0000"/>
                        </a:solidFill>
                        <a:latin typeface="Cambria Math" panose="02040503050406030204" pitchFamily="18" charset="0"/>
                        <a:ea typeface="Cambria Math" panose="02040503050406030204" pitchFamily="18" charset="0"/>
                      </a:rPr>
                      <m:t>= </m:t>
                    </m:r>
                    <m:rad>
                      <m:radPr>
                        <m:degHide m:val="on"/>
                        <m:ctrlPr>
                          <a:rPr lang="en-GB" sz="2400" i="1" dirty="0">
                            <a:solidFill>
                              <a:srgbClr val="FF0000"/>
                            </a:solidFill>
                            <a:latin typeface="Cambria Math" panose="02040503050406030204" pitchFamily="18" charset="0"/>
                            <a:ea typeface="Cambria Math" panose="02040503050406030204" pitchFamily="18" charset="0"/>
                          </a:rPr>
                        </m:ctrlPr>
                      </m:radPr>
                      <m:deg/>
                      <m:e>
                        <m:r>
                          <a:rPr lang="en-GB" sz="2400" i="1" dirty="0">
                            <a:solidFill>
                              <a:srgbClr val="FF0000"/>
                            </a:solidFill>
                            <a:latin typeface="Cambria Math" panose="02040503050406030204" pitchFamily="18" charset="0"/>
                            <a:ea typeface="Cambria Math" panose="02040503050406030204" pitchFamily="18" charset="0"/>
                          </a:rPr>
                          <m:t>34</m:t>
                        </m:r>
                      </m:e>
                    </m:rad>
                    <m:r>
                      <a:rPr lang="en-US" sz="2400" i="1" dirty="0">
                        <a:solidFill>
                          <a:srgbClr val="FF0000"/>
                        </a:solidFill>
                        <a:latin typeface="Cambria Math" panose="02040503050406030204" pitchFamily="18" charset="0"/>
                        <a:ea typeface="Cambria Math" panose="02040503050406030204" pitchFamily="18" charset="0"/>
                      </a:rPr>
                      <m:t>≈</m:t>
                    </m:r>
                    <m:r>
                      <a:rPr lang="en-GB" sz="2400" i="1" dirty="0">
                        <a:solidFill>
                          <a:srgbClr val="FF0000"/>
                        </a:solidFill>
                        <a:latin typeface="Cambria Math" panose="02040503050406030204" pitchFamily="18" charset="0"/>
                        <a:ea typeface="Cambria Math" panose="02040503050406030204" pitchFamily="18" charset="0"/>
                      </a:rPr>
                      <m:t>5.8</m:t>
                    </m:r>
                  </m:oMath>
                </a14:m>
                <a:endParaRPr lang="en-US" sz="2400" dirty="0">
                  <a:solidFill>
                    <a:srgbClr val="FF0000"/>
                  </a:solidFill>
                </a:endParaRPr>
              </a:p>
            </p:txBody>
          </p:sp>
        </mc:Choice>
        <mc:Fallback xmlns="">
          <p:sp>
            <p:nvSpPr>
              <p:cNvPr id="5" name="TextBox 4">
                <a:extLst>
                  <a:ext uri="{FF2B5EF4-FFF2-40B4-BE49-F238E27FC236}">
                    <a16:creationId xmlns="" xmlns:a16="http://schemas.microsoft.com/office/drawing/2014/main" xmlns:a14="http://schemas.microsoft.com/office/drawing/2010/main" id="{84F87640-8852-CD46-9FCC-8223541B56D4}"/>
                  </a:ext>
                </a:extLst>
              </p:cNvPr>
              <p:cNvSpPr txBox="1">
                <a:spLocks noRot="1" noChangeAspect="1" noMove="1" noResize="1" noEditPoints="1" noAdjustHandles="1" noChangeArrowheads="1" noChangeShapeType="1" noTextEdit="1"/>
              </p:cNvSpPr>
              <p:nvPr/>
            </p:nvSpPr>
            <p:spPr>
              <a:xfrm>
                <a:off x="2378491" y="4486583"/>
                <a:ext cx="8877489" cy="1595437"/>
              </a:xfrm>
              <a:prstGeom prst="rect">
                <a:avLst/>
              </a:prstGeom>
              <a:blipFill rotWithShape="1">
                <a:blip r:embed="rId4"/>
                <a:stretch>
                  <a:fillRect l="-1030"/>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727106B9-4F23-4446-BDAC-AAFC5143150E}"/>
              </a:ext>
            </a:extLst>
          </p:cNvPr>
          <p:cNvSpPr txBox="1"/>
          <p:nvPr/>
        </p:nvSpPr>
        <p:spPr>
          <a:xfrm>
            <a:off x="2287680" y="6027003"/>
            <a:ext cx="10073016" cy="830997"/>
          </a:xfrm>
          <a:prstGeom prst="rect">
            <a:avLst/>
          </a:prstGeom>
          <a:noFill/>
        </p:spPr>
        <p:txBody>
          <a:bodyPr wrap="square" rtlCol="0">
            <a:spAutoFit/>
          </a:bodyPr>
          <a:lstStyle/>
          <a:p>
            <a:r>
              <a:rPr lang="en-US" sz="2400" b="1" dirty="0"/>
              <a:t>Note:</a:t>
            </a:r>
            <a:r>
              <a:rPr lang="en-US" sz="2400" dirty="0"/>
              <a:t> Set b) has a much larger standard deviation.                               This is expected, as the spread in set b) is clearly far more than in set a).</a:t>
            </a:r>
          </a:p>
        </p:txBody>
      </p:sp>
      <p:sp>
        <p:nvSpPr>
          <p:cNvPr id="10" name="TextBox 7">
            <a:extLst>
              <a:ext uri="{FF2B5EF4-FFF2-40B4-BE49-F238E27FC236}">
                <a16:creationId xmlns:a16="http://schemas.microsoft.com/office/drawing/2014/main" id="{842C6DF0-BA60-3449-8D52-FAD311732F7A}"/>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E4.3</a:t>
            </a:r>
          </a:p>
        </p:txBody>
      </p:sp>
    </p:spTree>
    <p:extLst>
      <p:ext uri="{BB962C8B-B14F-4D97-AF65-F5344CB8AC3E}">
        <p14:creationId xmlns:p14="http://schemas.microsoft.com/office/powerpoint/2010/main" val="222246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27784" y="18126"/>
            <a:ext cx="93963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Standard Deviation: Example in Context</a:t>
            </a:r>
          </a:p>
        </p:txBody>
      </p:sp>
      <p:sp>
        <p:nvSpPr>
          <p:cNvPr id="18" name="Rectangle 17">
            <a:extLst>
              <a:ext uri="{FF2B5EF4-FFF2-40B4-BE49-F238E27FC236}">
                <a16:creationId xmlns:a16="http://schemas.microsoft.com/office/drawing/2014/main" id="{377BBEB7-E7B4-DE4C-9C51-A6E71F5A3EF5}"/>
              </a:ext>
            </a:extLst>
          </p:cNvPr>
          <p:cNvSpPr/>
          <p:nvPr/>
        </p:nvSpPr>
        <p:spPr>
          <a:xfrm>
            <a:off x="7552712" y="2732056"/>
            <a:ext cx="4572000" cy="1323439"/>
          </a:xfrm>
          <a:prstGeom prst="rect">
            <a:avLst/>
          </a:prstGeom>
        </p:spPr>
        <p:txBody>
          <a:bodyPr>
            <a:spAutoFit/>
          </a:bodyPr>
          <a:lstStyle/>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p:txBody>
      </p:sp>
      <p:sp>
        <p:nvSpPr>
          <p:cNvPr id="2" name="Rectangle 1">
            <a:extLst>
              <a:ext uri="{FF2B5EF4-FFF2-40B4-BE49-F238E27FC236}">
                <a16:creationId xmlns:a16="http://schemas.microsoft.com/office/drawing/2014/main" id="{C53C575C-C1B6-1E48-971E-01ECF21D9754}"/>
              </a:ext>
            </a:extLst>
          </p:cNvPr>
          <p:cNvSpPr/>
          <p:nvPr/>
        </p:nvSpPr>
        <p:spPr>
          <a:xfrm>
            <a:off x="2423592" y="754543"/>
            <a:ext cx="9577064" cy="3770263"/>
          </a:xfrm>
          <a:prstGeom prst="rect">
            <a:avLst/>
          </a:prstGeom>
        </p:spPr>
        <p:txBody>
          <a:bodyPr wrap="square">
            <a:spAutoFit/>
          </a:bodyPr>
          <a:lstStyle/>
          <a:p>
            <a:r>
              <a:rPr lang="en-US" sz="2400" b="1" dirty="0"/>
              <a:t>Example</a:t>
            </a:r>
          </a:p>
          <a:p>
            <a:pPr>
              <a:spcAft>
                <a:spcPts val="600"/>
              </a:spcAft>
            </a:pPr>
            <a:r>
              <a:rPr lang="en-US" sz="2400" dirty="0"/>
              <a:t>Two machines, </a:t>
            </a:r>
            <a:r>
              <a:rPr lang="en-US" sz="2400" i="1" dirty="0">
                <a:latin typeface="Times New Roman" panose="02020603050405020304" pitchFamily="18" charset="0"/>
                <a:cs typeface="Times New Roman" panose="02020603050405020304" pitchFamily="18" charset="0"/>
              </a:rPr>
              <a:t>A</a:t>
            </a:r>
            <a:r>
              <a:rPr lang="en-US" sz="2400" dirty="0"/>
              <a:t> and </a:t>
            </a:r>
            <a:r>
              <a:rPr lang="en-US" sz="2400" i="1" dirty="0">
                <a:latin typeface="Times New Roman" panose="02020603050405020304" pitchFamily="18" charset="0"/>
                <a:cs typeface="Times New Roman" panose="02020603050405020304" pitchFamily="18" charset="0"/>
              </a:rPr>
              <a:t>B</a:t>
            </a:r>
            <a:r>
              <a:rPr lang="en-US" sz="2400" dirty="0"/>
              <a:t>, fill packets with soap powder. </a:t>
            </a:r>
          </a:p>
          <a:p>
            <a:pPr>
              <a:spcAft>
                <a:spcPts val="600"/>
              </a:spcAft>
            </a:pPr>
            <a:r>
              <a:rPr lang="en-US" sz="2400" dirty="0"/>
              <a:t>A sample of packets was taken from each machine and the weight of powder (in kg) was recorded.</a:t>
            </a:r>
          </a:p>
          <a:p>
            <a:endParaRPr lang="en-US" dirty="0"/>
          </a:p>
          <a:p>
            <a:endParaRPr lang="en-US" dirty="0"/>
          </a:p>
          <a:p>
            <a:endParaRPr lang="en-US" dirty="0"/>
          </a:p>
          <a:p>
            <a:endParaRPr lang="en-US" dirty="0"/>
          </a:p>
          <a:p>
            <a:pPr>
              <a:spcAft>
                <a:spcPts val="600"/>
              </a:spcAft>
            </a:pPr>
            <a:r>
              <a:rPr lang="en-US" sz="2400" dirty="0"/>
              <a:t>a) Find the mean and standard deviation for each machine.</a:t>
            </a:r>
          </a:p>
          <a:p>
            <a:r>
              <a:rPr lang="en-US" sz="2400" dirty="0"/>
              <a:t>b) Which machine is most consistent?</a:t>
            </a:r>
          </a:p>
        </p:txBody>
      </p:sp>
      <p:pic>
        <p:nvPicPr>
          <p:cNvPr id="3" name="Picture 2">
            <a:extLst>
              <a:ext uri="{FF2B5EF4-FFF2-40B4-BE49-F238E27FC236}">
                <a16:creationId xmlns:a16="http://schemas.microsoft.com/office/drawing/2014/main" id="{0FFCF8FA-0479-AF40-A00E-46AADF89ACE0}"/>
              </a:ext>
            </a:extLst>
          </p:cNvPr>
          <p:cNvPicPr>
            <a:picLocks noChangeAspect="1"/>
          </p:cNvPicPr>
          <p:nvPr/>
        </p:nvPicPr>
        <p:blipFill>
          <a:blip r:embed="rId2"/>
          <a:stretch>
            <a:fillRect/>
          </a:stretch>
        </p:blipFill>
        <p:spPr>
          <a:xfrm>
            <a:off x="3684353" y="2434552"/>
            <a:ext cx="6623496" cy="1139647"/>
          </a:xfrm>
          <a:prstGeom prst="rect">
            <a:avLst/>
          </a:prstGeom>
        </p:spPr>
      </p:pic>
      <p:sp>
        <p:nvSpPr>
          <p:cNvPr id="4" name="TextBox 3">
            <a:extLst>
              <a:ext uri="{FF2B5EF4-FFF2-40B4-BE49-F238E27FC236}">
                <a16:creationId xmlns:a16="http://schemas.microsoft.com/office/drawing/2014/main" id="{C8541FD3-92D7-844F-B8FD-41F9261855E9}"/>
              </a:ext>
            </a:extLst>
          </p:cNvPr>
          <p:cNvSpPr txBox="1"/>
          <p:nvPr/>
        </p:nvSpPr>
        <p:spPr>
          <a:xfrm>
            <a:off x="2431107" y="4530551"/>
            <a:ext cx="6408712" cy="1200329"/>
          </a:xfrm>
          <a:prstGeom prst="rect">
            <a:avLst/>
          </a:prstGeom>
          <a:noFill/>
        </p:spPr>
        <p:txBody>
          <a:bodyPr wrap="square" rtlCol="0">
            <a:spAutoFit/>
          </a:bodyPr>
          <a:lstStyle/>
          <a:p>
            <a:r>
              <a:rPr lang="en-US" sz="2400" b="1" dirty="0"/>
              <a:t>Solution</a:t>
            </a:r>
          </a:p>
          <a:p>
            <a:r>
              <a:rPr lang="en-US" sz="2400" dirty="0">
                <a:solidFill>
                  <a:srgbClr val="FF0000"/>
                </a:solidFill>
              </a:rPr>
              <a:t>a)  Using stats mode on a calculator gives:</a:t>
            </a:r>
          </a:p>
          <a:p>
            <a:r>
              <a:rPr lang="en-US" sz="2400" dirty="0"/>
              <a:t>         </a:t>
            </a:r>
          </a:p>
        </p:txBody>
      </p:sp>
      <p:graphicFrame>
        <p:nvGraphicFramePr>
          <p:cNvPr id="5" name="Table 4">
            <a:extLst>
              <a:ext uri="{FF2B5EF4-FFF2-40B4-BE49-F238E27FC236}">
                <a16:creationId xmlns:a16="http://schemas.microsoft.com/office/drawing/2014/main" id="{03587512-FC00-4F44-99F6-CAE4700403BB}"/>
              </a:ext>
            </a:extLst>
          </p:cNvPr>
          <p:cNvGraphicFramePr>
            <a:graphicFrameLocks noGrp="1"/>
          </p:cNvGraphicFramePr>
          <p:nvPr>
            <p:extLst>
              <p:ext uri="{D42A27DB-BD31-4B8C-83A1-F6EECF244321}">
                <p14:modId xmlns:p14="http://schemas.microsoft.com/office/powerpoint/2010/main" val="1946604874"/>
              </p:ext>
            </p:extLst>
          </p:nvPr>
        </p:nvGraphicFramePr>
        <p:xfrm>
          <a:off x="8328248" y="4524806"/>
          <a:ext cx="3672407" cy="1133628"/>
        </p:xfrm>
        <a:graphic>
          <a:graphicData uri="http://schemas.openxmlformats.org/drawingml/2006/table">
            <a:tbl>
              <a:tblPr firstRow="1" firstCol="1" bandRow="1">
                <a:tableStyleId>{5C22544A-7EE6-4342-B048-85BDC9FD1C3A}</a:tableStyleId>
              </a:tblPr>
              <a:tblGrid>
                <a:gridCol w="1062514">
                  <a:extLst>
                    <a:ext uri="{9D8B030D-6E8A-4147-A177-3AD203B41FA5}">
                      <a16:colId xmlns:a16="http://schemas.microsoft.com/office/drawing/2014/main" val="1588217668"/>
                    </a:ext>
                  </a:extLst>
                </a:gridCol>
                <a:gridCol w="1336872">
                  <a:extLst>
                    <a:ext uri="{9D8B030D-6E8A-4147-A177-3AD203B41FA5}">
                      <a16:colId xmlns:a16="http://schemas.microsoft.com/office/drawing/2014/main" val="3801509657"/>
                    </a:ext>
                  </a:extLst>
                </a:gridCol>
                <a:gridCol w="1273021">
                  <a:extLst>
                    <a:ext uri="{9D8B030D-6E8A-4147-A177-3AD203B41FA5}">
                      <a16:colId xmlns:a16="http://schemas.microsoft.com/office/drawing/2014/main" val="2790912409"/>
                    </a:ext>
                  </a:extLst>
                </a:gridCol>
              </a:tblGrid>
              <a:tr h="566814">
                <a:tc>
                  <a:txBody>
                    <a:bodyPr/>
                    <a:lstStyle/>
                    <a:p>
                      <a:pPr algn="ctr">
                        <a:spcBef>
                          <a:spcPts val="600"/>
                        </a:spcBef>
                        <a:spcAft>
                          <a:spcPts val="200"/>
                        </a:spcAft>
                      </a:pPr>
                      <a:r>
                        <a:rPr lang="en-GB" sz="1600" dirty="0">
                          <a:effectLst/>
                        </a:rPr>
                        <a:t>Machine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200"/>
                        </a:spcAft>
                      </a:pPr>
                      <a:r>
                        <a:rPr lang="en-GB" sz="1600" dirty="0">
                          <a:effectLst/>
                        </a:rPr>
                        <a:t>Mean (kg)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200"/>
                        </a:spcBef>
                        <a:spcAft>
                          <a:spcPts val="200"/>
                        </a:spcAft>
                      </a:pPr>
                      <a:r>
                        <a:rPr lang="en-GB" sz="1600" dirty="0">
                          <a:effectLst/>
                        </a:rPr>
                        <a:t>Standard Deviation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1717839"/>
                  </a:ext>
                </a:extLst>
              </a:tr>
              <a:tr h="283407">
                <a:tc>
                  <a:txBody>
                    <a:bodyPr/>
                    <a:lstStyle/>
                    <a:p>
                      <a:pPr algn="ctr">
                        <a:spcBef>
                          <a:spcPts val="200"/>
                        </a:spcBef>
                        <a:spcAft>
                          <a:spcPts val="200"/>
                        </a:spcAft>
                      </a:pPr>
                      <a:r>
                        <a:rPr lang="en-GB" sz="1800" i="1" dirty="0">
                          <a:effectLst/>
                          <a:latin typeface="Times New Roman" panose="02020603050405020304" pitchFamily="18" charset="0"/>
                          <a:cs typeface="Times New Roman" panose="02020603050405020304" pitchFamily="18" charset="0"/>
                        </a:rPr>
                        <a:t>A</a:t>
                      </a:r>
                      <a:endParaRPr lang="en-GB" sz="18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200"/>
                        </a:spcBef>
                        <a:spcAft>
                          <a:spcPts val="200"/>
                        </a:spcAft>
                      </a:pPr>
                      <a:r>
                        <a:rPr lang="en-GB" sz="1600" dirty="0">
                          <a:solidFill>
                            <a:srgbClr val="FF0000"/>
                          </a:solidFill>
                          <a:effectLst/>
                        </a:rPr>
                        <a:t>2.24</a:t>
                      </a: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200"/>
                        </a:spcBef>
                        <a:spcAft>
                          <a:spcPts val="200"/>
                        </a:spcAft>
                      </a:pPr>
                      <a:r>
                        <a:rPr lang="en-GB" sz="1600" dirty="0">
                          <a:solidFill>
                            <a:srgbClr val="FF0000"/>
                          </a:solidFill>
                          <a:effectLst/>
                        </a:rPr>
                        <a:t>0.04</a:t>
                      </a: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5847565"/>
                  </a:ext>
                </a:extLst>
              </a:tr>
              <a:tr h="283407">
                <a:tc>
                  <a:txBody>
                    <a:bodyPr/>
                    <a:lstStyle/>
                    <a:p>
                      <a:pPr algn="ctr">
                        <a:spcBef>
                          <a:spcPts val="200"/>
                        </a:spcBef>
                        <a:spcAft>
                          <a:spcPts val="200"/>
                        </a:spcAft>
                      </a:pPr>
                      <a:r>
                        <a:rPr lang="en-GB" sz="1600" i="1" dirty="0">
                          <a:effectLst/>
                          <a:latin typeface="Times New Roman" panose="02020603050405020304" pitchFamily="18" charset="0"/>
                          <a:cs typeface="Times New Roman" panose="02020603050405020304" pitchFamily="18" charset="0"/>
                        </a:rPr>
                        <a:t>B</a:t>
                      </a:r>
                      <a:endParaRPr lang="en-GB" sz="16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200"/>
                        </a:spcBef>
                        <a:spcAft>
                          <a:spcPts val="200"/>
                        </a:spcAft>
                      </a:pPr>
                      <a:r>
                        <a:rPr lang="en-GB" sz="1600" dirty="0">
                          <a:solidFill>
                            <a:srgbClr val="FF0000"/>
                          </a:solidFill>
                          <a:effectLst/>
                        </a:rPr>
                        <a:t>2.64</a:t>
                      </a: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200"/>
                        </a:spcBef>
                        <a:spcAft>
                          <a:spcPts val="200"/>
                        </a:spcAft>
                      </a:pPr>
                      <a:r>
                        <a:rPr lang="en-GB" sz="1600" dirty="0">
                          <a:solidFill>
                            <a:srgbClr val="FF0000"/>
                          </a:solidFill>
                          <a:effectLst/>
                        </a:rPr>
                        <a:t>0.07</a:t>
                      </a: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9579717"/>
                  </a:ext>
                </a:extLst>
              </a:tr>
            </a:tbl>
          </a:graphicData>
        </a:graphic>
      </p:graphicFrame>
      <p:sp>
        <p:nvSpPr>
          <p:cNvPr id="8" name="TextBox 7">
            <a:extLst>
              <a:ext uri="{FF2B5EF4-FFF2-40B4-BE49-F238E27FC236}">
                <a16:creationId xmlns:a16="http://schemas.microsoft.com/office/drawing/2014/main" id="{A7DC76EC-EBB3-A746-9080-883B2EA2432B}"/>
              </a:ext>
            </a:extLst>
          </p:cNvPr>
          <p:cNvSpPr txBox="1"/>
          <p:nvPr/>
        </p:nvSpPr>
        <p:spPr>
          <a:xfrm>
            <a:off x="2442532" y="5789316"/>
            <a:ext cx="7721919" cy="830997"/>
          </a:xfrm>
          <a:prstGeom prst="rect">
            <a:avLst/>
          </a:prstGeom>
          <a:noFill/>
        </p:spPr>
        <p:txBody>
          <a:bodyPr wrap="square" rtlCol="0">
            <a:spAutoFit/>
          </a:bodyPr>
          <a:lstStyle/>
          <a:p>
            <a:r>
              <a:rPr lang="en-US" sz="2400" dirty="0">
                <a:solidFill>
                  <a:srgbClr val="FF0000"/>
                </a:solidFill>
              </a:rPr>
              <a:t>b)   Although Machine </a:t>
            </a:r>
            <a:r>
              <a:rPr lang="en-US" sz="2400" b="1" i="1" dirty="0">
                <a:solidFill>
                  <a:srgbClr val="FF0000"/>
                </a:solidFill>
                <a:latin typeface="Times New Roman" panose="02020603050405020304" pitchFamily="18" charset="0"/>
                <a:cs typeface="Times New Roman" panose="02020603050405020304" pitchFamily="18" charset="0"/>
              </a:rPr>
              <a:t>A</a:t>
            </a:r>
            <a:r>
              <a:rPr lang="en-US" sz="2400" dirty="0">
                <a:solidFill>
                  <a:srgbClr val="FF0000"/>
                </a:solidFill>
              </a:rPr>
              <a:t> has a smaller mean, it is more 	consistent with a lower standard deviation.</a:t>
            </a:r>
          </a:p>
        </p:txBody>
      </p:sp>
      <p:sp>
        <p:nvSpPr>
          <p:cNvPr id="10" name="TextBox 7">
            <a:extLst>
              <a:ext uri="{FF2B5EF4-FFF2-40B4-BE49-F238E27FC236}">
                <a16:creationId xmlns:a16="http://schemas.microsoft.com/office/drawing/2014/main" id="{835438DA-D46E-2847-B61F-B8C5EC78221B}"/>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E4.3</a:t>
            </a:r>
          </a:p>
        </p:txBody>
      </p:sp>
    </p:spTree>
    <p:extLst>
      <p:ext uri="{BB962C8B-B14F-4D97-AF65-F5344CB8AC3E}">
        <p14:creationId xmlns:p14="http://schemas.microsoft.com/office/powerpoint/2010/main" val="75457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0"/>
            <a:ext cx="98804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Standard Deviation: Scientific Calculators</a:t>
            </a:r>
          </a:p>
        </p:txBody>
      </p:sp>
      <p:sp>
        <p:nvSpPr>
          <p:cNvPr id="18" name="Rectangle 17">
            <a:extLst>
              <a:ext uri="{FF2B5EF4-FFF2-40B4-BE49-F238E27FC236}">
                <a16:creationId xmlns:a16="http://schemas.microsoft.com/office/drawing/2014/main" id="{377BBEB7-E7B4-DE4C-9C51-A6E71F5A3EF5}"/>
              </a:ext>
            </a:extLst>
          </p:cNvPr>
          <p:cNvSpPr/>
          <p:nvPr/>
        </p:nvSpPr>
        <p:spPr>
          <a:xfrm>
            <a:off x="7552712" y="2732056"/>
            <a:ext cx="4572000" cy="1323439"/>
          </a:xfrm>
          <a:prstGeom prst="rect">
            <a:avLst/>
          </a:prstGeom>
        </p:spPr>
        <p:txBody>
          <a:bodyPr>
            <a:spAutoFit/>
          </a:bodyPr>
          <a:lstStyle/>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p:txBody>
      </p:sp>
      <p:sp>
        <p:nvSpPr>
          <p:cNvPr id="6" name="TextBox 5">
            <a:extLst>
              <a:ext uri="{FF2B5EF4-FFF2-40B4-BE49-F238E27FC236}">
                <a16:creationId xmlns:a16="http://schemas.microsoft.com/office/drawing/2014/main" id="{394F578A-32AB-A24E-9105-82CC21E0D31B}"/>
              </a:ext>
            </a:extLst>
          </p:cNvPr>
          <p:cNvSpPr txBox="1"/>
          <p:nvPr/>
        </p:nvSpPr>
        <p:spPr>
          <a:xfrm>
            <a:off x="2855640" y="980728"/>
            <a:ext cx="8784976" cy="5493812"/>
          </a:xfrm>
          <a:prstGeom prst="rect">
            <a:avLst/>
          </a:prstGeom>
          <a:noFill/>
        </p:spPr>
        <p:txBody>
          <a:bodyPr wrap="square" rtlCol="0">
            <a:spAutoFit/>
          </a:bodyPr>
          <a:lstStyle/>
          <a:p>
            <a:r>
              <a:rPr lang="en-US" sz="2400" dirty="0"/>
              <a:t>Most scientific calculators now have a ”statistical” mode and you can input data to determine the mean and standard deviation and other statistical measures.  </a:t>
            </a:r>
          </a:p>
          <a:p>
            <a:endParaRPr lang="en-US" sz="2400" dirty="0"/>
          </a:p>
          <a:p>
            <a:r>
              <a:rPr lang="en-US" sz="2400" dirty="0"/>
              <a:t>Whilst the calculations on the previous slide do give an understanding of the concept of standard deviation, it is important to be able to use stats mode on your calculator. </a:t>
            </a:r>
          </a:p>
          <a:p>
            <a:endParaRPr lang="en-US" sz="2400" dirty="0"/>
          </a:p>
          <a:p>
            <a:pPr>
              <a:spcBef>
                <a:spcPts val="0"/>
              </a:spcBef>
              <a:spcAft>
                <a:spcPts val="600"/>
              </a:spcAft>
            </a:pPr>
            <a:r>
              <a:rPr lang="en-US" sz="2400" dirty="0"/>
              <a:t>If you have “lost” your instruction on how to use stats mode, just google:</a:t>
            </a:r>
          </a:p>
          <a:p>
            <a:pPr>
              <a:spcAft>
                <a:spcPts val="600"/>
              </a:spcAft>
            </a:pPr>
            <a:r>
              <a:rPr lang="en-US" sz="2400" i="1" dirty="0"/>
              <a:t>          “model number and how to use stats mode”</a:t>
            </a:r>
          </a:p>
          <a:p>
            <a:pPr>
              <a:spcAft>
                <a:spcPts val="600"/>
              </a:spcAft>
            </a:pPr>
            <a:r>
              <a:rPr lang="en-US" sz="2400" dirty="0"/>
              <a:t>and you will get the instructions you need. </a:t>
            </a:r>
          </a:p>
          <a:p>
            <a:r>
              <a:rPr lang="en-US" sz="2400" dirty="0"/>
              <a:t>It is really important that you can use and understand the stats mode on your calculator!</a:t>
            </a:r>
          </a:p>
        </p:txBody>
      </p:sp>
      <p:sp>
        <p:nvSpPr>
          <p:cNvPr id="8" name="TextBox 7">
            <a:extLst>
              <a:ext uri="{FF2B5EF4-FFF2-40B4-BE49-F238E27FC236}">
                <a16:creationId xmlns:a16="http://schemas.microsoft.com/office/drawing/2014/main" id="{348812A9-83F2-6C4C-9B6A-17771980C6DF}"/>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E4.3</a:t>
            </a:r>
          </a:p>
        </p:txBody>
      </p:sp>
    </p:spTree>
    <p:extLst>
      <p:ext uri="{BB962C8B-B14F-4D97-AF65-F5344CB8AC3E}">
        <p14:creationId xmlns:p14="http://schemas.microsoft.com/office/powerpoint/2010/main" val="386018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6810"/>
            <a:ext cx="98804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3: Fitness Check</a:t>
            </a:r>
          </a:p>
        </p:txBody>
      </p:sp>
      <p:sp>
        <p:nvSpPr>
          <p:cNvPr id="18" name="Rectangle 17">
            <a:extLst>
              <a:ext uri="{FF2B5EF4-FFF2-40B4-BE49-F238E27FC236}">
                <a16:creationId xmlns:a16="http://schemas.microsoft.com/office/drawing/2014/main" id="{377BBEB7-E7B4-DE4C-9C51-A6E71F5A3EF5}"/>
              </a:ext>
            </a:extLst>
          </p:cNvPr>
          <p:cNvSpPr/>
          <p:nvPr/>
        </p:nvSpPr>
        <p:spPr>
          <a:xfrm>
            <a:off x="7552712" y="2732056"/>
            <a:ext cx="4572000" cy="1323439"/>
          </a:xfrm>
          <a:prstGeom prst="rect">
            <a:avLst/>
          </a:prstGeom>
        </p:spPr>
        <p:txBody>
          <a:bodyPr>
            <a:spAutoFit/>
          </a:bodyPr>
          <a:lstStyle/>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a:p>
            <a:r>
              <a:rPr lang="en-GB" dirty="0">
                <a:latin typeface="Times New Roman" panose="02020603050405020304" pitchFamily="18" charset="0"/>
              </a:rPr>
              <a:t/>
            </a:r>
            <a:br>
              <a:rPr lang="en-GB" dirty="0">
                <a:latin typeface="Times New Roman" panose="02020603050405020304" pitchFamily="18" charset="0"/>
              </a:rPr>
            </a:br>
            <a:endParaRPr lang="en-GB" dirty="0">
              <a:latin typeface="Times New Roman" panose="02020603050405020304" pitchFamily="18" charset="0"/>
            </a:endParaRPr>
          </a:p>
        </p:txBody>
      </p:sp>
      <p:sp>
        <p:nvSpPr>
          <p:cNvPr id="8" name="TextBox 7">
            <a:extLst>
              <a:ext uri="{FF2B5EF4-FFF2-40B4-BE49-F238E27FC236}">
                <a16:creationId xmlns:a16="http://schemas.microsoft.com/office/drawing/2014/main" id="{348812A9-83F2-6C4C-9B6A-17771980C6DF}"/>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lgn="ctr">
              <a:spcAft>
                <a:spcPts val="600"/>
              </a:spcAft>
              <a:defRPr/>
            </a:pPr>
            <a:r>
              <a:rPr lang="en-US" altLang="en-US" b="1" dirty="0">
                <a:solidFill>
                  <a:prstClr val="white"/>
                </a:solidFill>
              </a:rPr>
              <a:t>STRAND E</a:t>
            </a:r>
          </a:p>
          <a:p>
            <a:pPr lvl="0" algn="ctr">
              <a:spcAft>
                <a:spcPts val="600"/>
              </a:spcAft>
              <a:defRPr/>
            </a:pPr>
            <a:r>
              <a:rPr lang="en-US" altLang="en-US" b="1" dirty="0">
                <a:solidFill>
                  <a:prstClr val="white"/>
                </a:solidFill>
              </a:rPr>
              <a:t>UNIT E4 </a:t>
            </a:r>
          </a:p>
          <a:p>
            <a:pPr lvl="0" algn="ctr">
              <a:spcAft>
                <a:spcPts val="600"/>
              </a:spcAft>
              <a:defRPr/>
            </a:pPr>
            <a:r>
              <a:rPr lang="en-US" altLang="en-US" b="1" dirty="0">
                <a:solidFill>
                  <a:prstClr val="white"/>
                </a:solidFill>
              </a:rPr>
              <a:t>Section E4.3</a:t>
            </a:r>
          </a:p>
        </p:txBody>
      </p:sp>
      <p:sp>
        <p:nvSpPr>
          <p:cNvPr id="2" name="Rectangle 1">
            <a:extLst>
              <a:ext uri="{FF2B5EF4-FFF2-40B4-BE49-F238E27FC236}">
                <a16:creationId xmlns:a16="http://schemas.microsoft.com/office/drawing/2014/main" id="{34EED5AB-DEA1-CF44-9D77-ADAB98F3E1FB}"/>
              </a:ext>
            </a:extLst>
          </p:cNvPr>
          <p:cNvSpPr/>
          <p:nvPr/>
        </p:nvSpPr>
        <p:spPr>
          <a:xfrm>
            <a:off x="2423592" y="870576"/>
            <a:ext cx="9540328" cy="3647152"/>
          </a:xfrm>
          <a:prstGeom prst="rect">
            <a:avLst/>
          </a:prstGeom>
        </p:spPr>
        <p:txBody>
          <a:bodyPr wrap="square">
            <a:spAutoFit/>
          </a:bodyPr>
          <a:lstStyle/>
          <a:p>
            <a:pPr>
              <a:spcAft>
                <a:spcPts val="600"/>
              </a:spcAft>
            </a:pPr>
            <a:r>
              <a:rPr lang="en-US" sz="2400" dirty="0"/>
              <a:t>Ten students sat a test in Mathematics, marked out of 50.  </a:t>
            </a:r>
          </a:p>
          <a:p>
            <a:pPr>
              <a:spcAft>
                <a:spcPts val="600"/>
              </a:spcAft>
            </a:pPr>
            <a:r>
              <a:rPr lang="en-US" sz="2400" dirty="0"/>
              <a:t>The results are shown below for each student.</a:t>
            </a:r>
          </a:p>
          <a:p>
            <a:pPr algn="ctr"/>
            <a:r>
              <a:rPr lang="en-US" sz="2400" dirty="0"/>
              <a:t>25,  27,  35,  4,  49,  10,  12,  45,  45,  48</a:t>
            </a:r>
          </a:p>
          <a:p>
            <a:endParaRPr lang="en-US" sz="2400" dirty="0"/>
          </a:p>
          <a:p>
            <a:pPr marL="457200" indent="-457200">
              <a:buAutoNum type="alphaLcParenR"/>
            </a:pPr>
            <a:r>
              <a:rPr lang="en-US" sz="2400" dirty="0"/>
              <a:t>Calculate the mean and standard deviation of the data.</a:t>
            </a:r>
          </a:p>
          <a:p>
            <a:endParaRPr lang="en-US" sz="2400" dirty="0"/>
          </a:p>
          <a:p>
            <a:pPr>
              <a:spcAft>
                <a:spcPts val="600"/>
              </a:spcAft>
            </a:pPr>
            <a:r>
              <a:rPr lang="en-US" sz="2400" dirty="0"/>
              <a:t>The same students also sat an English test, marked out of 50.  Their mean was 30 and standard deviation 3.6. </a:t>
            </a:r>
          </a:p>
          <a:p>
            <a:r>
              <a:rPr lang="en-US" sz="2400" dirty="0"/>
              <a:t>b) Comment on and contrast the results in Mathematics and English.</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E8F1249-5B5A-EC45-A778-2EF8C4277C15}"/>
                  </a:ext>
                </a:extLst>
              </p:cNvPr>
              <p:cNvSpPr txBox="1"/>
              <p:nvPr/>
            </p:nvSpPr>
            <p:spPr>
              <a:xfrm>
                <a:off x="2406204" y="4509964"/>
                <a:ext cx="9557716" cy="2462213"/>
              </a:xfrm>
              <a:prstGeom prst="rect">
                <a:avLst/>
              </a:prstGeom>
              <a:noFill/>
            </p:spPr>
            <p:txBody>
              <a:bodyPr wrap="square" rtlCol="0">
                <a:spAutoFit/>
              </a:bodyPr>
              <a:lstStyle/>
              <a:p>
                <a:r>
                  <a:rPr lang="en-US" sz="2400" b="1" dirty="0">
                    <a:solidFill>
                      <a:srgbClr val="FF0000"/>
                    </a:solidFill>
                  </a:rPr>
                  <a:t>Answers</a:t>
                </a:r>
                <a:r>
                  <a:rPr lang="en-US" sz="2400" dirty="0">
                    <a:solidFill>
                      <a:srgbClr val="FF0000"/>
                    </a:solidFill>
                  </a:rPr>
                  <a:t> </a:t>
                </a:r>
              </a:p>
              <a:p>
                <a:pPr marL="457200" indent="-457200">
                  <a:spcAft>
                    <a:spcPts val="1200"/>
                  </a:spcAft>
                  <a:buAutoNum type="alphaLcParenR"/>
                </a:pPr>
                <a:r>
                  <a:rPr lang="en-US" sz="2400" dirty="0">
                    <a:solidFill>
                      <a:srgbClr val="FF0000"/>
                    </a:solidFill>
                  </a:rPr>
                  <a:t>Mean = 30  and standard deviation </a:t>
                </a:r>
                <a14:m>
                  <m:oMath xmlns:m="http://schemas.openxmlformats.org/officeDocument/2006/math">
                    <m:r>
                      <a:rPr lang="en-US" sz="2400" i="1" dirty="0" smtClean="0">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16.1</a:t>
                </a:r>
              </a:p>
              <a:p>
                <a:pPr marL="457200" indent="-457200">
                  <a:buAutoNum type="alphaLcParenR"/>
                </a:pPr>
                <a:r>
                  <a:rPr lang="en-US" sz="2400" dirty="0">
                    <a:solidFill>
                      <a:srgbClr val="FF0000"/>
                    </a:solidFill>
                  </a:rPr>
                  <a:t>The means in both Mathematics and English are identical, but the marks in English have far less variation than in Mathematics               (3.6 &lt; 16.11); i.e. less spread out.</a:t>
                </a:r>
              </a:p>
              <a:p>
                <a:pPr marL="457200" indent="-457200">
                  <a:buAutoNum type="alphaLcParenR"/>
                </a:pPr>
                <a:endParaRPr lang="en-US" sz="2400" dirty="0">
                  <a:solidFill>
                    <a:srgbClr val="FF0000"/>
                  </a:solidFill>
                </a:endParaRPr>
              </a:p>
            </p:txBody>
          </p:sp>
        </mc:Choice>
        <mc:Fallback xmlns="">
          <p:sp>
            <p:nvSpPr>
              <p:cNvPr id="3" name="TextBox 2">
                <a:extLst>
                  <a:ext uri="{FF2B5EF4-FFF2-40B4-BE49-F238E27FC236}">
                    <a16:creationId xmlns:a16="http://schemas.microsoft.com/office/drawing/2014/main" xmlns="" xmlns:a14="http://schemas.microsoft.com/office/drawing/2010/main" id="{0E8F1249-5B5A-EC45-A778-2EF8C4277C15}"/>
                  </a:ext>
                </a:extLst>
              </p:cNvPr>
              <p:cNvSpPr txBox="1">
                <a:spLocks noRot="1" noChangeAspect="1" noMove="1" noResize="1" noEditPoints="1" noAdjustHandles="1" noChangeArrowheads="1" noChangeShapeType="1" noTextEdit="1"/>
              </p:cNvSpPr>
              <p:nvPr/>
            </p:nvSpPr>
            <p:spPr>
              <a:xfrm>
                <a:off x="2406204" y="4509964"/>
                <a:ext cx="9557716" cy="2462213"/>
              </a:xfrm>
              <a:prstGeom prst="rect">
                <a:avLst/>
              </a:prstGeom>
              <a:blipFill rotWithShape="1">
                <a:blip r:embed="rId2"/>
                <a:stretch>
                  <a:fillRect l="-1020" t="-1733" r="-5612"/>
                </a:stretch>
              </a:blipFill>
            </p:spPr>
            <p:txBody>
              <a:bodyPr/>
              <a:lstStyle/>
              <a:p>
                <a:r>
                  <a:rPr lang="en-GB">
                    <a:noFill/>
                  </a:rPr>
                  <a:t> </a:t>
                </a:r>
              </a:p>
            </p:txBody>
          </p:sp>
        </mc:Fallback>
      </mc:AlternateContent>
    </p:spTree>
    <p:extLst>
      <p:ext uri="{BB962C8B-B14F-4D97-AF65-F5344CB8AC3E}">
        <p14:creationId xmlns:p14="http://schemas.microsoft.com/office/powerpoint/2010/main" val="73905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E4.3: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42177" y="1703842"/>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last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429000"/>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http://szalonta.hu/ske/text/E4/skee4s3.html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E</a:t>
            </a: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UNIT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E4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E4.3</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812060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933"/>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Cumulative Frequency</a:t>
            </a:r>
          </a:p>
        </p:txBody>
      </p:sp>
      <p:sp>
        <p:nvSpPr>
          <p:cNvPr id="7"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E4</a:t>
            </a:r>
          </a:p>
          <a:p>
            <a:pPr algn="ctr">
              <a:spcAft>
                <a:spcPts val="600"/>
              </a:spcAft>
            </a:pPr>
            <a:r>
              <a:rPr lang="en-US" altLang="en-US" b="1" dirty="0" smtClean="0">
                <a:solidFill>
                  <a:schemeClr val="bg1"/>
                </a:solidFill>
              </a:rPr>
              <a:t>Section E4.1</a:t>
            </a:r>
            <a:endParaRPr lang="en-US" altLang="en-US" b="1" dirty="0">
              <a:solidFill>
                <a:schemeClr val="bg1"/>
              </a:solidFill>
            </a:endParaRPr>
          </a:p>
        </p:txBody>
      </p:sp>
      <p:sp>
        <p:nvSpPr>
          <p:cNvPr id="3" name="TextBox 2">
            <a:extLst>
              <a:ext uri="{FF2B5EF4-FFF2-40B4-BE49-F238E27FC236}">
                <a16:creationId xmlns:a16="http://schemas.microsoft.com/office/drawing/2014/main" id="{16060125-652E-9B4A-B39D-78512FA0E67F}"/>
              </a:ext>
            </a:extLst>
          </p:cNvPr>
          <p:cNvSpPr txBox="1"/>
          <p:nvPr/>
        </p:nvSpPr>
        <p:spPr>
          <a:xfrm>
            <a:off x="3215680" y="1196753"/>
            <a:ext cx="7776864" cy="1646605"/>
          </a:xfrm>
          <a:prstGeom prst="rect">
            <a:avLst/>
          </a:prstGeom>
          <a:noFill/>
        </p:spPr>
        <p:txBody>
          <a:bodyPr wrap="square" rtlCol="0">
            <a:spAutoFit/>
          </a:bodyPr>
          <a:lstStyle/>
          <a:p>
            <a:pPr>
              <a:spcAft>
                <a:spcPts val="600"/>
              </a:spcAft>
            </a:pPr>
            <a:r>
              <a:rPr lang="en-US" sz="2400" b="1" dirty="0"/>
              <a:t>Cumulative frequencies </a:t>
            </a:r>
            <a:r>
              <a:rPr lang="en-US" sz="2400" dirty="0"/>
              <a:t>are useful if more detailed information is required about a set of data.  </a:t>
            </a:r>
          </a:p>
          <a:p>
            <a:r>
              <a:rPr lang="en-US" sz="2400" dirty="0"/>
              <a:t>In particular, they can be used to find the </a:t>
            </a:r>
            <a:r>
              <a:rPr lang="en-US" sz="2400" b="1" dirty="0"/>
              <a:t>median</a:t>
            </a:r>
            <a:r>
              <a:rPr lang="en-US" sz="2400" dirty="0"/>
              <a:t> and </a:t>
            </a:r>
            <a:r>
              <a:rPr lang="en-US" sz="2400" b="1" dirty="0"/>
              <a:t>inter-quartile range</a:t>
            </a:r>
            <a:r>
              <a:rPr lang="en-US" sz="2400" dirty="0"/>
              <a:t>.</a:t>
            </a:r>
          </a:p>
        </p:txBody>
      </p:sp>
      <p:sp>
        <p:nvSpPr>
          <p:cNvPr id="4" name="TextBox 3">
            <a:extLst>
              <a:ext uri="{FF2B5EF4-FFF2-40B4-BE49-F238E27FC236}">
                <a16:creationId xmlns:a16="http://schemas.microsoft.com/office/drawing/2014/main" id="{C2025374-B1C9-1443-B35F-E24AE0D22762}"/>
              </a:ext>
            </a:extLst>
          </p:cNvPr>
          <p:cNvSpPr txBox="1"/>
          <p:nvPr/>
        </p:nvSpPr>
        <p:spPr>
          <a:xfrm>
            <a:off x="3215680" y="3212976"/>
            <a:ext cx="7776864" cy="2677656"/>
          </a:xfrm>
          <a:prstGeom prst="rect">
            <a:avLst/>
          </a:prstGeom>
          <a:noFill/>
        </p:spPr>
        <p:txBody>
          <a:bodyPr wrap="square" rtlCol="0">
            <a:spAutoFit/>
          </a:bodyPr>
          <a:lstStyle/>
          <a:p>
            <a:r>
              <a:rPr lang="en-US" sz="2400" dirty="0"/>
              <a:t>The </a:t>
            </a:r>
            <a:r>
              <a:rPr lang="en-US" sz="2400" b="1" dirty="0"/>
              <a:t>median</a:t>
            </a:r>
            <a:r>
              <a:rPr lang="en-US" sz="2400" dirty="0"/>
              <a:t> is the middle value when the data values are put in numerical order.</a:t>
            </a:r>
          </a:p>
          <a:p>
            <a:endParaRPr lang="en-US" sz="2400" dirty="0"/>
          </a:p>
          <a:p>
            <a:r>
              <a:rPr lang="en-US" sz="2400" dirty="0"/>
              <a:t>The </a:t>
            </a:r>
            <a:r>
              <a:rPr lang="en-US" sz="2400" b="1" dirty="0"/>
              <a:t>inter-quartile range </a:t>
            </a:r>
            <a:r>
              <a:rPr lang="en-US" sz="2400" dirty="0"/>
              <a:t>contains the middle 50%of the sample and describes how spread out the data are.  </a:t>
            </a:r>
          </a:p>
          <a:p>
            <a:endParaRPr lang="en-US" sz="2400" dirty="0"/>
          </a:p>
          <a:p>
            <a:r>
              <a:rPr lang="en-US" sz="2400" dirty="0"/>
              <a:t>This is illustrated in the next </a:t>
            </a:r>
            <a:r>
              <a:rPr lang="en-US" sz="2400" b="1" dirty="0"/>
              <a:t>Example</a:t>
            </a:r>
            <a:r>
              <a:rPr lang="en-US" sz="2400" dirty="0"/>
              <a:t>.</a:t>
            </a:r>
          </a:p>
        </p:txBody>
      </p:sp>
    </p:spTree>
    <p:extLst>
      <p:ext uri="{BB962C8B-B14F-4D97-AF65-F5344CB8AC3E}">
        <p14:creationId xmlns:p14="http://schemas.microsoft.com/office/powerpoint/2010/main" val="330683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0"/>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Cumulative Frequency</a:t>
            </a:r>
          </a:p>
        </p:txBody>
      </p:sp>
      <p:sp>
        <p:nvSpPr>
          <p:cNvPr id="2" name="TextBox 1">
            <a:extLst>
              <a:ext uri="{FF2B5EF4-FFF2-40B4-BE49-F238E27FC236}">
                <a16:creationId xmlns:a16="http://schemas.microsoft.com/office/drawing/2014/main" id="{D093C76F-825B-5846-A143-A6651D3D65F6}"/>
              </a:ext>
            </a:extLst>
          </p:cNvPr>
          <p:cNvSpPr txBox="1"/>
          <p:nvPr/>
        </p:nvSpPr>
        <p:spPr>
          <a:xfrm>
            <a:off x="3041514" y="844904"/>
            <a:ext cx="8244408" cy="1200329"/>
          </a:xfrm>
          <a:prstGeom prst="rect">
            <a:avLst/>
          </a:prstGeom>
          <a:noFill/>
        </p:spPr>
        <p:txBody>
          <a:bodyPr wrap="square" rtlCol="0">
            <a:spAutoFit/>
          </a:bodyPr>
          <a:lstStyle/>
          <a:p>
            <a:r>
              <a:rPr lang="en-US" sz="2400" b="1" dirty="0"/>
              <a:t>Example</a:t>
            </a:r>
            <a:r>
              <a:rPr lang="en-US" sz="2400" dirty="0"/>
              <a:t> </a:t>
            </a:r>
          </a:p>
          <a:p>
            <a:r>
              <a:rPr lang="en-US" sz="2400" dirty="0"/>
              <a:t>For the data below, draw up a cumulative frequency table and then draw a cumulative frequency graph.</a:t>
            </a:r>
          </a:p>
        </p:txBody>
      </p:sp>
      <p:pic>
        <p:nvPicPr>
          <p:cNvPr id="6" name="Picture 5">
            <a:extLst>
              <a:ext uri="{FF2B5EF4-FFF2-40B4-BE49-F238E27FC236}">
                <a16:creationId xmlns:a16="http://schemas.microsoft.com/office/drawing/2014/main" id="{DD918A66-6CE4-AD46-97A2-E8AAD8C4D380}"/>
              </a:ext>
            </a:extLst>
          </p:cNvPr>
          <p:cNvPicPr>
            <a:picLocks noChangeAspect="1"/>
          </p:cNvPicPr>
          <p:nvPr/>
        </p:nvPicPr>
        <p:blipFill>
          <a:blip r:embed="rId2"/>
          <a:stretch>
            <a:fillRect/>
          </a:stretch>
        </p:blipFill>
        <p:spPr>
          <a:xfrm>
            <a:off x="3359696" y="3126959"/>
            <a:ext cx="6743948" cy="3371618"/>
          </a:xfrm>
          <a:prstGeom prst="rect">
            <a:avLst/>
          </a:prstGeom>
        </p:spPr>
      </p:pic>
      <p:sp>
        <p:nvSpPr>
          <p:cNvPr id="10" name="TextBox 9">
            <a:extLst>
              <a:ext uri="{FF2B5EF4-FFF2-40B4-BE49-F238E27FC236}">
                <a16:creationId xmlns:a16="http://schemas.microsoft.com/office/drawing/2014/main" id="{2D32A837-41F2-2144-A1C3-B1B259AA87BF}"/>
              </a:ext>
            </a:extLst>
          </p:cNvPr>
          <p:cNvSpPr txBox="1"/>
          <p:nvPr/>
        </p:nvSpPr>
        <p:spPr>
          <a:xfrm>
            <a:off x="3041514" y="2170597"/>
            <a:ext cx="8167054" cy="830997"/>
          </a:xfrm>
          <a:prstGeom prst="rect">
            <a:avLst/>
          </a:prstGeom>
          <a:noFill/>
        </p:spPr>
        <p:txBody>
          <a:bodyPr wrap="square" rtlCol="0">
            <a:spAutoFit/>
          </a:bodyPr>
          <a:lstStyle/>
          <a:p>
            <a:r>
              <a:rPr lang="en-US" sz="2400" dirty="0"/>
              <a:t>We first add a cumulative frequency column on the right in the table and then keep adding on the frequencies.</a:t>
            </a:r>
          </a:p>
        </p:txBody>
      </p:sp>
      <p:sp>
        <p:nvSpPr>
          <p:cNvPr id="11" name="TextBox 7">
            <a:extLst>
              <a:ext uri="{FF2B5EF4-FFF2-40B4-BE49-F238E27FC236}">
                <a16:creationId xmlns:a16="http://schemas.microsoft.com/office/drawing/2014/main" id="{B1DDDD9D-5E2D-2F48-BC1F-7CCE28B090E6}"/>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E4</a:t>
            </a:r>
          </a:p>
          <a:p>
            <a:pPr algn="ctr">
              <a:spcAft>
                <a:spcPts val="600"/>
              </a:spcAft>
            </a:pPr>
            <a:r>
              <a:rPr lang="en-US" altLang="en-US" b="1" dirty="0">
                <a:solidFill>
                  <a:schemeClr val="bg1"/>
                </a:solidFill>
              </a:rPr>
              <a:t>Section E4.1</a:t>
            </a:r>
          </a:p>
        </p:txBody>
      </p:sp>
      <p:sp>
        <p:nvSpPr>
          <p:cNvPr id="4" name="Rectangle 3">
            <a:extLst>
              <a:ext uri="{FF2B5EF4-FFF2-40B4-BE49-F238E27FC236}">
                <a16:creationId xmlns:a16="http://schemas.microsoft.com/office/drawing/2014/main" id="{301B473E-D53F-C94C-982E-6BFDD3CF2582}"/>
              </a:ext>
            </a:extLst>
          </p:cNvPr>
          <p:cNvSpPr/>
          <p:nvPr/>
        </p:nvSpPr>
        <p:spPr bwMode="auto">
          <a:xfrm>
            <a:off x="7536160" y="3284983"/>
            <a:ext cx="2448272" cy="37869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 name="Rectangle 4">
            <a:extLst>
              <a:ext uri="{FF2B5EF4-FFF2-40B4-BE49-F238E27FC236}">
                <a16:creationId xmlns:a16="http://schemas.microsoft.com/office/drawing/2014/main" id="{C7BFDB3F-1347-0040-B0D1-11A53A1D4419}"/>
              </a:ext>
            </a:extLst>
          </p:cNvPr>
          <p:cNvSpPr/>
          <p:nvPr/>
        </p:nvSpPr>
        <p:spPr bwMode="auto">
          <a:xfrm>
            <a:off x="7752184" y="3789040"/>
            <a:ext cx="1944216" cy="24482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158363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35408" y="19983"/>
            <a:ext cx="995659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Cumulative Frequency Graph</a:t>
            </a:r>
          </a:p>
        </p:txBody>
      </p:sp>
      <p:pic>
        <p:nvPicPr>
          <p:cNvPr id="3" name="Picture 2">
            <a:extLst>
              <a:ext uri="{FF2B5EF4-FFF2-40B4-BE49-F238E27FC236}">
                <a16:creationId xmlns:a16="http://schemas.microsoft.com/office/drawing/2014/main" id="{531C19F0-D74E-3B4A-96E6-CD3D2640B5FA}"/>
              </a:ext>
            </a:extLst>
          </p:cNvPr>
          <p:cNvPicPr>
            <a:picLocks noChangeAspect="1"/>
          </p:cNvPicPr>
          <p:nvPr/>
        </p:nvPicPr>
        <p:blipFill>
          <a:blip r:embed="rId2"/>
          <a:stretch>
            <a:fillRect/>
          </a:stretch>
        </p:blipFill>
        <p:spPr>
          <a:xfrm>
            <a:off x="3829630" y="1559995"/>
            <a:ext cx="5721603" cy="5176688"/>
          </a:xfrm>
          <a:prstGeom prst="rect">
            <a:avLst/>
          </a:prstGeom>
        </p:spPr>
      </p:pic>
      <p:sp>
        <p:nvSpPr>
          <p:cNvPr id="4" name="TextBox 3">
            <a:extLst>
              <a:ext uri="{FF2B5EF4-FFF2-40B4-BE49-F238E27FC236}">
                <a16:creationId xmlns:a16="http://schemas.microsoft.com/office/drawing/2014/main" id="{6524570E-C523-3447-A869-482077B5EAAF}"/>
              </a:ext>
            </a:extLst>
          </p:cNvPr>
          <p:cNvSpPr txBox="1"/>
          <p:nvPr/>
        </p:nvSpPr>
        <p:spPr>
          <a:xfrm>
            <a:off x="2604232" y="708674"/>
            <a:ext cx="8063768" cy="830997"/>
          </a:xfrm>
          <a:prstGeom prst="rect">
            <a:avLst/>
          </a:prstGeom>
          <a:noFill/>
        </p:spPr>
        <p:txBody>
          <a:bodyPr wrap="square" rtlCol="0">
            <a:spAutoFit/>
          </a:bodyPr>
          <a:lstStyle/>
          <a:p>
            <a:r>
              <a:rPr lang="en-US" sz="2400" dirty="0"/>
              <a:t>A graph can then be plotted using points as shown below, starting with the point (90, 0) and finishing on (150, 112).</a:t>
            </a:r>
          </a:p>
        </p:txBody>
      </p:sp>
      <p:sp>
        <p:nvSpPr>
          <p:cNvPr id="5" name="TextBox 4">
            <a:extLst>
              <a:ext uri="{FF2B5EF4-FFF2-40B4-BE49-F238E27FC236}">
                <a16:creationId xmlns:a16="http://schemas.microsoft.com/office/drawing/2014/main" id="{F5F1C541-B729-FA49-903C-5998B27143FF}"/>
              </a:ext>
            </a:extLst>
          </p:cNvPr>
          <p:cNvSpPr txBox="1"/>
          <p:nvPr/>
        </p:nvSpPr>
        <p:spPr>
          <a:xfrm>
            <a:off x="2783632" y="3663742"/>
            <a:ext cx="1078880" cy="523220"/>
          </a:xfrm>
          <a:prstGeom prst="rect">
            <a:avLst/>
          </a:prstGeom>
          <a:noFill/>
        </p:spPr>
        <p:txBody>
          <a:bodyPr wrap="square" rtlCol="0">
            <a:spAutoFit/>
          </a:bodyPr>
          <a:lstStyle/>
          <a:p>
            <a:r>
              <a:rPr lang="en-US" sz="1400" i="1" dirty="0"/>
              <a:t>Cumulative</a:t>
            </a:r>
          </a:p>
          <a:p>
            <a:r>
              <a:rPr lang="en-US" sz="1400" i="1" dirty="0"/>
              <a:t>Frequency</a:t>
            </a:r>
          </a:p>
        </p:txBody>
      </p:sp>
      <p:sp>
        <p:nvSpPr>
          <p:cNvPr id="11" name="TextBox 10">
            <a:extLst>
              <a:ext uri="{FF2B5EF4-FFF2-40B4-BE49-F238E27FC236}">
                <a16:creationId xmlns:a16="http://schemas.microsoft.com/office/drawing/2014/main" id="{96268E14-E159-0A49-A934-35A5846BE042}"/>
              </a:ext>
            </a:extLst>
          </p:cNvPr>
          <p:cNvSpPr txBox="1"/>
          <p:nvPr/>
        </p:nvSpPr>
        <p:spPr>
          <a:xfrm>
            <a:off x="6114943" y="6478214"/>
            <a:ext cx="1133186" cy="258469"/>
          </a:xfrm>
          <a:prstGeom prst="rect">
            <a:avLst/>
          </a:prstGeom>
          <a:solidFill>
            <a:schemeClr val="bg1"/>
          </a:solidFill>
        </p:spPr>
        <p:txBody>
          <a:bodyPr wrap="square" rtlCol="0">
            <a:spAutoFit/>
          </a:bodyPr>
          <a:lstStyle/>
          <a:p>
            <a:endParaRPr lang="en-US" dirty="0"/>
          </a:p>
        </p:txBody>
      </p:sp>
      <p:sp>
        <p:nvSpPr>
          <p:cNvPr id="12" name="TextBox 11">
            <a:extLst>
              <a:ext uri="{FF2B5EF4-FFF2-40B4-BE49-F238E27FC236}">
                <a16:creationId xmlns:a16="http://schemas.microsoft.com/office/drawing/2014/main" id="{341907B7-F925-8648-B942-AC254E621349}"/>
              </a:ext>
            </a:extLst>
          </p:cNvPr>
          <p:cNvSpPr txBox="1"/>
          <p:nvPr/>
        </p:nvSpPr>
        <p:spPr>
          <a:xfrm>
            <a:off x="6096000" y="6428906"/>
            <a:ext cx="1584176" cy="307777"/>
          </a:xfrm>
          <a:prstGeom prst="rect">
            <a:avLst/>
          </a:prstGeom>
          <a:noFill/>
        </p:spPr>
        <p:txBody>
          <a:bodyPr wrap="square" rtlCol="0">
            <a:spAutoFit/>
          </a:bodyPr>
          <a:lstStyle/>
          <a:p>
            <a:r>
              <a:rPr lang="en-US" sz="1400" i="1" dirty="0"/>
              <a:t>Height (cm)</a:t>
            </a:r>
          </a:p>
        </p:txBody>
      </p:sp>
      <p:sp>
        <p:nvSpPr>
          <p:cNvPr id="9" name="TextBox 7">
            <a:extLst>
              <a:ext uri="{FF2B5EF4-FFF2-40B4-BE49-F238E27FC236}">
                <a16:creationId xmlns:a16="http://schemas.microsoft.com/office/drawing/2014/main" id="{9D3D14E3-D64C-C54A-AF70-6DD2A5B00A1D}"/>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E4</a:t>
            </a:r>
          </a:p>
          <a:p>
            <a:pPr algn="ctr">
              <a:spcAft>
                <a:spcPts val="600"/>
              </a:spcAft>
            </a:pPr>
            <a:r>
              <a:rPr lang="en-US" altLang="en-US" b="1" dirty="0">
                <a:solidFill>
                  <a:schemeClr val="bg1"/>
                </a:solidFill>
              </a:rPr>
              <a:t>Section E4.1</a:t>
            </a:r>
          </a:p>
        </p:txBody>
      </p:sp>
    </p:spTree>
    <p:extLst>
      <p:ext uri="{BB962C8B-B14F-4D97-AF65-F5344CB8AC3E}">
        <p14:creationId xmlns:p14="http://schemas.microsoft.com/office/powerpoint/2010/main" val="340569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animBg="1"/>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78871"/>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Estimating the Median and Quartiles</a:t>
            </a:r>
          </a:p>
        </p:txBody>
      </p:sp>
      <p:pic>
        <p:nvPicPr>
          <p:cNvPr id="2" name="Picture 1">
            <a:extLst>
              <a:ext uri="{FF2B5EF4-FFF2-40B4-BE49-F238E27FC236}">
                <a16:creationId xmlns:a16="http://schemas.microsoft.com/office/drawing/2014/main" id="{274E0F4F-7976-F743-B6E7-17F60291D332}"/>
              </a:ext>
            </a:extLst>
          </p:cNvPr>
          <p:cNvPicPr>
            <a:picLocks noChangeAspect="1"/>
          </p:cNvPicPr>
          <p:nvPr/>
        </p:nvPicPr>
        <p:blipFill>
          <a:blip r:embed="rId3"/>
          <a:stretch>
            <a:fillRect/>
          </a:stretch>
        </p:blipFill>
        <p:spPr>
          <a:xfrm>
            <a:off x="5271423" y="1879459"/>
            <a:ext cx="5405483" cy="4835140"/>
          </a:xfrm>
          <a:prstGeom prst="rect">
            <a:avLst/>
          </a:prstGeom>
        </p:spPr>
      </p:pic>
      <p:sp>
        <p:nvSpPr>
          <p:cNvPr id="6" name="TextBox 5">
            <a:extLst>
              <a:ext uri="{FF2B5EF4-FFF2-40B4-BE49-F238E27FC236}">
                <a16:creationId xmlns:a16="http://schemas.microsoft.com/office/drawing/2014/main" id="{BA5CEEEF-7262-5248-A807-CE7756697FE2}"/>
              </a:ext>
            </a:extLst>
          </p:cNvPr>
          <p:cNvSpPr txBox="1"/>
          <p:nvPr/>
        </p:nvSpPr>
        <p:spPr>
          <a:xfrm>
            <a:off x="2244304" y="679129"/>
            <a:ext cx="9215566" cy="1200329"/>
          </a:xfrm>
          <a:prstGeom prst="rect">
            <a:avLst/>
          </a:prstGeom>
          <a:noFill/>
        </p:spPr>
        <p:txBody>
          <a:bodyPr wrap="square" rtlCol="0">
            <a:spAutoFit/>
          </a:bodyPr>
          <a:lstStyle/>
          <a:p>
            <a:r>
              <a:rPr lang="en-US" sz="2400" dirty="0"/>
              <a:t>This cumulative frequency graph gives the test results for 120 students. We will find estimates for the median and the lower and upper quartiles.</a:t>
            </a:r>
          </a:p>
        </p:txBody>
      </p:sp>
      <p:sp>
        <p:nvSpPr>
          <p:cNvPr id="8" name="TextBox 7">
            <a:extLst>
              <a:ext uri="{FF2B5EF4-FFF2-40B4-BE49-F238E27FC236}">
                <a16:creationId xmlns:a16="http://schemas.microsoft.com/office/drawing/2014/main" id="{A0773BB1-D612-534B-A112-4ED1516CFC4C}"/>
              </a:ext>
            </a:extLst>
          </p:cNvPr>
          <p:cNvSpPr txBox="1"/>
          <p:nvPr/>
        </p:nvSpPr>
        <p:spPr>
          <a:xfrm>
            <a:off x="2257624" y="2041755"/>
            <a:ext cx="2902272" cy="4231928"/>
          </a:xfrm>
          <a:prstGeom prst="rect">
            <a:avLst/>
          </a:prstGeom>
          <a:noFill/>
        </p:spPr>
        <p:txBody>
          <a:bodyPr wrap="square" rtlCol="0">
            <a:spAutoFit/>
          </a:bodyPr>
          <a:lstStyle/>
          <a:p>
            <a:pPr>
              <a:spcAft>
                <a:spcPts val="600"/>
              </a:spcAft>
            </a:pPr>
            <a:r>
              <a:rPr lang="en-US" sz="2400" dirty="0"/>
              <a:t>For the median, move horizontally from 60 on the vertical axis.</a:t>
            </a:r>
          </a:p>
          <a:p>
            <a:r>
              <a:rPr lang="en-US" sz="2400" dirty="0"/>
              <a:t>When the line reaches the curve, move vertically down to the horizontal axis. The line cuts this axis at the median.</a:t>
            </a:r>
          </a:p>
        </p:txBody>
      </p:sp>
      <p:sp>
        <p:nvSpPr>
          <p:cNvPr id="9" name="TextBox 8">
            <a:extLst>
              <a:ext uri="{FF2B5EF4-FFF2-40B4-BE49-F238E27FC236}">
                <a16:creationId xmlns:a16="http://schemas.microsoft.com/office/drawing/2014/main" id="{BBF69A64-BF28-BD46-AB31-8C4EABF6DEAC}"/>
              </a:ext>
            </a:extLst>
          </p:cNvPr>
          <p:cNvSpPr txBox="1"/>
          <p:nvPr/>
        </p:nvSpPr>
        <p:spPr>
          <a:xfrm>
            <a:off x="2185655" y="6262337"/>
            <a:ext cx="3331056" cy="461665"/>
          </a:xfrm>
          <a:prstGeom prst="rect">
            <a:avLst/>
          </a:prstGeom>
          <a:noFill/>
        </p:spPr>
        <p:txBody>
          <a:bodyPr wrap="square" rtlCol="0">
            <a:spAutoFit/>
          </a:bodyPr>
          <a:lstStyle/>
          <a:p>
            <a:r>
              <a:rPr lang="en-US" sz="2400" dirty="0">
                <a:solidFill>
                  <a:srgbClr val="FF0000"/>
                </a:solidFill>
              </a:rPr>
              <a:t>Median estimate is 53</a:t>
            </a:r>
          </a:p>
        </p:txBody>
      </p:sp>
      <p:cxnSp>
        <p:nvCxnSpPr>
          <p:cNvPr id="17" name="Straight Arrow Connector 16">
            <a:extLst>
              <a:ext uri="{FF2B5EF4-FFF2-40B4-BE49-F238E27FC236}">
                <a16:creationId xmlns:a16="http://schemas.microsoft.com/office/drawing/2014/main" id="{53142F84-F53B-794F-98F9-1592CA779273}"/>
              </a:ext>
            </a:extLst>
          </p:cNvPr>
          <p:cNvCxnSpPr/>
          <p:nvPr/>
        </p:nvCxnSpPr>
        <p:spPr bwMode="auto">
          <a:xfrm>
            <a:off x="6329882" y="4297029"/>
            <a:ext cx="1782343" cy="0"/>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cxnSp>
        <p:nvCxnSpPr>
          <p:cNvPr id="19" name="Straight Arrow Connector 18">
            <a:extLst>
              <a:ext uri="{FF2B5EF4-FFF2-40B4-BE49-F238E27FC236}">
                <a16:creationId xmlns:a16="http://schemas.microsoft.com/office/drawing/2014/main" id="{9C4B198D-F7A6-0941-8361-B495B0F49B9A}"/>
              </a:ext>
            </a:extLst>
          </p:cNvPr>
          <p:cNvCxnSpPr/>
          <p:nvPr/>
        </p:nvCxnSpPr>
        <p:spPr bwMode="auto">
          <a:xfrm>
            <a:off x="8112224" y="4297030"/>
            <a:ext cx="0" cy="1965307"/>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sp>
        <p:nvSpPr>
          <p:cNvPr id="10" name="TextBox 7">
            <a:extLst>
              <a:ext uri="{FF2B5EF4-FFF2-40B4-BE49-F238E27FC236}">
                <a16:creationId xmlns:a16="http://schemas.microsoft.com/office/drawing/2014/main" id="{75B610E6-F310-4447-8A12-AEA54D85114A}"/>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E4</a:t>
            </a:r>
          </a:p>
          <a:p>
            <a:pPr algn="ctr">
              <a:spcAft>
                <a:spcPts val="600"/>
              </a:spcAft>
            </a:pPr>
            <a:r>
              <a:rPr lang="en-US" altLang="en-US" b="1" dirty="0">
                <a:solidFill>
                  <a:schemeClr val="bg1"/>
                </a:solidFill>
              </a:rPr>
              <a:t>Section E4.1</a:t>
            </a:r>
          </a:p>
        </p:txBody>
      </p:sp>
    </p:spTree>
    <p:extLst>
      <p:ext uri="{BB962C8B-B14F-4D97-AF65-F5344CB8AC3E}">
        <p14:creationId xmlns:p14="http://schemas.microsoft.com/office/powerpoint/2010/main" val="153639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44304" y="10458"/>
            <a:ext cx="99476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Estimating the Median and Quartiles</a:t>
            </a:r>
          </a:p>
        </p:txBody>
      </p:sp>
      <p:pic>
        <p:nvPicPr>
          <p:cNvPr id="2" name="Picture 1">
            <a:extLst>
              <a:ext uri="{FF2B5EF4-FFF2-40B4-BE49-F238E27FC236}">
                <a16:creationId xmlns:a16="http://schemas.microsoft.com/office/drawing/2014/main" id="{274E0F4F-7976-F743-B6E7-17F60291D332}"/>
              </a:ext>
            </a:extLst>
          </p:cNvPr>
          <p:cNvPicPr>
            <a:picLocks noChangeAspect="1"/>
          </p:cNvPicPr>
          <p:nvPr/>
        </p:nvPicPr>
        <p:blipFill>
          <a:blip r:embed="rId3"/>
          <a:stretch>
            <a:fillRect/>
          </a:stretch>
        </p:blipFill>
        <p:spPr>
          <a:xfrm>
            <a:off x="5271423" y="1879459"/>
            <a:ext cx="5405483" cy="4835140"/>
          </a:xfrm>
          <a:prstGeom prst="rect">
            <a:avLst/>
          </a:prstGeom>
        </p:spPr>
      </p:pic>
      <p:sp>
        <p:nvSpPr>
          <p:cNvPr id="6" name="TextBox 5">
            <a:extLst>
              <a:ext uri="{FF2B5EF4-FFF2-40B4-BE49-F238E27FC236}">
                <a16:creationId xmlns:a16="http://schemas.microsoft.com/office/drawing/2014/main" id="{BA5CEEEF-7262-5248-A807-CE7756697FE2}"/>
              </a:ext>
            </a:extLst>
          </p:cNvPr>
          <p:cNvSpPr txBox="1"/>
          <p:nvPr/>
        </p:nvSpPr>
        <p:spPr>
          <a:xfrm>
            <a:off x="2323978" y="684380"/>
            <a:ext cx="8812582" cy="1200329"/>
          </a:xfrm>
          <a:prstGeom prst="rect">
            <a:avLst/>
          </a:prstGeom>
          <a:noFill/>
        </p:spPr>
        <p:txBody>
          <a:bodyPr wrap="square" rtlCol="0">
            <a:spAutoFit/>
          </a:bodyPr>
          <a:lstStyle/>
          <a:p>
            <a:r>
              <a:rPr lang="en-US" sz="2400" dirty="0"/>
              <a:t>This cumulative frequency graph gives the test results for 120 students. We will use this to find estimates for the median and the lower (LQ) and upper (UQ) quartiles.</a:t>
            </a:r>
          </a:p>
        </p:txBody>
      </p:sp>
      <p:sp>
        <p:nvSpPr>
          <p:cNvPr id="3" name="TextBox 2">
            <a:extLst>
              <a:ext uri="{FF2B5EF4-FFF2-40B4-BE49-F238E27FC236}">
                <a16:creationId xmlns:a16="http://schemas.microsoft.com/office/drawing/2014/main" id="{16F133F7-8633-3E43-94AD-5F9322301A6C}"/>
              </a:ext>
            </a:extLst>
          </p:cNvPr>
          <p:cNvSpPr txBox="1"/>
          <p:nvPr/>
        </p:nvSpPr>
        <p:spPr>
          <a:xfrm>
            <a:off x="2373786" y="1940954"/>
            <a:ext cx="2847830" cy="1569660"/>
          </a:xfrm>
          <a:prstGeom prst="rect">
            <a:avLst/>
          </a:prstGeom>
          <a:noFill/>
        </p:spPr>
        <p:txBody>
          <a:bodyPr wrap="square" rtlCol="0">
            <a:spAutoFit/>
          </a:bodyPr>
          <a:lstStyle/>
          <a:p>
            <a:r>
              <a:rPr lang="en-US" sz="2400" dirty="0"/>
              <a:t>The lower quartile is at 25% of 120,  that is 30 and this has value  </a:t>
            </a:r>
          </a:p>
        </p:txBody>
      </p:sp>
      <p:cxnSp>
        <p:nvCxnSpPr>
          <p:cNvPr id="5" name="Straight Arrow Connector 4">
            <a:extLst>
              <a:ext uri="{FF2B5EF4-FFF2-40B4-BE49-F238E27FC236}">
                <a16:creationId xmlns:a16="http://schemas.microsoft.com/office/drawing/2014/main" id="{789EC688-22B4-3E4C-8726-8F73AABF7D8A}"/>
              </a:ext>
            </a:extLst>
          </p:cNvPr>
          <p:cNvCxnSpPr/>
          <p:nvPr/>
        </p:nvCxnSpPr>
        <p:spPr bwMode="auto">
          <a:xfrm>
            <a:off x="6384032" y="5301208"/>
            <a:ext cx="1474192" cy="0"/>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cxnSp>
        <p:nvCxnSpPr>
          <p:cNvPr id="11" name="Straight Arrow Connector 10">
            <a:extLst>
              <a:ext uri="{FF2B5EF4-FFF2-40B4-BE49-F238E27FC236}">
                <a16:creationId xmlns:a16="http://schemas.microsoft.com/office/drawing/2014/main" id="{1B2A7A41-584A-ED43-950E-E880E0BC6F39}"/>
              </a:ext>
            </a:extLst>
          </p:cNvPr>
          <p:cNvCxnSpPr>
            <a:cxnSpLocks/>
          </p:cNvCxnSpPr>
          <p:nvPr/>
        </p:nvCxnSpPr>
        <p:spPr bwMode="auto">
          <a:xfrm>
            <a:off x="7867848" y="5301208"/>
            <a:ext cx="0" cy="936104"/>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cxnSp>
        <p:nvCxnSpPr>
          <p:cNvPr id="16" name="Straight Arrow Connector 15">
            <a:extLst>
              <a:ext uri="{FF2B5EF4-FFF2-40B4-BE49-F238E27FC236}">
                <a16:creationId xmlns:a16="http://schemas.microsoft.com/office/drawing/2014/main" id="{EB791F73-CE65-534D-9C41-3356B446824E}"/>
              </a:ext>
            </a:extLst>
          </p:cNvPr>
          <p:cNvCxnSpPr/>
          <p:nvPr/>
        </p:nvCxnSpPr>
        <p:spPr bwMode="auto">
          <a:xfrm>
            <a:off x="6384033" y="3284984"/>
            <a:ext cx="1989857" cy="0"/>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cxnSp>
        <p:nvCxnSpPr>
          <p:cNvPr id="20" name="Straight Arrow Connector 19">
            <a:extLst>
              <a:ext uri="{FF2B5EF4-FFF2-40B4-BE49-F238E27FC236}">
                <a16:creationId xmlns:a16="http://schemas.microsoft.com/office/drawing/2014/main" id="{F8DC1569-4F71-B648-BDA0-036D8DB0E329}"/>
              </a:ext>
            </a:extLst>
          </p:cNvPr>
          <p:cNvCxnSpPr/>
          <p:nvPr/>
        </p:nvCxnSpPr>
        <p:spPr bwMode="auto">
          <a:xfrm>
            <a:off x="8373889" y="3312280"/>
            <a:ext cx="0" cy="2925033"/>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sp>
        <p:nvSpPr>
          <p:cNvPr id="21" name="TextBox 20">
            <a:extLst>
              <a:ext uri="{FF2B5EF4-FFF2-40B4-BE49-F238E27FC236}">
                <a16:creationId xmlns:a16="http://schemas.microsoft.com/office/drawing/2014/main" id="{96654494-C6BD-E34C-8152-71A111845DCE}"/>
              </a:ext>
            </a:extLst>
          </p:cNvPr>
          <p:cNvSpPr txBox="1"/>
          <p:nvPr/>
        </p:nvSpPr>
        <p:spPr>
          <a:xfrm>
            <a:off x="2367940" y="3561558"/>
            <a:ext cx="2719948" cy="1877437"/>
          </a:xfrm>
          <a:prstGeom prst="rect">
            <a:avLst/>
          </a:prstGeom>
          <a:noFill/>
        </p:spPr>
        <p:txBody>
          <a:bodyPr wrap="square" rtlCol="0">
            <a:spAutoFit/>
          </a:bodyPr>
          <a:lstStyle/>
          <a:p>
            <a:r>
              <a:rPr lang="en-US" sz="2400" dirty="0"/>
              <a:t>The upper quartile is at 75% of 120,  that is 90 and has value  </a:t>
            </a:r>
          </a:p>
          <a:p>
            <a:endParaRPr lang="en-US" dirty="0"/>
          </a:p>
        </p:txBody>
      </p:sp>
      <p:sp>
        <p:nvSpPr>
          <p:cNvPr id="22" name="TextBox 21">
            <a:extLst>
              <a:ext uri="{FF2B5EF4-FFF2-40B4-BE49-F238E27FC236}">
                <a16:creationId xmlns:a16="http://schemas.microsoft.com/office/drawing/2014/main" id="{8889CCF3-6852-2A46-9549-CEC91307DF9B}"/>
              </a:ext>
            </a:extLst>
          </p:cNvPr>
          <p:cNvSpPr txBox="1"/>
          <p:nvPr/>
        </p:nvSpPr>
        <p:spPr>
          <a:xfrm>
            <a:off x="3738362" y="4689771"/>
            <a:ext cx="1533061" cy="461665"/>
          </a:xfrm>
          <a:prstGeom prst="rect">
            <a:avLst/>
          </a:prstGeom>
          <a:noFill/>
          <a:ln>
            <a:noFill/>
          </a:ln>
        </p:spPr>
        <p:txBody>
          <a:bodyPr wrap="square" rtlCol="0">
            <a:spAutoFit/>
          </a:bodyPr>
          <a:lstStyle/>
          <a:p>
            <a:r>
              <a:rPr lang="en-US" sz="2400" dirty="0">
                <a:solidFill>
                  <a:srgbClr val="FF0000"/>
                </a:solidFill>
              </a:rPr>
              <a:t>UQ = 60</a:t>
            </a:r>
          </a:p>
        </p:txBody>
      </p:sp>
      <p:sp>
        <p:nvSpPr>
          <p:cNvPr id="23" name="TextBox 22">
            <a:extLst>
              <a:ext uri="{FF2B5EF4-FFF2-40B4-BE49-F238E27FC236}">
                <a16:creationId xmlns:a16="http://schemas.microsoft.com/office/drawing/2014/main" id="{E4F2BA71-897E-604B-B06C-9C822880174E}"/>
              </a:ext>
            </a:extLst>
          </p:cNvPr>
          <p:cNvSpPr txBox="1"/>
          <p:nvPr/>
        </p:nvSpPr>
        <p:spPr>
          <a:xfrm>
            <a:off x="3894381" y="3081876"/>
            <a:ext cx="1327235" cy="461665"/>
          </a:xfrm>
          <a:prstGeom prst="rect">
            <a:avLst/>
          </a:prstGeom>
          <a:noFill/>
        </p:spPr>
        <p:txBody>
          <a:bodyPr wrap="square" rtlCol="0">
            <a:spAutoFit/>
          </a:bodyPr>
          <a:lstStyle/>
          <a:p>
            <a:r>
              <a:rPr lang="en-US" sz="2400" dirty="0">
                <a:solidFill>
                  <a:srgbClr val="FF0000"/>
                </a:solidFill>
              </a:rPr>
              <a:t>LQ = 45</a:t>
            </a:r>
          </a:p>
        </p:txBody>
      </p:sp>
      <p:sp>
        <p:nvSpPr>
          <p:cNvPr id="24" name="TextBox 23">
            <a:extLst>
              <a:ext uri="{FF2B5EF4-FFF2-40B4-BE49-F238E27FC236}">
                <a16:creationId xmlns:a16="http://schemas.microsoft.com/office/drawing/2014/main" id="{37589E0F-FC83-9247-8B69-71051454F96F}"/>
              </a:ext>
            </a:extLst>
          </p:cNvPr>
          <p:cNvSpPr txBox="1"/>
          <p:nvPr/>
        </p:nvSpPr>
        <p:spPr>
          <a:xfrm>
            <a:off x="2412107" y="5212873"/>
            <a:ext cx="2675781" cy="830997"/>
          </a:xfrm>
          <a:prstGeom prst="rect">
            <a:avLst/>
          </a:prstGeom>
          <a:noFill/>
        </p:spPr>
        <p:txBody>
          <a:bodyPr wrap="square" rtlCol="0">
            <a:spAutoFit/>
          </a:bodyPr>
          <a:lstStyle/>
          <a:p>
            <a:r>
              <a:rPr lang="en-US" sz="2400" dirty="0"/>
              <a:t>The inter-quartile range is given by:</a:t>
            </a:r>
          </a:p>
        </p:txBody>
      </p:sp>
      <p:sp>
        <p:nvSpPr>
          <p:cNvPr id="25" name="TextBox 24">
            <a:extLst>
              <a:ext uri="{FF2B5EF4-FFF2-40B4-BE49-F238E27FC236}">
                <a16:creationId xmlns:a16="http://schemas.microsoft.com/office/drawing/2014/main" id="{4B21833C-72AA-1A4C-BDC3-0DF5A4CDFF60}"/>
              </a:ext>
            </a:extLst>
          </p:cNvPr>
          <p:cNvSpPr txBox="1"/>
          <p:nvPr/>
        </p:nvSpPr>
        <p:spPr>
          <a:xfrm>
            <a:off x="2339191" y="5997821"/>
            <a:ext cx="2957842" cy="1138773"/>
          </a:xfrm>
          <a:prstGeom prst="rect">
            <a:avLst/>
          </a:prstGeom>
          <a:noFill/>
        </p:spPr>
        <p:txBody>
          <a:bodyPr wrap="square" rtlCol="0">
            <a:spAutoFit/>
          </a:bodyPr>
          <a:lstStyle/>
          <a:p>
            <a:r>
              <a:rPr lang="en-US" sz="2400" dirty="0">
                <a:solidFill>
                  <a:srgbClr val="FF0000"/>
                </a:solidFill>
              </a:rPr>
              <a:t>UQ – LQ = 60 – 45     </a:t>
            </a:r>
          </a:p>
          <a:p>
            <a:r>
              <a:rPr lang="en-US" sz="2400" dirty="0">
                <a:solidFill>
                  <a:srgbClr val="FF0000"/>
                </a:solidFill>
              </a:rPr>
              <a:t>               = 15 </a:t>
            </a:r>
          </a:p>
          <a:p>
            <a:endParaRPr lang="en-US" dirty="0"/>
          </a:p>
        </p:txBody>
      </p:sp>
      <p:sp>
        <p:nvSpPr>
          <p:cNvPr id="17" name="TextBox 7">
            <a:extLst>
              <a:ext uri="{FF2B5EF4-FFF2-40B4-BE49-F238E27FC236}">
                <a16:creationId xmlns:a16="http://schemas.microsoft.com/office/drawing/2014/main" id="{02B46E06-2DDF-9F4D-9E60-FDB2EA71C7B7}"/>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E4</a:t>
            </a:r>
          </a:p>
          <a:p>
            <a:pPr algn="ctr">
              <a:spcAft>
                <a:spcPts val="600"/>
              </a:spcAft>
            </a:pPr>
            <a:r>
              <a:rPr lang="en-US" altLang="en-US" b="1" dirty="0">
                <a:solidFill>
                  <a:schemeClr val="bg1"/>
                </a:solidFill>
              </a:rPr>
              <a:t>Section E4.1</a:t>
            </a:r>
          </a:p>
        </p:txBody>
      </p:sp>
    </p:spTree>
    <p:extLst>
      <p:ext uri="{BB962C8B-B14F-4D97-AF65-F5344CB8AC3E}">
        <p14:creationId xmlns:p14="http://schemas.microsoft.com/office/powerpoint/2010/main" val="51566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21" grpId="0"/>
      <p:bldP spid="22" grpId="0"/>
      <p:bldP spid="23" grpId="0"/>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35560" y="1588"/>
            <a:ext cx="10056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Estimating Answers</a:t>
            </a:r>
          </a:p>
        </p:txBody>
      </p:sp>
      <p:pic>
        <p:nvPicPr>
          <p:cNvPr id="2" name="Picture 1">
            <a:extLst>
              <a:ext uri="{FF2B5EF4-FFF2-40B4-BE49-F238E27FC236}">
                <a16:creationId xmlns:a16="http://schemas.microsoft.com/office/drawing/2014/main" id="{274E0F4F-7976-F743-B6E7-17F60291D332}"/>
              </a:ext>
            </a:extLst>
          </p:cNvPr>
          <p:cNvPicPr>
            <a:picLocks noChangeAspect="1"/>
          </p:cNvPicPr>
          <p:nvPr/>
        </p:nvPicPr>
        <p:blipFill>
          <a:blip r:embed="rId3"/>
          <a:stretch>
            <a:fillRect/>
          </a:stretch>
        </p:blipFill>
        <p:spPr>
          <a:xfrm>
            <a:off x="5663953" y="2051105"/>
            <a:ext cx="5589017" cy="4835140"/>
          </a:xfrm>
          <a:prstGeom prst="rect">
            <a:avLst/>
          </a:prstGeom>
        </p:spPr>
      </p:pic>
      <p:sp>
        <p:nvSpPr>
          <p:cNvPr id="4" name="TextBox 3">
            <a:extLst>
              <a:ext uri="{FF2B5EF4-FFF2-40B4-BE49-F238E27FC236}">
                <a16:creationId xmlns:a16="http://schemas.microsoft.com/office/drawing/2014/main" id="{C10C1F8C-5DAF-264F-A62D-D6F2B871DF6C}"/>
              </a:ext>
            </a:extLst>
          </p:cNvPr>
          <p:cNvSpPr txBox="1"/>
          <p:nvPr/>
        </p:nvSpPr>
        <p:spPr>
          <a:xfrm>
            <a:off x="2265389" y="671402"/>
            <a:ext cx="9735267" cy="1200329"/>
          </a:xfrm>
          <a:prstGeom prst="rect">
            <a:avLst/>
          </a:prstGeom>
          <a:noFill/>
        </p:spPr>
        <p:txBody>
          <a:bodyPr wrap="square" rtlCol="0">
            <a:spAutoFit/>
          </a:bodyPr>
          <a:lstStyle/>
          <a:p>
            <a:r>
              <a:rPr lang="en-US" sz="2400" dirty="0"/>
              <a:t>We can also find more information from the graph. For example,</a:t>
            </a:r>
          </a:p>
          <a:p>
            <a:r>
              <a:rPr lang="en-US" sz="2400" dirty="0"/>
              <a:t>a) Estimate the mark attained by the top 10% of students</a:t>
            </a:r>
          </a:p>
          <a:p>
            <a:r>
              <a:rPr lang="en-US" sz="2400" dirty="0"/>
              <a:t>b) Estimate the number of students who scored more than </a:t>
            </a:r>
            <a:r>
              <a:rPr lang="en-US" sz="2400" dirty="0" smtClean="0"/>
              <a:t>65 </a:t>
            </a:r>
            <a:r>
              <a:rPr lang="en-US" sz="2400" dirty="0"/>
              <a:t>marks. </a:t>
            </a:r>
          </a:p>
        </p:txBody>
      </p:sp>
      <p:sp>
        <p:nvSpPr>
          <p:cNvPr id="8" name="TextBox 7">
            <a:extLst>
              <a:ext uri="{FF2B5EF4-FFF2-40B4-BE49-F238E27FC236}">
                <a16:creationId xmlns:a16="http://schemas.microsoft.com/office/drawing/2014/main" id="{BC917954-4422-E041-9816-AACB13BADC2C}"/>
              </a:ext>
            </a:extLst>
          </p:cNvPr>
          <p:cNvSpPr txBox="1"/>
          <p:nvPr/>
        </p:nvSpPr>
        <p:spPr>
          <a:xfrm>
            <a:off x="2342458" y="2151198"/>
            <a:ext cx="2961454" cy="830997"/>
          </a:xfrm>
          <a:prstGeom prst="rect">
            <a:avLst/>
          </a:prstGeom>
          <a:noFill/>
        </p:spPr>
        <p:txBody>
          <a:bodyPr wrap="square" rtlCol="0">
            <a:spAutoFit/>
          </a:bodyPr>
          <a:lstStyle/>
          <a:p>
            <a:r>
              <a:rPr lang="en-US" sz="2400" b="1" dirty="0"/>
              <a:t>Solution</a:t>
            </a:r>
          </a:p>
          <a:p>
            <a:r>
              <a:rPr lang="en-US" sz="2400" dirty="0">
                <a:solidFill>
                  <a:srgbClr val="FF0000"/>
                </a:solidFill>
              </a:rPr>
              <a:t>a) 90% of 120 =108,</a:t>
            </a:r>
          </a:p>
        </p:txBody>
      </p:sp>
      <p:sp>
        <p:nvSpPr>
          <p:cNvPr id="9" name="TextBox 8">
            <a:extLst>
              <a:ext uri="{FF2B5EF4-FFF2-40B4-BE49-F238E27FC236}">
                <a16:creationId xmlns:a16="http://schemas.microsoft.com/office/drawing/2014/main" id="{5DF0DD71-DCFE-4C4F-9989-A8EE11DCA497}"/>
              </a:ext>
            </a:extLst>
          </p:cNvPr>
          <p:cNvSpPr txBox="1"/>
          <p:nvPr/>
        </p:nvSpPr>
        <p:spPr>
          <a:xfrm>
            <a:off x="2291904" y="2889292"/>
            <a:ext cx="2961453" cy="1569660"/>
          </a:xfrm>
          <a:prstGeom prst="rect">
            <a:avLst/>
          </a:prstGeom>
          <a:noFill/>
        </p:spPr>
        <p:txBody>
          <a:bodyPr wrap="square" rtlCol="0">
            <a:spAutoFit/>
          </a:bodyPr>
          <a:lstStyle/>
          <a:p>
            <a:r>
              <a:rPr lang="en-US" sz="2400" dirty="0">
                <a:solidFill>
                  <a:srgbClr val="FF0000"/>
                </a:solidFill>
              </a:rPr>
              <a:t>so we draw the horizontal line from 108 to the curve and vertically to </a:t>
            </a:r>
          </a:p>
        </p:txBody>
      </p:sp>
      <p:sp>
        <p:nvSpPr>
          <p:cNvPr id="10" name="TextBox 9">
            <a:extLst>
              <a:ext uri="{FF2B5EF4-FFF2-40B4-BE49-F238E27FC236}">
                <a16:creationId xmlns:a16="http://schemas.microsoft.com/office/drawing/2014/main" id="{BEB6AF9C-366D-624E-B16D-C5FFC70E0879}"/>
              </a:ext>
            </a:extLst>
          </p:cNvPr>
          <p:cNvSpPr txBox="1"/>
          <p:nvPr/>
        </p:nvSpPr>
        <p:spPr>
          <a:xfrm>
            <a:off x="2299616" y="4458952"/>
            <a:ext cx="2974826" cy="1938992"/>
          </a:xfrm>
          <a:prstGeom prst="rect">
            <a:avLst/>
          </a:prstGeom>
          <a:noFill/>
        </p:spPr>
        <p:txBody>
          <a:bodyPr wrap="square" rtlCol="0">
            <a:spAutoFit/>
          </a:bodyPr>
          <a:lstStyle/>
          <a:p>
            <a:r>
              <a:rPr lang="en-US" sz="2400" dirty="0">
                <a:solidFill>
                  <a:srgbClr val="FF0000"/>
                </a:solidFill>
              </a:rPr>
              <a:t>b) This time we start on the horizontal axis at 75 and move vertically to the curve and across to</a:t>
            </a:r>
          </a:p>
        </p:txBody>
      </p:sp>
      <p:cxnSp>
        <p:nvCxnSpPr>
          <p:cNvPr id="13" name="Straight Arrow Connector 12">
            <a:extLst>
              <a:ext uri="{FF2B5EF4-FFF2-40B4-BE49-F238E27FC236}">
                <a16:creationId xmlns:a16="http://schemas.microsoft.com/office/drawing/2014/main" id="{934E4510-E8DB-4341-88D2-138328AF6AB3}"/>
              </a:ext>
            </a:extLst>
          </p:cNvPr>
          <p:cNvCxnSpPr/>
          <p:nvPr/>
        </p:nvCxnSpPr>
        <p:spPr bwMode="auto">
          <a:xfrm>
            <a:off x="6816080" y="2852936"/>
            <a:ext cx="2592288" cy="0"/>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cxnSp>
        <p:nvCxnSpPr>
          <p:cNvPr id="15" name="Straight Arrow Connector 14">
            <a:extLst>
              <a:ext uri="{FF2B5EF4-FFF2-40B4-BE49-F238E27FC236}">
                <a16:creationId xmlns:a16="http://schemas.microsoft.com/office/drawing/2014/main" id="{08EEA429-0952-DC41-A517-70036F0C2853}"/>
              </a:ext>
            </a:extLst>
          </p:cNvPr>
          <p:cNvCxnSpPr>
            <a:cxnSpLocks/>
          </p:cNvCxnSpPr>
          <p:nvPr/>
        </p:nvCxnSpPr>
        <p:spPr bwMode="auto">
          <a:xfrm>
            <a:off x="9408368" y="2881156"/>
            <a:ext cx="0" cy="3572180"/>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cxnSp>
        <p:nvCxnSpPr>
          <p:cNvPr id="27" name="Straight Arrow Connector 26">
            <a:extLst>
              <a:ext uri="{FF2B5EF4-FFF2-40B4-BE49-F238E27FC236}">
                <a16:creationId xmlns:a16="http://schemas.microsoft.com/office/drawing/2014/main" id="{763A2C9A-CCBF-BC40-B1D7-6155F58B9E4C}"/>
              </a:ext>
            </a:extLst>
          </p:cNvPr>
          <p:cNvCxnSpPr/>
          <p:nvPr/>
        </p:nvCxnSpPr>
        <p:spPr bwMode="auto">
          <a:xfrm flipV="1">
            <a:off x="9048328" y="3212976"/>
            <a:ext cx="0" cy="3240360"/>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cxnSp>
        <p:nvCxnSpPr>
          <p:cNvPr id="31" name="Straight Arrow Connector 30">
            <a:extLst>
              <a:ext uri="{FF2B5EF4-FFF2-40B4-BE49-F238E27FC236}">
                <a16:creationId xmlns:a16="http://schemas.microsoft.com/office/drawing/2014/main" id="{5A90AEA7-D4C7-5B4C-8A67-35FE66F57BF5}"/>
              </a:ext>
            </a:extLst>
          </p:cNvPr>
          <p:cNvCxnSpPr/>
          <p:nvPr/>
        </p:nvCxnSpPr>
        <p:spPr bwMode="auto">
          <a:xfrm flipH="1">
            <a:off x="6816080" y="3212976"/>
            <a:ext cx="2160240" cy="0"/>
          </a:xfrm>
          <a:prstGeom prst="straightConnector1">
            <a:avLst/>
          </a:prstGeom>
          <a:solidFill>
            <a:srgbClr val="00B8FF"/>
          </a:solidFill>
          <a:ln w="38100" cap="flat" cmpd="sng" algn="ctr">
            <a:solidFill>
              <a:srgbClr val="FF0000"/>
            </a:solidFill>
            <a:prstDash val="dash"/>
            <a:round/>
            <a:headEnd type="none" w="med" len="med"/>
            <a:tailEnd type="triangle"/>
          </a:ln>
          <a:effectLst/>
        </p:spPr>
      </p:cxnSp>
      <p:sp>
        <p:nvSpPr>
          <p:cNvPr id="32" name="TextBox 31">
            <a:extLst>
              <a:ext uri="{FF2B5EF4-FFF2-40B4-BE49-F238E27FC236}">
                <a16:creationId xmlns:a16="http://schemas.microsoft.com/office/drawing/2014/main" id="{015940F3-AFA2-294C-A59C-05A4C6F83573}"/>
              </a:ext>
            </a:extLst>
          </p:cNvPr>
          <p:cNvSpPr txBox="1"/>
          <p:nvPr/>
        </p:nvSpPr>
        <p:spPr>
          <a:xfrm>
            <a:off x="4593772" y="4029374"/>
            <a:ext cx="694298" cy="461665"/>
          </a:xfrm>
          <a:prstGeom prst="rect">
            <a:avLst/>
          </a:prstGeom>
          <a:noFill/>
          <a:ln>
            <a:noFill/>
          </a:ln>
        </p:spPr>
        <p:txBody>
          <a:bodyPr wrap="square" rtlCol="0">
            <a:spAutoFit/>
          </a:bodyPr>
          <a:lstStyle/>
          <a:p>
            <a:r>
              <a:rPr lang="en-US" sz="2400" dirty="0">
                <a:solidFill>
                  <a:srgbClr val="FF0000"/>
                </a:solidFill>
              </a:rPr>
              <a:t>76</a:t>
            </a:r>
          </a:p>
        </p:txBody>
      </p:sp>
      <p:sp>
        <p:nvSpPr>
          <p:cNvPr id="33" name="TextBox 32">
            <a:extLst>
              <a:ext uri="{FF2B5EF4-FFF2-40B4-BE49-F238E27FC236}">
                <a16:creationId xmlns:a16="http://schemas.microsoft.com/office/drawing/2014/main" id="{A5C23839-5EE1-414A-A178-017CFA39BD58}"/>
              </a:ext>
            </a:extLst>
          </p:cNvPr>
          <p:cNvSpPr txBox="1"/>
          <p:nvPr/>
        </p:nvSpPr>
        <p:spPr>
          <a:xfrm>
            <a:off x="5098676" y="5982182"/>
            <a:ext cx="694308" cy="461665"/>
          </a:xfrm>
          <a:prstGeom prst="rect">
            <a:avLst/>
          </a:prstGeom>
          <a:noFill/>
        </p:spPr>
        <p:txBody>
          <a:bodyPr wrap="square" rtlCol="0">
            <a:spAutoFit/>
          </a:bodyPr>
          <a:lstStyle/>
          <a:p>
            <a:r>
              <a:rPr lang="en-US" sz="2400" dirty="0">
                <a:solidFill>
                  <a:srgbClr val="FF0000"/>
                </a:solidFill>
              </a:rPr>
              <a:t>98</a:t>
            </a:r>
          </a:p>
        </p:txBody>
      </p:sp>
      <p:sp>
        <p:nvSpPr>
          <p:cNvPr id="16" name="TextBox 7">
            <a:extLst>
              <a:ext uri="{FF2B5EF4-FFF2-40B4-BE49-F238E27FC236}">
                <a16:creationId xmlns:a16="http://schemas.microsoft.com/office/drawing/2014/main" id="{1DE782F9-5ED3-2A45-B339-EC3BD5C9B34F}"/>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E4</a:t>
            </a:r>
          </a:p>
          <a:p>
            <a:pPr algn="ctr">
              <a:spcAft>
                <a:spcPts val="600"/>
              </a:spcAft>
            </a:pPr>
            <a:r>
              <a:rPr lang="en-US" altLang="en-US" b="1" dirty="0">
                <a:solidFill>
                  <a:schemeClr val="bg1"/>
                </a:solidFill>
              </a:rPr>
              <a:t>Section E4.1</a:t>
            </a:r>
          </a:p>
        </p:txBody>
      </p:sp>
    </p:spTree>
    <p:extLst>
      <p:ext uri="{BB962C8B-B14F-4D97-AF65-F5344CB8AC3E}">
        <p14:creationId xmlns:p14="http://schemas.microsoft.com/office/powerpoint/2010/main" val="361476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32"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7315"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a:t>
            </a:r>
            <a:r>
              <a:rPr lang="en-US" altLang="en-US" sz="2800" b="1" dirty="0" smtClean="0"/>
              <a:t>E4.1</a:t>
            </a:r>
            <a:r>
              <a:rPr lang="en-US" altLang="en-US" sz="2800" b="1" dirty="0"/>
              <a:t>: Fitness Check</a:t>
            </a:r>
          </a:p>
        </p:txBody>
      </p:sp>
      <p:sp>
        <p:nvSpPr>
          <p:cNvPr id="8" name="TextBox 7">
            <a:extLst>
              <a:ext uri="{FF2B5EF4-FFF2-40B4-BE49-F238E27FC236}">
                <a16:creationId xmlns:a16="http://schemas.microsoft.com/office/drawing/2014/main" id="{13C8246C-E523-C146-A26F-F8C55A0607A7}"/>
              </a:ext>
            </a:extLst>
          </p:cNvPr>
          <p:cNvSpPr txBox="1">
            <a:spLocks noChangeArrowheads="1"/>
          </p:cNvSpPr>
          <p:nvPr/>
        </p:nvSpPr>
        <p:spPr bwMode="auto">
          <a:xfrm>
            <a:off x="-168696" y="115888"/>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E4</a:t>
            </a:r>
          </a:p>
          <a:p>
            <a:pPr algn="ctr">
              <a:spcAft>
                <a:spcPts val="600"/>
              </a:spcAft>
            </a:pPr>
            <a:r>
              <a:rPr lang="en-US" altLang="en-US" b="1" dirty="0">
                <a:solidFill>
                  <a:schemeClr val="bg1"/>
                </a:solidFill>
              </a:rPr>
              <a:t>Section E4.1</a:t>
            </a:r>
          </a:p>
        </p:txBody>
      </p:sp>
      <p:sp>
        <p:nvSpPr>
          <p:cNvPr id="2" name="Rectangle 1">
            <a:extLst>
              <a:ext uri="{FF2B5EF4-FFF2-40B4-BE49-F238E27FC236}">
                <a16:creationId xmlns:a16="http://schemas.microsoft.com/office/drawing/2014/main" id="{35CA7DA0-B901-DD4F-A793-B76C6A5E5018}"/>
              </a:ext>
            </a:extLst>
          </p:cNvPr>
          <p:cNvSpPr/>
          <p:nvPr/>
        </p:nvSpPr>
        <p:spPr>
          <a:xfrm>
            <a:off x="2244304" y="717228"/>
            <a:ext cx="10116392" cy="830997"/>
          </a:xfrm>
          <a:prstGeom prst="rect">
            <a:avLst/>
          </a:prstGeom>
        </p:spPr>
        <p:txBody>
          <a:bodyPr wrap="square">
            <a:spAutoFit/>
          </a:bodyPr>
          <a:lstStyle/>
          <a:p>
            <a:r>
              <a:rPr lang="en-US" sz="2400" dirty="0"/>
              <a:t>The table below shows how the height of children of a certain age varies.  The data was gathered using a large-scale survey.</a:t>
            </a:r>
          </a:p>
        </p:txBody>
      </p:sp>
      <p:sp>
        <p:nvSpPr>
          <p:cNvPr id="3" name="Rectangle 2">
            <a:extLst>
              <a:ext uri="{FF2B5EF4-FFF2-40B4-BE49-F238E27FC236}">
                <a16:creationId xmlns:a16="http://schemas.microsoft.com/office/drawing/2014/main" id="{7EA26506-0BA4-1344-8B1C-1FFC642560A8}"/>
              </a:ext>
            </a:extLst>
          </p:cNvPr>
          <p:cNvSpPr/>
          <p:nvPr/>
        </p:nvSpPr>
        <p:spPr>
          <a:xfrm>
            <a:off x="2244303" y="3057317"/>
            <a:ext cx="9984433" cy="461665"/>
          </a:xfrm>
          <a:prstGeom prst="rect">
            <a:avLst/>
          </a:prstGeom>
        </p:spPr>
        <p:txBody>
          <a:bodyPr wrap="square">
            <a:spAutoFit/>
          </a:bodyPr>
          <a:lstStyle/>
          <a:p>
            <a:r>
              <a:rPr lang="en-US" sz="2400" dirty="0"/>
              <a:t>A doctor wishes to classify children according to their heights.</a:t>
            </a:r>
          </a:p>
        </p:txBody>
      </p:sp>
      <p:sp>
        <p:nvSpPr>
          <p:cNvPr id="4" name="Rectangle 3">
            <a:extLst>
              <a:ext uri="{FF2B5EF4-FFF2-40B4-BE49-F238E27FC236}">
                <a16:creationId xmlns:a16="http://schemas.microsoft.com/office/drawing/2014/main" id="{4F10DFED-F762-1F43-91C0-64BEC69C8DB2}"/>
              </a:ext>
            </a:extLst>
          </p:cNvPr>
          <p:cNvSpPr/>
          <p:nvPr/>
        </p:nvSpPr>
        <p:spPr>
          <a:xfrm>
            <a:off x="2244304" y="3510919"/>
            <a:ext cx="5832648" cy="830997"/>
          </a:xfrm>
          <a:prstGeom prst="rect">
            <a:avLst/>
          </a:prstGeom>
        </p:spPr>
        <p:txBody>
          <a:bodyPr wrap="square">
            <a:spAutoFit/>
          </a:bodyPr>
          <a:lstStyle/>
          <a:p>
            <a:r>
              <a:rPr lang="en-US" sz="2400" dirty="0"/>
              <a:t>Use a cumulative frequency graph to find the heights of children in each category.</a:t>
            </a:r>
          </a:p>
        </p:txBody>
      </p:sp>
      <p:pic>
        <p:nvPicPr>
          <p:cNvPr id="5" name="Picture 4">
            <a:extLst>
              <a:ext uri="{FF2B5EF4-FFF2-40B4-BE49-F238E27FC236}">
                <a16:creationId xmlns:a16="http://schemas.microsoft.com/office/drawing/2014/main" id="{3B21C19E-A173-264D-AC03-2E6CA2F1CF00}"/>
              </a:ext>
            </a:extLst>
          </p:cNvPr>
          <p:cNvPicPr>
            <a:picLocks noChangeAspect="1"/>
          </p:cNvPicPr>
          <p:nvPr/>
        </p:nvPicPr>
        <p:blipFill>
          <a:blip r:embed="rId2"/>
          <a:stretch>
            <a:fillRect/>
          </a:stretch>
        </p:blipFill>
        <p:spPr>
          <a:xfrm>
            <a:off x="2702744" y="1593216"/>
            <a:ext cx="9042400" cy="1371600"/>
          </a:xfrm>
          <a:prstGeom prst="rect">
            <a:avLst/>
          </a:prstGeom>
        </p:spPr>
      </p:pic>
      <p:pic>
        <p:nvPicPr>
          <p:cNvPr id="6" name="Picture 5">
            <a:extLst>
              <a:ext uri="{FF2B5EF4-FFF2-40B4-BE49-F238E27FC236}">
                <a16:creationId xmlns:a16="http://schemas.microsoft.com/office/drawing/2014/main" id="{3BFB051C-8DE4-8C4E-87B0-869ACD9F8F12}"/>
              </a:ext>
            </a:extLst>
          </p:cNvPr>
          <p:cNvPicPr>
            <a:picLocks noChangeAspect="1"/>
          </p:cNvPicPr>
          <p:nvPr/>
        </p:nvPicPr>
        <p:blipFill>
          <a:blip r:embed="rId3"/>
          <a:stretch>
            <a:fillRect/>
          </a:stretch>
        </p:blipFill>
        <p:spPr>
          <a:xfrm>
            <a:off x="7896511" y="3645024"/>
            <a:ext cx="4151784" cy="2715245"/>
          </a:xfrm>
          <a:prstGeom prst="rect">
            <a:avLst/>
          </a:prstGeom>
        </p:spPr>
      </p:pic>
      <p:sp>
        <p:nvSpPr>
          <p:cNvPr id="9" name="TextBox 8">
            <a:extLst>
              <a:ext uri="{FF2B5EF4-FFF2-40B4-BE49-F238E27FC236}">
                <a16:creationId xmlns:a16="http://schemas.microsoft.com/office/drawing/2014/main" id="{F18F9D54-6B45-A94F-9768-C99C344A5848}"/>
              </a:ext>
            </a:extLst>
          </p:cNvPr>
          <p:cNvSpPr txBox="1"/>
          <p:nvPr/>
        </p:nvSpPr>
        <p:spPr>
          <a:xfrm>
            <a:off x="2927648" y="4409651"/>
            <a:ext cx="4941640" cy="2077492"/>
          </a:xfrm>
          <a:prstGeom prst="rect">
            <a:avLst/>
          </a:prstGeom>
          <a:noFill/>
        </p:spPr>
        <p:txBody>
          <a:bodyPr wrap="square" rtlCol="0">
            <a:spAutoFit/>
          </a:bodyPr>
          <a:lstStyle/>
          <a:p>
            <a:pPr>
              <a:spcAft>
                <a:spcPts val="600"/>
              </a:spcAft>
            </a:pPr>
            <a:r>
              <a:rPr lang="en-US" sz="2400" b="1" dirty="0">
                <a:solidFill>
                  <a:srgbClr val="FF0000"/>
                </a:solidFill>
              </a:rPr>
              <a:t>Answers:</a:t>
            </a:r>
            <a:r>
              <a:rPr lang="en-US" sz="2400" dirty="0">
                <a:solidFill>
                  <a:srgbClr val="FF0000"/>
                </a:solidFill>
              </a:rPr>
              <a:t> to the nearest cm:</a:t>
            </a:r>
          </a:p>
          <a:p>
            <a:r>
              <a:rPr lang="en-US" i="1" dirty="0">
                <a:solidFill>
                  <a:srgbClr val="FF0000"/>
                </a:solidFill>
              </a:rPr>
              <a:t>Very Tall        75 &lt; h &lt; 85</a:t>
            </a:r>
          </a:p>
          <a:p>
            <a:r>
              <a:rPr lang="en-US" i="1" dirty="0">
                <a:solidFill>
                  <a:srgbClr val="FF0000"/>
                </a:solidFill>
              </a:rPr>
              <a:t>Tall                70 &lt; h &lt; 75</a:t>
            </a:r>
          </a:p>
          <a:p>
            <a:r>
              <a:rPr lang="en-US" i="1" dirty="0">
                <a:solidFill>
                  <a:srgbClr val="FF0000"/>
                </a:solidFill>
              </a:rPr>
              <a:t>Normal          62 &lt; h &lt; 70</a:t>
            </a:r>
          </a:p>
          <a:p>
            <a:r>
              <a:rPr lang="en-US" i="1" dirty="0">
                <a:solidFill>
                  <a:srgbClr val="FF0000"/>
                </a:solidFill>
              </a:rPr>
              <a:t>Short             58 &lt; h &lt; 62</a:t>
            </a:r>
          </a:p>
          <a:p>
            <a:r>
              <a:rPr lang="en-US" i="1" dirty="0">
                <a:solidFill>
                  <a:srgbClr val="FF0000"/>
                </a:solidFill>
              </a:rPr>
              <a:t>Very Short     50 &lt; h &lt; 58</a:t>
            </a:r>
          </a:p>
        </p:txBody>
      </p:sp>
    </p:spTree>
    <p:extLst>
      <p:ext uri="{BB962C8B-B14F-4D97-AF65-F5344CB8AC3E}">
        <p14:creationId xmlns:p14="http://schemas.microsoft.com/office/powerpoint/2010/main" val="16490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9"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lapértelmezett terv">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C00000"/>
      </a:hlink>
      <a:folHlink>
        <a:srgbClr val="C00000"/>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2.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D26DF9-5106-4408-AEB8-21B8AFA51FB3}">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9ee75292-5076-4fcc-bc52-dcc754448144"/>
    <ds:schemaRef ds:uri="http://purl.org/dc/terms/"/>
    <ds:schemaRef ds:uri="f7b00057-f5aa-46f4-8410-da255f325540"/>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7825</TotalTime>
  <Words>2768</Words>
  <Application>Microsoft Office PowerPoint</Application>
  <PresentationFormat>Widescreen</PresentationFormat>
  <Paragraphs>315</Paragraphs>
  <Slides>26</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ＭＳ Ｐゴシック</vt:lpstr>
      <vt:lpstr>Arial</vt:lpstr>
      <vt:lpstr>Calibri</vt:lpstr>
      <vt:lpstr>Cambria Math</vt:lpstr>
      <vt:lpstr>Times New Roman</vt:lpstr>
      <vt:lpstr>Alapértelmezett terv</vt:lpstr>
      <vt:lpstr>1_Alapértelmezett terv</vt:lpstr>
      <vt:lpstr>TSST Strand E UNIT E4: Measures of Variation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Russell Geach</cp:lastModifiedBy>
  <cp:revision>289</cp:revision>
  <cp:lastPrinted>2016-10-17T08:47:54Z</cp:lastPrinted>
  <dcterms:created xsi:type="dcterms:W3CDTF">2012-10-10T19:07:13Z</dcterms:created>
  <dcterms:modified xsi:type="dcterms:W3CDTF">2021-06-08T13:58:36Z</dcterms:modified>
</cp:coreProperties>
</file>