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4"/>
    <p:sldMasterId id="2147484916" r:id="rId5"/>
  </p:sldMasterIdLst>
  <p:notesMasterIdLst>
    <p:notesMasterId r:id="rId32"/>
  </p:notesMasterIdLst>
  <p:handoutMasterIdLst>
    <p:handoutMasterId r:id="rId33"/>
  </p:handoutMasterIdLst>
  <p:sldIdLst>
    <p:sldId id="355" r:id="rId6"/>
    <p:sldId id="345" r:id="rId7"/>
    <p:sldId id="374" r:id="rId8"/>
    <p:sldId id="425" r:id="rId9"/>
    <p:sldId id="401" r:id="rId10"/>
    <p:sldId id="378" r:id="rId11"/>
    <p:sldId id="446" r:id="rId12"/>
    <p:sldId id="405" r:id="rId13"/>
    <p:sldId id="399" r:id="rId14"/>
    <p:sldId id="427" r:id="rId15"/>
    <p:sldId id="407" r:id="rId16"/>
    <p:sldId id="447" r:id="rId17"/>
    <p:sldId id="410" r:id="rId18"/>
    <p:sldId id="434" r:id="rId19"/>
    <p:sldId id="436" r:id="rId20"/>
    <p:sldId id="411" r:id="rId21"/>
    <p:sldId id="448" r:id="rId22"/>
    <p:sldId id="413" r:id="rId23"/>
    <p:sldId id="439" r:id="rId24"/>
    <p:sldId id="442" r:id="rId25"/>
    <p:sldId id="449" r:id="rId26"/>
    <p:sldId id="417" r:id="rId27"/>
    <p:sldId id="418" r:id="rId28"/>
    <p:sldId id="445" r:id="rId29"/>
    <p:sldId id="419" r:id="rId30"/>
    <p:sldId id="450" r:id="rId31"/>
  </p:sldIdLst>
  <p:sldSz cx="12192000" cy="6858000"/>
  <p:notesSz cx="6858000" cy="9144000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6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258"/>
    <p:restoredTop sz="94656"/>
  </p:normalViewPr>
  <p:slideViewPr>
    <p:cSldViewPr>
      <p:cViewPr varScale="1">
        <p:scale>
          <a:sx n="65" d="100"/>
          <a:sy n="65" d="100"/>
        </p:scale>
        <p:origin x="726" y="60"/>
      </p:cViewPr>
      <p:guideLst>
        <p:guide orient="horz" pos="2160"/>
        <p:guide pos="384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buClr>
                <a:srgbClr val="000000"/>
              </a:buClr>
              <a:buSzPct val="100000"/>
              <a:buFont typeface="Times New Roman" charset="0"/>
              <a:buNone/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 sz="1200"/>
            </a:lvl1pPr>
          </a:lstStyle>
          <a:p>
            <a:pPr>
              <a:defRPr/>
            </a:pPr>
            <a:fld id="{68FCC49C-92F4-486F-8D45-77C86ABB1FF0}" type="datetime1">
              <a:rPr lang="en-US" altLang="en-US"/>
              <a:pPr>
                <a:defRPr/>
              </a:pPr>
              <a:t>1/14/2021</a:t>
            </a:fld>
            <a:endParaRPr lang="en-US" altLang="en-US"/>
          </a:p>
        </p:txBody>
      </p:sp>
      <p:sp>
        <p:nvSpPr>
          <p:cNvPr id="4403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buClr>
                <a:srgbClr val="000000"/>
              </a:buClr>
              <a:buSzPct val="100000"/>
              <a:buFont typeface="Times New Roman" charset="0"/>
              <a:buNone/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0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 sz="1200"/>
            </a:lvl1pPr>
          </a:lstStyle>
          <a:p>
            <a:pPr>
              <a:defRPr/>
            </a:pPr>
            <a:fld id="{97D64321-B5A8-47E5-A609-99FAF3D09F8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210988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AutoShape 1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13315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-17002125" y="-11796713"/>
            <a:ext cx="22204363" cy="12490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075" name="Rectangle 3"/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3225" cy="41116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hu-HU" noProof="0"/>
          </a:p>
        </p:txBody>
      </p:sp>
    </p:spTree>
    <p:extLst>
      <p:ext uri="{BB962C8B-B14F-4D97-AF65-F5344CB8AC3E}">
        <p14:creationId xmlns:p14="http://schemas.microsoft.com/office/powerpoint/2010/main" val="236834211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ＭＳ Ｐゴシック" charset="0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0928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5301208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Enhancing and Supporting Mathematics and Data Science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0"/>
            <a:ext cx="7200800" cy="5503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014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167471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700" y="2276475"/>
            <a:ext cx="7865533" cy="30924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1" y="1604963"/>
            <a:ext cx="10725151" cy="39751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12446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24385" y="1604963"/>
            <a:ext cx="2736849" cy="3975100"/>
          </a:xfrm>
          <a:prstGeom prst="rect">
            <a:avLst/>
          </a:prstGeo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604963"/>
            <a:ext cx="8011584" cy="39751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108651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5301208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Enhancing and Supporting Mathematics and Data Science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0"/>
            <a:ext cx="7200800" cy="5503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5200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91544" y="3379"/>
            <a:ext cx="10363200" cy="792088"/>
          </a:xfrm>
          <a:prstGeom prst="rect">
            <a:avLst/>
          </a:prstGeom>
        </p:spPr>
        <p:txBody>
          <a:bodyPr/>
          <a:lstStyle>
            <a:lvl1pPr>
              <a:defRPr sz="36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15680" y="306896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86515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700" y="2276475"/>
            <a:ext cx="7865533" cy="30924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1" y="1604963"/>
            <a:ext cx="10725151" cy="39751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85060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198709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700" y="2276475"/>
            <a:ext cx="7865533" cy="30924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4963"/>
            <a:ext cx="5259917" cy="39751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72718" y="1604963"/>
            <a:ext cx="5262033" cy="39751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976170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396291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700" y="2276475"/>
            <a:ext cx="7865533" cy="30924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614520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91544" y="3379"/>
            <a:ext cx="10363200" cy="792088"/>
          </a:xfrm>
          <a:prstGeom prst="rect">
            <a:avLst/>
          </a:prstGeom>
        </p:spPr>
        <p:txBody>
          <a:bodyPr/>
          <a:lstStyle>
            <a:lvl1pPr>
              <a:defRPr sz="36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15680" y="306896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863372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733883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7464037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119758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700" y="2276475"/>
            <a:ext cx="7865533" cy="30924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1" y="1604963"/>
            <a:ext cx="10725151" cy="39751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7901225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24385" y="1604963"/>
            <a:ext cx="2736849" cy="3975100"/>
          </a:xfrm>
          <a:prstGeom prst="rect">
            <a:avLst/>
          </a:prstGeo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604963"/>
            <a:ext cx="8011584" cy="39751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917796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700" y="2276475"/>
            <a:ext cx="7865533" cy="30924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1" y="1604963"/>
            <a:ext cx="10725151" cy="39751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69410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795224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700" y="2276475"/>
            <a:ext cx="7865533" cy="30924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4963"/>
            <a:ext cx="5259917" cy="39751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72718" y="1604963"/>
            <a:ext cx="5262033" cy="39751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95713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724386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700" y="2276475"/>
            <a:ext cx="7865533" cy="30924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26051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614128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5341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0" y="0"/>
            <a:ext cx="2207568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GB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" name="AutoShape 6" descr="https://liveplymouthac.sharepoint.com/sites/u212/Logo%20files/UoP%20Logo_Centred_Colour.jpg"/>
          <p:cNvSpPr>
            <a:spLocks noChangeAspect="1" noChangeArrowheads="1"/>
          </p:cNvSpPr>
          <p:nvPr userDrawn="1"/>
        </p:nvSpPr>
        <p:spPr bwMode="auto">
          <a:xfrm>
            <a:off x="335360" y="620688"/>
            <a:ext cx="2736304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688" y="5157192"/>
            <a:ext cx="2389738" cy="1826384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 bwMode="auto">
          <a:xfrm>
            <a:off x="2207568" y="0"/>
            <a:ext cx="9984432" cy="62068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GB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915" r:id="rId1"/>
    <p:sldLayoutId id="2147484904" r:id="rId2"/>
    <p:sldLayoutId id="2147484905" r:id="rId3"/>
    <p:sldLayoutId id="2147484906" r:id="rId4"/>
    <p:sldLayoutId id="2147484907" r:id="rId5"/>
    <p:sldLayoutId id="2147484908" r:id="rId6"/>
    <p:sldLayoutId id="2147484909" r:id="rId7"/>
    <p:sldLayoutId id="2147484910" r:id="rId8"/>
    <p:sldLayoutId id="2147484911" r:id="rId9"/>
    <p:sldLayoutId id="2147484912" r:id="rId10"/>
    <p:sldLayoutId id="2147484913" r:id="rId11"/>
    <p:sldLayoutId id="2147484914" r:id="rId12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+mj-lt"/>
          <a:ea typeface="+mj-ea"/>
          <a:cs typeface="ＭＳ Ｐゴシック" charset="0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Arial" charset="0"/>
          <a:ea typeface="ＭＳ Ｐゴシック" charset="0"/>
          <a:cs typeface="ＭＳ Ｐゴシック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Arial" charset="0"/>
          <a:ea typeface="ＭＳ Ｐゴシック" charset="0"/>
          <a:cs typeface="ＭＳ Ｐゴシック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Arial" charset="0"/>
          <a:ea typeface="ＭＳ Ｐゴシック" charset="0"/>
          <a:cs typeface="ＭＳ Ｐゴシック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Arial" charset="0"/>
          <a:ea typeface="ＭＳ Ｐゴシック" charset="0"/>
          <a:cs typeface="ＭＳ Ｐゴシック" charset="0"/>
        </a:defRPr>
      </a:lvl5pPr>
      <a:lvl6pPr marL="25146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4B8D"/>
          </a:solidFill>
          <a:latin typeface="Arial" charset="0"/>
          <a:ea typeface="ＭＳ Ｐゴシック" charset="0"/>
        </a:defRPr>
      </a:lvl6pPr>
      <a:lvl7pPr marL="29718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4B8D"/>
          </a:solidFill>
          <a:latin typeface="Arial" charset="0"/>
          <a:ea typeface="ＭＳ Ｐゴシック" charset="0"/>
        </a:defRPr>
      </a:lvl7pPr>
      <a:lvl8pPr marL="3429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4B8D"/>
          </a:solidFill>
          <a:latin typeface="Arial" charset="0"/>
          <a:ea typeface="ＭＳ Ｐゴシック" charset="0"/>
        </a:defRPr>
      </a:lvl8pPr>
      <a:lvl9pPr marL="3886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4B8D"/>
          </a:solidFill>
          <a:latin typeface="Arial" charset="0"/>
          <a:ea typeface="ＭＳ Ｐゴシック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>
          <a:solidFill>
            <a:srgbClr val="004B8D"/>
          </a:solidFill>
          <a:latin typeface="+mn-lt"/>
          <a:ea typeface="+mn-ea"/>
          <a:cs typeface="ＭＳ Ｐゴシック" charset="0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004B8D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004B8D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4B8D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4B8D"/>
          </a:solidFill>
          <a:latin typeface="+mn-lt"/>
          <a:ea typeface="+mn-ea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4B8D"/>
          </a:solidFill>
          <a:latin typeface="+mn-lt"/>
          <a:ea typeface="+mn-ea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4B8D"/>
          </a:solidFill>
          <a:latin typeface="+mn-lt"/>
          <a:ea typeface="+mn-ea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4B8D"/>
          </a:solidFill>
          <a:latin typeface="+mn-lt"/>
          <a:ea typeface="+mn-ea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4B8D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0" y="0"/>
            <a:ext cx="2207568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GB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" name="AutoShape 6" descr="https://liveplymouthac.sharepoint.com/sites/u212/Logo%20files/UoP%20Logo_Centred_Colour.jpg"/>
          <p:cNvSpPr>
            <a:spLocks noChangeAspect="1" noChangeArrowheads="1"/>
          </p:cNvSpPr>
          <p:nvPr userDrawn="1"/>
        </p:nvSpPr>
        <p:spPr bwMode="auto">
          <a:xfrm>
            <a:off x="335360" y="620688"/>
            <a:ext cx="2736304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688" y="5157192"/>
            <a:ext cx="2389738" cy="1826384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 bwMode="auto">
          <a:xfrm>
            <a:off x="2207568" y="0"/>
            <a:ext cx="9984432" cy="62068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GB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11014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917" r:id="rId1"/>
    <p:sldLayoutId id="2147484918" r:id="rId2"/>
    <p:sldLayoutId id="2147484919" r:id="rId3"/>
    <p:sldLayoutId id="2147484920" r:id="rId4"/>
    <p:sldLayoutId id="2147484921" r:id="rId5"/>
    <p:sldLayoutId id="2147484922" r:id="rId6"/>
    <p:sldLayoutId id="2147484923" r:id="rId7"/>
    <p:sldLayoutId id="2147484924" r:id="rId8"/>
    <p:sldLayoutId id="2147484925" r:id="rId9"/>
    <p:sldLayoutId id="2147484926" r:id="rId10"/>
    <p:sldLayoutId id="2147484927" r:id="rId11"/>
    <p:sldLayoutId id="2147484928" r:id="rId12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+mj-lt"/>
          <a:ea typeface="+mj-ea"/>
          <a:cs typeface="ＭＳ Ｐゴシック" charset="0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Arial" charset="0"/>
          <a:ea typeface="ＭＳ Ｐゴシック" charset="0"/>
          <a:cs typeface="ＭＳ Ｐゴシック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Arial" charset="0"/>
          <a:ea typeface="ＭＳ Ｐゴシック" charset="0"/>
          <a:cs typeface="ＭＳ Ｐゴシック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Arial" charset="0"/>
          <a:ea typeface="ＭＳ Ｐゴシック" charset="0"/>
          <a:cs typeface="ＭＳ Ｐゴシック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Arial" charset="0"/>
          <a:ea typeface="ＭＳ Ｐゴシック" charset="0"/>
          <a:cs typeface="ＭＳ Ｐゴシック" charset="0"/>
        </a:defRPr>
      </a:lvl5pPr>
      <a:lvl6pPr marL="25146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4B8D"/>
          </a:solidFill>
          <a:latin typeface="Arial" charset="0"/>
          <a:ea typeface="ＭＳ Ｐゴシック" charset="0"/>
        </a:defRPr>
      </a:lvl6pPr>
      <a:lvl7pPr marL="29718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4B8D"/>
          </a:solidFill>
          <a:latin typeface="Arial" charset="0"/>
          <a:ea typeface="ＭＳ Ｐゴシック" charset="0"/>
        </a:defRPr>
      </a:lvl7pPr>
      <a:lvl8pPr marL="3429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4B8D"/>
          </a:solidFill>
          <a:latin typeface="Arial" charset="0"/>
          <a:ea typeface="ＭＳ Ｐゴシック" charset="0"/>
        </a:defRPr>
      </a:lvl8pPr>
      <a:lvl9pPr marL="3886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4B8D"/>
          </a:solidFill>
          <a:latin typeface="Arial" charset="0"/>
          <a:ea typeface="ＭＳ Ｐゴシック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>
          <a:solidFill>
            <a:srgbClr val="004B8D"/>
          </a:solidFill>
          <a:latin typeface="+mn-lt"/>
          <a:ea typeface="+mn-ea"/>
          <a:cs typeface="ＭＳ Ｐゴシック" charset="0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004B8D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004B8D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4B8D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4B8D"/>
          </a:solidFill>
          <a:latin typeface="+mn-lt"/>
          <a:ea typeface="+mn-ea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4B8D"/>
          </a:solidFill>
          <a:latin typeface="+mn-lt"/>
          <a:ea typeface="+mn-ea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4B8D"/>
          </a:solidFill>
          <a:latin typeface="+mn-lt"/>
          <a:ea typeface="+mn-ea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4B8D"/>
          </a:solidFill>
          <a:latin typeface="+mn-lt"/>
          <a:ea typeface="+mn-ea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4B8D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://szalonta.hu/ske/text/F1/skef1s2.html" TargetMode="External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://szalonta.hu/ske/text/F1/skef1s4.html" TargetMode="External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://szalonta.hu/ske/text/F1/skef1s5.html" TargetMode="External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://szalonta.hu/ske/text/E4/skef1s6.html" TargetMode="Externa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szalonta.hu/ske/text/F1/skef1s1.html" TargetMode="Externa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7368" y="5301208"/>
            <a:ext cx="11593288" cy="1325563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GB" sz="3600" b="1" dirty="0" smtClean="0"/>
              <a:t>TSST Strand F</a:t>
            </a:r>
            <a:r>
              <a:rPr lang="en-GB" sz="3600" dirty="0"/>
              <a:t/>
            </a:r>
            <a:br>
              <a:rPr lang="en-GB" sz="3600" dirty="0"/>
            </a:br>
            <a:r>
              <a:rPr lang="en-GB" sz="3600" b="1" dirty="0" smtClean="0"/>
              <a:t>UNIT F: </a:t>
            </a:r>
            <a:r>
              <a:rPr lang="en-GB" sz="3600" b="1" dirty="0"/>
              <a:t>Formulae</a:t>
            </a:r>
          </a:p>
        </p:txBody>
      </p:sp>
    </p:spTree>
    <p:extLst>
      <p:ext uri="{BB962C8B-B14F-4D97-AF65-F5344CB8AC3E}">
        <p14:creationId xmlns:p14="http://schemas.microsoft.com/office/powerpoint/2010/main" val="36892715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TextBox 1">
            <a:extLst>
              <a:ext uri="{FF2B5EF4-FFF2-40B4-BE49-F238E27FC236}">
                <a16:creationId xmlns:a16="http://schemas.microsoft.com/office/drawing/2014/main" id="{B5F46D1C-97CB-8A4A-A6DF-BEF6F4E906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43672" y="1381411"/>
            <a:ext cx="7632848" cy="1277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GB" sz="2400" dirty="0"/>
              <a:t>When laying a patio, a landscape gardener charges a basic fee of £30 plus £12 per hour.</a:t>
            </a:r>
          </a:p>
          <a:p>
            <a:r>
              <a:rPr lang="en-GB" sz="2400" dirty="0"/>
              <a:t>Find a formula for calculating the gardener's charge.</a:t>
            </a:r>
          </a:p>
        </p:txBody>
      </p:sp>
      <p:sp>
        <p:nvSpPr>
          <p:cNvPr id="4" name="Rectangle 3"/>
          <p:cNvSpPr/>
          <p:nvPr/>
        </p:nvSpPr>
        <p:spPr>
          <a:xfrm>
            <a:off x="3143672" y="851661"/>
            <a:ext cx="648017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b="1" dirty="0"/>
              <a:t>Example  </a:t>
            </a:r>
          </a:p>
        </p:txBody>
      </p:sp>
      <p:sp>
        <p:nvSpPr>
          <p:cNvPr id="9" name="TextBox 1">
            <a:extLst>
              <a:ext uri="{FF2B5EF4-FFF2-40B4-BE49-F238E27FC236}">
                <a16:creationId xmlns:a16="http://schemas.microsoft.com/office/drawing/2014/main" id="{CF46CCE3-72A7-FF4E-B2E5-8376CDB839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4051" y="30444"/>
            <a:ext cx="993996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</a:pPr>
            <a:r>
              <a:rPr lang="en-GB" sz="2800" b="1" dirty="0"/>
              <a:t>Constructing and Using Formulae: Examples</a:t>
            </a:r>
            <a:endParaRPr lang="en-US" altLang="en-US" sz="2800" b="1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196F7D0-7FBD-8346-9DB9-84352B9317F1}"/>
              </a:ext>
            </a:extLst>
          </p:cNvPr>
          <p:cNvSpPr/>
          <p:nvPr/>
        </p:nvSpPr>
        <p:spPr>
          <a:xfrm>
            <a:off x="3143672" y="2726769"/>
            <a:ext cx="6648842" cy="9079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GB" sz="2400" b="1" dirty="0"/>
              <a:t>Solution</a:t>
            </a:r>
          </a:p>
          <a:p>
            <a:r>
              <a:rPr lang="en-GB" sz="2400" dirty="0">
                <a:solidFill>
                  <a:srgbClr val="FF0000"/>
                </a:solidFill>
              </a:rPr>
              <a:t>Let </a:t>
            </a:r>
            <a:r>
              <a:rPr lang="en-GB" sz="2400" i="1" dirty="0">
                <a:solidFill>
                  <a:srgbClr val="FF0000"/>
                </a:solidFill>
              </a:rPr>
              <a:t>C </a:t>
            </a:r>
            <a:r>
              <a:rPr lang="en-GB" sz="2400" dirty="0">
                <a:solidFill>
                  <a:srgbClr val="FF0000"/>
                </a:solidFill>
              </a:rPr>
              <a:t>= charge and </a:t>
            </a:r>
            <a:r>
              <a:rPr lang="en-GB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GB" sz="2400" i="1" dirty="0">
                <a:solidFill>
                  <a:srgbClr val="FF0000"/>
                </a:solidFill>
              </a:rPr>
              <a:t> </a:t>
            </a:r>
            <a:r>
              <a:rPr lang="en-GB" sz="2400" dirty="0">
                <a:solidFill>
                  <a:srgbClr val="FF0000"/>
                </a:solidFill>
              </a:rPr>
              <a:t>= number of hours.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ED0E968-5A4A-B548-9232-9A290B3C5A97}"/>
              </a:ext>
            </a:extLst>
          </p:cNvPr>
          <p:cNvSpPr txBox="1"/>
          <p:nvPr/>
        </p:nvSpPr>
        <p:spPr>
          <a:xfrm>
            <a:off x="3143672" y="3486792"/>
            <a:ext cx="806489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400" dirty="0">
                <a:solidFill>
                  <a:srgbClr val="FF0000"/>
                </a:solidFill>
              </a:rPr>
              <a:t>The charge is made up of</a:t>
            </a:r>
            <a:endParaRPr lang="en-GB" sz="2400" b="1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en-GB" sz="2400" dirty="0">
                <a:solidFill>
                  <a:srgbClr val="FF0000"/>
                </a:solidFill>
              </a:rPr>
              <a:t>                   a fixed £30	plus  £12 × the number of hours</a:t>
            </a:r>
          </a:p>
          <a:p>
            <a:pPr>
              <a:lnSpc>
                <a:spcPct val="150000"/>
              </a:lnSpc>
            </a:pPr>
            <a:r>
              <a:rPr lang="en-GB" sz="2400" dirty="0">
                <a:solidFill>
                  <a:srgbClr val="FF0000"/>
                </a:solidFill>
              </a:rPr>
              <a:t>(£12 × the number of hours can be written as £</a:t>
            </a:r>
            <a:r>
              <a:rPr lang="en-GB" sz="2400" dirty="0" smtClean="0">
                <a:solidFill>
                  <a:srgbClr val="FF0000"/>
                </a:solidFill>
              </a:rPr>
              <a:t>12</a:t>
            </a:r>
            <a:r>
              <a:rPr lang="en-GB" sz="24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GB" sz="2400" i="1" dirty="0" smtClean="0">
                <a:solidFill>
                  <a:srgbClr val="FF0000"/>
                </a:solidFill>
              </a:rPr>
              <a:t>)</a:t>
            </a:r>
            <a:endParaRPr lang="en-GB" sz="2400" i="1" dirty="0">
              <a:solidFill>
                <a:srgbClr val="FF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4B47DA7-7946-3040-B2DA-F1EB728C6B4F}"/>
              </a:ext>
            </a:extLst>
          </p:cNvPr>
          <p:cNvSpPr txBox="1"/>
          <p:nvPr/>
        </p:nvSpPr>
        <p:spPr>
          <a:xfrm>
            <a:off x="3143672" y="5373216"/>
            <a:ext cx="84969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So the total charge in £ is given by   </a:t>
            </a:r>
            <a:r>
              <a:rPr lang="en-GB" sz="2400" i="1" dirty="0">
                <a:solidFill>
                  <a:srgbClr val="FF0000"/>
                </a:solidFill>
              </a:rPr>
              <a:t>C </a:t>
            </a:r>
            <a:r>
              <a:rPr lang="en-GB" sz="2400" dirty="0">
                <a:solidFill>
                  <a:srgbClr val="FF0000"/>
                </a:solidFill>
              </a:rPr>
              <a:t>= 30 + </a:t>
            </a:r>
            <a:r>
              <a:rPr lang="en-GB" sz="2400" dirty="0" smtClean="0">
                <a:solidFill>
                  <a:srgbClr val="FF0000"/>
                </a:solidFill>
              </a:rPr>
              <a:t>12</a:t>
            </a:r>
            <a:r>
              <a:rPr lang="en-GB" sz="24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endParaRPr lang="en-GB" sz="2400" dirty="0">
              <a:solidFill>
                <a:srgbClr val="FF0000"/>
              </a:solidFill>
            </a:endParaRPr>
          </a:p>
        </p:txBody>
      </p:sp>
      <p:sp>
        <p:nvSpPr>
          <p:cNvPr id="10" name="TextBox 7">
            <a:extLst>
              <a:ext uri="{FF2B5EF4-FFF2-40B4-BE49-F238E27FC236}">
                <a16:creationId xmlns:a16="http://schemas.microsoft.com/office/drawing/2014/main" id="{2E0F5CA7-A1EF-5442-A592-1A9C56D71D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517" y="56659"/>
            <a:ext cx="2207568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F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F1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F1.2</a:t>
            </a:r>
            <a:endParaRPr lang="en-US" altLang="en-US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2276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4" grpId="0"/>
      <p:bldP spid="4" grpId="0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1">
            <a:extLst>
              <a:ext uri="{FF2B5EF4-FFF2-40B4-BE49-F238E27FC236}">
                <a16:creationId xmlns:a16="http://schemas.microsoft.com/office/drawing/2014/main" id="{CF46CCE3-72A7-FF4E-B2E5-8376CDB839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4050" y="44361"/>
            <a:ext cx="998794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</a:pPr>
            <a:r>
              <a:rPr lang="en-US" altLang="en-US" sz="2800" b="1" dirty="0"/>
              <a:t>Section </a:t>
            </a:r>
            <a:r>
              <a:rPr lang="en-US" altLang="en-US" sz="2800" b="1" dirty="0" smtClean="0"/>
              <a:t>F1.2</a:t>
            </a:r>
            <a:r>
              <a:rPr lang="en-US" altLang="en-US" sz="2800" b="1" dirty="0"/>
              <a:t>: Fitness Check</a:t>
            </a:r>
          </a:p>
        </p:txBody>
      </p:sp>
      <p:sp>
        <p:nvSpPr>
          <p:cNvPr id="15365" name="TextBox 2">
            <a:extLst>
              <a:ext uri="{FF2B5EF4-FFF2-40B4-BE49-F238E27FC236}">
                <a16:creationId xmlns:a16="http://schemas.microsoft.com/office/drawing/2014/main" id="{49C288C9-FC2B-1C4A-A0A9-6BE06E56F8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39616" y="1606307"/>
            <a:ext cx="8928991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AutoNum type="arabicPeriod"/>
            </a:pPr>
            <a:r>
              <a:rPr lang="en-GB" sz="2400" dirty="0"/>
              <a:t>a) Tickets for a school concert are sold at £6 for adults and </a:t>
            </a:r>
          </a:p>
          <a:p>
            <a:pPr marL="0" indent="0"/>
            <a:r>
              <a:rPr lang="en-GB" sz="2400" dirty="0"/>
              <a:t>      £4 for children. If </a:t>
            </a:r>
            <a:r>
              <a:rPr lang="en-GB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GB" sz="2400" i="1" dirty="0" smtClean="0"/>
              <a:t> </a:t>
            </a:r>
            <a:r>
              <a:rPr lang="en-GB" sz="2400" dirty="0"/>
              <a:t>adults and </a:t>
            </a:r>
            <a:r>
              <a:rPr lang="en-GB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en-GB" sz="2400" i="1" dirty="0" smtClean="0"/>
              <a:t> </a:t>
            </a:r>
            <a:r>
              <a:rPr lang="en-GB" sz="2400" dirty="0"/>
              <a:t>children buy tickets,    </a:t>
            </a:r>
          </a:p>
          <a:p>
            <a:pPr marL="0" indent="0"/>
            <a:r>
              <a:rPr lang="en-GB" sz="2400" dirty="0"/>
              <a:t>      write a formula for </a:t>
            </a:r>
            <a:r>
              <a:rPr lang="en-GB" sz="2400" dirty="0">
                <a:latin typeface="+mj-lt"/>
                <a:cs typeface="Times New Roman" panose="02020603050405020304" pitchFamily="18" charset="0"/>
              </a:rPr>
              <a:t>T</a:t>
            </a:r>
            <a:r>
              <a:rPr lang="en-GB" sz="2400" dirty="0"/>
              <a:t>, the total value of the ticket sales in £s.</a:t>
            </a:r>
            <a:endParaRPr lang="es-ES" altLang="en-US" sz="2400" i="1" dirty="0"/>
          </a:p>
        </p:txBody>
      </p:sp>
      <p:sp>
        <p:nvSpPr>
          <p:cNvPr id="6" name="TextBox 12">
            <a:extLst>
              <a:ext uri="{FF2B5EF4-FFF2-40B4-BE49-F238E27FC236}">
                <a16:creationId xmlns:a16="http://schemas.microsoft.com/office/drawing/2014/main" id="{807349B1-2FAB-E541-9831-FB445C5731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63900" y="596024"/>
            <a:ext cx="766018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en-US" sz="2400" dirty="0">
                <a:solidFill>
                  <a:srgbClr val="FF0000"/>
                </a:solidFill>
              </a:rPr>
              <a:t>Here are some questions to check your progress; </a:t>
            </a:r>
          </a:p>
          <a:p>
            <a:r>
              <a:rPr lang="en-US" altLang="en-US" sz="2400" dirty="0">
                <a:solidFill>
                  <a:srgbClr val="FF0000"/>
                </a:solidFill>
              </a:rPr>
              <a:t>there are more practice questions if needed.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9218480" y="2853362"/>
            <a:ext cx="22497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i="1" dirty="0"/>
              <a:t> </a:t>
            </a:r>
            <a:r>
              <a:rPr lang="es-ES" dirty="0">
                <a:solidFill>
                  <a:srgbClr val="FF0000"/>
                </a:solidFill>
              </a:rPr>
              <a:t>	</a:t>
            </a:r>
            <a:r>
              <a:rPr lang="en-GB" sz="2400" dirty="0">
                <a:cs typeface="Times New Roman" panose="02020603050405020304" pitchFamily="18" charset="0"/>
              </a:rPr>
              <a:t> </a:t>
            </a:r>
            <a:r>
              <a:rPr lang="en-GB" sz="2400" dirty="0">
                <a:solidFill>
                  <a:srgbClr val="FF0000"/>
                </a:solidFill>
                <a:cs typeface="Times New Roman" panose="02020603050405020304" pitchFamily="18" charset="0"/>
              </a:rPr>
              <a:t>T</a:t>
            </a:r>
            <a:r>
              <a:rPr lang="es-ES" sz="2400" dirty="0" smtClean="0">
                <a:solidFill>
                  <a:srgbClr val="FF0000"/>
                </a:solidFill>
              </a:rPr>
              <a:t> </a:t>
            </a:r>
            <a:r>
              <a:rPr lang="es-ES" sz="2400" dirty="0">
                <a:solidFill>
                  <a:srgbClr val="FF0000"/>
                </a:solidFill>
              </a:rPr>
              <a:t>= </a:t>
            </a:r>
            <a:r>
              <a:rPr lang="es-ES" sz="2400" dirty="0" smtClean="0">
                <a:solidFill>
                  <a:srgbClr val="FF0000"/>
                </a:solidFill>
              </a:rPr>
              <a:t>6</a:t>
            </a:r>
            <a:r>
              <a:rPr lang="en-GB" sz="24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s-ES" sz="2400" dirty="0" smtClean="0">
                <a:solidFill>
                  <a:srgbClr val="FF0000"/>
                </a:solidFill>
              </a:rPr>
              <a:t> </a:t>
            </a:r>
            <a:r>
              <a:rPr lang="es-ES" sz="2400" dirty="0">
                <a:solidFill>
                  <a:srgbClr val="FF0000"/>
                </a:solidFill>
              </a:rPr>
              <a:t>+ </a:t>
            </a:r>
            <a:r>
              <a:rPr lang="es-ES" sz="2400" dirty="0" smtClean="0">
                <a:solidFill>
                  <a:srgbClr val="FF0000"/>
                </a:solidFill>
              </a:rPr>
              <a:t>4</a:t>
            </a:r>
            <a:r>
              <a:rPr lang="en-GB" sz="24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endParaRPr lang="es-ES" sz="2400" i="1" dirty="0">
              <a:solidFill>
                <a:srgbClr val="FF0000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3850FD7-561C-6F4D-A809-BDDBA99D9D7B}"/>
              </a:ext>
            </a:extLst>
          </p:cNvPr>
          <p:cNvSpPr txBox="1"/>
          <p:nvPr/>
        </p:nvSpPr>
        <p:spPr>
          <a:xfrm>
            <a:off x="3143672" y="3429000"/>
            <a:ext cx="84969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b)</a:t>
            </a:r>
            <a:r>
              <a:rPr lang="en-GB" sz="2400" dirty="0"/>
              <a:t> Find the total value of the ticket sales if </a:t>
            </a:r>
            <a:r>
              <a:rPr lang="en-GB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GB" sz="2400" i="1" dirty="0"/>
              <a:t> </a:t>
            </a:r>
            <a:r>
              <a:rPr lang="en-GB" sz="2400" dirty="0"/>
              <a:t>= 50 and </a:t>
            </a:r>
            <a:r>
              <a:rPr lang="en-GB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en-GB" sz="2400" i="1" dirty="0" smtClean="0"/>
              <a:t> </a:t>
            </a:r>
            <a:r>
              <a:rPr lang="en-GB" sz="2400" dirty="0"/>
              <a:t>= 20 .</a:t>
            </a:r>
            <a:endParaRPr lang="es-ES" altLang="en-US" sz="2400" i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3B321FC-B498-0A44-B749-34938219534F}"/>
              </a:ext>
            </a:extLst>
          </p:cNvPr>
          <p:cNvSpPr txBox="1"/>
          <p:nvPr/>
        </p:nvSpPr>
        <p:spPr>
          <a:xfrm>
            <a:off x="10128448" y="3890665"/>
            <a:ext cx="15121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>
                <a:solidFill>
                  <a:srgbClr val="FF0000"/>
                </a:solidFill>
              </a:rPr>
              <a:t>£380</a:t>
            </a:r>
            <a:endParaRPr lang="en-US" sz="2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2AC9477-2BF6-FB40-8B6F-A07B7E1092C1}"/>
              </a:ext>
            </a:extLst>
          </p:cNvPr>
          <p:cNvSpPr txBox="1"/>
          <p:nvPr/>
        </p:nvSpPr>
        <p:spPr>
          <a:xfrm>
            <a:off x="2639616" y="4352330"/>
            <a:ext cx="64807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eriod" startAt="2"/>
            </a:pPr>
            <a:r>
              <a:rPr lang="en-US" sz="2400" dirty="0"/>
              <a:t> </a:t>
            </a:r>
            <a:r>
              <a:rPr lang="en-GB" sz="2400" dirty="0"/>
              <a:t>Find a formula for the perimeter of the </a:t>
            </a:r>
          </a:p>
          <a:p>
            <a:r>
              <a:rPr lang="en-GB" sz="2400" dirty="0"/>
              <a:t>	 shape shown here, and find the perimeter  	 for the values specified.</a:t>
            </a:r>
            <a:endParaRPr lang="en-GB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FED7C85-D10A-A542-B6F8-DD91754514D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924" t="40540" r="35038" b="34592"/>
          <a:stretch/>
        </p:blipFill>
        <p:spPr>
          <a:xfrm>
            <a:off x="9247280" y="4513029"/>
            <a:ext cx="2744940" cy="147383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7AD5765-7D78-8C4C-B3AC-E306BBC9704C}"/>
              </a:ext>
            </a:extLst>
          </p:cNvPr>
          <p:cNvSpPr txBox="1"/>
          <p:nvPr/>
        </p:nvSpPr>
        <p:spPr>
          <a:xfrm>
            <a:off x="9247280" y="6093296"/>
            <a:ext cx="27449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pt-BR" sz="2400" i="1" dirty="0"/>
              <a:t> </a:t>
            </a:r>
            <a:r>
              <a:rPr lang="pt-BR" sz="2400" dirty="0"/>
              <a:t>= 4 cm, </a:t>
            </a:r>
            <a:r>
              <a:rPr lang="pt-B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pt-BR" sz="2400" i="1" dirty="0"/>
              <a:t> </a:t>
            </a:r>
            <a:r>
              <a:rPr lang="pt-BR" sz="2400" dirty="0"/>
              <a:t>= 9 cm</a:t>
            </a:r>
            <a:endParaRPr lang="en-US" sz="2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9C52837-67F3-5E47-B3B8-FA5D7BE58EE5}"/>
              </a:ext>
            </a:extLst>
          </p:cNvPr>
          <p:cNvSpPr txBox="1"/>
          <p:nvPr/>
        </p:nvSpPr>
        <p:spPr>
          <a:xfrm>
            <a:off x="4799856" y="5616563"/>
            <a:ext cx="34563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P</a:t>
            </a:r>
            <a:r>
              <a:rPr lang="en-GB" sz="2400" i="1" dirty="0" smtClean="0">
                <a:solidFill>
                  <a:srgbClr val="FF0000"/>
                </a:solidFill>
              </a:rPr>
              <a:t> </a:t>
            </a:r>
            <a:r>
              <a:rPr lang="en-GB" sz="2400" i="1" dirty="0">
                <a:solidFill>
                  <a:srgbClr val="FF0000"/>
                </a:solidFill>
              </a:rPr>
              <a:t>= </a:t>
            </a:r>
            <a:r>
              <a:rPr lang="en-GB" sz="2400" dirty="0">
                <a:solidFill>
                  <a:srgbClr val="FF0000"/>
                </a:solidFill>
              </a:rPr>
              <a:t>3</a:t>
            </a:r>
            <a:r>
              <a:rPr lang="en-GB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GB" sz="2400" i="1" dirty="0">
                <a:solidFill>
                  <a:srgbClr val="FF0000"/>
                </a:solidFill>
              </a:rPr>
              <a:t> + </a:t>
            </a:r>
            <a:r>
              <a:rPr lang="en-GB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en-US" sz="2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5D0D0C-9FE2-0440-B0E3-AC53D47FCB96}"/>
              </a:ext>
            </a:extLst>
          </p:cNvPr>
          <p:cNvSpPr txBox="1"/>
          <p:nvPr/>
        </p:nvSpPr>
        <p:spPr>
          <a:xfrm>
            <a:off x="4799856" y="6093296"/>
            <a:ext cx="17281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P</a:t>
            </a:r>
            <a:r>
              <a:rPr lang="en-GB" sz="2400" i="1" dirty="0" smtClean="0">
                <a:solidFill>
                  <a:srgbClr val="FF0000"/>
                </a:solidFill>
              </a:rPr>
              <a:t> </a:t>
            </a:r>
            <a:r>
              <a:rPr lang="en-GB" sz="2400" i="1" dirty="0">
                <a:solidFill>
                  <a:srgbClr val="FF0000"/>
                </a:solidFill>
              </a:rPr>
              <a:t>= </a:t>
            </a:r>
            <a:r>
              <a:rPr lang="en-GB" sz="2400" dirty="0">
                <a:solidFill>
                  <a:srgbClr val="FF0000"/>
                </a:solidFill>
              </a:rPr>
              <a:t>21</a:t>
            </a:r>
            <a:r>
              <a:rPr lang="en-GB" sz="2400" i="1" dirty="0">
                <a:solidFill>
                  <a:srgbClr val="FF0000"/>
                </a:solidFill>
              </a:rPr>
              <a:t> </a:t>
            </a:r>
            <a:r>
              <a:rPr lang="en-GB" sz="2400" dirty="0">
                <a:solidFill>
                  <a:srgbClr val="FF0000"/>
                </a:solidFill>
              </a:rPr>
              <a:t>cm</a:t>
            </a:r>
            <a:endParaRPr lang="en-US" sz="2400" dirty="0"/>
          </a:p>
        </p:txBody>
      </p:sp>
      <p:sp>
        <p:nvSpPr>
          <p:cNvPr id="14" name="TextBox 7">
            <a:extLst>
              <a:ext uri="{FF2B5EF4-FFF2-40B4-BE49-F238E27FC236}">
                <a16:creationId xmlns:a16="http://schemas.microsoft.com/office/drawing/2014/main" id="{2E0F5CA7-A1EF-5442-A592-1A9C56D71D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517" y="56659"/>
            <a:ext cx="2207568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F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F1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F1.2</a:t>
            </a:r>
            <a:endParaRPr lang="en-US" altLang="en-US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4019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5" grpId="0"/>
      <p:bldP spid="6" grpId="0"/>
      <p:bldP spid="16" grpId="0"/>
      <p:bldP spid="2" grpId="0"/>
      <p:bldP spid="3" grpId="0"/>
      <p:bldP spid="4" grpId="0"/>
      <p:bldP spid="5" grpId="0"/>
      <p:bldP spid="7" grpId="0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Box 1">
            <a:extLst>
              <a:ext uri="{FF2B5EF4-FFF2-40B4-BE49-F238E27FC236}">
                <a16:creationId xmlns:a16="http://schemas.microsoft.com/office/drawing/2014/main" id="{8B52B4C6-DA2B-0547-97B0-9A9D902646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6786" y="31132"/>
            <a:ext cx="991521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 </a:t>
            </a:r>
            <a:r>
              <a:rPr kumimoji="0" lang="en-US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F1.2: 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Review</a:t>
            </a:r>
          </a:p>
        </p:txBody>
      </p:sp>
      <p:sp>
        <p:nvSpPr>
          <p:cNvPr id="15364" name="TextBox 1">
            <a:extLst>
              <a:ext uri="{FF2B5EF4-FFF2-40B4-BE49-F238E27FC236}">
                <a16:creationId xmlns:a16="http://schemas.microsoft.com/office/drawing/2014/main" id="{E7CC74F8-45F4-7F42-8935-A4038D39D3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1019175"/>
            <a:ext cx="998443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You have completed the </a:t>
            </a:r>
            <a:r>
              <a:rPr kumimoji="0" lang="en-US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second 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80F8782-DF76-DB40-940C-99195A3852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2177" y="2192765"/>
            <a:ext cx="998443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If you have completed and understood this </a:t>
            </a:r>
            <a:r>
              <a:rPr kumimoji="0" lang="en-US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section,</a:t>
            </a:r>
            <a:br>
              <a:rPr kumimoji="0" lang="en-US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</a:br>
            <a:r>
              <a:rPr kumimoji="0" lang="en-US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click</a:t>
            </a:r>
            <a:r>
              <a:rPr kumimoji="0" lang="en-US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to start the 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next Section.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145AA3-138E-F040-BCA6-F2E25BC375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3776664"/>
            <a:ext cx="9984432" cy="1508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If you need more examples and interactive practice, go to</a:t>
            </a:r>
            <a:b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</a:br>
            <a:r>
              <a:rPr kumimoji="0" lang="en-US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  <a:hlinkClick r:id="rId2"/>
              </a:rPr>
              <a:t>http://szalonta.hu/ske/text/F1/skef1s2.html</a:t>
            </a:r>
            <a:endParaRPr kumimoji="0" lang="en-US" altLang="en-US" sz="24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1795AB3-9361-A14E-B00B-69D3DC525E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36214" y="44636"/>
            <a:ext cx="241300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STRAND </a:t>
            </a:r>
            <a:r>
              <a:rPr kumimoji="0" lang="en-US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F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Unit F1 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 </a:t>
            </a:r>
            <a:r>
              <a:rPr kumimoji="0" lang="en-US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F1.2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95577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TextBox 1">
            <a:extLst>
              <a:ext uri="{FF2B5EF4-FFF2-40B4-BE49-F238E27FC236}">
                <a16:creationId xmlns:a16="http://schemas.microsoft.com/office/drawing/2014/main" id="{B5F46D1C-97CB-8A4A-A6DF-BEF6F4E906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27648" y="1705495"/>
            <a:ext cx="7632847" cy="216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GB" sz="2400" b="1" dirty="0">
                <a:latin typeface="+mj-lt"/>
              </a:rPr>
              <a:t>Example</a:t>
            </a:r>
            <a:endParaRPr lang="en-GB" sz="2400" dirty="0">
              <a:latin typeface="+mj-lt"/>
            </a:endParaRPr>
          </a:p>
          <a:p>
            <a:pPr>
              <a:spcAft>
                <a:spcPts val="600"/>
              </a:spcAft>
            </a:pPr>
            <a:r>
              <a:rPr lang="en-GB" sz="2400" dirty="0">
                <a:latin typeface="+mj-lt"/>
              </a:rPr>
              <a:t>The length of a metal rod is </a:t>
            </a:r>
            <a:r>
              <a:rPr lang="en-GB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GB" sz="2400" i="1" dirty="0">
                <a:latin typeface="+mj-lt"/>
              </a:rPr>
              <a:t> </a:t>
            </a:r>
            <a:r>
              <a:rPr lang="en-GB" sz="2400" dirty="0">
                <a:latin typeface="+mj-lt"/>
              </a:rPr>
              <a:t>cm. The length changes with temperature and can be found by the formula</a:t>
            </a:r>
          </a:p>
          <a:p>
            <a:pPr>
              <a:spcAft>
                <a:spcPts val="600"/>
              </a:spcAft>
            </a:pPr>
            <a:r>
              <a:rPr lang="en-GB" sz="2400" dirty="0">
                <a:latin typeface="+mj-lt"/>
              </a:rPr>
              <a:t> </a:t>
            </a:r>
            <a:r>
              <a:rPr lang="en-GB" sz="2400" dirty="0" smtClean="0">
                <a:latin typeface="+mj-lt"/>
              </a:rPr>
              <a:t>				</a:t>
            </a:r>
            <a:r>
              <a:rPr lang="en-GB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GB" sz="2400" i="1" dirty="0" smtClean="0">
                <a:latin typeface="+mj-lt"/>
                <a:cs typeface="Times New Roman" panose="02020603050405020304" pitchFamily="18" charset="0"/>
              </a:rPr>
              <a:t> </a:t>
            </a:r>
            <a:r>
              <a:rPr lang="en-GB" sz="2400" dirty="0">
                <a:latin typeface="+mj-lt"/>
              </a:rPr>
              <a:t>= 40 + 0.02</a:t>
            </a:r>
            <a:r>
              <a:rPr lang="en-GB" sz="2400" i="1" dirty="0">
                <a:latin typeface="+mj-lt"/>
              </a:rPr>
              <a:t>T</a:t>
            </a:r>
          </a:p>
          <a:p>
            <a:pPr>
              <a:spcAft>
                <a:spcPts val="600"/>
              </a:spcAft>
            </a:pPr>
            <a:r>
              <a:rPr lang="en-GB" sz="2400" dirty="0">
                <a:latin typeface="+mj-lt"/>
              </a:rPr>
              <a:t>where </a:t>
            </a:r>
            <a:r>
              <a:rPr lang="en-GB" sz="2400" i="1" dirty="0">
                <a:latin typeface="+mj-lt"/>
              </a:rPr>
              <a:t>T </a:t>
            </a:r>
            <a:r>
              <a:rPr lang="en-GB" sz="2400" dirty="0">
                <a:latin typeface="+mj-lt"/>
              </a:rPr>
              <a:t>is the temperature.</a:t>
            </a:r>
          </a:p>
        </p:txBody>
      </p:sp>
      <p:sp>
        <p:nvSpPr>
          <p:cNvPr id="9" name="TextBox 1">
            <a:extLst>
              <a:ext uri="{FF2B5EF4-FFF2-40B4-BE49-F238E27FC236}">
                <a16:creationId xmlns:a16="http://schemas.microsoft.com/office/drawing/2014/main" id="{CF46CCE3-72A7-FF4E-B2E5-8376CDB839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4050" y="23870"/>
            <a:ext cx="998794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</a:pPr>
            <a:r>
              <a:rPr lang="en-US" altLang="en-US" sz="2800" b="1" dirty="0"/>
              <a:t>Substitution into Formulae</a:t>
            </a:r>
          </a:p>
        </p:txBody>
      </p:sp>
      <p:sp>
        <p:nvSpPr>
          <p:cNvPr id="5" name="Rectangle 4"/>
          <p:cNvSpPr/>
          <p:nvPr/>
        </p:nvSpPr>
        <p:spPr>
          <a:xfrm>
            <a:off x="4210469" y="874498"/>
            <a:ext cx="60142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>
                <a:latin typeface="+mj-lt"/>
              </a:rPr>
              <a:t>The process of replacing the letters in a formula is known as </a:t>
            </a:r>
            <a:r>
              <a:rPr lang="en-GB" sz="2400" b="1" i="1" dirty="0">
                <a:latin typeface="+mj-lt"/>
              </a:rPr>
              <a:t>substitution</a:t>
            </a:r>
            <a:r>
              <a:rPr lang="en-GB" sz="2400" dirty="0">
                <a:latin typeface="+mj-lt"/>
              </a:rPr>
              <a:t>.</a:t>
            </a:r>
          </a:p>
        </p:txBody>
      </p:sp>
      <p:sp>
        <p:nvSpPr>
          <p:cNvPr id="6" name="Rectangle 5"/>
          <p:cNvSpPr/>
          <p:nvPr/>
        </p:nvSpPr>
        <p:spPr>
          <a:xfrm>
            <a:off x="2921295" y="3798376"/>
            <a:ext cx="600997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dirty="0">
                <a:solidFill>
                  <a:srgbClr val="231F20"/>
                </a:solidFill>
                <a:latin typeface="+mj-lt"/>
              </a:rPr>
              <a:t>Find the length of the rod when </a:t>
            </a:r>
            <a:r>
              <a:rPr lang="en-GB" sz="2400" i="1" dirty="0">
                <a:latin typeface="+mj-lt"/>
              </a:rPr>
              <a:t>T </a:t>
            </a:r>
            <a:r>
              <a:rPr lang="en-GB" sz="2400" dirty="0">
                <a:latin typeface="+mj-lt"/>
              </a:rPr>
              <a:t>= 50 °C</a:t>
            </a:r>
          </a:p>
        </p:txBody>
      </p:sp>
      <p:sp>
        <p:nvSpPr>
          <p:cNvPr id="10" name="TextBox 1">
            <a:extLst>
              <a:ext uri="{FF2B5EF4-FFF2-40B4-BE49-F238E27FC236}">
                <a16:creationId xmlns:a16="http://schemas.microsoft.com/office/drawing/2014/main" id="{C5045761-772C-BA42-B7D8-D13F34100F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27648" y="4509120"/>
            <a:ext cx="6624736" cy="19543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GB" sz="2400" b="1" dirty="0"/>
              <a:t>Solution</a:t>
            </a:r>
            <a:endParaRPr lang="en-GB" sz="2400" dirty="0"/>
          </a:p>
          <a:p>
            <a:pPr>
              <a:spcAft>
                <a:spcPts val="1200"/>
              </a:spcAft>
            </a:pPr>
            <a:r>
              <a:rPr lang="en-GB" sz="2400" dirty="0">
                <a:solidFill>
                  <a:srgbClr val="FF0000"/>
                </a:solidFill>
              </a:rPr>
              <a:t>Using </a:t>
            </a:r>
            <a:r>
              <a:rPr lang="en-GB" sz="2400" i="1" dirty="0">
                <a:solidFill>
                  <a:srgbClr val="FF0000"/>
                </a:solidFill>
              </a:rPr>
              <a:t>T </a:t>
            </a:r>
            <a:r>
              <a:rPr lang="en-GB" sz="2400" dirty="0">
                <a:solidFill>
                  <a:srgbClr val="FF0000"/>
                </a:solidFill>
              </a:rPr>
              <a:t>= 50 gives</a:t>
            </a:r>
          </a:p>
          <a:p>
            <a:pPr>
              <a:spcAft>
                <a:spcPts val="1200"/>
              </a:spcAft>
            </a:pPr>
            <a:r>
              <a:rPr lang="en-GB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		</a:t>
            </a:r>
            <a:r>
              <a:rPr lang="en-GB" sz="2400" i="1" dirty="0">
                <a:solidFill>
                  <a:srgbClr val="FF0000"/>
                </a:solidFill>
              </a:rPr>
              <a:t> 	</a:t>
            </a:r>
            <a:r>
              <a:rPr lang="en-GB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GB" sz="2400" i="1" dirty="0">
                <a:solidFill>
                  <a:srgbClr val="FF0000"/>
                </a:solidFill>
              </a:rPr>
              <a:t> </a:t>
            </a:r>
            <a:r>
              <a:rPr lang="en-GB" sz="2400" dirty="0">
                <a:solidFill>
                  <a:srgbClr val="FF0000"/>
                </a:solidFill>
              </a:rPr>
              <a:t>= 40 + 0.02</a:t>
            </a:r>
            <a:r>
              <a:rPr lang="en-GB" sz="2400" i="1" dirty="0">
                <a:solidFill>
                  <a:srgbClr val="FF0000"/>
                </a:solidFill>
              </a:rPr>
              <a:t>T</a:t>
            </a:r>
            <a:endParaRPr lang="en-GB" sz="2400" dirty="0">
              <a:solidFill>
                <a:srgbClr val="FF0000"/>
              </a:solidFill>
            </a:endParaRPr>
          </a:p>
          <a:p>
            <a:pPr>
              <a:spcAft>
                <a:spcPts val="1200"/>
              </a:spcAft>
            </a:pPr>
            <a:r>
              <a:rPr lang="en-GB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l</a:t>
            </a:r>
            <a:r>
              <a:rPr lang="en-GB" sz="2400" i="1" dirty="0">
                <a:solidFill>
                  <a:srgbClr val="FF0000"/>
                </a:solidFill>
              </a:rPr>
              <a:t> </a:t>
            </a:r>
            <a:r>
              <a:rPr lang="en-GB" sz="2400" dirty="0">
                <a:solidFill>
                  <a:srgbClr val="FF0000"/>
                </a:solidFill>
              </a:rPr>
              <a:t>= 40 + 50 × 0.02 = 40 + 1 = 41 cm</a:t>
            </a:r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2E0F5CA7-A1EF-5442-A592-1A9C56D71D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517" y="56659"/>
            <a:ext cx="2207568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F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F1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</a:t>
            </a:r>
            <a:r>
              <a:rPr lang="en-US" altLang="en-US" b="1" dirty="0" smtClean="0">
                <a:solidFill>
                  <a:prstClr val="white"/>
                </a:solidFill>
              </a:rPr>
              <a:t>F1.4</a:t>
            </a:r>
            <a:endParaRPr lang="en-US" altLang="en-US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4413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4" grpId="0"/>
      <p:bldP spid="5" grpId="0"/>
      <p:bldP spid="6" grpId="0"/>
      <p:bldP spid="10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TextBox 1">
            <a:extLst>
              <a:ext uri="{FF2B5EF4-FFF2-40B4-BE49-F238E27FC236}">
                <a16:creationId xmlns:a16="http://schemas.microsoft.com/office/drawing/2014/main" id="{B5F46D1C-97CB-8A4A-A6DF-BEF6F4E906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07762" y="836712"/>
            <a:ext cx="8200806" cy="1723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GB" sz="2400" b="1" dirty="0"/>
              <a:t>Example</a:t>
            </a:r>
            <a:endParaRPr lang="en-GB" sz="2400" dirty="0"/>
          </a:p>
          <a:p>
            <a:pPr>
              <a:spcAft>
                <a:spcPts val="600"/>
              </a:spcAft>
            </a:pPr>
            <a:r>
              <a:rPr lang="en-GB" sz="2400" dirty="0"/>
              <a:t>The profit in £ made by a salesman when he sells </a:t>
            </a:r>
            <a:r>
              <a:rPr lang="en-GB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GB" sz="2400" i="1" dirty="0"/>
              <a:t> </a:t>
            </a:r>
            <a:r>
              <a:rPr lang="en-GB" sz="2400" dirty="0"/>
              <a:t>books is calculated by the formula:</a:t>
            </a:r>
          </a:p>
          <a:p>
            <a:r>
              <a:rPr lang="en-GB" sz="2400" dirty="0"/>
              <a:t>			</a:t>
            </a:r>
            <a:r>
              <a:rPr lang="en-GB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i="1" dirty="0"/>
              <a:t>P </a:t>
            </a:r>
            <a:r>
              <a:rPr lang="en-GB" sz="2400" dirty="0"/>
              <a:t>= </a:t>
            </a:r>
            <a:r>
              <a:rPr lang="en-GB" sz="2400" dirty="0" smtClean="0"/>
              <a:t>4</a:t>
            </a:r>
            <a:r>
              <a:rPr lang="en-GB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GB" sz="2400" i="1" dirty="0" smtClean="0"/>
              <a:t> </a:t>
            </a:r>
            <a:r>
              <a:rPr lang="en-GB" sz="2400" dirty="0"/>
              <a:t>− 50</a:t>
            </a:r>
          </a:p>
        </p:txBody>
      </p:sp>
      <p:sp>
        <p:nvSpPr>
          <p:cNvPr id="9" name="TextBox 1">
            <a:extLst>
              <a:ext uri="{FF2B5EF4-FFF2-40B4-BE49-F238E27FC236}">
                <a16:creationId xmlns:a16="http://schemas.microsoft.com/office/drawing/2014/main" id="{CF46CCE3-72A7-FF4E-B2E5-8376CDB839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4050" y="27742"/>
            <a:ext cx="998794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</a:pPr>
            <a:r>
              <a:rPr lang="en-US" altLang="en-US" sz="2800" b="1" dirty="0"/>
              <a:t>Substitution into Formulae: Examples</a:t>
            </a:r>
          </a:p>
        </p:txBody>
      </p:sp>
      <p:sp>
        <p:nvSpPr>
          <p:cNvPr id="3" name="Rectangle 2"/>
          <p:cNvSpPr/>
          <p:nvPr/>
        </p:nvSpPr>
        <p:spPr>
          <a:xfrm>
            <a:off x="3143672" y="2542912"/>
            <a:ext cx="50433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dirty="0"/>
              <a:t>Find the profit if he makes 30 sales.</a:t>
            </a:r>
          </a:p>
        </p:txBody>
      </p:sp>
      <p:sp>
        <p:nvSpPr>
          <p:cNvPr id="8" name="TextBox 1">
            <a:extLst>
              <a:ext uri="{FF2B5EF4-FFF2-40B4-BE49-F238E27FC236}">
                <a16:creationId xmlns:a16="http://schemas.microsoft.com/office/drawing/2014/main" id="{916A8814-2ACD-9F48-B39E-5FB8097F7C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16941" y="3140968"/>
            <a:ext cx="6725824" cy="2477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GB" sz="2400" b="1" dirty="0"/>
              <a:t>Solution</a:t>
            </a:r>
            <a:endParaRPr lang="en-GB" sz="2400" dirty="0"/>
          </a:p>
          <a:p>
            <a:pPr>
              <a:spcAft>
                <a:spcPts val="1200"/>
              </a:spcAft>
            </a:pPr>
            <a:r>
              <a:rPr lang="en-GB" sz="2400" dirty="0">
                <a:solidFill>
                  <a:srgbClr val="FF0000"/>
                </a:solidFill>
              </a:rPr>
              <a:t>Using </a:t>
            </a:r>
            <a:r>
              <a:rPr lang="en-GB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GB" sz="2400" i="1" dirty="0" smtClean="0">
                <a:solidFill>
                  <a:srgbClr val="FF0000"/>
                </a:solidFill>
              </a:rPr>
              <a:t> </a:t>
            </a:r>
            <a:r>
              <a:rPr lang="en-GB" sz="2400" dirty="0">
                <a:solidFill>
                  <a:srgbClr val="FF0000"/>
                </a:solidFill>
              </a:rPr>
              <a:t>= 30 gives</a:t>
            </a:r>
          </a:p>
          <a:p>
            <a:pPr>
              <a:spcAft>
                <a:spcPts val="1200"/>
              </a:spcAft>
            </a:pPr>
            <a:r>
              <a:rPr lang="en-GB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		</a:t>
            </a:r>
            <a:r>
              <a:rPr lang="en-GB" sz="2400" i="1" dirty="0">
                <a:solidFill>
                  <a:srgbClr val="FF0000"/>
                </a:solidFill>
              </a:rPr>
              <a:t> 	P </a:t>
            </a:r>
            <a:r>
              <a:rPr lang="en-GB" sz="2400" dirty="0">
                <a:solidFill>
                  <a:srgbClr val="FF0000"/>
                </a:solidFill>
              </a:rPr>
              <a:t>= </a:t>
            </a:r>
            <a:r>
              <a:rPr lang="en-GB" sz="2400" dirty="0" smtClean="0">
                <a:solidFill>
                  <a:srgbClr val="FF0000"/>
                </a:solidFill>
              </a:rPr>
              <a:t>4</a:t>
            </a:r>
            <a:r>
              <a:rPr lang="en-GB" sz="24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GB" sz="2400" i="1" dirty="0" smtClean="0">
                <a:solidFill>
                  <a:srgbClr val="FF0000"/>
                </a:solidFill>
              </a:rPr>
              <a:t> </a:t>
            </a:r>
            <a:r>
              <a:rPr lang="en-GB" sz="2400" dirty="0">
                <a:solidFill>
                  <a:srgbClr val="FF0000"/>
                </a:solidFill>
              </a:rPr>
              <a:t>− 50</a:t>
            </a:r>
          </a:p>
          <a:p>
            <a:pPr>
              <a:spcAft>
                <a:spcPts val="1200"/>
              </a:spcAft>
            </a:pPr>
            <a:r>
              <a:rPr lang="en-GB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</a:t>
            </a:r>
            <a:r>
              <a:rPr lang="en-GB" sz="2400" i="1" dirty="0">
                <a:solidFill>
                  <a:srgbClr val="FF0000"/>
                </a:solidFill>
              </a:rPr>
              <a:t>P </a:t>
            </a:r>
            <a:r>
              <a:rPr lang="en-GB" sz="2400" dirty="0">
                <a:solidFill>
                  <a:srgbClr val="FF0000"/>
                </a:solidFill>
              </a:rPr>
              <a:t>= 4 × 30</a:t>
            </a:r>
            <a:r>
              <a:rPr lang="en-GB" sz="2400" i="1" dirty="0">
                <a:solidFill>
                  <a:srgbClr val="FF0000"/>
                </a:solidFill>
              </a:rPr>
              <a:t> </a:t>
            </a:r>
            <a:r>
              <a:rPr lang="en-GB" sz="2400" dirty="0">
                <a:solidFill>
                  <a:srgbClr val="FF0000"/>
                </a:solidFill>
              </a:rPr>
              <a:t>− 50 = 120 – 50 </a:t>
            </a:r>
          </a:p>
          <a:p>
            <a:pPr>
              <a:spcAft>
                <a:spcPts val="1200"/>
              </a:spcAft>
            </a:pPr>
            <a:r>
              <a:rPr lang="en-GB" sz="2400" dirty="0">
                <a:solidFill>
                  <a:srgbClr val="FF0000"/>
                </a:solidFill>
              </a:rPr>
              <a:t>                </a:t>
            </a:r>
            <a:r>
              <a:rPr lang="en-GB" sz="2400" i="1" dirty="0">
                <a:solidFill>
                  <a:srgbClr val="FF0000"/>
                </a:solidFill>
              </a:rPr>
              <a:t>P </a:t>
            </a:r>
            <a:r>
              <a:rPr lang="en-GB" sz="2400" dirty="0">
                <a:solidFill>
                  <a:srgbClr val="FF0000"/>
                </a:solidFill>
              </a:rPr>
              <a:t>= 70</a:t>
            </a:r>
          </a:p>
        </p:txBody>
      </p:sp>
      <p:sp>
        <p:nvSpPr>
          <p:cNvPr id="10" name="TextBox 7">
            <a:extLst>
              <a:ext uri="{FF2B5EF4-FFF2-40B4-BE49-F238E27FC236}">
                <a16:creationId xmlns:a16="http://schemas.microsoft.com/office/drawing/2014/main" id="{2E0F5CA7-A1EF-5442-A592-1A9C56D71D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517" y="56659"/>
            <a:ext cx="2207568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F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F1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</a:t>
            </a:r>
            <a:r>
              <a:rPr lang="en-US" altLang="en-US" b="1" dirty="0" smtClean="0">
                <a:solidFill>
                  <a:prstClr val="white"/>
                </a:solidFill>
              </a:rPr>
              <a:t>F1.4</a:t>
            </a:r>
            <a:endParaRPr lang="en-US" altLang="en-US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3596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4" grpId="0"/>
      <p:bldP spid="3" grpId="0"/>
      <p:bldP spid="8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TextBox 1">
            <a:extLst>
              <a:ext uri="{FF2B5EF4-FFF2-40B4-BE49-F238E27FC236}">
                <a16:creationId xmlns:a16="http://schemas.microsoft.com/office/drawing/2014/main" id="{B5F46D1C-97CB-8A4A-A6DF-BEF6F4E906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23320" y="938394"/>
            <a:ext cx="8352928" cy="9079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GB" sz="2400" b="1" dirty="0"/>
              <a:t>Example</a:t>
            </a:r>
            <a:endParaRPr lang="en-GB" sz="2400" dirty="0"/>
          </a:p>
          <a:p>
            <a:r>
              <a:rPr lang="en-GB" sz="2400" dirty="0"/>
              <a:t>If </a:t>
            </a:r>
            <a:r>
              <a:rPr lang="en-GB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GB" sz="2400" dirty="0"/>
              <a:t> </a:t>
            </a:r>
            <a:r>
              <a:rPr lang="es-ES" sz="2400" dirty="0"/>
              <a:t>= </a:t>
            </a:r>
            <a:r>
              <a:rPr lang="en-GB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s-ES" sz="2400" baseline="30000" dirty="0" smtClean="0"/>
              <a:t>2</a:t>
            </a:r>
            <a:r>
              <a:rPr lang="es-ES" sz="2400" i="1" dirty="0" smtClean="0"/>
              <a:t> </a:t>
            </a:r>
            <a:r>
              <a:rPr lang="es-ES" sz="2400" dirty="0"/>
              <a:t>− </a:t>
            </a:r>
            <a:r>
              <a:rPr lang="es-ES" sz="2400" dirty="0" smtClean="0"/>
              <a:t>4</a:t>
            </a:r>
            <a:r>
              <a:rPr lang="en-GB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s-ES" sz="2400" baseline="30000" dirty="0" smtClean="0"/>
              <a:t>2 </a:t>
            </a:r>
            <a:r>
              <a:rPr lang="es-ES" sz="2400" dirty="0" smtClean="0"/>
              <a:t> </a:t>
            </a:r>
            <a:r>
              <a:rPr lang="en-GB" sz="2400" dirty="0"/>
              <a:t>what is the value of </a:t>
            </a:r>
            <a:r>
              <a:rPr lang="en-GB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GB" sz="2400" i="1" dirty="0" smtClean="0"/>
              <a:t> </a:t>
            </a:r>
            <a:r>
              <a:rPr lang="en-GB" sz="2400" dirty="0"/>
              <a:t>when </a:t>
            </a:r>
            <a:r>
              <a:rPr lang="en-GB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2400" i="1" dirty="0" smtClean="0"/>
              <a:t> </a:t>
            </a:r>
            <a:r>
              <a:rPr lang="en-GB" sz="2400" dirty="0"/>
              <a:t>= 4 , </a:t>
            </a:r>
            <a:r>
              <a:rPr lang="en-GB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2400" i="1" dirty="0" smtClean="0"/>
              <a:t> </a:t>
            </a:r>
            <a:r>
              <a:rPr lang="en-GB" sz="2400" dirty="0"/>
              <a:t>= −2 ?</a:t>
            </a:r>
          </a:p>
        </p:txBody>
      </p:sp>
      <p:sp>
        <p:nvSpPr>
          <p:cNvPr id="9" name="TextBox 1">
            <a:extLst>
              <a:ext uri="{FF2B5EF4-FFF2-40B4-BE49-F238E27FC236}">
                <a16:creationId xmlns:a16="http://schemas.microsoft.com/office/drawing/2014/main" id="{CF46CCE3-72A7-FF4E-B2E5-8376CDB839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4051" y="25534"/>
            <a:ext cx="998443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</a:pPr>
            <a:r>
              <a:rPr lang="en-US" altLang="en-US" sz="2800" b="1" dirty="0"/>
              <a:t>Substitution into Formulae: Examples</a:t>
            </a:r>
          </a:p>
        </p:txBody>
      </p:sp>
      <p:sp>
        <p:nvSpPr>
          <p:cNvPr id="3" name="Rectangle 2"/>
          <p:cNvSpPr/>
          <p:nvPr/>
        </p:nvSpPr>
        <p:spPr>
          <a:xfrm>
            <a:off x="4655840" y="2780928"/>
            <a:ext cx="54006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GB" sz="2400" dirty="0"/>
              <a:t>  </a:t>
            </a:r>
            <a:r>
              <a:rPr lang="en-GB" sz="24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GB" sz="2400" dirty="0" smtClean="0">
                <a:solidFill>
                  <a:srgbClr val="FF0000"/>
                </a:solidFill>
              </a:rPr>
              <a:t> </a:t>
            </a:r>
            <a:r>
              <a:rPr lang="en-GB" sz="2400" dirty="0">
                <a:solidFill>
                  <a:srgbClr val="FF0000"/>
                </a:solidFill>
              </a:rPr>
              <a:t>	</a:t>
            </a:r>
            <a:r>
              <a:rPr lang="es-ES" sz="2400" dirty="0">
                <a:solidFill>
                  <a:srgbClr val="FF0000"/>
                </a:solidFill>
              </a:rPr>
              <a:t>= </a:t>
            </a:r>
            <a:r>
              <a:rPr lang="es-ES" sz="2400" i="1" dirty="0">
                <a:solidFill>
                  <a:srgbClr val="FF0000"/>
                </a:solidFill>
              </a:rPr>
              <a:t>x</a:t>
            </a:r>
            <a:r>
              <a:rPr lang="es-ES" sz="2400" baseline="30000" dirty="0">
                <a:solidFill>
                  <a:srgbClr val="FF0000"/>
                </a:solidFill>
              </a:rPr>
              <a:t>2</a:t>
            </a:r>
            <a:r>
              <a:rPr lang="es-ES" sz="2400" i="1" dirty="0">
                <a:solidFill>
                  <a:srgbClr val="FF0000"/>
                </a:solidFill>
              </a:rPr>
              <a:t> </a:t>
            </a:r>
            <a:r>
              <a:rPr lang="es-ES" sz="2400" dirty="0">
                <a:solidFill>
                  <a:srgbClr val="FF0000"/>
                </a:solidFill>
              </a:rPr>
              <a:t>− 4</a:t>
            </a:r>
            <a:r>
              <a:rPr lang="es-ES" sz="2400" i="1" dirty="0">
                <a:solidFill>
                  <a:srgbClr val="FF0000"/>
                </a:solidFill>
              </a:rPr>
              <a:t>y</a:t>
            </a:r>
            <a:r>
              <a:rPr lang="es-ES" sz="2400" baseline="30000" dirty="0">
                <a:solidFill>
                  <a:srgbClr val="FF0000"/>
                </a:solidFill>
              </a:rPr>
              <a:t>2</a:t>
            </a:r>
            <a:endParaRPr lang="es-ES" sz="2400" dirty="0">
              <a:solidFill>
                <a:srgbClr val="FF0000"/>
              </a:solidFill>
            </a:endParaRPr>
          </a:p>
          <a:p>
            <a:pPr>
              <a:spcAft>
                <a:spcPts val="1200"/>
              </a:spcAft>
            </a:pPr>
            <a:r>
              <a:rPr lang="en-GB" sz="2400" dirty="0">
                <a:solidFill>
                  <a:srgbClr val="FF0000"/>
                </a:solidFill>
              </a:rPr>
              <a:t>	= 4</a:t>
            </a:r>
            <a:r>
              <a:rPr lang="en-GB" sz="2400" baseline="30000" dirty="0">
                <a:solidFill>
                  <a:srgbClr val="FF0000"/>
                </a:solidFill>
              </a:rPr>
              <a:t>2</a:t>
            </a:r>
            <a:r>
              <a:rPr lang="en-GB" sz="2400" dirty="0">
                <a:solidFill>
                  <a:srgbClr val="FF0000"/>
                </a:solidFill>
              </a:rPr>
              <a:t>  </a:t>
            </a:r>
            <a:r>
              <a:rPr lang="es-ES" sz="2400" dirty="0">
                <a:solidFill>
                  <a:srgbClr val="FF0000"/>
                </a:solidFill>
              </a:rPr>
              <a:t>−</a:t>
            </a:r>
            <a:r>
              <a:rPr lang="en-GB" sz="2400" dirty="0">
                <a:solidFill>
                  <a:srgbClr val="FF0000"/>
                </a:solidFill>
              </a:rPr>
              <a:t> 4 × (</a:t>
            </a:r>
            <a:r>
              <a:rPr lang="es-ES" sz="2400" dirty="0">
                <a:solidFill>
                  <a:srgbClr val="FF0000"/>
                </a:solidFill>
              </a:rPr>
              <a:t>−</a:t>
            </a:r>
            <a:r>
              <a:rPr lang="en-GB" sz="2400" dirty="0">
                <a:solidFill>
                  <a:srgbClr val="FF0000"/>
                </a:solidFill>
              </a:rPr>
              <a:t>2)</a:t>
            </a:r>
            <a:r>
              <a:rPr lang="en-GB" sz="2400" baseline="30000" dirty="0">
                <a:solidFill>
                  <a:srgbClr val="FF0000"/>
                </a:solidFill>
              </a:rPr>
              <a:t>2</a:t>
            </a:r>
            <a:endParaRPr lang="en-GB" sz="2400" dirty="0">
              <a:solidFill>
                <a:srgbClr val="FF0000"/>
              </a:solidFill>
            </a:endParaRPr>
          </a:p>
          <a:p>
            <a:pPr>
              <a:spcAft>
                <a:spcPts val="1200"/>
              </a:spcAft>
            </a:pPr>
            <a:r>
              <a:rPr lang="en-GB" sz="2400" dirty="0">
                <a:solidFill>
                  <a:srgbClr val="FF0000"/>
                </a:solidFill>
              </a:rPr>
              <a:t>	= 4×4 </a:t>
            </a:r>
            <a:r>
              <a:rPr lang="es-ES" sz="2400" dirty="0">
                <a:solidFill>
                  <a:srgbClr val="FF0000"/>
                </a:solidFill>
              </a:rPr>
              <a:t>−</a:t>
            </a:r>
            <a:r>
              <a:rPr lang="en-GB" sz="2400" dirty="0">
                <a:solidFill>
                  <a:srgbClr val="FF0000"/>
                </a:solidFill>
              </a:rPr>
              <a:t> 4 × (</a:t>
            </a:r>
            <a:r>
              <a:rPr lang="es-ES" sz="2400" dirty="0">
                <a:solidFill>
                  <a:srgbClr val="FF0000"/>
                </a:solidFill>
              </a:rPr>
              <a:t>−</a:t>
            </a:r>
            <a:r>
              <a:rPr lang="en-GB" sz="2400" dirty="0">
                <a:solidFill>
                  <a:srgbClr val="FF0000"/>
                </a:solidFill>
              </a:rPr>
              <a:t>2)×(</a:t>
            </a:r>
            <a:r>
              <a:rPr lang="es-ES" sz="2400" dirty="0">
                <a:solidFill>
                  <a:srgbClr val="FF0000"/>
                </a:solidFill>
              </a:rPr>
              <a:t>−</a:t>
            </a:r>
            <a:r>
              <a:rPr lang="en-GB" sz="2400" dirty="0">
                <a:solidFill>
                  <a:srgbClr val="FF0000"/>
                </a:solidFill>
              </a:rPr>
              <a:t>2)</a:t>
            </a:r>
          </a:p>
          <a:p>
            <a:pPr>
              <a:spcAft>
                <a:spcPts val="1200"/>
              </a:spcAft>
            </a:pPr>
            <a:r>
              <a:rPr lang="en-GB" sz="2400" dirty="0">
                <a:solidFill>
                  <a:srgbClr val="FF0000"/>
                </a:solidFill>
              </a:rPr>
              <a:t>	= 16 </a:t>
            </a:r>
            <a:r>
              <a:rPr lang="es-ES" sz="2400" dirty="0">
                <a:solidFill>
                  <a:srgbClr val="FF0000"/>
                </a:solidFill>
              </a:rPr>
              <a:t>−</a:t>
            </a:r>
            <a:r>
              <a:rPr lang="en-GB" sz="2400" dirty="0">
                <a:solidFill>
                  <a:srgbClr val="FF0000"/>
                </a:solidFill>
              </a:rPr>
              <a:t> 4 ×4</a:t>
            </a:r>
          </a:p>
          <a:p>
            <a:pPr>
              <a:spcAft>
                <a:spcPts val="1200"/>
              </a:spcAft>
            </a:pPr>
            <a:r>
              <a:rPr lang="en-GB" sz="2400" dirty="0">
                <a:solidFill>
                  <a:srgbClr val="FF0000"/>
                </a:solidFill>
              </a:rPr>
              <a:t>	= 16 </a:t>
            </a:r>
            <a:r>
              <a:rPr lang="es-ES" sz="2400" dirty="0">
                <a:solidFill>
                  <a:srgbClr val="FF0000"/>
                </a:solidFill>
              </a:rPr>
              <a:t>− </a:t>
            </a:r>
            <a:r>
              <a:rPr lang="en-GB" sz="2400" dirty="0">
                <a:solidFill>
                  <a:srgbClr val="FF0000"/>
                </a:solidFill>
              </a:rPr>
              <a:t>16</a:t>
            </a:r>
          </a:p>
          <a:p>
            <a:pPr>
              <a:spcAft>
                <a:spcPts val="1200"/>
              </a:spcAft>
            </a:pPr>
            <a:r>
              <a:rPr lang="en-GB" sz="2400" dirty="0">
                <a:solidFill>
                  <a:srgbClr val="FF0000"/>
                </a:solidFill>
              </a:rPr>
              <a:t> </a:t>
            </a:r>
            <a:r>
              <a:rPr lang="en-GB" sz="2400" dirty="0" smtClean="0">
                <a:solidFill>
                  <a:srgbClr val="FF0000"/>
                </a:solidFill>
              </a:rPr>
              <a:t> </a:t>
            </a:r>
            <a:r>
              <a:rPr lang="en-GB" sz="24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 </a:t>
            </a:r>
            <a:r>
              <a:rPr lang="en-GB" sz="2400" dirty="0">
                <a:solidFill>
                  <a:srgbClr val="FF0000"/>
                </a:solidFill>
              </a:rPr>
              <a:t>	= 0</a:t>
            </a:r>
          </a:p>
          <a:p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3023320" y="2140416"/>
            <a:ext cx="14125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b="1" dirty="0"/>
              <a:t>Solution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E0F5CA7-A1EF-5442-A592-1A9C56D71D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517" y="56659"/>
            <a:ext cx="2207568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F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F1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</a:t>
            </a:r>
            <a:r>
              <a:rPr lang="en-US" altLang="en-US" b="1" dirty="0" smtClean="0">
                <a:solidFill>
                  <a:prstClr val="white"/>
                </a:solidFill>
              </a:rPr>
              <a:t>F1.4</a:t>
            </a:r>
            <a:endParaRPr lang="en-US" altLang="en-US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1139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4" grpId="0"/>
      <p:bldP spid="3" grpId="0" uiExpand="1" build="p"/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1">
            <a:extLst>
              <a:ext uri="{FF2B5EF4-FFF2-40B4-BE49-F238E27FC236}">
                <a16:creationId xmlns:a16="http://schemas.microsoft.com/office/drawing/2014/main" id="{CF46CCE3-72A7-FF4E-B2E5-8376CDB839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4051" y="10492"/>
            <a:ext cx="998794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</a:pPr>
            <a:r>
              <a:rPr lang="en-US" altLang="en-US" sz="2800" b="1" dirty="0"/>
              <a:t>Section </a:t>
            </a:r>
            <a:r>
              <a:rPr lang="en-US" altLang="en-US" sz="2800" b="1" dirty="0" smtClean="0"/>
              <a:t>F1.4: </a:t>
            </a:r>
            <a:r>
              <a:rPr lang="en-US" altLang="en-US" sz="2800" b="1" dirty="0"/>
              <a:t>Fitness Check</a:t>
            </a:r>
          </a:p>
        </p:txBody>
      </p:sp>
      <p:sp>
        <p:nvSpPr>
          <p:cNvPr id="15365" name="TextBox 2">
            <a:extLst>
              <a:ext uri="{FF2B5EF4-FFF2-40B4-BE49-F238E27FC236}">
                <a16:creationId xmlns:a16="http://schemas.microsoft.com/office/drawing/2014/main" id="{49C288C9-FC2B-1C4A-A0A9-6BE06E56F8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0728" y="2053922"/>
            <a:ext cx="8568952" cy="20159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Aft>
                <a:spcPts val="600"/>
              </a:spcAft>
              <a:buAutoNum type="arabicPeriod"/>
            </a:pPr>
            <a:r>
              <a:rPr lang="en-GB" sz="2400" dirty="0"/>
              <a:t>The formula below is used to convert temperatures in degrees Celsius to degrees Fahrenheit, where </a:t>
            </a:r>
            <a:r>
              <a:rPr lang="en-GB" sz="2400" i="1" dirty="0"/>
              <a:t>F </a:t>
            </a:r>
            <a:r>
              <a:rPr lang="en-GB" sz="2400" dirty="0"/>
              <a:t>is the temperature in degrees Fahrenheit and </a:t>
            </a:r>
            <a:r>
              <a:rPr lang="en-GB" sz="2400" i="1" dirty="0"/>
              <a:t>C </a:t>
            </a:r>
            <a:r>
              <a:rPr lang="en-GB" sz="2400" dirty="0"/>
              <a:t>is the temperature in degrees Celsius:</a:t>
            </a:r>
            <a:endParaRPr lang="es-ES" altLang="en-US" sz="2400" i="1" dirty="0"/>
          </a:p>
          <a:p>
            <a:pPr marL="0" indent="0"/>
            <a:r>
              <a:rPr lang="en-GB" sz="2400" i="1" dirty="0"/>
              <a:t>				      F </a:t>
            </a:r>
            <a:r>
              <a:rPr lang="en-GB" sz="2400" dirty="0"/>
              <a:t>= 1.8 </a:t>
            </a:r>
            <a:r>
              <a:rPr lang="en-GB" sz="2400" i="1" dirty="0"/>
              <a:t>C </a:t>
            </a:r>
            <a:r>
              <a:rPr lang="en-GB" sz="2400" dirty="0"/>
              <a:t>+ 32</a:t>
            </a:r>
            <a:endParaRPr lang="en-US" altLang="en-US" sz="2400" dirty="0"/>
          </a:p>
        </p:txBody>
      </p:sp>
      <p:sp>
        <p:nvSpPr>
          <p:cNvPr id="6" name="TextBox 12">
            <a:extLst>
              <a:ext uri="{FF2B5EF4-FFF2-40B4-BE49-F238E27FC236}">
                <a16:creationId xmlns:a16="http://schemas.microsoft.com/office/drawing/2014/main" id="{807349B1-2FAB-E541-9831-FB445C5731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87487" y="977123"/>
            <a:ext cx="704807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en-US" sz="2400" dirty="0">
                <a:solidFill>
                  <a:srgbClr val="FF0000"/>
                </a:solidFill>
              </a:rPr>
              <a:t>Here are some questions to check your progress; </a:t>
            </a:r>
          </a:p>
          <a:p>
            <a:r>
              <a:rPr lang="en-US" altLang="en-US" sz="2400" dirty="0">
                <a:solidFill>
                  <a:srgbClr val="FF0000"/>
                </a:solidFill>
              </a:rPr>
              <a:t>there are more practice questions if needed.</a:t>
            </a:r>
          </a:p>
        </p:txBody>
      </p:sp>
      <p:sp>
        <p:nvSpPr>
          <p:cNvPr id="11" name="TextBox 2">
            <a:extLst>
              <a:ext uri="{FF2B5EF4-FFF2-40B4-BE49-F238E27FC236}">
                <a16:creationId xmlns:a16="http://schemas.microsoft.com/office/drawing/2014/main" id="{49C288C9-FC2B-1C4A-A0A9-6BE06E56F8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56792" y="4011958"/>
            <a:ext cx="316835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indent="0"/>
            <a:r>
              <a:rPr lang="en-GB" sz="2400" dirty="0"/>
              <a:t>Calculate </a:t>
            </a:r>
            <a:r>
              <a:rPr lang="en-GB" sz="2400" i="1" dirty="0"/>
              <a:t>F </a:t>
            </a:r>
            <a:r>
              <a:rPr lang="en-GB" sz="2400" dirty="0"/>
              <a:t>if </a:t>
            </a:r>
            <a:r>
              <a:rPr lang="en-GB" sz="2400" i="1" dirty="0"/>
              <a:t>C </a:t>
            </a:r>
            <a:r>
              <a:rPr lang="en-GB" sz="2400" dirty="0"/>
              <a:t>= 20</a:t>
            </a:r>
            <a:endParaRPr lang="en-US" altLang="en-US" sz="2400" dirty="0"/>
          </a:p>
        </p:txBody>
      </p:sp>
      <p:sp>
        <p:nvSpPr>
          <p:cNvPr id="16" name="Rectangle 15"/>
          <p:cNvSpPr/>
          <p:nvPr/>
        </p:nvSpPr>
        <p:spPr>
          <a:xfrm>
            <a:off x="7242158" y="4011958"/>
            <a:ext cx="43204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i="1" dirty="0">
                <a:solidFill>
                  <a:srgbClr val="FF0000"/>
                </a:solidFill>
              </a:rPr>
              <a:t> </a:t>
            </a:r>
            <a:r>
              <a:rPr lang="es-ES" sz="2400" i="1" dirty="0">
                <a:solidFill>
                  <a:srgbClr val="FF0000"/>
                </a:solidFill>
              </a:rPr>
              <a:t>F </a:t>
            </a:r>
            <a:r>
              <a:rPr lang="es-ES" sz="2400" dirty="0">
                <a:solidFill>
                  <a:srgbClr val="FF0000"/>
                </a:solidFill>
              </a:rPr>
              <a:t>= 68 </a:t>
            </a:r>
            <a:r>
              <a:rPr lang="es-ES" sz="2400" dirty="0" err="1">
                <a:solidFill>
                  <a:srgbClr val="FF0000"/>
                </a:solidFill>
              </a:rPr>
              <a:t>degrees</a:t>
            </a:r>
            <a:r>
              <a:rPr lang="es-ES" sz="2400" dirty="0">
                <a:solidFill>
                  <a:srgbClr val="FF0000"/>
                </a:solidFill>
              </a:rPr>
              <a:t> Fahrenheit</a:t>
            </a:r>
            <a:endParaRPr lang="es-ES" sz="2400" i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2">
                <a:extLst>
                  <a:ext uri="{FF2B5EF4-FFF2-40B4-BE49-F238E27FC236}">
                    <a16:creationId xmlns:a16="http://schemas.microsoft.com/office/drawing/2014/main" id="{82172301-51E5-1949-A185-EE7BEDC3E5A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980728" y="4965227"/>
                <a:ext cx="7488832" cy="8309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marL="457200" indent="-4572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indent="0"/>
                <a:r>
                  <a:rPr lang="en-GB" sz="2400" dirty="0"/>
                  <a:t>2.	If 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</a:t>
                </a:r>
                <a:r>
                  <a:rPr lang="en-GB" sz="2400" i="1" dirty="0"/>
                  <a:t> </a:t>
                </a:r>
                <a:r>
                  <a:rPr lang="en-GB" sz="2400" dirty="0"/>
                  <a:t>= </a:t>
                </a:r>
                <a:r>
                  <a:rPr lang="en-GB" sz="24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 </a:t>
                </a:r>
                <a:r>
                  <a:rPr lang="en-GB" sz="2400" i="1" baseline="30000" dirty="0" smtClean="0"/>
                  <a:t>2</a:t>
                </a:r>
                <a:r>
                  <a:rPr lang="en-GB" sz="2400" i="1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 dirty="0" smtClean="0">
                        <a:latin typeface="Cambria Math" panose="02040503050406030204" pitchFamily="18" charset="0"/>
                      </a:rPr>
                      <m:t>− </m:t>
                    </m:r>
                  </m:oMath>
                </a14:m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</a:t>
                </a:r>
                <a:r>
                  <a:rPr lang="en-GB" sz="2400" baseline="30000" dirty="0"/>
                  <a:t>2 </a:t>
                </a:r>
                <a:r>
                  <a:rPr lang="en-GB" sz="2400" dirty="0"/>
                  <a:t> calculate 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</a:t>
                </a:r>
                <a:r>
                  <a:rPr lang="en-GB" sz="2400" i="1" dirty="0" smtClean="0"/>
                  <a:t> </a:t>
                </a:r>
                <a:r>
                  <a:rPr lang="en-GB" sz="2400" dirty="0"/>
                  <a:t>if </a:t>
                </a:r>
                <a:r>
                  <a:rPr lang="en-GB" sz="24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r>
                  <a:rPr lang="en-GB" sz="2400" i="1" dirty="0" smtClean="0"/>
                  <a:t> </a:t>
                </a:r>
                <a:r>
                  <a:rPr lang="en-GB" sz="2400" dirty="0"/>
                  <a:t>= 10 and 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</a:t>
                </a:r>
                <a:r>
                  <a:rPr lang="en-GB" sz="2400" i="1" dirty="0" smtClean="0"/>
                  <a:t> </a:t>
                </a:r>
                <a:r>
                  <a:rPr lang="en-GB" sz="2400" dirty="0"/>
                  <a:t>= </a:t>
                </a:r>
                <a14:m>
                  <m:oMath xmlns:m="http://schemas.openxmlformats.org/officeDocument/2006/math">
                    <m:r>
                      <a:rPr lang="en-GB" sz="24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/>
                  <a:t>7 </a:t>
                </a:r>
                <a:endParaRPr lang="en-US" altLang="en-US" sz="2400" dirty="0"/>
              </a:p>
              <a:p>
                <a:pPr marL="0" indent="0"/>
                <a:r>
                  <a:rPr lang="en-US" altLang="en-US" sz="2400" dirty="0"/>
                  <a:t>     </a:t>
                </a:r>
              </a:p>
            </p:txBody>
          </p:sp>
        </mc:Choice>
        <mc:Fallback xmlns="">
          <p:sp>
            <p:nvSpPr>
              <p:cNvPr id="10" name="TextBox 2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82172301-51E5-1949-A185-EE7BEDC3E5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980728" y="4965227"/>
                <a:ext cx="7488832" cy="830997"/>
              </a:xfrm>
              <a:prstGeom prst="rect">
                <a:avLst/>
              </a:prstGeom>
              <a:blipFill rotWithShape="1">
                <a:blip r:embed="rId2"/>
                <a:stretch>
                  <a:fillRect l="-1303" t="-5882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ectangle 11">
            <a:extLst>
              <a:ext uri="{FF2B5EF4-FFF2-40B4-BE49-F238E27FC236}">
                <a16:creationId xmlns:a16="http://schemas.microsoft.com/office/drawing/2014/main" id="{CD1CA36D-0EE1-F141-9B79-BC8CE1606038}"/>
              </a:ext>
            </a:extLst>
          </p:cNvPr>
          <p:cNvSpPr/>
          <p:nvPr/>
        </p:nvSpPr>
        <p:spPr>
          <a:xfrm>
            <a:off x="10465440" y="4894970"/>
            <a:ext cx="104868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s-ES" sz="2400" i="1" dirty="0" smtClean="0">
                <a:solidFill>
                  <a:srgbClr val="FF0000"/>
                </a:solidFill>
              </a:rPr>
              <a:t> </a:t>
            </a:r>
            <a:r>
              <a:rPr lang="es-ES" sz="2400" dirty="0">
                <a:solidFill>
                  <a:srgbClr val="FF0000"/>
                </a:solidFill>
              </a:rPr>
              <a:t>= 51</a:t>
            </a:r>
            <a:endParaRPr lang="es-ES" sz="2400" i="1" dirty="0">
              <a:solidFill>
                <a:srgbClr val="FF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E0F5CA7-A1EF-5442-A592-1A9C56D71D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517" y="56659"/>
            <a:ext cx="2207568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F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F1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</a:t>
            </a:r>
            <a:r>
              <a:rPr lang="en-US" altLang="en-US" b="1" dirty="0" smtClean="0">
                <a:solidFill>
                  <a:prstClr val="white"/>
                </a:solidFill>
              </a:rPr>
              <a:t>F1.4</a:t>
            </a:r>
            <a:endParaRPr lang="en-US" altLang="en-US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2240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5" grpId="0"/>
      <p:bldP spid="6" grpId="0"/>
      <p:bldP spid="11" grpId="0"/>
      <p:bldP spid="16" grpId="0"/>
      <p:bldP spid="10" grpId="0"/>
      <p:bldP spid="1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Box 1">
            <a:extLst>
              <a:ext uri="{FF2B5EF4-FFF2-40B4-BE49-F238E27FC236}">
                <a16:creationId xmlns:a16="http://schemas.microsoft.com/office/drawing/2014/main" id="{8B52B4C6-DA2B-0547-97B0-9A9D902646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6786" y="31132"/>
            <a:ext cx="991521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 </a:t>
            </a:r>
            <a:r>
              <a:rPr kumimoji="0" lang="en-US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F1.4: 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Review</a:t>
            </a:r>
          </a:p>
        </p:txBody>
      </p:sp>
      <p:sp>
        <p:nvSpPr>
          <p:cNvPr id="15364" name="TextBox 1">
            <a:extLst>
              <a:ext uri="{FF2B5EF4-FFF2-40B4-BE49-F238E27FC236}">
                <a16:creationId xmlns:a16="http://schemas.microsoft.com/office/drawing/2014/main" id="{E7CC74F8-45F4-7F42-8935-A4038D39D3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1019175"/>
            <a:ext cx="998443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You have completed the </a:t>
            </a:r>
            <a:r>
              <a:rPr kumimoji="0" lang="en-US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third 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80F8782-DF76-DB40-940C-99195A3852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2177" y="2192765"/>
            <a:ext cx="998443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If you have completed and understood this </a:t>
            </a:r>
            <a:r>
              <a:rPr kumimoji="0" lang="en-US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section,</a:t>
            </a:r>
            <a:br>
              <a:rPr kumimoji="0" lang="en-US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</a:br>
            <a:r>
              <a:rPr kumimoji="0" lang="en-US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click</a:t>
            </a:r>
            <a:r>
              <a:rPr kumimoji="0" lang="en-US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to start the 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next Section.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145AA3-138E-F040-BCA6-F2E25BC375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3776664"/>
            <a:ext cx="9984432" cy="1508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If you need more examples and interactive practice, go to</a:t>
            </a:r>
            <a:b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</a:br>
            <a:r>
              <a:rPr kumimoji="0" lang="en-US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  <a:hlinkClick r:id="rId2"/>
              </a:rPr>
              <a:t>http://szalonta.hu/ske/text/F1/skef1s4.html</a:t>
            </a:r>
            <a:endParaRPr kumimoji="0" lang="en-US" altLang="en-US" sz="24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1795AB3-9361-A14E-B00B-69D3DC525E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36214" y="44636"/>
            <a:ext cx="241300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STRAND </a:t>
            </a:r>
            <a:r>
              <a:rPr kumimoji="0" lang="en-US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F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Unit F1 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 </a:t>
            </a:r>
            <a:r>
              <a:rPr kumimoji="0" lang="en-US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F1.4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76360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659028" y="972316"/>
            <a:ext cx="648017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Some formulae such as</a:t>
            </a:r>
          </a:p>
        </p:txBody>
      </p:sp>
      <p:sp>
        <p:nvSpPr>
          <p:cNvPr id="9" name="TextBox 1">
            <a:extLst>
              <a:ext uri="{FF2B5EF4-FFF2-40B4-BE49-F238E27FC236}">
                <a16:creationId xmlns:a16="http://schemas.microsoft.com/office/drawing/2014/main" id="{CF46CCE3-72A7-FF4E-B2E5-8376CDB839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27246" y="55484"/>
            <a:ext cx="989968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</a:pPr>
            <a:r>
              <a:rPr lang="en-US" altLang="en-US" sz="2800" b="1" dirty="0"/>
              <a:t>More Complex Formulae: Examples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6322398" y="794524"/>
                <a:ext cx="1709379" cy="85093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𝑓</m:t>
                          </m:r>
                        </m:den>
                      </m:f>
                      <m:r>
                        <a:rPr lang="en-GB" sz="240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𝑢</m:t>
                          </m:r>
                        </m:den>
                      </m:f>
                      <m:r>
                        <a:rPr lang="en-GB" sz="2400">
                          <a:latin typeface="Cambria Math" panose="02040503050406030204" pitchFamily="18" charset="0"/>
                        </a:rPr>
                        <m:t>+ </m:t>
                      </m:r>
                      <m:f>
                        <m:f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𝑣</m:t>
                          </m:r>
                        </m:den>
                      </m:f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2398" y="794524"/>
                <a:ext cx="1709379" cy="850939"/>
              </a:xfrm>
              <a:prstGeom prst="rect">
                <a:avLst/>
              </a:prstGeom>
              <a:blipFill>
                <a:blip r:embed="rId2"/>
                <a:stretch>
                  <a:fillRect b="-882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/>
          <p:cNvSpPr/>
          <p:nvPr/>
        </p:nvSpPr>
        <p:spPr>
          <a:xfrm>
            <a:off x="8536995" y="994944"/>
            <a:ext cx="69923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dirty="0"/>
              <a:t>and</a:t>
            </a:r>
          </a:p>
        </p:txBody>
      </p:sp>
      <p:sp>
        <p:nvSpPr>
          <p:cNvPr id="7" name="Rectangle 6"/>
          <p:cNvSpPr/>
          <p:nvPr/>
        </p:nvSpPr>
        <p:spPr>
          <a:xfrm>
            <a:off x="9491379" y="1015525"/>
            <a:ext cx="161775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GB" sz="2400" i="1" baseline="30000" dirty="0"/>
              <a:t>2</a:t>
            </a:r>
            <a:r>
              <a:rPr lang="en-GB" sz="2400" i="1" dirty="0"/>
              <a:t> </a:t>
            </a:r>
            <a:r>
              <a:rPr lang="en-GB" sz="2400" dirty="0"/>
              <a:t>= </a:t>
            </a:r>
            <a:r>
              <a:rPr lang="en-GB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2400" i="1" baseline="30000" dirty="0"/>
              <a:t>2</a:t>
            </a:r>
            <a:r>
              <a:rPr lang="en-GB" sz="2400" i="1" dirty="0"/>
              <a:t> </a:t>
            </a:r>
            <a:r>
              <a:rPr lang="en-GB" sz="2400" dirty="0"/>
              <a:t>+ </a:t>
            </a:r>
            <a:r>
              <a:rPr lang="en-GB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2400" baseline="30000" dirty="0"/>
              <a:t>2</a:t>
            </a:r>
            <a:endParaRPr lang="en-US" altLang="en-US" sz="2400" dirty="0"/>
          </a:p>
        </p:txBody>
      </p:sp>
      <p:sp>
        <p:nvSpPr>
          <p:cNvPr id="8" name="Rectangle 7"/>
          <p:cNvSpPr/>
          <p:nvPr/>
        </p:nvSpPr>
        <p:spPr>
          <a:xfrm>
            <a:off x="2659028" y="1668091"/>
            <a:ext cx="8693556" cy="9079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do not give you a value straight away when you substitute in. </a:t>
            </a:r>
          </a:p>
          <a:p>
            <a:pPr>
              <a:spcBef>
                <a:spcPts val="600"/>
              </a:spcBef>
            </a:pPr>
            <a:r>
              <a:rPr lang="en-GB" sz="2400" dirty="0"/>
              <a:t>For example:</a:t>
            </a:r>
          </a:p>
        </p:txBody>
      </p:sp>
      <p:sp>
        <p:nvSpPr>
          <p:cNvPr id="10" name="Rectangle 9"/>
          <p:cNvSpPr/>
          <p:nvPr/>
        </p:nvSpPr>
        <p:spPr>
          <a:xfrm>
            <a:off x="2677486" y="2561266"/>
            <a:ext cx="81499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dirty="0"/>
              <a:t>Find the value of </a:t>
            </a:r>
            <a:r>
              <a:rPr lang="en-GB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GB" sz="2400" i="1" dirty="0" smtClean="0"/>
              <a:t> </a:t>
            </a:r>
            <a:r>
              <a:rPr lang="en-GB" sz="2400" dirty="0"/>
              <a:t>when </a:t>
            </a:r>
            <a:r>
              <a:rPr lang="en-GB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GB" sz="2400" i="1" baseline="30000" dirty="0" smtClean="0"/>
              <a:t>2</a:t>
            </a:r>
            <a:r>
              <a:rPr lang="en-GB" sz="2400" i="1" dirty="0" smtClean="0"/>
              <a:t> </a:t>
            </a:r>
            <a:r>
              <a:rPr lang="en-GB" sz="2400" dirty="0"/>
              <a:t>= </a:t>
            </a:r>
            <a:r>
              <a:rPr lang="en-GB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2400" i="1" baseline="30000" dirty="0" smtClean="0"/>
              <a:t>2</a:t>
            </a:r>
            <a:r>
              <a:rPr lang="en-GB" sz="2400" i="1" dirty="0" smtClean="0"/>
              <a:t> </a:t>
            </a:r>
            <a:r>
              <a:rPr lang="en-GB" sz="2400" dirty="0"/>
              <a:t>+ </a:t>
            </a:r>
            <a:r>
              <a:rPr lang="en-GB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2400" baseline="30000" dirty="0" smtClean="0"/>
              <a:t>2</a:t>
            </a:r>
            <a:r>
              <a:rPr lang="en-GB" sz="2400" dirty="0"/>
              <a:t>,  if </a:t>
            </a:r>
            <a:r>
              <a:rPr lang="en-GB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2400" i="1" dirty="0" smtClean="0"/>
              <a:t> </a:t>
            </a:r>
            <a:r>
              <a:rPr lang="en-GB" sz="2400" dirty="0"/>
              <a:t>= 3.6 and </a:t>
            </a:r>
            <a:r>
              <a:rPr lang="en-GB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2400" i="1" dirty="0" smtClean="0"/>
              <a:t> </a:t>
            </a:r>
            <a:r>
              <a:rPr lang="en-GB" sz="2400" dirty="0"/>
              <a:t>= 4.8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742319" y="2987386"/>
            <a:ext cx="2794676" cy="180049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en-GB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GB" sz="2400" i="1" baseline="30000" dirty="0" smtClean="0"/>
              <a:t>2</a:t>
            </a:r>
            <a:r>
              <a:rPr lang="en-GB" sz="2400" i="1" dirty="0" smtClean="0"/>
              <a:t> </a:t>
            </a:r>
            <a:r>
              <a:rPr lang="en-GB" sz="2400" i="1" dirty="0"/>
              <a:t>	</a:t>
            </a:r>
            <a:r>
              <a:rPr lang="en-GB" sz="2400" dirty="0"/>
              <a:t>= </a:t>
            </a:r>
            <a:r>
              <a:rPr lang="en-GB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2400" i="1" baseline="30000" dirty="0" smtClean="0"/>
              <a:t>2</a:t>
            </a:r>
            <a:r>
              <a:rPr lang="en-GB" sz="2400" i="1" dirty="0" smtClean="0"/>
              <a:t> </a:t>
            </a:r>
            <a:r>
              <a:rPr lang="en-GB" sz="2400" dirty="0"/>
              <a:t>+ </a:t>
            </a:r>
            <a:r>
              <a:rPr lang="en-GB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2400" baseline="30000" dirty="0" smtClean="0"/>
              <a:t>2</a:t>
            </a:r>
            <a:endParaRPr lang="en-GB" sz="2400" dirty="0"/>
          </a:p>
          <a:p>
            <a:pPr>
              <a:spcAft>
                <a:spcPts val="600"/>
              </a:spcAft>
            </a:pPr>
            <a:r>
              <a:rPr lang="en-GB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GB" sz="2400" i="1" baseline="30000" dirty="0" smtClean="0"/>
              <a:t>2 </a:t>
            </a:r>
            <a:r>
              <a:rPr lang="en-GB" sz="2400" dirty="0"/>
              <a:t>	= 3.6</a:t>
            </a:r>
            <a:r>
              <a:rPr lang="en-GB" sz="2400" i="1" baseline="30000" dirty="0"/>
              <a:t>2</a:t>
            </a:r>
            <a:r>
              <a:rPr lang="en-GB" sz="2400" i="1" dirty="0"/>
              <a:t> </a:t>
            </a:r>
            <a:r>
              <a:rPr lang="en-GB" sz="2400" dirty="0"/>
              <a:t>+ 4.8</a:t>
            </a:r>
            <a:r>
              <a:rPr lang="en-GB" sz="2400" baseline="30000" dirty="0"/>
              <a:t>2</a:t>
            </a:r>
            <a:endParaRPr lang="en-GB" sz="2400" dirty="0"/>
          </a:p>
          <a:p>
            <a:pPr>
              <a:spcAft>
                <a:spcPts val="600"/>
              </a:spcAft>
            </a:pPr>
            <a:r>
              <a:rPr lang="en-GB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GB" sz="2400" i="1" baseline="30000" dirty="0" smtClean="0"/>
              <a:t>2 </a:t>
            </a:r>
            <a:r>
              <a:rPr lang="en-GB" sz="2400" dirty="0"/>
              <a:t>	= 12.96 + 23.04</a:t>
            </a:r>
          </a:p>
          <a:p>
            <a:pPr>
              <a:spcAft>
                <a:spcPts val="600"/>
              </a:spcAft>
            </a:pPr>
            <a:r>
              <a:rPr lang="en-GB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GB" sz="2400" i="1" baseline="30000" dirty="0" smtClean="0"/>
              <a:t>2 </a:t>
            </a:r>
            <a:r>
              <a:rPr lang="en-GB" sz="2400" i="1" baseline="30000" dirty="0"/>
              <a:t>	</a:t>
            </a:r>
            <a:r>
              <a:rPr lang="en-GB" altLang="en-US" sz="2400" dirty="0"/>
              <a:t>= 36		</a:t>
            </a:r>
            <a:endParaRPr lang="en-GB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ECB6ADA6-CF8E-5643-A66E-143C6F01374C}"/>
                  </a:ext>
                </a:extLst>
              </p:cNvPr>
              <p:cNvSpPr txBox="1"/>
              <p:nvPr/>
            </p:nvSpPr>
            <p:spPr>
              <a:xfrm>
                <a:off x="2659028" y="4787879"/>
                <a:ext cx="9532972" cy="13890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lang="en-GB" sz="2400" dirty="0"/>
                  <a:t>Now the square root can be taken of both sides to give</a:t>
                </a:r>
              </a:p>
              <a:p>
                <a:pPr>
                  <a:spcAft>
                    <a:spcPts val="600"/>
                  </a:spcAft>
                </a:pPr>
                <a:r>
                  <a:rPr lang="en-GB" sz="2400" i="1" dirty="0"/>
                  <a:t>				       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z</a:t>
                </a:r>
                <a:r>
                  <a:rPr lang="en-GB" sz="2400" i="1" baseline="30000" dirty="0" smtClean="0"/>
                  <a:t> </a:t>
                </a:r>
                <a:r>
                  <a:rPr lang="en-GB" sz="2400" dirty="0"/>
                  <a:t>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36</m:t>
                        </m:r>
                      </m:e>
                    </m:rad>
                  </m:oMath>
                </a14:m>
                <a:r>
                  <a:rPr lang="en-GB" altLang="en-US" sz="2400" dirty="0"/>
                  <a:t>  = 6</a:t>
                </a:r>
                <a:endParaRPr lang="en-GB" sz="2400" dirty="0"/>
              </a:p>
              <a:p>
                <a:r>
                  <a:rPr lang="en-GB" sz="2400" dirty="0"/>
                  <a:t>Note here that 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z</a:t>
                </a:r>
                <a:r>
                  <a:rPr lang="en-GB" sz="2400" i="1" baseline="30000" dirty="0" smtClean="0"/>
                  <a:t> </a:t>
                </a:r>
                <a:r>
                  <a:rPr lang="en-GB" altLang="en-US" sz="2400" dirty="0"/>
                  <a:t>= </a:t>
                </a:r>
                <a14:m>
                  <m:oMath xmlns:m="http://schemas.openxmlformats.org/officeDocument/2006/math"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 sz="24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altLang="en-US" sz="2400" dirty="0"/>
                  <a:t>6  is another solution, as </a:t>
                </a:r>
                <a:r>
                  <a:rPr lang="en-GB" sz="2400" dirty="0"/>
                  <a:t>(</a:t>
                </a:r>
                <a14:m>
                  <m:oMath xmlns:m="http://schemas.openxmlformats.org/officeDocument/2006/math"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 sz="24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400" dirty="0"/>
                  <a:t>6) ×(</a:t>
                </a:r>
                <a14:m>
                  <m:oMath xmlns:m="http://schemas.openxmlformats.org/officeDocument/2006/math"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 </m:t>
                    </m:r>
                  </m:oMath>
                </a14:m>
                <a:r>
                  <a:rPr lang="en-GB" sz="2400" dirty="0"/>
                  <a:t>6) = 36</a:t>
                </a:r>
                <a:endParaRPr lang="en-GB" sz="2400" baseline="300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ECB6ADA6-CF8E-5643-A66E-143C6F0137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59028" y="4787879"/>
                <a:ext cx="9532972" cy="1389035"/>
              </a:xfrm>
              <a:prstGeom prst="rect">
                <a:avLst/>
              </a:prstGeom>
              <a:blipFill rotWithShape="1">
                <a:blip r:embed="rId3"/>
                <a:stretch>
                  <a:fillRect l="-959" t="-3070" b="-964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0E01B34F-4716-D043-9AE1-62BEE06116C2}"/>
                  </a:ext>
                </a:extLst>
              </p:cNvPr>
              <p:cNvSpPr/>
              <p:nvPr/>
            </p:nvSpPr>
            <p:spPr>
              <a:xfrm>
                <a:off x="4169132" y="6292764"/>
                <a:ext cx="5525872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sz="2400" dirty="0">
                    <a:solidFill>
                      <a:srgbClr val="FF0000"/>
                    </a:solidFill>
                    <a:latin typeface="+mj-lt"/>
                  </a:rPr>
                  <a:t>So we have solutions  </a:t>
                </a:r>
                <a:r>
                  <a:rPr lang="en-GB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z</a:t>
                </a:r>
                <a:r>
                  <a:rPr lang="en-GB" sz="2400" dirty="0">
                    <a:solidFill>
                      <a:srgbClr val="FF0000"/>
                    </a:solidFill>
                    <a:latin typeface="+mj-lt"/>
                  </a:rPr>
                  <a:t> = 6  or </a:t>
                </a:r>
                <a:r>
                  <a:rPr lang="en-GB" sz="2400" dirty="0" smtClean="0">
                    <a:solidFill>
                      <a:srgbClr val="FF0000"/>
                    </a:solidFill>
                    <a:latin typeface="+mj-lt"/>
                  </a:rPr>
                  <a:t> </a:t>
                </a:r>
                <a:r>
                  <a:rPr lang="en-GB" sz="2400" i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z</a:t>
                </a:r>
                <a:r>
                  <a:rPr lang="en-GB" sz="2400" dirty="0" smtClean="0">
                    <a:solidFill>
                      <a:srgbClr val="FF0000"/>
                    </a:solidFill>
                    <a:latin typeface="+mj-lt"/>
                  </a:rPr>
                  <a:t> </a:t>
                </a:r>
                <a:r>
                  <a:rPr lang="en-GB" sz="2400" dirty="0">
                    <a:solidFill>
                      <a:srgbClr val="FF0000"/>
                    </a:solidFill>
                    <a:latin typeface="+mj-lt"/>
                  </a:rPr>
                  <a:t>= </a:t>
                </a:r>
                <a14:m>
                  <m:oMath xmlns:m="http://schemas.openxmlformats.org/officeDocument/2006/math">
                    <m:r>
                      <a:rPr lang="en-GB" sz="24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  <a:latin typeface="+mj-lt"/>
                  </a:rPr>
                  <a:t>6</a:t>
                </a:r>
              </a:p>
            </p:txBody>
          </p:sp>
        </mc:Choice>
        <mc:Fallback xmlns="">
          <p:sp>
            <p:nvSpPr>
              <p:cNvPr id="14" name="Rectangle 13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0E01B34F-4716-D043-9AE1-62BEE06116C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69132" y="6292764"/>
                <a:ext cx="5525872" cy="461665"/>
              </a:xfrm>
              <a:prstGeom prst="rect">
                <a:avLst/>
              </a:prstGeom>
              <a:blipFill rotWithShape="1">
                <a:blip r:embed="rId4"/>
                <a:stretch>
                  <a:fillRect l="-1766" t="-1052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2E0F5CA7-A1EF-5442-A592-1A9C56D71D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517" y="56659"/>
            <a:ext cx="2207568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F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F1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</a:t>
            </a:r>
            <a:r>
              <a:rPr lang="en-US" altLang="en-US" b="1" dirty="0" smtClean="0">
                <a:solidFill>
                  <a:prstClr val="white"/>
                </a:solidFill>
              </a:rPr>
              <a:t>F1.5</a:t>
            </a:r>
            <a:endParaRPr lang="en-US" altLang="en-US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5395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10" grpId="0"/>
      <p:bldP spid="11" grpId="0" build="p"/>
      <p:bldP spid="2" grpId="0"/>
      <p:bldP spid="1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1">
            <a:extLst>
              <a:ext uri="{FF2B5EF4-FFF2-40B4-BE49-F238E27FC236}">
                <a16:creationId xmlns:a16="http://schemas.microsoft.com/office/drawing/2014/main" id="{CF46CCE3-72A7-FF4E-B2E5-8376CDB839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92316" y="1082"/>
            <a:ext cx="989968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</a:pPr>
            <a:r>
              <a:rPr lang="en-US" altLang="en-US" sz="2800" b="1" dirty="0"/>
              <a:t>More Complex Formulae: Examples</a:t>
            </a:r>
          </a:p>
        </p:txBody>
      </p:sp>
      <p:sp>
        <p:nvSpPr>
          <p:cNvPr id="8" name="Rectangle 7"/>
          <p:cNvSpPr/>
          <p:nvPr/>
        </p:nvSpPr>
        <p:spPr>
          <a:xfrm>
            <a:off x="2855640" y="765479"/>
            <a:ext cx="26630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b="1" dirty="0"/>
              <a:t>Example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6262012" y="1008890"/>
                <a:ext cx="1709379" cy="85093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𝑓</m:t>
                          </m:r>
                        </m:den>
                      </m:f>
                      <m:r>
                        <a:rPr lang="en-GB" sz="240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𝑢</m:t>
                          </m:r>
                        </m:den>
                      </m:f>
                      <m:r>
                        <a:rPr lang="en-GB" sz="2400">
                          <a:latin typeface="Cambria Math" panose="02040503050406030204" pitchFamily="18" charset="0"/>
                        </a:rPr>
                        <m:t>+ </m:t>
                      </m:r>
                      <m:f>
                        <m:f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𝑣</m:t>
                          </m:r>
                        </m:den>
                      </m:f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2012" y="1008890"/>
                <a:ext cx="1709379" cy="850939"/>
              </a:xfrm>
              <a:prstGeom prst="rect">
                <a:avLst/>
              </a:prstGeom>
              <a:blipFill>
                <a:blip r:embed="rId2"/>
                <a:stretch>
                  <a:fillRect b="-102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2862700" y="1223875"/>
                <a:ext cx="8705907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2400" dirty="0"/>
                  <a:t>Find the value of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400" dirty="0"/>
                  <a:t>when		             if 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</a:t>
                </a:r>
                <a:r>
                  <a:rPr lang="en-GB" sz="2400" i="1" dirty="0"/>
                  <a:t> </a:t>
                </a:r>
                <a:r>
                  <a:rPr lang="en-GB" sz="2400" dirty="0"/>
                  <a:t>= 10 and 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</a:t>
                </a:r>
                <a:r>
                  <a:rPr lang="en-GB" sz="2400" i="1" dirty="0"/>
                  <a:t> </a:t>
                </a:r>
                <a:r>
                  <a:rPr lang="en-GB" sz="2400" dirty="0"/>
                  <a:t>= 8 </a:t>
                </a: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62700" y="1223875"/>
                <a:ext cx="8705907" cy="461665"/>
              </a:xfrm>
              <a:prstGeom prst="rect">
                <a:avLst/>
              </a:prstGeom>
              <a:blipFill>
                <a:blip r:embed="rId3"/>
                <a:stretch>
                  <a:fillRect l="-1019" t="-10811" b="-270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ectangle 10"/>
          <p:cNvSpPr/>
          <p:nvPr/>
        </p:nvSpPr>
        <p:spPr>
          <a:xfrm>
            <a:off x="2862700" y="1882884"/>
            <a:ext cx="669647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b="1" dirty="0"/>
              <a:t>Solution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7698073" y="2170275"/>
                <a:ext cx="1837076" cy="85093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den>
                      </m:f>
                      <m:r>
                        <a:rPr lang="en-GB" sz="240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den>
                      </m:f>
                      <m:r>
                        <a:rPr lang="en-GB" sz="240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 </m:t>
                      </m:r>
                      <m:f>
                        <m:fPr>
                          <m:ctrlP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98073" y="2170275"/>
                <a:ext cx="1837076" cy="850939"/>
              </a:xfrm>
              <a:prstGeom prst="rect">
                <a:avLst/>
              </a:prstGeom>
              <a:blipFill>
                <a:blip r:embed="rId4"/>
                <a:stretch>
                  <a:fillRect b="-882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5942246" y="3685279"/>
                <a:ext cx="3098925" cy="85401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sz="32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3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</m:den>
                    </m:f>
                    <m:r>
                      <a:rPr lang="en-GB" sz="320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GB" sz="3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GB" sz="3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40</m:t>
                        </m:r>
                      </m:den>
                    </m:f>
                    <m:r>
                      <a:rPr lang="en-GB" sz="320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 </m:t>
                    </m:r>
                    <m:f>
                      <m:fPr>
                        <m:ctrlPr>
                          <a:rPr lang="en-GB" sz="3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GB" sz="3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40</m:t>
                        </m:r>
                      </m:den>
                    </m:f>
                  </m:oMath>
                </a14:m>
                <a:r>
                  <a:rPr lang="en-GB" sz="3200" dirty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3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9</m:t>
                        </m:r>
                      </m:num>
                      <m:den>
                        <m:r>
                          <a:rPr lang="en-GB" sz="3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40</m:t>
                        </m:r>
                      </m:den>
                    </m:f>
                  </m:oMath>
                </a14:m>
                <a:endParaRPr lang="en-GB" sz="32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2246" y="3685279"/>
                <a:ext cx="3098925" cy="854016"/>
              </a:xfrm>
              <a:prstGeom prst="rect">
                <a:avLst/>
              </a:prstGeom>
              <a:blipFill>
                <a:blip r:embed="rId5"/>
                <a:stretch>
                  <a:fillRect l="-1639" b="-735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/>
          <p:cNvSpPr/>
          <p:nvPr/>
        </p:nvSpPr>
        <p:spPr>
          <a:xfrm>
            <a:off x="2810921" y="2417816"/>
            <a:ext cx="572419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Substituting into the formula gives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810921" y="3135832"/>
            <a:ext cx="870590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Add the two fractions, with 40 as a common denominator: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661F2CC-256A-9E44-935D-73AAD1FD2229}"/>
              </a:ext>
            </a:extLst>
          </p:cNvPr>
          <p:cNvSpPr/>
          <p:nvPr/>
        </p:nvSpPr>
        <p:spPr>
          <a:xfrm>
            <a:off x="2934972" y="4749268"/>
            <a:ext cx="309892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We have found that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B64C448A-930E-5F47-8F4E-440781373229}"/>
                  </a:ext>
                </a:extLst>
              </p:cNvPr>
              <p:cNvSpPr/>
              <p:nvPr/>
            </p:nvSpPr>
            <p:spPr>
              <a:xfrm>
                <a:off x="5724798" y="4563054"/>
                <a:ext cx="1390573" cy="85093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f>
                        <m:fPr>
                          <m:ctrlP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den>
                      </m:f>
                      <m:r>
                        <a:rPr lang="en-GB" sz="240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9</m:t>
                          </m:r>
                        </m:num>
                        <m:den>
                          <m: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40</m:t>
                          </m:r>
                        </m:den>
                      </m:f>
                    </m:oMath>
                  </m:oMathPara>
                </a14:m>
                <a:endParaRPr lang="en-GB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B64C448A-930E-5F47-8F4E-44078137322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4798" y="4563054"/>
                <a:ext cx="1390573" cy="850939"/>
              </a:xfrm>
              <a:prstGeom prst="rect">
                <a:avLst/>
              </a:prstGeom>
              <a:blipFill>
                <a:blip r:embed="rId6"/>
                <a:stretch>
                  <a:fillRect l="-909" b="-882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79AF4C0-5380-7F40-9D81-01FC3CD3B97C}"/>
                  </a:ext>
                </a:extLst>
              </p:cNvPr>
              <p:cNvSpPr txBox="1"/>
              <p:nvPr/>
            </p:nvSpPr>
            <p:spPr>
              <a:xfrm>
                <a:off x="2934972" y="5460233"/>
                <a:ext cx="848988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>
                    <a:solidFill>
                      <a:srgbClr val="FF0000"/>
                    </a:solidFill>
                  </a:rPr>
                  <a:t>but to find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, turn both fractions upside-down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479AF4C0-5380-7F40-9D81-01FC3CD3B9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4972" y="5460233"/>
                <a:ext cx="8489884" cy="461665"/>
              </a:xfrm>
              <a:prstGeom prst="rect">
                <a:avLst/>
              </a:prstGeom>
              <a:blipFill rotWithShape="1">
                <a:blip r:embed="rId7"/>
                <a:stretch>
                  <a:fillRect l="-1077" t="-9333" b="-32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27CA0276-DBCA-DD46-AA35-650BB20FDA44}"/>
              </a:ext>
            </a:extLst>
          </p:cNvPr>
          <p:cNvSpPr txBox="1"/>
          <p:nvPr/>
        </p:nvSpPr>
        <p:spPr>
          <a:xfrm>
            <a:off x="2898568" y="6116068"/>
            <a:ext cx="33123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this gives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3F6BE6A0-72B4-354E-A0FE-6E32E7D6836C}"/>
                  </a:ext>
                </a:extLst>
              </p:cNvPr>
              <p:cNvSpPr/>
              <p:nvPr/>
            </p:nvSpPr>
            <p:spPr>
              <a:xfrm>
                <a:off x="4513651" y="5921898"/>
                <a:ext cx="1390573" cy="79444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f>
                        <m:fPr>
                          <m:ctrlP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num>
                        <m:den>
                          <m: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den>
                      </m:f>
                      <m:r>
                        <a:rPr lang="en-GB" sz="240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40</m:t>
                          </m:r>
                        </m:num>
                        <m:den>
                          <m: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9</m:t>
                          </m:r>
                        </m:den>
                      </m:f>
                    </m:oMath>
                  </m:oMathPara>
                </a14:m>
                <a:endParaRPr lang="en-GB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3F6BE6A0-72B4-354E-A0FE-6E32E7D6836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13651" y="5921898"/>
                <a:ext cx="1390573" cy="794448"/>
              </a:xfrm>
              <a:prstGeom prst="rect">
                <a:avLst/>
              </a:prstGeom>
              <a:blipFill>
                <a:blip r:embed="rId8"/>
                <a:stretch>
                  <a:fillRect b="-62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Rectangle 22">
            <a:extLst>
              <a:ext uri="{FF2B5EF4-FFF2-40B4-BE49-F238E27FC236}">
                <a16:creationId xmlns:a16="http://schemas.microsoft.com/office/drawing/2014/main" id="{1D4CE184-1261-9346-8C74-674EE38300B9}"/>
              </a:ext>
            </a:extLst>
          </p:cNvPr>
          <p:cNvSpPr/>
          <p:nvPr/>
        </p:nvSpPr>
        <p:spPr>
          <a:xfrm>
            <a:off x="6096000" y="6148717"/>
            <a:ext cx="45878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or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2395C17B-0BBB-8F4D-B2B9-25148A2AD37F}"/>
                  </a:ext>
                </a:extLst>
              </p:cNvPr>
              <p:cNvSpPr/>
              <p:nvPr/>
            </p:nvSpPr>
            <p:spPr>
              <a:xfrm>
                <a:off x="6746556" y="5968138"/>
                <a:ext cx="1323247" cy="7861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GB" sz="2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40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40</m:t>
                          </m:r>
                        </m:num>
                        <m:den>
                          <m: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9</m:t>
                          </m:r>
                        </m:den>
                      </m:f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2395C17B-0BBB-8F4D-B2B9-25148A2AD37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6556" y="5968138"/>
                <a:ext cx="1323247" cy="786177"/>
              </a:xfrm>
              <a:prstGeom prst="rect">
                <a:avLst/>
              </a:prstGeom>
              <a:blipFill>
                <a:blip r:embed="rId9"/>
                <a:stretch>
                  <a:fillRect b="-47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>
            <a:extLst>
              <a:ext uri="{FF2B5EF4-FFF2-40B4-BE49-F238E27FC236}">
                <a16:creationId xmlns:a16="http://schemas.microsoft.com/office/drawing/2014/main" id="{2E0F5CA7-A1EF-5442-A592-1A9C56D71D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517" y="56659"/>
            <a:ext cx="2207568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F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F1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</a:t>
            </a:r>
            <a:r>
              <a:rPr lang="en-US" altLang="en-US" b="1" dirty="0" smtClean="0">
                <a:solidFill>
                  <a:prstClr val="white"/>
                </a:solidFill>
              </a:rPr>
              <a:t>F1.5</a:t>
            </a:r>
            <a:endParaRPr lang="en-US" altLang="en-US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0231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4" grpId="0"/>
      <p:bldP spid="10" grpId="0"/>
      <p:bldP spid="11" grpId="0"/>
      <p:bldP spid="12" grpId="0"/>
      <p:bldP spid="15" grpId="0"/>
      <p:bldP spid="3" grpId="0"/>
      <p:bldP spid="17" grpId="0"/>
      <p:bldP spid="20" grpId="0"/>
      <p:bldP spid="21" grpId="0"/>
      <p:bldP spid="4" grpId="0"/>
      <p:bldP spid="5" grpId="0"/>
      <p:bldP spid="22" grpId="0"/>
      <p:bldP spid="23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1">
            <a:extLst>
              <a:ext uri="{FF2B5EF4-FFF2-40B4-BE49-F238E27FC236}">
                <a16:creationId xmlns:a16="http://schemas.microsoft.com/office/drawing/2014/main" id="{CF46CCE3-72A7-FF4E-B2E5-8376CDB839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35012"/>
            <a:ext cx="998443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Formulae</a:t>
            </a:r>
          </a:p>
        </p:txBody>
      </p:sp>
      <p:sp>
        <p:nvSpPr>
          <p:cNvPr id="15364" name="TextBox 1">
            <a:extLst>
              <a:ext uri="{FF2B5EF4-FFF2-40B4-BE49-F238E27FC236}">
                <a16:creationId xmlns:a16="http://schemas.microsoft.com/office/drawing/2014/main" id="{B5F46D1C-97CB-8A4A-A6DF-BEF6F4E906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93741" y="781371"/>
            <a:ext cx="7704856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GB" sz="2400" dirty="0"/>
              <a:t>In formulae, letters are used to represent numbers.</a:t>
            </a:r>
          </a:p>
          <a:p>
            <a:endParaRPr lang="en-US" altLang="en-US" sz="2400" dirty="0"/>
          </a:p>
          <a:p>
            <a:r>
              <a:rPr lang="en-US" altLang="en-US" sz="2400" dirty="0"/>
              <a:t>You have five sections to work through and there are check up audits </a:t>
            </a:r>
            <a:r>
              <a:rPr lang="en-US" altLang="en-US" sz="2400" dirty="0" smtClean="0"/>
              <a:t>and </a:t>
            </a:r>
            <a:r>
              <a:rPr lang="en-US" altLang="en-US" sz="2400" dirty="0"/>
              <a:t>fitness tests for each section. </a:t>
            </a:r>
          </a:p>
        </p:txBody>
      </p:sp>
      <p:sp>
        <p:nvSpPr>
          <p:cNvPr id="15365" name="TextBox 2">
            <a:extLst>
              <a:ext uri="{FF2B5EF4-FFF2-40B4-BE49-F238E27FC236}">
                <a16:creationId xmlns:a16="http://schemas.microsoft.com/office/drawing/2014/main" id="{49C288C9-FC2B-1C4A-A0A9-6BE06E56F8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39816" y="2705139"/>
            <a:ext cx="6334517" cy="341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Tx/>
              <a:buAutoNum type="arabicPeriod"/>
            </a:pPr>
            <a:r>
              <a:rPr lang="en-GB" sz="2400" dirty="0"/>
              <a:t>Using Formulae</a:t>
            </a:r>
          </a:p>
          <a:p>
            <a:pPr>
              <a:buFontTx/>
              <a:buAutoNum type="arabicPeriod"/>
            </a:pPr>
            <a:endParaRPr lang="en-US" altLang="en-US" sz="2400" dirty="0"/>
          </a:p>
          <a:p>
            <a:pPr>
              <a:buFontTx/>
              <a:buAutoNum type="arabicPeriod"/>
            </a:pPr>
            <a:r>
              <a:rPr lang="en-GB" sz="2400" dirty="0"/>
              <a:t>Construct and Use Simple Formulae</a:t>
            </a:r>
          </a:p>
          <a:p>
            <a:pPr>
              <a:buFontTx/>
              <a:buAutoNum type="arabicPeriod"/>
            </a:pPr>
            <a:endParaRPr lang="en-US" altLang="en-US" sz="2400" dirty="0"/>
          </a:p>
          <a:p>
            <a:pPr>
              <a:buFontTx/>
              <a:buAutoNum type="arabicPeriod"/>
            </a:pPr>
            <a:r>
              <a:rPr lang="en-GB" sz="2400" dirty="0"/>
              <a:t>Substitution into Formulae</a:t>
            </a:r>
          </a:p>
          <a:p>
            <a:pPr>
              <a:buFontTx/>
              <a:buAutoNum type="arabicPeriod"/>
            </a:pPr>
            <a:endParaRPr lang="en-GB" altLang="en-US" sz="2400" dirty="0"/>
          </a:p>
          <a:p>
            <a:pPr>
              <a:buFontTx/>
              <a:buAutoNum type="arabicPeriod"/>
            </a:pPr>
            <a:r>
              <a:rPr lang="en-GB" sz="2400" dirty="0"/>
              <a:t>More Complex Formulae</a:t>
            </a:r>
          </a:p>
          <a:p>
            <a:pPr>
              <a:buFontTx/>
              <a:buAutoNum type="arabicPeriod"/>
            </a:pPr>
            <a:endParaRPr lang="en-GB" altLang="en-US" sz="2400" dirty="0"/>
          </a:p>
          <a:p>
            <a:pPr>
              <a:buFontTx/>
              <a:buAutoNum type="arabicPeriod"/>
            </a:pPr>
            <a:r>
              <a:rPr lang="en-GB" sz="2400" dirty="0"/>
              <a:t>Changing the Subject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021B005A-8ABC-6347-A210-3BEF7279F2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6595"/>
            <a:ext cx="2111005" cy="784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altLang="en-US" b="1" dirty="0" smtClean="0">
                <a:solidFill>
                  <a:schemeClr val="bg1"/>
                </a:solidFill>
              </a:rPr>
              <a:t>Strand F </a:t>
            </a:r>
            <a:endParaRPr lang="en-US" altLang="en-US" b="1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</a:pPr>
            <a:r>
              <a:rPr lang="en-US" altLang="en-US" b="1" dirty="0" smtClean="0">
                <a:solidFill>
                  <a:schemeClr val="bg1"/>
                </a:solidFill>
              </a:rPr>
              <a:t>Unit F1</a:t>
            </a:r>
            <a:endParaRPr lang="en-US" alt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0907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1">
            <a:extLst>
              <a:ext uri="{FF2B5EF4-FFF2-40B4-BE49-F238E27FC236}">
                <a16:creationId xmlns:a16="http://schemas.microsoft.com/office/drawing/2014/main" id="{CF46CCE3-72A7-FF4E-B2E5-8376CDB839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1192" y="39872"/>
            <a:ext cx="989968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</a:pPr>
            <a:r>
              <a:rPr lang="en-US" altLang="en-US" sz="2800" b="1" dirty="0"/>
              <a:t>Section </a:t>
            </a:r>
            <a:r>
              <a:rPr lang="en-US" altLang="en-US" sz="2800" b="1" dirty="0" smtClean="0"/>
              <a:t>F1.5: </a:t>
            </a:r>
            <a:r>
              <a:rPr lang="en-US" altLang="en-US" sz="2800" b="1" dirty="0"/>
              <a:t>Fitness Check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6670943" y="1963328"/>
                <a:ext cx="1690014" cy="84933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𝑧</m:t>
                          </m:r>
                        </m:den>
                      </m:f>
                      <m:r>
                        <a:rPr lang="en-GB" sz="240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  <m:r>
                        <a:rPr lang="en-GB" sz="2400">
                          <a:latin typeface="Cambria Math" panose="02040503050406030204" pitchFamily="18" charset="0"/>
                        </a:rPr>
                        <m:t>+ </m:t>
                      </m:r>
                      <m:f>
                        <m:f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𝑦</m:t>
                          </m:r>
                        </m:den>
                      </m:f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70943" y="1963328"/>
                <a:ext cx="1690014" cy="849335"/>
              </a:xfrm>
              <a:prstGeom prst="rect">
                <a:avLst/>
              </a:prstGeom>
              <a:blipFill>
                <a:blip r:embed="rId2"/>
                <a:stretch>
                  <a:fillRect b="-597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2837238" y="2157164"/>
                <a:ext cx="8252826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2400" dirty="0">
                    <a:latin typeface="+mj-lt"/>
                  </a:rPr>
                  <a:t>1. Find the value of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/>
                      </a:rPr>
                      <m:t>𝑧</m:t>
                    </m:r>
                  </m:oMath>
                </a14:m>
                <a:r>
                  <a:rPr lang="en-GB" sz="2400" dirty="0">
                    <a:latin typeface="+mj-lt"/>
                  </a:rPr>
                  <a:t> when			        if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2400" i="1" dirty="0">
                    <a:latin typeface="+mj-lt"/>
                    <a:ea typeface="Cambria Math" panose="02040503050406030204" pitchFamily="18" charset="0"/>
                  </a:rPr>
                  <a:t> </a:t>
                </a:r>
                <a:r>
                  <a:rPr lang="en-GB" sz="2400" dirty="0">
                    <a:latin typeface="+mj-lt"/>
                  </a:rPr>
                  <a:t>= 3 and </a:t>
                </a:r>
                <a:r>
                  <a:rPr lang="en-GB" sz="2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2400" i="1" dirty="0">
                    <a:latin typeface="+mj-lt"/>
                  </a:rPr>
                  <a:t> </a:t>
                </a:r>
                <a:r>
                  <a:rPr lang="en-GB" sz="2400" dirty="0">
                    <a:latin typeface="+mj-lt"/>
                  </a:rPr>
                  <a:t>= 4 </a:t>
                </a: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37238" y="2157164"/>
                <a:ext cx="8252826" cy="523220"/>
              </a:xfrm>
              <a:prstGeom prst="rect">
                <a:avLst/>
              </a:prstGeom>
              <a:blipFill>
                <a:blip r:embed="rId3"/>
                <a:stretch>
                  <a:fillRect l="-922" t="-11905" r="-307" b="-309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2">
            <a:extLst>
              <a:ext uri="{FF2B5EF4-FFF2-40B4-BE49-F238E27FC236}">
                <a16:creationId xmlns:a16="http://schemas.microsoft.com/office/drawing/2014/main" id="{807349B1-2FAB-E541-9831-FB445C5731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86517" y="675828"/>
            <a:ext cx="734481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en-US" sz="2400" dirty="0">
                <a:solidFill>
                  <a:srgbClr val="FF0000"/>
                </a:solidFill>
              </a:rPr>
              <a:t>Here are some questions to check your progress; </a:t>
            </a:r>
          </a:p>
          <a:p>
            <a:r>
              <a:rPr lang="en-US" altLang="en-US" sz="2400" dirty="0">
                <a:solidFill>
                  <a:srgbClr val="FF0000"/>
                </a:solidFill>
              </a:rPr>
              <a:t>there are more practice questions if needed.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9726735" y="2735412"/>
                <a:ext cx="1298625" cy="78489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40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17</m:t>
                          </m:r>
                        </m:den>
                      </m:f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26735" y="2735412"/>
                <a:ext cx="1298625" cy="78489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69835799-C525-7F45-9EBC-0C3268DDDB52}"/>
                  </a:ext>
                </a:extLst>
              </p:cNvPr>
              <p:cNvSpPr/>
              <p:nvPr/>
            </p:nvSpPr>
            <p:spPr>
              <a:xfrm>
                <a:off x="2927648" y="3898410"/>
                <a:ext cx="8784976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2400" dirty="0">
                    <a:latin typeface="+mj-lt"/>
                  </a:rPr>
                  <a:t>2. Find the value of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/>
                      </a:rPr>
                      <m:t>𝑧</m:t>
                    </m:r>
                    <m:r>
                      <a:rPr lang="en-GB" sz="2400" i="1">
                        <a:latin typeface="Cambria Math"/>
                      </a:rPr>
                      <m:t> </m:t>
                    </m:r>
                  </m:oMath>
                </a14:m>
                <a:r>
                  <a:rPr lang="en-GB" sz="2400" dirty="0">
                    <a:latin typeface="+mj-lt"/>
                  </a:rPr>
                  <a:t>when				    if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2800" i="1" dirty="0">
                    <a:latin typeface="+mj-lt"/>
                  </a:rPr>
                  <a:t> </a:t>
                </a:r>
                <a:r>
                  <a:rPr lang="en-GB" sz="2800" dirty="0">
                    <a:latin typeface="+mj-lt"/>
                  </a:rPr>
                  <a:t>=</a:t>
                </a:r>
                <a:r>
                  <a:rPr lang="en-GB" sz="2400" dirty="0">
                    <a:latin typeface="+mj-lt"/>
                  </a:rPr>
                  <a:t> 6 and </a:t>
                </a:r>
                <a:r>
                  <a:rPr lang="en-GB" sz="2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2400" i="1" dirty="0">
                    <a:latin typeface="+mj-lt"/>
                  </a:rPr>
                  <a:t> </a:t>
                </a:r>
                <a:r>
                  <a:rPr lang="en-GB" sz="2400" dirty="0">
                    <a:latin typeface="+mj-lt"/>
                  </a:rPr>
                  <a:t>= 3</a:t>
                </a:r>
              </a:p>
            </p:txBody>
          </p:sp>
        </mc:Choice>
        <mc:Fallback xmlns="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69835799-C525-7F45-9EBC-0C3268DDDB5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7648" y="3898410"/>
                <a:ext cx="8784976" cy="523220"/>
              </a:xfrm>
              <a:prstGeom prst="rect">
                <a:avLst/>
              </a:prstGeom>
              <a:blipFill>
                <a:blip r:embed="rId5"/>
                <a:stretch>
                  <a:fillRect l="-1012" t="-11905" b="-309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16C31F12-29BA-244D-BFDE-DC5164711EE5}"/>
                  </a:ext>
                </a:extLst>
              </p:cNvPr>
              <p:cNvSpPr/>
              <p:nvPr/>
            </p:nvSpPr>
            <p:spPr>
              <a:xfrm>
                <a:off x="6670943" y="3751737"/>
                <a:ext cx="1752596" cy="84933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p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2400" i="1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+6</m:t>
                          </m:r>
                        </m:num>
                        <m:den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𝑦</m:t>
                          </m:r>
                        </m:den>
                      </m:f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7" name="Rectangle 16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16C31F12-29BA-244D-BFDE-DC5164711EE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70943" y="3751737"/>
                <a:ext cx="1752596" cy="84933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F763EE09-AA1C-F949-AF98-388BF067125C}"/>
                  </a:ext>
                </a:extLst>
              </p:cNvPr>
              <p:cNvSpPr/>
              <p:nvPr/>
            </p:nvSpPr>
            <p:spPr>
              <a:xfrm>
                <a:off x="9221212" y="4731700"/>
                <a:ext cx="2278188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𝑧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  <a:latin typeface="Times-Italic"/>
                  </a:rPr>
                  <a:t> </a:t>
                </a:r>
                <a:r>
                  <a:rPr lang="en-GB" sz="2400" dirty="0">
                    <a:solidFill>
                      <a:srgbClr val="FF0000"/>
                    </a:solidFill>
                    <a:latin typeface="Symbol" panose="05050102010706020507" pitchFamily="18" charset="2"/>
                  </a:rPr>
                  <a:t>= </a:t>
                </a:r>
                <a:r>
                  <a:rPr lang="en-GB" sz="2400" dirty="0">
                    <a:solidFill>
                      <a:srgbClr val="FF0000"/>
                    </a:solidFill>
                    <a:latin typeface="Times-Roman"/>
                  </a:rPr>
                  <a:t>2  or 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𝑧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  <a:latin typeface="Times-Italic"/>
                  </a:rPr>
                  <a:t> </a:t>
                </a:r>
                <a:r>
                  <a:rPr lang="en-GB" sz="2400" dirty="0">
                    <a:solidFill>
                      <a:srgbClr val="FF0000"/>
                    </a:solidFill>
                    <a:latin typeface="Symbol" panose="05050102010706020507" pitchFamily="18" charset="2"/>
                  </a:rPr>
                  <a:t>= -</a:t>
                </a:r>
                <a:r>
                  <a:rPr lang="en-GB" sz="2400" dirty="0">
                    <a:solidFill>
                      <a:srgbClr val="FF0000"/>
                    </a:solidFill>
                    <a:latin typeface="Times-Roman"/>
                  </a:rPr>
                  <a:t>2</a:t>
                </a:r>
                <a:endParaRPr lang="en-US" sz="2400" dirty="0"/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="" xmlns:a16="http://schemas.microsoft.com/office/drawing/2014/main" id="{F763EE09-AA1C-F949-AF98-388BF067125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21212" y="4731700"/>
                <a:ext cx="2278188" cy="461665"/>
              </a:xfrm>
              <a:prstGeom prst="rect">
                <a:avLst/>
              </a:prstGeom>
              <a:blipFill rotWithShape="1">
                <a:blip r:embed="rId7"/>
                <a:stretch>
                  <a:fillRect t="-10526" r="-3217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2E0F5CA7-A1EF-5442-A592-1A9C56D71D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517" y="56659"/>
            <a:ext cx="2207568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F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F1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</a:t>
            </a:r>
            <a:r>
              <a:rPr lang="en-US" altLang="en-US" b="1" dirty="0" smtClean="0">
                <a:solidFill>
                  <a:prstClr val="white"/>
                </a:solidFill>
              </a:rPr>
              <a:t>F1.5</a:t>
            </a:r>
            <a:endParaRPr lang="en-US" altLang="en-US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6073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0" grpId="0"/>
      <p:bldP spid="18" grpId="0"/>
      <p:bldP spid="6" grpId="0"/>
      <p:bldP spid="2" grpId="0"/>
      <p:bldP spid="17" grpId="0"/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Box 1">
            <a:extLst>
              <a:ext uri="{FF2B5EF4-FFF2-40B4-BE49-F238E27FC236}">
                <a16:creationId xmlns:a16="http://schemas.microsoft.com/office/drawing/2014/main" id="{8B52B4C6-DA2B-0547-97B0-9A9D902646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6786" y="31132"/>
            <a:ext cx="991521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 </a:t>
            </a:r>
            <a:r>
              <a:rPr kumimoji="0" lang="en-US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F1.5: 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Review</a:t>
            </a:r>
          </a:p>
        </p:txBody>
      </p:sp>
      <p:sp>
        <p:nvSpPr>
          <p:cNvPr id="15364" name="TextBox 1">
            <a:extLst>
              <a:ext uri="{FF2B5EF4-FFF2-40B4-BE49-F238E27FC236}">
                <a16:creationId xmlns:a16="http://schemas.microsoft.com/office/drawing/2014/main" id="{E7CC74F8-45F4-7F42-8935-A4038D39D3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1019175"/>
            <a:ext cx="998443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You have completed the </a:t>
            </a:r>
            <a:r>
              <a:rPr kumimoji="0" lang="en-US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fourth 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80F8782-DF76-DB40-940C-99195A3852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2177" y="2192765"/>
            <a:ext cx="998443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If you have completed and understood this </a:t>
            </a:r>
            <a:r>
              <a:rPr kumimoji="0" lang="en-US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section,</a:t>
            </a:r>
            <a:br>
              <a:rPr kumimoji="0" lang="en-US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</a:br>
            <a:r>
              <a:rPr kumimoji="0" lang="en-US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click</a:t>
            </a:r>
            <a:r>
              <a:rPr kumimoji="0" lang="en-US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to start the 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next Section.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145AA3-138E-F040-BCA6-F2E25BC375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3776664"/>
            <a:ext cx="9984432" cy="1508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If you need more examples and interactive practice, go to</a:t>
            </a:r>
            <a:b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</a:br>
            <a:r>
              <a:rPr kumimoji="0" lang="en-US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  <a:hlinkClick r:id="rId2"/>
              </a:rPr>
              <a:t>http://szalonta.hu/ske/text/F1/skef1s5.html</a:t>
            </a:r>
            <a:endParaRPr kumimoji="0" lang="en-US" altLang="en-US" sz="24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1795AB3-9361-A14E-B00B-69D3DC525E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36214" y="44636"/>
            <a:ext cx="241300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STRAND </a:t>
            </a:r>
            <a:r>
              <a:rPr kumimoji="0" lang="en-US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F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Unit F1 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 </a:t>
            </a:r>
            <a:r>
              <a:rPr kumimoji="0" lang="en-US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F1.5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1002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927648" y="868186"/>
            <a:ext cx="8064895" cy="57092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Sometimes a formula can be rearranged into a more useful format. For example, the formula</a:t>
            </a:r>
          </a:p>
          <a:p>
            <a:endParaRPr lang="en-GB" sz="2400" dirty="0"/>
          </a:p>
          <a:p>
            <a:r>
              <a:rPr lang="en-GB" sz="2400" i="1" dirty="0"/>
              <a:t>					F </a:t>
            </a:r>
            <a:r>
              <a:rPr lang="en-GB" sz="2400" dirty="0"/>
              <a:t>= 1.8</a:t>
            </a:r>
            <a:r>
              <a:rPr lang="en-GB" sz="2400" i="1" dirty="0"/>
              <a:t>C </a:t>
            </a:r>
            <a:r>
              <a:rPr lang="en-GB" sz="2400" dirty="0"/>
              <a:t>+ 32</a:t>
            </a:r>
          </a:p>
          <a:p>
            <a:endParaRPr lang="en-GB" sz="2400" dirty="0"/>
          </a:p>
          <a:p>
            <a:r>
              <a:rPr lang="en-GB" sz="2400" dirty="0"/>
              <a:t>can be used to convert temperatures in degrees Celsius to degrees Fahrenheit. It can be rearranged into the form</a:t>
            </a:r>
          </a:p>
          <a:p>
            <a:endParaRPr lang="en-GB" sz="2400" dirty="0"/>
          </a:p>
          <a:p>
            <a:r>
              <a:rPr lang="en-GB" sz="2400" i="1" dirty="0"/>
              <a:t>					C </a:t>
            </a:r>
            <a:r>
              <a:rPr lang="en-GB" sz="2400" dirty="0"/>
              <a:t>= . . .</a:t>
            </a:r>
          </a:p>
          <a:p>
            <a:endParaRPr lang="en-GB" sz="2400" dirty="0"/>
          </a:p>
          <a:p>
            <a:r>
              <a:rPr lang="en-GB" sz="2400" dirty="0"/>
              <a:t>to enable temperatures in degrees Fahrenheit to be converted to degrees Celsius.</a:t>
            </a:r>
          </a:p>
          <a:p>
            <a:endParaRPr lang="en-GB" sz="2400" dirty="0"/>
          </a:p>
          <a:p>
            <a:pPr>
              <a:spcAft>
                <a:spcPts val="600"/>
              </a:spcAft>
            </a:pPr>
            <a:r>
              <a:rPr lang="en-GB" sz="2400" dirty="0"/>
              <a:t>We say that the formula has been </a:t>
            </a:r>
          </a:p>
          <a:p>
            <a:r>
              <a:rPr lang="en-GB" sz="2400" b="1" i="1" dirty="0"/>
              <a:t>      “rearranged to make C the subject of the formula”</a:t>
            </a:r>
            <a:r>
              <a:rPr lang="en-GB" sz="2400" dirty="0"/>
              <a:t>.</a:t>
            </a:r>
          </a:p>
        </p:txBody>
      </p:sp>
      <p:sp>
        <p:nvSpPr>
          <p:cNvPr id="9" name="TextBox 1">
            <a:extLst>
              <a:ext uri="{FF2B5EF4-FFF2-40B4-BE49-F238E27FC236}">
                <a16:creationId xmlns:a16="http://schemas.microsoft.com/office/drawing/2014/main" id="{CF46CCE3-72A7-FF4E-B2E5-8376CDB839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92316" y="22435"/>
            <a:ext cx="97083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</a:pPr>
            <a:r>
              <a:rPr lang="en-US" altLang="en-US" sz="2800" b="1" dirty="0"/>
              <a:t>Changing the Subject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E0F5CA7-A1EF-5442-A592-1A9C56D71D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517" y="56659"/>
            <a:ext cx="2207568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F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F1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</a:t>
            </a:r>
            <a:r>
              <a:rPr lang="en-US" altLang="en-US" b="1" dirty="0" smtClean="0">
                <a:solidFill>
                  <a:prstClr val="white"/>
                </a:solidFill>
              </a:rPr>
              <a:t>F1.6</a:t>
            </a:r>
            <a:endParaRPr lang="en-US" altLang="en-US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4902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TextBox 1">
            <a:extLst>
              <a:ext uri="{FF2B5EF4-FFF2-40B4-BE49-F238E27FC236}">
                <a16:creationId xmlns:a16="http://schemas.microsoft.com/office/drawing/2014/main" id="{B5F46D1C-97CB-8A4A-A6DF-BEF6F4E906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00352" y="1211747"/>
            <a:ext cx="6480175" cy="1354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Aft>
                <a:spcPts val="600"/>
              </a:spcAft>
            </a:pPr>
            <a:r>
              <a:rPr lang="en-GB" sz="2400" dirty="0"/>
              <a:t>Rearrange the formula</a:t>
            </a:r>
            <a:endParaRPr lang="en-GB" sz="2400" i="1" dirty="0"/>
          </a:p>
          <a:p>
            <a:pPr>
              <a:spcAft>
                <a:spcPts val="600"/>
              </a:spcAft>
            </a:pPr>
            <a:r>
              <a:rPr lang="en-GB" sz="2400" i="1" dirty="0"/>
              <a:t>				F </a:t>
            </a:r>
            <a:r>
              <a:rPr lang="en-GB" sz="2400" dirty="0"/>
              <a:t>= 1.8</a:t>
            </a:r>
            <a:r>
              <a:rPr lang="en-GB" sz="2400" i="1" dirty="0"/>
              <a:t>C </a:t>
            </a:r>
            <a:r>
              <a:rPr lang="en-GB" sz="2400" dirty="0"/>
              <a:t>+ 32</a:t>
            </a:r>
          </a:p>
          <a:p>
            <a:pPr>
              <a:spcAft>
                <a:spcPts val="600"/>
              </a:spcAft>
            </a:pPr>
            <a:r>
              <a:rPr lang="en-GB" sz="2400" dirty="0"/>
              <a:t>to make </a:t>
            </a:r>
            <a:r>
              <a:rPr lang="en-GB" sz="2400" i="1" dirty="0"/>
              <a:t>C </a:t>
            </a:r>
            <a:r>
              <a:rPr lang="en-GB" sz="2400" dirty="0"/>
              <a:t>the subject of the formula.</a:t>
            </a:r>
            <a:endParaRPr lang="en-GB" sz="2400" i="1" dirty="0"/>
          </a:p>
        </p:txBody>
      </p:sp>
      <p:sp>
        <p:nvSpPr>
          <p:cNvPr id="4" name="Rectangle 3"/>
          <p:cNvSpPr/>
          <p:nvPr/>
        </p:nvSpPr>
        <p:spPr>
          <a:xfrm>
            <a:off x="2900353" y="750082"/>
            <a:ext cx="648017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b="1" dirty="0"/>
              <a:t>Example </a:t>
            </a:r>
          </a:p>
        </p:txBody>
      </p:sp>
      <p:sp>
        <p:nvSpPr>
          <p:cNvPr id="10" name="TextBox 1">
            <a:extLst>
              <a:ext uri="{FF2B5EF4-FFF2-40B4-BE49-F238E27FC236}">
                <a16:creationId xmlns:a16="http://schemas.microsoft.com/office/drawing/2014/main" id="{CF46CCE3-72A7-FF4E-B2E5-8376CDB839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92316" y="24879"/>
            <a:ext cx="963633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</a:pPr>
            <a:r>
              <a:rPr lang="en-US" altLang="en-US" sz="2800" b="1" dirty="0"/>
              <a:t>Changing the Subject: Examples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39AED822-A38C-7B40-9965-9EE8BDE19DAA}"/>
                  </a:ext>
                </a:extLst>
              </p:cNvPr>
              <p:cNvSpPr/>
              <p:nvPr/>
            </p:nvSpPr>
            <p:spPr>
              <a:xfrm>
                <a:off x="2890099" y="2595018"/>
                <a:ext cx="8808913" cy="365292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2400" b="1" dirty="0"/>
                  <a:t>Solution</a:t>
                </a:r>
              </a:p>
              <a:p>
                <a:r>
                  <a:rPr lang="en-GB" sz="2400" dirty="0">
                    <a:solidFill>
                      <a:srgbClr val="FF0000"/>
                    </a:solidFill>
                  </a:rPr>
                  <a:t>The aim is to remove all terms from the right hand side</a:t>
                </a:r>
              </a:p>
              <a:p>
                <a:pPr>
                  <a:spcAft>
                    <a:spcPts val="600"/>
                  </a:spcAft>
                </a:pPr>
                <a:r>
                  <a:rPr lang="en-GB" sz="2400" dirty="0">
                    <a:solidFill>
                      <a:srgbClr val="FF0000"/>
                    </a:solidFill>
                  </a:rPr>
                  <a:t>of the equation except for the </a:t>
                </a:r>
                <a:r>
                  <a:rPr lang="en-GB" sz="2400" i="1" dirty="0">
                    <a:solidFill>
                      <a:srgbClr val="FF0000"/>
                    </a:solidFill>
                  </a:rPr>
                  <a:t>C</a:t>
                </a:r>
                <a:r>
                  <a:rPr lang="en-GB" sz="2400" dirty="0">
                    <a:solidFill>
                      <a:srgbClr val="FF0000"/>
                    </a:solidFill>
                  </a:rPr>
                  <a:t>. So first subtract 32 from both sides, which gives:</a:t>
                </a:r>
              </a:p>
              <a:p>
                <a:pPr>
                  <a:spcAft>
                    <a:spcPts val="0"/>
                  </a:spcAft>
                </a:pPr>
                <a:r>
                  <a:rPr lang="en-GB" sz="2400" dirty="0">
                    <a:solidFill>
                      <a:srgbClr val="FF0000"/>
                    </a:solidFill>
                  </a:rPr>
                  <a:t>				     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𝐹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−32=1.8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endParaRPr lang="en-GB" sz="2400" i="1" dirty="0">
                  <a:solidFill>
                    <a:srgbClr val="FF0000"/>
                  </a:solidFill>
                </a:endParaRPr>
              </a:p>
              <a:p>
                <a:r>
                  <a:rPr lang="en-GB" sz="2400" dirty="0">
                    <a:solidFill>
                      <a:srgbClr val="FF0000"/>
                    </a:solidFill>
                  </a:rPr>
                  <a:t>Then dividing both sides by 1.8 gives  </a:t>
                </a:r>
                <a14:m>
                  <m:oMath xmlns:m="http://schemas.openxmlformats.org/officeDocument/2006/math">
                    <m:r>
                      <a:rPr lang="en-GB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 </m:t>
                    </m:r>
                    <m:f>
                      <m:fPr>
                        <m:ctrlPr>
                          <a:rPr lang="en-GB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𝐹</m:t>
                        </m:r>
                        <m:r>
                          <a:rPr lang="en-GB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−32</m:t>
                        </m:r>
                      </m:num>
                      <m:den>
                        <m:r>
                          <a:rPr lang="en-GB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1.8</m:t>
                        </m:r>
                      </m:den>
                    </m:f>
                    <m:r>
                      <a:rPr lang="en-GB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endParaRPr lang="en-GB" sz="2800" dirty="0">
                  <a:solidFill>
                    <a:srgbClr val="FF0000"/>
                  </a:solidFill>
                </a:endParaRPr>
              </a:p>
              <a:p>
                <a:pPr>
                  <a:spcAft>
                    <a:spcPts val="600"/>
                  </a:spcAft>
                </a:pPr>
                <a:r>
                  <a:rPr lang="en-GB" sz="2400" dirty="0">
                    <a:solidFill>
                      <a:srgbClr val="FF0000"/>
                    </a:solidFill>
                  </a:rPr>
                  <a:t>So the formula can be rearranged as: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GB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GB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𝐹</m:t>
                          </m:r>
                          <m:r>
                            <a:rPr lang="en-GB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−32</m:t>
                          </m:r>
                        </m:num>
                        <m:den>
                          <m:r>
                            <a:rPr lang="en-GB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1.8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39AED822-A38C-7B40-9965-9EE8BDE19DA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0099" y="2595018"/>
                <a:ext cx="8808913" cy="3652923"/>
              </a:xfrm>
              <a:prstGeom prst="rect">
                <a:avLst/>
              </a:prstGeom>
              <a:blipFill>
                <a:blip r:embed="rId2"/>
                <a:stretch>
                  <a:fillRect l="-1299" t="-13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2E0F5CA7-A1EF-5442-A592-1A9C56D71D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517" y="56659"/>
            <a:ext cx="2207568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F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F1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</a:t>
            </a:r>
            <a:r>
              <a:rPr lang="en-US" altLang="en-US" b="1" dirty="0" smtClean="0">
                <a:solidFill>
                  <a:prstClr val="white"/>
                </a:solidFill>
              </a:rPr>
              <a:t>F1.6</a:t>
            </a:r>
            <a:endParaRPr lang="en-US" altLang="en-US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5664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4" grpId="0"/>
      <p:bldP spid="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TextBox 1">
            <a:extLst>
              <a:ext uri="{FF2B5EF4-FFF2-40B4-BE49-F238E27FC236}">
                <a16:creationId xmlns:a16="http://schemas.microsoft.com/office/drawing/2014/main" id="{B5F46D1C-97CB-8A4A-A6DF-BEF6F4E906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39616" y="1083252"/>
            <a:ext cx="842958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GB" sz="2400" dirty="0"/>
              <a:t>The distance, </a:t>
            </a:r>
            <a:r>
              <a:rPr lang="en-GB" sz="2400" i="1" dirty="0"/>
              <a:t>s</a:t>
            </a:r>
            <a:r>
              <a:rPr lang="en-GB" sz="2400" dirty="0"/>
              <a:t>, travelled by a car in time </a:t>
            </a:r>
            <a:r>
              <a:rPr lang="en-GB" sz="2400" i="1" dirty="0"/>
              <a:t>t </a:t>
            </a:r>
            <a:r>
              <a:rPr lang="en-GB" sz="2400" dirty="0"/>
              <a:t>from initial speed </a:t>
            </a:r>
            <a:r>
              <a:rPr lang="en-GB" sz="2400" i="1" dirty="0"/>
              <a:t>u </a:t>
            </a:r>
            <a:r>
              <a:rPr lang="en-GB" sz="2400" dirty="0"/>
              <a:t>to final speed </a:t>
            </a:r>
            <a:r>
              <a:rPr lang="en-GB" sz="2400" i="1" dirty="0"/>
              <a:t>v </a:t>
            </a:r>
            <a:r>
              <a:rPr lang="en-GB" sz="2400" dirty="0"/>
              <a:t>is given by the formula:</a:t>
            </a:r>
          </a:p>
        </p:txBody>
      </p:sp>
      <p:sp>
        <p:nvSpPr>
          <p:cNvPr id="4" name="Rectangle 3"/>
          <p:cNvSpPr/>
          <p:nvPr/>
        </p:nvSpPr>
        <p:spPr>
          <a:xfrm>
            <a:off x="2639616" y="679429"/>
            <a:ext cx="158417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b="1" dirty="0"/>
              <a:t>Example </a:t>
            </a:r>
          </a:p>
        </p:txBody>
      </p:sp>
      <p:sp>
        <p:nvSpPr>
          <p:cNvPr id="7" name="TextBox 1">
            <a:extLst>
              <a:ext uri="{FF2B5EF4-FFF2-40B4-BE49-F238E27FC236}">
                <a16:creationId xmlns:a16="http://schemas.microsoft.com/office/drawing/2014/main" id="{CF46CCE3-72A7-FF4E-B2E5-8376CDB839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15445"/>
            <a:ext cx="986509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</a:pPr>
            <a:r>
              <a:rPr lang="en-US" altLang="en-US" sz="2800" b="1" dirty="0"/>
              <a:t>Changing the Subject: Examples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5773851" y="1856161"/>
                <a:ext cx="1996829" cy="8066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GB" sz="240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  <m:r>
                                <a:rPr lang="en-GB" sz="240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</m:d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𝑡</m:t>
                          </m:r>
                        </m:num>
                        <m:den>
                          <m:r>
                            <a:rPr lang="en-GB" sz="240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73851" y="1856161"/>
                <a:ext cx="1996829" cy="806696"/>
              </a:xfrm>
              <a:prstGeom prst="rect">
                <a:avLst/>
              </a:prstGeom>
              <a:blipFill>
                <a:blip r:embed="rId2"/>
                <a:stretch>
                  <a:fillRect b="-61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/>
          <p:cNvSpPr/>
          <p:nvPr/>
        </p:nvSpPr>
        <p:spPr>
          <a:xfrm>
            <a:off x="2654480" y="2687405"/>
            <a:ext cx="58326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Make </a:t>
            </a:r>
            <a:r>
              <a:rPr lang="en-GB" sz="2400" i="1" dirty="0"/>
              <a:t>v </a:t>
            </a:r>
            <a:r>
              <a:rPr lang="en-GB" sz="2400" dirty="0"/>
              <a:t>the subject of the formula.</a:t>
            </a:r>
            <a:endParaRPr lang="en-GB" sz="2400" i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A40D430-EA0E-214C-AC5C-F1CACB94FE72}"/>
                  </a:ext>
                </a:extLst>
              </p:cNvPr>
              <p:cNvSpPr txBox="1"/>
              <p:nvPr/>
            </p:nvSpPr>
            <p:spPr>
              <a:xfrm>
                <a:off x="2639616" y="3708929"/>
                <a:ext cx="9504058" cy="21464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>
                    <a:solidFill>
                      <a:srgbClr val="FF0000"/>
                    </a:solidFill>
                  </a:rPr>
                  <a:t>First multiply both sides of the formula by 2 to give </a:t>
                </a:r>
                <a14:m>
                  <m:oMath xmlns:m="http://schemas.openxmlformats.org/officeDocument/2006/math">
                    <m:r>
                      <a:rPr lang="en-GB" sz="2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   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 </m:t>
                    </m:r>
                    <m:d>
                      <m:dPr>
                        <m:ctrlP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d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endParaRPr lang="en-GB" sz="2400" dirty="0">
                  <a:solidFill>
                    <a:srgbClr val="FF0000"/>
                  </a:solidFill>
                </a:endParaRPr>
              </a:p>
              <a:p>
                <a:pPr>
                  <a:spcBef>
                    <a:spcPts val="600"/>
                  </a:spcBef>
                </a:pPr>
                <a:r>
                  <a:rPr lang="en-GB" sz="2400" dirty="0">
                    <a:solidFill>
                      <a:srgbClr val="FF0000"/>
                    </a:solidFill>
                  </a:rPr>
                  <a:t>Then divide both sides by </a:t>
                </a:r>
                <a:r>
                  <a:rPr lang="en-GB" sz="2400" i="1" dirty="0">
                    <a:solidFill>
                      <a:srgbClr val="FF0000"/>
                    </a:solidFill>
                  </a:rPr>
                  <a:t>t</a:t>
                </a:r>
                <a:r>
                  <a:rPr lang="en-GB" sz="2400" dirty="0">
                    <a:solidFill>
                      <a:srgbClr val="FF0000"/>
                    </a:solidFill>
                  </a:rPr>
                  <a:t>, to give                 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    </m:t>
                        </m:r>
                        <m:r>
                          <a:rPr lang="en-GB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GB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num>
                      <m:den>
                        <m:r>
                          <a:rPr lang="en-GB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den>
                    </m:f>
                    <m:r>
                      <a:rPr lang="en-GB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 </m:t>
                    </m:r>
                    <m:r>
                      <a:rPr lang="en-GB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GB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endParaRPr lang="en-GB" sz="2800" i="1" dirty="0">
                  <a:solidFill>
                    <a:srgbClr val="FF0000"/>
                  </a:solidFill>
                </a:endParaRPr>
              </a:p>
              <a:p>
                <a:pPr>
                  <a:spcBef>
                    <a:spcPts val="600"/>
                  </a:spcBef>
                </a:pPr>
                <a:r>
                  <a:rPr lang="en-GB" sz="2400" dirty="0">
                    <a:solidFill>
                      <a:srgbClr val="FF0000"/>
                    </a:solidFill>
                  </a:rPr>
                  <a:t>Now subtract </a:t>
                </a:r>
                <a:r>
                  <a:rPr lang="en-GB" sz="2400" i="1" dirty="0">
                    <a:solidFill>
                      <a:srgbClr val="FF0000"/>
                    </a:solidFill>
                  </a:rPr>
                  <a:t>u </a:t>
                </a:r>
                <a:r>
                  <a:rPr lang="en-GB" sz="2400" dirty="0">
                    <a:solidFill>
                      <a:srgbClr val="FF0000"/>
                    </a:solidFill>
                  </a:rPr>
                  <a:t>from both sides to give             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  </m:t>
                        </m:r>
                        <m:r>
                          <a:rPr lang="en-GB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GB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num>
                      <m:den>
                        <m:r>
                          <a:rPr lang="en-GB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den>
                    </m:f>
                    <m:r>
                      <a:rPr lang="en-GB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GB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endParaRPr lang="en-GB" sz="2800" dirty="0">
                  <a:solidFill>
                    <a:srgbClr val="FF0000"/>
                  </a:solidFill>
                </a:endParaRP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A40D430-EA0E-214C-AC5C-F1CACB94FE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9616" y="3708929"/>
                <a:ext cx="9504058" cy="2146485"/>
              </a:xfrm>
              <a:prstGeom prst="rect">
                <a:avLst/>
              </a:prstGeom>
              <a:blipFill>
                <a:blip r:embed="rId3"/>
                <a:stretch>
                  <a:fillRect l="-935" t="-17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2019C5C3-7137-CE41-9737-AAF023EE4097}"/>
              </a:ext>
            </a:extLst>
          </p:cNvPr>
          <p:cNvSpPr txBox="1"/>
          <p:nvPr/>
        </p:nvSpPr>
        <p:spPr>
          <a:xfrm>
            <a:off x="2654480" y="3198167"/>
            <a:ext cx="17328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Solution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3C38B53-BE50-0E4C-B716-8357F08B901A}"/>
                  </a:ext>
                </a:extLst>
              </p:cNvPr>
              <p:cNvSpPr txBox="1"/>
              <p:nvPr/>
            </p:nvSpPr>
            <p:spPr>
              <a:xfrm>
                <a:off x="2639616" y="5716393"/>
                <a:ext cx="9300356" cy="10116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>
                    <a:solidFill>
                      <a:srgbClr val="FF0000"/>
                    </a:solidFill>
                  </a:rPr>
                  <a:t>Swap the left and right sides to give the final answer:   </a:t>
                </a:r>
                <a14:m>
                  <m:oMath xmlns:m="http://schemas.openxmlformats.org/officeDocument/2006/math">
                    <m:r>
                      <a:rPr lang="en-GB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GB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GB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GB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num>
                      <m:den>
                        <m:r>
                          <a:rPr lang="en-GB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den>
                    </m:f>
                    <m:r>
                      <a:rPr lang="en-GB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𝑢</m:t>
                    </m:r>
                  </m:oMath>
                </a14:m>
                <a:endParaRPr lang="en-GB" sz="2800" dirty="0">
                  <a:solidFill>
                    <a:srgbClr val="FF0000"/>
                  </a:solidFill>
                </a:endParaRP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3C38B53-BE50-0E4C-B716-8357F08B90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9616" y="5716393"/>
                <a:ext cx="9300356" cy="1011687"/>
              </a:xfrm>
              <a:prstGeom prst="rect">
                <a:avLst/>
              </a:prstGeom>
              <a:blipFill>
                <a:blip r:embed="rId4"/>
                <a:stretch>
                  <a:fillRect l="-9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2E0F5CA7-A1EF-5442-A592-1A9C56D71D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517" y="56659"/>
            <a:ext cx="2207568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F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F1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</a:t>
            </a:r>
            <a:r>
              <a:rPr lang="en-US" altLang="en-US" b="1" dirty="0" smtClean="0">
                <a:solidFill>
                  <a:prstClr val="white"/>
                </a:solidFill>
              </a:rPr>
              <a:t>F1.6</a:t>
            </a:r>
            <a:endParaRPr lang="en-US" altLang="en-US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3598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4" grpId="0"/>
      <p:bldP spid="4" grpId="0"/>
      <p:bldP spid="2" grpId="0"/>
      <p:bldP spid="3" grpId="0"/>
      <p:bldP spid="8" grpId="0"/>
      <p:bldP spid="1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1">
            <a:extLst>
              <a:ext uri="{FF2B5EF4-FFF2-40B4-BE49-F238E27FC236}">
                <a16:creationId xmlns:a16="http://schemas.microsoft.com/office/drawing/2014/main" id="{CF46CCE3-72A7-FF4E-B2E5-8376CDB839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8161" y="10521"/>
            <a:ext cx="989968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</a:pPr>
            <a:r>
              <a:rPr lang="en-US" altLang="en-US" sz="2800" b="1" dirty="0"/>
              <a:t>Section </a:t>
            </a:r>
            <a:r>
              <a:rPr lang="en-US" altLang="en-US" sz="2800" b="1" dirty="0" smtClean="0"/>
              <a:t>F1.6: </a:t>
            </a:r>
            <a:r>
              <a:rPr lang="en-US" altLang="en-US" sz="2800" b="1" dirty="0"/>
              <a:t>Fitness Check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365" name="TextBox 2">
                <a:extLst>
                  <a:ext uri="{FF2B5EF4-FFF2-40B4-BE49-F238E27FC236}">
                    <a16:creationId xmlns:a16="http://schemas.microsoft.com/office/drawing/2014/main" id="{49C288C9-FC2B-1C4A-A0A9-6BE06E56F89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547483" y="1811280"/>
                <a:ext cx="9361040" cy="6688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marL="457200" indent="-4572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buAutoNum type="arabicPeriod"/>
                </a:pPr>
                <a:r>
                  <a:rPr lang="en-GB" sz="2400" dirty="0"/>
                  <a:t>Rearrange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 = </m:t>
                    </m:r>
                    <m:f>
                      <m:f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𝑎𝑥</m:t>
                        </m:r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𝑐</m:t>
                        </m:r>
                      </m:num>
                      <m:den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𝑏</m:t>
                        </m:r>
                      </m:den>
                    </m:f>
                    <m:r>
                      <a:rPr lang="en-GB" sz="2800" b="0" i="0" smtClean="0">
                        <a:latin typeface="Cambria Math" panose="02040503050406030204" pitchFamily="18" charset="0"/>
                      </a:rPr>
                      <m:t>   </m:t>
                    </m:r>
                  </m:oMath>
                </a14:m>
                <a:r>
                  <a:rPr lang="en-GB" sz="2400" dirty="0"/>
                  <a:t>to make 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400" i="1" dirty="0"/>
                  <a:t> </a:t>
                </a:r>
                <a:r>
                  <a:rPr lang="en-GB" sz="2400" dirty="0"/>
                  <a:t>the subject of the formula</a:t>
                </a:r>
                <a:endParaRPr lang="en-US" altLang="en-US" sz="2400" dirty="0"/>
              </a:p>
            </p:txBody>
          </p:sp>
        </mc:Choice>
        <mc:Fallback xmlns="">
          <p:sp>
            <p:nvSpPr>
              <p:cNvPr id="15365" name="TextBox 2">
                <a:extLst>
                  <a:ext uri="{FF2B5EF4-FFF2-40B4-BE49-F238E27FC236}">
                    <a16:creationId xmlns:a16="http://schemas.microsoft.com/office/drawing/2014/main" id="{49C288C9-FC2B-1C4A-A0A9-6BE06E56F8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547483" y="1811280"/>
                <a:ext cx="9361040" cy="668837"/>
              </a:xfrm>
              <a:prstGeom prst="rect">
                <a:avLst/>
              </a:prstGeom>
              <a:blipFill>
                <a:blip r:embed="rId2"/>
                <a:stretch>
                  <a:fillRect l="-949" b="-5660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12">
            <a:extLst>
              <a:ext uri="{FF2B5EF4-FFF2-40B4-BE49-F238E27FC236}">
                <a16:creationId xmlns:a16="http://schemas.microsoft.com/office/drawing/2014/main" id="{807349B1-2FAB-E541-9831-FB445C5731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93630" y="763334"/>
            <a:ext cx="6904061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en-US" sz="2400" dirty="0">
                <a:solidFill>
                  <a:srgbClr val="FF0000"/>
                </a:solidFill>
              </a:rPr>
              <a:t>Here are some questions to check your progress; </a:t>
            </a:r>
          </a:p>
          <a:p>
            <a:r>
              <a:rPr lang="en-US" altLang="en-US" sz="2400" dirty="0">
                <a:solidFill>
                  <a:srgbClr val="FF0000"/>
                </a:solidFill>
              </a:rPr>
              <a:t>there are more practice questions if needed.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028D9B49-4061-3A4E-BB1F-762BDA8BA8CA}"/>
                  </a:ext>
                </a:extLst>
              </p:cNvPr>
              <p:cNvSpPr txBox="1"/>
              <p:nvPr/>
            </p:nvSpPr>
            <p:spPr>
              <a:xfrm>
                <a:off x="10279524" y="2300258"/>
                <a:ext cx="1728192" cy="7936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𝑏𝑦</m:t>
                          </m:r>
                          <m: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num>
                        <m:den>
                          <m: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028D9B49-4061-3A4E-BB1F-762BDA8BA8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79524" y="2300258"/>
                <a:ext cx="1728192" cy="79361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064D15D1-E725-9F40-AA0D-6E90739955BA}"/>
                  </a:ext>
                </a:extLst>
              </p:cNvPr>
              <p:cNvSpPr/>
              <p:nvPr/>
            </p:nvSpPr>
            <p:spPr>
              <a:xfrm>
                <a:off x="2550718" y="2810224"/>
                <a:ext cx="9165141" cy="283808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indent="0"/>
                <a:r>
                  <a:rPr lang="en-GB" sz="2400" dirty="0"/>
                  <a:t>2.	Concentration of a solution is given by the formula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𝐴</m:t>
                          </m:r>
                        </m:num>
                        <m:den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𝑉</m:t>
                          </m:r>
                        </m:den>
                      </m:f>
                    </m:oMath>
                  </m:oMathPara>
                </a14:m>
                <a:endParaRPr lang="en-GB" sz="2400" dirty="0"/>
              </a:p>
              <a:p>
                <a:pPr>
                  <a:spcAft>
                    <a:spcPts val="600"/>
                  </a:spcAft>
                </a:pPr>
                <a:r>
                  <a:rPr lang="en-GB" sz="2400" dirty="0"/>
                  <a:t>     where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US" altLang="en-US" sz="2400" dirty="0"/>
                  <a:t> is the concentration,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altLang="en-US" sz="2400" dirty="0"/>
                  <a:t> is the amount (in micrograms),   </a:t>
                </a:r>
              </a:p>
              <a:p>
                <a:pPr>
                  <a:spcAft>
                    <a:spcPts val="600"/>
                  </a:spcAft>
                </a:pPr>
                <a:r>
                  <a:rPr lang="en-US" altLang="en-US" sz="2400" dirty="0"/>
                  <a:t>     and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𝑉</m:t>
                    </m:r>
                  </m:oMath>
                </a14:m>
                <a:r>
                  <a:rPr lang="en-US" altLang="en-US" sz="2400" dirty="0"/>
                  <a:t> is the volume (in cubic centimeters).</a:t>
                </a:r>
              </a:p>
              <a:p>
                <a:pPr>
                  <a:spcAft>
                    <a:spcPts val="400"/>
                  </a:spcAft>
                </a:pPr>
                <a:r>
                  <a:rPr lang="en-GB" sz="2400" dirty="0"/>
                  <a:t>     Rearrange the formula to make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2400" dirty="0"/>
                  <a:t> the subject.</a:t>
                </a:r>
                <a:endParaRPr lang="en-GB" sz="2400" i="1" dirty="0"/>
              </a:p>
              <a:p>
                <a:endParaRPr lang="en-US" altLang="en-US" sz="2400" dirty="0"/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064D15D1-E725-9F40-AA0D-6E90739955B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0718" y="2810224"/>
                <a:ext cx="9165141" cy="2838085"/>
              </a:xfrm>
              <a:prstGeom prst="rect">
                <a:avLst/>
              </a:prstGeom>
              <a:blipFill rotWithShape="1">
                <a:blip r:embed="rId4"/>
                <a:stretch>
                  <a:fillRect l="-997" t="-1502" r="-206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D6408C2-5A8C-E549-9303-0253FF4A6E7E}"/>
                  </a:ext>
                </a:extLst>
              </p:cNvPr>
              <p:cNvSpPr txBox="1"/>
              <p:nvPr/>
            </p:nvSpPr>
            <p:spPr>
              <a:xfrm>
                <a:off x="9376867" y="4758527"/>
                <a:ext cx="281513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GB" sz="2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𝑉𝐶</m:t>
                      </m:r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GB" sz="2400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or</m:t>
                      </m:r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𝐶𝑉</m:t>
                      </m:r>
                    </m:oMath>
                  </m:oMathPara>
                </a14:m>
                <a:endParaRPr lang="en-GB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5D6408C2-5A8C-E549-9303-0253FF4A6E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76867" y="4758527"/>
                <a:ext cx="2815133" cy="46166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65C2FC0-60AC-EB42-8C60-DFC53B857BC2}"/>
                  </a:ext>
                </a:extLst>
              </p:cNvPr>
              <p:cNvSpPr txBox="1"/>
              <p:nvPr/>
            </p:nvSpPr>
            <p:spPr>
              <a:xfrm>
                <a:off x="2514145" y="5259367"/>
                <a:ext cx="7664968" cy="16619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indent="0">
                  <a:spcAft>
                    <a:spcPts val="600"/>
                  </a:spcAft>
                </a:pPr>
                <a:r>
                  <a:rPr lang="en-GB" sz="2400" dirty="0"/>
                  <a:t>3.	Rearrange the formula:</a:t>
                </a:r>
              </a:p>
              <a:p>
                <a:pPr marL="0" indent="0"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p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2400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p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2400" i="1">
                          <a:latin typeface="Cambria Math" panose="02040503050406030204" pitchFamily="18" charset="0"/>
                        </a:rPr>
                        <m:t>+2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𝑎𝑠</m:t>
                      </m:r>
                    </m:oMath>
                  </m:oMathPara>
                </a14:m>
                <a:endParaRPr lang="en-GB" sz="2400" dirty="0"/>
              </a:p>
              <a:p>
                <a:r>
                  <a:rPr lang="en-GB" sz="2400" dirty="0"/>
                  <a:t>      to make 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</a:t>
                </a:r>
                <a:r>
                  <a:rPr lang="en-GB" sz="2400" i="1" dirty="0"/>
                  <a:t> </a:t>
                </a:r>
                <a:r>
                  <a:rPr lang="en-GB" sz="2400" dirty="0"/>
                  <a:t>the subject of the formula</a:t>
                </a:r>
                <a:endParaRPr lang="en-US" altLang="en-US" sz="2400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65C2FC0-60AC-EB42-8C60-DFC53B857B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4145" y="5259367"/>
                <a:ext cx="7664968" cy="1661993"/>
              </a:xfrm>
              <a:prstGeom prst="rect">
                <a:avLst/>
              </a:prstGeom>
              <a:blipFill>
                <a:blip r:embed="rId6"/>
                <a:stretch>
                  <a:fillRect l="-1157" t="-22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6F7EEC7-F57C-2F49-A2B3-4F93CFF536F0}"/>
                  </a:ext>
                </a:extLst>
              </p:cNvPr>
              <p:cNvSpPr txBox="1"/>
              <p:nvPr/>
            </p:nvSpPr>
            <p:spPr>
              <a:xfrm>
                <a:off x="9376867" y="5613894"/>
                <a:ext cx="2160240" cy="11412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GB" sz="2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sz="2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2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p>
                              <m:r>
                                <a:rPr lang="en-GB" sz="2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GB" sz="2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2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  <m:sup>
                              <m:r>
                                <a:rPr lang="en-GB" sz="2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den>
                      </m:f>
                    </m:oMath>
                  </m:oMathPara>
                </a14:m>
                <a:endParaRPr lang="en-GB" sz="2400" dirty="0">
                  <a:solidFill>
                    <a:srgbClr val="FF0000"/>
                  </a:solidFill>
                </a:endParaRP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6F7EEC7-F57C-2F49-A2B3-4F93CFF536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76867" y="5613894"/>
                <a:ext cx="2160240" cy="114127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2E0F5CA7-A1EF-5442-A592-1A9C56D71D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517" y="56659"/>
            <a:ext cx="2207568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F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F1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</a:t>
            </a:r>
            <a:r>
              <a:rPr lang="en-US" altLang="en-US" b="1" dirty="0" smtClean="0">
                <a:solidFill>
                  <a:prstClr val="white"/>
                </a:solidFill>
              </a:rPr>
              <a:t>F1.6</a:t>
            </a:r>
            <a:endParaRPr lang="en-US" altLang="en-US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5816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5" grpId="0"/>
      <p:bldP spid="6" grpId="0"/>
      <p:bldP spid="2" grpId="0"/>
      <p:bldP spid="3" grpId="0"/>
      <p:bldP spid="5" grpId="0"/>
      <p:bldP spid="10" grpId="0"/>
      <p:bldP spid="11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Box 1">
            <a:extLst>
              <a:ext uri="{FF2B5EF4-FFF2-40B4-BE49-F238E27FC236}">
                <a16:creationId xmlns:a16="http://schemas.microsoft.com/office/drawing/2014/main" id="{8B52B4C6-DA2B-0547-97B0-9A9D902646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6786" y="31132"/>
            <a:ext cx="991521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 </a:t>
            </a:r>
            <a:r>
              <a:rPr kumimoji="0" lang="en-US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F1.6: 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Review</a:t>
            </a:r>
          </a:p>
        </p:txBody>
      </p:sp>
      <p:sp>
        <p:nvSpPr>
          <p:cNvPr id="15364" name="TextBox 1">
            <a:extLst>
              <a:ext uri="{FF2B5EF4-FFF2-40B4-BE49-F238E27FC236}">
                <a16:creationId xmlns:a16="http://schemas.microsoft.com/office/drawing/2014/main" id="{E7CC74F8-45F4-7F42-8935-A4038D39D3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2177" y="1703842"/>
            <a:ext cx="998443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You have completed the </a:t>
            </a:r>
            <a:r>
              <a:rPr kumimoji="0" lang="en-US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last 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145AA3-138E-F040-BCA6-F2E25BC375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3429000"/>
            <a:ext cx="9984432" cy="1508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If you need more examples and interactive practice, go to</a:t>
            </a:r>
            <a:b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</a:br>
            <a:r>
              <a:rPr kumimoji="0" lang="en-US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  <a:hlinkClick r:id="rId2"/>
              </a:rPr>
              <a:t>http://szalonta.hu/ske/text/E4/skef1s6.html</a:t>
            </a:r>
            <a:endParaRPr kumimoji="0" lang="en-US" altLang="en-US" sz="24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1795AB3-9361-A14E-B00B-69D3DC525E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36214" y="44636"/>
            <a:ext cx="241300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STRAND </a:t>
            </a:r>
            <a:r>
              <a:rPr kumimoji="0" lang="en-US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F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Unit F1 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 </a:t>
            </a:r>
            <a:r>
              <a:rPr kumimoji="0" lang="en-US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F1.6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66871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1">
            <a:extLst>
              <a:ext uri="{FF2B5EF4-FFF2-40B4-BE49-F238E27FC236}">
                <a16:creationId xmlns:a16="http://schemas.microsoft.com/office/drawing/2014/main" id="{CF46CCE3-72A7-FF4E-B2E5-8376CDB839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64025" y="56659"/>
            <a:ext cx="998443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</a:pPr>
            <a:r>
              <a:rPr lang="en-US" altLang="en-US" sz="2800" b="1" dirty="0"/>
              <a:t>Using Formulae</a:t>
            </a:r>
          </a:p>
        </p:txBody>
      </p:sp>
      <p:sp>
        <p:nvSpPr>
          <p:cNvPr id="15364" name="TextBox 1">
            <a:extLst>
              <a:ext uri="{FF2B5EF4-FFF2-40B4-BE49-F238E27FC236}">
                <a16:creationId xmlns:a16="http://schemas.microsoft.com/office/drawing/2014/main" id="{B5F46D1C-97CB-8A4A-A6DF-BEF6F4E906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27648" y="1891779"/>
            <a:ext cx="6480175" cy="1738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Aft>
                <a:spcPts val="600"/>
              </a:spcAft>
            </a:pPr>
            <a:r>
              <a:rPr lang="en-GB" sz="2400" dirty="0"/>
              <a:t>          For example, the formula</a:t>
            </a:r>
            <a:endParaRPr lang="en-GB" sz="2400" i="1" dirty="0"/>
          </a:p>
          <a:p>
            <a:pPr>
              <a:spcAft>
                <a:spcPts val="600"/>
              </a:spcAft>
            </a:pPr>
            <a:r>
              <a:rPr lang="en-GB" sz="2400" i="1" dirty="0"/>
              <a:t>                           A </a:t>
            </a:r>
            <a:r>
              <a:rPr lang="en-GB" sz="2400" dirty="0"/>
              <a:t>= </a:t>
            </a:r>
            <a:r>
              <a:rPr lang="en-GB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GB" sz="2400" i="1" dirty="0"/>
              <a:t> </a:t>
            </a:r>
            <a:r>
              <a:rPr lang="en-GB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</a:p>
          <a:p>
            <a:pPr>
              <a:spcAft>
                <a:spcPts val="600"/>
              </a:spcAft>
            </a:pPr>
            <a:r>
              <a:rPr lang="en-GB" sz="2400" dirty="0" smtClean="0"/>
              <a:t>can </a:t>
            </a:r>
            <a:r>
              <a:rPr lang="en-GB" sz="2400" dirty="0"/>
              <a:t>be used to find the area of a rectangle.</a:t>
            </a:r>
          </a:p>
          <a:p>
            <a:endParaRPr lang="en-GB" dirty="0"/>
          </a:p>
        </p:txBody>
      </p:sp>
      <p:sp>
        <p:nvSpPr>
          <p:cNvPr id="15365" name="TextBox 2">
            <a:extLst>
              <a:ext uri="{FF2B5EF4-FFF2-40B4-BE49-F238E27FC236}">
                <a16:creationId xmlns:a16="http://schemas.microsoft.com/office/drawing/2014/main" id="{49C288C9-FC2B-1C4A-A0A9-6BE06E56F8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39616" y="3609763"/>
            <a:ext cx="743730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GB" sz="2400" dirty="0"/>
              <a:t>Here </a:t>
            </a:r>
            <a:r>
              <a:rPr lang="en-GB" sz="2400" i="1" dirty="0"/>
              <a:t>A </a:t>
            </a:r>
            <a:r>
              <a:rPr lang="en-GB" sz="2400" dirty="0"/>
              <a:t>is the area, </a:t>
            </a:r>
            <a:r>
              <a:rPr lang="en-GB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GB" sz="2400" i="1" dirty="0"/>
              <a:t> </a:t>
            </a:r>
            <a:r>
              <a:rPr lang="en-GB" sz="2400" dirty="0"/>
              <a:t>the length and </a:t>
            </a:r>
            <a:r>
              <a:rPr lang="en-GB" sz="2400" i="1" dirty="0"/>
              <a:t>w </a:t>
            </a:r>
            <a:r>
              <a:rPr lang="en-GB" sz="2400" dirty="0"/>
              <a:t>the width.</a:t>
            </a:r>
          </a:p>
        </p:txBody>
      </p:sp>
      <p:sp>
        <p:nvSpPr>
          <p:cNvPr id="2" name="Rectangle 1"/>
          <p:cNvSpPr/>
          <p:nvPr/>
        </p:nvSpPr>
        <p:spPr>
          <a:xfrm>
            <a:off x="3657463" y="4532104"/>
            <a:ext cx="641945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400" dirty="0"/>
              <a:t>In this formula, </a:t>
            </a:r>
            <a:r>
              <a:rPr lang="en-GB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lw</a:t>
            </a:r>
            <a:r>
              <a:rPr lang="en-GB" sz="2400" i="1" dirty="0"/>
              <a:t> </a:t>
            </a:r>
            <a:r>
              <a:rPr lang="en-GB" sz="2400" dirty="0"/>
              <a:t>means </a:t>
            </a:r>
            <a:r>
              <a:rPr lang="en-GB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GB" sz="2400" i="1" dirty="0"/>
              <a:t> </a:t>
            </a:r>
            <a:r>
              <a:rPr lang="en-GB" sz="2400" dirty="0"/>
              <a:t>× </a:t>
            </a:r>
            <a:r>
              <a:rPr lang="en-GB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en-GB" sz="2400" dirty="0" smtClean="0"/>
              <a:t>.</a:t>
            </a:r>
            <a:endParaRPr lang="en-GB" sz="2400" dirty="0"/>
          </a:p>
          <a:p>
            <a:pPr algn="ctr"/>
            <a:endParaRPr lang="en-GB" sz="2400" dirty="0"/>
          </a:p>
          <a:p>
            <a:pPr algn="ctr"/>
            <a:r>
              <a:rPr lang="en-GB" sz="2400" dirty="0"/>
              <a:t>Formulae are usually written in this way,     </a:t>
            </a:r>
          </a:p>
          <a:p>
            <a:pPr algn="ctr"/>
            <a:r>
              <a:rPr lang="en-GB" sz="2400" dirty="0"/>
              <a:t>without multiplication signs.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35825" t="45798" r="39763" b="28990"/>
          <a:stretch/>
        </p:blipFill>
        <p:spPr>
          <a:xfrm>
            <a:off x="8976319" y="1700808"/>
            <a:ext cx="2704961" cy="1570624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178426" y="859548"/>
            <a:ext cx="997003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400" dirty="0"/>
              <a:t>In formulae, letters are used to represent numbers.</a:t>
            </a:r>
          </a:p>
        </p:txBody>
      </p:sp>
      <p:sp>
        <p:nvSpPr>
          <p:cNvPr id="10" name="TextBox 7">
            <a:extLst>
              <a:ext uri="{FF2B5EF4-FFF2-40B4-BE49-F238E27FC236}">
                <a16:creationId xmlns:a16="http://schemas.microsoft.com/office/drawing/2014/main" id="{2E0F5CA7-A1EF-5442-A592-1A9C56D71D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517" y="56659"/>
            <a:ext cx="2207568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Strand F 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Unit F1</a:t>
            </a:r>
          </a:p>
          <a:p>
            <a:pPr algn="ctr"/>
            <a:r>
              <a:rPr lang="en-US" altLang="en-US" b="1" dirty="0" smtClean="0">
                <a:solidFill>
                  <a:schemeClr val="bg1"/>
                </a:solidFill>
              </a:rPr>
              <a:t>Section F1.1</a:t>
            </a:r>
            <a:endParaRPr lang="en-US" alt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0076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4" grpId="0"/>
      <p:bldP spid="15365" grpId="0"/>
      <p:bldP spid="2" grpId="0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TextBox 1">
            <a:extLst>
              <a:ext uri="{FF2B5EF4-FFF2-40B4-BE49-F238E27FC236}">
                <a16:creationId xmlns:a16="http://schemas.microsoft.com/office/drawing/2014/main" id="{B5F46D1C-97CB-8A4A-A6DF-BEF6F4E906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04045" y="1280090"/>
            <a:ext cx="7416824" cy="1723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GB" sz="2400" dirty="0"/>
              <a:t>The perimeter of a rectangle can be found </a:t>
            </a:r>
          </a:p>
          <a:p>
            <a:r>
              <a:rPr lang="en-GB" sz="2400" dirty="0"/>
              <a:t>using the formula:</a:t>
            </a:r>
          </a:p>
          <a:p>
            <a:pPr>
              <a:spcBef>
                <a:spcPts val="600"/>
              </a:spcBef>
            </a:pPr>
            <a:r>
              <a:rPr lang="en-GB" sz="2400" i="1" dirty="0"/>
              <a:t>                          P </a:t>
            </a:r>
            <a:r>
              <a:rPr lang="en-GB" sz="2400" dirty="0"/>
              <a:t>= 2</a:t>
            </a:r>
            <a:r>
              <a:rPr lang="en-GB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 </a:t>
            </a:r>
            <a:r>
              <a:rPr lang="en-GB" sz="2400" dirty="0"/>
              <a:t>+ </a:t>
            </a:r>
            <a:r>
              <a:rPr lang="en-GB" sz="2400" dirty="0" smtClean="0"/>
              <a:t>2</a:t>
            </a:r>
            <a:r>
              <a:rPr lang="en-GB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</a:p>
          <a:p>
            <a:pPr>
              <a:spcBef>
                <a:spcPts val="600"/>
              </a:spcBef>
            </a:pPr>
            <a:r>
              <a:rPr lang="en-GB" sz="2400" dirty="0" smtClean="0"/>
              <a:t>Here </a:t>
            </a:r>
            <a:r>
              <a:rPr lang="en-GB" sz="2400" i="1" dirty="0"/>
              <a:t>P </a:t>
            </a:r>
            <a:r>
              <a:rPr lang="en-GB" sz="2400" dirty="0"/>
              <a:t>is the perimeter, </a:t>
            </a:r>
            <a:r>
              <a:rPr lang="en-GB" sz="2400" i="1" dirty="0"/>
              <a:t>l </a:t>
            </a:r>
            <a:r>
              <a:rPr lang="en-GB" sz="2400" dirty="0"/>
              <a:t>the length and </a:t>
            </a:r>
            <a:r>
              <a:rPr lang="en-GB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en-GB" sz="2400" i="1" dirty="0" smtClean="0"/>
              <a:t> </a:t>
            </a:r>
            <a:r>
              <a:rPr lang="en-GB" sz="2400" dirty="0"/>
              <a:t>the width.</a:t>
            </a:r>
          </a:p>
        </p:txBody>
      </p:sp>
      <p:sp>
        <p:nvSpPr>
          <p:cNvPr id="15365" name="TextBox 2">
            <a:extLst>
              <a:ext uri="{FF2B5EF4-FFF2-40B4-BE49-F238E27FC236}">
                <a16:creationId xmlns:a16="http://schemas.microsoft.com/office/drawing/2014/main" id="{49C288C9-FC2B-1C4A-A0A9-6BE06E56F8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0836" y="2974729"/>
            <a:ext cx="937303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GB" sz="2400" dirty="0"/>
              <a:t>Use the formula above to find the perimeter if </a:t>
            </a:r>
            <a:r>
              <a:rPr lang="en-GB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GB" sz="2400" dirty="0"/>
              <a:t> = 8 and </a:t>
            </a:r>
            <a:r>
              <a:rPr lang="en-GB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en-GB" sz="2400" i="1" dirty="0" smtClean="0"/>
              <a:t> </a:t>
            </a:r>
            <a:r>
              <a:rPr lang="en-GB" sz="2400" dirty="0"/>
              <a:t>= 4.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35825" t="45798" r="39763" b="28990"/>
          <a:stretch/>
        </p:blipFill>
        <p:spPr>
          <a:xfrm>
            <a:off x="8904312" y="840266"/>
            <a:ext cx="2520280" cy="146339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627617" y="818425"/>
            <a:ext cx="648017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b="1" dirty="0"/>
              <a:t>Example </a:t>
            </a:r>
          </a:p>
        </p:txBody>
      </p:sp>
      <p:sp>
        <p:nvSpPr>
          <p:cNvPr id="10" name="TextBox 1">
            <a:extLst>
              <a:ext uri="{FF2B5EF4-FFF2-40B4-BE49-F238E27FC236}">
                <a16:creationId xmlns:a16="http://schemas.microsoft.com/office/drawing/2014/main" id="{CF46CCE3-72A7-FF4E-B2E5-8376CDB839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50905" y="56902"/>
            <a:ext cx="996165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</a:pPr>
            <a:r>
              <a:rPr lang="en-US" altLang="en-US" sz="2800" b="1" dirty="0"/>
              <a:t>Using Formulae: Examples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152DC52-6713-3A41-9D9A-C326435943C9}"/>
              </a:ext>
            </a:extLst>
          </p:cNvPr>
          <p:cNvSpPr txBox="1"/>
          <p:nvPr/>
        </p:nvSpPr>
        <p:spPr>
          <a:xfrm>
            <a:off x="2604045" y="3501008"/>
            <a:ext cx="24118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Solution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43B28A6-A2BE-F141-9547-0B717937DED2}"/>
              </a:ext>
            </a:extLst>
          </p:cNvPr>
          <p:cNvSpPr txBox="1"/>
          <p:nvPr/>
        </p:nvSpPr>
        <p:spPr>
          <a:xfrm>
            <a:off x="2627617" y="3962673"/>
            <a:ext cx="90129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Given the information that </a:t>
            </a:r>
            <a:r>
              <a:rPr lang="en-GB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GB" sz="2400" dirty="0">
                <a:solidFill>
                  <a:srgbClr val="FF0000"/>
                </a:solidFill>
              </a:rPr>
              <a:t> = 8 and </a:t>
            </a:r>
            <a:r>
              <a:rPr lang="en-GB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en-GB" sz="2400" i="1" dirty="0" smtClean="0">
                <a:solidFill>
                  <a:srgbClr val="FF0000"/>
                </a:solidFill>
              </a:rPr>
              <a:t> </a:t>
            </a:r>
            <a:r>
              <a:rPr lang="en-GB" sz="2400" dirty="0">
                <a:solidFill>
                  <a:srgbClr val="FF0000"/>
                </a:solidFill>
              </a:rPr>
              <a:t>= 4, the letters </a:t>
            </a:r>
            <a:r>
              <a:rPr lang="en-GB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GB" sz="2400" i="1" dirty="0">
                <a:solidFill>
                  <a:srgbClr val="FF0000"/>
                </a:solidFill>
              </a:rPr>
              <a:t> </a:t>
            </a:r>
            <a:r>
              <a:rPr lang="en-GB" sz="2400" dirty="0">
                <a:solidFill>
                  <a:srgbClr val="FF0000"/>
                </a:solidFill>
              </a:rPr>
              <a:t>and </a:t>
            </a:r>
            <a:r>
              <a:rPr lang="en-GB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en-GB" sz="2400" i="1" dirty="0" smtClean="0">
                <a:solidFill>
                  <a:srgbClr val="FF0000"/>
                </a:solidFill>
              </a:rPr>
              <a:t> </a:t>
            </a:r>
            <a:r>
              <a:rPr lang="en-GB" sz="2400" dirty="0">
                <a:solidFill>
                  <a:srgbClr val="FF0000"/>
                </a:solidFill>
              </a:rPr>
              <a:t>are replaced by the numbers 8 and 4.</a:t>
            </a:r>
            <a:r>
              <a:rPr lang="en-US" sz="2400" dirty="0">
                <a:solidFill>
                  <a:srgbClr val="FF0000"/>
                </a:solidFill>
              </a:rPr>
              <a:t> This gives:</a:t>
            </a:r>
            <a:endParaRPr lang="en-GB" sz="2400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6D76233-6129-EF45-AF5F-E544CA4D289E}"/>
              </a:ext>
            </a:extLst>
          </p:cNvPr>
          <p:cNvSpPr txBox="1"/>
          <p:nvPr/>
        </p:nvSpPr>
        <p:spPr>
          <a:xfrm>
            <a:off x="4727848" y="4941168"/>
            <a:ext cx="2952328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00"/>
              </a:spcAft>
            </a:pPr>
            <a:r>
              <a:rPr lang="en-GB" sz="2400" i="1" dirty="0">
                <a:solidFill>
                  <a:srgbClr val="FF0000"/>
                </a:solidFill>
              </a:rPr>
              <a:t>P </a:t>
            </a:r>
            <a:r>
              <a:rPr lang="en-GB" sz="2400" dirty="0">
                <a:solidFill>
                  <a:srgbClr val="FF0000"/>
                </a:solidFill>
              </a:rPr>
              <a:t>= 2 × 8 + 2 × 4</a:t>
            </a:r>
          </a:p>
          <a:p>
            <a:pPr>
              <a:spcAft>
                <a:spcPts val="300"/>
              </a:spcAft>
            </a:pPr>
            <a:r>
              <a:rPr lang="en-GB" sz="2400" dirty="0">
                <a:solidFill>
                  <a:srgbClr val="FF0000"/>
                </a:solidFill>
              </a:rPr>
              <a:t>   = 16 + 8</a:t>
            </a:r>
          </a:p>
          <a:p>
            <a:pPr>
              <a:spcAft>
                <a:spcPts val="300"/>
              </a:spcAft>
            </a:pPr>
            <a:r>
              <a:rPr lang="en-GB" sz="2400" dirty="0">
                <a:solidFill>
                  <a:srgbClr val="FF0000"/>
                </a:solidFill>
              </a:rPr>
              <a:t>   =  24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2E0F5CA7-A1EF-5442-A592-1A9C56D71D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517" y="56659"/>
            <a:ext cx="2207568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Strand F 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Unit F1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F1.1</a:t>
            </a:r>
            <a:endParaRPr lang="en-US" alt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9752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4" grpId="0"/>
      <p:bldP spid="15365" grpId="0"/>
      <p:bldP spid="4" grpId="0"/>
      <p:bldP spid="5" grpId="0"/>
      <p:bldP spid="6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1">
            <a:extLst>
              <a:ext uri="{FF2B5EF4-FFF2-40B4-BE49-F238E27FC236}">
                <a16:creationId xmlns:a16="http://schemas.microsoft.com/office/drawing/2014/main" id="{CF46CCE3-72A7-FF4E-B2E5-8376CDB839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77353" y="21760"/>
            <a:ext cx="998443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</a:pPr>
            <a:r>
              <a:rPr lang="en-US" altLang="en-US" sz="2400" b="1" dirty="0"/>
              <a:t> </a:t>
            </a:r>
            <a:r>
              <a:rPr lang="en-US" altLang="en-US" sz="2800" b="1" dirty="0"/>
              <a:t>Using Formulae: Examples</a:t>
            </a:r>
          </a:p>
        </p:txBody>
      </p:sp>
      <p:sp>
        <p:nvSpPr>
          <p:cNvPr id="15364" name="TextBox 1">
            <a:extLst>
              <a:ext uri="{FF2B5EF4-FFF2-40B4-BE49-F238E27FC236}">
                <a16:creationId xmlns:a16="http://schemas.microsoft.com/office/drawing/2014/main" id="{B5F46D1C-97CB-8A4A-A6DF-BEF6F4E906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36686" y="1220450"/>
            <a:ext cx="9955314" cy="1354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GB" sz="2400" dirty="0"/>
              <a:t>The final speed of a car is </a:t>
            </a:r>
            <a:r>
              <a:rPr lang="en-GB" sz="2400" i="1" dirty="0"/>
              <a:t>v </a:t>
            </a:r>
            <a:r>
              <a:rPr lang="en-GB" sz="2400" dirty="0"/>
              <a:t>and this can be calculated using the formula</a:t>
            </a:r>
            <a:endParaRPr lang="en-GB" sz="2400" i="1" dirty="0"/>
          </a:p>
          <a:p>
            <a:pPr>
              <a:spcAft>
                <a:spcPts val="600"/>
              </a:spcAft>
            </a:pPr>
            <a:r>
              <a:rPr lang="en-GB" sz="2400" i="1" dirty="0"/>
              <a:t>                               </a:t>
            </a:r>
            <a:r>
              <a:rPr lang="en-GB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GB" sz="2400" i="1" dirty="0"/>
              <a:t> </a:t>
            </a:r>
            <a:r>
              <a:rPr lang="en-GB" sz="2400" dirty="0"/>
              <a:t>= </a:t>
            </a:r>
            <a:r>
              <a:rPr lang="en-GB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en-GB" sz="2400" i="1" dirty="0" smtClean="0"/>
              <a:t> </a:t>
            </a:r>
            <a:r>
              <a:rPr lang="en-GB" sz="2400" dirty="0"/>
              <a:t>+ </a:t>
            </a:r>
            <a:r>
              <a:rPr lang="en-GB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t</a:t>
            </a:r>
            <a:endParaRPr lang="en-GB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r>
              <a:rPr lang="en-GB" sz="2400" dirty="0" smtClean="0"/>
              <a:t>where </a:t>
            </a:r>
            <a:r>
              <a:rPr lang="en-GB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en-GB" sz="2400" i="1" dirty="0" smtClean="0"/>
              <a:t> </a:t>
            </a:r>
            <a:r>
              <a:rPr lang="en-GB" sz="2400" dirty="0" smtClean="0"/>
              <a:t>is the initial speed, </a:t>
            </a:r>
            <a:r>
              <a:rPr lang="en-GB" sz="2400" i="1" dirty="0" smtClean="0"/>
              <a:t>a </a:t>
            </a:r>
            <a:r>
              <a:rPr lang="en-GB" sz="2400" dirty="0" smtClean="0"/>
              <a:t>is the acceleration and </a:t>
            </a:r>
            <a:r>
              <a:rPr lang="en-GB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GB" sz="2400" i="1" dirty="0" smtClean="0"/>
              <a:t> </a:t>
            </a:r>
            <a:r>
              <a:rPr lang="en-GB" sz="2400" dirty="0" smtClean="0"/>
              <a:t>is the time taken.</a:t>
            </a:r>
            <a:endParaRPr lang="en-GB" sz="2400" dirty="0"/>
          </a:p>
        </p:txBody>
      </p:sp>
      <p:sp>
        <p:nvSpPr>
          <p:cNvPr id="15365" name="TextBox 2">
            <a:extLst>
              <a:ext uri="{FF2B5EF4-FFF2-40B4-BE49-F238E27FC236}">
                <a16:creationId xmlns:a16="http://schemas.microsoft.com/office/drawing/2014/main" id="{49C288C9-FC2B-1C4A-A0A9-6BE06E56F8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90630" y="2598003"/>
            <a:ext cx="987115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GB" sz="2400" dirty="0"/>
              <a:t>Find </a:t>
            </a:r>
            <a:r>
              <a:rPr lang="en-GB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GB" sz="2400" i="1" dirty="0" smtClean="0"/>
              <a:t> </a:t>
            </a:r>
            <a:r>
              <a:rPr lang="en-GB" sz="2400" dirty="0"/>
              <a:t>if the acceleration is 2 ms</a:t>
            </a:r>
            <a:r>
              <a:rPr lang="en-GB" sz="2400" baseline="30000" dirty="0"/>
              <a:t>−2</a:t>
            </a:r>
            <a:r>
              <a:rPr lang="en-GB" sz="2400" dirty="0"/>
              <a:t>, the time taken is 10 seconds and</a:t>
            </a:r>
          </a:p>
          <a:p>
            <a:r>
              <a:rPr lang="en-GB" sz="2400" dirty="0"/>
              <a:t>the initial speed is 4 ms</a:t>
            </a:r>
            <a:r>
              <a:rPr lang="en-GB" sz="2400" baseline="30000" dirty="0"/>
              <a:t>−1</a:t>
            </a:r>
            <a:r>
              <a:rPr lang="en-GB" sz="2400" dirty="0"/>
              <a:t>.</a:t>
            </a:r>
          </a:p>
        </p:txBody>
      </p:sp>
      <p:sp>
        <p:nvSpPr>
          <p:cNvPr id="4" name="Rectangle 3"/>
          <p:cNvSpPr/>
          <p:nvPr/>
        </p:nvSpPr>
        <p:spPr>
          <a:xfrm>
            <a:off x="2320845" y="710474"/>
            <a:ext cx="648017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b="1" dirty="0"/>
              <a:t>Example</a:t>
            </a:r>
            <a:r>
              <a:rPr lang="en-GB" sz="2400" dirty="0"/>
              <a:t>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F822978-61EE-9540-BC9B-2E0F10F245B9}"/>
              </a:ext>
            </a:extLst>
          </p:cNvPr>
          <p:cNvSpPr txBox="1"/>
          <p:nvPr/>
        </p:nvSpPr>
        <p:spPr>
          <a:xfrm>
            <a:off x="2290630" y="3545195"/>
            <a:ext cx="18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Solution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FBBAE80-C5C8-2142-B8F7-DD3B40B72040}"/>
              </a:ext>
            </a:extLst>
          </p:cNvPr>
          <p:cNvSpPr txBox="1"/>
          <p:nvPr/>
        </p:nvSpPr>
        <p:spPr>
          <a:xfrm>
            <a:off x="2320845" y="4006860"/>
            <a:ext cx="7344816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00"/>
              </a:spcAft>
            </a:pPr>
            <a:r>
              <a:rPr lang="en-GB" sz="2400" dirty="0">
                <a:solidFill>
                  <a:srgbClr val="FF0000"/>
                </a:solidFill>
              </a:rPr>
              <a:t>The acceleration is 2 ms</a:t>
            </a:r>
            <a:r>
              <a:rPr lang="en-GB" sz="2400" baseline="30000" dirty="0">
                <a:solidFill>
                  <a:srgbClr val="FF0000"/>
                </a:solidFill>
              </a:rPr>
              <a:t>−2 </a:t>
            </a:r>
            <a:r>
              <a:rPr lang="en-GB" sz="2400" dirty="0">
                <a:solidFill>
                  <a:srgbClr val="FF0000"/>
                </a:solidFill>
              </a:rPr>
              <a:t> so </a:t>
            </a:r>
            <a:r>
              <a:rPr lang="en-GB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GB" sz="2400" i="1" dirty="0">
                <a:solidFill>
                  <a:srgbClr val="FF0000"/>
                </a:solidFill>
              </a:rPr>
              <a:t> </a:t>
            </a:r>
            <a:r>
              <a:rPr lang="en-GB" sz="2400" dirty="0">
                <a:solidFill>
                  <a:srgbClr val="FF0000"/>
                </a:solidFill>
              </a:rPr>
              <a:t>= 2.</a:t>
            </a:r>
          </a:p>
          <a:p>
            <a:pPr>
              <a:spcAft>
                <a:spcPts val="300"/>
              </a:spcAft>
            </a:pPr>
            <a:r>
              <a:rPr lang="en-GB" sz="2400" dirty="0">
                <a:solidFill>
                  <a:srgbClr val="FF0000"/>
                </a:solidFill>
              </a:rPr>
              <a:t>The initial speed is 4 ms</a:t>
            </a:r>
            <a:r>
              <a:rPr lang="en-GB" sz="2400" baseline="30000" dirty="0">
                <a:solidFill>
                  <a:srgbClr val="FF0000"/>
                </a:solidFill>
              </a:rPr>
              <a:t>−1 </a:t>
            </a:r>
            <a:r>
              <a:rPr lang="en-GB" sz="2400" dirty="0">
                <a:solidFill>
                  <a:srgbClr val="FF0000"/>
                </a:solidFill>
              </a:rPr>
              <a:t>so </a:t>
            </a:r>
            <a:r>
              <a:rPr lang="en-GB" sz="24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en-GB" sz="2400" i="1" dirty="0" smtClean="0">
                <a:solidFill>
                  <a:srgbClr val="FF0000"/>
                </a:solidFill>
              </a:rPr>
              <a:t> </a:t>
            </a:r>
            <a:r>
              <a:rPr lang="en-GB" sz="2400" dirty="0">
                <a:solidFill>
                  <a:srgbClr val="FF0000"/>
                </a:solidFill>
              </a:rPr>
              <a:t>= 4.</a:t>
            </a:r>
          </a:p>
          <a:p>
            <a:pPr>
              <a:spcAft>
                <a:spcPts val="300"/>
              </a:spcAft>
            </a:pPr>
            <a:r>
              <a:rPr lang="en-GB" sz="2400" dirty="0">
                <a:solidFill>
                  <a:srgbClr val="FF0000"/>
                </a:solidFill>
              </a:rPr>
              <a:t>The time taken is 10 seconds so </a:t>
            </a:r>
            <a:r>
              <a:rPr lang="en-GB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GB" sz="2400" i="1" dirty="0" smtClean="0">
                <a:solidFill>
                  <a:srgbClr val="FF0000"/>
                </a:solidFill>
              </a:rPr>
              <a:t> </a:t>
            </a:r>
            <a:r>
              <a:rPr lang="en-GB" sz="2400" dirty="0">
                <a:solidFill>
                  <a:srgbClr val="FF0000"/>
                </a:solidFill>
              </a:rPr>
              <a:t>= 10.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1BE206D-9CD2-2048-9F99-D80F5E5AE218}"/>
              </a:ext>
            </a:extLst>
          </p:cNvPr>
          <p:cNvSpPr txBox="1"/>
          <p:nvPr/>
        </p:nvSpPr>
        <p:spPr>
          <a:xfrm>
            <a:off x="2396021" y="5284133"/>
            <a:ext cx="9674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Using the formula above gives: </a:t>
            </a:r>
            <a:r>
              <a:rPr lang="en-GB" sz="24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GB" sz="2400" i="1" dirty="0" smtClean="0">
                <a:solidFill>
                  <a:srgbClr val="FF0000"/>
                </a:solidFill>
              </a:rPr>
              <a:t> </a:t>
            </a:r>
            <a:r>
              <a:rPr lang="en-GB" sz="2400" dirty="0">
                <a:solidFill>
                  <a:srgbClr val="FF0000"/>
                </a:solidFill>
              </a:rPr>
              <a:t>= 4 + 2 × 10</a:t>
            </a:r>
            <a:r>
              <a:rPr lang="en-US" sz="2400" dirty="0">
                <a:solidFill>
                  <a:srgbClr val="FF0000"/>
                </a:solidFill>
              </a:rPr>
              <a:t> = 4 + 32 = 36 </a:t>
            </a:r>
            <a:r>
              <a:rPr lang="en-GB" sz="2400" dirty="0" err="1">
                <a:solidFill>
                  <a:srgbClr val="FF0000"/>
                </a:solidFill>
              </a:rPr>
              <a:t>ms</a:t>
            </a:r>
            <a:r>
              <a:rPr lang="en-GB" sz="2400" baseline="30000" dirty="0">
                <a:solidFill>
                  <a:srgbClr val="FF0000"/>
                </a:solidFill>
              </a:rPr>
              <a:t>− 1</a:t>
            </a:r>
            <a:endParaRPr lang="en-GB" sz="2400" i="1" dirty="0">
              <a:solidFill>
                <a:srgbClr val="FF0000"/>
              </a:solidFill>
            </a:endParaRPr>
          </a:p>
        </p:txBody>
      </p:sp>
      <p:sp>
        <p:nvSpPr>
          <p:cNvPr id="10" name="TextBox 7">
            <a:extLst>
              <a:ext uri="{FF2B5EF4-FFF2-40B4-BE49-F238E27FC236}">
                <a16:creationId xmlns:a16="http://schemas.microsoft.com/office/drawing/2014/main" id="{2E0F5CA7-A1EF-5442-A592-1A9C56D71D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517" y="56659"/>
            <a:ext cx="2207568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Strand F 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Unit F1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F1.1</a:t>
            </a:r>
            <a:endParaRPr lang="en-US" alt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6139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4" grpId="0"/>
      <p:bldP spid="15365" grpId="0"/>
      <p:bldP spid="4" grpId="0"/>
      <p:bldP spid="3" grpId="0"/>
      <p:bldP spid="5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1">
            <a:extLst>
              <a:ext uri="{FF2B5EF4-FFF2-40B4-BE49-F238E27FC236}">
                <a16:creationId xmlns:a16="http://schemas.microsoft.com/office/drawing/2014/main" id="{CF46CCE3-72A7-FF4E-B2E5-8376CDB839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0442" y="42089"/>
            <a:ext cx="998443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</a:pPr>
            <a:r>
              <a:rPr lang="en-US" altLang="en-US" sz="2800" b="1" dirty="0"/>
              <a:t>Section </a:t>
            </a:r>
            <a:r>
              <a:rPr lang="en-US" altLang="en-US" sz="2800" b="1" dirty="0" smtClean="0"/>
              <a:t>F1.1</a:t>
            </a:r>
            <a:r>
              <a:rPr lang="en-US" altLang="en-US" sz="2800" b="1" dirty="0"/>
              <a:t>: Fitness Check</a:t>
            </a:r>
          </a:p>
        </p:txBody>
      </p:sp>
      <p:sp>
        <p:nvSpPr>
          <p:cNvPr id="15365" name="TextBox 2">
            <a:extLst>
              <a:ext uri="{FF2B5EF4-FFF2-40B4-BE49-F238E27FC236}">
                <a16:creationId xmlns:a16="http://schemas.microsoft.com/office/drawing/2014/main" id="{49C288C9-FC2B-1C4A-A0A9-6BE06E56F8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26102" y="1677216"/>
            <a:ext cx="903805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indent="0"/>
            <a:r>
              <a:rPr lang="es-ES" sz="2400" dirty="0"/>
              <a:t>1. </a:t>
            </a:r>
            <a:r>
              <a:rPr lang="es-ES" sz="2400" dirty="0" err="1"/>
              <a:t>If</a:t>
            </a:r>
            <a:r>
              <a:rPr lang="es-ES" sz="2400" dirty="0"/>
              <a:t> </a:t>
            </a:r>
            <a:r>
              <a:rPr lang="es-ES" sz="2400" i="1" dirty="0"/>
              <a:t>Q </a:t>
            </a:r>
            <a:r>
              <a:rPr lang="es-ES" sz="2400" dirty="0"/>
              <a:t>= 3</a:t>
            </a:r>
            <a:r>
              <a:rPr lang="es-E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s-ES" sz="2400" i="1" dirty="0"/>
              <a:t> </a:t>
            </a:r>
            <a:r>
              <a:rPr lang="es-ES" sz="2400" dirty="0"/>
              <a:t>+ 7</a:t>
            </a:r>
            <a:r>
              <a:rPr lang="es-E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s-ES" sz="2400" i="1" dirty="0"/>
              <a:t>,  </a:t>
            </a:r>
            <a:r>
              <a:rPr lang="en-GB" sz="2400" dirty="0"/>
              <a:t>find the value of </a:t>
            </a:r>
            <a:r>
              <a:rPr lang="en-GB" sz="2400" i="1" dirty="0"/>
              <a:t>Q </a:t>
            </a:r>
            <a:r>
              <a:rPr lang="en-GB" sz="2400" dirty="0"/>
              <a:t>if</a:t>
            </a:r>
            <a:r>
              <a:rPr lang="en-GB" sz="2400" i="1" dirty="0"/>
              <a:t>  </a:t>
            </a:r>
            <a:r>
              <a:rPr lang="es-E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2400" i="1" dirty="0" smtClean="0"/>
              <a:t> </a:t>
            </a:r>
            <a:r>
              <a:rPr lang="en-GB" sz="2400" dirty="0"/>
              <a:t>= 4 and </a:t>
            </a:r>
            <a:r>
              <a:rPr lang="es-E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2400" i="1" dirty="0" smtClean="0"/>
              <a:t> </a:t>
            </a:r>
            <a:r>
              <a:rPr lang="en-GB" sz="2400" dirty="0"/>
              <a:t>= 2</a:t>
            </a:r>
            <a:endParaRPr lang="en-US" altLang="en-US" sz="2400" dirty="0"/>
          </a:p>
        </p:txBody>
      </p:sp>
      <p:sp>
        <p:nvSpPr>
          <p:cNvPr id="6" name="TextBox 12">
            <a:extLst>
              <a:ext uri="{FF2B5EF4-FFF2-40B4-BE49-F238E27FC236}">
                <a16:creationId xmlns:a16="http://schemas.microsoft.com/office/drawing/2014/main" id="{807349B1-2FAB-E541-9831-FB445C5731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50848" y="684026"/>
            <a:ext cx="708412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en-US" sz="2400" dirty="0">
                <a:solidFill>
                  <a:srgbClr val="FF0000"/>
                </a:solidFill>
              </a:rPr>
              <a:t>Here are some questions to check your progress; </a:t>
            </a:r>
          </a:p>
          <a:p>
            <a:r>
              <a:rPr lang="en-US" altLang="en-US" sz="2400" dirty="0">
                <a:solidFill>
                  <a:srgbClr val="FF0000"/>
                </a:solidFill>
              </a:rPr>
              <a:t>there are more practice questions if needed.</a:t>
            </a:r>
          </a:p>
        </p:txBody>
      </p:sp>
      <p:sp>
        <p:nvSpPr>
          <p:cNvPr id="10" name="Rectangle 9"/>
          <p:cNvSpPr/>
          <p:nvPr/>
        </p:nvSpPr>
        <p:spPr>
          <a:xfrm>
            <a:off x="10848528" y="1649829"/>
            <a:ext cx="5982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i="1" dirty="0"/>
              <a:t> </a:t>
            </a:r>
            <a:r>
              <a:rPr lang="es-ES" sz="2400" dirty="0">
                <a:solidFill>
                  <a:srgbClr val="FF0000"/>
                </a:solidFill>
              </a:rPr>
              <a:t>26</a:t>
            </a:r>
            <a:endParaRPr lang="es-ES" sz="2400" i="1" dirty="0">
              <a:solidFill>
                <a:srgbClr val="FF0000"/>
              </a:solidFill>
            </a:endParaRPr>
          </a:p>
        </p:txBody>
      </p:sp>
      <p:sp>
        <p:nvSpPr>
          <p:cNvPr id="11" name="TextBox 2">
            <a:extLst>
              <a:ext uri="{FF2B5EF4-FFF2-40B4-BE49-F238E27FC236}">
                <a16:creationId xmlns:a16="http://schemas.microsoft.com/office/drawing/2014/main" id="{49C288C9-FC2B-1C4A-A0A9-6BE06E56F8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55319" y="2674893"/>
            <a:ext cx="805877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indent="0"/>
            <a:r>
              <a:rPr lang="en-GB" sz="2400" dirty="0"/>
              <a:t>2. If </a:t>
            </a:r>
            <a:r>
              <a:rPr lang="en-GB" sz="2400" i="1" dirty="0"/>
              <a:t>Q </a:t>
            </a:r>
            <a:r>
              <a:rPr lang="en-GB" sz="2400" dirty="0"/>
              <a:t>= </a:t>
            </a:r>
            <a:r>
              <a:rPr lang="es-E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s-E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2400" i="1" dirty="0" smtClean="0"/>
              <a:t> </a:t>
            </a:r>
            <a:r>
              <a:rPr lang="en-GB" sz="2400" dirty="0"/>
              <a:t>+ 4, find the value of </a:t>
            </a:r>
            <a:r>
              <a:rPr lang="en-GB" sz="2400" i="1" dirty="0"/>
              <a:t>Q </a:t>
            </a:r>
            <a:r>
              <a:rPr lang="en-GB" sz="2400" dirty="0"/>
              <a:t>if </a:t>
            </a:r>
            <a:r>
              <a:rPr lang="en-GB" sz="2400" i="1" dirty="0"/>
              <a:t> </a:t>
            </a:r>
            <a:r>
              <a:rPr lang="es-E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2400" i="1" dirty="0" smtClean="0"/>
              <a:t> </a:t>
            </a:r>
            <a:r>
              <a:rPr lang="en-GB" sz="2400" dirty="0"/>
              <a:t>= 3 and </a:t>
            </a:r>
            <a:r>
              <a:rPr lang="es-E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2400" i="1" dirty="0" smtClean="0"/>
              <a:t> </a:t>
            </a:r>
            <a:r>
              <a:rPr lang="en-GB" sz="2400" dirty="0"/>
              <a:t>= 5</a:t>
            </a:r>
            <a:endParaRPr lang="en-US" altLang="en-US" sz="2400" dirty="0"/>
          </a:p>
        </p:txBody>
      </p:sp>
      <p:sp>
        <p:nvSpPr>
          <p:cNvPr id="16" name="Rectangle 15"/>
          <p:cNvSpPr/>
          <p:nvPr/>
        </p:nvSpPr>
        <p:spPr>
          <a:xfrm>
            <a:off x="10672061" y="2674893"/>
            <a:ext cx="66877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i="1" dirty="0">
                <a:solidFill>
                  <a:srgbClr val="FF0000"/>
                </a:solidFill>
              </a:rPr>
              <a:t> </a:t>
            </a:r>
            <a:r>
              <a:rPr lang="es-ES" dirty="0">
                <a:solidFill>
                  <a:srgbClr val="FF0000"/>
                </a:solidFill>
              </a:rPr>
              <a:t> </a:t>
            </a:r>
            <a:r>
              <a:rPr lang="es-ES" sz="2400" dirty="0">
                <a:solidFill>
                  <a:srgbClr val="FF0000"/>
                </a:solidFill>
              </a:rPr>
              <a:t>19</a:t>
            </a:r>
            <a:endParaRPr lang="es-ES" sz="2400" i="1" dirty="0">
              <a:solidFill>
                <a:srgbClr val="FF0000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61054C6-F596-304E-85F7-002B4722DE85}"/>
              </a:ext>
            </a:extLst>
          </p:cNvPr>
          <p:cNvSpPr txBox="1"/>
          <p:nvPr/>
        </p:nvSpPr>
        <p:spPr>
          <a:xfrm>
            <a:off x="2526102" y="3717032"/>
            <a:ext cx="9313112" cy="1685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00"/>
              </a:spcAft>
              <a:buAutoNum type="arabicPeriod" startAt="3"/>
            </a:pPr>
            <a:r>
              <a:rPr lang="en-GB" sz="2400" dirty="0"/>
              <a:t>  A rectangle has a length of </a:t>
            </a:r>
            <a:r>
              <a:rPr lang="en-GB" sz="2400" i="1" dirty="0"/>
              <a:t>a </a:t>
            </a:r>
            <a:r>
              <a:rPr lang="en-GB" sz="2400" dirty="0"/>
              <a:t>cm and a width of </a:t>
            </a:r>
            <a:r>
              <a:rPr lang="en-GB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GB" sz="2400" i="1" dirty="0" smtClean="0"/>
              <a:t> </a:t>
            </a:r>
            <a:r>
              <a:rPr lang="en-GB" sz="2400" dirty="0"/>
              <a:t>cm.</a:t>
            </a:r>
          </a:p>
          <a:p>
            <a:pPr>
              <a:spcAft>
                <a:spcPts val="300"/>
              </a:spcAft>
            </a:pPr>
            <a:r>
              <a:rPr lang="en-GB" sz="2400" dirty="0"/>
              <a:t>     The perimeter of a rectangle is given by the formula</a:t>
            </a:r>
            <a:endParaRPr lang="en-GB" sz="2400" i="1" dirty="0"/>
          </a:p>
          <a:p>
            <a:pPr>
              <a:spcAft>
                <a:spcPts val="300"/>
              </a:spcAft>
            </a:pPr>
            <a:r>
              <a:rPr lang="en-GB" sz="2400" i="1" dirty="0"/>
              <a:t>			              P </a:t>
            </a:r>
            <a:r>
              <a:rPr lang="en-GB" sz="2400" dirty="0"/>
              <a:t>= 2(</a:t>
            </a:r>
            <a:r>
              <a:rPr lang="en-GB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GB" sz="2400" i="1" dirty="0"/>
              <a:t> </a:t>
            </a:r>
            <a:r>
              <a:rPr lang="en-GB" sz="2400" dirty="0"/>
              <a:t>+ </a:t>
            </a:r>
            <a:r>
              <a:rPr lang="en-GB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GB" sz="2400" dirty="0"/>
              <a:t>)</a:t>
            </a:r>
          </a:p>
          <a:p>
            <a:pPr>
              <a:spcAft>
                <a:spcPts val="300"/>
              </a:spcAft>
            </a:pPr>
            <a:r>
              <a:rPr lang="en-GB" sz="2400" dirty="0"/>
              <a:t>     Calculate the perimeter of a rectangle when </a:t>
            </a:r>
            <a:r>
              <a:rPr lang="en-GB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GB" sz="2400" i="1" dirty="0" smtClean="0"/>
              <a:t> </a:t>
            </a:r>
            <a:r>
              <a:rPr lang="en-GB" sz="2400" dirty="0"/>
              <a:t>= 4.5 and </a:t>
            </a:r>
            <a:r>
              <a:rPr lang="en-GB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GB" sz="2400" i="1" dirty="0" smtClean="0"/>
              <a:t> </a:t>
            </a:r>
            <a:r>
              <a:rPr lang="en-GB" sz="2400" dirty="0"/>
              <a:t>= 4.2.</a:t>
            </a:r>
            <a:endParaRPr lang="en-US" altLang="en-US" sz="2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382D025-0DB0-4247-B6AF-2CF55ABDF8F4}"/>
              </a:ext>
            </a:extLst>
          </p:cNvPr>
          <p:cNvSpPr txBox="1"/>
          <p:nvPr/>
        </p:nvSpPr>
        <p:spPr>
          <a:xfrm>
            <a:off x="10672061" y="5589240"/>
            <a:ext cx="15028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>
                <a:solidFill>
                  <a:srgbClr val="FF0000"/>
                </a:solidFill>
              </a:rPr>
              <a:t>17.4 cm</a:t>
            </a:r>
            <a:endParaRPr lang="en-US" sz="2400" dirty="0"/>
          </a:p>
        </p:txBody>
      </p:sp>
      <p:sp>
        <p:nvSpPr>
          <p:cNvPr id="12" name="TextBox 7">
            <a:extLst>
              <a:ext uri="{FF2B5EF4-FFF2-40B4-BE49-F238E27FC236}">
                <a16:creationId xmlns:a16="http://schemas.microsoft.com/office/drawing/2014/main" id="{2E0F5CA7-A1EF-5442-A592-1A9C56D71D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517" y="56659"/>
            <a:ext cx="2207568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Strand F 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Unit F1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F1.1</a:t>
            </a:r>
            <a:endParaRPr lang="en-US" alt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8853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5" grpId="0"/>
      <p:bldP spid="6" grpId="0"/>
      <p:bldP spid="10" grpId="0"/>
      <p:bldP spid="11" grpId="0"/>
      <p:bldP spid="16" grpId="0"/>
      <p:bldP spid="2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Box 1">
            <a:extLst>
              <a:ext uri="{FF2B5EF4-FFF2-40B4-BE49-F238E27FC236}">
                <a16:creationId xmlns:a16="http://schemas.microsoft.com/office/drawing/2014/main" id="{8B52B4C6-DA2B-0547-97B0-9A9D902646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6786" y="31132"/>
            <a:ext cx="991521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 </a:t>
            </a:r>
            <a:r>
              <a:rPr kumimoji="0" lang="en-US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F1.1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: Review</a:t>
            </a:r>
          </a:p>
        </p:txBody>
      </p:sp>
      <p:sp>
        <p:nvSpPr>
          <p:cNvPr id="15364" name="TextBox 1">
            <a:extLst>
              <a:ext uri="{FF2B5EF4-FFF2-40B4-BE49-F238E27FC236}">
                <a16:creationId xmlns:a16="http://schemas.microsoft.com/office/drawing/2014/main" id="{E7CC74F8-45F4-7F42-8935-A4038D39D3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1019175"/>
            <a:ext cx="998443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You have completed the 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first Section.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80F8782-DF76-DB40-940C-99195A3852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2177" y="2192765"/>
            <a:ext cx="998443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If you have completed and understood this </a:t>
            </a:r>
            <a:r>
              <a:rPr kumimoji="0" lang="en-US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section,</a:t>
            </a:r>
            <a:br>
              <a:rPr kumimoji="0" lang="en-US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</a:br>
            <a:r>
              <a:rPr kumimoji="0" lang="en-US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click</a:t>
            </a:r>
            <a:r>
              <a:rPr kumimoji="0" lang="en-US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to start the 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next Section.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145AA3-138E-F040-BCA6-F2E25BC375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3776664"/>
            <a:ext cx="9984432" cy="1508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If you need more examples and interactive practice, go to</a:t>
            </a:r>
            <a:b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</a:br>
            <a:r>
              <a:rPr kumimoji="0" lang="en-US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  <a:hlinkClick r:id="rId2"/>
              </a:rPr>
              <a:t>http://szalonta.hu/ske/text/F1/skef1s1.html</a:t>
            </a:r>
            <a:endParaRPr kumimoji="0" lang="en-US" altLang="en-US" sz="24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1795AB3-9361-A14E-B00B-69D3DC525E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36214" y="44636"/>
            <a:ext cx="241300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STRAND </a:t>
            </a:r>
            <a:r>
              <a:rPr kumimoji="0" lang="en-US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F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Unit F1 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 </a:t>
            </a:r>
            <a:r>
              <a:rPr kumimoji="0" lang="en-US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F1.1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8706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1">
            <a:extLst>
              <a:ext uri="{FF2B5EF4-FFF2-40B4-BE49-F238E27FC236}">
                <a16:creationId xmlns:a16="http://schemas.microsoft.com/office/drawing/2014/main" id="{CF46CCE3-72A7-FF4E-B2E5-8376CDB839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92316" y="5470"/>
            <a:ext cx="991242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</a:pPr>
            <a:r>
              <a:rPr lang="en-GB" sz="2800" b="1" dirty="0"/>
              <a:t>Constructing and Using Formulae</a:t>
            </a:r>
            <a:endParaRPr lang="en-US" altLang="en-US" sz="2800" b="1" dirty="0"/>
          </a:p>
        </p:txBody>
      </p:sp>
      <p:sp>
        <p:nvSpPr>
          <p:cNvPr id="15365" name="TextBox 2">
            <a:extLst>
              <a:ext uri="{FF2B5EF4-FFF2-40B4-BE49-F238E27FC236}">
                <a16:creationId xmlns:a16="http://schemas.microsoft.com/office/drawing/2014/main" id="{49C288C9-FC2B-1C4A-A0A9-6BE06E56F8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92316" y="3667649"/>
            <a:ext cx="9705582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GB" sz="2400" dirty="0"/>
              <a:t>We can name the perimeter </a:t>
            </a:r>
            <a:r>
              <a:rPr lang="en-GB" sz="2400" i="1" dirty="0"/>
              <a:t>P</a:t>
            </a:r>
            <a:r>
              <a:rPr lang="en-GB" sz="2400" dirty="0"/>
              <a:t>,</a:t>
            </a:r>
            <a:r>
              <a:rPr lang="en-GB" sz="2400" i="1" dirty="0"/>
              <a:t> </a:t>
            </a:r>
            <a:r>
              <a:rPr lang="en-GB" sz="2400" dirty="0"/>
              <a:t>the length </a:t>
            </a:r>
            <a:r>
              <a:rPr lang="en-GB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GB" sz="2400" dirty="0"/>
              <a:t> and the width </a:t>
            </a:r>
            <a:r>
              <a:rPr lang="en-GB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w. </a:t>
            </a:r>
          </a:p>
          <a:p>
            <a:pPr algn="ctr"/>
            <a:r>
              <a:rPr lang="en-GB" sz="2400" dirty="0">
                <a:cs typeface="Arial" panose="020B0604020202020204" pitchFamily="34" charset="0"/>
              </a:rPr>
              <a:t>The perimeter is found by adding the lengths of the sides together.</a:t>
            </a:r>
          </a:p>
          <a:p>
            <a:pPr algn="ctr"/>
            <a:r>
              <a:rPr lang="en-GB" sz="2400" dirty="0">
                <a:cs typeface="Arial" panose="020B0604020202020204" pitchFamily="34" charset="0"/>
              </a:rPr>
              <a:t>So we construct the formula as follows:</a:t>
            </a:r>
          </a:p>
        </p:txBody>
      </p:sp>
      <p:sp>
        <p:nvSpPr>
          <p:cNvPr id="4" name="Rectangle 3"/>
          <p:cNvSpPr/>
          <p:nvPr/>
        </p:nvSpPr>
        <p:spPr>
          <a:xfrm>
            <a:off x="2499157" y="1187331"/>
            <a:ext cx="475252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A formula can be constructed to match a problem. For example, a formula for the perimeter of a rectangle describes how to find the perimeter, given the length and width of the rectangle.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96200" y="1187332"/>
            <a:ext cx="3950937" cy="2361608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5736505" y="5057569"/>
            <a:ext cx="61209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i="1" dirty="0">
                <a:latin typeface="Times-Italic"/>
              </a:rPr>
              <a:t>P </a:t>
            </a:r>
            <a:r>
              <a:rPr lang="en-GB" sz="2400" dirty="0">
                <a:latin typeface="Symbol" panose="05050102010706020507" pitchFamily="18" charset="2"/>
              </a:rPr>
              <a:t>=</a:t>
            </a:r>
            <a:endParaRPr lang="en-GB" sz="2400" dirty="0"/>
          </a:p>
        </p:txBody>
      </p:sp>
      <p:sp>
        <p:nvSpPr>
          <p:cNvPr id="8" name="Rectangle 7"/>
          <p:cNvSpPr/>
          <p:nvPr/>
        </p:nvSpPr>
        <p:spPr>
          <a:xfrm>
            <a:off x="6374909" y="5057569"/>
            <a:ext cx="189827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GB" sz="2400" i="1" dirty="0" smtClean="0">
                <a:latin typeface="+mj-lt"/>
                <a:cs typeface="Times New Roman" panose="02020603050405020304" pitchFamily="18" charset="0"/>
              </a:rPr>
              <a:t> </a:t>
            </a:r>
            <a:r>
              <a:rPr lang="en-GB" sz="2400" dirty="0">
                <a:latin typeface="+mj-lt"/>
              </a:rPr>
              <a:t>+ </a:t>
            </a:r>
            <a:r>
              <a:rPr lang="en-GB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en-GB" sz="2400" i="1" dirty="0" smtClean="0">
                <a:latin typeface="+mj-lt"/>
              </a:rPr>
              <a:t> </a:t>
            </a:r>
            <a:r>
              <a:rPr lang="en-GB" sz="2400" dirty="0">
                <a:latin typeface="+mj-lt"/>
              </a:rPr>
              <a:t>+ </a:t>
            </a:r>
            <a:r>
              <a:rPr lang="en-GB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GB" sz="2400" dirty="0" smtClean="0">
                <a:latin typeface="+mj-lt"/>
              </a:rPr>
              <a:t> </a:t>
            </a:r>
            <a:r>
              <a:rPr lang="en-GB" sz="2400" dirty="0">
                <a:latin typeface="+mj-lt"/>
              </a:rPr>
              <a:t>+ </a:t>
            </a:r>
            <a:r>
              <a:rPr lang="en-GB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en-GB" sz="2400" i="1" dirty="0" smtClean="0">
                <a:latin typeface="+mj-lt"/>
              </a:rPr>
              <a:t> </a:t>
            </a:r>
            <a:endParaRPr lang="en-GB" sz="2400" dirty="0">
              <a:latin typeface="+mj-lt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682143" y="5670668"/>
            <a:ext cx="352641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i="1" dirty="0">
                <a:latin typeface="Times-Italic"/>
              </a:rPr>
              <a:t> </a:t>
            </a:r>
            <a:r>
              <a:rPr lang="en-GB" sz="2400" dirty="0">
                <a:latin typeface="+mj-lt"/>
              </a:rPr>
              <a:t>This gives </a:t>
            </a:r>
            <a:r>
              <a:rPr lang="en-GB" sz="2400" i="1" dirty="0">
                <a:latin typeface="Times-Italic"/>
              </a:rPr>
              <a:t>	</a:t>
            </a:r>
            <a:r>
              <a:rPr lang="en-GB" sz="2400" i="1" dirty="0">
                <a:solidFill>
                  <a:srgbClr val="FF0000"/>
                </a:solidFill>
                <a:latin typeface="+mj-lt"/>
              </a:rPr>
              <a:t>P </a:t>
            </a:r>
            <a:r>
              <a:rPr lang="en-GB" sz="2400" dirty="0">
                <a:solidFill>
                  <a:srgbClr val="FF0000"/>
                </a:solidFill>
                <a:latin typeface="+mj-lt"/>
              </a:rPr>
              <a:t>= </a:t>
            </a:r>
            <a:r>
              <a:rPr lang="en-GB" sz="2400" dirty="0" smtClean="0">
                <a:solidFill>
                  <a:srgbClr val="FF0000"/>
                </a:solidFill>
                <a:latin typeface="+mj-lt"/>
              </a:rPr>
              <a:t>2</a:t>
            </a:r>
            <a:r>
              <a:rPr lang="en-GB" sz="24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GB" sz="2400" i="1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en-GB" sz="2400" dirty="0">
                <a:solidFill>
                  <a:srgbClr val="FF0000"/>
                </a:solidFill>
                <a:latin typeface="+mj-lt"/>
              </a:rPr>
              <a:t>+ </a:t>
            </a:r>
            <a:r>
              <a:rPr lang="en-GB" sz="2400" dirty="0" smtClean="0">
                <a:solidFill>
                  <a:srgbClr val="FF0000"/>
                </a:solidFill>
                <a:latin typeface="+mj-lt"/>
              </a:rPr>
              <a:t>2</a:t>
            </a:r>
            <a:r>
              <a:rPr lang="en-GB" sz="24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endParaRPr lang="en-GB" sz="24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3B5273D-EBDC-0F41-B6AD-4295BBD0BFB8}"/>
              </a:ext>
            </a:extLst>
          </p:cNvPr>
          <p:cNvSpPr/>
          <p:nvPr/>
        </p:nvSpPr>
        <p:spPr bwMode="auto">
          <a:xfrm>
            <a:off x="6397373" y="5605673"/>
            <a:ext cx="1856554" cy="613099"/>
          </a:xfrm>
          <a:prstGeom prst="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2E0F5CA7-A1EF-5442-A592-1A9C56D71D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517" y="56659"/>
            <a:ext cx="2207568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F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 smtClean="0">
                <a:solidFill>
                  <a:prstClr val="white"/>
                </a:solidFill>
              </a:rPr>
              <a:t>Unit </a:t>
            </a:r>
            <a:r>
              <a:rPr lang="en-US" altLang="en-US" b="1" dirty="0">
                <a:solidFill>
                  <a:prstClr val="white"/>
                </a:solidFill>
              </a:rPr>
              <a:t>F1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</a:t>
            </a:r>
            <a:r>
              <a:rPr lang="en-US" altLang="en-US" b="1" dirty="0" smtClean="0">
                <a:solidFill>
                  <a:prstClr val="white"/>
                </a:solidFill>
              </a:rPr>
              <a:t>F1.2</a:t>
            </a:r>
            <a:endParaRPr lang="en-US" altLang="en-US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9679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5" grpId="0"/>
      <p:bldP spid="4" grpId="0"/>
      <p:bldP spid="7" grpId="0"/>
      <p:bldP spid="8" grpId="0"/>
      <p:bldP spid="9" grpId="0"/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TextBox 1">
            <a:extLst>
              <a:ext uri="{FF2B5EF4-FFF2-40B4-BE49-F238E27FC236}">
                <a16:creationId xmlns:a16="http://schemas.microsoft.com/office/drawing/2014/main" id="{B5F46D1C-97CB-8A4A-A6DF-BEF6F4E906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98953" y="1290893"/>
            <a:ext cx="589326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GB" sz="2400" dirty="0"/>
              <a:t>a) Write down a formula for the perimeter of the shape shown.</a:t>
            </a:r>
          </a:p>
        </p:txBody>
      </p:sp>
      <p:sp>
        <p:nvSpPr>
          <p:cNvPr id="15365" name="TextBox 2">
            <a:extLst>
              <a:ext uri="{FF2B5EF4-FFF2-40B4-BE49-F238E27FC236}">
                <a16:creationId xmlns:a16="http://schemas.microsoft.com/office/drawing/2014/main" id="{49C288C9-FC2B-1C4A-A0A9-6BE06E56F8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98953" y="2204210"/>
            <a:ext cx="5893266" cy="1215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Aft>
                <a:spcPts val="600"/>
              </a:spcAft>
            </a:pPr>
            <a:r>
              <a:rPr lang="en-GB" sz="2400" dirty="0"/>
              <a:t>b) Find the perimeter if:</a:t>
            </a:r>
          </a:p>
          <a:p>
            <a:r>
              <a:rPr lang="en-GB" sz="2400" i="1" dirty="0"/>
              <a:t>		</a:t>
            </a:r>
            <a:r>
              <a:rPr lang="en-GB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GB" sz="2400" i="1" dirty="0"/>
              <a:t> </a:t>
            </a:r>
            <a:r>
              <a:rPr lang="en-GB" sz="2400" dirty="0"/>
              <a:t>= 2 cm, </a:t>
            </a:r>
            <a:r>
              <a:rPr lang="en-GB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GB" sz="2400" i="1" dirty="0"/>
              <a:t> </a:t>
            </a:r>
            <a:r>
              <a:rPr lang="en-GB" sz="2400" dirty="0"/>
              <a:t>= 3 cm and </a:t>
            </a:r>
            <a:r>
              <a:rPr lang="en-GB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GB" sz="2400" i="1" dirty="0"/>
              <a:t> </a:t>
            </a:r>
            <a:r>
              <a:rPr lang="en-GB" sz="2400" dirty="0"/>
              <a:t>= 5 cm</a:t>
            </a:r>
          </a:p>
          <a:p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2772803" y="770252"/>
            <a:ext cx="648017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b="1" dirty="0"/>
              <a:t>Example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39763" t="38795" r="33463" b="27589"/>
          <a:stretch/>
        </p:blipFill>
        <p:spPr>
          <a:xfrm>
            <a:off x="9055756" y="770253"/>
            <a:ext cx="2932965" cy="2070330"/>
          </a:xfrm>
          <a:prstGeom prst="rect">
            <a:avLst/>
          </a:prstGeom>
        </p:spPr>
      </p:pic>
      <p:sp>
        <p:nvSpPr>
          <p:cNvPr id="10" name="TextBox 1">
            <a:extLst>
              <a:ext uri="{FF2B5EF4-FFF2-40B4-BE49-F238E27FC236}">
                <a16:creationId xmlns:a16="http://schemas.microsoft.com/office/drawing/2014/main" id="{CF46CCE3-72A7-FF4E-B2E5-8376CDB839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82998" y="32865"/>
            <a:ext cx="998443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</a:pPr>
            <a:r>
              <a:rPr lang="en-GB" sz="2800" b="1" dirty="0"/>
              <a:t>Constructing and Using Formulae: Examples</a:t>
            </a:r>
            <a:endParaRPr lang="en-US" altLang="en-US" sz="2800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D216964-9800-7243-AD7D-9634CC418FED}"/>
              </a:ext>
            </a:extLst>
          </p:cNvPr>
          <p:cNvSpPr txBox="1"/>
          <p:nvPr/>
        </p:nvSpPr>
        <p:spPr>
          <a:xfrm>
            <a:off x="2639616" y="3075452"/>
            <a:ext cx="848162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Solution</a:t>
            </a:r>
          </a:p>
          <a:p>
            <a:r>
              <a:rPr lang="en-GB" sz="2400" dirty="0">
                <a:solidFill>
                  <a:srgbClr val="FF0000"/>
                </a:solidFill>
              </a:rPr>
              <a:t>a) The perimeter is found by adding together the lengths of all the sides, so the formula will be:</a:t>
            </a:r>
            <a:endParaRPr lang="en-GB" sz="2400" b="1" dirty="0">
              <a:solidFill>
                <a:srgbClr val="FF0000"/>
              </a:solidFill>
            </a:endParaRPr>
          </a:p>
          <a:p>
            <a:pPr>
              <a:spcAft>
                <a:spcPts val="300"/>
              </a:spcAft>
            </a:pPr>
            <a:r>
              <a:rPr lang="en-GB" sz="2400" i="1" dirty="0">
                <a:solidFill>
                  <a:srgbClr val="FF0000"/>
                </a:solidFill>
                <a:latin typeface="+mj-lt"/>
              </a:rPr>
              <a:t>                               P = </a:t>
            </a:r>
            <a:r>
              <a:rPr lang="en-GB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GB" sz="2400" i="1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en-GB" sz="2400" i="1" dirty="0">
                <a:solidFill>
                  <a:srgbClr val="FF0000"/>
                </a:solidFill>
                <a:latin typeface="+mj-lt"/>
              </a:rPr>
              <a:t>+ </a:t>
            </a:r>
            <a:r>
              <a:rPr lang="en-GB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GB" sz="2400" i="1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en-GB" sz="2400" i="1" dirty="0">
                <a:solidFill>
                  <a:srgbClr val="FF0000"/>
                </a:solidFill>
                <a:latin typeface="+mj-lt"/>
              </a:rPr>
              <a:t>+ </a:t>
            </a:r>
            <a:r>
              <a:rPr lang="en-GB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GB" sz="2400" i="1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en-GB" sz="2400" i="1" dirty="0">
                <a:solidFill>
                  <a:srgbClr val="FF0000"/>
                </a:solidFill>
                <a:latin typeface="+mj-lt"/>
              </a:rPr>
              <a:t>+ </a:t>
            </a:r>
            <a:r>
              <a:rPr lang="en-GB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GB" sz="2400" i="1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en-GB" sz="2400" i="1" dirty="0">
                <a:solidFill>
                  <a:srgbClr val="FF0000"/>
                </a:solidFill>
                <a:latin typeface="+mj-lt"/>
              </a:rPr>
              <a:t>+ </a:t>
            </a:r>
            <a:r>
              <a:rPr lang="en-GB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en-GB" sz="2400" i="1" dirty="0">
              <a:solidFill>
                <a:srgbClr val="FF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36EB52D-CCE8-314D-A2E6-9C4872CB23DE}"/>
              </a:ext>
            </a:extLst>
          </p:cNvPr>
          <p:cNvSpPr txBox="1"/>
          <p:nvPr/>
        </p:nvSpPr>
        <p:spPr>
          <a:xfrm>
            <a:off x="2772803" y="4688191"/>
            <a:ext cx="9189768" cy="8694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00"/>
              </a:spcAft>
            </a:pPr>
            <a:r>
              <a:rPr lang="en-GB" sz="2400" dirty="0">
                <a:solidFill>
                  <a:srgbClr val="FF0000"/>
                </a:solidFill>
                <a:latin typeface="+mj-lt"/>
              </a:rPr>
              <a:t>As </a:t>
            </a:r>
            <a:r>
              <a:rPr lang="en-GB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GB" sz="2400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en-GB" sz="2400" dirty="0">
                <a:solidFill>
                  <a:srgbClr val="FF0000"/>
                </a:solidFill>
                <a:latin typeface="+mj-lt"/>
              </a:rPr>
              <a:t>and </a:t>
            </a:r>
            <a:r>
              <a:rPr lang="en-GB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GB" sz="2400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en-GB" sz="2400" dirty="0">
                <a:solidFill>
                  <a:srgbClr val="FF0000"/>
                </a:solidFill>
                <a:latin typeface="+mj-lt"/>
              </a:rPr>
              <a:t>are both added in twice, this can be simplified to:</a:t>
            </a:r>
          </a:p>
          <a:p>
            <a:pPr>
              <a:spcAft>
                <a:spcPts val="300"/>
              </a:spcAft>
            </a:pPr>
            <a:r>
              <a:rPr lang="en-GB" sz="2400" dirty="0">
                <a:solidFill>
                  <a:srgbClr val="FF0000"/>
                </a:solidFill>
                <a:latin typeface="+mj-lt"/>
              </a:rPr>
              <a:t>					    </a:t>
            </a:r>
            <a:r>
              <a:rPr lang="en-GB" sz="2400" i="1" dirty="0">
                <a:solidFill>
                  <a:srgbClr val="FF0000"/>
                </a:solidFill>
                <a:latin typeface="+mj-lt"/>
              </a:rPr>
              <a:t>P</a:t>
            </a:r>
            <a:r>
              <a:rPr lang="en-GB" sz="2400" dirty="0">
                <a:solidFill>
                  <a:srgbClr val="FF0000"/>
                </a:solidFill>
                <a:latin typeface="+mj-lt"/>
              </a:rPr>
              <a:t> = </a:t>
            </a:r>
            <a:r>
              <a:rPr lang="en-GB" sz="2400" dirty="0" smtClean="0">
                <a:solidFill>
                  <a:srgbClr val="FF0000"/>
                </a:solidFill>
                <a:latin typeface="+mj-lt"/>
              </a:rPr>
              <a:t>2</a:t>
            </a:r>
            <a:r>
              <a:rPr lang="en-GB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</a:t>
            </a:r>
            <a:r>
              <a:rPr lang="en-GB" sz="2400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en-GB" sz="2400" dirty="0">
                <a:solidFill>
                  <a:srgbClr val="FF0000"/>
                </a:solidFill>
                <a:latin typeface="+mj-lt"/>
              </a:rPr>
              <a:t>+ </a:t>
            </a:r>
            <a:r>
              <a:rPr lang="en-GB" sz="2400" dirty="0" smtClean="0">
                <a:solidFill>
                  <a:srgbClr val="FF0000"/>
                </a:solidFill>
                <a:latin typeface="+mj-lt"/>
              </a:rPr>
              <a:t>2</a:t>
            </a:r>
            <a:r>
              <a:rPr lang="en-GB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</a:t>
            </a:r>
            <a:r>
              <a:rPr lang="en-GB" sz="2400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en-GB" sz="2400" dirty="0">
                <a:solidFill>
                  <a:srgbClr val="FF0000"/>
                </a:solidFill>
                <a:latin typeface="+mj-lt"/>
              </a:rPr>
              <a:t>+ </a:t>
            </a:r>
            <a:r>
              <a:rPr lang="en-GB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en-GB" sz="2400" i="1" dirty="0">
              <a:solidFill>
                <a:srgbClr val="FF0000"/>
              </a:solidFill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CCBEA5E-DFE6-7248-8E09-532839E90BE2}"/>
              </a:ext>
            </a:extLst>
          </p:cNvPr>
          <p:cNvSpPr txBox="1"/>
          <p:nvPr/>
        </p:nvSpPr>
        <p:spPr>
          <a:xfrm>
            <a:off x="2772803" y="5677683"/>
            <a:ext cx="72116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b) If </a:t>
            </a:r>
            <a:r>
              <a:rPr lang="en-GB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GB" sz="2400" dirty="0">
                <a:solidFill>
                  <a:srgbClr val="FF0000"/>
                </a:solidFill>
              </a:rPr>
              <a:t> = 2 cm, </a:t>
            </a:r>
            <a:r>
              <a:rPr lang="en-GB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GB" sz="2400" dirty="0">
                <a:solidFill>
                  <a:srgbClr val="FF0000"/>
                </a:solidFill>
              </a:rPr>
              <a:t> = 3 cm and </a:t>
            </a:r>
            <a:r>
              <a:rPr lang="en-GB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GB" sz="2400" dirty="0">
                <a:solidFill>
                  <a:srgbClr val="FF0000"/>
                </a:solidFill>
              </a:rPr>
              <a:t> = 5 cm,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F778C53-0F22-A745-8C05-A672E924B58D}"/>
              </a:ext>
            </a:extLst>
          </p:cNvPr>
          <p:cNvSpPr txBox="1"/>
          <p:nvPr/>
        </p:nvSpPr>
        <p:spPr>
          <a:xfrm>
            <a:off x="3771769" y="6175067"/>
            <a:ext cx="7200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i="1" dirty="0">
                <a:solidFill>
                  <a:srgbClr val="FF0000"/>
                </a:solidFill>
              </a:rPr>
              <a:t>P </a:t>
            </a:r>
            <a:r>
              <a:rPr lang="en-GB" sz="2400" dirty="0">
                <a:solidFill>
                  <a:srgbClr val="FF0000"/>
                </a:solidFill>
              </a:rPr>
              <a:t>= 2 × 2 + 2 × 3 + 5 = 4 + 6 + 5 = 15 cm</a:t>
            </a:r>
          </a:p>
        </p:txBody>
      </p:sp>
      <p:sp>
        <p:nvSpPr>
          <p:cNvPr id="12" name="TextBox 7">
            <a:extLst>
              <a:ext uri="{FF2B5EF4-FFF2-40B4-BE49-F238E27FC236}">
                <a16:creationId xmlns:a16="http://schemas.microsoft.com/office/drawing/2014/main" id="{2E0F5CA7-A1EF-5442-A592-1A9C56D71D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517" y="56659"/>
            <a:ext cx="2207568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F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 smtClean="0">
                <a:solidFill>
                  <a:prstClr val="white"/>
                </a:solidFill>
              </a:rPr>
              <a:t>Unit </a:t>
            </a:r>
            <a:r>
              <a:rPr lang="en-US" altLang="en-US" b="1" dirty="0">
                <a:solidFill>
                  <a:prstClr val="white"/>
                </a:solidFill>
              </a:rPr>
              <a:t>F1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</a:t>
            </a:r>
            <a:r>
              <a:rPr lang="en-US" altLang="en-US" b="1" dirty="0" smtClean="0">
                <a:solidFill>
                  <a:prstClr val="white"/>
                </a:solidFill>
              </a:rPr>
              <a:t>F1.2</a:t>
            </a:r>
            <a:endParaRPr lang="en-US" altLang="en-US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060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4" grpId="0"/>
      <p:bldP spid="15365" grpId="0"/>
      <p:bldP spid="4" grpId="0"/>
      <p:bldP spid="7" grpId="0"/>
      <p:bldP spid="8" grpId="0"/>
    </p:bldLst>
  </p:timing>
</p:sld>
</file>

<file path=ppt/theme/theme1.xml><?xml version="1.0" encoding="utf-8"?>
<a:theme xmlns:a="http://schemas.openxmlformats.org/drawingml/2006/main" name="Alapértelmezett terv">
  <a:themeElements>
    <a:clrScheme name="Blue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Alapértelmezett terv">
      <a:majorFont>
        <a:latin typeface="Arial"/>
        <a:ea typeface="ＭＳ Ｐゴシック"/>
        <a:cs typeface=""/>
      </a:majorFont>
      <a:minorFont>
        <a:latin typeface="Calibri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20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20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0"/>
          </a:defRPr>
        </a:defPPr>
      </a:lstStyle>
    </a:lnDef>
  </a:objectDefaults>
  <a:extraClrSchemeLst>
    <a:extraClrScheme>
      <a:clrScheme name="Alapértelmezett terv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00CC"/>
        </a:hlink>
        <a:folHlink>
          <a:srgbClr val="0000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Alapértelmezett terv">
  <a:themeElements>
    <a:clrScheme name="Custom 2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C00000"/>
      </a:hlink>
      <a:folHlink>
        <a:srgbClr val="C00000"/>
      </a:folHlink>
    </a:clrScheme>
    <a:fontScheme name="Alapértelmezett terv">
      <a:majorFont>
        <a:latin typeface="Arial"/>
        <a:ea typeface="ＭＳ Ｐゴシック"/>
        <a:cs typeface=""/>
      </a:majorFont>
      <a:minorFont>
        <a:latin typeface="Calibri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20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20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0"/>
          </a:defRPr>
        </a:defPPr>
      </a:lstStyle>
    </a:lnDef>
  </a:objectDefaults>
  <a:extraClrSchemeLst>
    <a:extraClrScheme>
      <a:clrScheme name="Alapértelmezett terv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00CC"/>
        </a:hlink>
        <a:folHlink>
          <a:srgbClr val="0000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7242D3088D216458E0212DCF115C968" ma:contentTypeVersion="13" ma:contentTypeDescription="Create a new document." ma:contentTypeScope="" ma:versionID="dec315d4ad1de463c9cd8d1883a63030">
  <xsd:schema xmlns:xsd="http://www.w3.org/2001/XMLSchema" xmlns:xs="http://www.w3.org/2001/XMLSchema" xmlns:p="http://schemas.microsoft.com/office/2006/metadata/properties" xmlns:ns3="9ee75292-5076-4fcc-bc52-dcc754448144" xmlns:ns4="f7b00057-f5aa-46f4-8410-da255f325540" targetNamespace="http://schemas.microsoft.com/office/2006/metadata/properties" ma:root="true" ma:fieldsID="dd1e531ce6b01eaefd4a7de6ab057d9e" ns3:_="" ns4:_="">
    <xsd:import namespace="9ee75292-5076-4fcc-bc52-dcc754448144"/>
    <xsd:import namespace="f7b00057-f5aa-46f4-8410-da255f325540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OCR" minOccurs="0"/>
                <xsd:element ref="ns4:MediaServiceDateTaken" minOccurs="0"/>
                <xsd:element ref="ns4:MediaServiceLocation" minOccurs="0"/>
                <xsd:element ref="ns4:MediaServiceGenerationTime" minOccurs="0"/>
                <xsd:element ref="ns4:MediaServiceEventHashCode" minOccurs="0"/>
                <xsd:element ref="ns4:MediaServiceAutoKeyPoints" minOccurs="0"/>
                <xsd:element ref="ns4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ee75292-5076-4fcc-bc52-dcc754448144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description="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7b00057-f5aa-46f4-8410-da255f32554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MediaServiceAutoTags" ma:internalName="MediaServiceAutoTags" ma:readOnly="true">
      <xsd:simpleType>
        <xsd:restriction base="dms:Text"/>
      </xsd:simpleType>
    </xsd:element>
    <xsd:element name="MediaServiceOCR" ma:index="14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6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6243552F-E41D-424C-8547-11ECC67B9BE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6BE0993-3E8D-4AAE-A529-3CB4C627C36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ee75292-5076-4fcc-bc52-dcc754448144"/>
    <ds:schemaRef ds:uri="f7b00057-f5aa-46f4-8410-da255f3255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0D26DF9-5106-4408-AEB8-21B8AFA51FB3}">
  <ds:schemaRefs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9ee75292-5076-4fcc-bc52-dcc754448144"/>
    <ds:schemaRef ds:uri="http://purl.org/dc/terms/"/>
    <ds:schemaRef ds:uri="f7b00057-f5aa-46f4-8410-da255f325540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8212</TotalTime>
  <Words>2576</Words>
  <Application>Microsoft Office PowerPoint</Application>
  <PresentationFormat>Widescreen</PresentationFormat>
  <Paragraphs>329</Paragraphs>
  <Slides>26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26</vt:i4>
      </vt:variant>
    </vt:vector>
  </HeadingPairs>
  <TitlesOfParts>
    <vt:vector size="36" baseType="lpstr">
      <vt:lpstr>ＭＳ Ｐゴシック</vt:lpstr>
      <vt:lpstr>Arial</vt:lpstr>
      <vt:lpstr>Calibri</vt:lpstr>
      <vt:lpstr>Cambria Math</vt:lpstr>
      <vt:lpstr>Symbol</vt:lpstr>
      <vt:lpstr>Times New Roman</vt:lpstr>
      <vt:lpstr>Times-Italic</vt:lpstr>
      <vt:lpstr>Times-Roman</vt:lpstr>
      <vt:lpstr>Alapértelmezett terv</vt:lpstr>
      <vt:lpstr>1_Alapértelmezett terv</vt:lpstr>
      <vt:lpstr>TSST Strand F UNIT F: Formulae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Unit1</dc:title>
  <dc:creator>a</dc:creator>
  <cp:lastModifiedBy>Russell Geach</cp:lastModifiedBy>
  <cp:revision>299</cp:revision>
  <cp:lastPrinted>2016-10-17T08:47:54Z</cp:lastPrinted>
  <dcterms:created xsi:type="dcterms:W3CDTF">2012-10-10T19:07:13Z</dcterms:created>
  <dcterms:modified xsi:type="dcterms:W3CDTF">2021-01-14T16:10:46Z</dcterms:modified>
</cp:coreProperties>
</file>