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31"/>
  </p:notesMasterIdLst>
  <p:handoutMasterIdLst>
    <p:handoutMasterId r:id="rId32"/>
  </p:handoutMasterIdLst>
  <p:sldIdLst>
    <p:sldId id="355" r:id="rId6"/>
    <p:sldId id="356" r:id="rId7"/>
    <p:sldId id="357" r:id="rId8"/>
    <p:sldId id="389" r:id="rId9"/>
    <p:sldId id="372" r:id="rId10"/>
    <p:sldId id="400" r:id="rId11"/>
    <p:sldId id="392" r:id="rId12"/>
    <p:sldId id="391" r:id="rId13"/>
    <p:sldId id="399" r:id="rId14"/>
    <p:sldId id="395" r:id="rId15"/>
    <p:sldId id="401" r:id="rId16"/>
    <p:sldId id="397" r:id="rId17"/>
    <p:sldId id="396" r:id="rId18"/>
    <p:sldId id="374" r:id="rId19"/>
    <p:sldId id="398" r:id="rId20"/>
    <p:sldId id="402" r:id="rId21"/>
    <p:sldId id="403" r:id="rId22"/>
    <p:sldId id="404" r:id="rId23"/>
    <p:sldId id="405" r:id="rId24"/>
    <p:sldId id="406" r:id="rId25"/>
    <p:sldId id="407" r:id="rId26"/>
    <p:sldId id="408" r:id="rId27"/>
    <p:sldId id="409" r:id="rId28"/>
    <p:sldId id="410" r:id="rId29"/>
    <p:sldId id="411" r:id="rId30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0" autoAdjust="0"/>
    <p:restoredTop sz="94809"/>
  </p:normalViewPr>
  <p:slideViewPr>
    <p:cSldViewPr>
      <p:cViewPr varScale="1">
        <p:scale>
          <a:sx n="70" d="100"/>
          <a:sy n="70" d="100"/>
        </p:scale>
        <p:origin x="582" y="54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1/21/2021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700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07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4404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163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506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854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691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170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240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035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32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37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826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384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46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775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900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040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88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20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125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4149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23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9798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781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530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7146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6679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9077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0274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00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2/skef2s2.html" TargetMode="Externa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2/skef2s3.html" TargetMode="Externa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0.png"/><Relationship Id="rId4" Type="http://schemas.openxmlformats.org/officeDocument/2006/relationships/image" Target="../media/image5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1.png"/><Relationship Id="rId5" Type="http://schemas.openxmlformats.org/officeDocument/2006/relationships/image" Target="../media/image910.png"/><Relationship Id="rId4" Type="http://schemas.openxmlformats.org/officeDocument/2006/relationships/image" Target="../media/image8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200.png"/><Relationship Id="rId3" Type="http://schemas.openxmlformats.org/officeDocument/2006/relationships/image" Target="../media/image1010.png"/><Relationship Id="rId7" Type="http://schemas.openxmlformats.org/officeDocument/2006/relationships/image" Target="../media/image140.png"/><Relationship Id="rId12" Type="http://schemas.openxmlformats.org/officeDocument/2006/relationships/image" Target="../media/image190.png"/><Relationship Id="rId17" Type="http://schemas.openxmlformats.org/officeDocument/2006/relationships/image" Target="../media/image24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0.png"/><Relationship Id="rId11" Type="http://schemas.openxmlformats.org/officeDocument/2006/relationships/image" Target="../media/image180.png"/><Relationship Id="rId5" Type="http://schemas.openxmlformats.org/officeDocument/2006/relationships/image" Target="../media/image123.png"/><Relationship Id="rId15" Type="http://schemas.openxmlformats.org/officeDocument/2006/relationships/image" Target="../media/image220.png"/><Relationship Id="rId10" Type="http://schemas.openxmlformats.org/officeDocument/2006/relationships/image" Target="../media/image170.png"/><Relationship Id="rId4" Type="http://schemas.openxmlformats.org/officeDocument/2006/relationships/image" Target="../media/image1110.png"/><Relationship Id="rId9" Type="http://schemas.openxmlformats.org/officeDocument/2006/relationships/image" Target="../media/image160.png"/><Relationship Id="rId14" Type="http://schemas.openxmlformats.org/officeDocument/2006/relationships/image" Target="../media/image2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2/skef2s4.html" TargetMode="Externa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3" Type="http://schemas.openxmlformats.org/officeDocument/2006/relationships/image" Target="../media/image250.pn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0.png"/><Relationship Id="rId5" Type="http://schemas.openxmlformats.org/officeDocument/2006/relationships/image" Target="../media/image270.png"/><Relationship Id="rId4" Type="http://schemas.openxmlformats.org/officeDocument/2006/relationships/image" Target="../media/image2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7" Type="http://schemas.openxmlformats.org/officeDocument/2006/relationships/image" Target="../media/image3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0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1.png"/><Relationship Id="rId3" Type="http://schemas.openxmlformats.org/officeDocument/2006/relationships/image" Target="../media/image360.png"/><Relationship Id="rId7" Type="http://schemas.openxmlformats.org/officeDocument/2006/relationships/image" Target="../media/image400.png"/><Relationship Id="rId12" Type="http://schemas.openxmlformats.org/officeDocument/2006/relationships/image" Target="../media/image4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0.png"/><Relationship Id="rId11" Type="http://schemas.openxmlformats.org/officeDocument/2006/relationships/image" Target="../media/image440.png"/><Relationship Id="rId5" Type="http://schemas.openxmlformats.org/officeDocument/2006/relationships/image" Target="../media/image380.png"/><Relationship Id="rId10" Type="http://schemas.openxmlformats.org/officeDocument/2006/relationships/image" Target="../media/image430.png"/><Relationship Id="rId4" Type="http://schemas.openxmlformats.org/officeDocument/2006/relationships/image" Target="../media/image370.png"/><Relationship Id="rId9" Type="http://schemas.openxmlformats.org/officeDocument/2006/relationships/image" Target="../media/image4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2/skef2s5.html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2/skef2s1.html" TargetMode="Externa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 Strand F</a:t>
            </a:r>
            <a:br>
              <a:rPr lang="en-GB" sz="3600" b="1" dirty="0"/>
            </a:br>
            <a:r>
              <a:rPr lang="en-GB" sz="3600" b="1" dirty="0"/>
              <a:t>Unit F2: Algebraic Concepts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F2.2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21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4395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Solve each of these equations.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71965" y="2092408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965" y="2092408"/>
                <a:ext cx="909223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211" r="-733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31704" y="3138699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5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12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62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3138699"/>
                <a:ext cx="4104456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50690" y="2616227"/>
                <a:ext cx="13949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50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690" y="2616227"/>
                <a:ext cx="139493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6987" t="-10526" r="-436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48818" y="2582417"/>
                <a:ext cx="32058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144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818" y="2582417"/>
                <a:ext cx="3205871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048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55739" y="3727572"/>
                <a:ext cx="4985935" cy="587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charset="0"/>
                          </a:rPr>
                          <m:t>𝑚</m:t>
                        </m:r>
                      </m:num>
                      <m:den>
                        <m:r>
                          <a:rPr lang="en-GB" sz="2400" b="0" i="1" smtClean="0">
                            <a:latin typeface="Cambria Math" charset="0"/>
                          </a:rPr>
                          <m:t>7</m:t>
                        </m:r>
                      </m:den>
                    </m:f>
                    <m:r>
                      <a:rPr lang="en-GB" sz="2400" b="0" i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11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3727572"/>
                <a:ext cx="4985935" cy="587084"/>
              </a:xfrm>
              <a:prstGeom prst="rect">
                <a:avLst/>
              </a:prstGeom>
              <a:blipFill>
                <a:blip r:embed="rId7"/>
                <a:stretch>
                  <a:fillRect t="-2128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84352" y="3135010"/>
                <a:ext cx="13099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10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352" y="3135010"/>
                <a:ext cx="130997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6977" t="-10526" r="-651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385926" y="3656796"/>
                <a:ext cx="56219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77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926" y="3656796"/>
                <a:ext cx="562199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73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74191" y="2071957"/>
                <a:ext cx="31804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9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31 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191" y="2071957"/>
                <a:ext cx="3180498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071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424588" y="4227102"/>
                <a:ext cx="1057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11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588" y="4227102"/>
                <a:ext cx="1057982" cy="461665"/>
              </a:xfrm>
              <a:prstGeom prst="rect">
                <a:avLst/>
              </a:prstGeom>
              <a:blipFill rotWithShape="1">
                <a:blip r:embed="rId11"/>
                <a:stretch>
                  <a:fillRect t="-9211" r="-574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55739" y="4274357"/>
                <a:ext cx="3348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5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6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61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4274357"/>
                <a:ext cx="3348373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2732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59008" y="4880586"/>
                <a:ext cx="4175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6 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008" y="4880586"/>
                <a:ext cx="4175374" cy="461665"/>
              </a:xfrm>
              <a:prstGeom prst="rect">
                <a:avLst/>
              </a:prstGeom>
              <a:blipFill rotWithShape="1">
                <a:blip r:embed="rId13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64785" y="5457230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6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6 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785" y="5457230"/>
                <a:ext cx="3599310" cy="461665"/>
              </a:xfrm>
              <a:prstGeom prst="rect">
                <a:avLst/>
              </a:prstGeom>
              <a:blipFill rotWithShape="1">
                <a:blip r:embed="rId1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55739" y="6063459"/>
                <a:ext cx="4746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7(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35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6063459"/>
                <a:ext cx="4746072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1926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45267" y="4815975"/>
                <a:ext cx="12057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4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267" y="4815975"/>
                <a:ext cx="1205779" cy="461665"/>
              </a:xfrm>
              <a:prstGeom prst="rect">
                <a:avLst/>
              </a:prstGeom>
              <a:blipFill rotWithShape="1">
                <a:blip r:embed="rId16"/>
                <a:stretch>
                  <a:fillRect t="-9211" r="-555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424588" y="5401948"/>
                <a:ext cx="24150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588" y="5401948"/>
                <a:ext cx="2415042" cy="461665"/>
              </a:xfrm>
              <a:prstGeom prst="rect">
                <a:avLst/>
              </a:prstGeom>
              <a:blipFill rotWithShape="1">
                <a:blip r:embed="rId17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445267" y="6030597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9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267" y="6030597"/>
                <a:ext cx="909223" cy="461665"/>
              </a:xfrm>
              <a:prstGeom prst="rect">
                <a:avLst/>
              </a:prstGeom>
              <a:blipFill rotWithShape="1">
                <a:blip r:embed="rId18"/>
                <a:stretch>
                  <a:fillRect t="-9211" r="-733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322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http://szalonta.hu/ske/text/F2/skef2s2.html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24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1037572"/>
            <a:ext cx="9721081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Linear equations </a:t>
            </a:r>
            <a:r>
              <a:rPr lang="en-US" sz="2400" dirty="0"/>
              <a:t>are simple equations which would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draw a straight (linear) line if plotted.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To </a:t>
            </a:r>
            <a:r>
              <a:rPr lang="en-US" sz="2400" b="1" dirty="0"/>
              <a:t>solve linear equations</a:t>
            </a:r>
            <a:r>
              <a:rPr lang="en-US" sz="2400" dirty="0"/>
              <a:t>, we sometimes need to complete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a number of steps along the way.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Solving Linear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70099" y="2687854"/>
                <a:ext cx="528221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For example,</a:t>
                </a:r>
                <a:r>
                  <a:rPr lang="en-GB" sz="2400" dirty="0"/>
                  <a:t> 	</a:t>
                </a:r>
                <a:r>
                  <a:rPr lang="en-GB" sz="2400" dirty="0" smtClean="0"/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</a:t>
                </a:r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4(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5)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0099" y="2687854"/>
                <a:ext cx="5282215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730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339089" y="3345136"/>
            <a:ext cx="9804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To solve an equation with brackets, we can first expand the expression.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56215" y="5546245"/>
                <a:ext cx="44283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8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4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4</a:t>
                </a:r>
                <a:r>
                  <a:rPr lang="en-GB" sz="24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215" y="5546245"/>
                <a:ext cx="442839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41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682390" y="6153549"/>
            <a:ext cx="4976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/>
              <a:t>this is continued on </a:t>
            </a:r>
            <a:r>
              <a:rPr lang="is-IS" sz="2400" dirty="0" smtClean="0"/>
              <a:t>the next </a:t>
            </a:r>
            <a:r>
              <a:rPr lang="is-IS" sz="2400" dirty="0"/>
              <a:t>slide...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72501" y="3749573"/>
                <a:ext cx="30134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8</m:t>
                    </m:r>
                    <m:r>
                      <a:rPr lang="en-GB" sz="2400" b="0" i="1" dirty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20 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501" y="3749573"/>
                <a:ext cx="301345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81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85837" y="4325472"/>
                <a:ext cx="95743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Now look for the </a:t>
                </a:r>
                <a:r>
                  <a:rPr lang="en-US" sz="2400" i="1" dirty="0"/>
                  <a:t>smallest</a:t>
                </a:r>
                <a:r>
                  <a:rPr lang="en-US" sz="2400" dirty="0"/>
                  <a:t> number of </a:t>
                </a:r>
                <a:r>
                  <a:rPr lang="en-US" sz="2400" dirty="0" smtClean="0"/>
                  <a:t>‘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’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eliminate </a:t>
                </a:r>
                <a:r>
                  <a:rPr lang="en-US" sz="2400" dirty="0"/>
                  <a:t>this term</a:t>
                </a:r>
              </a:p>
              <a:p>
                <a:pPr algn="ctr"/>
                <a:r>
                  <a:rPr lang="en-US" sz="2400" dirty="0"/>
                  <a:t>(remember:   </a:t>
                </a:r>
                <a14:m>
                  <m:oMath xmlns:m="http://schemas.openxmlformats.org/officeDocument/2006/math">
                    <m:r>
                      <a:rPr lang="en-GB" sz="24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:r>
                  <a:rPr lang="en-US" sz="2400" dirty="0"/>
                  <a:t>is</a:t>
                </a:r>
                <a:r>
                  <a:rPr lang="en-US" sz="2400" i="1" dirty="0"/>
                  <a:t> smaller </a:t>
                </a:r>
                <a:r>
                  <a:rPr lang="en-US" sz="2400" dirty="0"/>
                  <a:t>than </a:t>
                </a:r>
                <a:r>
                  <a:rPr lang="en-US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).</a:t>
                </a:r>
                <a:endParaRPr lang="en-US" sz="2400" dirty="0"/>
              </a:p>
              <a:p>
                <a:pPr algn="ctr"/>
                <a:r>
                  <a:rPr lang="en-US" sz="2400" dirty="0"/>
                  <a:t>To </a:t>
                </a:r>
                <a:r>
                  <a:rPr lang="en-US" sz="2400" i="1" dirty="0"/>
                  <a:t>eliminate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i="1" dirty="0" smtClean="0"/>
                  <a:t> </a:t>
                </a:r>
                <a:r>
                  <a:rPr lang="en-US" sz="2400" dirty="0"/>
                  <a:t>we must </a:t>
                </a:r>
                <a14:m>
                  <m:oMath xmlns:m="http://schemas.openxmlformats.org/officeDocument/2006/math">
                    <m:r>
                      <a:rPr lang="en-GB" sz="240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4</a:t>
                </a:r>
                <a:r>
                  <a:rPr lang="en-GB" sz="24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837" y="4325472"/>
                <a:ext cx="9574333" cy="1200329"/>
              </a:xfrm>
              <a:prstGeom prst="rect">
                <a:avLst/>
              </a:prstGeom>
              <a:blipFill rotWithShape="1">
                <a:blip r:embed="rId6"/>
                <a:stretch>
                  <a:fillRect t="-4082" b="-112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11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-1320824" y="791007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Continued 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Solving Linear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7" y="9081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72252" y="5628220"/>
                <a:ext cx="18793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	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52" y="5628220"/>
                <a:ext cx="1879361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r="-292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403101" y="4823101"/>
            <a:ext cx="7936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Now to find the value of one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/>
              <a:t>, we divide both sides by 7.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06324" y="1091570"/>
                <a:ext cx="44700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8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4</a:t>
                </a:r>
                <a:r>
                  <a:rPr lang="en-GB" sz="24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4</a:t>
                </a:r>
                <a:r>
                  <a:rPr lang="en-GB" sz="24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6324" y="1091570"/>
                <a:ext cx="447007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4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941357" y="1622965"/>
            <a:ext cx="6860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Now, collect together any like terms </a:t>
            </a:r>
            <a:r>
              <a:rPr lang="en-GB" sz="2400"/>
              <a:t>on each side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421728" y="4257815"/>
                <a:ext cx="16342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7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28 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728" y="4257815"/>
                <a:ext cx="163429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115" t="-9211" r="-446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35945" y="2740598"/>
                <a:ext cx="957433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To get the ‘</a:t>
                </a:r>
                <a:r>
                  <a:rPr lang="en-US" sz="2400" dirty="0" smtClean="0"/>
                  <a:t>7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’ </a:t>
                </a:r>
                <a:r>
                  <a:rPr lang="en-US" sz="2400" dirty="0"/>
                  <a:t>term on its own, we must </a:t>
                </a:r>
                <a:r>
                  <a:rPr lang="en-US" sz="2400" i="1" dirty="0"/>
                  <a:t>eliminate </a:t>
                </a:r>
                <a:r>
                  <a:rPr lang="en-US" sz="2400" dirty="0"/>
                  <a:t>the 8.</a:t>
                </a:r>
              </a:p>
              <a:p>
                <a:pPr algn="ctr"/>
                <a:r>
                  <a:rPr lang="en-US" sz="2400" dirty="0"/>
                  <a:t>(remember:  to </a:t>
                </a:r>
                <a:r>
                  <a:rPr lang="en-US" sz="2400" i="1" dirty="0"/>
                  <a:t>eliminate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</a:t>
                </a:r>
                <a:r>
                  <a:rPr lang="en-US" sz="2400" dirty="0"/>
                  <a:t> we must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  <m:r>
                      <a:rPr lang="en-GB" sz="2400" b="0" i="0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8</a:t>
                </a:r>
                <a:r>
                  <a:rPr lang="en-US" sz="2400" dirty="0"/>
                  <a:t>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945" y="2740598"/>
                <a:ext cx="9574333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882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63952" y="2032853"/>
                <a:ext cx="23246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7</m:t>
                    </m:r>
                    <m:r>
                      <m:rPr>
                        <m:nor/>
                      </m:rPr>
                      <a:rPr lang="en-GB" sz="240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8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20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2032853"/>
                <a:ext cx="2324675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787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6360189" y="5579830"/>
            <a:ext cx="1725844" cy="55844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07024" y="3692529"/>
                <a:ext cx="3659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7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8</a:t>
                </a:r>
                <a:r>
                  <a:rPr lang="en-GB" sz="2400" dirty="0"/>
                  <a:t>	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20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8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024" y="3692529"/>
                <a:ext cx="365965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496" t="-10667" r="-1498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4055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4" grpId="0"/>
      <p:bldP spid="5" grpId="0"/>
      <p:bldP spid="9" grpId="0"/>
      <p:bldP spid="3" grpId="0"/>
      <p:bldP spid="10" grpId="0"/>
      <p:bldP spid="11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763190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	Here is another example: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Solving Linear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11" y="9463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214191" y="741474"/>
                <a:ext cx="2514150" cy="1005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/>
                          <m:t>2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10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191" y="741474"/>
                <a:ext cx="2514150" cy="10050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78825" y="1495021"/>
            <a:ext cx="8928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To solve this equation, we first need to </a:t>
            </a:r>
            <a:r>
              <a:rPr lang="en-US" sz="2400" i="1" dirty="0"/>
              <a:t>multiply throughout by 2</a:t>
            </a:r>
            <a:r>
              <a:rPr lang="en-US" sz="2400" dirty="0"/>
              <a:t>; </a:t>
            </a:r>
          </a:p>
          <a:p>
            <a:r>
              <a:rPr lang="en-US" sz="2400" dirty="0"/>
              <a:t>this will </a:t>
            </a:r>
            <a:r>
              <a:rPr lang="en-US" sz="2400" i="1" dirty="0"/>
              <a:t>eliminate the ‘divide by 2’ </a:t>
            </a:r>
            <a:r>
              <a:rPr lang="en-US" sz="2400" dirty="0"/>
              <a:t>on the left hand side.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48741" y="3924901"/>
                <a:ext cx="18747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0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741" y="3924901"/>
                <a:ext cx="187474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974" t="-9211" r="-389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16930" y="4219341"/>
                <a:ext cx="837242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To get the ‘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2400" dirty="0"/>
                  <a:t>’ term on its own, we must </a:t>
                </a:r>
                <a:r>
                  <a:rPr lang="en-US" sz="2400" i="1" dirty="0"/>
                  <a:t>eliminate </a:t>
                </a:r>
                <a:r>
                  <a:rPr lang="en-US" sz="2400" dirty="0"/>
                  <a:t>the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/>
                  <a:t>20.</a:t>
                </a:r>
              </a:p>
              <a:p>
                <a:r>
                  <a:rPr lang="en-US" sz="2400" dirty="0"/>
                  <a:t>(remember:  to </a:t>
                </a:r>
                <a:r>
                  <a:rPr lang="en-US" sz="2400" i="1" dirty="0"/>
                  <a:t>eliminate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20 we must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20</a:t>
                </a:r>
                <a:r>
                  <a:rPr lang="en-US" sz="2400" dirty="0"/>
                  <a:t>)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930" y="4219341"/>
                <a:ext cx="8372420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165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63783" y="2237211"/>
                <a:ext cx="19933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20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3783" y="2237211"/>
                <a:ext cx="1993366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37737" y="2700996"/>
                <a:ext cx="957433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Now look for the </a:t>
                </a:r>
                <a:r>
                  <a:rPr lang="en-US" sz="2400" i="1" dirty="0"/>
                  <a:t>smallest</a:t>
                </a:r>
                <a:r>
                  <a:rPr lang="en-US" sz="2400" dirty="0"/>
                  <a:t> number of ‘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2400" dirty="0"/>
                  <a:t>’ and </a:t>
                </a:r>
                <a:r>
                  <a:rPr lang="en-US" sz="2400" i="1" dirty="0"/>
                  <a:t>eliminate </a:t>
                </a:r>
                <a:r>
                  <a:rPr lang="en-US" sz="2400" dirty="0"/>
                  <a:t>this term</a:t>
                </a:r>
              </a:p>
              <a:p>
                <a:r>
                  <a:rPr lang="en-US" sz="2400" dirty="0"/>
                  <a:t>To </a:t>
                </a:r>
                <a:r>
                  <a:rPr lang="en-US" sz="2400" i="1" dirty="0"/>
                  <a:t>eliminate</a:t>
                </a:r>
                <a:r>
                  <a:rPr lang="en-US" sz="2400" dirty="0"/>
                  <a:t> ‘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2400" dirty="0"/>
                  <a:t>’</a:t>
                </a:r>
                <a:r>
                  <a:rPr lang="en-US" sz="2400" i="1" dirty="0"/>
                  <a:t> </a:t>
                </a:r>
                <a:r>
                  <a:rPr lang="en-US" sz="2400" dirty="0"/>
                  <a:t>we must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i="1" dirty="0"/>
                  <a:t>from </a:t>
                </a:r>
                <a:r>
                  <a:rPr lang="en-US" sz="2400" dirty="0"/>
                  <a:t>each side</a:t>
                </a:r>
                <a:r>
                  <a:rPr lang="en-US" sz="2400" i="1" dirty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737" y="2700996"/>
                <a:ext cx="9574333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955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675532" y="5294233"/>
                <a:ext cx="132170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  <m:r>
                      <m:rPr>
                        <m:nor/>
                      </m:rPr>
                      <a:rPr lang="en-GB" sz="2400" dirty="0"/>
                      <m:t>0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532" y="5294233"/>
                <a:ext cx="132170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382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214813" y="761523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88202" y="5690935"/>
                <a:ext cx="919643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Now to find the value of one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2400" dirty="0"/>
                  <a:t>, we divide both sides by 5 to give: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202" y="5690935"/>
                <a:ext cx="9196430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1061" t="-51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50225" y="6345587"/>
                <a:ext cx="72901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Which is, of course, exactly the same as: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4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225" y="6345587"/>
                <a:ext cx="7290191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125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790617" y="6001128"/>
                <a:ext cx="10123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617" y="6001128"/>
                <a:ext cx="1012328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2410" t="-10526" r="-481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038135" y="4935609"/>
                <a:ext cx="349595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0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20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20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135" y="4935609"/>
                <a:ext cx="3495957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698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16491" y="3517714"/>
                <a:ext cx="36201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20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491" y="3517714"/>
                <a:ext cx="3620194" cy="461665"/>
              </a:xfrm>
              <a:prstGeom prst="rect">
                <a:avLst/>
              </a:prstGeom>
              <a:blipFill rotWithShape="1">
                <a:blip r:embed="rId1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8363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4" grpId="0"/>
      <p:bldP spid="5" grpId="0"/>
      <p:bldP spid="6" grpId="0"/>
      <p:bldP spid="9" grpId="0"/>
      <p:bldP spid="3" grpId="0"/>
      <p:bldP spid="8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F2.3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061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4395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Solve each of these equations.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71965" y="2092408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965" y="2092408"/>
                <a:ext cx="909223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0000" t="-10526" r="-733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31704" y="3138699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5(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12)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6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4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/>
                  <a:t> 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3138699"/>
                <a:ext cx="4104456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50690" y="2616227"/>
                <a:ext cx="12057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690" y="2616227"/>
                <a:ext cx="1205779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8081" t="-10526" r="-656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48818" y="2582417"/>
                <a:ext cx="32058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3(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3(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6)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818" y="2582417"/>
                <a:ext cx="3205871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048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55739" y="3726858"/>
                <a:ext cx="4985935" cy="631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1" smtClean="0"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3</m:t>
                        </m:r>
                      </m:den>
                    </m:f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2(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5)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3726858"/>
                <a:ext cx="4985935" cy="631070"/>
              </a:xfrm>
              <a:prstGeom prst="rect">
                <a:avLst/>
              </a:prstGeom>
              <a:blipFill rotWithShape="1">
                <a:blip r:embed="rId7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84352" y="3135010"/>
                <a:ext cx="13099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352" y="3135010"/>
                <a:ext cx="130997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6977" t="-10526" r="-651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384352" y="3714019"/>
                <a:ext cx="56219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352" y="3714019"/>
                <a:ext cx="562199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62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74191" y="2071957"/>
                <a:ext cx="31804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9(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4)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18 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191" y="2071957"/>
                <a:ext cx="3180498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07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424588" y="4227102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588" y="4227102"/>
                <a:ext cx="909223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0738" t="-10526" r="-738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55739" y="4360252"/>
                <a:ext cx="3348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6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6</a:t>
                </a:r>
                <a:r>
                  <a:rPr lang="en-GB" sz="240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4360252"/>
                <a:ext cx="3348373" cy="461665"/>
              </a:xfrm>
              <a:prstGeom prst="rect">
                <a:avLst/>
              </a:prstGeom>
              <a:blipFill rotWithShape="1">
                <a:blip r:embed="rId1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59008" y="4880586"/>
                <a:ext cx="4175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6 </a:t>
                </a:r>
                <a:r>
                  <a:rPr lang="en-GB" sz="2400" i="1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4)</a:t>
                </a:r>
                <a:r>
                  <a:rPr lang="en-GB" sz="240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008" y="4880586"/>
                <a:ext cx="4175374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2336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64785" y="5457230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6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4)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785" y="5457230"/>
                <a:ext cx="3599310" cy="461665"/>
              </a:xfrm>
              <a:prstGeom prst="rect">
                <a:avLst/>
              </a:prstGeom>
              <a:blipFill rotWithShape="1">
                <a:blip r:embed="rId1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55739" y="6063459"/>
                <a:ext cx="4746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9(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4)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6063459"/>
                <a:ext cx="4746072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1926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45267" y="4815975"/>
                <a:ext cx="9765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4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267" y="4815975"/>
                <a:ext cx="976549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9317" t="-10526" r="-683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424588" y="5401948"/>
                <a:ext cx="24150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3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588" y="5401948"/>
                <a:ext cx="2415042" cy="461665"/>
              </a:xfrm>
              <a:prstGeom prst="rect">
                <a:avLst/>
              </a:prstGeom>
              <a:blipFill rotWithShape="1">
                <a:blip r:embed="rId17"/>
                <a:stretch>
                  <a:fillRect l="-404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445267" y="6030597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267" y="6030597"/>
                <a:ext cx="909223" cy="461665"/>
              </a:xfrm>
              <a:prstGeom prst="rect">
                <a:avLst/>
              </a:prstGeom>
              <a:blipFill rotWithShape="1">
                <a:blip r:embed="rId18"/>
                <a:stretch>
                  <a:fillRect l="-10000" t="-10526" r="-733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5495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http://szalonta.hu/ske/text/F2/skef2s3.html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2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Algebraic Manipulation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624" y="922337"/>
                <a:ext cx="9645335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Sometimes we want to rearrange an equation to make a different variable (letter) the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subject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.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For example: Make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the subject of this equation: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y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24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We rearrange, by subtracting 24 from each side: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y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24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y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24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624" y="922337"/>
                <a:ext cx="9645335" cy="3046988"/>
              </a:xfrm>
              <a:prstGeom prst="rect">
                <a:avLst/>
              </a:prstGeom>
              <a:blipFill>
                <a:blip r:embed="rId3"/>
                <a:stretch>
                  <a:fillRect t="-1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50655" y="3697089"/>
                <a:ext cx="9533304" cy="4764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Sometimes a variable may appear twice in a formula or equation.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For example: Make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the subject of this equation: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5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4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3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a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First bring all the terms containing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to one side of the equation. Subtract 3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to give:			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4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a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Now add 4:					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a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4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Divide by 2:	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a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 4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655" y="3697089"/>
                <a:ext cx="9533304" cy="4764061"/>
              </a:xfrm>
              <a:prstGeom prst="rect">
                <a:avLst/>
              </a:prstGeom>
              <a:blipFill rotWithShape="1">
                <a:blip r:embed="rId4"/>
                <a:stretch>
                  <a:fillRect l="-959" t="-8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 bwMode="auto">
          <a:xfrm>
            <a:off x="2482466" y="768490"/>
            <a:ext cx="9434328" cy="590086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23992" y="5962719"/>
            <a:ext cx="2808312" cy="63463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023992" y="3140967"/>
            <a:ext cx="2808312" cy="41210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B7AE758-3B31-1248-90DD-D674891DF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0159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Algebraic Manipulation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624" y="861919"/>
                <a:ext cx="9645335" cy="513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Example 1: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Make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the subject of this equation: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2(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5)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5a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3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Solution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First expand the brackets and bring all the terms containing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to one side of the equation: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10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5a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3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 	 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3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10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5a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	  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5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5a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10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   	    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	   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x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5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a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10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5</m:t>
                        </m:r>
                      </m:den>
                    </m:f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624" y="861919"/>
                <a:ext cx="9645335" cy="5134162"/>
              </a:xfrm>
              <a:prstGeom prst="rect">
                <a:avLst/>
              </a:prstGeom>
              <a:blipFill rotWithShape="1">
                <a:blip r:embed="rId3"/>
                <a:stretch>
                  <a:fillRect l="-948" t="-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744072" y="5486120"/>
                <a:ext cx="1800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2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5486120"/>
                <a:ext cx="1800200" cy="461665"/>
              </a:xfrm>
              <a:prstGeom prst="rect">
                <a:avLst/>
              </a:prstGeom>
              <a:blipFill>
                <a:blip r:embed="rId4"/>
                <a:stretch>
                  <a:fillRect t="-13889" b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 bwMode="auto">
          <a:xfrm>
            <a:off x="6600056" y="5462929"/>
            <a:ext cx="2376264" cy="68351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74467" y="3850346"/>
                <a:ext cx="386516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Now eliminate the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10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by adding 10 to each side: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467" y="3850346"/>
                <a:ext cx="3865161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2524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438624" y="4696582"/>
            <a:ext cx="3283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Divide both sides by 5:</a:t>
            </a:r>
          </a:p>
        </p:txBody>
      </p:sp>
    </p:spTree>
    <p:extLst>
      <p:ext uri="{BB962C8B-B14F-4D97-AF65-F5344CB8AC3E}">
        <p14:creationId xmlns:p14="http://schemas.microsoft.com/office/powerpoint/2010/main" val="40336998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Algebraic Manipulation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25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51584" y="922337"/>
                <a:ext cx="9840416" cy="602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Example 2:	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Make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the subject of the equation: 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p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is-I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GB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Times" pitchFamily="2" charset="0"/>
                                <a:ea typeface="ＭＳ Ｐゴシック" panose="020B0600070205080204" pitchFamily="34" charset="-128"/>
                                <a:cs typeface="+mn-cs"/>
                              </a:rPr>
                              <m:t>x</m:t>
                            </m:r>
                            <m:r>
                              <a:rPr kumimoji="0" lang="en-GB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charset="0"/>
                                <a:cs typeface="+mn-cs"/>
                              </a:rPr>
                              <m:t> </m:t>
                            </m:r>
                            <m:r>
                              <a:rPr kumimoji="0" lang="en-GB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charset="0"/>
                                <a:ea typeface="Cambria Math" panose="02040503050406030204" pitchFamily="18" charset="0"/>
                                <a:cs typeface="+mn-cs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kumimoji="0" lang="en-GB" sz="2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Arial" panose="020B0604020202020204" pitchFamily="34" charset="0"/>
                                <a:ea typeface="ＭＳ Ｐゴシック" panose="020B0600070205080204" pitchFamily="34" charset="-128"/>
                                <a:cs typeface="+mn-cs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kumimoji="0" lang="en-US" sz="2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Arial" panose="020B0604020202020204" pitchFamily="34" charset="0"/>
                                <a:ea typeface="ＭＳ Ｐゴシック" panose="020B0600070205080204" pitchFamily="34" charset="-128"/>
                                <a:cs typeface="+mn-cs"/>
                              </a:rPr>
                              <m:t>  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GB" sz="2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Times" pitchFamily="2" charset="0"/>
                                <a:ea typeface="ＭＳ Ｐゴシック" panose="020B0600070205080204" pitchFamily="34" charset="-128"/>
                                <a:cs typeface="+mn-cs"/>
                              </a:rPr>
                              <m:t>x</m:t>
                            </m:r>
                          </m:den>
                        </m:f>
                      </m:e>
                    </m:rad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(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p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≠±1)</m:t>
                    </m:r>
                  </m:oMath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Solution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First square each side of the equation, to eliminate the square root: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p</a:t>
                </a:r>
                <a:r>
                  <a:rPr kumimoji="0" lang="en-US" sz="2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10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den>
                    </m:f>
                  </m:oMath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Now - even though all the terms containing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are already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on one side of the equation - we need to multiply throughout by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to eliminate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as a denominator: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Now we bring all the terms containing 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to one side of the equation: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xp</a:t>
                </a:r>
                <a:r>
                  <a:rPr kumimoji="0" lang="en-US" sz="2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x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10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And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factorise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:		   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(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p</a:t>
                </a:r>
                <a:r>
                  <a:rPr kumimoji="0" lang="en-US" sz="2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1)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10</m:t>
                    </m:r>
                  </m:oMath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	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	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922337"/>
                <a:ext cx="9840416" cy="6020046"/>
              </a:xfrm>
              <a:prstGeom prst="rect">
                <a:avLst/>
              </a:prstGeom>
              <a:blipFill rotWithShape="1">
                <a:blip r:embed="rId3"/>
                <a:stretch>
                  <a:fillRect l="-991" r="-13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71438" y="3750418"/>
                <a:ext cx="34563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xp</a:t>
                </a:r>
                <a:r>
                  <a:rPr kumimoji="0" lang="en-US" sz="2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x</m:t>
                    </m:r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10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438" y="3750418"/>
                <a:ext cx="3456384" cy="461665"/>
              </a:xfrm>
              <a:prstGeom prst="rect">
                <a:avLst/>
              </a:prstGeom>
              <a:blipFill>
                <a:blip r:embed="rId4"/>
                <a:stretch>
                  <a:fillRect t="-789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78186" y="5704830"/>
                <a:ext cx="62035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Finally, divide throughout by (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p</a:t>
                </a:r>
                <a:r>
                  <a:rPr kumimoji="0" lang="en-US" sz="2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1)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to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give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:</m:t>
                    </m:r>
                  </m:oMath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186" y="5704830"/>
                <a:ext cx="6203558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47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 bwMode="auto">
          <a:xfrm>
            <a:off x="8903666" y="5407504"/>
            <a:ext cx="2376264" cy="105631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93BEF6-C0AE-B54C-B11B-E12C60A88A6B}"/>
                  </a:ext>
                </a:extLst>
              </p:cNvPr>
              <p:cNvSpPr txBox="1"/>
              <p:nvPr/>
            </p:nvSpPr>
            <p:spPr>
              <a:xfrm>
                <a:off x="9072142" y="5606757"/>
                <a:ext cx="2232248" cy="744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 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10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(</m:t>
                        </m:r>
                        <m:r>
                          <m:rPr>
                            <m:nor/>
                          </m:rP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Times New Roman" panose="02020603050405020304" pitchFamily="18" charset="0"/>
                          </a:rPr>
                          <m:t>p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3000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</m:t>
                        </m:r>
                        <m:r>
                          <a:rPr kumimoji="0" lang="en-GB" sz="2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1)</m:t>
                        </m:r>
                      </m:den>
                    </m:f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93BEF6-C0AE-B54C-B11B-E12C60A88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2142" y="5606757"/>
                <a:ext cx="2232248" cy="744306"/>
              </a:xfrm>
              <a:prstGeom prst="rect">
                <a:avLst/>
              </a:prstGeom>
              <a:blipFill>
                <a:blip r:embed="rId6"/>
                <a:stretch>
                  <a:fillRect l="-565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66281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Algebraic Concepts</a:t>
            </a:r>
            <a:endParaRPr lang="en-US" altLang="en-US" sz="2800" b="1" dirty="0"/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F2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688" y="823774"/>
            <a:ext cx="793193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 smtClean="0"/>
              <a:t>Algebraic concepts are </a:t>
            </a:r>
            <a:r>
              <a:rPr lang="en-US" altLang="en-US" sz="2400" dirty="0"/>
              <a:t>an important part of algebra work. </a:t>
            </a:r>
          </a:p>
          <a:p>
            <a:endParaRPr lang="en-US" altLang="en-US" sz="2400" dirty="0"/>
          </a:p>
          <a:p>
            <a:r>
              <a:rPr lang="en-US" altLang="en-US" sz="2400" dirty="0"/>
              <a:t>You have </a:t>
            </a:r>
            <a:r>
              <a:rPr lang="en-US" altLang="en-US" sz="2400" dirty="0" smtClean="0"/>
              <a:t>five </a:t>
            </a:r>
            <a:r>
              <a:rPr lang="en-US" altLang="en-US" sz="2400" dirty="0"/>
              <a:t>sections to work through and there are 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848" y="2702349"/>
            <a:ext cx="592137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/>
              <a:t>Simplifying Expressions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Simple Equations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Solving Linear </a:t>
            </a:r>
            <a:r>
              <a:rPr lang="en-US" altLang="en-US" sz="2400" dirty="0" smtClean="0"/>
              <a:t>Equations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Algebraic Manipulation</a:t>
            </a:r>
          </a:p>
          <a:p>
            <a:pPr>
              <a:buFontTx/>
              <a:buAutoNum type="arabicPeriod"/>
            </a:pPr>
            <a:endParaRPr lang="en-US" altLang="en-US" sz="2400" dirty="0" smtClean="0"/>
          </a:p>
          <a:p>
            <a:pPr>
              <a:buFontTx/>
              <a:buAutoNum type="arabicPeriod"/>
            </a:pPr>
            <a:r>
              <a:rPr lang="en-US" altLang="en-US" sz="2400" dirty="0"/>
              <a:t>Algebraic Fractions</a:t>
            </a:r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687018" y="634487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Here are some questions to check your progress; 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95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5937" y="1409630"/>
            <a:ext cx="6325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 Make </a:t>
            </a:r>
            <a:r>
              <a:rPr kumimoji="0" lang="en-GB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itchFamily="2" charset="0"/>
                <a:ea typeface="Cambria Math" panose="02040503050406030204" pitchFamily="18" charset="0"/>
                <a:cs typeface="+mn-cs"/>
              </a:rPr>
              <a:t>x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the subject of each of the following: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618400" y="1775114"/>
                <a:ext cx="1717137" cy="8793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itchFamily="2" charset="0"/>
                          <a:ea typeface="ＭＳ Ｐゴシック" panose="020B0600070205080204" pitchFamily="34" charset="-128"/>
                          <a:cs typeface="+mn-cs"/>
                        </a:rPr>
                        <m:t>x</m:t>
                      </m:r>
                      <m: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400" y="1775114"/>
                <a:ext cx="1717137" cy="879343"/>
              </a:xfrm>
              <a:prstGeom prst="rect">
                <a:avLst/>
              </a:prstGeom>
              <a:blipFill>
                <a:blip r:embed="rId3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66136" y="3551127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5(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a)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9(a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)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136" y="3551127"/>
                <a:ext cx="4104456" cy="461665"/>
              </a:xfrm>
              <a:prstGeom prst="rect">
                <a:avLst/>
              </a:prstGeom>
              <a:blipFill>
                <a:blip r:embed="rId4"/>
                <a:stretch>
                  <a:fillRect l="-1548" t="-135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12754" y="2587072"/>
                <a:ext cx="1736694" cy="9220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itchFamily="2" charset="0"/>
                          <a:ea typeface="ＭＳ Ｐゴシック" panose="020B0600070205080204" pitchFamily="34" charset="-128"/>
                          <a:cs typeface="+mn-cs"/>
                        </a:rPr>
                        <m:t>x</m:t>
                      </m:r>
                      <m: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b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754" y="2587072"/>
                <a:ext cx="1736694" cy="922047"/>
              </a:xfrm>
              <a:prstGeom prst="rect">
                <a:avLst/>
              </a:prstGeom>
              <a:blipFill>
                <a:blip r:embed="rId5"/>
                <a:stretch>
                  <a:fillRect t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79493" y="2757277"/>
                <a:ext cx="32058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Cambria Math" panose="02040503050406030204" pitchFamily="18" charset="0"/>
                    <a:cs typeface="+mn-cs"/>
                  </a:rPr>
                  <a:t>   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 panose="02040503050406030204" pitchFamily="18" charset="0"/>
                        <a:cs typeface="+mn-cs"/>
                      </a:rPr>
                      <m:t>𝑥</m:t>
                    </m:r>
                    <m:r>
                      <m:rPr>
                        <m:sty m:val="p"/>
                      </m:rP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 panose="02040503050406030204" pitchFamily="18" charset="0"/>
                        <a:cs typeface="+mn-cs"/>
                      </a:rPr>
                      <m:t>a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6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b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Cambria Math" panose="02040503050406030204" pitchFamily="18" charset="0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5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493" y="2757277"/>
                <a:ext cx="3205871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184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87514" y="3548650"/>
                <a:ext cx="10267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x</m:t>
                    </m:r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7514" y="3548650"/>
                <a:ext cx="1026756" cy="461665"/>
              </a:xfrm>
              <a:prstGeom prst="rect">
                <a:avLst/>
              </a:prstGeom>
              <a:blipFill>
                <a:blip r:embed="rId7"/>
                <a:stretch>
                  <a:fillRect t="-7895" r="-6098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55739" y="2073505"/>
                <a:ext cx="31804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   7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a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Cambria Math" panose="02040503050406030204" pitchFamily="18" charset="0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5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2073505"/>
                <a:ext cx="3180498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88430" y="4088675"/>
                <a:ext cx="10267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GB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x</m:t>
                    </m:r>
                    <m:r>
                      <a:rPr kumimoji="0" lang="en-GB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1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8430" y="4088675"/>
                <a:ext cx="1026756" cy="461665"/>
              </a:xfrm>
              <a:prstGeom prst="rect">
                <a:avLst/>
              </a:prstGeom>
              <a:blipFill>
                <a:blip r:embed="rId9"/>
                <a:stretch>
                  <a:fillRect t="-8108" r="-6098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66136" y="4156826"/>
                <a:ext cx="39244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p(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1)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q(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1)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136" y="4156826"/>
                <a:ext cx="3924437" cy="461665"/>
              </a:xfrm>
              <a:prstGeom prst="rect">
                <a:avLst/>
              </a:prstGeom>
              <a:blipFill>
                <a:blip r:embed="rId10"/>
                <a:stretch>
                  <a:fillRect l="-1618"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29252" y="4808590"/>
                <a:ext cx="4175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2(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1)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252" y="4808590"/>
                <a:ext cx="4175374" cy="461665"/>
              </a:xfrm>
              <a:prstGeom prst="rect">
                <a:avLst/>
              </a:prstGeom>
              <a:blipFill>
                <a:blip r:embed="rId11"/>
                <a:stretch>
                  <a:fillRect l="-2121" t="-135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779493" y="5441347"/>
                <a:ext cx="49864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3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(3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b)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9(</a:t>
                </a:r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1)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493" y="5441347"/>
                <a:ext cx="4986466" cy="461665"/>
              </a:xfrm>
              <a:prstGeom prst="rect">
                <a:avLst/>
              </a:prstGeom>
              <a:blipFill>
                <a:blip r:embed="rId12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29252" y="5906860"/>
                <a:ext cx="4746072" cy="879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252" y="5906860"/>
                <a:ext cx="4746072" cy="879343"/>
              </a:xfrm>
              <a:prstGeom prst="rect">
                <a:avLst/>
              </a:prstGeom>
              <a:blipFill>
                <a:blip r:embed="rId13"/>
                <a:stretch>
                  <a:fillRect l="-267" b="-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58464" y="4426130"/>
                <a:ext cx="1715534" cy="8794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itchFamily="2" charset="0"/>
                          <a:ea typeface="ＭＳ Ｐゴシック" panose="020B0600070205080204" pitchFamily="34" charset="-128"/>
                          <a:cs typeface="+mn-cs"/>
                        </a:rPr>
                        <m:t>x</m:t>
                      </m:r>
                      <m: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464" y="4426130"/>
                <a:ext cx="1715534" cy="879472"/>
              </a:xfrm>
              <a:prstGeom prst="rect">
                <a:avLst/>
              </a:prstGeom>
              <a:blipFill>
                <a:blip r:embed="rId14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707283" y="5169599"/>
                <a:ext cx="2117353" cy="879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itchFamily="2" charset="0"/>
                          <a:ea typeface="ＭＳ Ｐゴシック" panose="020B0600070205080204" pitchFamily="34" charset="-128"/>
                          <a:cs typeface="+mn-cs"/>
                        </a:rPr>
                        <m:t>x</m:t>
                      </m:r>
                      <m: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15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283" y="5169599"/>
                <a:ext cx="2117353" cy="879472"/>
              </a:xfrm>
              <a:prstGeom prst="rect">
                <a:avLst/>
              </a:prstGeom>
              <a:blipFill>
                <a:blip r:embed="rId15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46300" y="5978657"/>
                <a:ext cx="1628972" cy="8793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itchFamily="2" charset="0"/>
                          <a:ea typeface="ＭＳ Ｐゴシック" panose="020B0600070205080204" pitchFamily="34" charset="-128"/>
                          <a:cs typeface="+mn-cs"/>
                        </a:rPr>
                        <m:t>x</m:t>
                      </m:r>
                      <m: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ＭＳ Ｐゴシック" panose="020B0600070205080204" pitchFamily="34" charset="-128"/>
                              <a:cs typeface="+mn-cs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ＭＳ Ｐゴシック" panose="020B0600070205080204" pitchFamily="34" charset="-128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300" y="5978657"/>
                <a:ext cx="1628972" cy="87934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748099" y="5166263"/>
                <a:ext cx="1428083" cy="8793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 </m:t>
                      </m:r>
                      <m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8099" y="5166263"/>
                <a:ext cx="1428083" cy="879343"/>
              </a:xfrm>
              <a:prstGeom prst="rect">
                <a:avLst/>
              </a:prstGeom>
              <a:blipFill>
                <a:blip r:embed="rId17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33034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fourth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http://szalonta.hu/ske/text/F2/skef2s4.html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90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Algebraic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Fractions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25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F2.5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624" y="922337"/>
                <a:ext cx="9645335" cy="5561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To add or subtract fractions, we first need a common denominator.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For example:					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5</m:t>
                        </m:r>
                      </m:den>
                    </m:f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		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The same is true, when working with algebraic fractions. For example: Express			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as a single fraction.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			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			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624" y="922337"/>
                <a:ext cx="9645335" cy="5561651"/>
              </a:xfrm>
              <a:prstGeom prst="rect">
                <a:avLst/>
              </a:prstGeom>
              <a:blipFill>
                <a:blip r:embed="rId3"/>
                <a:stretch>
                  <a:fillRect l="-1054" t="-911" r="-1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83162" y="5605663"/>
                <a:ext cx="2217216" cy="793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162" y="5605663"/>
                <a:ext cx="2217216" cy="793551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51141" y="4729321"/>
                <a:ext cx="1081258" cy="797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141" y="4729321"/>
                <a:ext cx="1081258" cy="7974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261291" y="1325860"/>
                <a:ext cx="1236236" cy="7060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15</m:t>
                        </m:r>
                      </m:den>
                    </m:f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15</m:t>
                        </m:r>
                      </m:den>
                    </m:f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291" y="1325860"/>
                <a:ext cx="1236236" cy="70609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88088" y="1969792"/>
                <a:ext cx="804490" cy="801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14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1969792"/>
                <a:ext cx="804490" cy="80124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290333" y="3840619"/>
                <a:ext cx="1236236" cy="702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4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24</m:t>
                        </m:r>
                      </m:den>
                    </m:f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6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24</m:t>
                        </m:r>
                      </m:den>
                    </m:f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333" y="3840619"/>
                <a:ext cx="1236236" cy="702308"/>
              </a:xfrm>
              <a:prstGeom prst="rect">
                <a:avLst/>
              </a:prstGeom>
              <a:blipFill>
                <a:blip r:embed="rId8"/>
                <a:stretch>
                  <a:fillRect l="-1020" r="-1020" b="-7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 bwMode="auto">
          <a:xfrm>
            <a:off x="6672064" y="5605663"/>
            <a:ext cx="1728192" cy="99168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3497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4" grpId="0"/>
      <p:bldP spid="5" grpId="0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Algebraic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Fractions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" y="6825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624" y="922337"/>
                <a:ext cx="9645335" cy="57461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Further example:	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Express:					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den>
                    </m:f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 4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	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	as a single fraction.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den>
                    </m:f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 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+mn-cs"/>
                          </a:rPr>
                          <m:t> 4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		</a:t>
                </a: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 											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			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ctr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624" y="922337"/>
                <a:ext cx="9645335" cy="5746188"/>
              </a:xfrm>
              <a:prstGeom prst="rect">
                <a:avLst/>
              </a:prstGeom>
              <a:blipFill>
                <a:blip r:embed="rId3"/>
                <a:stretch>
                  <a:fillRect l="-1054" t="-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440831" y="4603119"/>
                <a:ext cx="1804789" cy="862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4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831" y="4603119"/>
                <a:ext cx="1804789" cy="862224"/>
              </a:xfrm>
              <a:prstGeom prst="rect">
                <a:avLst/>
              </a:prstGeom>
              <a:blipFill>
                <a:blip r:embed="rId4"/>
                <a:stretch>
                  <a:fillRect t="-2899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396877" y="2601655"/>
                <a:ext cx="3697486" cy="865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4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4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)</m:t>
                          </m:r>
                        </m:den>
                      </m:f>
                      <m:r>
                        <m:rPr>
                          <m:nor/>
                        </m:rP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 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+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4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877" y="2601655"/>
                <a:ext cx="3697486" cy="865109"/>
              </a:xfrm>
              <a:prstGeom prst="rect">
                <a:avLst/>
              </a:prstGeom>
              <a:blipFill>
                <a:blip r:embed="rId5"/>
                <a:stretch>
                  <a:fillRect t="-4348" b="-10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61291" y="3568138"/>
                <a:ext cx="4010462" cy="865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4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)</m:t>
                          </m:r>
                        </m:den>
                      </m:f>
                      <m:r>
                        <m:rPr>
                          <m:nor/>
                        </m:rP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 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+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 4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291" y="3568138"/>
                <a:ext cx="4010462" cy="865109"/>
              </a:xfrm>
              <a:prstGeom prst="rect">
                <a:avLst/>
              </a:prstGeom>
              <a:blipFill>
                <a:blip r:embed="rId6"/>
                <a:stretch>
                  <a:fillRect t="-4348" b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38624" y="2109842"/>
                <a:ext cx="77369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In this case, the common denominator will be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x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" pitchFamily="2" charset="0"/>
                        <a:ea typeface="ＭＳ Ｐゴシック" panose="020B0600070205080204" pitchFamily="34" charset="-128"/>
                        <a:cs typeface="+mn-cs"/>
                      </a:rPr>
                      <m:t>x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 4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)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624" y="2109842"/>
                <a:ext cx="7736990" cy="461665"/>
              </a:xfrm>
              <a:prstGeom prst="rect">
                <a:avLst/>
              </a:prstGeom>
              <a:blipFill>
                <a:blip r:embed="rId7"/>
                <a:stretch>
                  <a:fillRect l="-1314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7440830" y="4551736"/>
            <a:ext cx="2036153" cy="110951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8145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9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Here are some questions to check your progress; 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F2.5: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3" y="4669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F2.5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4697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          Simplify each expression: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680176" y="1964737"/>
                <a:ext cx="2292166" cy="908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ＭＳ Ｐゴシック" panose="020B0600070205080204" pitchFamily="34" charset="-128"/>
                              <a:cs typeface="+mn-cs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4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)(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3)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1964737"/>
                <a:ext cx="2292166" cy="908069"/>
              </a:xfrm>
              <a:prstGeom prst="rect">
                <a:avLst/>
              </a:prstGeom>
              <a:blipFill>
                <a:blip r:embed="rId3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47000" y="3951154"/>
                <a:ext cx="4104456" cy="703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3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den>
                    </m:f>
                  </m:oMath>
                </a14:m>
                <a: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 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4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   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		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000" y="3951154"/>
                <a:ext cx="4104456" cy="703269"/>
              </a:xfrm>
              <a:prstGeom prst="rect">
                <a:avLst/>
              </a:prstGeom>
              <a:blipFill>
                <a:blip r:embed="rId4"/>
                <a:stretch>
                  <a:fillRect l="-1543"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32177" y="2787275"/>
                <a:ext cx="2215222" cy="9392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)(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177" y="2787275"/>
                <a:ext cx="2215222" cy="9392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29724" y="2945128"/>
                <a:ext cx="3205871" cy="703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 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4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		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724" y="2945128"/>
                <a:ext cx="3205871" cy="703269"/>
              </a:xfrm>
              <a:prstGeom prst="rect">
                <a:avLst/>
              </a:prstGeom>
              <a:blipFill>
                <a:blip r:embed="rId6"/>
                <a:stretch>
                  <a:fillRect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058864" y="3815631"/>
                <a:ext cx="1480469" cy="9392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a:rPr kumimoji="0" lang="en-GB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4)</m:t>
                          </m:r>
                        </m:den>
                      </m:f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864" y="3815631"/>
                <a:ext cx="1480469" cy="9392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15156" y="2093949"/>
                <a:ext cx="3180498" cy="703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4</m:t>
                        </m:r>
                      </m:den>
                    </m:f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 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		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5156" y="2093949"/>
                <a:ext cx="3180498" cy="703269"/>
              </a:xfrm>
              <a:prstGeom prst="rect">
                <a:avLst/>
              </a:prstGeom>
              <a:blipFill>
                <a:blip r:embed="rId8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29724" y="4830396"/>
                <a:ext cx="3924437" cy="703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5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6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den>
                    </m:f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4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		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724" y="4830396"/>
                <a:ext cx="3924437" cy="703269"/>
              </a:xfrm>
              <a:prstGeom prst="rect">
                <a:avLst/>
              </a:prstGeom>
              <a:blipFill>
                <a:blip r:embed="rId9"/>
                <a:stretch>
                  <a:fillRect l="-324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10530" y="5819213"/>
                <a:ext cx="4175374" cy="703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2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7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den>
                    </m:f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 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3</m:t>
                        </m:r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GB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panose="02040503050406030204" pitchFamily="18" charset="0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" pitchFamily="2" charset="0"/>
                            <a:ea typeface="ＭＳ Ｐゴシック" panose="020B0600070205080204" pitchFamily="34" charset="-128"/>
                            <a:cs typeface="+mn-cs"/>
                          </a:rPr>
                          <m:t>1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pitchFamily="2" charset="0"/>
                    <a:ea typeface="ＭＳ Ｐゴシック" panose="020B0600070205080204" pitchFamily="34" charset="-128"/>
                    <a:cs typeface="+mn-cs"/>
                  </a:rPr>
                  <a:t> 		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30" y="5819213"/>
                <a:ext cx="4175374" cy="703269"/>
              </a:xfrm>
              <a:prstGeom prst="rect">
                <a:avLst/>
              </a:prstGeom>
              <a:blipFill>
                <a:blip r:embed="rId10"/>
                <a:stretch>
                  <a:fillRect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11459" y="4849280"/>
                <a:ext cx="3582377" cy="943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	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(6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)(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4)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459" y="4849280"/>
                <a:ext cx="3582377" cy="94346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787710" y="5715530"/>
                <a:ext cx="2117353" cy="943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US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		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19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7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)(</m:t>
                          </m:r>
                          <m:r>
                            <m:rPr>
                              <m:nor/>
                            </m:rPr>
                            <a:rPr kumimoji="0" lang="en-GB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x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kumimoji="0" lang="en-GB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Times" pitchFamily="2" charset="0"/>
                              <a:ea typeface="ＭＳ Ｐゴシック" panose="020B0600070205080204" pitchFamily="34" charset="-128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" pitchFamily="2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710" y="5715530"/>
                <a:ext cx="2117353" cy="94346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0874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9" grpId="0"/>
      <p:bldP spid="14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F2.5: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http://szalonta.hu/ske/text/F2/skef2s5.html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F2.5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36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Simplifying Expressions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29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F2</a:t>
            </a:r>
            <a:endParaRPr lang="en-US" altLang="en-US" b="1" dirty="0">
              <a:solidFill>
                <a:schemeClr val="bg1"/>
              </a:solidFill>
            </a:endParaRP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 smtClean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Section F2.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1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626" y="768491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An </a:t>
            </a:r>
            <a:r>
              <a:rPr lang="en-US" sz="2400" i="1" dirty="0"/>
              <a:t>expression</a:t>
            </a:r>
            <a:r>
              <a:rPr lang="en-US" sz="2400" dirty="0"/>
              <a:t> is a group of terms.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32978" y="1289647"/>
            <a:ext cx="9533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To </a:t>
            </a:r>
            <a:r>
              <a:rPr lang="en-US" sz="2400" b="1" dirty="0"/>
              <a:t>simplify an expression</a:t>
            </a:r>
            <a:r>
              <a:rPr lang="en-US" sz="2400" dirty="0"/>
              <a:t>, we collect together ‘like terms’, </a:t>
            </a:r>
          </a:p>
          <a:p>
            <a:pPr algn="ctr"/>
            <a:r>
              <a:rPr lang="en-US" sz="2400" dirty="0"/>
              <a:t>i.e. terms with the same variable.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28567" y="2299772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  <a:ea typeface="Times New Roman" charset="0"/>
                <a:cs typeface="Times New Roman" charset="0"/>
              </a:rPr>
              <a:t>Simplify</a:t>
            </a:r>
            <a:endParaRPr lang="en-US" sz="2400" i="1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432978" y="2180135"/>
            <a:ext cx="9434328" cy="457319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2536" y="2667609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43737" y="2243208"/>
                <a:ext cx="3752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3737" y="2243208"/>
                <a:ext cx="375261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43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430332" y="2674458"/>
                <a:ext cx="10807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7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9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332" y="2674458"/>
                <a:ext cx="1080745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9040" t="-10667" r="-7345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312535" y="3345561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Simplify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73690" y="3311904"/>
                <a:ext cx="39172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8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11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11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690" y="3311904"/>
                <a:ext cx="391729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333" t="-10526" r="-46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281219" y="3770639"/>
                <a:ext cx="19143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9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219" y="3770639"/>
                <a:ext cx="1914307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0667" r="-3822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328567" y="3751365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28566" y="4440970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Simplify</a:t>
            </a:r>
            <a:endParaRPr lang="en-US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25937" y="4846774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090260" y="4429316"/>
                <a:ext cx="412164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9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9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260" y="4429316"/>
                <a:ext cx="4121641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219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64188" y="4909941"/>
                <a:ext cx="19014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8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188" y="4909941"/>
                <a:ext cx="1901483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4808" t="-10526" r="-2244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120050" y="5467385"/>
                <a:ext cx="6271910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Notes: </a:t>
                </a:r>
              </a:p>
              <a:p>
                <a:pPr marL="342900" indent="-342900">
                  <a:buFont typeface="Arial" charset="0"/>
                  <a:buChar char="•"/>
                </a:pPr>
                <a:r>
                  <a:rPr lang="en-US" sz="1800" dirty="0"/>
                  <a:t>The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800" dirty="0"/>
                  <a:t> and</a:t>
                </a:r>
                <a14:m>
                  <m:oMath xmlns:m="http://schemas.openxmlformats.org/officeDocument/2006/math">
                    <m:r>
                      <a:rPr lang="en-GB" sz="18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1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800" dirty="0"/>
                  <a:t> signs go with the term which follows.</a:t>
                </a:r>
              </a:p>
              <a:p>
                <a:pPr marL="342900" indent="-342900">
                  <a:buFont typeface="Arial" charset="0"/>
                  <a:buChar char="•"/>
                </a:pP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dirty="0"/>
                  <a:t> and 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baseline="30000" dirty="0"/>
                  <a:t>2 </a:t>
                </a:r>
                <a:r>
                  <a:rPr lang="en-US" sz="1800" dirty="0"/>
                  <a:t> must be treated as if they were different letters.</a:t>
                </a:r>
              </a:p>
              <a:p>
                <a:r>
                  <a:rPr lang="en-US" sz="1800" dirty="0"/>
                  <a:t>	You can not add an 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i="1" dirty="0" smtClean="0"/>
                  <a:t> </a:t>
                </a:r>
                <a:r>
                  <a:rPr lang="en-US" sz="1800" dirty="0"/>
                  <a:t>term to an 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baseline="30000" dirty="0" smtClean="0"/>
                  <a:t>2</a:t>
                </a:r>
                <a:r>
                  <a:rPr lang="en-US" sz="1800" dirty="0" smtClean="0"/>
                  <a:t> </a:t>
                </a:r>
                <a:r>
                  <a:rPr lang="en-US" sz="1800" dirty="0"/>
                  <a:t>term.</a:t>
                </a:r>
              </a:p>
              <a:p>
                <a:pPr marL="342900" indent="-342900">
                  <a:buFont typeface="Arial" charset="0"/>
                  <a:buChar char="•"/>
                </a:pPr>
                <a:endParaRPr lang="en-US" sz="1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050" y="5467385"/>
                <a:ext cx="6271910" cy="1477328"/>
              </a:xfrm>
              <a:prstGeom prst="rect">
                <a:avLst/>
              </a:prstGeom>
              <a:blipFill rotWithShape="1">
                <a:blip r:embed="rId9"/>
                <a:stretch>
                  <a:fillRect l="-875" t="-20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 bwMode="auto">
          <a:xfrm>
            <a:off x="6090260" y="3345561"/>
            <a:ext cx="509796" cy="4058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248128" y="3345561"/>
            <a:ext cx="792088" cy="42507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23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 animBg="1"/>
      <p:bldP spid="2" grpId="0"/>
      <p:bldP spid="3" grpId="0"/>
      <p:bldP spid="4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2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Simplifying Expressions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04" y="16449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F2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F2.1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32978" y="1149380"/>
            <a:ext cx="9533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simplify an expression with brackets, we first expand the expression.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28567" y="2299772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  <a:ea typeface="Times New Roman" charset="0"/>
                <a:cs typeface="Times New Roman" charset="0"/>
              </a:rPr>
              <a:t>Simplify</a:t>
            </a:r>
            <a:endParaRPr lang="en-US" sz="2400" i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2536" y="2667609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43737" y="2243208"/>
                <a:ext cx="3752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5(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3)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 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3737" y="2243208"/>
                <a:ext cx="3752614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44735" y="2662140"/>
                <a:ext cx="33624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15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8	=</a:t>
                </a:r>
                <a:r>
                  <a:rPr lang="en-GB" sz="2400" dirty="0">
                    <a:solidFill>
                      <a:srgbClr val="FF0000"/>
                    </a:solidFill>
                  </a:rPr>
                  <a:t>	 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735" y="2662140"/>
                <a:ext cx="3362459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312535" y="3345561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Simplify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73690" y="3311904"/>
                <a:ext cx="29049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3(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7)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2(4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8)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690" y="3311904"/>
                <a:ext cx="290496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145" t="-10526" r="-104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75203" y="3779551"/>
                <a:ext cx="29692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/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21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16 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203" y="3779551"/>
                <a:ext cx="2969210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328567" y="3751365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28566" y="4440970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Simplify</a:t>
            </a:r>
            <a:endParaRPr lang="en-US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25937" y="4846774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090260" y="4429316"/>
                <a:ext cx="20890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(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5)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260" y="4429316"/>
                <a:ext cx="2089033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4373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05490" y="4890981"/>
                <a:ext cx="50324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r>
                  <a:rPr lang="en-US" sz="2400" dirty="0"/>
                  <a:t>	 =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490" y="4890981"/>
                <a:ext cx="5032412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939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343821" y="5608928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Simplify</a:t>
            </a:r>
            <a:endParaRPr lang="en-US" sz="24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3343821" y="6037949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73690" y="5557928"/>
                <a:ext cx="30604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8)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(3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</a:t>
                </a:r>
                <a:r>
                  <a:rPr lang="en-US" sz="2400" dirty="0"/>
                  <a:t>)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690" y="5557928"/>
                <a:ext cx="3060453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988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043737" y="5968756"/>
                <a:ext cx="3172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aseline="30000" dirty="0" smtClean="0"/>
                  <a:t>2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8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aseline="30000" dirty="0" smtClean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/>
                  <a:t>	 =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3737" y="5968756"/>
                <a:ext cx="3172985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879" t="-10526" r="-211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961963" y="2657781"/>
                <a:ext cx="17187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23 </a:t>
                </a:r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1963" y="2657781"/>
                <a:ext cx="1718740" cy="461665"/>
              </a:xfrm>
              <a:prstGeom prst="rect">
                <a:avLst/>
              </a:prstGeom>
              <a:blipFill rotWithShape="1">
                <a:blip r:embed="rId11"/>
                <a:stretch>
                  <a:fillRect t="-10526" r="-354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166346" y="3782832"/>
                <a:ext cx="13099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6346" y="3782832"/>
                <a:ext cx="1309974" cy="461665"/>
              </a:xfrm>
              <a:prstGeom prst="rect">
                <a:avLst/>
              </a:prstGeom>
              <a:blipFill rotWithShape="1">
                <a:blip r:embed="rId12"/>
                <a:stretch>
                  <a:fillRect t="-10667" r="-4651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349889" y="4846773"/>
                <a:ext cx="13308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7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9889" y="4846773"/>
                <a:ext cx="1330814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7339" t="-10526" r="-321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389895" y="5966872"/>
                <a:ext cx="13484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4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6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895" y="5966872"/>
                <a:ext cx="1348446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6757" t="-10526" r="-450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530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  <p:bldP spid="3" grpId="0"/>
      <p:bldP spid="4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2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F2.1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21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F2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F2.1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5011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Simplify each of these expressions.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892809" y="2088023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10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400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03712" y="3324105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8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7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324105"/>
                <a:ext cx="4104456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574050" y="2689668"/>
                <a:ext cx="170271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n-US" sz="2400" i="1" dirty="0">
                  <a:solidFill>
                    <a:srgbClr val="FF0000"/>
                  </a:solidFill>
                </a:endParaRPr>
              </a:p>
              <a:p>
                <a:endParaRPr 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050" y="2689668"/>
                <a:ext cx="1702710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39" r="-43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82429" y="2724958"/>
                <a:ext cx="32058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3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5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429" y="2724958"/>
                <a:ext cx="320587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85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46386" y="3914785"/>
                <a:ext cx="49859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8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/>
                      <m:t>7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7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386" y="3914785"/>
                <a:ext cx="4985935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49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574050" y="3291824"/>
                <a:ext cx="25042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10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20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7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050" y="3291824"/>
                <a:ext cx="2504212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962789" y="3884938"/>
                <a:ext cx="56219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8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 smtClean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2789" y="3884938"/>
                <a:ext cx="562199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2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07802" y="2156446"/>
                <a:ext cx="31804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9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02" y="2156446"/>
                <a:ext cx="3180498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071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949877" y="4500864"/>
                <a:ext cx="12522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7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30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877" y="4500864"/>
                <a:ext cx="1252266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7282" t="-9211" r="-485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74286" y="4473968"/>
                <a:ext cx="3348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5(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6)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286" y="4473968"/>
                <a:ext cx="3348373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273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82429" y="5068582"/>
                <a:ext cx="4175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429" y="5068582"/>
                <a:ext cx="4175374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219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48818" y="5674345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6)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818" y="5674345"/>
                <a:ext cx="3599310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271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48818" y="6270903"/>
                <a:ext cx="4746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6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818" y="6270903"/>
                <a:ext cx="4746072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2057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949877" y="5054848"/>
                <a:ext cx="13035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7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baseline="300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877" y="5054848"/>
                <a:ext cx="1303562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7009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01984" y="5670774"/>
                <a:ext cx="24150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1984" y="5670774"/>
                <a:ext cx="2415042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3788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745326" y="6286700"/>
                <a:ext cx="175881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10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326" y="6286700"/>
                <a:ext cx="1758815" cy="461665"/>
              </a:xfrm>
              <a:prstGeom prst="rect">
                <a:avLst/>
              </a:prstGeom>
              <a:blipFill rotWithShape="1">
                <a:blip r:embed="rId17"/>
                <a:stretch>
                  <a:fillRect l="-5556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869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http://szalonta.hu/ske/text/F2/skef2s1.html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F2.1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66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Simple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626" y="768491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An </a:t>
            </a:r>
            <a:r>
              <a:rPr lang="en-US" sz="2400" i="1" dirty="0"/>
              <a:t>equation</a:t>
            </a:r>
            <a:r>
              <a:rPr lang="en-US" sz="2400" dirty="0"/>
              <a:t> has terms on both sides of an equals sign.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32978" y="1218501"/>
            <a:ext cx="9533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To solve</a:t>
            </a:r>
            <a:r>
              <a:rPr lang="en-US" sz="2400" b="1" dirty="0"/>
              <a:t> simple equations</a:t>
            </a:r>
            <a:r>
              <a:rPr lang="en-US" sz="2400" dirty="0"/>
              <a:t>, we collect together ‘like terms’ on each side of the equals sign.</a:t>
            </a:r>
          </a:p>
          <a:p>
            <a:pPr algn="ctr"/>
            <a:r>
              <a:rPr lang="en-US" sz="2400" dirty="0"/>
              <a:t>Then, we make sure the equation </a:t>
            </a:r>
            <a:r>
              <a:rPr lang="en-US" sz="2400" i="1" dirty="0"/>
              <a:t>always</a:t>
            </a:r>
            <a:r>
              <a:rPr lang="en-US" sz="2400" dirty="0"/>
              <a:t> remains balanced:</a:t>
            </a:r>
          </a:p>
          <a:p>
            <a:pPr algn="ctr"/>
            <a:r>
              <a:rPr lang="en-US" sz="2400" dirty="0"/>
              <a:t>so whatever operation we do on one side of the equation, we must </a:t>
            </a:r>
            <a:r>
              <a:rPr lang="en-US" sz="2400" i="1" dirty="0"/>
              <a:t>also</a:t>
            </a:r>
            <a:r>
              <a:rPr lang="en-US" sz="2400" dirty="0"/>
              <a:t> do on the 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28385" y="3388109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  <a:ea typeface="Times New Roman" charset="0"/>
                <a:cs typeface="Times New Roman" charset="0"/>
              </a:rPr>
              <a:t>Solve</a:t>
            </a:r>
            <a:endParaRPr lang="en-US" sz="2400" i="1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432978" y="3203231"/>
            <a:ext cx="9434328" cy="34153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7474" y="3781299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915369" y="3311893"/>
                <a:ext cx="3752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5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14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369" y="3311893"/>
                <a:ext cx="375261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43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631537" y="3684314"/>
                <a:ext cx="12698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7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14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1537" y="3684314"/>
                <a:ext cx="126989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7692" t="-9211" r="-4808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867586" y="4821032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Solve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847835" y="4905984"/>
                <a:ext cx="19094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12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19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7835" y="4905984"/>
                <a:ext cx="1909497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777" t="-10526" r="-286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853720" y="5278727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59797" y="6192748"/>
            <a:ext cx="2414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Now divide both sides by 12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554910" y="5719255"/>
                <a:ext cx="14237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12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4910" y="5719255"/>
                <a:ext cx="1423788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6410" t="-10526" r="-4274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204958" y="5323835"/>
                <a:ext cx="33089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12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19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19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19 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958" y="5323835"/>
                <a:ext cx="3308919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947" t="-10526" r="-110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882453" y="6066005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2453" y="6066005"/>
                <a:ext cx="909223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9211" r="-805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283934" y="5412925"/>
                <a:ext cx="387452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i="1" dirty="0"/>
                  <a:t>Eliminate the ‘</a:t>
                </a:r>
                <a14:m>
                  <m:oMath xmlns:m="http://schemas.openxmlformats.org/officeDocument/2006/math">
                    <m:r>
                      <a:rPr lang="en-GB" sz="1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400" i="1" dirty="0"/>
                  <a:t>19’ by </a:t>
                </a:r>
                <a:r>
                  <a:rPr lang="en-US" sz="1400" i="1" dirty="0">
                    <a:solidFill>
                      <a:srgbClr val="0070C0"/>
                    </a:solidFill>
                  </a:rPr>
                  <a:t>adding 19 </a:t>
                </a:r>
                <a:r>
                  <a:rPr lang="en-US" sz="1400" i="1" dirty="0"/>
                  <a:t>to both sides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34" y="5412925"/>
                <a:ext cx="3874522" cy="307777"/>
              </a:xfrm>
              <a:prstGeom prst="rect">
                <a:avLst/>
              </a:prstGeom>
              <a:blipFill rotWithShape="0">
                <a:blip r:embed="rId9"/>
                <a:stretch>
                  <a:fillRect l="-472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787948" y="4052525"/>
                <a:ext cx="9343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7948" y="4052525"/>
                <a:ext cx="934358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9211" r="-9150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4884573" y="4159548"/>
            <a:ext cx="23150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Now divide both sides by 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32346" y="3829166"/>
            <a:ext cx="15488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Collect like terms</a:t>
            </a:r>
          </a:p>
        </p:txBody>
      </p:sp>
    </p:spTree>
    <p:extLst>
      <p:ext uri="{BB962C8B-B14F-4D97-AF65-F5344CB8AC3E}">
        <p14:creationId xmlns:p14="http://schemas.microsoft.com/office/powerpoint/2010/main" val="10378759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 animBg="1"/>
      <p:bldP spid="2" grpId="0"/>
      <p:bldP spid="3" grpId="0"/>
      <p:bldP spid="4" grpId="0"/>
      <p:bldP spid="5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Simple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128" y="11834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626" y="768491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Further examples 1: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12535" y="128789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  <a:ea typeface="Times New Roman" charset="0"/>
                <a:cs typeface="Times New Roman" charset="0"/>
              </a:rPr>
              <a:t>Solve</a:t>
            </a:r>
            <a:endParaRPr lang="en-US" sz="2400" i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05939" y="1680618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30159" y="1211995"/>
                <a:ext cx="3752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 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159" y="1211995"/>
                <a:ext cx="375261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43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41475" y="2034696"/>
                <a:ext cx="29084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5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5</a:t>
                </a:r>
                <a:r>
                  <a:rPr lang="en-GB" sz="2400" dirty="0">
                    <a:solidFill>
                      <a:schemeClr val="tx1"/>
                    </a:solidFill>
                  </a:rPr>
                  <a:t>	 =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/>
                  <a:t>8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5</a:t>
                </a:r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475" y="2034696"/>
                <a:ext cx="290848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138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328567" y="3040692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Solve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619209" y="3006471"/>
                <a:ext cx="18053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7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29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209" y="3006471"/>
                <a:ext cx="180530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5405" t="-10526" r="-304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285008" y="4475970"/>
                <a:ext cx="11490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12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008" y="4475970"/>
                <a:ext cx="1149097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305939" y="3488970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32412" y="5157667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Solve</a:t>
            </a:r>
            <a:endParaRPr lang="en-US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28567" y="5537845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336146" y="5164205"/>
                <a:ext cx="894412" cy="5870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charset="0"/>
                          </a:rPr>
                          <m:t>𝑥</m:t>
                        </m:r>
                      </m:num>
                      <m:den>
                        <m:r>
                          <a:rPr lang="en-GB" sz="2400" b="0" i="1" smtClean="0">
                            <a:latin typeface="Cambria Math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7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146" y="5164205"/>
                <a:ext cx="894412" cy="587084"/>
              </a:xfrm>
              <a:prstGeom prst="rect">
                <a:avLst/>
              </a:prstGeom>
              <a:blipFill>
                <a:blip r:embed="rId7"/>
                <a:stretch>
                  <a:fillRect t="-2128" r="-8451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72276" y="6368205"/>
                <a:ext cx="13152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56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276" y="6368205"/>
                <a:ext cx="131523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7407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25215" y="1573192"/>
                <a:ext cx="494398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i="1" dirty="0"/>
                  <a:t>Eliminate the ‘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400" i="1" dirty="0"/>
                  <a:t> 5</a:t>
                </a:r>
                <a:r>
                  <a:rPr lang="en-US" sz="1400" i="1" dirty="0"/>
                  <a:t>’ by </a:t>
                </a:r>
                <a:r>
                  <a:rPr lang="en-US" sz="1400" i="1" dirty="0">
                    <a:solidFill>
                      <a:srgbClr val="0070C0"/>
                    </a:solidFill>
                  </a:rPr>
                  <a:t>subtracting </a:t>
                </a:r>
                <a:r>
                  <a:rPr lang="en-GB" sz="1400" i="1" dirty="0">
                    <a:solidFill>
                      <a:srgbClr val="0070C0"/>
                    </a:solidFill>
                  </a:rPr>
                  <a:t>5</a:t>
                </a:r>
                <a:r>
                  <a:rPr lang="en-US" sz="1400" i="1" dirty="0"/>
                  <a:t> from both sides;</a:t>
                </a:r>
              </a:p>
              <a:p>
                <a:r>
                  <a:rPr lang="en-US" sz="1400" i="1" dirty="0"/>
                  <a:t>Keep the ‘=‘ signs inline (i.e. directly underneath each other)</a:t>
                </a:r>
              </a:p>
              <a:p>
                <a:endParaRPr lang="en-US" sz="1400" i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215" y="1573192"/>
                <a:ext cx="4943982" cy="738664"/>
              </a:xfrm>
              <a:prstGeom prst="rect">
                <a:avLst/>
              </a:prstGeom>
              <a:blipFill rotWithShape="0">
                <a:blip r:embed="rId9"/>
                <a:stretch>
                  <a:fillRect l="-370" t="-1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243954" y="2376017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 smtClean="0">
                <a:solidFill>
                  <a:srgbClr val="FF0000"/>
                </a:solidFill>
              </a:rPr>
              <a:t>  </a:t>
            </a:r>
            <a:r>
              <a:rPr lang="en-GB" sz="2400" dirty="0">
                <a:solidFill>
                  <a:srgbClr val="FF0000"/>
                </a:solidFill>
              </a:rPr>
              <a:t>= 3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26623" y="3342581"/>
                <a:ext cx="36533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i="1" dirty="0"/>
                  <a:t>Eliminate the ‘</a:t>
                </a:r>
                <a14:m>
                  <m:oMath xmlns:m="http://schemas.openxmlformats.org/officeDocument/2006/math">
                    <m:r>
                      <a:rPr lang="en-GB" sz="1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1400" i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i="1" dirty="0"/>
                  <a:t>7’ by </a:t>
                </a:r>
                <a:r>
                  <a:rPr lang="en-US" sz="1400" i="1" dirty="0">
                    <a:solidFill>
                      <a:srgbClr val="0070C0"/>
                    </a:solidFill>
                  </a:rPr>
                  <a:t>adding </a:t>
                </a:r>
                <a:r>
                  <a:rPr lang="en-GB" sz="1400" i="1" dirty="0">
                    <a:solidFill>
                      <a:srgbClr val="0070C0"/>
                    </a:solidFill>
                  </a:rPr>
                  <a:t>7</a:t>
                </a:r>
                <a:r>
                  <a:rPr lang="en-US" sz="1400" i="1" dirty="0"/>
                  <a:t> to both sides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623" y="3342581"/>
                <a:ext cx="3653308" cy="307777"/>
              </a:xfrm>
              <a:prstGeom prst="rect">
                <a:avLst/>
              </a:prstGeom>
              <a:blipFill rotWithShape="0">
                <a:blip r:embed="rId10"/>
                <a:stretch>
                  <a:fillRect l="-501" t="-82353" b="-10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53928" y="3616874"/>
                <a:ext cx="29466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7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 7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29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 7</a:t>
                </a:r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928" y="3616874"/>
                <a:ext cx="2946640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106" t="-10526" r="-165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152602" y="3939844"/>
                <a:ext cx="12522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36</a:t>
                </a:r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602" y="3939844"/>
                <a:ext cx="1252266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7282" t="-10526" r="-534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625355" y="4303066"/>
            <a:ext cx="23150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Now divide both sides by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09667" y="5691733"/>
                <a:ext cx="3830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i="1" dirty="0"/>
                  <a:t>To eliminate the ‘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1400" i="1" dirty="0"/>
                  <a:t> 8’  </a:t>
                </a:r>
                <a:r>
                  <a:rPr lang="en-GB" sz="1400" i="1" dirty="0">
                    <a:solidFill>
                      <a:srgbClr val="0070C0"/>
                    </a:solidFill>
                  </a:rPr>
                  <a:t>multiply </a:t>
                </a:r>
                <a:r>
                  <a:rPr lang="en-US" sz="1400" i="1" dirty="0"/>
                  <a:t>both sides </a:t>
                </a:r>
                <a:r>
                  <a:rPr lang="en-US" sz="1400" i="1" dirty="0">
                    <a:solidFill>
                      <a:srgbClr val="0070C0"/>
                    </a:solidFill>
                  </a:rPr>
                  <a:t>by 8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667" y="5691733"/>
                <a:ext cx="3830408" cy="307777"/>
              </a:xfrm>
              <a:prstGeom prst="rect">
                <a:avLst/>
              </a:prstGeom>
              <a:blipFill rotWithShape="0">
                <a:blip r:embed="rId13"/>
                <a:stretch>
                  <a:fillRect l="-478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30159" y="5894181"/>
                <a:ext cx="246220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8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7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8</a:t>
                </a:r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159" y="5894181"/>
                <a:ext cx="2462207" cy="584775"/>
              </a:xfrm>
              <a:prstGeom prst="rect">
                <a:avLst/>
              </a:prstGeom>
              <a:blipFill>
                <a:blip r:embed="rId14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 bwMode="auto">
          <a:xfrm>
            <a:off x="3305939" y="1230156"/>
            <a:ext cx="8046645" cy="160752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305939" y="3068691"/>
            <a:ext cx="8046645" cy="18689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305938" y="5115551"/>
            <a:ext cx="8046645" cy="162581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7438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2" grpId="0"/>
      <p:bldP spid="3" grpId="0"/>
      <p:bldP spid="4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0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Simple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0" y="10781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626" y="768491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Further examples 2: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12535" y="128789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  <a:ea typeface="Times New Roman" charset="0"/>
                <a:cs typeface="Times New Roman" charset="0"/>
              </a:rPr>
              <a:t>Solve</a:t>
            </a:r>
            <a:endParaRPr lang="en-US" sz="2400" i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05939" y="1680618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30159" y="1167655"/>
                <a:ext cx="3752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8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18 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159" y="1167655"/>
                <a:ext cx="375261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435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72047" y="1719308"/>
                <a:ext cx="33624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8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 8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18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 8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047" y="1719308"/>
                <a:ext cx="336245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71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328567" y="3040692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Solve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619209" y="3006471"/>
                <a:ext cx="18053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26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209" y="3006471"/>
                <a:ext cx="180530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5405" t="-10526" r="-304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285008" y="4475970"/>
                <a:ext cx="9952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6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008" y="4475970"/>
                <a:ext cx="995209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305939" y="3488970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32412" y="5157667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Solve</a:t>
            </a:r>
            <a:endParaRPr lang="en-US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28567" y="5537845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20380" y="5115430"/>
                <a:ext cx="1308884" cy="6310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1" smtClean="0"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3</m:t>
                        </m:r>
                      </m:den>
                    </m:f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6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380" y="5115430"/>
                <a:ext cx="1308884" cy="631070"/>
              </a:xfrm>
              <a:prstGeom prst="rect">
                <a:avLst/>
              </a:prstGeom>
              <a:blipFill rotWithShape="1">
                <a:blip r:embed="rId7"/>
                <a:stretch>
                  <a:fillRect r="-6512" b="-57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43442" y="6356408"/>
                <a:ext cx="1992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18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442" y="6356408"/>
                <a:ext cx="199207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4587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25213" y="1501708"/>
                <a:ext cx="37126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i="1" dirty="0"/>
                  <a:t>Eliminate the ‘</a:t>
                </a:r>
                <a14:m>
                  <m:oMath xmlns:m="http://schemas.openxmlformats.org/officeDocument/2006/math">
                    <m:r>
                      <a:rPr lang="en-GB" sz="1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400" i="1" dirty="0"/>
                  <a:t> 8</a:t>
                </a:r>
                <a:r>
                  <a:rPr lang="en-US" sz="1400" i="1" dirty="0"/>
                  <a:t>’ by </a:t>
                </a:r>
                <a:r>
                  <a:rPr lang="en-GB" sz="1400" i="1" dirty="0">
                    <a:solidFill>
                      <a:srgbClr val="0070C0"/>
                    </a:solidFill>
                  </a:rPr>
                  <a:t>adding 8</a:t>
                </a:r>
                <a:r>
                  <a:rPr lang="en-US" sz="1400" i="1" dirty="0"/>
                  <a:t> to both sides;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213" y="1501708"/>
                <a:ext cx="3712619" cy="307777"/>
              </a:xfrm>
              <a:prstGeom prst="rect">
                <a:avLst/>
              </a:prstGeom>
              <a:blipFill rotWithShape="0">
                <a:blip r:embed="rId9"/>
                <a:stretch>
                  <a:fillRect l="-493" t="-1961" b="-19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464152" y="2406943"/>
                <a:ext cx="119450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5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2406943"/>
                <a:ext cx="1194509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7653" t="-10526" r="-663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26623" y="3342581"/>
                <a:ext cx="36533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i="1" dirty="0"/>
                  <a:t>Eliminate the ‘</a:t>
                </a:r>
                <a14:m>
                  <m:oMath xmlns:m="http://schemas.openxmlformats.org/officeDocument/2006/math">
                    <m:r>
                      <a:rPr lang="en-GB" sz="1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1400" i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i="1" dirty="0"/>
                  <a:t>4’ by </a:t>
                </a:r>
                <a:r>
                  <a:rPr lang="en-US" sz="1400" i="1" dirty="0">
                    <a:solidFill>
                      <a:srgbClr val="0070C0"/>
                    </a:solidFill>
                  </a:rPr>
                  <a:t>adding </a:t>
                </a:r>
                <a:r>
                  <a:rPr lang="en-GB" sz="1400" i="1" dirty="0">
                    <a:solidFill>
                      <a:srgbClr val="0070C0"/>
                    </a:solidFill>
                  </a:rPr>
                  <a:t>4</a:t>
                </a:r>
                <a:r>
                  <a:rPr lang="en-US" sz="1400" i="1" dirty="0"/>
                  <a:t> to both sides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623" y="3342581"/>
                <a:ext cx="3653308" cy="307777"/>
              </a:xfrm>
              <a:prstGeom prst="rect">
                <a:avLst/>
              </a:prstGeom>
              <a:blipFill rotWithShape="0">
                <a:blip r:embed="rId11"/>
                <a:stretch>
                  <a:fillRect l="-501" t="-82353" b="-10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53928" y="3616874"/>
                <a:ext cx="29466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4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 4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26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 4</a:t>
                </a:r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928" y="3616874"/>
                <a:ext cx="2946640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3106" t="-10526" r="-165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152602" y="3939844"/>
                <a:ext cx="12522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30</a:t>
                </a:r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602" y="3939844"/>
                <a:ext cx="1252266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7282" t="-10526" r="-534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625355" y="4303066"/>
            <a:ext cx="23150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Now divide both sides by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09667" y="5691733"/>
                <a:ext cx="3830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i="1" dirty="0"/>
                  <a:t>To eliminate the ‘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1400" i="1" dirty="0"/>
                  <a:t> 3’  </a:t>
                </a:r>
                <a:r>
                  <a:rPr lang="en-GB" sz="1400" i="1" dirty="0">
                    <a:solidFill>
                      <a:srgbClr val="0070C0"/>
                    </a:solidFill>
                  </a:rPr>
                  <a:t>multiply </a:t>
                </a:r>
                <a:r>
                  <a:rPr lang="en-US" sz="1400" i="1" dirty="0"/>
                  <a:t>both sides </a:t>
                </a:r>
                <a:r>
                  <a:rPr lang="en-US" sz="1400" i="1" dirty="0">
                    <a:solidFill>
                      <a:srgbClr val="0070C0"/>
                    </a:solidFill>
                  </a:rPr>
                  <a:t>by 3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667" y="5691733"/>
                <a:ext cx="3830408" cy="307777"/>
              </a:xfrm>
              <a:prstGeom prst="rect">
                <a:avLst/>
              </a:prstGeom>
              <a:blipFill rotWithShape="0">
                <a:blip r:embed="rId14"/>
                <a:stretch>
                  <a:fillRect l="-478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30159" y="5894181"/>
                <a:ext cx="3110257" cy="648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3</m:t>
                        </m:r>
                      </m:den>
                    </m:f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6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3</a:t>
                </a:r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159" y="5894181"/>
                <a:ext cx="3110257" cy="648191"/>
              </a:xfrm>
              <a:prstGeom prst="rect">
                <a:avLst/>
              </a:prstGeom>
              <a:blipFill rotWithShape="1">
                <a:blip r:embed="rId15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 bwMode="auto">
          <a:xfrm>
            <a:off x="3305939" y="1230156"/>
            <a:ext cx="8046645" cy="160752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305939" y="3068691"/>
            <a:ext cx="8046645" cy="18689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305938" y="5115551"/>
            <a:ext cx="8046645" cy="162581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281361" y="2071607"/>
                <a:ext cx="15488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10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361" y="2071607"/>
                <a:ext cx="1548822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5882" t="-10526" r="-392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2616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2" grpId="0"/>
      <p:bldP spid="3" grpId="0"/>
      <p:bldP spid="4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0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8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9ee75292-5076-4fcc-bc52-dcc754448144"/>
    <ds:schemaRef ds:uri="http://purl.org/dc/terms/"/>
    <ds:schemaRef ds:uri="http://schemas.openxmlformats.org/package/2006/metadata/core-properties"/>
    <ds:schemaRef ds:uri="f7b00057-f5aa-46f4-8410-da255f3255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24320</TotalTime>
  <Words>3017</Words>
  <Application>Microsoft Office PowerPoint</Application>
  <PresentationFormat>Widescreen</PresentationFormat>
  <Paragraphs>426</Paragraphs>
  <Slides>25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ＭＳ Ｐゴシック</vt:lpstr>
      <vt:lpstr>ＭＳ Ｐゴシック</vt:lpstr>
      <vt:lpstr>Arial</vt:lpstr>
      <vt:lpstr>Calibri</vt:lpstr>
      <vt:lpstr>Cambria Math</vt:lpstr>
      <vt:lpstr>Times</vt:lpstr>
      <vt:lpstr>Times New Roman</vt:lpstr>
      <vt:lpstr>Alapértelmezett terv</vt:lpstr>
      <vt:lpstr>1_Alapértelmezett terv</vt:lpstr>
      <vt:lpstr>TSST Strand F Unit F2: Algebraic Concepts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542</cp:revision>
  <cp:lastPrinted>2016-10-17T08:47:54Z</cp:lastPrinted>
  <dcterms:created xsi:type="dcterms:W3CDTF">2012-10-10T19:07:13Z</dcterms:created>
  <dcterms:modified xsi:type="dcterms:W3CDTF">2021-01-21T15:06:30Z</dcterms:modified>
</cp:coreProperties>
</file>