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42"/>
  </p:notesMasterIdLst>
  <p:handoutMasterIdLst>
    <p:handoutMasterId r:id="rId43"/>
  </p:handoutMasterIdLst>
  <p:sldIdLst>
    <p:sldId id="355" r:id="rId6"/>
    <p:sldId id="356" r:id="rId7"/>
    <p:sldId id="357" r:id="rId8"/>
    <p:sldId id="403" r:id="rId9"/>
    <p:sldId id="405" r:id="rId10"/>
    <p:sldId id="404" r:id="rId11"/>
    <p:sldId id="406" r:id="rId12"/>
    <p:sldId id="407" r:id="rId13"/>
    <p:sldId id="408" r:id="rId14"/>
    <p:sldId id="409" r:id="rId15"/>
    <p:sldId id="410" r:id="rId16"/>
    <p:sldId id="372" r:id="rId17"/>
    <p:sldId id="432" r:id="rId18"/>
    <p:sldId id="392" r:id="rId19"/>
    <p:sldId id="391" r:id="rId20"/>
    <p:sldId id="412" r:id="rId21"/>
    <p:sldId id="435" r:id="rId22"/>
    <p:sldId id="395" r:id="rId23"/>
    <p:sldId id="397" r:id="rId24"/>
    <p:sldId id="414" r:id="rId25"/>
    <p:sldId id="415" r:id="rId26"/>
    <p:sldId id="433" r:id="rId27"/>
    <p:sldId id="402" r:id="rId28"/>
    <p:sldId id="416" r:id="rId29"/>
    <p:sldId id="418" r:id="rId30"/>
    <p:sldId id="420" r:id="rId31"/>
    <p:sldId id="423" r:id="rId32"/>
    <p:sldId id="424" r:id="rId33"/>
    <p:sldId id="426" r:id="rId34"/>
    <p:sldId id="427" r:id="rId35"/>
    <p:sldId id="428" r:id="rId36"/>
    <p:sldId id="429" r:id="rId37"/>
    <p:sldId id="430" r:id="rId38"/>
    <p:sldId id="431" r:id="rId39"/>
    <p:sldId id="417" r:id="rId40"/>
    <p:sldId id="434" r:id="rId41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6" autoAdjust="0"/>
    <p:restoredTop sz="94800"/>
  </p:normalViewPr>
  <p:slideViewPr>
    <p:cSldViewPr>
      <p:cViewPr varScale="1">
        <p:scale>
          <a:sx n="65" d="100"/>
          <a:sy n="65" d="100"/>
        </p:scale>
        <p:origin x="684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2/12/2021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700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37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826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384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467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182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775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9002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1128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5297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209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9272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820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95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5588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541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158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9847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4784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5273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0765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577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4349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5711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720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104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185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66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41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1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90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36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0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20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9046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78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2195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803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1946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3274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9743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4418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055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67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0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3/skef3s1.html" TargetMode="Externa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1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NULL"/><Relationship Id="rId17" Type="http://schemas.openxmlformats.org/officeDocument/2006/relationships/image" Target="NULL"/><Relationship Id="rId2" Type="http://schemas.openxmlformats.org/officeDocument/2006/relationships/notesSlide" Target="../notesSlides/notesSlide14.xml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NULL"/><Relationship Id="rId19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3/skef3s3.html" TargetMode="Externa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3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7.png"/><Relationship Id="rId11" Type="http://schemas.openxmlformats.org/officeDocument/2006/relationships/image" Target="../media/image151.png"/><Relationship Id="rId5" Type="http://schemas.openxmlformats.org/officeDocument/2006/relationships/image" Target="../media/image146.png"/><Relationship Id="rId10" Type="http://schemas.openxmlformats.org/officeDocument/2006/relationships/image" Target="../media/image150.png"/><Relationship Id="rId4" Type="http://schemas.openxmlformats.org/officeDocument/2006/relationships/image" Target="../media/image145.png"/><Relationship Id="rId9" Type="http://schemas.openxmlformats.org/officeDocument/2006/relationships/image" Target="../media/image149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56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0" Type="http://schemas.openxmlformats.org/officeDocument/2006/relationships/image" Target="../media/image163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8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0.png"/><Relationship Id="rId5" Type="http://schemas.openxmlformats.org/officeDocument/2006/relationships/image" Target="../media/image170.png"/><Relationship Id="rId10" Type="http://schemas.openxmlformats.org/officeDocument/2006/relationships/image" Target="../media/image174.png"/><Relationship Id="rId4" Type="http://schemas.openxmlformats.org/officeDocument/2006/relationships/image" Target="../media/image169.png"/><Relationship Id="rId9" Type="http://schemas.openxmlformats.org/officeDocument/2006/relationships/image" Target="../media/image1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5.pn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10" Type="http://schemas.openxmlformats.org/officeDocument/2006/relationships/image" Target="../media/image181.png"/><Relationship Id="rId4" Type="http://schemas.openxmlformats.org/officeDocument/2006/relationships/image" Target="../media/image1750.png"/><Relationship Id="rId9" Type="http://schemas.openxmlformats.org/officeDocument/2006/relationships/image" Target="../media/image18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92.png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12" Type="http://schemas.openxmlformats.org/officeDocument/2006/relationships/image" Target="../media/image191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9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5.png"/><Relationship Id="rId11" Type="http://schemas.openxmlformats.org/officeDocument/2006/relationships/image" Target="../media/image190.png"/><Relationship Id="rId5" Type="http://schemas.openxmlformats.org/officeDocument/2006/relationships/image" Target="../media/image184.png"/><Relationship Id="rId15" Type="http://schemas.openxmlformats.org/officeDocument/2006/relationships/image" Target="../media/image194.png"/><Relationship Id="rId10" Type="http://schemas.openxmlformats.org/officeDocument/2006/relationships/image" Target="../media/image189.png"/><Relationship Id="rId4" Type="http://schemas.openxmlformats.org/officeDocument/2006/relationships/image" Target="../media/image183.png"/><Relationship Id="rId9" Type="http://schemas.openxmlformats.org/officeDocument/2006/relationships/image" Target="../media/image188.png"/><Relationship Id="rId14" Type="http://schemas.openxmlformats.org/officeDocument/2006/relationships/image" Target="../media/image19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image" Target="../media/image198.png"/><Relationship Id="rId7" Type="http://schemas.openxmlformats.org/officeDocument/2006/relationships/image" Target="../media/image20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3" Type="http://schemas.openxmlformats.org/officeDocument/2006/relationships/image" Target="../media/image204.png"/><Relationship Id="rId7" Type="http://schemas.openxmlformats.org/officeDocument/2006/relationships/image" Target="../media/image20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7.png"/><Relationship Id="rId11" Type="http://schemas.openxmlformats.org/officeDocument/2006/relationships/image" Target="../media/image2100.png"/><Relationship Id="rId5" Type="http://schemas.openxmlformats.org/officeDocument/2006/relationships/image" Target="../media/image206.png"/><Relationship Id="rId10" Type="http://schemas.openxmlformats.org/officeDocument/2006/relationships/image" Target="../media/image211.png"/><Relationship Id="rId4" Type="http://schemas.openxmlformats.org/officeDocument/2006/relationships/image" Target="../media/image205.png"/><Relationship Id="rId9" Type="http://schemas.openxmlformats.org/officeDocument/2006/relationships/image" Target="../media/image2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2.png"/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12" Type="http://schemas.openxmlformats.org/officeDocument/2006/relationships/image" Target="../media/image221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2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5.png"/><Relationship Id="rId11" Type="http://schemas.openxmlformats.org/officeDocument/2006/relationships/image" Target="../media/image220.png"/><Relationship Id="rId5" Type="http://schemas.openxmlformats.org/officeDocument/2006/relationships/image" Target="../media/image214.png"/><Relationship Id="rId15" Type="http://schemas.openxmlformats.org/officeDocument/2006/relationships/image" Target="../media/image224.png"/><Relationship Id="rId10" Type="http://schemas.openxmlformats.org/officeDocument/2006/relationships/image" Target="../media/image219.png"/><Relationship Id="rId4" Type="http://schemas.openxmlformats.org/officeDocument/2006/relationships/image" Target="../media/image213.png"/><Relationship Id="rId9" Type="http://schemas.openxmlformats.org/officeDocument/2006/relationships/image" Target="../media/image218.png"/><Relationship Id="rId14" Type="http://schemas.openxmlformats.org/officeDocument/2006/relationships/image" Target="../media/image22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3/skef3s4.html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085184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F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F3: Algebraic Manipulation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441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76962" y="1309356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   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14</a:t>
                </a:r>
                <a:r>
                  <a:rPr lang="en-GB" sz="2400" dirty="0"/>
                  <a:t>			</a:t>
                </a:r>
              </a:p>
              <a:p>
                <a:pPr algn="ctr"/>
                <a:r>
                  <a:rPr lang="en-GB" sz="2400" dirty="0" smtClean="0"/>
                  <a:t>    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24</a:t>
                </a:r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962" y="1309356"/>
                <a:ext cx="9645335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873533" y="2153771"/>
            <a:ext cx="9533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Equation 1  </a:t>
            </a:r>
            <a:r>
              <a:rPr lang="en-US" sz="2400" dirty="0" smtClean="0"/>
              <a:t>is multiplied by 2, and </a:t>
            </a:r>
            <a:r>
              <a:rPr lang="en-US" sz="2400" dirty="0" smtClean="0">
                <a:solidFill>
                  <a:schemeClr val="accent2"/>
                </a:solidFill>
              </a:rPr>
              <a:t>equation 2  </a:t>
            </a:r>
            <a:r>
              <a:rPr lang="en-US" sz="2400" dirty="0"/>
              <a:t>is multiplied by </a:t>
            </a:r>
            <a:r>
              <a:rPr lang="en-US" sz="2400" dirty="0" smtClean="0"/>
              <a:t>3, </a:t>
            </a:r>
          </a:p>
          <a:p>
            <a:r>
              <a:rPr lang="en-US" sz="2400" dirty="0" smtClean="0"/>
              <a:t>so both equations contain the same number of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smtClean="0"/>
              <a:t>’s.</a:t>
            </a:r>
          </a:p>
          <a:p>
            <a:r>
              <a:rPr lang="en-US" sz="2400" dirty="0" smtClean="0"/>
              <a:t>Label the new equations </a:t>
            </a:r>
            <a:r>
              <a:rPr lang="en-US" sz="2400" dirty="0" smtClean="0">
                <a:solidFill>
                  <a:schemeClr val="accent2"/>
                </a:solidFill>
              </a:rPr>
              <a:t>3 </a:t>
            </a:r>
            <a:r>
              <a:rPr lang="en-US" sz="2400" dirty="0" smtClean="0"/>
              <a:t>and</a:t>
            </a:r>
            <a:r>
              <a:rPr lang="en-US" sz="2400" dirty="0" smtClean="0">
                <a:solidFill>
                  <a:schemeClr val="accent2"/>
                </a:solidFill>
              </a:rPr>
              <a:t> 4 </a:t>
            </a:r>
            <a:r>
              <a:rPr lang="en-US" sz="2400" dirty="0" smtClean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21279" y="4253916"/>
            <a:ext cx="9453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To </a:t>
            </a:r>
            <a:r>
              <a:rPr lang="en-US" sz="2400" i="1" dirty="0" smtClean="0"/>
              <a:t>eliminate</a:t>
            </a:r>
            <a:r>
              <a:rPr lang="en-US" sz="2400" dirty="0" smtClean="0"/>
              <a:t> the y’s, </a:t>
            </a:r>
            <a:r>
              <a:rPr lang="en-US" sz="2400" dirty="0" smtClean="0">
                <a:solidFill>
                  <a:schemeClr val="accent2"/>
                </a:solidFill>
              </a:rPr>
              <a:t>equation 3 </a:t>
            </a:r>
            <a:r>
              <a:rPr lang="en-US" sz="2400" dirty="0" smtClean="0"/>
              <a:t> is now subtracted </a:t>
            </a:r>
            <a:r>
              <a:rPr lang="en-US" sz="2400" i="1" dirty="0" smtClean="0"/>
              <a:t>from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equation 4 </a:t>
            </a:r>
            <a:r>
              <a:rPr lang="en-US" sz="2400" dirty="0" smtClean="0"/>
              <a:t>.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40910" y="4924413"/>
                <a:ext cx="571743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    15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72</a:t>
                </a:r>
                <a:r>
                  <a:rPr lang="en-GB" sz="2400" dirty="0"/>
                  <a:t>			</a:t>
                </a:r>
              </a:p>
              <a:p>
                <a:pPr algn="ctr"/>
                <a:r>
                  <a:rPr lang="en-GB" sz="2400" dirty="0" smtClean="0"/>
                  <a:t>    4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/>
                  <a:t>  6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28  </a:t>
                </a:r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    11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 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44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910" y="4924413"/>
                <a:ext cx="5717438" cy="1200329"/>
              </a:xfrm>
              <a:prstGeom prst="rect">
                <a:avLst/>
              </a:prstGeom>
              <a:blipFill rotWithShape="1">
                <a:blip r:embed="rId4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27200" y="3546627"/>
                <a:ext cx="1386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accent2"/>
                    </a:solidFill>
                  </a:rPr>
                  <a:t>equation 1 </a:t>
                </a:r>
                <a14:m>
                  <m:oMath xmlns:m="http://schemas.openxmlformats.org/officeDocument/2006/math">
                    <m:r>
                      <a:rPr lang="en-GB" sz="1400" b="0" i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1400" dirty="0" smtClean="0"/>
                  <a:t> 2</a:t>
                </a:r>
              </a:p>
              <a:p>
                <a:r>
                  <a:rPr lang="en-US" sz="1400" dirty="0">
                    <a:solidFill>
                      <a:schemeClr val="accent2"/>
                    </a:solidFill>
                  </a:rPr>
                  <a:t>equation </a:t>
                </a:r>
                <a:r>
                  <a:rPr lang="en-US" sz="1400" dirty="0" smtClean="0">
                    <a:solidFill>
                      <a:schemeClr val="accent2"/>
                    </a:solidFill>
                  </a:rPr>
                  <a:t>2</a:t>
                </a:r>
                <a:r>
                  <a:rPr lang="en-US" sz="1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40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1400" dirty="0"/>
                  <a:t> </a:t>
                </a:r>
                <a:r>
                  <a:rPr lang="en-US" sz="1400" dirty="0" smtClean="0"/>
                  <a:t>3</a:t>
                </a:r>
                <a:endParaRPr lang="en-US" sz="1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200" y="3546627"/>
                <a:ext cx="1386918" cy="523220"/>
              </a:xfrm>
              <a:prstGeom prst="rect">
                <a:avLst/>
              </a:prstGeom>
              <a:blipFill rotWithShape="0">
                <a:blip r:embed="rId5"/>
                <a:stretch>
                  <a:fillRect l="-1316" t="-48837" b="-62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9897008" y="175443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77214" y="135134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1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8566654" y="1581566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>
            <a:off x="8566654" y="1893805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19896" y="3410091"/>
                <a:ext cx="336245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dirty="0" smtClean="0"/>
                  <a:t>	   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28</a:t>
                </a:r>
                <a:r>
                  <a:rPr lang="en-GB" sz="2400" dirty="0"/>
                  <a:t>			</a:t>
                </a:r>
                <a:endParaRPr lang="en-GB" sz="2400" dirty="0" smtClean="0"/>
              </a:p>
              <a:p>
                <a:pPr algn="ctr"/>
                <a:r>
                  <a:rPr lang="en-GB" sz="2400" dirty="0" smtClean="0"/>
                  <a:t>15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 smtClean="0"/>
                  <a:t> 72  </a:t>
                </a:r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896" y="3410091"/>
                <a:ext cx="3362459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7401126" y="749402"/>
            <a:ext cx="2959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Label the equations:</a:t>
            </a:r>
            <a:endParaRPr lang="en-US" sz="2400" dirty="0"/>
          </a:p>
        </p:txBody>
      </p:sp>
      <p:sp>
        <p:nvSpPr>
          <p:cNvPr id="21" name="Oval 20"/>
          <p:cNvSpPr/>
          <p:nvPr/>
        </p:nvSpPr>
        <p:spPr bwMode="auto">
          <a:xfrm>
            <a:off x="9908064" y="1717756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897008" y="1331758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163373" y="6241369"/>
                <a:ext cx="42704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Solving 11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44 gives</a:t>
                </a:r>
                <a:r>
                  <a:rPr lang="en-US" sz="2400" dirty="0" smtClean="0"/>
                  <a:t> 	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373" y="6241369"/>
                <a:ext cx="42704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28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 bwMode="auto">
          <a:xfrm>
            <a:off x="8526870" y="3643858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 bwMode="auto">
          <a:xfrm>
            <a:off x="8526870" y="4010545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877215" y="34553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77215" y="37903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9877214" y="3470984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9897008" y="3839905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4494" y="5764315"/>
            <a:ext cx="2454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 ______________</a:t>
            </a:r>
            <a:r>
              <a:rPr lang="en-GB" dirty="0"/>
              <a:t>	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 bwMode="auto">
          <a:xfrm>
            <a:off x="4177242" y="2234146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8779379" y="2209179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7131619" y="2900610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6804284" y="4349420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11568608" y="4295253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4237345" y="3592054"/>
            <a:ext cx="172196" cy="238860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3533" y="768062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Here is another example:</a:t>
            </a:r>
            <a:endParaRPr lang="en-US" sz="2400" dirty="0"/>
          </a:p>
        </p:txBody>
      </p:sp>
      <p:sp>
        <p:nvSpPr>
          <p:cNvPr id="39" name="Oval 38"/>
          <p:cNvSpPr/>
          <p:nvPr/>
        </p:nvSpPr>
        <p:spPr bwMode="auto">
          <a:xfrm>
            <a:off x="6336179" y="2919549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7401125" y="6703034"/>
            <a:ext cx="927123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Oval 39"/>
          <p:cNvSpPr/>
          <p:nvPr/>
        </p:nvSpPr>
        <p:spPr bwMode="auto">
          <a:xfrm>
            <a:off x="4203472" y="3815900"/>
            <a:ext cx="172196" cy="238860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12690" y="5317677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690" y="5317677"/>
                <a:ext cx="498855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310121" y="5409641"/>
            <a:ext cx="2182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______________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380909" y="6241369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909" y="6241369"/>
                <a:ext cx="909223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0738" t="-10526" r="-738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93339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4" grpId="0"/>
      <p:bldP spid="3" grpId="0"/>
      <p:bldP spid="4" grpId="0"/>
      <p:bldP spid="20" grpId="0"/>
      <p:bldP spid="21" grpId="0" animBg="1"/>
      <p:bldP spid="23" grpId="0" animBg="1"/>
      <p:bldP spid="24" grpId="0"/>
      <p:bldP spid="28" grpId="0"/>
      <p:bldP spid="30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" grpId="0"/>
      <p:bldP spid="39" grpId="0" animBg="1"/>
      <p:bldP spid="40" grpId="0" animBg="1"/>
      <p:bldP spid="12" grpId="0"/>
      <p:bldP spid="16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96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76962" y="1576760"/>
                <a:ext cx="964533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       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14</a:t>
                </a:r>
                <a:r>
                  <a:rPr lang="en-GB" sz="2400" dirty="0"/>
                  <a:t>			</a:t>
                </a:r>
                <a:endParaRPr lang="en-GB" sz="2400" dirty="0" smtClean="0"/>
              </a:p>
              <a:p>
                <a:pPr algn="ctr"/>
                <a:r>
                  <a:rPr lang="en-GB" sz="2400" dirty="0" smtClean="0"/>
                  <a:t>(2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4)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14</a:t>
                </a:r>
              </a:p>
              <a:p>
                <a:pPr algn="ctr"/>
                <a:r>
                  <a:rPr lang="en-GB" sz="2400" dirty="0" smtClean="0"/>
                  <a:t>         8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14</a:t>
                </a:r>
              </a:p>
              <a:p>
                <a:pPr algn="ctr"/>
                <a:r>
                  <a:rPr lang="en-GB" sz="2400" dirty="0" smtClean="0"/>
                  <a:t>              3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	 	   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962" y="1576760"/>
                <a:ext cx="9645335" cy="1938992"/>
              </a:xfrm>
              <a:prstGeom prst="rect">
                <a:avLst/>
              </a:prstGeom>
              <a:blipFill rotWithShape="1">
                <a:blip r:embed="rId3"/>
                <a:stretch>
                  <a:fillRect t="-2516" b="-62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09524" y="3574509"/>
            <a:ext cx="953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check these solutions in </a:t>
            </a:r>
            <a:r>
              <a:rPr lang="en-US" sz="2400" dirty="0" smtClean="0">
                <a:solidFill>
                  <a:schemeClr val="accent2"/>
                </a:solidFill>
              </a:rPr>
              <a:t>equation 2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37444" y="3985157"/>
                <a:ext cx="472437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	               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24</a:t>
                </a:r>
                <a:r>
                  <a:rPr lang="en-GB" sz="2400" dirty="0"/>
                  <a:t>			</a:t>
                </a:r>
              </a:p>
              <a:p>
                <a:r>
                  <a:rPr lang="en-GB" sz="2400" dirty="0" smtClean="0"/>
                  <a:t>      (5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4)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(2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 smtClean="0"/>
                  <a:t>)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 ✔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444" y="3985157"/>
                <a:ext cx="4724370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82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47040" y="5255108"/>
                <a:ext cx="60209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   		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 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040" y="5255108"/>
                <a:ext cx="6020919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621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409524" y="1024592"/>
            <a:ext cx="8106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value of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/>
              <a:t> </a:t>
            </a:r>
            <a:r>
              <a:rPr lang="en-US" sz="2400" dirty="0"/>
              <a:t>is now substituted into </a:t>
            </a:r>
            <a:r>
              <a:rPr lang="en-US" sz="2400" dirty="0">
                <a:solidFill>
                  <a:schemeClr val="accent2"/>
                </a:solidFill>
              </a:rPr>
              <a:t>equation 1 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/>
              <a:t>to </a:t>
            </a:r>
            <a:r>
              <a:rPr lang="en-US" sz="2400" dirty="0"/>
              <a:t>give: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8593831" y="3642846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840416" y="1065931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23253" y="5205472"/>
            <a:ext cx="3342994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09524" y="5205472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</a:t>
            </a:r>
            <a:r>
              <a:rPr lang="en-GB" sz="2400" dirty="0" err="1" smtClean="0"/>
              <a:t>utions</a:t>
            </a:r>
            <a:r>
              <a:rPr lang="en-GB" sz="2400" dirty="0" smtClean="0"/>
              <a:t>: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09524" y="603634"/>
                <a:ext cx="288816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We now know 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524" y="603634"/>
                <a:ext cx="2888163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3165" t="-5882" r="-23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20650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9" grpId="0"/>
      <p:bldP spid="20" grpId="0"/>
      <p:bldP spid="21" grpId="0" animBg="1"/>
      <p:bldP spid="23" grpId="0" animBg="1"/>
      <p:bldP spid="22" grpId="0" animBg="1"/>
      <p:bldP spid="24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F3.1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15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6058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Solve each pair of simultaneous equations.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573014" y="2110279"/>
                <a:ext cx="20311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5; 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2110279"/>
                <a:ext cx="203119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449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55739" y="3337990"/>
                <a:ext cx="41044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 (b)     	 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/>
                  <a:t> 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 smtClean="0"/>
                  <a:t>4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	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4</m:t>
                    </m:r>
                    <m:r>
                      <m:rPr>
                        <m:nor/>
                      </m:rPr>
                      <a:rPr lang="en-GB" sz="2400" b="0" i="0" dirty="0" smtClean="0"/>
                      <m:t>9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3337990"/>
                <a:ext cx="4104456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49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574050" y="3291824"/>
                <a:ext cx="20072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10;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050" y="3291824"/>
                <a:ext cx="200728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863" t="-10526" r="-364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07802" y="2156446"/>
                <a:ext cx="35993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Both"/>
                </a:pPr>
                <a:r>
                  <a:rPr lang="en-GB" sz="2400" dirty="0" smtClean="0"/>
                  <a:t>    	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 b="0" i="0" smtClean="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 smtClean="0"/>
                  <a:t>19</a:t>
                </a:r>
                <a:endParaRPr lang="en-GB" sz="2400" dirty="0" smtClean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    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15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02" y="2156446"/>
                <a:ext cx="3599310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2373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573014" y="4427801"/>
                <a:ext cx="22177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4; 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4427801"/>
                <a:ext cx="2217787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4121" t="-10526" r="-27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74286" y="4473968"/>
                <a:ext cx="33483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 (c)     	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/>
                  <a:t>2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	  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>
                    <a:ea typeface="Cambria Math" panose="02040503050406030204" pitchFamily="18" charset="0"/>
                  </a:rPr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30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286" y="4473968"/>
                <a:ext cx="3348373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182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07802" y="5684103"/>
                <a:ext cx="35993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(d)		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/>
                  <a:t>2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44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02" y="5684103"/>
                <a:ext cx="3599310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2712"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73014" y="5637936"/>
                <a:ext cx="24632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2; 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12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5637936"/>
                <a:ext cx="2463242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71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869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9" grpId="0"/>
      <p:bldP spid="15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F3.1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http://szalonta.hu/ske/text/F3/skef3s1.html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F3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F3.1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16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 smtClean="0"/>
              <a:t>Expanding </a:t>
            </a:r>
            <a:r>
              <a:rPr lang="en-US" altLang="en-US" sz="2800" b="1" dirty="0"/>
              <a:t>Brackets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F3.2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7728" y="748116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Expressions and equations may contain brackets.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38742" y="1266050"/>
                <a:ext cx="953330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	 For example: 		3(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5</a:t>
                </a:r>
                <a:r>
                  <a:rPr lang="en-GB" sz="2400" dirty="0" smtClean="0"/>
                  <a:t>)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 smtClean="0"/>
                  <a:t>45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 smtClean="0"/>
                  <a:t>	 This is shorthand for:</a:t>
                </a:r>
              </a:p>
              <a:p>
                <a:r>
                  <a:rPr lang="en-US" sz="2400" dirty="0"/>
                  <a:t>	</a:t>
                </a:r>
                <a:r>
                  <a:rPr lang="en-US" sz="2400" dirty="0" smtClean="0"/>
                  <a:t>			    3 </a:t>
                </a:r>
                <a:r>
                  <a:rPr lang="en-US" sz="2400" dirty="0"/>
                  <a:t>’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lots of</a:t>
                </a:r>
                <a:r>
                  <a:rPr lang="en-US" sz="2400" dirty="0"/>
                  <a:t>’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 smtClean="0"/>
                  <a:t>45</a:t>
                </a:r>
              </a:p>
              <a:p>
                <a:endParaRPr lang="en-GB" sz="2400" dirty="0" smtClean="0"/>
              </a:p>
              <a:p>
                <a:r>
                  <a:rPr lang="en-US" sz="2400" dirty="0" smtClean="0"/>
                  <a:t>	(We simply do not write, or show, the ‘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lots of</a:t>
                </a:r>
                <a:r>
                  <a:rPr lang="en-US" sz="2400" dirty="0" smtClean="0"/>
                  <a:t>’ or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 smtClean="0"/>
                  <a:t> symbol.) </a:t>
                </a:r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	Removing brackets is known as </a:t>
                </a:r>
                <a:r>
                  <a:rPr lang="en-US" sz="2400" b="1" dirty="0" smtClean="0"/>
                  <a:t>expanding brackets</a:t>
                </a:r>
                <a:r>
                  <a:rPr lang="en-US" sz="2400" dirty="0" smtClean="0"/>
                  <a:t>, </a:t>
                </a:r>
              </a:p>
              <a:p>
                <a:r>
                  <a:rPr lang="en-US" sz="2400" dirty="0" smtClean="0"/>
                  <a:t>	and involves multiplying out the bracket: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742" y="1266050"/>
                <a:ext cx="9533304" cy="3046988"/>
              </a:xfrm>
              <a:prstGeom prst="rect">
                <a:avLst/>
              </a:prstGeom>
              <a:blipFill rotWithShape="1">
                <a:blip r:embed="rId3"/>
                <a:stretch>
                  <a:fillRect t="-1600" b="-3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12024" y="4222303"/>
                <a:ext cx="3752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3(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5)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 smtClean="0"/>
                  <a:t>45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4222303"/>
                <a:ext cx="375261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435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35975" y="4681636"/>
                <a:ext cx="22557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15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 smtClean="0"/>
                  <a:t>45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975" y="4681636"/>
                <a:ext cx="225574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05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41628" y="5059224"/>
                <a:ext cx="15536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  </m:t>
                    </m:r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 smtClean="0"/>
                  <a:t>60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628" y="5059224"/>
                <a:ext cx="155363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6275" t="-10526" r="-509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632426" y="5072196"/>
            <a:ext cx="2752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Now we can solve: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3632426" y="5898479"/>
            <a:ext cx="81217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Note: 	The reverse of </a:t>
            </a:r>
            <a:r>
              <a:rPr lang="en-GB" sz="2400" b="1" dirty="0" smtClean="0"/>
              <a:t>expanding brackets </a:t>
            </a:r>
            <a:r>
              <a:rPr lang="en-GB" sz="2400" dirty="0" smtClean="0"/>
              <a:t>is the process </a:t>
            </a:r>
          </a:p>
          <a:p>
            <a:r>
              <a:rPr lang="en-GB" sz="2400" dirty="0" smtClean="0"/>
              <a:t>		of </a:t>
            </a:r>
            <a:r>
              <a:rPr lang="en-GB" sz="2400" b="1" dirty="0" smtClean="0"/>
              <a:t>factorisation</a:t>
            </a:r>
            <a:r>
              <a:rPr lang="en-GB" sz="2400" dirty="0" smtClean="0"/>
              <a:t>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336906" y="5427109"/>
                <a:ext cx="10807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20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906" y="5427109"/>
                <a:ext cx="1080745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9040" t="-10526" r="-621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78759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  <p:bldP spid="11" grpId="0"/>
      <p:bldP spid="14" grpId="0"/>
      <p:bldP spid="17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/>
              <a:t>Expanding Brackets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6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50279" y="683441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Further examples 1: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766623" y="1201466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+mj-lt"/>
                <a:ea typeface="Times New Roman" charset="0"/>
                <a:cs typeface="Times New Roman" charset="0"/>
              </a:rPr>
              <a:t>Expand</a:t>
            </a:r>
            <a:r>
              <a:rPr lang="en-US" sz="2400" dirty="0" smtClean="0">
                <a:latin typeface="+mj-lt"/>
                <a:ea typeface="Times New Roman" charset="0"/>
                <a:cs typeface="Times New Roman" charset="0"/>
              </a:rPr>
              <a:t>:</a:t>
            </a:r>
            <a:endParaRPr lang="en-US" sz="2400" i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2159" y="1609673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Solution: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30159" y="1211995"/>
                <a:ext cx="3752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/>
                  <a:t> 5)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159" y="1211995"/>
                <a:ext cx="375261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43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721968" y="1654149"/>
                <a:ext cx="2597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5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968" y="1654149"/>
                <a:ext cx="2597827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75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749568" y="2984915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Expand</a:t>
            </a:r>
            <a:r>
              <a:rPr lang="en-US" sz="2400" dirty="0">
                <a:ea typeface="Times New Roman" charset="0"/>
                <a:cs typeface="Times New Roman" charset="0"/>
              </a:rPr>
              <a:t>: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619209" y="3006471"/>
                <a:ext cx="16177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5 </a:t>
                </a:r>
                <a:r>
                  <a:rPr lang="en-GB" sz="2400" dirty="0" smtClean="0"/>
                  <a:t>(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6)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209" y="3006471"/>
                <a:ext cx="1617751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10526" r="-3774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724267" y="3331225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715108" y="4864858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Expand</a:t>
            </a:r>
            <a:r>
              <a:rPr lang="en-US" sz="2400" dirty="0">
                <a:ea typeface="Times New Roman" charset="0"/>
                <a:cs typeface="Times New Roman" charset="0"/>
              </a:rPr>
              <a:t>:</a:t>
            </a:r>
            <a:endParaRPr lang="en-US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715104" y="5249191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</a:t>
            </a:r>
            <a:r>
              <a:rPr lang="en-US" sz="2400" dirty="0" smtClean="0"/>
              <a:t>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754067" y="4835483"/>
                <a:ext cx="18229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(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8)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067" y="4835483"/>
                <a:ext cx="1822935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5351" t="-10526" r="-301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534387" y="5865796"/>
                <a:ext cx="23677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6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24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387" y="5865796"/>
                <a:ext cx="2367799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21968" y="2021691"/>
                <a:ext cx="16401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10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968" y="2021691"/>
                <a:ext cx="1640193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948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19209" y="3403444"/>
                <a:ext cx="36403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/>
                  <a:t>5)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GB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5</m:t>
                        </m:r>
                      </m:e>
                    </m:d>
                    <m:r>
                      <a:rPr lang="en-GB" sz="2400" b="0" i="1" dirty="0" smtClean="0">
                        <a:latin typeface="Cambria Math" charset="0"/>
                      </a:rPr>
                      <m:t> 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6</m:t>
                    </m:r>
                    <m:r>
                      <m:rPr>
                        <m:nor/>
                      </m:rPr>
                      <a:rPr lang="en-GB" sz="2400" b="0" i="0" dirty="0" smtClean="0"/>
                      <m:t>)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209" y="3403444"/>
                <a:ext cx="364035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508" t="-9211" r="-50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16403" y="3937739"/>
                <a:ext cx="15664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0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403" y="3937739"/>
                <a:ext cx="1566454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83328" y="5321152"/>
                <a:ext cx="33237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b="0" i="0" dirty="0" smtClean="0"/>
                      <m:t>)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8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3328" y="5321152"/>
                <a:ext cx="3323727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293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 bwMode="auto">
          <a:xfrm>
            <a:off x="3305939" y="1230156"/>
            <a:ext cx="8046645" cy="151414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328567" y="2967066"/>
            <a:ext cx="8046645" cy="16062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305938" y="4784624"/>
            <a:ext cx="8046645" cy="162581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7438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2" grpId="0"/>
      <p:bldP spid="3" grpId="0"/>
      <p:bldP spid="4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5" grpId="0"/>
      <p:bldP spid="26" grpId="0" animBg="1"/>
      <p:bldP spid="27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/>
              <a:t>Expanding Brackets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238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96027" y="640921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Further examples 2: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821087" y="1215070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+mj-lt"/>
                <a:ea typeface="Times New Roman" charset="0"/>
                <a:cs typeface="Times New Roman" charset="0"/>
              </a:rPr>
              <a:t>Expand</a:t>
            </a:r>
            <a:r>
              <a:rPr lang="en-US" sz="2400" dirty="0" smtClean="0">
                <a:latin typeface="+mj-lt"/>
                <a:ea typeface="Times New Roman" charset="0"/>
                <a:cs typeface="Times New Roman" charset="0"/>
              </a:rPr>
              <a:t>:</a:t>
            </a:r>
            <a:endParaRPr lang="en-US" sz="2400" i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92135" y="1652285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Solution: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468256" y="1211885"/>
                <a:ext cx="37526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:r>
                  <a:rPr lang="en-GB" sz="2400" dirty="0" smtClean="0"/>
                  <a:t>)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256" y="1211885"/>
                <a:ext cx="3752614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2435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765049" y="2548106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Expand</a:t>
            </a:r>
            <a:r>
              <a:rPr lang="en-US" sz="2400" dirty="0">
                <a:ea typeface="Times New Roman" charset="0"/>
                <a:cs typeface="Times New Roman" charset="0"/>
              </a:rPr>
              <a:t>: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423258" y="2606549"/>
                <a:ext cx="13885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2(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3)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258" y="2606549"/>
                <a:ext cx="138852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7048" t="-10667" r="-3524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713833" y="2935260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804610" y="4056783"/>
            <a:ext cx="2151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ea typeface="Times New Roman" charset="0"/>
                <a:cs typeface="Times New Roman" charset="0"/>
              </a:rPr>
              <a:t>NOW Expand</a:t>
            </a:r>
            <a:r>
              <a:rPr lang="en-US" sz="2400" dirty="0">
                <a:ea typeface="Times New Roman" charset="0"/>
                <a:cs typeface="Times New Roman" charset="0"/>
              </a:rPr>
              <a:t>:</a:t>
            </a:r>
            <a:endParaRPr lang="en-US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28735" y="5280741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</a:t>
            </a:r>
            <a:r>
              <a:rPr lang="en-US" sz="2400" dirty="0" smtClean="0"/>
              <a:t>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423258" y="4057634"/>
                <a:ext cx="23342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2) 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3)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258" y="4057634"/>
                <a:ext cx="233429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178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302023" y="5272532"/>
                <a:ext cx="13493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6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2023" y="5272532"/>
                <a:ext cx="134936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724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59079" y="1666656"/>
                <a:ext cx="12971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079" y="1666656"/>
                <a:ext cx="129715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754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87949" y="3082057"/>
                <a:ext cx="11657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6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7949" y="3082057"/>
                <a:ext cx="116570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8377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86637" y="5290058"/>
                <a:ext cx="14659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637" y="5290058"/>
                <a:ext cx="1465958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622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 bwMode="auto">
          <a:xfrm>
            <a:off x="3328567" y="1187798"/>
            <a:ext cx="8046645" cy="107681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305937" y="2469246"/>
            <a:ext cx="8046645" cy="115941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334412" y="3831252"/>
            <a:ext cx="8046645" cy="269409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6732" y="4438355"/>
            <a:ext cx="3964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This is exactly the same as: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53774" y="4788208"/>
                <a:ext cx="30321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:r>
                  <a:rPr lang="en-GB" sz="2400" dirty="0" smtClean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774" y="4788208"/>
                <a:ext cx="3032149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219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863716" y="4756739"/>
                <a:ext cx="17876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 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:r>
                  <a:rPr lang="en-GB" sz="2400" dirty="0" smtClean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716" y="4756739"/>
                <a:ext cx="1787669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41" t="-10526" r="-238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03168" y="5276215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168" y="5276215"/>
                <a:ext cx="498855" cy="46166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6461598" y="4756739"/>
            <a:ext cx="464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24676" y="404661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24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821916" y="4057634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2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916" y="4057634"/>
                <a:ext cx="670376" cy="461665"/>
              </a:xfrm>
              <a:prstGeom prst="rect">
                <a:avLst/>
              </a:prstGeom>
              <a:blipFill rotWithShape="1">
                <a:blip r:embed="rId13"/>
                <a:stretch>
                  <a:fillRect t="-9333" r="-13636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0" name="TextBox 15359"/>
              <p:cNvSpPr txBox="1"/>
              <p:nvPr/>
            </p:nvSpPr>
            <p:spPr>
              <a:xfrm>
                <a:off x="7882976" y="4745681"/>
                <a:ext cx="67037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2</a:t>
                </a:r>
                <a:endParaRPr lang="en-US" sz="2400" dirty="0">
                  <a:solidFill>
                    <a:schemeClr val="accent2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5360" name="TextBox 153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2976" y="4745681"/>
                <a:ext cx="670376" cy="830997"/>
              </a:xfrm>
              <a:prstGeom prst="rect">
                <a:avLst/>
              </a:prstGeom>
              <a:blipFill rotWithShape="1">
                <a:blip r:embed="rId14"/>
                <a:stretch>
                  <a:fillRect t="-5109" r="-1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67722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6472684" y="5872396"/>
                <a:ext cx="19693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5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684" y="5872396"/>
                <a:ext cx="1969385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4954" t="-10526" r="-31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0527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5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5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5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2" grpId="0"/>
      <p:bldP spid="3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25" grpId="0"/>
      <p:bldP spid="26" grpId="0" animBg="1"/>
      <p:bldP spid="27" grpId="0" animBg="1"/>
      <p:bldP spid="28" grpId="0" animBg="1"/>
      <p:bldP spid="8" grpId="0"/>
      <p:bldP spid="12" grpId="0"/>
      <p:bldP spid="13" grpId="0"/>
      <p:bldP spid="23" grpId="0"/>
      <p:bldP spid="29" grpId="1"/>
      <p:bldP spid="30" grpId="1"/>
      <p:bldP spid="31" grpId="0"/>
      <p:bldP spid="15360" grpId="0"/>
      <p:bldP spid="153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/>
              <a:t>Expanding Brackets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29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9513" y="668587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Further examples 3: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70528" y="1273156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  <a:ea typeface="Times New Roman" charset="0"/>
                <a:cs typeface="Times New Roman" charset="0"/>
              </a:rPr>
              <a:t>Expand</a:t>
            </a:r>
            <a:r>
              <a:rPr lang="en-US" sz="2400" dirty="0">
                <a:latin typeface="+mj-lt"/>
                <a:ea typeface="Times New Roman" charset="0"/>
                <a:cs typeface="Times New Roman" charset="0"/>
              </a:rPr>
              <a:t>:</a:t>
            </a:r>
            <a:endParaRPr lang="en-US" sz="2400" i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50353" y="1662914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93541" y="1269281"/>
                <a:ext cx="3752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3)(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4)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541" y="1269281"/>
                <a:ext cx="3752614" cy="461665"/>
              </a:xfrm>
              <a:prstGeom prst="rect">
                <a:avLst/>
              </a:prstGeom>
              <a:blipFill>
                <a:blip r:embed="rId3"/>
                <a:stretch>
                  <a:fillRect l="-2703" t="-789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850353" y="4035928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ea typeface="Times New Roman" charset="0"/>
                <a:cs typeface="Times New Roman" charset="0"/>
              </a:rPr>
              <a:t>Expand</a:t>
            </a:r>
            <a:r>
              <a:rPr lang="en-US" sz="2400" dirty="0">
                <a:ea typeface="Times New Roman" charset="0"/>
                <a:cs typeface="Times New Roman" charset="0"/>
              </a:rPr>
              <a:t>:</a:t>
            </a:r>
            <a:endParaRPr lang="en-US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68082" y="4651216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392388" y="4073312"/>
                <a:ext cx="13308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2)</a:t>
                </a:r>
                <a:r>
                  <a:rPr lang="en-GB" sz="2400" baseline="30000" dirty="0"/>
                  <a:t>2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388" y="4073312"/>
                <a:ext cx="133081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7339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94676" y="5637144"/>
                <a:ext cx="13493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676" y="5637144"/>
                <a:ext cx="134936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7240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065137" y="2258936"/>
                <a:ext cx="13789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137" y="2258936"/>
                <a:ext cx="1378904" cy="461665"/>
              </a:xfrm>
              <a:prstGeom prst="rect">
                <a:avLst/>
              </a:prstGeom>
              <a:blipFill>
                <a:blip r:embed="rId6"/>
                <a:stretch>
                  <a:fillRect l="-909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64561" y="5596998"/>
                <a:ext cx="14659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endParaRPr lang="en-US" sz="24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4561" y="5596998"/>
                <a:ext cx="1465958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622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 bwMode="auto">
          <a:xfrm>
            <a:off x="3328567" y="1187798"/>
            <a:ext cx="8046645" cy="228347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328566" y="3789125"/>
            <a:ext cx="8046645" cy="269409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819481" y="5170633"/>
                <a:ext cx="30321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2)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481" y="5170633"/>
                <a:ext cx="3032149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0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647310" y="5595432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10" y="5595432"/>
                <a:ext cx="498855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6571354" y="4674506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31876" y="5136171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882010" y="4665099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2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010" y="4665099"/>
                <a:ext cx="670376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909" t="-9211" r="-12727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0" name="TextBox 15359"/>
              <p:cNvSpPr txBox="1"/>
              <p:nvPr/>
            </p:nvSpPr>
            <p:spPr>
              <a:xfrm>
                <a:off x="7810977" y="5155376"/>
                <a:ext cx="67037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2</a:t>
                </a:r>
                <a:endParaRPr lang="en-US" sz="2400" dirty="0">
                  <a:solidFill>
                    <a:schemeClr val="accent2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5360" name="TextBox 153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977" y="5155376"/>
                <a:ext cx="670376" cy="830997"/>
              </a:xfrm>
              <a:prstGeom prst="rect">
                <a:avLst/>
              </a:prstGeom>
              <a:blipFill rotWithShape="0">
                <a:blip r:embed="rId11"/>
                <a:stretch>
                  <a:fillRect l="-909" t="-5147" r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1" name="TextBox 15360"/>
              <p:cNvSpPr txBox="1"/>
              <p:nvPr/>
            </p:nvSpPr>
            <p:spPr>
              <a:xfrm>
                <a:off x="7902343" y="2271712"/>
                <a:ext cx="11416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12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1" name="TextBox 153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2343" y="2271712"/>
                <a:ext cx="1141659" cy="461665"/>
              </a:xfrm>
              <a:prstGeom prst="rect">
                <a:avLst/>
              </a:prstGeom>
              <a:blipFill>
                <a:blip r:embed="rId12"/>
                <a:stretch>
                  <a:fillRect l="-8791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6364561" y="6037807"/>
                <a:ext cx="19693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4561" y="6037807"/>
                <a:ext cx="1969385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4644" t="-10526" r="-4644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33120" y="1730525"/>
                <a:ext cx="34426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/>
                  <a:t> 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4)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120" y="1730525"/>
                <a:ext cx="3442601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265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150" y="2768605"/>
                <a:ext cx="193303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12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150" y="2768605"/>
                <a:ext cx="1933030" cy="830997"/>
              </a:xfrm>
              <a:prstGeom prst="rect">
                <a:avLst/>
              </a:prstGeom>
              <a:blipFill>
                <a:blip r:embed="rId15"/>
                <a:stretch>
                  <a:fillRect l="-654" t="-4478" r="-4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02915" y="2244490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915" y="2244490"/>
                <a:ext cx="49885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200899" y="126885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2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16936" y="1734821"/>
            <a:ext cx="678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2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3" name="TextBox 15362"/>
              <p:cNvSpPr txBox="1"/>
              <p:nvPr/>
            </p:nvSpPr>
            <p:spPr>
              <a:xfrm>
                <a:off x="6571354" y="1300145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3</a:t>
                </a:r>
              </a:p>
            </p:txBody>
          </p:sp>
        </mc:Choice>
        <mc:Fallback xmlns="">
          <p:sp>
            <p:nvSpPr>
              <p:cNvPr id="15363" name="TextBox 153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354" y="1300145"/>
                <a:ext cx="670376" cy="461665"/>
              </a:xfrm>
              <a:prstGeom prst="rect">
                <a:avLst/>
              </a:prstGeom>
              <a:blipFill rotWithShape="0">
                <a:blip r:embed="rId17"/>
                <a:stretch>
                  <a:fillRect t="-9211" r="-12727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5" name="TextBox 15364"/>
              <p:cNvSpPr txBox="1"/>
              <p:nvPr/>
            </p:nvSpPr>
            <p:spPr>
              <a:xfrm>
                <a:off x="7576258" y="1742884"/>
                <a:ext cx="14975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3(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4)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65" name="TextBox 15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258" y="1742884"/>
                <a:ext cx="1497526" cy="461665"/>
              </a:xfrm>
              <a:prstGeom prst="rect">
                <a:avLst/>
              </a:prstGeom>
              <a:blipFill>
                <a:blip r:embed="rId18"/>
                <a:stretch>
                  <a:fillRect t="-10811" r="-5042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6" name="TextBox 15365"/>
              <p:cNvSpPr txBox="1"/>
              <p:nvPr/>
            </p:nvSpPr>
            <p:spPr>
              <a:xfrm>
                <a:off x="6457569" y="4658292"/>
                <a:ext cx="27238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2</a:t>
                </a:r>
                <a:r>
                  <a:rPr lang="en-US" sz="2400" dirty="0">
                    <a:solidFill>
                      <a:schemeClr val="tx1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</a:t>
                </a:r>
                <a:r>
                  <a:rPr lang="en-US" sz="2400" dirty="0"/>
                  <a:t>)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5366" name="TextBox 153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569" y="4658292"/>
                <a:ext cx="2723823" cy="461665"/>
              </a:xfrm>
              <a:prstGeom prst="rect">
                <a:avLst/>
              </a:prstGeom>
              <a:blipFill rotWithShape="1">
                <a:blip r:embed="rId19"/>
                <a:stretch>
                  <a:fillRect l="-335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7" name="TextBox 15366"/>
              <p:cNvSpPr txBox="1"/>
              <p:nvPr/>
            </p:nvSpPr>
            <p:spPr>
              <a:xfrm>
                <a:off x="6364561" y="5136171"/>
                <a:ext cx="14061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2)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67" name="TextBox 153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4561" y="5136171"/>
                <a:ext cx="1406154" cy="461665"/>
              </a:xfrm>
              <a:prstGeom prst="rect">
                <a:avLst/>
              </a:prstGeom>
              <a:blipFill rotWithShape="1">
                <a:blip r:embed="rId20"/>
                <a:stretch>
                  <a:fillRect l="-6494" t="-10667" r="-6061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8" name="TextBox 15367"/>
          <p:cNvSpPr txBox="1"/>
          <p:nvPr/>
        </p:nvSpPr>
        <p:spPr>
          <a:xfrm>
            <a:off x="7586663" y="862965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9" name="TextBox 15368"/>
              <p:cNvSpPr txBox="1"/>
              <p:nvPr/>
            </p:nvSpPr>
            <p:spPr>
              <a:xfrm>
                <a:off x="7576258" y="1756495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3</a:t>
                </a:r>
              </a:p>
            </p:txBody>
          </p:sp>
        </mc:Choice>
        <mc:Fallback xmlns="">
          <p:sp>
            <p:nvSpPr>
              <p:cNvPr id="15369" name="TextBox 153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258" y="1756495"/>
                <a:ext cx="670376" cy="461665"/>
              </a:xfrm>
              <a:prstGeom prst="rect">
                <a:avLst/>
              </a:prstGeom>
              <a:blipFill rotWithShape="0">
                <a:blip r:embed="rId17"/>
                <a:stretch>
                  <a:fillRect t="-9211" r="-12727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47711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5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5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5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2" grpId="0"/>
      <p:bldP spid="3" grpId="0"/>
      <p:bldP spid="15" grpId="0"/>
      <p:bldP spid="16" grpId="0"/>
      <p:bldP spid="17" grpId="0"/>
      <p:bldP spid="18" grpId="0"/>
      <p:bldP spid="19" grpId="0"/>
      <p:bldP spid="25" grpId="0"/>
      <p:bldP spid="26" grpId="0" animBg="1"/>
      <p:bldP spid="28" grpId="0" animBg="1"/>
      <p:bldP spid="12" grpId="0"/>
      <p:bldP spid="23" grpId="0"/>
      <p:bldP spid="29" grpId="0"/>
      <p:bldP spid="30" grpId="0"/>
      <p:bldP spid="31" grpId="0"/>
      <p:bldP spid="15360" grpId="0"/>
      <p:bldP spid="15361" grpId="0"/>
      <p:bldP spid="15362" grpId="0"/>
      <p:bldP spid="4" grpId="0"/>
      <p:bldP spid="10" grpId="0"/>
      <p:bldP spid="20" grpId="0"/>
      <p:bldP spid="21" grpId="0"/>
      <p:bldP spid="24" grpId="0"/>
      <p:bldP spid="15363" grpId="0"/>
      <p:bldP spid="15365" grpId="0"/>
      <p:bldP spid="15366" grpId="0"/>
      <p:bldP spid="15367" grpId="0"/>
      <p:bldP spid="1536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F3.2: </a:t>
            </a:r>
            <a:r>
              <a:rPr lang="en-US" altLang="en-US" sz="2800" b="1" dirty="0"/>
              <a:t>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387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4977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Expand each of these expressions.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50642" y="2424915"/>
                <a:ext cx="12346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9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45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642" y="2424915"/>
                <a:ext cx="1234633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7921" t="-10526" r="-544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85281" y="3602722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5(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/>
                  <a:t> 12)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281" y="3602722"/>
                <a:ext cx="4104456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33010" y="3012470"/>
                <a:ext cx="12522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18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010" y="3012470"/>
                <a:ext cx="125226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7805" t="-10526" r="-634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03879" y="2985823"/>
                <a:ext cx="32058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3(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6)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879" y="2985823"/>
                <a:ext cx="3205871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04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070592" y="3643413"/>
                <a:ext cx="15488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60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592" y="3643413"/>
                <a:ext cx="1548822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667" r="-4724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29252" y="2359975"/>
                <a:ext cx="31804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9(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5)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252" y="2359975"/>
                <a:ext cx="318049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06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33010" y="4274356"/>
                <a:ext cx="16578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30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010" y="4274356"/>
                <a:ext cx="165782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882" t="-10526" r="-441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55739" y="4274357"/>
                <a:ext cx="3348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5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(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6)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4274357"/>
                <a:ext cx="3348373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59008" y="4880586"/>
                <a:ext cx="4175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(2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 smtClean="0"/>
                  <a:t> 2) 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2)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008" y="4880586"/>
                <a:ext cx="4175374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2336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64785" y="5457230"/>
                <a:ext cx="35993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2) </a:t>
                </a:r>
                <a:r>
                  <a:rPr lang="en-US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2)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785" y="5457230"/>
                <a:ext cx="3599310" cy="830997"/>
              </a:xfrm>
              <a:prstGeom prst="rect">
                <a:avLst/>
              </a:prstGeom>
              <a:blipFill rotWithShape="1">
                <a:blip r:embed="rId12"/>
                <a:stretch>
                  <a:fillRect l="-1354" t="-5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04618" y="6053435"/>
                <a:ext cx="4746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(7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4) </a:t>
                </a:r>
                <a:r>
                  <a:rPr lang="en-GB" sz="2400" dirty="0"/>
                  <a:t>(2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2)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618" y="6053435"/>
                <a:ext cx="4746072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192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45239" y="4859040"/>
                <a:ext cx="18662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4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239" y="4859040"/>
                <a:ext cx="1866217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5229" t="-10526" r="-294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70592" y="5446595"/>
                <a:ext cx="30720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8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4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592" y="5446595"/>
                <a:ext cx="3072012" cy="830997"/>
              </a:xfrm>
              <a:prstGeom prst="rect">
                <a:avLst/>
              </a:prstGeom>
              <a:blipFill rotWithShape="1">
                <a:blip r:embed="rId15"/>
                <a:stretch>
                  <a:fillRect t="-5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171153" y="6015712"/>
                <a:ext cx="21579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14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6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8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153" y="6015712"/>
                <a:ext cx="2157963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4237" t="-10526" r="-169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322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4939" y="836712"/>
            <a:ext cx="9982338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The reverse process of expanding brackets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is known as </a:t>
            </a:r>
            <a:r>
              <a:rPr lang="en-US" sz="2400" b="1" i="1" dirty="0" err="1" smtClean="0"/>
              <a:t>factorisation</a:t>
            </a:r>
            <a:r>
              <a:rPr lang="en-US" sz="2400" dirty="0" smtClean="0"/>
              <a:t>.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Linear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F3.3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95534" y="3365983"/>
                <a:ext cx="317074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 smtClean="0"/>
                  <a:t>For example: 	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 err="1" smtClean="0"/>
                  <a:t>Factorise</a:t>
                </a:r>
                <a:r>
                  <a:rPr lang="en-GB" sz="2400" dirty="0" smtClean="0"/>
                  <a:t> 		8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12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534" y="3365983"/>
                <a:ext cx="317074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2885" t="-5147" r="-1154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743545" y="2279113"/>
            <a:ext cx="73707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To </a:t>
            </a:r>
            <a:r>
              <a:rPr lang="en-US" sz="2400" dirty="0" err="1" smtClean="0"/>
              <a:t>factorise</a:t>
            </a:r>
            <a:r>
              <a:rPr lang="en-US" sz="2400" dirty="0" smtClean="0"/>
              <a:t> an expression, it is necessary to identify </a:t>
            </a:r>
          </a:p>
          <a:p>
            <a:pPr algn="ctr"/>
            <a:r>
              <a:rPr lang="en-US" sz="2400" dirty="0" smtClean="0"/>
              <a:t>what factors each term has in common. </a:t>
            </a:r>
          </a:p>
          <a:p>
            <a:pPr algn="ctr"/>
            <a:r>
              <a:rPr lang="en-US" sz="2400" dirty="0" smtClean="0"/>
              <a:t>In other words, what ‘goes into’ all the terms?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672064" y="6365394"/>
                <a:ext cx="1797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(2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3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6365394"/>
                <a:ext cx="179755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08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70954" y="5945921"/>
                <a:ext cx="19223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4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(2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/>
                      <m:t>3</m:t>
                    </m:r>
                    <m:r>
                      <a:rPr lang="en-GB" sz="2400" i="1" dirty="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954" y="5945921"/>
                <a:ext cx="192232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762" t="-10526" r="-63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491894" y="4923673"/>
                <a:ext cx="14580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12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894" y="4923673"/>
                <a:ext cx="1458027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412463" y="4579617"/>
            <a:ext cx="9574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 largest common factor is </a:t>
            </a:r>
            <a:r>
              <a:rPr lang="en-US" sz="2400" dirty="0" smtClean="0">
                <a:solidFill>
                  <a:srgbClr val="FF0000"/>
                </a:solidFill>
              </a:rPr>
              <a:t>4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99656" y="1766955"/>
            <a:ext cx="885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When </a:t>
            </a:r>
            <a:r>
              <a:rPr lang="en-US" sz="2400" dirty="0" err="1" smtClean="0"/>
              <a:t>factorised</a:t>
            </a:r>
            <a:r>
              <a:rPr lang="en-US" sz="2400" dirty="0" smtClean="0"/>
              <a:t>, an expression is written as a product of terms.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575350" y="4131508"/>
            <a:ext cx="9611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 this example, we are looking for the biggest factor of 8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/>
              <a:t> and of 12.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261335" y="5594918"/>
            <a:ext cx="1388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dirty="0" smtClean="0"/>
              <a:t>s the same as 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879974" y="5517975"/>
                <a:ext cx="3604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dirty="0" smtClean="0"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4</m:t>
                    </m:r>
                    <m:r>
                      <m:rPr>
                        <m:nor/>
                      </m:rPr>
                      <a:rPr lang="en-US" sz="2400" dirty="0"/>
                      <m:t> 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/>
                      <m:t>3</m:t>
                    </m:r>
                    <m:r>
                      <a:rPr lang="en-GB" sz="2400" b="0" i="1" dirty="0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4" y="5517975"/>
                <a:ext cx="3604195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52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 bwMode="auto">
          <a:xfrm flipH="1">
            <a:off x="6672064" y="5301240"/>
            <a:ext cx="144016" cy="22520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7682071" y="5301240"/>
            <a:ext cx="184203" cy="24728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1011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3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 smtClean="0"/>
              <a:t>Algebraic Manipulation</a:t>
            </a:r>
            <a:endParaRPr lang="en-US" altLang="en-US" sz="2800" b="1" dirty="0"/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F3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2755" y="823774"/>
            <a:ext cx="777686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 smtClean="0"/>
              <a:t>Algebraic manipulation is an </a:t>
            </a:r>
            <a:r>
              <a:rPr lang="en-US" altLang="en-US" sz="2400" dirty="0"/>
              <a:t>important part of </a:t>
            </a:r>
            <a:r>
              <a:rPr lang="en-US" altLang="en-US" sz="2400" dirty="0" smtClean="0"/>
              <a:t>algebra work as it </a:t>
            </a:r>
            <a:r>
              <a:rPr lang="en-US" altLang="en-US" sz="2400" dirty="0"/>
              <a:t>helps with Solving Simultaneous Linear Equations </a:t>
            </a:r>
            <a:r>
              <a:rPr lang="en-US" altLang="en-US" sz="2400" dirty="0" smtClean="0"/>
              <a:t>and </a:t>
            </a:r>
            <a:r>
              <a:rPr lang="en-US" altLang="en-US" sz="2400" dirty="0" err="1" smtClean="0"/>
              <a:t>Factorisation</a:t>
            </a:r>
            <a:r>
              <a:rPr lang="en-US" altLang="en-US" sz="2400" dirty="0" smtClean="0"/>
              <a:t>.</a:t>
            </a:r>
            <a:endParaRPr lang="en-US" altLang="en-US" sz="2400" dirty="0"/>
          </a:p>
          <a:p>
            <a:endParaRPr lang="en-US" altLang="en-US" sz="2400" dirty="0"/>
          </a:p>
          <a:p>
            <a:r>
              <a:rPr lang="en-US" altLang="en-US" sz="2400" dirty="0"/>
              <a:t>You have </a:t>
            </a:r>
            <a:r>
              <a:rPr lang="en-US" altLang="en-US" sz="2400" dirty="0" smtClean="0"/>
              <a:t>four </a:t>
            </a:r>
            <a:r>
              <a:rPr lang="en-US" altLang="en-US" sz="2400" dirty="0"/>
              <a:t>sections to work through and there are 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848" y="3212976"/>
            <a:ext cx="592137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 smtClean="0"/>
              <a:t>Simultaneous Linear Equations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 smtClean="0"/>
              <a:t>Expanding Brackets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 smtClean="0"/>
              <a:t>Linear </a:t>
            </a:r>
            <a:r>
              <a:rPr lang="en-US" altLang="en-US" sz="2400" dirty="0" err="1" smtClean="0"/>
              <a:t>Factorisation</a:t>
            </a:r>
            <a:endParaRPr lang="en-US" altLang="en-US" sz="2400" dirty="0" smtClean="0"/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 smtClean="0"/>
              <a:t>Quadratic </a:t>
            </a:r>
            <a:r>
              <a:rPr lang="en-US" altLang="en-US" sz="2400" dirty="0" err="1" smtClean="0"/>
              <a:t>Factorisation</a:t>
            </a: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197017" y="757161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/>
              <a:t>Further </a:t>
            </a:r>
            <a:r>
              <a:rPr lang="en-US" sz="2400" dirty="0" smtClean="0"/>
              <a:t>examples: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Linear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15" y="7917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83937" y="4216177"/>
            <a:ext cx="2454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US" sz="2400" i="1" dirty="0" err="1" smtClean="0"/>
              <a:t>Factorise</a:t>
            </a:r>
            <a:r>
              <a:rPr lang="en-US" sz="2400" i="1" dirty="0" smtClean="0"/>
              <a:t>:</a:t>
            </a:r>
            <a:r>
              <a:rPr lang="en-GB" sz="2400" i="1" dirty="0" smtClean="0"/>
              <a:t> 		</a:t>
            </a:r>
            <a:endParaRPr lang="en-US" sz="2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470693" y="1425506"/>
            <a:ext cx="15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F</a:t>
            </a:r>
            <a:r>
              <a:rPr lang="en-US" sz="2400" i="1" smtClean="0"/>
              <a:t>actorise</a:t>
            </a:r>
            <a:r>
              <a:rPr lang="en-US" sz="2400" i="1" dirty="0" smtClean="0"/>
              <a:t>: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662640" y="6187596"/>
                <a:ext cx="1797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(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640" y="6187596"/>
                <a:ext cx="179755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8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662640" y="5592965"/>
                <a:ext cx="20928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(3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en-GB" sz="2400" i="1" dirty="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640" y="5592965"/>
                <a:ext cx="2092817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4373" t="-10526" r="-116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662640" y="4181720"/>
                <a:ext cx="2226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/>
                        <m:t>6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400" baseline="30000"/>
                        <m:t>2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640" y="4181720"/>
                <a:ext cx="2226014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79562" y="1804902"/>
            <a:ext cx="9574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largest common factor is </a:t>
            </a:r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107034" y="1419690"/>
                <a:ext cx="13372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6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21 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034" y="1419690"/>
                <a:ext cx="133722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7306" t="-10526" r="-456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383937" y="5063053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Solution: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86821" y="5063052"/>
                <a:ext cx="3604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dirty="0" smtClean="0"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US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en-GB" sz="2400" b="0" i="1" dirty="0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821" y="5063052"/>
                <a:ext cx="3604195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351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479562" y="2363044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Solution: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333585" y="2263464"/>
                <a:ext cx="3003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dirty="0" smtClean="0"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2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US" sz="2400" dirty="0"/>
                      <m:t> 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7</m:t>
                    </m:r>
                    <m:r>
                      <a:rPr lang="en-GB" sz="2400" i="1" dirty="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585" y="2263464"/>
                <a:ext cx="3003323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623" t="-10526" r="-1014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866490" y="3183691"/>
                <a:ext cx="157607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7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490" y="3183691"/>
                <a:ext cx="1576072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5792" t="-5839" r="-23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341287" y="4671167"/>
            <a:ext cx="4564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largest common factor is </a:t>
            </a:r>
            <a:r>
              <a:rPr lang="en-US" sz="2400" dirty="0" smtClean="0">
                <a:solidFill>
                  <a:srgbClr val="FF0000"/>
                </a:solidFill>
              </a:rPr>
              <a:t>2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545983" y="2734069"/>
                <a:ext cx="189827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tx1"/>
                        </a:solidFill>
                      </a:rPr>
                      <m:t>7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983" y="2734069"/>
                <a:ext cx="1898277" cy="830997"/>
              </a:xfrm>
              <a:prstGeom prst="rect">
                <a:avLst/>
              </a:prstGeom>
              <a:blipFill rotWithShape="1">
                <a:blip r:embed="rId10"/>
                <a:stretch>
                  <a:fillRect l="-5145" t="-5882" r="-9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 bwMode="auto">
          <a:xfrm>
            <a:off x="3215681" y="1364236"/>
            <a:ext cx="8208912" cy="255252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215681" y="4076503"/>
            <a:ext cx="8208912" cy="255252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9107034" y="4712623"/>
            <a:ext cx="144016" cy="22520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>
            <a:off x="9166267" y="1979587"/>
            <a:ext cx="144016" cy="22520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10055478" y="1971474"/>
            <a:ext cx="184203" cy="24728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0239681" y="4690548"/>
            <a:ext cx="184203" cy="24728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993110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3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9" grpId="0"/>
      <p:bldP spid="20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F3.3: </a:t>
            </a:r>
            <a:r>
              <a:rPr lang="en-US" altLang="en-US" sz="2800" b="1" dirty="0"/>
              <a:t>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81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5198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Factorise</a:t>
            </a:r>
            <a:r>
              <a:rPr lang="en-US" sz="2400" dirty="0" smtClean="0"/>
              <a:t> each of these expressions.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50642" y="2424915"/>
                <a:ext cx="126829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9(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5)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642" y="2424915"/>
                <a:ext cx="1268296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7692" t="-5882" r="-48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85281" y="3602722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60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281" y="3602722"/>
                <a:ext cx="4104456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33010" y="3012470"/>
                <a:ext cx="12859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3(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010" y="3012470"/>
                <a:ext cx="1285929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7583" t="-10526" r="-616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03879" y="2985823"/>
                <a:ext cx="32058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tx1"/>
                    </a:solidFill>
                  </a:rPr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18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879" y="2985823"/>
                <a:ext cx="3205871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04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070592" y="3643413"/>
                <a:ext cx="17540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5(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12)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592" y="3643413"/>
                <a:ext cx="1754006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667" r="-41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29252" y="2359975"/>
                <a:ext cx="31804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tx1"/>
                    </a:solidFill>
                  </a:rPr>
                  <a:t>9</a:t>
                </a:r>
                <a:r>
                  <a:rPr lang="en-GB" sz="24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45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252" y="2359975"/>
                <a:ext cx="318049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06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33010" y="4274356"/>
                <a:ext cx="15760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2)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010" y="4274356"/>
                <a:ext cx="1576072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6178" t="-10526" r="-463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55739" y="4274357"/>
                <a:ext cx="3348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15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/>
                  <a:t>6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4274357"/>
                <a:ext cx="3348373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73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59008" y="4880586"/>
                <a:ext cx="4175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baseline="30000" dirty="0" smtClean="0"/>
                  <a:t>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 smtClean="0"/>
                  <a:t> 12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008" y="4880586"/>
                <a:ext cx="4175374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2336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64785" y="5457230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12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 8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 smtClean="0"/>
                  <a:t> 16 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785" y="5457230"/>
                <a:ext cx="3599310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67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04618" y="6053435"/>
                <a:ext cx="4746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7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baseline="30000" dirty="0" smtClean="0"/>
                  <a:t>3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14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en-GB" sz="2400" baseline="30000" dirty="0" smtClean="0"/>
                  <a:t>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618" y="6053435"/>
                <a:ext cx="4746072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192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45239" y="4859040"/>
                <a:ext cx="14398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239" y="4859040"/>
                <a:ext cx="1439818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6780" t="-10526" r="-550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345239" y="5457416"/>
                <a:ext cx="30720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4(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4)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239" y="5457416"/>
                <a:ext cx="3072012" cy="830997"/>
              </a:xfrm>
              <a:prstGeom prst="rect">
                <a:avLst/>
              </a:prstGeom>
              <a:blipFill rotWithShape="1">
                <a:blip r:embed="rId15"/>
                <a:stretch>
                  <a:fillRect l="-3175" t="-5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33010" y="5992925"/>
                <a:ext cx="16979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7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2)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010" y="5992925"/>
                <a:ext cx="1697901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5755" t="-10526" r="-467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2999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F3.3: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http://szalonta.hu/ske/text/F3/skef3s3.html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F3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F3.3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31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12087" y="952451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It is possible to </a:t>
            </a:r>
            <a:r>
              <a:rPr lang="en-US" sz="2400" dirty="0" err="1" smtClean="0"/>
              <a:t>factorise</a:t>
            </a:r>
            <a:r>
              <a:rPr lang="en-US" sz="2400" dirty="0" smtClean="0"/>
              <a:t> expressions such as: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F3.4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19431" y="1455434"/>
                <a:ext cx="22015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	</a:t>
                </a:r>
                <a:r>
                  <a:rPr lang="en-GB" sz="24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6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431" y="1455434"/>
                <a:ext cx="2201565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667" r="-1939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924903" y="1909659"/>
            <a:ext cx="82477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Expressions such as this are called quadratic expressions; </a:t>
            </a:r>
          </a:p>
          <a:p>
            <a:pPr algn="ctr"/>
            <a:r>
              <a:rPr lang="en-US" sz="2400" dirty="0" smtClean="0"/>
              <a:t>they have an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aseline="30000" dirty="0" smtClean="0"/>
              <a:t>2  </a:t>
            </a:r>
            <a:r>
              <a:rPr lang="en-GB" sz="2400" dirty="0" smtClean="0"/>
              <a:t>term</a:t>
            </a:r>
            <a:r>
              <a:rPr lang="en-US" sz="2400" dirty="0" smtClean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15680" y="4045793"/>
                <a:ext cx="842493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If we now expand 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2) </a:t>
                </a:r>
                <a:r>
                  <a:rPr lang="en-GB" sz="2400" dirty="0" smtClean="0"/>
                  <a:t>(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:r>
                  <a:rPr lang="en-GB" sz="2400" dirty="0" smtClean="0"/>
                  <a:t>)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we will get back to </a:t>
                </a:r>
              </a:p>
              <a:p>
                <a:pPr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 smtClean="0"/>
                  <a:t>where we started, i.e. </a:t>
                </a:r>
              </a:p>
              <a:p>
                <a:pPr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5793"/>
                <a:ext cx="8424936" cy="1200329"/>
              </a:xfrm>
              <a:prstGeom prst="rect">
                <a:avLst/>
              </a:prstGeom>
              <a:blipFill rotWithShape="1">
                <a:blip r:embed="rId4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412463" y="5586944"/>
            <a:ext cx="9574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/>
              <a:t>Factorising </a:t>
            </a:r>
            <a:r>
              <a:rPr lang="en-GB" sz="2400" dirty="0" smtClean="0"/>
              <a:t>and</a:t>
            </a:r>
            <a:r>
              <a:rPr lang="en-GB" sz="2400" i="1" dirty="0" smtClean="0"/>
              <a:t> expanding </a:t>
            </a:r>
            <a:r>
              <a:rPr lang="en-GB" sz="2400" dirty="0" smtClean="0"/>
              <a:t>are opposite processes.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42239" y="2664182"/>
                <a:ext cx="3603872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 		</a:t>
                </a:r>
              </a:p>
              <a:p>
                <a:pPr algn="ctr"/>
                <a:r>
                  <a:rPr lang="en-GB" sz="2400" dirty="0" smtClean="0"/>
                  <a:t>is factorised to obtain      </a:t>
                </a:r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2)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3)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239" y="2664182"/>
                <a:ext cx="3603872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2027" t="-4061" r="-2027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 bwMode="auto">
          <a:xfrm>
            <a:off x="2924903" y="952451"/>
            <a:ext cx="8427681" cy="528486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541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591050" y="934383"/>
                <a:ext cx="816149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T</a:t>
                </a:r>
                <a:r>
                  <a:rPr lang="en-US" sz="2400" dirty="0" smtClean="0"/>
                  <a:t>o </a:t>
                </a:r>
                <a:r>
                  <a:rPr lang="en-US" sz="2400" dirty="0" err="1" smtClean="0"/>
                  <a:t>factorise</a:t>
                </a:r>
                <a:r>
                  <a:rPr lang="en-US" sz="2400" dirty="0" smtClean="0"/>
                  <a:t> a quadratic expressions such as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91050" y="934383"/>
                <a:ext cx="8161496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94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F3.4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4819" y="3442962"/>
            <a:ext cx="57928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 smtClean="0">
                <a:solidFill>
                  <a:schemeClr val="tx1"/>
                </a:solidFill>
              </a:rPr>
              <a:t>We now need to find </a:t>
            </a:r>
            <a:r>
              <a:rPr lang="en-GB" sz="2400" i="1" dirty="0" smtClean="0">
                <a:solidFill>
                  <a:schemeClr val="tx1"/>
                </a:solidFill>
              </a:rPr>
              <a:t>two</a:t>
            </a:r>
            <a:r>
              <a:rPr lang="en-GB" sz="2400" dirty="0" smtClean="0">
                <a:solidFill>
                  <a:schemeClr val="tx1"/>
                </a:solidFill>
              </a:rPr>
              <a:t> numbers which </a:t>
            </a:r>
          </a:p>
          <a:p>
            <a:pPr marL="342900" indent="-342900" eaLnBrk="1" hangingPunct="1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en-GB" sz="2400" dirty="0" smtClean="0">
                <a:solidFill>
                  <a:schemeClr val="tx1"/>
                </a:solidFill>
              </a:rPr>
              <a:t>when added together make 5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i="1" dirty="0" smtClean="0">
                <a:solidFill>
                  <a:schemeClr val="tx1"/>
                </a:solidFill>
              </a:rPr>
              <a:t>and</a:t>
            </a:r>
          </a:p>
          <a:p>
            <a:pPr marL="342900" indent="-342900" eaLnBrk="1" hangingPunct="1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en-GB" sz="2400" dirty="0" smtClean="0">
                <a:solidFill>
                  <a:schemeClr val="tx1"/>
                </a:solidFill>
              </a:rPr>
              <a:t>when multiplied together make 6.  	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23490" y="4985212"/>
            <a:ext cx="3816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These two numbers are:	</a:t>
            </a:r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9478750" y="91452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>
                <a:solidFill>
                  <a:schemeClr val="accent2"/>
                </a:solidFill>
              </a:rPr>
              <a:t>5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08018" y="5880292"/>
                <a:ext cx="38839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600" dirty="0" smtClean="0"/>
                  <a:t>Note: If </a:t>
                </a:r>
                <a:r>
                  <a:rPr lang="en-GB" sz="1600" dirty="0"/>
                  <a:t>we now expand 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1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2) 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1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6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3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1600" dirty="0"/>
                  <a:t> </a:t>
                </a:r>
                <a:endParaRPr lang="en-US" sz="1600" dirty="0" smtClean="0"/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1600" dirty="0" smtClean="0"/>
                  <a:t>we will get back to where we started, i.e.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600" dirty="0" smtClean="0">
                    <a:solidFill>
                      <a:srgbClr val="FF0000"/>
                    </a:solidFill>
                  </a:rPr>
                  <a:t>					</a:t>
                </a:r>
                <a:r>
                  <a:rPr lang="en-GB" sz="1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600" baseline="30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</a:t>
                </a:r>
                <a:r>
                  <a:rPr lang="en-US" sz="16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GB" sz="1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6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6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8018" y="5880292"/>
                <a:ext cx="3883982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942" t="-2206" r="-628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71487" y="1369468"/>
                <a:ext cx="95743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</a:t>
                </a:r>
                <a:r>
                  <a:rPr lang="en-GB" sz="2400" dirty="0" smtClean="0"/>
                  <a:t>e set up a pair of brackets like this: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					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					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?)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?)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487" y="1369468"/>
                <a:ext cx="9574333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1019" t="-3553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77574" y="5486143"/>
                <a:ext cx="728830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We can now factorise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6: 	</a:t>
                </a: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						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?)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?)        </a:t>
                </a:r>
                <a:r>
                  <a:rPr lang="en-GB" sz="2400" dirty="0" smtClean="0"/>
                  <a:t>	</a:t>
                </a: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						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2)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3) 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574" y="5486143"/>
                <a:ext cx="7288308" cy="1200329"/>
              </a:xfrm>
              <a:prstGeom prst="rect">
                <a:avLst/>
              </a:prstGeom>
              <a:blipFill rotWithShape="1">
                <a:blip r:embed="rId6"/>
                <a:stretch>
                  <a:fillRect l="-1339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842580" y="380434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5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218024" y="95659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7287024" y="454480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820332" y="3702287"/>
                <a:ext cx="14975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5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332" y="3702287"/>
                <a:ext cx="1497526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6504" t="-9211" r="-4878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834938" y="4516325"/>
                <a:ext cx="16578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6</a:t>
                </a:r>
                <a:r>
                  <a:rPr lang="en-GB" sz="2400" dirty="0" smtClean="0"/>
                  <a:t>  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938" y="4516325"/>
                <a:ext cx="1657826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551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848752" y="93438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aseline="30000" dirty="0" smtClean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5420596" y="6311985"/>
            <a:ext cx="2186995" cy="47536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21" name="Curved Connector 20"/>
          <p:cNvCxnSpPr/>
          <p:nvPr/>
        </p:nvCxnSpPr>
        <p:spPr bwMode="auto">
          <a:xfrm rot="5400000" flipH="1" flipV="1">
            <a:off x="7094952" y="1473284"/>
            <a:ext cx="2665708" cy="2458076"/>
          </a:xfrm>
          <a:prstGeom prst="curvedConnector3">
            <a:avLst>
              <a:gd name="adj1" fmla="val 4442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Curved Connector 31"/>
          <p:cNvCxnSpPr>
            <a:stCxn id="14" idx="3"/>
            <a:endCxn id="13" idx="2"/>
          </p:cNvCxnSpPr>
          <p:nvPr/>
        </p:nvCxnSpPr>
        <p:spPr bwMode="auto">
          <a:xfrm flipV="1">
            <a:off x="7643212" y="1418263"/>
            <a:ext cx="2752906" cy="3357374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6133819" y="4985212"/>
            <a:ext cx="1417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2</a:t>
            </a:r>
            <a:r>
              <a:rPr lang="en-GB" sz="2400" dirty="0"/>
              <a:t>  and </a:t>
            </a:r>
            <a:r>
              <a:rPr lang="en-GB" sz="2400" dirty="0" smtClean="0"/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3</a:t>
            </a:r>
            <a:endParaRPr lang="en-US" sz="2400" dirty="0"/>
          </a:p>
        </p:txBody>
      </p:sp>
      <p:sp>
        <p:nvSpPr>
          <p:cNvPr id="35" name="Rectangle 34"/>
          <p:cNvSpPr/>
          <p:nvPr/>
        </p:nvSpPr>
        <p:spPr bwMode="auto">
          <a:xfrm>
            <a:off x="8308018" y="5822509"/>
            <a:ext cx="3816424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9820332" y="3702288"/>
            <a:ext cx="1497526" cy="46888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9811494" y="4537583"/>
            <a:ext cx="1497526" cy="46888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26120" y="2672367"/>
            <a:ext cx="4081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(Note: if we were to expand the brackets, </a:t>
            </a:r>
          </a:p>
          <a:p>
            <a:r>
              <a:rPr lang="en-GB" sz="1600" dirty="0"/>
              <a:t>the </a:t>
            </a:r>
            <a:r>
              <a:rPr lang="en-GB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00" dirty="0"/>
              <a:t> multiplied by the </a:t>
            </a:r>
            <a:r>
              <a:rPr lang="en-GB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00" dirty="0" smtClean="0"/>
              <a:t> </a:t>
            </a:r>
            <a:r>
              <a:rPr lang="en-GB" sz="1600" dirty="0"/>
              <a:t>will give us the </a:t>
            </a:r>
            <a:r>
              <a:rPr lang="en-GB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600" baseline="30000" dirty="0" smtClean="0">
                <a:solidFill>
                  <a:srgbClr val="FF0000"/>
                </a:solidFill>
              </a:rPr>
              <a:t>2</a:t>
            </a:r>
            <a:r>
              <a:rPr lang="en-GB" sz="1600" dirty="0" smtClean="0"/>
              <a:t>.)</a:t>
            </a:r>
            <a:endParaRPr lang="en-US" sz="1600" dirty="0"/>
          </a:p>
        </p:txBody>
      </p:sp>
      <p:sp>
        <p:nvSpPr>
          <p:cNvPr id="44" name="Arc 43"/>
          <p:cNvSpPr/>
          <p:nvPr/>
        </p:nvSpPr>
        <p:spPr bwMode="auto">
          <a:xfrm>
            <a:off x="5701635" y="2070877"/>
            <a:ext cx="969102" cy="275201"/>
          </a:xfrm>
          <a:prstGeom prst="arc">
            <a:avLst>
              <a:gd name="adj1" fmla="val 10654562"/>
              <a:gd name="adj2" fmla="val 214733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 bwMode="auto">
          <a:xfrm>
            <a:off x="6679101" y="2193992"/>
            <a:ext cx="14318" cy="2892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67622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3" grpId="0"/>
      <p:bldP spid="14" grpId="0"/>
      <p:bldP spid="15" grpId="0"/>
      <p:bldP spid="16" grpId="0"/>
      <p:bldP spid="18" grpId="0"/>
      <p:bldP spid="19" grpId="0" animBg="1"/>
      <p:bldP spid="34" grpId="0"/>
      <p:bldP spid="35" grpId="0" animBg="1"/>
      <p:bldP spid="36" grpId="0" animBg="1"/>
      <p:bldP spid="39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714819" y="962449"/>
                <a:ext cx="816149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 smtClean="0"/>
                  <a:t>Here is another example. </a:t>
                </a:r>
                <a:r>
                  <a:rPr lang="en-US" sz="2400" dirty="0" err="1" smtClean="0"/>
                  <a:t>Factorise</a:t>
                </a:r>
                <a:r>
                  <a:rPr lang="en-US" sz="2400" dirty="0" smtClean="0"/>
                  <a:t>:			 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 9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14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14819" y="962449"/>
                <a:ext cx="8161496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85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14819" y="3442962"/>
                <a:ext cx="5792868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We now need to find </a:t>
                </a:r>
                <a:r>
                  <a:rPr lang="en-GB" sz="2400" i="1" dirty="0" smtClean="0">
                    <a:solidFill>
                      <a:schemeClr val="tx1"/>
                    </a:solidFill>
                  </a:rPr>
                  <a:t>two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numbers which </a:t>
                </a:r>
              </a:p>
              <a:p>
                <a:pPr marL="342900" indent="-342900" eaLnBrk="1" hangingPunct="1">
                  <a:buClr>
                    <a:srgbClr val="000000"/>
                  </a:buClr>
                  <a:buSzPct val="100000"/>
                  <a:buFontTx/>
                  <a:buChar char="-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when added together make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9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i="1" dirty="0" smtClean="0">
                    <a:solidFill>
                      <a:schemeClr val="tx1"/>
                    </a:solidFill>
                  </a:rPr>
                  <a:t>and</a:t>
                </a:r>
              </a:p>
              <a:p>
                <a:pPr marL="342900" indent="-342900" eaLnBrk="1" hangingPunct="1">
                  <a:buClr>
                    <a:srgbClr val="000000"/>
                  </a:buClr>
                  <a:buSzPct val="100000"/>
                  <a:buFontTx/>
                  <a:buChar char="-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when multiplied together make 14	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819" y="3442962"/>
                <a:ext cx="5792868" cy="1569660"/>
              </a:xfrm>
              <a:prstGeom prst="rect">
                <a:avLst/>
              </a:prstGeom>
              <a:blipFill rotWithShape="0">
                <a:blip r:embed="rId4"/>
                <a:stretch>
                  <a:fillRect l="-1577" t="-6615" r="-631" b="-8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723490" y="4985212"/>
            <a:ext cx="3816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These two numbers are:	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207864" y="957161"/>
                <a:ext cx="7369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9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7864" y="957161"/>
                <a:ext cx="736904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0000" r="-82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08018" y="5880292"/>
                <a:ext cx="38839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600" dirty="0" smtClean="0"/>
                  <a:t>Note: If </a:t>
                </a:r>
                <a:r>
                  <a:rPr lang="en-GB" sz="1600" dirty="0"/>
                  <a:t>we now expand 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1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1600" dirty="0" smtClean="0">
                    <a:solidFill>
                      <a:srgbClr val="FF0000"/>
                    </a:solidFill>
                  </a:rPr>
                  <a:t>7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) (</a:t>
                </a:r>
                <a:r>
                  <a:rPr lang="en-GB" sz="1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6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1600" dirty="0">
                    <a:solidFill>
                      <a:srgbClr val="FF0000"/>
                    </a:solidFill>
                  </a:rPr>
                  <a:t>2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1600" dirty="0"/>
                  <a:t> </a:t>
                </a:r>
                <a:endParaRPr lang="en-US" sz="1600" dirty="0" smtClean="0"/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1600" dirty="0" smtClean="0"/>
                  <a:t>we will get back to where we started, i.e.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600" dirty="0" smtClean="0">
                    <a:solidFill>
                      <a:srgbClr val="FF0000"/>
                    </a:solidFill>
                  </a:rPr>
                  <a:t>					</a:t>
                </a:r>
                <a:r>
                  <a:rPr lang="en-GB" sz="1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1600" dirty="0" smtClean="0">
                    <a:solidFill>
                      <a:srgbClr val="FF0000"/>
                    </a:solidFill>
                  </a:rPr>
                  <a:t>9</a:t>
                </a:r>
                <a:r>
                  <a:rPr lang="en-GB" sz="1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6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</a:t>
                </a:r>
                <a:r>
                  <a:rPr lang="en-GB" sz="1600" dirty="0" smtClean="0">
                    <a:solidFill>
                      <a:srgbClr val="FF0000"/>
                    </a:solidFill>
                  </a:rPr>
                  <a:t>14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8018" y="5880292"/>
                <a:ext cx="3883982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942" t="-2206" r="-628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77574" y="1397225"/>
                <a:ext cx="95743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</a:t>
                </a:r>
                <a:r>
                  <a:rPr lang="en-GB" sz="2400" dirty="0" smtClean="0"/>
                  <a:t>e set up a pair of brackets like this:</a:t>
                </a:r>
              </a:p>
              <a:p>
                <a:endParaRPr lang="en-GB" sz="2400" dirty="0" smtClean="0"/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					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?)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?)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574" y="1397225"/>
                <a:ext cx="9574333" cy="1200329"/>
              </a:xfrm>
              <a:prstGeom prst="rect">
                <a:avLst/>
              </a:prstGeom>
              <a:blipFill rotWithShape="1">
                <a:blip r:embed="rId7"/>
                <a:stretch>
                  <a:fillRect l="-1019" t="-3553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77574" y="5443999"/>
                <a:ext cx="728830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We can now factorise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 smtClean="0"/>
                  <a:t>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6: 	</a:t>
                </a: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						   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?)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?)        </a:t>
                </a:r>
                <a:r>
                  <a:rPr lang="en-GB" sz="2400" dirty="0" smtClean="0"/>
                  <a:t>	</a:t>
                </a: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						    (v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7</a:t>
                </a:r>
                <a:r>
                  <a:rPr lang="en-GB" sz="2400" dirty="0"/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 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574" y="5443999"/>
                <a:ext cx="7288308" cy="1200329"/>
              </a:xfrm>
              <a:prstGeom prst="rect">
                <a:avLst/>
              </a:prstGeom>
              <a:blipFill rotWithShape="1">
                <a:blip r:embed="rId8"/>
                <a:stretch>
                  <a:fillRect l="-1339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43351" y="3819900"/>
                <a:ext cx="6527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9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3351" y="3819900"/>
                <a:ext cx="652743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2667" r="-13084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0218024" y="956598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14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7287485" y="4544804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14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682719" y="3782240"/>
                <a:ext cx="23871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7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9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2719" y="3782240"/>
                <a:ext cx="2387192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100000" r="-280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798359" y="4557213"/>
                <a:ext cx="24224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7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14</a:t>
                </a:r>
                <a:r>
                  <a:rPr lang="en-GB" sz="2400" dirty="0" smtClean="0"/>
                  <a:t>  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359" y="4557213"/>
                <a:ext cx="2422458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2667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899409" y="955949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aseline="30000" dirty="0" smtClean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5749853" y="6308924"/>
            <a:ext cx="2186995" cy="47536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21" name="Curved Connector 20"/>
          <p:cNvCxnSpPr/>
          <p:nvPr/>
        </p:nvCxnSpPr>
        <p:spPr bwMode="auto">
          <a:xfrm rot="5400000" flipH="1" flipV="1">
            <a:off x="7271199" y="1669186"/>
            <a:ext cx="2620108" cy="2170318"/>
          </a:xfrm>
          <a:prstGeom prst="curvedConnector3">
            <a:avLst>
              <a:gd name="adj1" fmla="val 474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Curved Connector 31"/>
          <p:cNvCxnSpPr>
            <a:stCxn id="14" idx="3"/>
            <a:endCxn id="13" idx="2"/>
          </p:cNvCxnSpPr>
          <p:nvPr/>
        </p:nvCxnSpPr>
        <p:spPr bwMode="auto">
          <a:xfrm flipV="1">
            <a:off x="7815194" y="1418263"/>
            <a:ext cx="2666685" cy="3357374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133819" y="4985212"/>
                <a:ext cx="26264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7 </a:t>
                </a:r>
                <a:r>
                  <a:rPr lang="en-GB" sz="2400" dirty="0" smtClean="0"/>
                  <a:t>and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819" y="4985212"/>
                <a:ext cx="2626477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 bwMode="auto">
          <a:xfrm>
            <a:off x="8308018" y="5822509"/>
            <a:ext cx="3816424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9666412" y="3702288"/>
            <a:ext cx="2419806" cy="60446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9682719" y="4537583"/>
            <a:ext cx="2441723" cy="5744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714819" y="6228953"/>
                <a:ext cx="3206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7</a:t>
                </a:r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819" y="6228953"/>
                <a:ext cx="3206327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285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Arc 25"/>
          <p:cNvSpPr/>
          <p:nvPr/>
        </p:nvSpPr>
        <p:spPr bwMode="auto">
          <a:xfrm>
            <a:off x="5701635" y="2070877"/>
            <a:ext cx="969102" cy="275201"/>
          </a:xfrm>
          <a:prstGeom prst="arc">
            <a:avLst>
              <a:gd name="adj1" fmla="val 10654562"/>
              <a:gd name="adj2" fmla="val 214733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6679101" y="2193992"/>
            <a:ext cx="14318" cy="2892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4346231" y="2728845"/>
            <a:ext cx="4081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(Note: if we were to expand the brackets, </a:t>
            </a:r>
            <a:endParaRPr lang="en-GB" sz="1600" dirty="0" smtClean="0"/>
          </a:p>
          <a:p>
            <a:r>
              <a:rPr lang="en-GB" sz="1600" dirty="0" smtClean="0"/>
              <a:t>the </a:t>
            </a:r>
            <a:r>
              <a:rPr lang="en-GB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00" dirty="0"/>
              <a:t> multiplied by the </a:t>
            </a:r>
            <a:r>
              <a:rPr lang="en-GB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00" dirty="0" smtClean="0"/>
              <a:t> will </a:t>
            </a:r>
            <a:r>
              <a:rPr lang="en-GB" sz="1600" dirty="0"/>
              <a:t>give us the </a:t>
            </a:r>
            <a:r>
              <a:rPr lang="en-GB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600" dirty="0" smtClean="0"/>
              <a:t>.)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7278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3" grpId="0"/>
      <p:bldP spid="14" grpId="0"/>
      <p:bldP spid="15" grpId="0"/>
      <p:bldP spid="16" grpId="0"/>
      <p:bldP spid="18" grpId="0"/>
      <p:bldP spid="19" grpId="0" animBg="1"/>
      <p:bldP spid="34" grpId="0"/>
      <p:bldP spid="35" grpId="0" animBg="1"/>
      <p:bldP spid="36" grpId="0" animBg="1"/>
      <p:bldP spid="39" grpId="0" animBg="1"/>
      <p:bldP spid="22" grpId="0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12086" y="766656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It is also possible to </a:t>
            </a:r>
            <a:r>
              <a:rPr lang="en-US" sz="2400" dirty="0" err="1" smtClean="0"/>
              <a:t>factorise</a:t>
            </a:r>
            <a:r>
              <a:rPr lang="en-US" sz="2400" dirty="0" smtClean="0"/>
              <a:t> expressions such as: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586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63952" y="1268500"/>
                <a:ext cx="2408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	2</a:t>
                </a:r>
                <a:r>
                  <a:rPr lang="en-GB" sz="24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aseline="300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9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5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1268500"/>
                <a:ext cx="2408352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r="-151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367413" y="1640139"/>
            <a:ext cx="5330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Note: we </a:t>
            </a:r>
            <a:r>
              <a:rPr lang="en-US" sz="2400" i="1" dirty="0" smtClean="0"/>
              <a:t>now</a:t>
            </a:r>
            <a:r>
              <a:rPr lang="en-US" sz="2400" dirty="0" smtClean="0"/>
              <a:t> have more than one </a:t>
            </a:r>
            <a:r>
              <a:rPr lang="en-GB" sz="2400" dirty="0" smtClean="0"/>
              <a:t>a</a:t>
            </a:r>
            <a:r>
              <a:rPr lang="en-GB" sz="2400" baseline="30000" dirty="0" smtClean="0"/>
              <a:t>2</a:t>
            </a:r>
            <a:endParaRPr lang="en-US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252010" y="3919291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 smtClean="0"/>
              <a:t>But how do we find the missing numbers?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36032" y="3250918"/>
            <a:ext cx="2974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will give us the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2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baseline="30000" dirty="0" smtClean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22815" y="2142923"/>
                <a:ext cx="789962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We still set up a pair of brackets, but now they will look like: </a:t>
                </a:r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	   (2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?)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?)    </a:t>
                </a:r>
              </a:p>
              <a:p>
                <a:r>
                  <a:rPr lang="en-GB" sz="2400" dirty="0" smtClean="0"/>
                  <a:t>This is because, when expanded,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815" y="2142923"/>
                <a:ext cx="7899622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235" t="-2724" b="-8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stCxn id="15" idx="2"/>
          </p:cNvCxnSpPr>
          <p:nvPr/>
        </p:nvCxnSpPr>
        <p:spPr bwMode="auto">
          <a:xfrm>
            <a:off x="7554043" y="2878358"/>
            <a:ext cx="6365" cy="11391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Arc 14"/>
          <p:cNvSpPr/>
          <p:nvPr/>
        </p:nvSpPr>
        <p:spPr bwMode="auto">
          <a:xfrm>
            <a:off x="6591306" y="2786903"/>
            <a:ext cx="969102" cy="218153"/>
          </a:xfrm>
          <a:prstGeom prst="arc">
            <a:avLst>
              <a:gd name="adj1" fmla="val 10654562"/>
              <a:gd name="adj2" fmla="val 214733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2815" y="4475317"/>
            <a:ext cx="89627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 can use </a:t>
            </a:r>
            <a:r>
              <a:rPr lang="en-US" sz="2400" dirty="0"/>
              <a:t>a ‘trial and improvement method</a:t>
            </a:r>
            <a:r>
              <a:rPr lang="en-US" sz="2400" dirty="0" smtClean="0"/>
              <a:t>’ called the</a:t>
            </a:r>
          </a:p>
          <a:p>
            <a:r>
              <a:rPr lang="en-US" sz="2400" dirty="0" smtClean="0"/>
              <a:t> ‘cross method’. 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Note: Sometimes a few trials are necessary before we get a ‘hit’.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22815" y="5553220"/>
            <a:ext cx="4806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next slide shows the solution.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081149" y="1274456"/>
            <a:ext cx="689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2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baseline="30000" dirty="0" smtClean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279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15" grpId="0" animBg="1"/>
      <p:bldP spid="23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41516" y="826774"/>
            <a:ext cx="366610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Example </a:t>
            </a:r>
            <a:r>
              <a:rPr lang="en-US" sz="2400" dirty="0" smtClean="0"/>
              <a:t>1:      </a:t>
            </a:r>
            <a:r>
              <a:rPr lang="en-US" sz="2400" dirty="0" err="1" smtClean="0"/>
              <a:t>Factorise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317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69836" y="826774"/>
                <a:ext cx="2408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	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aseline="300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9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5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836" y="826774"/>
                <a:ext cx="2408352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667" r="-1266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919366" y="809509"/>
            <a:ext cx="3453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u</a:t>
            </a:r>
            <a:r>
              <a:rPr lang="en-GB" sz="2400" dirty="0" smtClean="0"/>
              <a:t>sing the cross method:</a:t>
            </a:r>
            <a:endParaRPr lang="en-US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i="1" dirty="0" smtClean="0"/>
              <a:t> </a:t>
            </a:r>
            <a:r>
              <a:rPr lang="en-GB" sz="1400" dirty="0" smtClean="0"/>
              <a:t>to make </a:t>
            </a:r>
            <a:r>
              <a:rPr lang="en-GB" sz="1400" dirty="0" smtClean="0">
                <a:solidFill>
                  <a:srgbClr val="0070C0"/>
                </a:solidFill>
              </a:rPr>
              <a:t>2</a:t>
            </a:r>
            <a:r>
              <a:rPr lang="en-GB" sz="1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400" baseline="30000" dirty="0" smtClean="0">
                <a:solidFill>
                  <a:srgbClr val="0070C0"/>
                </a:solidFill>
              </a:rPr>
              <a:t>2</a:t>
            </a:r>
            <a:r>
              <a:rPr lang="en-GB" sz="1400" dirty="0" smtClean="0"/>
              <a:t> 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18064" y="303852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2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  <a:endParaRPr lang="en-US" sz="2400" dirty="0" smtClean="0">
              <a:solidFill>
                <a:schemeClr val="accent2"/>
              </a:solidFill>
            </a:endParaRPr>
          </a:p>
          <a:p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1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pPr algn="ctr"/>
            <a:r>
              <a:rPr lang="en-GB" sz="2400" dirty="0" smtClean="0">
                <a:solidFill>
                  <a:schemeClr val="accent2"/>
                </a:solidFill>
              </a:rPr>
              <a:t>	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6071" y="3048542"/>
                <a:ext cx="652743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rgbClr val="0070C0"/>
                    </a:solidFill>
                  </a:rPr>
                  <a:t>1</a:t>
                </a:r>
              </a:p>
              <a:p>
                <a:endParaRPr lang="en-US" sz="2400" dirty="0">
                  <a:solidFill>
                    <a:srgbClr val="0070C0"/>
                  </a:solidFill>
                </a:endParaRPr>
              </a:p>
              <a:p>
                <a:r>
                  <a:rPr lang="en-US" sz="2400" dirty="0" smtClean="0">
                    <a:solidFill>
                      <a:srgbClr val="0070C0"/>
                    </a:solidFill>
                  </a:rPr>
                  <a:t>   5</a:t>
                </a:r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071" y="3048542"/>
                <a:ext cx="652743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38579" r="-12963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978188" y="1789780"/>
                <a:ext cx="3552576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400" dirty="0"/>
                  <a:t>We </a:t>
                </a:r>
                <a:r>
                  <a:rPr lang="en-GB" sz="1400" dirty="0" smtClean="0"/>
                  <a:t>then write </a:t>
                </a:r>
                <a:r>
                  <a:rPr lang="en-GB" sz="1400" dirty="0"/>
                  <a:t>two terms which can </a:t>
                </a:r>
                <a:endParaRPr lang="en-GB" sz="1400" dirty="0" smtClean="0"/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400" i="1" dirty="0" smtClean="0">
                    <a:solidFill>
                      <a:schemeClr val="accent2"/>
                    </a:solidFill>
                  </a:rPr>
                  <a:t>multiply</a:t>
                </a:r>
                <a:r>
                  <a:rPr lang="en-GB" sz="1400" dirty="0" smtClean="0"/>
                  <a:t> to </a:t>
                </a:r>
                <a:r>
                  <a:rPr lang="en-GB" sz="1400" dirty="0"/>
                  <a:t>make </a:t>
                </a:r>
                <a14:m>
                  <m:oMath xmlns:m="http://schemas.openxmlformats.org/officeDocument/2006/math">
                    <m:r>
                      <a:rPr lang="en-GB" sz="1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400" dirty="0">
                    <a:solidFill>
                      <a:srgbClr val="0070C0"/>
                    </a:solidFill>
                  </a:rPr>
                  <a:t> 5 </a:t>
                </a:r>
                <a:r>
                  <a:rPr lang="en-GB" sz="1400" dirty="0"/>
                  <a:t>in the </a:t>
                </a:r>
                <a:r>
                  <a:rPr lang="en-GB" sz="1400" dirty="0" smtClean="0"/>
                  <a:t>second </a:t>
                </a:r>
                <a:r>
                  <a:rPr lang="en-GB" sz="1400" dirty="0"/>
                  <a:t>column</a:t>
                </a:r>
              </a:p>
              <a:p>
                <a:endParaRPr lang="en-US" sz="1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188" y="1789780"/>
                <a:ext cx="3552576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515" t="-1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We then cross multiply like so:</a:t>
            </a:r>
            <a:endParaRPr lang="en-US" sz="1400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8916145" y="400665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10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1" y="2822189"/>
                <a:ext cx="8242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1" y="2822189"/>
                <a:ext cx="824265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0526" r="-814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We now </a:t>
            </a:r>
            <a:r>
              <a:rPr lang="en-US" sz="1400" i="1" dirty="0" smtClean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54766" y="845969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346878" y="855857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65" name="TextBox 15364"/>
          <p:cNvSpPr txBox="1"/>
          <p:nvPr/>
        </p:nvSpPr>
        <p:spPr>
          <a:xfrm>
            <a:off x="9061030" y="4560157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9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dirty="0"/>
          </a:p>
        </p:txBody>
      </p:sp>
      <p:sp>
        <p:nvSpPr>
          <p:cNvPr id="15366" name="TextBox 15365"/>
          <p:cNvSpPr txBox="1"/>
          <p:nvPr/>
        </p:nvSpPr>
        <p:spPr>
          <a:xfrm>
            <a:off x="2783632" y="5268040"/>
            <a:ext cx="3078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If the sum matches the middle term, </a:t>
            </a:r>
            <a:endParaRPr lang="en-US" sz="1400" dirty="0"/>
          </a:p>
        </p:txBody>
      </p:sp>
      <p:sp>
        <p:nvSpPr>
          <p:cNvPr id="43" name="Oval 42"/>
          <p:cNvSpPr/>
          <p:nvPr/>
        </p:nvSpPr>
        <p:spPr bwMode="auto">
          <a:xfrm>
            <a:off x="6699488" y="839509"/>
            <a:ext cx="613666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9044014" y="4560157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5625975" y="5257559"/>
            <a:ext cx="2760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then we have found the solution.</a:t>
            </a:r>
            <a:endParaRPr lang="en-US" sz="1400" dirty="0"/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5583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We simply populate the brackets, by reading across the rows, as so: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9" name="TextBox 15368"/>
              <p:cNvSpPr txBox="1"/>
              <p:nvPr/>
            </p:nvSpPr>
            <p:spPr>
              <a:xfrm>
                <a:off x="4128116" y="5786295"/>
                <a:ext cx="61430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            )(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           )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369" name="TextBox 153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16" y="5786295"/>
                <a:ext cx="6143028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99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0" name="TextBox 15369"/>
              <p:cNvSpPr txBox="1"/>
              <p:nvPr/>
            </p:nvSpPr>
            <p:spPr>
              <a:xfrm>
                <a:off x="5803866" y="6325227"/>
                <a:ext cx="247054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 (2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1) (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5) 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0" name="TextBox 153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866" y="6325227"/>
                <a:ext cx="247054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47" t="-10667" r="-1481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1" name="TextBox 15370"/>
              <p:cNvSpPr txBox="1"/>
              <p:nvPr/>
            </p:nvSpPr>
            <p:spPr>
              <a:xfrm>
                <a:off x="6049068" y="3026436"/>
                <a:ext cx="23198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GB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1" name="TextBox 153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68" y="3026436"/>
                <a:ext cx="231986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93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4" name="TextBox 15373"/>
          <p:cNvSpPr txBox="1"/>
          <p:nvPr/>
        </p:nvSpPr>
        <p:spPr>
          <a:xfrm>
            <a:off x="6045144" y="3755305"/>
            <a:ext cx="2278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1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FF0000"/>
                </a:solidFill>
              </a:rPr>
              <a:t>                 5</a:t>
            </a:r>
            <a:r>
              <a:rPr lang="en-GB" sz="24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75" name="TextBox 15374"/>
              <p:cNvSpPr txBox="1"/>
              <p:nvPr/>
            </p:nvSpPr>
            <p:spPr>
              <a:xfrm>
                <a:off x="4622539" y="5786294"/>
                <a:ext cx="23198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5" name="TextBox 153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39" y="5786294"/>
                <a:ext cx="2319866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93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6" name="TextBox 15375"/>
          <p:cNvSpPr txBox="1"/>
          <p:nvPr/>
        </p:nvSpPr>
        <p:spPr>
          <a:xfrm>
            <a:off x="7502425" y="5810525"/>
            <a:ext cx="2143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1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FF0000"/>
                </a:solidFill>
              </a:rPr>
              <a:t>                 </a:t>
            </a:r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836802" y="839508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9</a:t>
            </a:r>
            <a:r>
              <a:rPr lang="en-GB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803866" y="6322488"/>
            <a:ext cx="2438581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044014" y="4583236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9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06444" y="814039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2</a:t>
            </a:r>
            <a:r>
              <a:rPr lang="en-US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aseline="30000" dirty="0" smtClean="0">
                <a:solidFill>
                  <a:srgbClr val="0070C0"/>
                </a:solidFill>
              </a:rPr>
              <a:t>2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221227" y="839507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 5</a:t>
                </a:r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227" y="839507"/>
                <a:ext cx="670376" cy="461665"/>
              </a:xfrm>
              <a:prstGeom prst="rect">
                <a:avLst/>
              </a:prstGeom>
              <a:blipFill rotWithShape="1">
                <a:blip r:embed="rId11"/>
                <a:stretch>
                  <a:fillRect t="-9333" r="-12727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84927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1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15369" grpId="0"/>
      <p:bldP spid="15370" grpId="0"/>
      <p:bldP spid="15371" grpId="0"/>
      <p:bldP spid="15374" grpId="0"/>
      <p:bldP spid="15375" grpId="0"/>
      <p:bldP spid="15376" grpId="0"/>
      <p:bldP spid="42" grpId="0"/>
      <p:bldP spid="45" grpId="0" animBg="1"/>
      <p:bldP spid="46" grpId="0"/>
      <p:bldP spid="47" grpId="0"/>
      <p:bldP spid="4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1813" y="828482"/>
            <a:ext cx="372654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Example 2:      </a:t>
            </a:r>
            <a:r>
              <a:rPr lang="en-US" sz="2400" dirty="0" err="1" smtClean="0"/>
              <a:t>Factorise</a:t>
            </a:r>
            <a:r>
              <a:rPr lang="en-US" sz="2400" dirty="0" smtClean="0"/>
              <a:t>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42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7340" y="812798"/>
                <a:ext cx="25349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	6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aseline="30000" dirty="0"/>
                  <a:t>2</a:t>
                </a:r>
                <a:r>
                  <a:rPr lang="en-GB" sz="2400" baseline="300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340" y="812798"/>
                <a:ext cx="2534989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r="-120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047149" y="825217"/>
            <a:ext cx="3453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u</a:t>
            </a:r>
            <a:r>
              <a:rPr lang="en-GB" sz="2400" dirty="0" smtClean="0"/>
              <a:t>sing the cross method:</a:t>
            </a:r>
            <a:endParaRPr lang="en-US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i="1" dirty="0" smtClean="0"/>
              <a:t> </a:t>
            </a:r>
            <a:r>
              <a:rPr lang="en-GB" sz="1400" dirty="0" smtClean="0"/>
              <a:t>to make </a:t>
            </a:r>
            <a:r>
              <a:rPr lang="en-GB" sz="1400" dirty="0">
                <a:solidFill>
                  <a:schemeClr val="accent2"/>
                </a:solidFill>
              </a:rPr>
              <a:t>6</a:t>
            </a:r>
            <a:r>
              <a:rPr lang="en-GB" sz="14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400" baseline="30000" dirty="0" smtClean="0">
                <a:solidFill>
                  <a:schemeClr val="accent2"/>
                </a:solidFill>
              </a:rPr>
              <a:t>2</a:t>
            </a:r>
            <a:r>
              <a:rPr lang="en-GB" sz="1400" dirty="0" smtClean="0"/>
              <a:t> 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32831" y="303852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</a:t>
            </a:r>
            <a:r>
              <a:rPr lang="en-US" sz="24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  <a:endParaRPr lang="en-US" sz="2400" dirty="0" smtClean="0">
              <a:solidFill>
                <a:schemeClr val="accent2"/>
              </a:solidFill>
            </a:endParaRPr>
          </a:p>
          <a:p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1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pPr algn="ctr"/>
            <a:r>
              <a:rPr lang="en-GB" sz="2400" dirty="0" smtClean="0">
                <a:solidFill>
                  <a:schemeClr val="accent2"/>
                </a:solidFill>
              </a:rPr>
              <a:t>	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6071" y="3048542"/>
                <a:ext cx="61106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1</a:t>
                </a:r>
              </a:p>
              <a:p>
                <a:endParaRPr lang="en-US" sz="2400" dirty="0">
                  <a:solidFill>
                    <a:schemeClr val="accent2"/>
                  </a:solidFill>
                </a:endParaRPr>
              </a:p>
              <a:p>
                <a:r>
                  <a:rPr lang="en-US" sz="2400" dirty="0" smtClean="0">
                    <a:solidFill>
                      <a:schemeClr val="accent2"/>
                    </a:solidFill>
                  </a:rPr>
                  <a:t>   5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071" y="3048542"/>
                <a:ext cx="611065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9901" t="-38579" r="-13861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78188" y="1789780"/>
            <a:ext cx="33682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then write </a:t>
            </a:r>
            <a:r>
              <a:rPr lang="en-GB" sz="1400" dirty="0"/>
              <a:t>two terms which can </a:t>
            </a:r>
            <a:endParaRPr lang="en-GB" sz="1400" dirty="0" smtClean="0"/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dirty="0" smtClean="0"/>
              <a:t> to </a:t>
            </a:r>
            <a:r>
              <a:rPr lang="en-GB" sz="1400" dirty="0"/>
              <a:t>make </a:t>
            </a:r>
            <a:r>
              <a:rPr lang="en-GB" sz="1400" dirty="0" smtClean="0">
                <a:solidFill>
                  <a:schemeClr val="accent2"/>
                </a:solidFill>
              </a:rPr>
              <a:t>5</a:t>
            </a:r>
            <a:r>
              <a:rPr lang="en-GB" sz="1400" dirty="0" smtClean="0"/>
              <a:t> </a:t>
            </a:r>
            <a:r>
              <a:rPr lang="en-GB" sz="1400" dirty="0"/>
              <a:t>in the </a:t>
            </a:r>
            <a:r>
              <a:rPr lang="en-GB" sz="1400" dirty="0" smtClean="0"/>
              <a:t>second </a:t>
            </a:r>
            <a:r>
              <a:rPr lang="en-GB" sz="1400" dirty="0"/>
              <a:t>column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We then cross multiply like so:</a:t>
            </a:r>
            <a:endParaRPr lang="en-US" sz="1400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8916145" y="400665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30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1" y="2822189"/>
                <a:ext cx="7793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4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n-US" sz="2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1" y="2822189"/>
                <a:ext cx="779381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10526" r="-1181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We now </a:t>
            </a:r>
            <a:r>
              <a:rPr lang="en-US" sz="1400" i="1" dirty="0" smtClean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74049" y="83146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502424" y="84155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65" name="TextBox 15364"/>
          <p:cNvSpPr txBox="1"/>
          <p:nvPr/>
        </p:nvSpPr>
        <p:spPr>
          <a:xfrm>
            <a:off x="8883161" y="4560157"/>
            <a:ext cx="6815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31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endParaRPr lang="en-US" sz="2400" dirty="0"/>
          </a:p>
        </p:txBody>
      </p:sp>
      <p:sp>
        <p:nvSpPr>
          <p:cNvPr id="15366" name="TextBox 15365"/>
          <p:cNvSpPr txBox="1"/>
          <p:nvPr/>
        </p:nvSpPr>
        <p:spPr>
          <a:xfrm>
            <a:off x="2783632" y="5268040"/>
            <a:ext cx="3661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he sum does NOT match the middle term, </a:t>
            </a:r>
            <a:endParaRPr lang="en-US" sz="1400" dirty="0"/>
          </a:p>
        </p:txBody>
      </p:sp>
      <p:sp>
        <p:nvSpPr>
          <p:cNvPr id="43" name="Oval 42"/>
          <p:cNvSpPr/>
          <p:nvPr/>
        </p:nvSpPr>
        <p:spPr bwMode="auto">
          <a:xfrm>
            <a:off x="6690189" y="840715"/>
            <a:ext cx="81223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883161" y="4572272"/>
            <a:ext cx="699230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6242612" y="5256241"/>
            <a:ext cx="3026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 we have NOT found the solution.</a:t>
            </a:r>
            <a:endParaRPr lang="en-US" sz="1400" dirty="0"/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3494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Don</a:t>
            </a:r>
            <a:r>
              <a:rPr lang="uk-UA" sz="1400" dirty="0" smtClean="0"/>
              <a:t>’</a:t>
            </a:r>
            <a:r>
              <a:rPr lang="en-US" sz="1400" dirty="0" smtClean="0"/>
              <a:t>t worry! We simply need to try again. </a:t>
            </a:r>
            <a:endParaRPr lang="en-US" sz="1400" dirty="0"/>
          </a:p>
        </p:txBody>
      </p:sp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833112" y="81279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17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865528" y="4560157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31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40136" y="800378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accent2"/>
                </a:solidFill>
              </a:rPr>
              <a:t>6</a:t>
            </a:r>
            <a:r>
              <a:rPr lang="en-GB" sz="24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baseline="30000" dirty="0" smtClean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20819" y="800379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5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0819" y="800379"/>
                <a:ext cx="670376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9211" r="-1363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4574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42" grpId="0"/>
      <p:bldP spid="46" grpId="0"/>
      <p:bldP spid="8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1813" y="828482"/>
            <a:ext cx="372654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Example 2 continued</a:t>
            </a:r>
            <a:r>
              <a:rPr lang="is-IS" sz="2400" dirty="0" smtClean="0"/>
              <a:t>…</a:t>
            </a:r>
            <a:endParaRPr lang="en-US" sz="2400" dirty="0" smtClean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42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7339" y="826061"/>
                <a:ext cx="25349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	6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aseline="30000" dirty="0"/>
                  <a:t>2</a:t>
                </a:r>
                <a:r>
                  <a:rPr lang="en-GB" sz="2400" baseline="300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339" y="826061"/>
                <a:ext cx="2534989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667" r="-1202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i="1" dirty="0" smtClean="0"/>
              <a:t> </a:t>
            </a:r>
            <a:r>
              <a:rPr lang="en-GB" sz="1400" dirty="0" smtClean="0"/>
              <a:t>to make </a:t>
            </a:r>
            <a:r>
              <a:rPr lang="en-GB" sz="1400" dirty="0">
                <a:solidFill>
                  <a:srgbClr val="0070C0"/>
                </a:solidFill>
              </a:rPr>
              <a:t>6</a:t>
            </a:r>
            <a:r>
              <a:rPr lang="en-GB" sz="1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400" baseline="30000" dirty="0" smtClean="0">
                <a:solidFill>
                  <a:srgbClr val="0070C0"/>
                </a:solidFill>
              </a:rPr>
              <a:t>2</a:t>
            </a:r>
            <a:r>
              <a:rPr lang="en-GB" sz="1400" dirty="0" smtClean="0">
                <a:solidFill>
                  <a:srgbClr val="0070C0"/>
                </a:solidFill>
              </a:rPr>
              <a:t> </a:t>
            </a:r>
            <a:r>
              <a:rPr lang="en-GB" sz="1400" dirty="0" smtClean="0"/>
              <a:t>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17643" y="3028457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3</a:t>
            </a:r>
            <a:r>
              <a:rPr lang="en-US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</a:rPr>
              <a:t>	</a:t>
            </a:r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2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pPr algn="ctr"/>
            <a:r>
              <a:rPr lang="en-GB" sz="2400" dirty="0" smtClean="0">
                <a:solidFill>
                  <a:srgbClr val="0070C0"/>
                </a:solidFill>
              </a:rPr>
              <a:t>	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6071" y="3048542"/>
                <a:ext cx="61106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0070C0"/>
                    </a:solidFill>
                  </a:rPr>
                  <a:t>1</a:t>
                </a:r>
              </a:p>
              <a:p>
                <a:endParaRPr lang="en-US" sz="2400" dirty="0">
                  <a:solidFill>
                    <a:srgbClr val="0070C0"/>
                  </a:solidFill>
                </a:endParaRPr>
              </a:p>
              <a:p>
                <a:r>
                  <a:rPr lang="en-US" sz="2400" dirty="0" smtClean="0">
                    <a:solidFill>
                      <a:srgbClr val="0070C0"/>
                    </a:solidFill>
                  </a:rPr>
                  <a:t>   5</a:t>
                </a:r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071" y="3048542"/>
                <a:ext cx="611065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9901" t="-38579" r="-13861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78188" y="1789780"/>
            <a:ext cx="33682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then write </a:t>
            </a:r>
            <a:r>
              <a:rPr lang="en-GB" sz="1400" dirty="0"/>
              <a:t>two terms which can </a:t>
            </a:r>
            <a:endParaRPr lang="en-GB" sz="1400" dirty="0" smtClean="0"/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dirty="0" smtClean="0"/>
              <a:t> to </a:t>
            </a:r>
            <a:r>
              <a:rPr lang="en-GB" sz="1400" dirty="0"/>
              <a:t>make </a:t>
            </a:r>
            <a:r>
              <a:rPr lang="en-GB" sz="1400" dirty="0" smtClean="0">
                <a:solidFill>
                  <a:srgbClr val="0070C0"/>
                </a:solidFill>
              </a:rPr>
              <a:t>5</a:t>
            </a:r>
            <a:r>
              <a:rPr lang="en-GB" sz="1400" dirty="0" smtClean="0"/>
              <a:t> </a:t>
            </a:r>
            <a:r>
              <a:rPr lang="en-GB" sz="1400" dirty="0"/>
              <a:t>in the </a:t>
            </a:r>
            <a:r>
              <a:rPr lang="en-GB" sz="1400" dirty="0" smtClean="0"/>
              <a:t>second </a:t>
            </a:r>
            <a:r>
              <a:rPr lang="en-GB" sz="1400" dirty="0"/>
              <a:t>column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We then cross multiply like so:</a:t>
            </a:r>
            <a:endParaRPr lang="en-US" sz="1400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8916145" y="4006652"/>
            <a:ext cx="6815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15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47033" y="2822189"/>
                <a:ext cx="77938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7033" y="2822189"/>
                <a:ext cx="779381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5882" r="-117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We now </a:t>
            </a:r>
            <a:r>
              <a:rPr lang="en-US" sz="1400" i="1" dirty="0" smtClean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74049" y="83146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502424" y="84155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65" name="TextBox 15364"/>
          <p:cNvSpPr txBox="1"/>
          <p:nvPr/>
        </p:nvSpPr>
        <p:spPr>
          <a:xfrm>
            <a:off x="8883161" y="4560157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17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5366" name="TextBox 15365"/>
          <p:cNvSpPr txBox="1"/>
          <p:nvPr/>
        </p:nvSpPr>
        <p:spPr>
          <a:xfrm>
            <a:off x="2783632" y="5268040"/>
            <a:ext cx="3358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he sum DOES match the middle term, </a:t>
            </a:r>
            <a:endParaRPr lang="en-US" sz="1400" dirty="0"/>
          </a:p>
        </p:txBody>
      </p:sp>
      <p:sp>
        <p:nvSpPr>
          <p:cNvPr id="43" name="Oval 42"/>
          <p:cNvSpPr/>
          <p:nvPr/>
        </p:nvSpPr>
        <p:spPr bwMode="auto">
          <a:xfrm>
            <a:off x="6690189" y="840715"/>
            <a:ext cx="81223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883161" y="4572272"/>
            <a:ext cx="699230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5955719" y="5255643"/>
            <a:ext cx="2691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 </a:t>
            </a:r>
            <a:r>
              <a:rPr lang="en-US" sz="1400" smtClean="0"/>
              <a:t>we HAVE </a:t>
            </a:r>
            <a:r>
              <a:rPr lang="en-US" sz="1400" dirty="0" smtClean="0"/>
              <a:t>found the solution.</a:t>
            </a:r>
            <a:endParaRPr lang="en-US" sz="1400" dirty="0"/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5583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simply populate the brackets, by reading across the rows, as so: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9" name="TextBox 15368"/>
              <p:cNvSpPr txBox="1"/>
              <p:nvPr/>
            </p:nvSpPr>
            <p:spPr>
              <a:xfrm>
                <a:off x="4128116" y="5786295"/>
                <a:ext cx="61430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            )(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           )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369" name="TextBox 153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16" y="5786295"/>
                <a:ext cx="6143028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99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0" name="TextBox 15369"/>
              <p:cNvSpPr txBox="1"/>
              <p:nvPr/>
            </p:nvSpPr>
            <p:spPr>
              <a:xfrm>
                <a:off x="5693305" y="6302008"/>
                <a:ext cx="26597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 (3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1) (2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5) 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0" name="TextBox 153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305" y="6302008"/>
                <a:ext cx="2659702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459" t="-10526" r="-114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1" name="TextBox 15370"/>
              <p:cNvSpPr txBox="1"/>
              <p:nvPr/>
            </p:nvSpPr>
            <p:spPr>
              <a:xfrm>
                <a:off x="6032831" y="3040084"/>
                <a:ext cx="22605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GB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 1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1" name="TextBox 153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831" y="3040084"/>
                <a:ext cx="2260555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4324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4" name="TextBox 15373"/>
          <p:cNvSpPr txBox="1"/>
          <p:nvPr/>
        </p:nvSpPr>
        <p:spPr>
          <a:xfrm>
            <a:off x="6048667" y="3755305"/>
            <a:ext cx="2278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2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FF0000"/>
                </a:solidFill>
              </a:rPr>
              <a:t>                 5</a:t>
            </a:r>
            <a:r>
              <a:rPr lang="en-GB" sz="24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75" name="TextBox 15374"/>
              <p:cNvSpPr txBox="1"/>
              <p:nvPr/>
            </p:nvSpPr>
            <p:spPr>
              <a:xfrm>
                <a:off x="4622539" y="5786294"/>
                <a:ext cx="20906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5" name="TextBox 153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39" y="5786294"/>
                <a:ext cx="2090637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437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6" name="TextBox 15375"/>
          <p:cNvSpPr txBox="1"/>
          <p:nvPr/>
        </p:nvSpPr>
        <p:spPr>
          <a:xfrm>
            <a:off x="7502425" y="5810525"/>
            <a:ext cx="2143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2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FF0000"/>
                </a:solidFill>
              </a:rPr>
              <a:t>                 </a:t>
            </a:r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822309" y="82606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17</a:t>
            </a:r>
            <a:r>
              <a:rPr lang="en-GB" sz="24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803866" y="6322488"/>
            <a:ext cx="2438581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900794" y="4572271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17</a:t>
            </a:r>
            <a:r>
              <a:rPr lang="en-US" sz="24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55635" y="835918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6</a:t>
            </a:r>
            <a:r>
              <a:rPr lang="en-GB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baseline="30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439598" y="831467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5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598" y="831467"/>
                <a:ext cx="670376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9211" r="-1363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66929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3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15369" grpId="0"/>
      <p:bldP spid="15370" grpId="0"/>
      <p:bldP spid="15371" grpId="0"/>
      <p:bldP spid="15374" grpId="0"/>
      <p:bldP spid="15375" grpId="0"/>
      <p:bldP spid="15376" grpId="0"/>
      <p:bldP spid="42" grpId="0"/>
      <p:bldP spid="45" grpId="0" animBg="1"/>
      <p:bldP spid="46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 smtClean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Section F3.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1</a:t>
            </a:r>
            <a:endParaRPr lang="en-US" sz="2000" b="1" kern="1200" dirty="0" smtClean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626" y="768491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Try solving: 		</a:t>
                </a:r>
                <a:r>
                  <a:rPr lang="en-GB" sz="2400" dirty="0"/>
                  <a:t>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24</a:t>
                </a:r>
                <a:endParaRPr lang="en-US" sz="2400" dirty="0"/>
              </a:p>
              <a:p>
                <a:pPr algn="ctr"/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626" y="768491"/>
                <a:ext cx="9645335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432978" y="1237191"/>
            <a:ext cx="95333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What could ‘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/>
              <a:t>’ be? What could ‘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smtClean="0"/>
              <a:t>’ be?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There are simply too many </a:t>
            </a:r>
            <a:r>
              <a:rPr lang="en-US" sz="2400" i="1" dirty="0" smtClean="0"/>
              <a:t>possible</a:t>
            </a:r>
            <a:r>
              <a:rPr lang="en-US" sz="2400" dirty="0" smtClean="0"/>
              <a:t> solutions.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So if we have more than one ‘unknown’ (variable),</a:t>
            </a:r>
          </a:p>
          <a:p>
            <a:pPr algn="ctr"/>
            <a:r>
              <a:rPr lang="en-US" sz="2400" dirty="0"/>
              <a:t>w</a:t>
            </a:r>
            <a:r>
              <a:rPr lang="en-US" sz="2400" dirty="0" smtClean="0"/>
              <a:t>e must have more than one equation.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With</a:t>
            </a:r>
            <a:r>
              <a:rPr lang="en-US" sz="2400" b="1" dirty="0" smtClean="0"/>
              <a:t> two </a:t>
            </a:r>
            <a:r>
              <a:rPr lang="en-US" sz="2400" dirty="0" smtClean="0"/>
              <a:t>‘unknowns’, we must have at least </a:t>
            </a:r>
            <a:r>
              <a:rPr lang="en-US" sz="2400" b="1" dirty="0" smtClean="0"/>
              <a:t>two</a:t>
            </a:r>
            <a:r>
              <a:rPr lang="en-US" sz="2400" dirty="0" smtClean="0"/>
              <a:t> equations.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2482466" y="768491"/>
            <a:ext cx="9434328" cy="556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67514" y="4284179"/>
            <a:ext cx="8864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And we must solve them at the same time, i.e. </a:t>
            </a:r>
            <a:r>
              <a:rPr lang="en-US" sz="2400" b="1" dirty="0" smtClean="0"/>
              <a:t>simultaneously.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03912" y="4653510"/>
                <a:ext cx="571743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24	and</a:t>
                </a:r>
              </a:p>
              <a:p>
                <a:pPr algn="ctr"/>
                <a:r>
                  <a:rPr lang="en-GB" sz="2400" dirty="0" smtClean="0"/>
                  <a:t>           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20</a:t>
                </a:r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4653510"/>
                <a:ext cx="5717438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323756" y="4683751"/>
            <a:ext cx="1542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Try again: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662137" y="5468167"/>
            <a:ext cx="3198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Can you solve it now?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805605" y="5906555"/>
            <a:ext cx="29113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See next slide for worked solution.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13923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16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1813" y="828482"/>
            <a:ext cx="372654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Example 3:      </a:t>
            </a:r>
            <a:r>
              <a:rPr lang="en-US" sz="2400" dirty="0" err="1" smtClean="0"/>
              <a:t>Factorise</a:t>
            </a:r>
            <a:r>
              <a:rPr lang="en-US" sz="2400" dirty="0" smtClean="0"/>
              <a:t>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82" y="12970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7340" y="812798"/>
                <a:ext cx="25766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	6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/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17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1</a:t>
                </a:r>
                <a:r>
                  <a:rPr lang="en-GB" sz="2400" dirty="0" smtClean="0"/>
                  <a:t>2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340" y="812798"/>
                <a:ext cx="2576667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r="-165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004670" y="825217"/>
            <a:ext cx="3538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 using the cross method:</a:t>
            </a:r>
            <a:endParaRPr lang="en-US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i="1" dirty="0" smtClean="0"/>
              <a:t> </a:t>
            </a:r>
            <a:r>
              <a:rPr lang="en-GB" sz="1400" dirty="0" smtClean="0"/>
              <a:t>to make </a:t>
            </a:r>
            <a:r>
              <a:rPr lang="en-GB" sz="1400" dirty="0">
                <a:solidFill>
                  <a:schemeClr val="accent2"/>
                </a:solidFill>
              </a:rPr>
              <a:t>6</a:t>
            </a:r>
            <a:r>
              <a:rPr lang="en-GB" sz="14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400" baseline="30000" dirty="0" smtClean="0">
                <a:solidFill>
                  <a:schemeClr val="accent2"/>
                </a:solidFill>
              </a:rPr>
              <a:t>2</a:t>
            </a:r>
            <a:r>
              <a:rPr lang="en-GB" sz="1400" dirty="0" smtClean="0"/>
              <a:t> 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32831" y="303852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</a:t>
            </a:r>
            <a:r>
              <a:rPr lang="en-US" sz="24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  <a:endParaRPr lang="en-US" sz="2400" dirty="0" smtClean="0">
              <a:solidFill>
                <a:schemeClr val="accent2"/>
              </a:solidFill>
            </a:endParaRPr>
          </a:p>
          <a:p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1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pPr algn="ctr"/>
            <a:r>
              <a:rPr lang="en-GB" sz="2400" dirty="0" smtClean="0">
                <a:solidFill>
                  <a:schemeClr val="accent2"/>
                </a:solidFill>
              </a:rPr>
              <a:t>	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6071" y="3048542"/>
                <a:ext cx="67037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4</a:t>
                </a:r>
              </a:p>
              <a:p>
                <a:endParaRPr lang="en-US" sz="2400" dirty="0">
                  <a:solidFill>
                    <a:schemeClr val="accent2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 3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071" y="3048542"/>
                <a:ext cx="670376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38579" r="-13636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78188" y="1789780"/>
            <a:ext cx="33682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then write </a:t>
            </a:r>
            <a:r>
              <a:rPr lang="en-GB" sz="1400" dirty="0"/>
              <a:t>two terms which can </a:t>
            </a:r>
            <a:endParaRPr lang="en-GB" sz="1400" dirty="0" smtClean="0"/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dirty="0" smtClean="0"/>
              <a:t> to </a:t>
            </a:r>
            <a:r>
              <a:rPr lang="en-GB" sz="1400" dirty="0"/>
              <a:t>make </a:t>
            </a:r>
            <a:r>
              <a:rPr lang="en-GB" sz="1400" dirty="0" smtClean="0">
                <a:solidFill>
                  <a:schemeClr val="accent2"/>
                </a:solidFill>
              </a:rPr>
              <a:t>5</a:t>
            </a:r>
            <a:r>
              <a:rPr lang="en-GB" sz="1400" dirty="0" smtClean="0"/>
              <a:t> </a:t>
            </a:r>
            <a:r>
              <a:rPr lang="en-GB" sz="1400" dirty="0"/>
              <a:t>in the </a:t>
            </a:r>
            <a:r>
              <a:rPr lang="en-GB" sz="1400" dirty="0" smtClean="0"/>
              <a:t>second </a:t>
            </a:r>
            <a:r>
              <a:rPr lang="en-GB" sz="1400" dirty="0"/>
              <a:t>column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We then cross multiply like so:</a:t>
            </a:r>
            <a:endParaRPr lang="en-US" sz="1400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916145" y="4006652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/>
                  <a:t>18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6145" y="4006652"/>
                <a:ext cx="978153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10526" r="-687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1" y="2822189"/>
                <a:ext cx="11256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1" y="2822189"/>
                <a:ext cx="1125629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0526" r="-760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We now </a:t>
            </a:r>
            <a:r>
              <a:rPr lang="en-US" sz="1400" i="1" dirty="0" smtClean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54429" y="84155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502424" y="841558"/>
            <a:ext cx="642954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65" name="TextBox 15364"/>
              <p:cNvSpPr txBox="1"/>
              <p:nvPr/>
            </p:nvSpPr>
            <p:spPr>
              <a:xfrm>
                <a:off x="8883161" y="4560157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/>
                  <a:t>22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65" name="TextBox 15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161" y="4560157"/>
                <a:ext cx="978153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526" r="-683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6" name="TextBox 15365"/>
          <p:cNvSpPr txBox="1"/>
          <p:nvPr/>
        </p:nvSpPr>
        <p:spPr>
          <a:xfrm>
            <a:off x="2783632" y="5268040"/>
            <a:ext cx="4185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Nope! The sum does NOT match the middle term, </a:t>
            </a:r>
            <a:endParaRPr lang="en-US" sz="1400" dirty="0"/>
          </a:p>
        </p:txBody>
      </p:sp>
      <p:sp>
        <p:nvSpPr>
          <p:cNvPr id="43" name="Oval 42"/>
          <p:cNvSpPr/>
          <p:nvPr/>
        </p:nvSpPr>
        <p:spPr bwMode="auto">
          <a:xfrm>
            <a:off x="6662815" y="856510"/>
            <a:ext cx="81223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883160" y="4572272"/>
            <a:ext cx="1101271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6743051" y="5255944"/>
            <a:ext cx="3026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 we have NOT found the solution.</a:t>
            </a:r>
            <a:endParaRPr lang="en-US" sz="1400" dirty="0"/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3494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Don</a:t>
            </a:r>
            <a:r>
              <a:rPr lang="uk-UA" sz="1400" dirty="0" smtClean="0"/>
              <a:t>’</a:t>
            </a:r>
            <a:r>
              <a:rPr lang="en-US" sz="1400" dirty="0" smtClean="0"/>
              <a:t>t worry! We simply need to try again. </a:t>
            </a:r>
            <a:endParaRPr lang="en-US" sz="1400" dirty="0"/>
          </a:p>
        </p:txBody>
      </p:sp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532980" y="816257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17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980" y="816257"/>
                <a:ext cx="978153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10526" r="-687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891977" y="4561530"/>
                <a:ext cx="9605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/>
                  <a:t>22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977" y="4561530"/>
                <a:ext cx="960519" cy="461665"/>
              </a:xfrm>
              <a:prstGeom prst="rect">
                <a:avLst/>
              </a:prstGeom>
              <a:blipFill rotWithShape="1">
                <a:blip r:embed="rId9"/>
                <a:stretch>
                  <a:fillRect t="-10526" r="-891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052757" y="828482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accent2"/>
                </a:solidFill>
              </a:rPr>
              <a:t>6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aseline="30000" dirty="0" smtClean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361627" y="811354"/>
                <a:ext cx="7569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chemeClr val="accent2"/>
                    </a:solidFill>
                  </a:rPr>
                  <a:t>12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627" y="811354"/>
                <a:ext cx="756938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806" t="-9211" r="-11290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96541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42" grpId="0"/>
      <p:bldP spid="46" grpId="0"/>
      <p:bldP spid="8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1813" y="828482"/>
            <a:ext cx="372654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smtClean="0"/>
              <a:t>Example 3 continued</a:t>
            </a:r>
            <a:r>
              <a:rPr lang="is-IS" sz="2400" dirty="0" smtClean="0"/>
              <a:t>…</a:t>
            </a:r>
            <a:endParaRPr lang="en-US" sz="2400" dirty="0" smtClean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42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7339" y="826061"/>
                <a:ext cx="25862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	6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12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339" y="826061"/>
                <a:ext cx="2586285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667" r="-1415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i="1" dirty="0" smtClean="0"/>
              <a:t> </a:t>
            </a:r>
            <a:r>
              <a:rPr lang="en-GB" sz="1400" dirty="0" smtClean="0"/>
              <a:t>to make </a:t>
            </a:r>
            <a:r>
              <a:rPr lang="en-GB" sz="1400" dirty="0">
                <a:solidFill>
                  <a:srgbClr val="0070C0"/>
                </a:solidFill>
              </a:rPr>
              <a:t>6</a:t>
            </a:r>
            <a:r>
              <a:rPr lang="en-GB" sz="1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400" baseline="30000" dirty="0" smtClean="0">
                <a:solidFill>
                  <a:srgbClr val="0070C0"/>
                </a:solidFill>
              </a:rPr>
              <a:t>2</a:t>
            </a:r>
            <a:r>
              <a:rPr lang="en-GB" sz="1400" dirty="0" smtClean="0">
                <a:solidFill>
                  <a:srgbClr val="0070C0"/>
                </a:solidFill>
              </a:rPr>
              <a:t> </a:t>
            </a:r>
            <a:r>
              <a:rPr lang="en-GB" sz="1400" dirty="0" smtClean="0"/>
              <a:t>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32831" y="303852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3</a:t>
            </a:r>
            <a:r>
              <a:rPr lang="en-US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solidFill>
                  <a:srgbClr val="0070C0"/>
                </a:solidFill>
              </a:rPr>
              <a:t>	</a:t>
            </a:r>
          </a:p>
          <a:p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2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pPr algn="ctr"/>
            <a:r>
              <a:rPr lang="en-GB" sz="2400" dirty="0" smtClean="0">
                <a:solidFill>
                  <a:srgbClr val="0070C0"/>
                </a:solidFill>
              </a:rPr>
              <a:t>	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6071" y="3048542"/>
                <a:ext cx="67037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rgbClr val="0070C0"/>
                    </a:solidFill>
                  </a:rPr>
                  <a:t>4</a:t>
                </a:r>
              </a:p>
              <a:p>
                <a:endParaRPr lang="en-US" sz="2400" dirty="0">
                  <a:solidFill>
                    <a:srgbClr val="0070C0"/>
                  </a:solidFill>
                </a:endParaRPr>
              </a:p>
              <a:p>
                <a:r>
                  <a:rPr lang="en-US" sz="2400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rgbClr val="0070C0"/>
                    </a:solidFill>
                  </a:rPr>
                  <a:t>3</a:t>
                </a:r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071" y="3048542"/>
                <a:ext cx="670376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3553" r="-13636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78188" y="1789780"/>
            <a:ext cx="33682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 smtClean="0"/>
              <a:t>We then write </a:t>
            </a:r>
            <a:r>
              <a:rPr lang="en-GB" sz="1400" dirty="0"/>
              <a:t>two terms which can </a:t>
            </a:r>
            <a:endParaRPr lang="en-GB" sz="1400" dirty="0" smtClean="0"/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 smtClean="0">
                <a:solidFill>
                  <a:schemeClr val="accent2"/>
                </a:solidFill>
              </a:rPr>
              <a:t>multiply</a:t>
            </a:r>
            <a:r>
              <a:rPr lang="en-GB" sz="1400" dirty="0" smtClean="0"/>
              <a:t> to </a:t>
            </a:r>
            <a:r>
              <a:rPr lang="en-GB" sz="1400" dirty="0"/>
              <a:t>make </a:t>
            </a:r>
            <a:r>
              <a:rPr lang="en-GB" sz="1400" dirty="0" smtClean="0">
                <a:solidFill>
                  <a:srgbClr val="0070C0"/>
                </a:solidFill>
              </a:rPr>
              <a:t>5</a:t>
            </a:r>
            <a:r>
              <a:rPr lang="en-GB" sz="1400" dirty="0" smtClean="0"/>
              <a:t> </a:t>
            </a:r>
            <a:r>
              <a:rPr lang="en-GB" sz="1400" dirty="0"/>
              <a:t>in the </a:t>
            </a:r>
            <a:r>
              <a:rPr lang="en-GB" sz="1400" dirty="0" smtClean="0"/>
              <a:t>second </a:t>
            </a:r>
            <a:r>
              <a:rPr lang="en-GB" sz="1400" dirty="0"/>
              <a:t>column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We then cross multiply like so:</a:t>
            </a:r>
            <a:endParaRPr lang="en-US" sz="1400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916145" y="4006652"/>
                <a:ext cx="80663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9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/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6145" y="4006652"/>
                <a:ext cx="806631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5839" r="-106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2" y="2764093"/>
                <a:ext cx="17263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8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/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2" y="2764093"/>
                <a:ext cx="1726328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We now </a:t>
            </a:r>
            <a:r>
              <a:rPr lang="en-US" sz="1400" i="1" dirty="0" smtClean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79306" y="821974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502424" y="841558"/>
            <a:ext cx="699728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65" name="TextBox 15364"/>
              <p:cNvSpPr txBox="1"/>
              <p:nvPr/>
            </p:nvSpPr>
            <p:spPr>
              <a:xfrm>
                <a:off x="8883161" y="4560157"/>
                <a:ext cx="910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17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65" name="TextBox 15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161" y="4560157"/>
                <a:ext cx="910827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526" r="-733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6" name="TextBox 15365"/>
          <p:cNvSpPr txBox="1"/>
          <p:nvPr/>
        </p:nvSpPr>
        <p:spPr>
          <a:xfrm>
            <a:off x="2783632" y="5268040"/>
            <a:ext cx="3358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he sum DOES match the middle term, </a:t>
            </a:r>
            <a:endParaRPr lang="en-US" sz="1400" dirty="0"/>
          </a:p>
        </p:txBody>
      </p:sp>
      <p:sp>
        <p:nvSpPr>
          <p:cNvPr id="43" name="Oval 42"/>
          <p:cNvSpPr/>
          <p:nvPr/>
        </p:nvSpPr>
        <p:spPr bwMode="auto">
          <a:xfrm>
            <a:off x="6690189" y="840715"/>
            <a:ext cx="81223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942809" y="4591600"/>
            <a:ext cx="875127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5955719" y="5255643"/>
            <a:ext cx="2691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 </a:t>
            </a:r>
            <a:r>
              <a:rPr lang="en-US" sz="1400" smtClean="0"/>
              <a:t>we HAVE </a:t>
            </a:r>
            <a:r>
              <a:rPr lang="en-US" sz="1400" dirty="0" smtClean="0"/>
              <a:t>found the solution.</a:t>
            </a:r>
            <a:endParaRPr lang="en-US" sz="1400" dirty="0"/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5583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simply populate the brackets, by reading across the rows, as so: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9" name="TextBox 15368"/>
              <p:cNvSpPr txBox="1"/>
              <p:nvPr/>
            </p:nvSpPr>
            <p:spPr>
              <a:xfrm>
                <a:off x="4128116" y="5786295"/>
                <a:ext cx="59057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            )(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           )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369" name="TextBox 153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16" y="5786295"/>
                <a:ext cx="5905784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103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0" name="TextBox 15369"/>
              <p:cNvSpPr txBox="1"/>
              <p:nvPr/>
            </p:nvSpPr>
            <p:spPr>
              <a:xfrm>
                <a:off x="5693305" y="6302008"/>
                <a:ext cx="25631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 (3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4) (2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3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)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0" name="TextBox 153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305" y="6302008"/>
                <a:ext cx="2563142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476" t="-10526" r="-500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1" name="TextBox 15370"/>
              <p:cNvSpPr txBox="1"/>
              <p:nvPr/>
            </p:nvSpPr>
            <p:spPr>
              <a:xfrm>
                <a:off x="6032831" y="3038526"/>
                <a:ext cx="23166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        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4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1" name="TextBox 153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831" y="3038526"/>
                <a:ext cx="231666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421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4" name="TextBox 15373"/>
              <p:cNvSpPr txBox="1"/>
              <p:nvPr/>
            </p:nvSpPr>
            <p:spPr>
              <a:xfrm>
                <a:off x="6035563" y="3779071"/>
                <a:ext cx="23871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4" name="TextBox 153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563" y="3779071"/>
                <a:ext cx="2387192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82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5" name="TextBox 15374"/>
              <p:cNvSpPr txBox="1"/>
              <p:nvPr/>
            </p:nvSpPr>
            <p:spPr>
              <a:xfrm>
                <a:off x="4643998" y="5805146"/>
                <a:ext cx="24048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4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5" name="TextBox 153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998" y="5805146"/>
                <a:ext cx="2404826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406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6" name="TextBox 15375"/>
              <p:cNvSpPr txBox="1"/>
              <p:nvPr/>
            </p:nvSpPr>
            <p:spPr>
              <a:xfrm>
                <a:off x="7265519" y="5792716"/>
                <a:ext cx="23551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3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6" name="TextBox 153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519" y="5792716"/>
                <a:ext cx="2355132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4145" t="-10526" r="-233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514094" y="826287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17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094" y="826287"/>
                <a:ext cx="978153" cy="461665"/>
              </a:xfrm>
              <a:prstGeom prst="rect">
                <a:avLst/>
              </a:prstGeom>
              <a:blipFill rotWithShape="1">
                <a:blip r:embed="rId14"/>
                <a:stretch>
                  <a:fillRect t="-10667" r="-6875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/>
          <p:cNvSpPr/>
          <p:nvPr/>
        </p:nvSpPr>
        <p:spPr bwMode="auto">
          <a:xfrm>
            <a:off x="5803866" y="6322488"/>
            <a:ext cx="2438581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883160" y="4562256"/>
                <a:ext cx="910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17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160" y="4562256"/>
                <a:ext cx="910827" cy="461665"/>
              </a:xfrm>
              <a:prstGeom prst="rect">
                <a:avLst/>
              </a:prstGeom>
              <a:blipFill rotWithShape="1">
                <a:blip r:embed="rId15"/>
                <a:stretch>
                  <a:fillRect t="-10526" r="-733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6039725" y="841557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accent2"/>
                </a:solidFill>
              </a:rPr>
              <a:t>6</a:t>
            </a:r>
            <a:r>
              <a:rPr lang="en-GB" sz="24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aseline="30000" dirty="0" smtClean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401784" y="817247"/>
                <a:ext cx="8139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1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2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784" y="817247"/>
                <a:ext cx="813967" cy="461665"/>
              </a:xfrm>
              <a:prstGeom prst="rect">
                <a:avLst/>
              </a:prstGeom>
              <a:blipFill rotWithShape="1">
                <a:blip r:embed="rId16"/>
                <a:stretch>
                  <a:fillRect t="-9211" r="-373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74470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3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15369" grpId="0"/>
      <p:bldP spid="15370" grpId="0"/>
      <p:bldP spid="15371" grpId="0"/>
      <p:bldP spid="15374" grpId="0"/>
      <p:bldP spid="15375" grpId="0"/>
      <p:bldP spid="15376" grpId="0"/>
      <p:bldP spid="42" grpId="0"/>
      <p:bldP spid="45" grpId="0" animBg="1"/>
      <p:bldP spid="46" grpId="0"/>
      <p:bldP spid="47" grpId="0"/>
      <p:bldP spid="4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025519" y="883911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err="1" smtClean="0"/>
              <a:t>Factorising</a:t>
            </a:r>
            <a:r>
              <a:rPr lang="en-US" sz="2400" dirty="0" smtClean="0"/>
              <a:t> quadratic expressions takes plenty of </a:t>
            </a:r>
            <a:r>
              <a:rPr lang="en-US" sz="2400" dirty="0" err="1" smtClean="0"/>
              <a:t>practise</a:t>
            </a:r>
            <a:r>
              <a:rPr lang="en-US" sz="2400" dirty="0" smtClean="0"/>
              <a:t>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70" y="1067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17793" y="3339650"/>
                <a:ext cx="27161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	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6</a:t>
                </a:r>
                <a:r>
                  <a:rPr lang="en-GB" sz="24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chemeClr val="accent2"/>
                    </a:solidFill>
                  </a:rPr>
                  <a:t>2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17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v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chemeClr val="accent2"/>
                    </a:solidFill>
                  </a:rPr>
                  <a:t> 12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793" y="3339650"/>
                <a:ext cx="2716128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r="-157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958693" y="1336234"/>
            <a:ext cx="6295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The more you do – the easier </a:t>
            </a:r>
            <a:r>
              <a:rPr lang="en-GB" sz="2400" smtClean="0"/>
              <a:t>it will become!</a:t>
            </a:r>
            <a:endParaRPr lang="en-US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036533" y="4012619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 smtClean="0"/>
              <a:t>In special circumstances, there is one very important result.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36533" y="1823080"/>
                <a:ext cx="789962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And remember – it is often a good idea to check the answers you obtain by expanding the brackets: </a:t>
                </a:r>
              </a:p>
              <a:p>
                <a:endParaRPr lang="en-GB" sz="2400" dirty="0" smtClean="0"/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	   (3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4) 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3)   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533" y="1823080"/>
                <a:ext cx="7899622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157" t="-2713" b="-7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stCxn id="15" idx="2"/>
          </p:cNvCxnSpPr>
          <p:nvPr/>
        </p:nvCxnSpPr>
        <p:spPr bwMode="auto">
          <a:xfrm>
            <a:off x="7554043" y="2878358"/>
            <a:ext cx="6365" cy="11391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Arc 14"/>
          <p:cNvSpPr/>
          <p:nvPr/>
        </p:nvSpPr>
        <p:spPr bwMode="auto">
          <a:xfrm>
            <a:off x="6591306" y="2786903"/>
            <a:ext cx="969102" cy="218153"/>
          </a:xfrm>
          <a:prstGeom prst="arc">
            <a:avLst>
              <a:gd name="adj1" fmla="val 10654562"/>
              <a:gd name="adj2" fmla="val 214733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2815" y="4685588"/>
            <a:ext cx="78012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It is known as the ‘</a:t>
            </a:r>
            <a:r>
              <a:rPr lang="en-US" sz="2400" i="1" dirty="0" smtClean="0"/>
              <a:t>difference between two squares</a:t>
            </a:r>
            <a:r>
              <a:rPr lang="en-US" sz="2400" dirty="0" smtClean="0"/>
              <a:t>’ and </a:t>
            </a:r>
          </a:p>
          <a:p>
            <a:r>
              <a:rPr lang="en-US" sz="2400" dirty="0" smtClean="0"/>
              <a:t>can be used to </a:t>
            </a:r>
            <a:r>
              <a:rPr lang="en-US" sz="2400" dirty="0" err="1" smtClean="0"/>
              <a:t>factorise</a:t>
            </a:r>
            <a:r>
              <a:rPr lang="en-US" sz="2400" dirty="0" smtClean="0"/>
              <a:t> some expressions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022815" y="5809606"/>
            <a:ext cx="3779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next slide shows how.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8469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15" grpId="0" animBg="1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3025519" y="883911"/>
                <a:ext cx="9721081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2400" dirty="0" smtClean="0"/>
                  <a:t>You may know that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 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 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 smtClean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25519" y="883911"/>
                <a:ext cx="9721081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940" t="-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54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23244" y="6096013"/>
                <a:ext cx="29004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(2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5)(2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5)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244" y="6096013"/>
                <a:ext cx="2900474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025519" y="4654888"/>
            <a:ext cx="7544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The expression is a </a:t>
            </a:r>
            <a:r>
              <a:rPr lang="en-GB" sz="2400" i="1" dirty="0" smtClean="0"/>
              <a:t>difference </a:t>
            </a:r>
            <a:r>
              <a:rPr lang="en-GB" sz="2400" dirty="0" smtClean="0"/>
              <a:t>of </a:t>
            </a:r>
            <a:r>
              <a:rPr lang="en-GB" sz="2400" i="1" dirty="0" smtClean="0"/>
              <a:t>two squares</a:t>
            </a:r>
            <a:r>
              <a:rPr lang="en-GB" sz="2400" dirty="0" smtClean="0"/>
              <a:t>, </a:t>
            </a:r>
            <a:r>
              <a:rPr lang="en-GB" sz="2400" dirty="0"/>
              <a:t>namely</a:t>
            </a:r>
            <a:endParaRPr lang="en-GB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102636" y="3230948"/>
            <a:ext cx="8748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 smtClean="0"/>
              <a:t>We can use this result, </a:t>
            </a:r>
            <a:r>
              <a:rPr lang="en-GB" sz="2400" i="1" dirty="0" smtClean="0"/>
              <a:t>in reverse</a:t>
            </a:r>
            <a:r>
              <a:rPr lang="en-GB" sz="2400" dirty="0" smtClean="0"/>
              <a:t>, to help us factorise some expressions, i.e.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36532" y="1823080"/>
                <a:ext cx="87480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This result is known as the </a:t>
                </a:r>
                <a:r>
                  <a:rPr lang="en-US" sz="2400" dirty="0"/>
                  <a:t>‘</a:t>
                </a:r>
                <a:r>
                  <a:rPr lang="en-US" sz="2400" i="1" dirty="0"/>
                  <a:t>difference between two squares</a:t>
                </a:r>
                <a:r>
                  <a:rPr lang="en-US" sz="2400" dirty="0"/>
                  <a:t>’ </a:t>
                </a:r>
                <a:endParaRPr lang="en-US" sz="2400" dirty="0" smtClean="0"/>
              </a:p>
              <a:p>
                <a:r>
                  <a:rPr lang="en-GB" sz="2400" dirty="0" smtClean="0"/>
                  <a:t>For example: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	  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	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4) 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4)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>
                    <a:solidFill>
                      <a:schemeClr val="accent2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16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chemeClr val="accent2"/>
                    </a:solidFill>
                  </a:rPr>
                  <a:t>2</a:t>
                </a:r>
                <a:endParaRPr lang="en-GB" sz="240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532" y="1823080"/>
                <a:ext cx="8748099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1045" t="-3553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21560" y="4118977"/>
                <a:ext cx="40899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Now look at:	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 		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4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chemeClr val="accent2"/>
                    </a:solidFill>
                  </a:rPr>
                  <a:t>2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25</a:t>
                </a:r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560" y="4118977"/>
                <a:ext cx="408990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235" t="-10667" r="-1043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 bwMode="auto">
          <a:xfrm>
            <a:off x="5735960" y="772348"/>
            <a:ext cx="3672408" cy="81091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43132" y="5088373"/>
            <a:ext cx="4458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accent2"/>
                </a:solidFill>
              </a:rPr>
              <a:t>   (2</a:t>
            </a:r>
            <a:r>
              <a:rPr lang="en-GB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 smtClean="0">
                <a:solidFill>
                  <a:schemeClr val="accent2"/>
                </a:solidFill>
              </a:rPr>
              <a:t>)</a:t>
            </a:r>
            <a:r>
              <a:rPr lang="en-GB" sz="2400" baseline="30000" dirty="0" smtClean="0">
                <a:solidFill>
                  <a:schemeClr val="accent2"/>
                </a:solidFill>
              </a:rPr>
              <a:t>2</a:t>
            </a:r>
            <a:r>
              <a:rPr lang="en-GB" sz="2400" dirty="0" smtClean="0">
                <a:solidFill>
                  <a:schemeClr val="accent2"/>
                </a:solidFill>
              </a:rPr>
              <a:t>  and  5</a:t>
            </a:r>
            <a:r>
              <a:rPr lang="en-GB" sz="2400" baseline="30000" dirty="0" smtClean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  <a:p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35960" y="6091244"/>
                <a:ext cx="19954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accent2"/>
                    </a:solidFill>
                  </a:rPr>
                  <a:t>4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 smtClean="0">
                    <a:solidFill>
                      <a:schemeClr val="accent2"/>
                    </a:solidFill>
                  </a:rPr>
                  <a:t>2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 25	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6091244"/>
                <a:ext cx="1995418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489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102636" y="5570813"/>
            <a:ext cx="4600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</a:t>
            </a:r>
            <a:r>
              <a:rPr lang="en-US" sz="2400" dirty="0" smtClean="0"/>
              <a:t>nd can be </a:t>
            </a:r>
            <a:r>
              <a:rPr lang="en-US" sz="2400" dirty="0" err="1" smtClean="0"/>
              <a:t>factorised</a:t>
            </a:r>
            <a:r>
              <a:rPr lang="en-US" sz="2400" dirty="0" smtClean="0"/>
              <a:t> as below: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162927" y="3597183"/>
                <a:ext cx="35985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GB" sz="2400" dirty="0" smtClean="0">
                    <a:solidFill>
                      <a:schemeClr val="accent2"/>
                    </a:solidFill>
                  </a:rPr>
                  <a:t>4</a:t>
                </a:r>
                <a:r>
                  <a:rPr lang="en-GB" sz="2400" baseline="30000" dirty="0" smtClean="0">
                    <a:solidFill>
                      <a:schemeClr val="accent2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4)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927" y="3597183"/>
                <a:ext cx="3598549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10526" r="-16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7088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23" grpId="0"/>
      <p:bldP spid="6" grpId="0" animBg="1"/>
      <p:bldP spid="10" grpId="0"/>
      <p:bldP spid="12" grpId="0"/>
      <p:bldP spid="13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Quadratic </a:t>
            </a:r>
            <a:r>
              <a:rPr lang="en-US" altLang="en-US" sz="2800" b="1" dirty="0" err="1" smtClean="0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170" y="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88088" y="3409446"/>
                <a:ext cx="32435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	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9     3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      9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3409446"/>
                <a:ext cx="3243517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211" r="-940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72263" y="5615012"/>
                <a:ext cx="571771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And </a:t>
                </a:r>
                <a:r>
                  <a:rPr lang="en-GB" sz="2400" dirty="0" smtClean="0"/>
                  <a:t>one more: </a:t>
                </a:r>
                <a:r>
                  <a:rPr lang="en-GB" sz="2400" dirty="0"/>
                  <a:t>				</a:t>
                </a:r>
                <a:r>
                  <a:rPr lang="en-GB" sz="2400" dirty="0" smtClean="0"/>
                  <a:t>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49</a:t>
                </a:r>
              </a:p>
              <a:p>
                <a:r>
                  <a:rPr lang="en-GB" sz="1600" dirty="0" smtClean="0"/>
                  <a:t>(remember 1 is a square number!!)</a:t>
                </a:r>
                <a:endParaRPr lang="en-GB" sz="1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2263" y="5615012"/>
                <a:ext cx="5717719" cy="707886"/>
              </a:xfrm>
              <a:prstGeom prst="rect">
                <a:avLst/>
              </a:prstGeom>
              <a:blipFill rotWithShape="1">
                <a:blip r:embed="rId4"/>
                <a:stretch>
                  <a:fillRect l="-1706" t="-6034" r="-426" b="-103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25580" y="1562376"/>
                <a:ext cx="874809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First look to see if both terms are ‘</a:t>
                </a:r>
                <a:r>
                  <a:rPr lang="en-GB" sz="2400" i="1" dirty="0" smtClean="0"/>
                  <a:t>squares</a:t>
                </a:r>
                <a:r>
                  <a:rPr lang="en-GB" sz="2400" dirty="0" smtClean="0"/>
                  <a:t>’.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Answer: Yes		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 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/>
                  <a:t>and  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9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Now check to see whether they are being subtracted (i.e. a ‘</a:t>
                </a:r>
                <a:r>
                  <a:rPr lang="en-GB" sz="2400" i="1" dirty="0" smtClean="0"/>
                  <a:t>difference’</a:t>
                </a:r>
                <a:r>
                  <a:rPr lang="en-GB" sz="2400" dirty="0" smtClean="0"/>
                  <a:t> is being sought). 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Answer: Yes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Now you can factorise easily: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580" y="1562376"/>
                <a:ext cx="8748099" cy="2308324"/>
              </a:xfrm>
              <a:prstGeom prst="rect">
                <a:avLst/>
              </a:prstGeom>
              <a:blipFill rotWithShape="1">
                <a:blip r:embed="rId5"/>
                <a:stretch>
                  <a:fillRect l="-1115" t="-1847" b="-52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91859" y="914183"/>
                <a:ext cx="87480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Another example: 		9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 smtClean="0">
                        <a:solidFill>
                          <a:schemeClr val="tx1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81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859" y="914183"/>
                <a:ext cx="8748099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11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81894" y="4643036"/>
                <a:ext cx="44580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solidFill>
                      <a:srgbClr val="FF0000"/>
                    </a:solidFill>
                  </a:rPr>
                  <a:t>(4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6) (4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6)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894" y="4643036"/>
                <a:ext cx="4458064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2189" t="-51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44380" y="6053696"/>
                <a:ext cx="22295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7)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7)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4380" y="6053696"/>
                <a:ext cx="2229585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4098" t="-9211" r="-2459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199630" y="3399408"/>
                <a:ext cx="31422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   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 ) (   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  )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630" y="3399408"/>
                <a:ext cx="3142207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913" t="-10667" r="-1942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91859" y="4267297"/>
                <a:ext cx="60607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And another </a:t>
                </a:r>
                <a:r>
                  <a:rPr lang="en-GB" sz="2400" dirty="0"/>
                  <a:t>example: 		</a:t>
                </a:r>
                <a:r>
                  <a:rPr lang="en-GB" sz="2400" dirty="0" smtClean="0"/>
                  <a:t>		16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36</a:t>
                </a:r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859" y="4267297"/>
                <a:ext cx="6060762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1610" t="-9211" r="-40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64309" y="953628"/>
                <a:ext cx="4475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309" y="953628"/>
                <a:ext cx="447558" cy="40011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23229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6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4: </a:t>
            </a:r>
            <a:r>
              <a:rPr lang="en-US" altLang="en-US" sz="2800" b="1" dirty="0"/>
              <a:t>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387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F3.4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6551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Factorise</a:t>
            </a:r>
            <a:r>
              <a:rPr lang="en-US" sz="2400" dirty="0" smtClean="0"/>
              <a:t> each of these quadratic expressions.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108335" y="2381318"/>
                <a:ext cx="121058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2)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335" y="2381318"/>
                <a:ext cx="1210588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7538" t="-5882" r="-5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03879" y="3620281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GB" sz="2400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9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14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879" y="3620281"/>
                <a:ext cx="4104456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114336" y="2970795"/>
                <a:ext cx="28095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2) 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4336" y="2970795"/>
                <a:ext cx="280959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25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03879" y="2985823"/>
                <a:ext cx="32058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GB" sz="2400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8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879" y="2985823"/>
                <a:ext cx="3205871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099514" y="3656584"/>
                <a:ext cx="20938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7)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514" y="3656584"/>
                <a:ext cx="2093843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4665" t="-10526" r="-349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29252" y="2359975"/>
                <a:ext cx="31804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p</m:t>
                    </m:r>
                  </m:oMath>
                </a14:m>
                <a:r>
                  <a:rPr lang="en-GB" sz="2400" baseline="30000" dirty="0" smtClean="0">
                    <a:solidFill>
                      <a:schemeClr val="tx1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p</m:t>
                    </m:r>
                  </m:oMath>
                </a14:m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252" y="2359975"/>
                <a:ext cx="318049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7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108335" y="4275067"/>
                <a:ext cx="20938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4) 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5)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335" y="4275067"/>
                <a:ext cx="2093843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4360" t="-10526" r="-348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27716" y="4308819"/>
                <a:ext cx="3348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/>
                  <a:t> 9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20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716" y="4308819"/>
                <a:ext cx="3348373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91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03879" y="4934180"/>
                <a:ext cx="4175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baseline="30000" dirty="0" smtClean="0"/>
                  <a:t>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81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879" y="4934180"/>
                <a:ext cx="4175374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233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02247" y="5534023"/>
                <a:ext cx="35993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100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247" y="5534023"/>
                <a:ext cx="3599310" cy="830997"/>
              </a:xfrm>
              <a:prstGeom prst="rect">
                <a:avLst/>
              </a:prstGeom>
              <a:blipFill rotWithShape="1">
                <a:blip r:embed="rId12"/>
                <a:stretch>
                  <a:fillRect l="-677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03879" y="6097482"/>
                <a:ext cx="47460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baseline="30000" dirty="0" smtClean="0"/>
                  <a:t>2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9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5</m:t>
                    </m:r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879" y="6097482"/>
                <a:ext cx="4746072" cy="830997"/>
              </a:xfrm>
              <a:prstGeom prst="rect">
                <a:avLst/>
              </a:prstGeom>
              <a:blipFill rotWithShape="1">
                <a:blip r:embed="rId13"/>
                <a:stretch>
                  <a:fillRect l="-2057" t="-5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108335" y="4838579"/>
                <a:ext cx="21643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9)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9)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335" y="4838579"/>
                <a:ext cx="2164375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4225" t="-10667" r="-1972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114336" y="5462048"/>
                <a:ext cx="30720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(2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10) (2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10)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4336" y="5462048"/>
                <a:ext cx="3072012" cy="830997"/>
              </a:xfrm>
              <a:prstGeom prst="rect">
                <a:avLst/>
              </a:prstGeom>
              <a:blipFill rotWithShape="1">
                <a:blip r:embed="rId15"/>
                <a:stretch>
                  <a:fillRect l="-2976" t="-51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117312" y="6051315"/>
                <a:ext cx="24540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(2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1)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5)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312" y="6051315"/>
                <a:ext cx="2454005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3980" t="-9333" r="-1990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60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F3.4: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http://szalonta.hu/ske/text/F3/skef3s4.html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F3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F3.4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41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29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11007" y="923740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			</a:t>
                </a:r>
                <a:endParaRPr lang="en-GB" sz="2400" dirty="0" smtClean="0"/>
              </a:p>
              <a:p>
                <a:pPr algn="ctr"/>
                <a:r>
                  <a:rPr lang="en-GB" sz="2400" dirty="0"/>
                  <a:t> </a:t>
                </a:r>
                <a:r>
                  <a:rPr lang="en-GB" sz="2400" dirty="0" smtClean="0"/>
                  <a:t>     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20</a:t>
                </a:r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007" y="923740"/>
                <a:ext cx="9645335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530709" y="2040420"/>
            <a:ext cx="9533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What could ‘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/>
              <a:t>’ be? </a:t>
            </a:r>
          </a:p>
          <a:p>
            <a:endParaRPr lang="en-US" sz="2400" dirty="0"/>
          </a:p>
          <a:p>
            <a:r>
              <a:rPr lang="en-US" sz="2400" dirty="0" smtClean="0"/>
              <a:t>From the </a:t>
            </a:r>
            <a:r>
              <a:rPr lang="en-US" sz="2400" dirty="0" smtClean="0">
                <a:solidFill>
                  <a:schemeClr val="accent2"/>
                </a:solidFill>
              </a:rPr>
              <a:t>2</a:t>
            </a:r>
            <a:r>
              <a:rPr lang="en-US" sz="2400" baseline="30000" dirty="0" smtClean="0">
                <a:solidFill>
                  <a:schemeClr val="accent2"/>
                </a:solidFill>
              </a:rPr>
              <a:t>nd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equation</a:t>
            </a:r>
            <a:r>
              <a:rPr lang="en-US" sz="2400" dirty="0" smtClean="0"/>
              <a:t>, </a:t>
            </a:r>
          </a:p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558663" y="3419888"/>
            <a:ext cx="71928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And so now we can use this solution and ‘plug’ it in </a:t>
            </a:r>
          </a:p>
          <a:p>
            <a:r>
              <a:rPr lang="en-US" sz="2400" dirty="0" smtClean="0"/>
              <a:t>(i.e. substitute) this value into the </a:t>
            </a:r>
            <a:r>
              <a:rPr lang="en-US" sz="2400" dirty="0" smtClean="0">
                <a:solidFill>
                  <a:schemeClr val="accent2"/>
                </a:solidFill>
              </a:rPr>
              <a:t>1</a:t>
            </a:r>
            <a:r>
              <a:rPr lang="en-US" sz="2400" baseline="30000" dirty="0" smtClean="0">
                <a:solidFill>
                  <a:schemeClr val="accent2"/>
                </a:solidFill>
              </a:rPr>
              <a:t>st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equation</a:t>
            </a:r>
            <a:r>
              <a:rPr lang="en-US" sz="2400" dirty="0" smtClean="0"/>
              <a:t>.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48271" y="4275940"/>
                <a:ext cx="571743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24	</a:t>
                </a:r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10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 		</a:t>
                </a:r>
                <a:endParaRPr lang="en-GB" sz="2400" dirty="0" smtClean="0"/>
              </a:p>
              <a:p>
                <a:pPr algn="ctr"/>
                <a:r>
                  <a:rPr lang="en-GB" sz="2400" dirty="0" smtClean="0"/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14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271" y="4275940"/>
                <a:ext cx="5717438" cy="1200329"/>
              </a:xfrm>
              <a:prstGeom prst="rect">
                <a:avLst/>
              </a:prstGeom>
              <a:blipFill rotWithShape="1">
                <a:blip r:embed="rId4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558663" y="4697433"/>
            <a:ext cx="2871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Substitute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400" dirty="0" smtClean="0"/>
              <a:t> value into </a:t>
            </a:r>
            <a:r>
              <a:rPr lang="en-US" sz="1400" dirty="0" smtClean="0">
                <a:solidFill>
                  <a:schemeClr val="accent2"/>
                </a:solidFill>
              </a:rPr>
              <a:t>equation  1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58663" y="5035987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Now solve for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97011" y="135442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97010" y="92374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1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8536791" y="1167526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>
            <a:off x="8566654" y="1540368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92523" y="2049047"/>
            <a:ext cx="2689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could </a:t>
            </a:r>
            <a:r>
              <a:rPr lang="en-US" sz="2400" dirty="0" smtClean="0"/>
              <a:t>‘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smtClean="0"/>
              <a:t>’ </a:t>
            </a:r>
            <a:r>
              <a:rPr lang="en-US" sz="2400" dirty="0"/>
              <a:t>be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3558663" y="5520182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Solutions: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60031" y="5533040"/>
                <a:ext cx="60209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10   		    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14</a:t>
                </a: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 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031" y="5533040"/>
                <a:ext cx="6020919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518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558663" y="944655"/>
            <a:ext cx="104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Solve:</a:t>
            </a:r>
            <a:endParaRPr lang="en-US" sz="2400" dirty="0"/>
          </a:p>
        </p:txBody>
      </p:sp>
      <p:sp>
        <p:nvSpPr>
          <p:cNvPr id="21" name="Oval 20"/>
          <p:cNvSpPr/>
          <p:nvPr/>
        </p:nvSpPr>
        <p:spPr bwMode="auto">
          <a:xfrm>
            <a:off x="9897010" y="1375543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897009" y="931468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6881350" y="5501324"/>
            <a:ext cx="3342994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732644" y="2771677"/>
                <a:ext cx="34756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we can work out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644" y="2771677"/>
                <a:ext cx="3475631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627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3530354" y="2431196"/>
            <a:ext cx="362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First, label the equations.</a:t>
            </a:r>
            <a:endParaRPr lang="en-US" sz="2400" dirty="0"/>
          </a:p>
        </p:txBody>
      </p:sp>
      <p:sp>
        <p:nvSpPr>
          <p:cNvPr id="26" name="Oval 25"/>
          <p:cNvSpPr/>
          <p:nvPr/>
        </p:nvSpPr>
        <p:spPr bwMode="auto">
          <a:xfrm>
            <a:off x="6168008" y="4731891"/>
            <a:ext cx="172196" cy="238860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567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4" grpId="0"/>
      <p:bldP spid="16" grpId="0"/>
      <p:bldP spid="3" grpId="0"/>
      <p:bldP spid="4" grpId="0"/>
      <p:bldP spid="15" grpId="0"/>
      <p:bldP spid="20" grpId="0"/>
      <p:bldP spid="21" grpId="0" animBg="1"/>
      <p:bldP spid="23" grpId="0" animBg="1"/>
      <p:bldP spid="22" grpId="0" animBg="1"/>
      <p:bldP spid="24" grpId="0"/>
      <p:bldP spid="2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04197" y="1499587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There are 3 ways to </a:t>
            </a:r>
            <a:r>
              <a:rPr lang="en-GB" sz="2400" i="1" dirty="0" smtClean="0"/>
              <a:t>solve</a:t>
            </a:r>
            <a:r>
              <a:rPr lang="en-GB" sz="2400" dirty="0" smtClean="0"/>
              <a:t> </a:t>
            </a:r>
            <a:r>
              <a:rPr lang="en-GB" sz="2400" b="1" dirty="0" smtClean="0"/>
              <a:t>simultaneous linear equations</a:t>
            </a:r>
            <a:r>
              <a:rPr lang="en-GB" sz="2400" dirty="0" smtClean="0"/>
              <a:t>: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592102" y="2312464"/>
            <a:ext cx="9533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b</a:t>
            </a:r>
            <a:r>
              <a:rPr lang="en-US" sz="2400" dirty="0" smtClean="0"/>
              <a:t>y </a:t>
            </a:r>
            <a:r>
              <a:rPr lang="en-US" sz="2400" i="1" dirty="0" smtClean="0"/>
              <a:t>substitution</a:t>
            </a:r>
            <a:r>
              <a:rPr lang="en-US" sz="2400" dirty="0" smtClean="0"/>
              <a:t> (as in the example on previous slides);  </a:t>
            </a:r>
            <a:endParaRPr lang="en-US" sz="24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by </a:t>
            </a:r>
            <a:r>
              <a:rPr lang="en-US" sz="2400" i="1" dirty="0"/>
              <a:t>drawing </a:t>
            </a:r>
            <a:r>
              <a:rPr lang="en-US" sz="2400" i="1" dirty="0" smtClean="0"/>
              <a:t>graphs </a:t>
            </a:r>
            <a:r>
              <a:rPr lang="en-US" sz="2400" dirty="0" smtClean="0"/>
              <a:t>(and finding the coordinates of where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the 2 lines cross); </a:t>
            </a:r>
            <a:endParaRPr lang="en-US" sz="24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by </a:t>
            </a:r>
            <a:r>
              <a:rPr lang="en-US" sz="2400" i="1" dirty="0" smtClean="0"/>
              <a:t>elimination.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927648" y="1279944"/>
            <a:ext cx="8784976" cy="5204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5680" y="4059705"/>
            <a:ext cx="6426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 will look at the method of </a:t>
            </a:r>
            <a:r>
              <a:rPr lang="en-US" sz="2400" i="1" dirty="0" smtClean="0"/>
              <a:t>elimination</a:t>
            </a:r>
            <a:r>
              <a:rPr lang="en-US" sz="2400" dirty="0" smtClean="0"/>
              <a:t> next.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61417" y="4632758"/>
                <a:ext cx="571743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	and</a:t>
                </a:r>
              </a:p>
              <a:p>
                <a:pPr algn="ctr"/>
                <a:r>
                  <a:rPr lang="en-GB" sz="2400" dirty="0" smtClean="0"/>
                  <a:t>  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417" y="4632758"/>
                <a:ext cx="5717438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068098" y="4632758"/>
            <a:ext cx="1747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Try solving: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447380" y="6012865"/>
            <a:ext cx="29113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See next slide for worked solution.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73550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36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11007" y="923740"/>
                <a:ext cx="964533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</a:t>
                </a:r>
                <a:r>
                  <a:rPr lang="en-GB" sz="2400" dirty="0"/>
                  <a:t>			</a:t>
                </a:r>
              </a:p>
              <a:p>
                <a:pPr algn="ctr"/>
                <a:r>
                  <a:rPr lang="en-GB" sz="2400" dirty="0" smtClean="0"/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</a:p>
              <a:p>
                <a:pPr algn="ctr"/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007" y="923740"/>
                <a:ext cx="9645335" cy="1200329"/>
              </a:xfrm>
              <a:prstGeom prst="rect">
                <a:avLst/>
              </a:prstGeom>
              <a:blipFill rotWithShape="1">
                <a:blip r:embed="rId3"/>
                <a:stretch>
                  <a:fillRect t="-40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374166" y="2139252"/>
            <a:ext cx="9533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          is multiplied by 3, so that it contains the</a:t>
            </a:r>
          </a:p>
          <a:p>
            <a:r>
              <a:rPr lang="en-US" sz="2400" dirty="0" smtClean="0"/>
              <a:t>same number of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/>
              <a:t>’s as </a:t>
            </a:r>
            <a:r>
              <a:rPr lang="en-US" sz="2400" dirty="0" smtClean="0">
                <a:solidFill>
                  <a:schemeClr val="accent2"/>
                </a:solidFill>
              </a:rPr>
              <a:t>equation 2 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Let the new equation be labelled </a:t>
            </a:r>
            <a:r>
              <a:rPr lang="en-US" sz="2400" dirty="0" smtClean="0">
                <a:solidFill>
                  <a:schemeClr val="accent2"/>
                </a:solidFill>
              </a:rPr>
              <a:t>3 </a:t>
            </a:r>
            <a:r>
              <a:rPr lang="en-US" sz="2400" dirty="0" smtClean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7200" y="4276893"/>
            <a:ext cx="66704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To </a:t>
            </a:r>
            <a:r>
              <a:rPr lang="en-US" sz="2400" i="1" dirty="0" smtClean="0"/>
              <a:t>eliminate</a:t>
            </a:r>
            <a:r>
              <a:rPr lang="en-US" sz="2400" dirty="0" smtClean="0"/>
              <a:t> a variable (in this case, the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/>
              <a:t>’s), 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equation 2 </a:t>
            </a:r>
            <a:r>
              <a:rPr lang="en-US" sz="2400" dirty="0" smtClean="0"/>
              <a:t> is now </a:t>
            </a:r>
            <a:r>
              <a:rPr lang="en-US" sz="2400" i="1" dirty="0" smtClean="0"/>
              <a:t>subtracted from </a:t>
            </a:r>
            <a:r>
              <a:rPr lang="en-US" sz="2400" dirty="0" smtClean="0">
                <a:solidFill>
                  <a:schemeClr val="accent2"/>
                </a:solidFill>
              </a:rPr>
              <a:t>equation 3 </a:t>
            </a:r>
            <a:r>
              <a:rPr lang="en-US" sz="2400" dirty="0" smtClean="0"/>
              <a:t>.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24092" y="5145404"/>
                <a:ext cx="571743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  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15</a:t>
                </a:r>
                <a:r>
                  <a:rPr lang="en-GB" sz="2400" dirty="0"/>
                  <a:t>			</a:t>
                </a:r>
                <a:endParaRPr lang="en-GB" sz="2400" dirty="0" smtClean="0"/>
              </a:p>
              <a:p>
                <a:pPr algn="ctr"/>
                <a:r>
                  <a:rPr lang="en-GB" sz="2400" dirty="0" smtClean="0"/>
                  <a:t> 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/>
                  <a:t>   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  </a:t>
                </a:r>
                <a:endParaRPr lang="en-GB" sz="2400" dirty="0" smtClean="0"/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            5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10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092" y="5145404"/>
                <a:ext cx="5717438" cy="1200329"/>
              </a:xfrm>
              <a:prstGeom prst="rect">
                <a:avLst/>
              </a:prstGeom>
              <a:blipFill rotWithShape="1">
                <a:blip r:embed="rId4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427200" y="3390210"/>
            <a:ext cx="2055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2"/>
                </a:solidFill>
              </a:rPr>
              <a:t>equation 1 </a:t>
            </a:r>
            <a:r>
              <a:rPr lang="en-US" sz="1400" dirty="0" smtClean="0"/>
              <a:t>is multiplied </a:t>
            </a:r>
          </a:p>
          <a:p>
            <a:r>
              <a:rPr lang="en-US" sz="1400" dirty="0" smtClean="0"/>
              <a:t>throughout by 3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9897011" y="135442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97008" y="93727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1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8552847" y="1180994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>
            <a:off x="8566654" y="1540368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428030" y="3421157"/>
                <a:ext cx="349546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    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6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15		</a:t>
                </a:r>
              </a:p>
              <a:p>
                <a:pPr algn="ctr"/>
                <a:r>
                  <a:rPr lang="en-GB" sz="2400" dirty="0" smtClean="0"/>
                  <a:t>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  <a:r>
                  <a:rPr lang="en-GB" sz="2400" dirty="0" smtClean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  </a:t>
                </a:r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030" y="3421157"/>
                <a:ext cx="3495468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359335" y="948238"/>
            <a:ext cx="2959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Label the equations:</a:t>
            </a:r>
            <a:endParaRPr lang="en-US" sz="2400" dirty="0"/>
          </a:p>
        </p:txBody>
      </p:sp>
      <p:sp>
        <p:nvSpPr>
          <p:cNvPr id="21" name="Oval 20"/>
          <p:cNvSpPr/>
          <p:nvPr/>
        </p:nvSpPr>
        <p:spPr bwMode="auto">
          <a:xfrm>
            <a:off x="9897010" y="1375543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897009" y="931468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359335" y="6338586"/>
                <a:ext cx="3816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Solving 5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10 gives</a:t>
                </a:r>
                <a:r>
                  <a:rPr lang="en-US" sz="2400" dirty="0" smtClean="0"/>
                  <a:t> 	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335" y="6338586"/>
                <a:ext cx="3816429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39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 bwMode="auto">
          <a:xfrm>
            <a:off x="8526870" y="3643858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 bwMode="auto">
          <a:xfrm>
            <a:off x="8526870" y="4010545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877215" y="34553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77215" y="37903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9877214" y="3470984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9897008" y="3839905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2854" y="5570891"/>
            <a:ext cx="29084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________________</a:t>
            </a:r>
            <a:r>
              <a:rPr lang="en-GB" dirty="0"/>
              <a:t>	</a:t>
            </a:r>
          </a:p>
          <a:p>
            <a:endParaRPr lang="en-US" dirty="0"/>
          </a:p>
        </p:txBody>
      </p:sp>
      <p:sp>
        <p:nvSpPr>
          <p:cNvPr id="33" name="Oval 32"/>
          <p:cNvSpPr/>
          <p:nvPr/>
        </p:nvSpPr>
        <p:spPr bwMode="auto">
          <a:xfrm>
            <a:off x="4691401" y="2213735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7812689" y="2523450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7878740" y="2927572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4675399" y="4702316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9443322" y="4663974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4220043" y="3442504"/>
            <a:ext cx="172196" cy="238860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7006495" y="6743576"/>
            <a:ext cx="103591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5942093" y="5984259"/>
            <a:ext cx="2467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________________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22942" y="5476810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942" y="5476810"/>
                <a:ext cx="498855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101226" y="6281911"/>
                <a:ext cx="10454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</a:t>
                </a:r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226" y="6281911"/>
                <a:ext cx="1045479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10526" r="-818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391130" y="2130739"/>
            <a:ext cx="1657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Equation 1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857703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4" grpId="0"/>
      <p:bldP spid="3" grpId="0"/>
      <p:bldP spid="4" grpId="0"/>
      <p:bldP spid="20" grpId="0"/>
      <p:bldP spid="21" grpId="0" animBg="1"/>
      <p:bldP spid="23" grpId="0" animBg="1"/>
      <p:bldP spid="24" grpId="0"/>
      <p:bldP spid="28" grpId="0"/>
      <p:bldP spid="30" grpId="0"/>
      <p:bldP spid="31" grpId="0" animBg="1"/>
      <p:bldP spid="32" grpId="0" animBg="1"/>
      <p:bldP spid="10" grpId="0"/>
      <p:bldP spid="33" grpId="1" animBg="1"/>
      <p:bldP spid="34" grpId="1" animBg="1"/>
      <p:bldP spid="35" grpId="1" animBg="1"/>
      <p:bldP spid="36" grpId="0" animBg="1"/>
      <p:bldP spid="37" grpId="0" animBg="1"/>
      <p:bldP spid="38" grpId="0" animBg="1"/>
      <p:bldP spid="13" grpId="0"/>
      <p:bldP spid="18" grpId="0"/>
      <p:bldP spid="1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79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79045" y="2064732"/>
                <a:ext cx="964533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 	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   2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     </a:t>
                </a:r>
                <a:r>
                  <a:rPr lang="en-GB" sz="2400" dirty="0"/>
                  <a:t>			</a:t>
                </a:r>
                <a:endParaRPr lang="en-GB" sz="2400" dirty="0" smtClean="0"/>
              </a:p>
              <a:p>
                <a:pPr algn="ctr"/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(2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2)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</a:t>
                </a:r>
              </a:p>
              <a:p>
                <a:pPr algn="ctr"/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 smtClean="0"/>
                  <a:t>     </a:t>
                </a:r>
                <a:r>
                  <a:rPr lang="en-US" sz="2400" dirty="0" smtClean="0"/>
                  <a:t>4   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</a:t>
                </a:r>
              </a:p>
              <a:p>
                <a:pPr algn="ctr"/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       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045" y="2064732"/>
                <a:ext cx="9645335" cy="1569660"/>
              </a:xfrm>
              <a:prstGeom prst="rect">
                <a:avLst/>
              </a:prstGeom>
              <a:blipFill rotWithShape="1">
                <a:blip r:embed="rId3"/>
                <a:stretch>
                  <a:fillRect t="-3113" b="-8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09524" y="3974164"/>
            <a:ext cx="953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check these solutions in </a:t>
            </a:r>
            <a:r>
              <a:rPr lang="en-US" sz="2400" dirty="0" smtClean="0">
                <a:solidFill>
                  <a:schemeClr val="accent2"/>
                </a:solidFill>
              </a:rPr>
              <a:t>equation 2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13519" y="4491004"/>
                <a:ext cx="336245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dirty="0" smtClean="0"/>
                  <a:t>	       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</a:t>
                </a:r>
                <a:r>
                  <a:rPr lang="en-GB" sz="2400" dirty="0"/>
                  <a:t>			</a:t>
                </a:r>
                <a:endParaRPr lang="en-GB" sz="2400" dirty="0" smtClean="0"/>
              </a:p>
              <a:p>
                <a:pPr algn="ctr"/>
                <a:r>
                  <a:rPr lang="en-GB" sz="2400" dirty="0" smtClean="0"/>
                  <a:t>(3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1)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5✔</a:t>
                </a:r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519" y="4491004"/>
                <a:ext cx="3362459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82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24766" y="5762939"/>
                <a:ext cx="60209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   			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 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766" y="5762939"/>
                <a:ext cx="6020919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518" t="-5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409524" y="1495188"/>
            <a:ext cx="7970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value of y is now substituted into </a:t>
            </a:r>
            <a:r>
              <a:rPr lang="en-US" sz="2400" dirty="0">
                <a:solidFill>
                  <a:schemeClr val="accent2"/>
                </a:solidFill>
              </a:rPr>
              <a:t>equation 1 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/>
              <a:t>to </a:t>
            </a:r>
            <a:r>
              <a:rPr lang="en-US" sz="2400" dirty="0"/>
              <a:t>give: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8571557" y="4056769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840416" y="1536525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4008" y="5762868"/>
            <a:ext cx="3511970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40008" y="5716773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</a:t>
            </a:r>
            <a:r>
              <a:rPr lang="en-GB" sz="2400" dirty="0" err="1" smtClean="0"/>
              <a:t>utions</a:t>
            </a:r>
            <a:r>
              <a:rPr lang="en-GB" sz="2400" dirty="0" smtClean="0"/>
              <a:t>: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03050" y="774263"/>
                <a:ext cx="29058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We now know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2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050" y="774263"/>
                <a:ext cx="290586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145" t="-10526" r="-167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 bwMode="auto">
          <a:xfrm>
            <a:off x="6096000" y="3582390"/>
            <a:ext cx="2160240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328540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21" grpId="0" animBg="1"/>
      <p:bldP spid="23" grpId="0" animBg="1"/>
      <p:bldP spid="22" grpId="0" animBg="1"/>
      <p:bldP spid="2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910" y="10299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76962" y="1309356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   7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23</a:t>
                </a:r>
                <a:r>
                  <a:rPr lang="en-GB" sz="2400" dirty="0"/>
                  <a:t>			</a:t>
                </a:r>
              </a:p>
              <a:p>
                <a:pPr algn="ctr"/>
                <a:r>
                  <a:rPr lang="en-GB" sz="2400" dirty="0" smtClean="0"/>
                  <a:t>    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39</a:t>
                </a:r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962" y="1309356"/>
                <a:ext cx="9645335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73533" y="2153771"/>
                <a:ext cx="9533304" cy="2185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2"/>
                    </a:solidFill>
                  </a:rPr>
                  <a:t>Equation 1  </a:t>
                </a:r>
                <a:r>
                  <a:rPr lang="en-US" sz="2400" dirty="0" smtClean="0"/>
                  <a:t>is multiplied by 2.</a:t>
                </a:r>
              </a:p>
              <a:p>
                <a:r>
                  <a:rPr lang="en-US" sz="2400" dirty="0" smtClean="0"/>
                  <a:t>Label the new equation 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3 </a:t>
                </a:r>
                <a:r>
                  <a:rPr lang="en-US" sz="2400" dirty="0" smtClean="0"/>
                  <a:t>.</a:t>
                </a:r>
              </a:p>
              <a:p>
                <a:endParaRPr lang="en-US" sz="2400" dirty="0"/>
              </a:p>
              <a:p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1600" i="1" dirty="0" smtClean="0"/>
                  <a:t>Note: One equation has </a:t>
                </a:r>
                <a14:m>
                  <m:oMath xmlns:m="http://schemas.openxmlformats.org/officeDocument/2006/math">
                    <m:r>
                      <a:rPr lang="en-GB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600" i="1" dirty="0"/>
                  <a:t> 4</a:t>
                </a:r>
                <a:r>
                  <a:rPr lang="en-GB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00" i="1" dirty="0"/>
                  <a:t> </a:t>
                </a:r>
                <a:r>
                  <a:rPr lang="en-GB" sz="1600" i="1" dirty="0" smtClean="0"/>
                  <a:t>and the other has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i="1" dirty="0"/>
                  <a:t> </a:t>
                </a:r>
                <a:r>
                  <a:rPr lang="en-GB" sz="1600" i="1" dirty="0" smtClean="0"/>
                  <a:t>4</a:t>
                </a:r>
                <a:r>
                  <a:rPr lang="en-GB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00" i="1" dirty="0" smtClean="0"/>
                  <a:t> </a:t>
                </a:r>
                <a:endParaRPr lang="en-US" sz="1600" i="1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533" y="2153771"/>
                <a:ext cx="9533304" cy="2185214"/>
              </a:xfrm>
              <a:prstGeom prst="rect">
                <a:avLst/>
              </a:prstGeom>
              <a:blipFill rotWithShape="1">
                <a:blip r:embed="rId4"/>
                <a:stretch>
                  <a:fillRect l="-959" t="-1950" b="-25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821279" y="4253916"/>
            <a:ext cx="8686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To </a:t>
            </a:r>
            <a:r>
              <a:rPr lang="en-US" sz="2400" i="1" dirty="0" smtClean="0"/>
              <a:t>eliminate</a:t>
            </a:r>
            <a:r>
              <a:rPr lang="en-US" sz="2400" dirty="0" smtClean="0"/>
              <a:t> the y’s, </a:t>
            </a:r>
            <a:r>
              <a:rPr lang="en-US" sz="2400" dirty="0" smtClean="0">
                <a:solidFill>
                  <a:schemeClr val="accent2"/>
                </a:solidFill>
              </a:rPr>
              <a:t>equation 3 </a:t>
            </a:r>
            <a:r>
              <a:rPr lang="en-US" sz="2400" dirty="0" smtClean="0"/>
              <a:t> is now </a:t>
            </a:r>
            <a:r>
              <a:rPr lang="en-US" sz="2400" i="1" dirty="0" smtClean="0"/>
              <a:t>added to </a:t>
            </a:r>
            <a:r>
              <a:rPr lang="en-US" sz="2400" dirty="0" smtClean="0">
                <a:solidFill>
                  <a:schemeClr val="accent2"/>
                </a:solidFill>
              </a:rPr>
              <a:t>equation 2 </a:t>
            </a:r>
            <a:r>
              <a:rPr lang="en-US" sz="2400" dirty="0" smtClean="0"/>
              <a:t>.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71542" y="4879888"/>
                <a:ext cx="571743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14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46 			</a:t>
                </a:r>
              </a:p>
              <a:p>
                <a:pPr algn="ctr"/>
                <a:r>
                  <a:rPr lang="en-GB" sz="2400" dirty="0" smtClean="0"/>
                  <a:t> 3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39  </a:t>
                </a:r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      17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85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542" y="4879888"/>
                <a:ext cx="5717438" cy="1200329"/>
              </a:xfrm>
              <a:prstGeom prst="rect">
                <a:avLst/>
              </a:prstGeom>
              <a:blipFill rotWithShape="1">
                <a:blip r:embed="rId5"/>
                <a:stretch>
                  <a:fillRect t="-4082" b="-112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27199" y="3102908"/>
                <a:ext cx="13869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accent2"/>
                    </a:solidFill>
                  </a:rPr>
                  <a:t>equation 1 </a:t>
                </a:r>
                <a14:m>
                  <m:oMath xmlns:m="http://schemas.openxmlformats.org/officeDocument/2006/math">
                    <m:r>
                      <a:rPr lang="en-GB" sz="1400" b="0" i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1400" dirty="0" smtClean="0"/>
                  <a:t> 2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199" y="3102908"/>
                <a:ext cx="1386918" cy="307777"/>
              </a:xfrm>
              <a:prstGeom prst="rect">
                <a:avLst/>
              </a:prstGeom>
              <a:blipFill rotWithShape="0">
                <a:blip r:embed="rId6"/>
                <a:stretch>
                  <a:fillRect l="-1316" t="-84000" b="-1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9897008" y="175443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77214" y="135134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1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8566654" y="1581566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>
            <a:off x="8566654" y="1893805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00957" y="2995847"/>
                <a:ext cx="381643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dirty="0" smtClean="0"/>
                  <a:t>	   14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46</a:t>
                </a:r>
                <a:r>
                  <a:rPr lang="en-GB" sz="2400" dirty="0"/>
                  <a:t>			</a:t>
                </a:r>
                <a:endParaRPr lang="en-GB" sz="2400" dirty="0" smtClean="0"/>
              </a:p>
              <a:p>
                <a:pPr algn="ctr"/>
                <a:r>
                  <a:rPr lang="en-GB" sz="2400" dirty="0" smtClean="0"/>
                  <a:t>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 smtClean="0"/>
                  <a:t> 39  </a:t>
                </a:r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0957" y="2995847"/>
                <a:ext cx="3816430" cy="830997"/>
              </a:xfrm>
              <a:prstGeom prst="rect">
                <a:avLst/>
              </a:prstGeom>
              <a:blipFill rotWithShape="1">
                <a:blip r:embed="rId7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7401126" y="749402"/>
            <a:ext cx="2959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Label the equations:</a:t>
            </a:r>
            <a:endParaRPr lang="en-US" sz="2400" dirty="0"/>
          </a:p>
        </p:txBody>
      </p:sp>
      <p:sp>
        <p:nvSpPr>
          <p:cNvPr id="21" name="Oval 20"/>
          <p:cNvSpPr/>
          <p:nvPr/>
        </p:nvSpPr>
        <p:spPr bwMode="auto">
          <a:xfrm>
            <a:off x="9908064" y="1717756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897008" y="1331758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991851" y="6258002"/>
                <a:ext cx="42704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Solving 17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85 gives</a:t>
                </a:r>
                <a:r>
                  <a:rPr lang="en-US" sz="2400" dirty="0" smtClean="0"/>
                  <a:t> 	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851" y="6258002"/>
                <a:ext cx="4270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286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 bwMode="auto">
          <a:xfrm>
            <a:off x="8601097" y="3232483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 bwMode="auto">
          <a:xfrm>
            <a:off x="8601097" y="3630451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877214" y="303980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77214" y="343072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9877214" y="3012343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9879489" y="3507023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9424" y="5320445"/>
            <a:ext cx="2454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 _____________</a:t>
            </a:r>
            <a:r>
              <a:rPr lang="en-GB" dirty="0"/>
              <a:t>	</a:t>
            </a:r>
          </a:p>
          <a:p>
            <a:endParaRPr lang="en-US" dirty="0"/>
          </a:p>
        </p:txBody>
      </p:sp>
      <p:sp>
        <p:nvSpPr>
          <p:cNvPr id="33" name="Oval 32"/>
          <p:cNvSpPr/>
          <p:nvPr/>
        </p:nvSpPr>
        <p:spPr bwMode="auto">
          <a:xfrm>
            <a:off x="4177242" y="2234146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6804284" y="4349420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10632504" y="4295253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4598625" y="3121015"/>
            <a:ext cx="172196" cy="238860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3533" y="768062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Here is another example:</a:t>
            </a:r>
            <a:endParaRPr lang="en-US" sz="2400" dirty="0"/>
          </a:p>
        </p:txBody>
      </p:sp>
      <p:sp>
        <p:nvSpPr>
          <p:cNvPr id="39" name="Oval 38"/>
          <p:cNvSpPr/>
          <p:nvPr/>
        </p:nvSpPr>
        <p:spPr bwMode="auto">
          <a:xfrm>
            <a:off x="6123107" y="2552954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7119415" y="6706189"/>
            <a:ext cx="927123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192860" y="5738893"/>
            <a:ext cx="2361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_____________</a:t>
            </a:r>
            <a:r>
              <a:rPr lang="en-GB" dirty="0"/>
              <a:t>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161194" y="5290154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1194" y="5290154"/>
                <a:ext cx="498855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196760" y="6258002"/>
                <a:ext cx="14816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5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760" y="6258002"/>
                <a:ext cx="1481682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6584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55506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4" grpId="0"/>
      <p:bldP spid="3" grpId="0"/>
      <p:bldP spid="4" grpId="0"/>
      <p:bldP spid="20" grpId="0"/>
      <p:bldP spid="21" grpId="0" animBg="1"/>
      <p:bldP spid="23" grpId="0" animBg="1"/>
      <p:bldP spid="24" grpId="0"/>
      <p:bldP spid="28" grpId="0"/>
      <p:bldP spid="30" grpId="0"/>
      <p:bldP spid="31" grpId="0" animBg="1"/>
      <p:bldP spid="32" grpId="0" animBg="1"/>
      <p:bldP spid="33" grpId="0" animBg="1"/>
      <p:bldP spid="36" grpId="0" animBg="1"/>
      <p:bldP spid="37" grpId="0" animBg="1"/>
      <p:bldP spid="38" grpId="0" animBg="1"/>
      <p:bldP spid="5" grpId="0"/>
      <p:bldP spid="39" grpId="0" animBg="1"/>
      <p:bldP spid="18" grpId="0"/>
      <p:bldP spid="22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Simultaneous Linear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96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76962" y="1576760"/>
                <a:ext cx="964533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		        </a:t>
                </a:r>
                <a:r>
                  <a:rPr lang="en-GB" sz="2400" dirty="0"/>
                  <a:t> 3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39</a:t>
                </a:r>
                <a:r>
                  <a:rPr lang="en-GB" sz="2400" dirty="0"/>
                  <a:t>			</a:t>
                </a:r>
                <a:endParaRPr lang="en-GB" sz="2400" dirty="0" smtClean="0"/>
              </a:p>
              <a:p>
                <a:pPr algn="ctr"/>
                <a:r>
                  <a:rPr lang="en-GB" sz="2400" dirty="0" smtClean="0"/>
                  <a:t>(</a:t>
                </a:r>
                <a:r>
                  <a:rPr lang="en-GB" sz="2400" dirty="0"/>
                  <a:t>3</a:t>
                </a:r>
                <a:r>
                  <a:rPr lang="en-GB" sz="2400" dirty="0" smtClean="0"/>
                  <a:t>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US" sz="2400" dirty="0" smtClean="0"/>
                  <a:t>)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39</a:t>
                </a:r>
              </a:p>
              <a:p>
                <a:pPr algn="ctr"/>
                <a:r>
                  <a:rPr lang="en-GB" sz="2400" dirty="0" smtClean="0"/>
                  <a:t>       15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39</a:t>
                </a:r>
              </a:p>
              <a:p>
                <a:pPr algn="ctr"/>
                <a:r>
                  <a:rPr lang="en-GB" sz="2400" dirty="0" smtClean="0"/>
                  <a:t>               4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24</a:t>
                </a:r>
              </a:p>
              <a:p>
                <a:pPr algn="ctr"/>
                <a:r>
                  <a:rPr lang="en-GB" sz="2400" dirty="0" smtClean="0">
                    <a:solidFill>
                      <a:srgbClr val="FF0000"/>
                    </a:solidFill>
                  </a:rPr>
                  <a:t>	 	   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6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962" y="1576760"/>
                <a:ext cx="9645335" cy="1938992"/>
              </a:xfrm>
              <a:prstGeom prst="rect">
                <a:avLst/>
              </a:prstGeom>
              <a:blipFill rotWithShape="1">
                <a:blip r:embed="rId3"/>
                <a:stretch>
                  <a:fillRect t="-2516" b="-62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09524" y="3574509"/>
            <a:ext cx="953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check these solutions in </a:t>
            </a:r>
            <a:r>
              <a:rPr lang="en-US" sz="2400" dirty="0" smtClean="0">
                <a:solidFill>
                  <a:schemeClr val="accent2"/>
                </a:solidFill>
              </a:rPr>
              <a:t>equation 1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37444" y="3985157"/>
                <a:ext cx="472437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	 		    7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23 			</a:t>
                </a:r>
              </a:p>
              <a:p>
                <a:r>
                  <a:rPr lang="en-GB" sz="2400" dirty="0" smtClean="0"/>
                  <a:t>    	 (7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5)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 smtClean="0"/>
                  <a:t> (2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6</a:t>
                </a:r>
                <a:r>
                  <a:rPr lang="en-US" sz="2400" dirty="0" smtClean="0"/>
                  <a:t>)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23 </a:t>
                </a:r>
                <a:r>
                  <a:rPr lang="en-GB" sz="2400" dirty="0"/>
                  <a:t>✔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444" y="3985157"/>
                <a:ext cx="4724370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82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47040" y="5255108"/>
                <a:ext cx="60209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			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6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 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040" y="5255108"/>
                <a:ext cx="6020919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621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409524" y="1024592"/>
            <a:ext cx="8124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value of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/>
              <a:t> </a:t>
            </a:r>
            <a:r>
              <a:rPr lang="en-US" sz="2400" dirty="0"/>
              <a:t>is now substituted into </a:t>
            </a:r>
            <a:r>
              <a:rPr lang="en-US" sz="2400" dirty="0">
                <a:solidFill>
                  <a:schemeClr val="accent2"/>
                </a:solidFill>
              </a:rPr>
              <a:t>equation </a:t>
            </a:r>
            <a:r>
              <a:rPr lang="en-US" sz="2400" dirty="0" smtClean="0">
                <a:solidFill>
                  <a:schemeClr val="accent2"/>
                </a:solidFill>
              </a:rPr>
              <a:t>2  </a:t>
            </a:r>
            <a:r>
              <a:rPr lang="en-US" sz="2400" dirty="0" smtClean="0"/>
              <a:t>to </a:t>
            </a:r>
            <a:r>
              <a:rPr lang="en-US" sz="2400" dirty="0"/>
              <a:t>give: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8593831" y="3642846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840416" y="1065931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23253" y="5205472"/>
            <a:ext cx="3342994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09524" y="5205472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</a:t>
            </a:r>
            <a:r>
              <a:rPr lang="en-GB" sz="2400" dirty="0" err="1" smtClean="0"/>
              <a:t>utions</a:t>
            </a:r>
            <a:r>
              <a:rPr lang="en-GB" sz="2400" dirty="0" smtClean="0"/>
              <a:t>: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09524" y="629752"/>
                <a:ext cx="555416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We now know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524" y="629752"/>
                <a:ext cx="5554166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1647" t="-5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6646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9" grpId="0"/>
      <p:bldP spid="20" grpId="0"/>
      <p:bldP spid="21" grpId="0" animBg="1"/>
      <p:bldP spid="23" grpId="0" animBg="1"/>
      <p:bldP spid="22" grpId="0" animBg="1"/>
      <p:bldP spid="24" grpId="0"/>
      <p:bldP spid="2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schemas.microsoft.com/office/2006/documentManagement/types"/>
    <ds:schemaRef ds:uri="http://schemas.microsoft.com/office/2006/metadata/properties"/>
    <ds:schemaRef ds:uri="9ee75292-5076-4fcc-bc52-dcc754448144"/>
    <ds:schemaRef ds:uri="http://purl.org/dc/elements/1.1/"/>
    <ds:schemaRef ds:uri="http://purl.org/dc/terms/"/>
    <ds:schemaRef ds:uri="f7b00057-f5aa-46f4-8410-da255f325540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29454</TotalTime>
  <Words>4117</Words>
  <Application>Microsoft Office PowerPoint</Application>
  <PresentationFormat>Widescreen</PresentationFormat>
  <Paragraphs>759</Paragraphs>
  <Slides>36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MS PGothic</vt:lpstr>
      <vt:lpstr>MS PGothic</vt:lpstr>
      <vt:lpstr>Arial</vt:lpstr>
      <vt:lpstr>Calibri</vt:lpstr>
      <vt:lpstr>Cambria Math</vt:lpstr>
      <vt:lpstr>Times New Roman</vt:lpstr>
      <vt:lpstr>Alapértelmezett terv</vt:lpstr>
      <vt:lpstr>1_Alapértelmezett terv</vt:lpstr>
      <vt:lpstr>TSST Strand F UNIT F3: Algebraic Manipulation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711</cp:revision>
  <cp:lastPrinted>2016-10-17T08:47:54Z</cp:lastPrinted>
  <dcterms:created xsi:type="dcterms:W3CDTF">2012-10-10T19:07:13Z</dcterms:created>
  <dcterms:modified xsi:type="dcterms:W3CDTF">2021-02-12T12:29:04Z</dcterms:modified>
</cp:coreProperties>
</file>