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56"/>
  </p:notesMasterIdLst>
  <p:handoutMasterIdLst>
    <p:handoutMasterId r:id="rId57"/>
  </p:handoutMasterIdLst>
  <p:sldIdLst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406" r:id="rId25"/>
    <p:sldId id="376" r:id="rId26"/>
    <p:sldId id="405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407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96" r:id="rId47"/>
    <p:sldId id="397" r:id="rId48"/>
    <p:sldId id="398" r:id="rId49"/>
    <p:sldId id="399" r:id="rId50"/>
    <p:sldId id="400" r:id="rId51"/>
    <p:sldId id="401" r:id="rId52"/>
    <p:sldId id="402" r:id="rId53"/>
    <p:sldId id="403" r:id="rId54"/>
    <p:sldId id="408" r:id="rId55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4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" autoAdjust="0"/>
    <p:restoredTop sz="94656" autoAdjust="0"/>
  </p:normalViewPr>
  <p:slideViewPr>
    <p:cSldViewPr>
      <p:cViewPr varScale="1">
        <p:scale>
          <a:sx n="65" d="100"/>
          <a:sy n="65" d="100"/>
        </p:scale>
        <p:origin x="1128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1567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1/21/2021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320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478614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540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699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145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788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464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492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309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013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679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687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916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487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4651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22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8885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8220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4036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2859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641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650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1408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32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215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6384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546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0509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6489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2460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3614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59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5664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9734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032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9214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565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442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399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703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52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671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329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146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333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82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64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1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4278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11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3917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84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695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566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0074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1515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022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5" y="5028794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72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11" Type="http://schemas.openxmlformats.org/officeDocument/2006/relationships/image" Target="../media/image950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4/skef4s1.html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0.png"/><Relationship Id="rId3" Type="http://schemas.openxmlformats.org/officeDocument/2006/relationships/image" Target="../media/image1071.png"/><Relationship Id="rId7" Type="http://schemas.openxmlformats.org/officeDocument/2006/relationships/image" Target="../media/image11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0.png"/><Relationship Id="rId5" Type="http://schemas.openxmlformats.org/officeDocument/2006/relationships/image" Target="../media/image1090.png"/><Relationship Id="rId4" Type="http://schemas.openxmlformats.org/officeDocument/2006/relationships/image" Target="../media/image116.png"/><Relationship Id="rId9" Type="http://schemas.openxmlformats.org/officeDocument/2006/relationships/image" Target="../media/image1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0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70.png"/><Relationship Id="rId5" Type="http://schemas.openxmlformats.org/officeDocument/2006/relationships/image" Target="../media/image1160.png"/><Relationship Id="rId4" Type="http://schemas.openxmlformats.org/officeDocument/2006/relationships/image" Target="../media/image1150.png"/><Relationship Id="rId9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png"/><Relationship Id="rId5" Type="http://schemas.openxmlformats.org/officeDocument/2006/relationships/image" Target="../media/image1220.png"/><Relationship Id="rId4" Type="http://schemas.openxmlformats.org/officeDocument/2006/relationships/image" Target="../media/image1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0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0.png"/><Relationship Id="rId10" Type="http://schemas.openxmlformats.org/officeDocument/2006/relationships/image" Target="../media/image145.png"/><Relationship Id="rId4" Type="http://schemas.openxmlformats.org/officeDocument/2006/relationships/image" Target="../media/image1390.png"/><Relationship Id="rId9" Type="http://schemas.openxmlformats.org/officeDocument/2006/relationships/image" Target="../media/image14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4/skef4s2.html" TargetMode="Externa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10" Type="http://schemas.openxmlformats.org/officeDocument/2006/relationships/image" Target="../media/image184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Relationship Id="rId9" Type="http://schemas.openxmlformats.org/officeDocument/2006/relationships/image" Target="../media/image19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5.png"/><Relationship Id="rId11" Type="http://schemas.openxmlformats.org/officeDocument/2006/relationships/image" Target="../media/image199.png"/><Relationship Id="rId5" Type="http://schemas.openxmlformats.org/officeDocument/2006/relationships/image" Target="../media/image194.png"/><Relationship Id="rId10" Type="http://schemas.openxmlformats.org/officeDocument/2006/relationships/image" Target="../media/image1980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229.png"/><Relationship Id="rId7" Type="http://schemas.openxmlformats.org/officeDocument/2006/relationships/image" Target="../media/image2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2.png"/><Relationship Id="rId5" Type="http://schemas.openxmlformats.org/officeDocument/2006/relationships/image" Target="../media/image231.png"/><Relationship Id="rId4" Type="http://schemas.openxmlformats.org/officeDocument/2006/relationships/image" Target="../media/image23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35.png"/><Relationship Id="rId7" Type="http://schemas.openxmlformats.org/officeDocument/2006/relationships/image" Target="../media/image2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Relationship Id="rId9" Type="http://schemas.openxmlformats.org/officeDocument/2006/relationships/image" Target="../media/image25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251.png"/><Relationship Id="rId7" Type="http://schemas.openxmlformats.org/officeDocument/2006/relationships/image" Target="../media/image2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0.png"/><Relationship Id="rId5" Type="http://schemas.openxmlformats.org/officeDocument/2006/relationships/image" Target="../media/image259.png"/><Relationship Id="rId4" Type="http://schemas.openxmlformats.org/officeDocument/2006/relationships/image" Target="../media/image2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0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3" Type="http://schemas.openxmlformats.org/officeDocument/2006/relationships/image" Target="../media/image2610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0" Type="http://schemas.openxmlformats.org/officeDocument/2006/relationships/image" Target="../media/image268.png"/><Relationship Id="rId4" Type="http://schemas.openxmlformats.org/officeDocument/2006/relationships/image" Target="../media/image262.png"/><Relationship Id="rId9" Type="http://schemas.openxmlformats.org/officeDocument/2006/relationships/image" Target="../media/image2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4/skef4s3.html" TargetMode="Externa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0.png"/><Relationship Id="rId3" Type="http://schemas.openxmlformats.org/officeDocument/2006/relationships/image" Target="../media/image9.png"/><Relationship Id="rId7" Type="http://schemas.openxmlformats.org/officeDocument/2006/relationships/image" Target="../media/image11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210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F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F4: Solving Quadratic </a:t>
            </a:r>
            <a:r>
              <a:rPr lang="en-GB" sz="3600" b="1" dirty="0"/>
              <a:t>Equations</a:t>
            </a:r>
            <a:br>
              <a:rPr lang="en-GB" sz="3600" b="1" dirty="0"/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3864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2 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50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40" y="842692"/>
                <a:ext cx="25349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	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40" y="842692"/>
                <a:ext cx="2534989" cy="461665"/>
              </a:xfrm>
              <a:prstGeom prst="rect">
                <a:avLst/>
              </a:prstGeom>
              <a:blipFill>
                <a:blip r:embed="rId3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i="1" dirty="0"/>
              <a:t> </a:t>
            </a:r>
            <a:r>
              <a:rPr lang="en-GB" sz="1400" dirty="0"/>
              <a:t>to make </a:t>
            </a:r>
            <a:r>
              <a:rPr lang="en-GB" sz="1400" dirty="0">
                <a:solidFill>
                  <a:srgbClr val="0070C0"/>
                </a:solidFill>
              </a:rPr>
              <a:t>6</a:t>
            </a:r>
            <a:r>
              <a:rPr lang="en-GB" sz="1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GB" sz="1400" baseline="30000" dirty="0">
                <a:solidFill>
                  <a:srgbClr val="0070C0"/>
                </a:solidFill>
              </a:rPr>
              <a:t>2</a:t>
            </a:r>
            <a:r>
              <a:rPr lang="en-GB" sz="1400" dirty="0">
                <a:solidFill>
                  <a:srgbClr val="0070C0"/>
                </a:solidFill>
              </a:rPr>
              <a:t> </a:t>
            </a:r>
            <a:r>
              <a:rPr lang="en-GB" sz="1400" dirty="0"/>
              <a:t>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44996" y="298481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  <a:r>
              <a:rPr lang="en-US" sz="2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>
                <a:solidFill>
                  <a:srgbClr val="0070C0"/>
                </a:solidFill>
              </a:rPr>
              <a:t>2</a:t>
            </a:r>
            <a:r>
              <a:rPr lang="en-US" sz="2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	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91208" y="2968150"/>
                <a:ext cx="6110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rgbClr val="0070C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   5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208" y="2968150"/>
                <a:ext cx="611065" cy="1200329"/>
              </a:xfrm>
              <a:prstGeom prst="rect">
                <a:avLst/>
              </a:prstGeom>
              <a:blipFill>
                <a:blip r:embed="rId4"/>
                <a:stretch>
                  <a:fillRect l="-10204" t="-4211" r="-12245" b="-9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then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dirty="0"/>
              <a:t> to make </a:t>
            </a:r>
            <a:r>
              <a:rPr lang="en-GB" sz="1400" dirty="0">
                <a:solidFill>
                  <a:srgbClr val="0070C0"/>
                </a:solidFill>
              </a:rPr>
              <a:t>5</a:t>
            </a:r>
            <a:r>
              <a:rPr lang="en-GB" sz="1400" dirty="0"/>
              <a:t> in the second 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then cross multiply like so: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15</a:t>
            </a:r>
            <a:r>
              <a:rPr lang="en-US" sz="2400" i="1" dirty="0">
                <a:latin typeface="Times" pitchFamily="2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7617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2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761747" cy="461665"/>
              </a:xfrm>
              <a:prstGeom prst="rect">
                <a:avLst/>
              </a:prstGeom>
              <a:blipFill>
                <a:blip r:embed="rId5"/>
                <a:stretch>
                  <a:fillRect l="-8333" t="-10526" r="-11667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now </a:t>
            </a:r>
            <a:r>
              <a:rPr lang="en-US" sz="1400" i="1" dirty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4049" y="83146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8883161" y="4560157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17</a:t>
            </a:r>
            <a:r>
              <a:rPr lang="en-US" sz="2400" i="1" dirty="0">
                <a:latin typeface="Times" pitchFamily="2" charset="0"/>
              </a:rPr>
              <a:t>x</a:t>
            </a:r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35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sum DOES match the middle term, 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6674427" y="797440"/>
            <a:ext cx="812235" cy="457726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1" y="4572272"/>
            <a:ext cx="699230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955719" y="5255643"/>
            <a:ext cx="2691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 </a:t>
            </a:r>
            <a:r>
              <a:rPr lang="en-US" sz="1400"/>
              <a:t>we HAVE </a:t>
            </a:r>
            <a:r>
              <a:rPr lang="en-US" sz="1400" dirty="0"/>
              <a:t>found the solution.</a:t>
            </a:r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simply populate the brackets, by reading across the rows, as 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9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700945" y="6334856"/>
                <a:ext cx="26597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(3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1)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945" y="6334856"/>
                <a:ext cx="2659702" cy="461665"/>
              </a:xfrm>
              <a:prstGeom prst="rect">
                <a:avLst/>
              </a:prstGeom>
              <a:blipFill>
                <a:blip r:embed="rId7"/>
                <a:stretch>
                  <a:fillRect l="-476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56838" y="2617128"/>
                <a:ext cx="222528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838" y="2617128"/>
                <a:ext cx="2225289" cy="830997"/>
              </a:xfrm>
              <a:prstGeom prst="rect">
                <a:avLst/>
              </a:prstGeom>
              <a:blipFill>
                <a:blip r:embed="rId8"/>
                <a:stretch>
                  <a:fillRect l="-3977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4" name="TextBox 15373"/>
          <p:cNvSpPr txBox="1"/>
          <p:nvPr/>
        </p:nvSpPr>
        <p:spPr>
          <a:xfrm>
            <a:off x="6074049" y="3706814"/>
            <a:ext cx="2278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FF0000"/>
                </a:solidFill>
              </a:rPr>
              <a:t>                 5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22539" y="5786294"/>
                <a:ext cx="20906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39" y="5786294"/>
                <a:ext cx="2090637" cy="461665"/>
              </a:xfrm>
              <a:prstGeom prst="rect">
                <a:avLst/>
              </a:prstGeom>
              <a:blipFill>
                <a:blip r:embed="rId9"/>
                <a:stretch>
                  <a:fillRect l="-4217" t="-16667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6" name="TextBox 15375"/>
          <p:cNvSpPr txBox="1"/>
          <p:nvPr/>
        </p:nvSpPr>
        <p:spPr>
          <a:xfrm>
            <a:off x="7502425" y="5810525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FF0000"/>
                </a:solidFill>
              </a:rPr>
              <a:t>                 5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22053" y="819739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17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endParaRPr lang="en-US" sz="2400" i="1" dirty="0">
              <a:solidFill>
                <a:schemeClr val="accent2"/>
              </a:solidFill>
              <a:latin typeface="Times" pitchFamily="2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897001" y="4560156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17</a:t>
            </a:r>
            <a:r>
              <a:rPr lang="en-US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064481" y="828818"/>
            <a:ext cx="606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6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372335" y="816075"/>
                <a:ext cx="7505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335" y="816075"/>
                <a:ext cx="750538" cy="461665"/>
              </a:xfrm>
              <a:prstGeom prst="rect">
                <a:avLst/>
              </a:prstGeom>
              <a:blipFill>
                <a:blip r:embed="rId10"/>
                <a:stretch>
                  <a:fillRect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6360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3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3:      </a:t>
            </a:r>
            <a:r>
              <a:rPr lang="en-US" sz="2400" dirty="0" err="1"/>
              <a:t>Factorise</a:t>
            </a:r>
            <a:r>
              <a:rPr lang="en-US" sz="2400" dirty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829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40" y="812798"/>
                <a:ext cx="25766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	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12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40" y="812798"/>
                <a:ext cx="2576667" cy="461665"/>
              </a:xfrm>
              <a:prstGeom prst="rect">
                <a:avLst/>
              </a:prstGeom>
              <a:blipFill>
                <a:blip r:embed="rId3"/>
                <a:stretch>
                  <a:fillRect t="-10811" r="-1970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004670" y="825217"/>
            <a:ext cx="3538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 using the cross method: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i="1" dirty="0"/>
              <a:t> </a:t>
            </a:r>
            <a:r>
              <a:rPr lang="en-GB" sz="1400" dirty="0"/>
              <a:t>to make </a:t>
            </a:r>
            <a:r>
              <a:rPr lang="en-GB" sz="1400" dirty="0">
                <a:solidFill>
                  <a:schemeClr val="accent2"/>
                </a:solidFill>
              </a:rPr>
              <a:t>6</a:t>
            </a:r>
            <a:r>
              <a:rPr lang="en-GB" sz="1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1400" baseline="30000" dirty="0">
                <a:solidFill>
                  <a:schemeClr val="accent2"/>
                </a:solidFill>
              </a:rPr>
              <a:t>2</a:t>
            </a:r>
            <a:r>
              <a:rPr lang="en-GB" sz="1400" dirty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79984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6</a:t>
            </a:r>
            <a:r>
              <a:rPr lang="en-US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endParaRPr lang="en-US" sz="2400" dirty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4</a:t>
                </a: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3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70376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8579" r="-13636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4676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then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dirty="0"/>
              <a:t> to make </a:t>
            </a:r>
            <a:r>
              <a:rPr lang="en-GB" sz="1400" dirty="0">
                <a:solidFill>
                  <a:schemeClr val="accent2"/>
                </a:solidFill>
              </a:rPr>
              <a:t>12</a:t>
            </a:r>
            <a:r>
              <a:rPr lang="en-GB" sz="1400" dirty="0"/>
              <a:t> in the second 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then cross multiply like so: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802809" y="31188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16145" y="4006652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/>
                  <a:t>18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145" y="4006652"/>
                <a:ext cx="978153" cy="461665"/>
              </a:xfrm>
              <a:prstGeom prst="rect">
                <a:avLst/>
              </a:prstGeom>
              <a:blipFill>
                <a:blip r:embed="rId5"/>
                <a:stretch>
                  <a:fillRect t="-10526" r="-6410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11432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4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1143262" cy="461665"/>
              </a:xfrm>
              <a:prstGeom prst="rect">
                <a:avLst/>
              </a:prstGeom>
              <a:blipFill>
                <a:blip r:embed="rId6"/>
                <a:stretch>
                  <a:fillRect l="-5556" t="-10526" r="-555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now </a:t>
            </a:r>
            <a:r>
              <a:rPr lang="en-US" sz="1400" i="1" dirty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54766" y="797114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642954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15364"/>
              <p:cNvSpPr txBox="1"/>
              <p:nvPr/>
            </p:nvSpPr>
            <p:spPr>
              <a:xfrm>
                <a:off x="8883161" y="4560157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/>
                  <a:t>22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15365" name="TextBox 15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161" y="4560157"/>
                <a:ext cx="978153" cy="461665"/>
              </a:xfrm>
              <a:prstGeom prst="rect">
                <a:avLst/>
              </a:prstGeom>
              <a:blipFill>
                <a:blip r:embed="rId7"/>
                <a:stretch>
                  <a:fillRect t="-10811" r="-6410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6" name="TextBox 15365"/>
          <p:cNvSpPr txBox="1"/>
          <p:nvPr/>
        </p:nvSpPr>
        <p:spPr>
          <a:xfrm>
            <a:off x="2783632" y="5268040"/>
            <a:ext cx="4185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Nope! The sum does NOT match the middle term, 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6662815" y="856510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0" y="4572272"/>
            <a:ext cx="1101271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6743051" y="5255944"/>
            <a:ext cx="3026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 we have NOT found the solution.</a:t>
            </a:r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3494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</a:t>
            </a:r>
            <a:r>
              <a:rPr lang="uk-UA" sz="1400" dirty="0"/>
              <a:t>’</a:t>
            </a:r>
            <a:r>
              <a:rPr lang="en-US" sz="1400" dirty="0"/>
              <a:t>t worry! We simply need to try again. 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48780" y="827582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17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endParaRPr lang="en-US" sz="2400" i="1" dirty="0">
                  <a:solidFill>
                    <a:schemeClr val="tx1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780" y="827582"/>
                <a:ext cx="978153" cy="461665"/>
              </a:xfrm>
              <a:prstGeom prst="rect">
                <a:avLst/>
              </a:prstGeom>
              <a:blipFill>
                <a:blip r:embed="rId8"/>
                <a:stretch>
                  <a:fillRect t="-10526" r="-6494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874805" y="4560156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/>
                  <a:t>22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805" y="4560156"/>
                <a:ext cx="978153" cy="461665"/>
              </a:xfrm>
              <a:prstGeom prst="rect">
                <a:avLst/>
              </a:prstGeom>
              <a:blipFill>
                <a:blip r:embed="rId9"/>
                <a:stretch>
                  <a:fillRect t="-10811" r="-6410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071043" y="825216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6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08888" y="815765"/>
                <a:ext cx="7569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12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888" y="815765"/>
                <a:ext cx="756938" cy="461665"/>
              </a:xfrm>
              <a:prstGeom prst="rect">
                <a:avLst/>
              </a:prstGeom>
              <a:blipFill>
                <a:blip r:embed="rId10"/>
                <a:stretch>
                  <a:fillRect t="-7895" r="-9836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1773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42" grpId="0"/>
      <p:bldP spid="46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3 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896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39" y="826061"/>
                <a:ext cx="2586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	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12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39" y="826061"/>
                <a:ext cx="2586285" cy="461665"/>
              </a:xfrm>
              <a:prstGeom prst="rect">
                <a:avLst/>
              </a:prstGeom>
              <a:blipFill>
                <a:blip r:embed="rId3"/>
                <a:stretch>
                  <a:fillRect t="-10811" r="-147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i="1" dirty="0"/>
              <a:t> </a:t>
            </a:r>
            <a:r>
              <a:rPr lang="en-GB" sz="1400" dirty="0"/>
              <a:t>to make </a:t>
            </a:r>
            <a:r>
              <a:rPr lang="en-GB" sz="1400" dirty="0">
                <a:solidFill>
                  <a:srgbClr val="0070C0"/>
                </a:solidFill>
              </a:rPr>
              <a:t>6</a:t>
            </a:r>
            <a:r>
              <a:rPr lang="en-GB" sz="1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GB" sz="1400" baseline="30000" dirty="0">
                <a:solidFill>
                  <a:srgbClr val="0070C0"/>
                </a:solidFill>
              </a:rPr>
              <a:t>2</a:t>
            </a:r>
            <a:r>
              <a:rPr lang="en-GB" sz="1400" dirty="0">
                <a:solidFill>
                  <a:srgbClr val="0070C0"/>
                </a:solidFill>
              </a:rPr>
              <a:t> </a:t>
            </a:r>
            <a:r>
              <a:rPr lang="en-GB" sz="1400" dirty="0"/>
              <a:t>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32831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  <a:r>
              <a:rPr lang="en-US" sz="2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r>
              <a:rPr lang="en-US" sz="2400" dirty="0">
                <a:solidFill>
                  <a:srgbClr val="0070C0"/>
                </a:solidFill>
              </a:rPr>
              <a:t>2</a:t>
            </a:r>
            <a:r>
              <a:rPr lang="en-US" sz="2400" i="1" dirty="0">
                <a:solidFill>
                  <a:srgbClr val="0070C0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rgbClr val="0070C0"/>
                </a:solidFill>
              </a:rPr>
              <a:t>	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	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70579" y="3023935"/>
                <a:ext cx="67037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4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579" y="3023935"/>
                <a:ext cx="670376" cy="1200329"/>
              </a:xfrm>
              <a:prstGeom prst="rect">
                <a:avLst/>
              </a:prstGeom>
              <a:blipFill>
                <a:blip r:embed="rId4"/>
                <a:stretch>
                  <a:fillRect t="-3125" r="-12963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4676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then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dirty="0"/>
              <a:t> to make </a:t>
            </a:r>
            <a:r>
              <a:rPr lang="en-GB" sz="1400" dirty="0">
                <a:solidFill>
                  <a:srgbClr val="0070C0"/>
                </a:solidFill>
              </a:rPr>
              <a:t>12</a:t>
            </a:r>
            <a:r>
              <a:rPr lang="en-GB" sz="1400" dirty="0"/>
              <a:t> in the second 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then cross multiply like so: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16145" y="4006652"/>
                <a:ext cx="8242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9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145" y="4006652"/>
                <a:ext cx="824265" cy="461665"/>
              </a:xfrm>
              <a:prstGeom prst="rect">
                <a:avLst/>
              </a:prstGeom>
              <a:blipFill>
                <a:blip r:embed="rId5"/>
                <a:stretch>
                  <a:fillRect t="-10526" r="-757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2" y="2764093"/>
                <a:ext cx="17263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8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2" y="2764093"/>
                <a:ext cx="1726328" cy="461665"/>
              </a:xfrm>
              <a:prstGeom prst="rect">
                <a:avLst/>
              </a:prstGeom>
              <a:blipFill>
                <a:blip r:embed="rId6"/>
                <a:stretch>
                  <a:fillRect l="-3676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now </a:t>
            </a:r>
            <a:r>
              <a:rPr lang="en-US" sz="1400" i="1" dirty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4049" y="83146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18012" y="809158"/>
            <a:ext cx="699728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15364"/>
              <p:cNvSpPr txBox="1"/>
              <p:nvPr/>
            </p:nvSpPr>
            <p:spPr>
              <a:xfrm>
                <a:off x="8883161" y="4560157"/>
                <a:ext cx="910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17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15365" name="TextBox 15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161" y="4560157"/>
                <a:ext cx="910827" cy="461665"/>
              </a:xfrm>
              <a:prstGeom prst="rect">
                <a:avLst/>
              </a:prstGeom>
              <a:blipFill>
                <a:blip r:embed="rId7"/>
                <a:stretch>
                  <a:fillRect t="-10811" r="-684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6" name="TextBox 15365"/>
          <p:cNvSpPr txBox="1"/>
          <p:nvPr/>
        </p:nvSpPr>
        <p:spPr>
          <a:xfrm>
            <a:off x="2783632" y="5268040"/>
            <a:ext cx="3358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sum DOES match the middle term, 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6690189" y="840715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0" y="4572272"/>
            <a:ext cx="875127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955719" y="5255643"/>
            <a:ext cx="2691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 </a:t>
            </a:r>
            <a:r>
              <a:rPr lang="en-US" sz="1400"/>
              <a:t>we HAVE </a:t>
            </a:r>
            <a:r>
              <a:rPr lang="en-US" sz="1400" dirty="0"/>
              <a:t>found the solution.</a:t>
            </a:r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simply populate the brackets, by reading across the rows, as 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59057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5905784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03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693305" y="6302008"/>
                <a:ext cx="25631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(3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4)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3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305" y="6302008"/>
                <a:ext cx="2563142" cy="461665"/>
              </a:xfrm>
              <a:prstGeom prst="rect">
                <a:avLst/>
              </a:prstGeom>
              <a:blipFill>
                <a:blip r:embed="rId9"/>
                <a:stretch>
                  <a:fillRect t="-10526" r="-49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35635" y="3027542"/>
                <a:ext cx="23166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635" y="3027542"/>
                <a:ext cx="2316660" cy="461665"/>
              </a:xfrm>
              <a:prstGeom prst="rect">
                <a:avLst/>
              </a:prstGeom>
              <a:blipFill>
                <a:blip r:embed="rId10"/>
                <a:stretch>
                  <a:fillRect l="-3804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4" name="TextBox 15373"/>
              <p:cNvSpPr txBox="1"/>
              <p:nvPr/>
            </p:nvSpPr>
            <p:spPr>
              <a:xfrm>
                <a:off x="6025057" y="3758237"/>
                <a:ext cx="23871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4" name="TextBox 153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057" y="3758237"/>
                <a:ext cx="2387192" cy="461665"/>
              </a:xfrm>
              <a:prstGeom prst="rect">
                <a:avLst/>
              </a:prstGeom>
              <a:blipFill>
                <a:blip r:embed="rId11"/>
                <a:stretch>
                  <a:fillRect l="-3175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43998" y="5805146"/>
                <a:ext cx="24048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998" y="5805146"/>
                <a:ext cx="2404826" cy="461665"/>
              </a:xfrm>
              <a:prstGeom prst="rect">
                <a:avLst/>
              </a:prstGeom>
              <a:blipFill>
                <a:blip r:embed="rId12"/>
                <a:stretch>
                  <a:fillRect l="-3684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6" name="TextBox 15375"/>
              <p:cNvSpPr txBox="1"/>
              <p:nvPr/>
            </p:nvSpPr>
            <p:spPr>
              <a:xfrm>
                <a:off x="7265519" y="5792716"/>
                <a:ext cx="23551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15376" name="TextBox 153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519" y="5792716"/>
                <a:ext cx="2355132" cy="461665"/>
              </a:xfrm>
              <a:prstGeom prst="rect">
                <a:avLst/>
              </a:prstGeom>
              <a:blipFill>
                <a:blip r:embed="rId13"/>
                <a:stretch>
                  <a:fillRect l="-3743" t="-13889" r="-1604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45974" y="815579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17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  <a:endParaRPr lang="en-US" sz="2400" i="1" dirty="0">
                  <a:solidFill>
                    <a:schemeClr val="accent2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974" y="815579"/>
                <a:ext cx="978153" cy="461665"/>
              </a:xfrm>
              <a:prstGeom prst="rect">
                <a:avLst/>
              </a:prstGeom>
              <a:blipFill>
                <a:blip r:embed="rId14"/>
                <a:stretch>
                  <a:fillRect t="-10526" r="-7692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865309" y="4560157"/>
                <a:ext cx="910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17</a:t>
                </a:r>
                <a:r>
                  <a:rPr lang="en-US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5309" y="4560157"/>
                <a:ext cx="910827" cy="461665"/>
              </a:xfrm>
              <a:prstGeom prst="rect">
                <a:avLst/>
              </a:prstGeom>
              <a:blipFill>
                <a:blip r:embed="rId15"/>
                <a:stretch>
                  <a:fillRect t="-10811" r="-684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6054955" y="831969"/>
            <a:ext cx="769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6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374761" y="815578"/>
                <a:ext cx="8139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12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761" y="815578"/>
                <a:ext cx="813967" cy="461665"/>
              </a:xfrm>
              <a:prstGeom prst="rect">
                <a:avLst/>
              </a:prstGeom>
              <a:blipFill>
                <a:blip r:embed="rId16"/>
                <a:stretch>
                  <a:fillRect t="-7895" r="-3077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9860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3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025519" y="883911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 err="1"/>
              <a:t>Factorising</a:t>
            </a:r>
            <a:r>
              <a:rPr lang="en-US" sz="2400" dirty="0"/>
              <a:t> quadratic expressions takes plenty of practice.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68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17793" y="3339650"/>
                <a:ext cx="27161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chemeClr val="tx1"/>
                    </a:solidFill>
                  </a:rPr>
                  <a:t>	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6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17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12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793" y="3339650"/>
                <a:ext cx="2716128" cy="461665"/>
              </a:xfrm>
              <a:prstGeom prst="rect">
                <a:avLst/>
              </a:prstGeom>
              <a:blipFill>
                <a:blip r:embed="rId3"/>
                <a:stretch>
                  <a:fillRect t="-10811" r="-930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58693" y="1336234"/>
            <a:ext cx="6295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 more you do - the easier it will become!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036533" y="4012619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In special circumstances, there is one very important result.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6533" y="1823080"/>
                <a:ext cx="789962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And remember - it is often a good idea to check the answers you obtain by expanding the brackets: </a:t>
                </a:r>
              </a:p>
              <a:p>
                <a:endParaRPr lang="en-GB" sz="2400" dirty="0"/>
              </a:p>
              <a:p>
                <a:pPr algn="ctr"/>
                <a:r>
                  <a:rPr lang="en-GB" sz="2400" dirty="0">
                    <a:solidFill>
                      <a:srgbClr val="FF0000"/>
                    </a:solidFill>
                  </a:rPr>
                  <a:t>	   (3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3)   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33" y="1823080"/>
                <a:ext cx="7899622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157" t="-2713" b="-7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5" idx="2"/>
          </p:cNvCxnSpPr>
          <p:nvPr/>
        </p:nvCxnSpPr>
        <p:spPr bwMode="auto">
          <a:xfrm>
            <a:off x="7554043" y="2878358"/>
            <a:ext cx="6365" cy="1139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Arc 14"/>
          <p:cNvSpPr/>
          <p:nvPr/>
        </p:nvSpPr>
        <p:spPr bwMode="auto">
          <a:xfrm>
            <a:off x="6591306" y="2786903"/>
            <a:ext cx="969102" cy="218153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2815" y="4685588"/>
            <a:ext cx="78012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 is known as the ‘</a:t>
            </a:r>
            <a:r>
              <a:rPr lang="en-US" sz="2400" i="1" dirty="0"/>
              <a:t>difference between two squares</a:t>
            </a:r>
            <a:r>
              <a:rPr lang="en-US" sz="2400" dirty="0"/>
              <a:t>’ and </a:t>
            </a:r>
          </a:p>
          <a:p>
            <a:r>
              <a:rPr lang="en-US" sz="2400" dirty="0"/>
              <a:t>can be used to </a:t>
            </a:r>
            <a:r>
              <a:rPr lang="en-US" sz="2400" dirty="0" err="1"/>
              <a:t>factorise</a:t>
            </a:r>
            <a:r>
              <a:rPr lang="en-US" sz="2400" dirty="0"/>
              <a:t> some expressions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022815" y="5809606"/>
            <a:ext cx="3779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next slide shows how.</a:t>
            </a:r>
          </a:p>
        </p:txBody>
      </p:sp>
    </p:spTree>
    <p:extLst>
      <p:ext uri="{BB962C8B-B14F-4D97-AF65-F5344CB8AC3E}">
        <p14:creationId xmlns:p14="http://schemas.microsoft.com/office/powerpoint/2010/main" val="2951304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15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3025519" y="883911"/>
                <a:ext cx="972108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400" dirty="0"/>
                  <a:t>You may know that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en-GB" sz="2400" baseline="30000" dirty="0" smtClean="0">
                    <a:solidFill>
                      <a:srgbClr val="FF0000"/>
                    </a:solidFill>
                  </a:rPr>
                  <a:t>2 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  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5519" y="883911"/>
                <a:ext cx="9721081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40" t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215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23244" y="6096013"/>
                <a:ext cx="28411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chemeClr val="tx1"/>
                    </a:solidFill>
                  </a:rPr>
                  <a:t>	</a:t>
                </a:r>
                <a:r>
                  <a:rPr lang="en-GB" sz="2400" dirty="0">
                    <a:solidFill>
                      <a:srgbClr val="FF0000"/>
                    </a:solidFill>
                  </a:rPr>
                  <a:t>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5)(2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244" y="6096013"/>
                <a:ext cx="2841162" cy="461665"/>
              </a:xfrm>
              <a:prstGeom prst="rect">
                <a:avLst/>
              </a:prstGeom>
              <a:blipFill>
                <a:blip r:embed="rId4"/>
                <a:stretch>
                  <a:fillRect t="-13889" r="-893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25519" y="4654888"/>
            <a:ext cx="7544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 expression is a </a:t>
            </a:r>
            <a:r>
              <a:rPr lang="en-GB" sz="2400" i="1" dirty="0"/>
              <a:t>difference </a:t>
            </a:r>
            <a:r>
              <a:rPr lang="en-GB" sz="2400" dirty="0"/>
              <a:t>of </a:t>
            </a:r>
            <a:r>
              <a:rPr lang="en-GB" sz="2400" i="1" dirty="0"/>
              <a:t>two squares</a:t>
            </a:r>
            <a:r>
              <a:rPr lang="en-GB" sz="2400" dirty="0"/>
              <a:t>, namely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02636" y="3230948"/>
            <a:ext cx="8748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We can use this result, </a:t>
            </a:r>
            <a:r>
              <a:rPr lang="en-GB" sz="2400" i="1" dirty="0"/>
              <a:t>in reverse</a:t>
            </a:r>
            <a:r>
              <a:rPr lang="en-GB" sz="2400" dirty="0"/>
              <a:t>, to help us factorise some expressions, i.e.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6532" y="1823080"/>
                <a:ext cx="87480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This result is known as the </a:t>
                </a:r>
                <a:r>
                  <a:rPr lang="en-US" sz="2400" dirty="0"/>
                  <a:t>‘</a:t>
                </a:r>
                <a:r>
                  <a:rPr lang="en-US" sz="2400" i="1" dirty="0"/>
                  <a:t>difference between two squares</a:t>
                </a:r>
                <a:r>
                  <a:rPr lang="en-US" sz="2400" dirty="0"/>
                  <a:t>’ </a:t>
                </a:r>
              </a:p>
              <a:p>
                <a:r>
                  <a:rPr lang="en-GB" sz="2400" dirty="0"/>
                  <a:t>For example: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  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16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4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32" y="1823080"/>
                <a:ext cx="8748099" cy="1200329"/>
              </a:xfrm>
              <a:prstGeom prst="rect">
                <a:avLst/>
              </a:prstGeom>
              <a:blipFill>
                <a:blip r:embed="rId5"/>
                <a:stretch>
                  <a:fillRect l="-1014" t="-5319" b="-1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21560" y="4118977"/>
                <a:ext cx="40899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Now look at:	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		4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25</a:t>
                </a:r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560" y="4118977"/>
                <a:ext cx="4089902" cy="461665"/>
              </a:xfrm>
              <a:prstGeom prst="rect">
                <a:avLst/>
              </a:prstGeom>
              <a:blipFill>
                <a:blip r:embed="rId6"/>
                <a:stretch>
                  <a:fillRect l="-2167" t="-13514" r="-619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 bwMode="auto">
          <a:xfrm>
            <a:off x="5735960" y="772348"/>
            <a:ext cx="3672408" cy="8109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43132" y="5088373"/>
            <a:ext cx="4458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   (2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chemeClr val="accent2"/>
                </a:solidFill>
              </a:rPr>
              <a:t>)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r>
              <a:rPr lang="en-GB" sz="2400" dirty="0">
                <a:solidFill>
                  <a:schemeClr val="accent2"/>
                </a:solidFill>
              </a:rPr>
              <a:t>  and  5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  <a:p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35960" y="6091244"/>
                <a:ext cx="19954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4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x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 25	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6091244"/>
                <a:ext cx="1995418" cy="461665"/>
              </a:xfrm>
              <a:prstGeom prst="rect">
                <a:avLst/>
              </a:prstGeom>
              <a:blipFill>
                <a:blip r:embed="rId7"/>
                <a:stretch>
                  <a:fillRect l="-4430" t="-16667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102636" y="5570813"/>
            <a:ext cx="4600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 can be </a:t>
            </a:r>
            <a:r>
              <a:rPr lang="en-US" sz="2400" dirty="0" err="1"/>
              <a:t>factorised</a:t>
            </a:r>
            <a:r>
              <a:rPr lang="en-US" sz="2400" dirty="0"/>
              <a:t> as below: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162927" y="3597183"/>
                <a:ext cx="3598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4</a:t>
                </a:r>
                <a:r>
                  <a:rPr lang="en-GB" sz="2400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4)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927" y="3597183"/>
                <a:ext cx="3598549" cy="461665"/>
              </a:xfrm>
              <a:prstGeom prst="rect">
                <a:avLst/>
              </a:prstGeom>
              <a:blipFill>
                <a:blip r:embed="rId8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37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23" grpId="0"/>
      <p:bldP spid="6" grpId="0" animBg="1"/>
      <p:bldP spid="10" grpId="0"/>
      <p:bldP spid="12" grpId="0"/>
      <p:bldP spid="1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55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04120" y="3613169"/>
                <a:ext cx="32435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chemeClr val="tx1"/>
                    </a:solidFill>
                  </a:rPr>
                  <a:t>	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9     3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     9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120" y="3613169"/>
                <a:ext cx="3243517" cy="461665"/>
              </a:xfrm>
              <a:prstGeom prst="rect">
                <a:avLst/>
              </a:prstGeom>
              <a:blipFill>
                <a:blip r:embed="rId3"/>
                <a:stretch>
                  <a:fillRect t="-13514" r="-39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53740" y="5323799"/>
                <a:ext cx="63106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And one more: 						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49</a:t>
                </a:r>
              </a:p>
              <a:p>
                <a:r>
                  <a:rPr lang="en-GB" sz="1600" dirty="0"/>
                  <a:t>(remember 1 is a square number!!)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740" y="5323799"/>
                <a:ext cx="6310612" cy="707886"/>
              </a:xfrm>
              <a:prstGeom prst="rect">
                <a:avLst/>
              </a:prstGeom>
              <a:blipFill>
                <a:blip r:embed="rId4"/>
                <a:stretch>
                  <a:fillRect l="-1408" t="-5263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870330" y="1368823"/>
            <a:ext cx="874809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First look to see if both terms are ‘</a:t>
            </a:r>
            <a:r>
              <a:rPr lang="en-GB" sz="2400" i="1" dirty="0"/>
              <a:t>squares</a:t>
            </a:r>
            <a:r>
              <a:rPr lang="en-GB" sz="2400" dirty="0"/>
              <a:t>’.</a:t>
            </a:r>
          </a:p>
          <a:p>
            <a:pPr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GB" sz="2400" dirty="0"/>
              <a:t>Answer: Yes			</a:t>
            </a:r>
            <a:r>
              <a:rPr lang="en-GB" sz="2400" dirty="0">
                <a:solidFill>
                  <a:srgbClr val="FF0000"/>
                </a:solidFill>
              </a:rPr>
              <a:t>(3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dirty="0">
                <a:solidFill>
                  <a:srgbClr val="FF0000"/>
                </a:solidFill>
              </a:rPr>
              <a:t>)</a:t>
            </a:r>
            <a:r>
              <a:rPr lang="en-GB" sz="2400" baseline="30000" dirty="0">
                <a:solidFill>
                  <a:srgbClr val="FF0000"/>
                </a:solidFill>
              </a:rPr>
              <a:t>2  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/>
              <a:t>and   </a:t>
            </a:r>
            <a:r>
              <a:rPr lang="en-GB" sz="2400" dirty="0">
                <a:solidFill>
                  <a:srgbClr val="FF0000"/>
                </a:solidFill>
              </a:rPr>
              <a:t>9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Now check to see whether they are being subtracted             (i.e. a ‘</a:t>
            </a:r>
            <a:r>
              <a:rPr lang="en-GB" sz="2400" i="1" dirty="0"/>
              <a:t>difference’</a:t>
            </a:r>
            <a:r>
              <a:rPr lang="en-GB" sz="2400" dirty="0"/>
              <a:t> is being sought). 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Answer: Yes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Now you can factorise easily: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57585" y="914464"/>
                <a:ext cx="87480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Another example: 		9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tx1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81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585" y="914464"/>
                <a:ext cx="874809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4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81894" y="4643036"/>
                <a:ext cx="44580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rgbClr val="FF0000"/>
                    </a:solidFill>
                  </a:rPr>
                  <a:t>(4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6) (4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6)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94" y="4643036"/>
                <a:ext cx="4458064" cy="830997"/>
              </a:xfrm>
              <a:prstGeom prst="rect">
                <a:avLst/>
              </a:prstGeom>
              <a:blipFill>
                <a:blip r:embed="rId6"/>
                <a:stretch>
                  <a:fillRect l="-1989" t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27660" y="5783268"/>
                <a:ext cx="21964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7)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7)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660" y="5783268"/>
                <a:ext cx="2196435" cy="461665"/>
              </a:xfrm>
              <a:prstGeom prst="rect">
                <a:avLst/>
              </a:prstGeom>
              <a:blipFill>
                <a:blip r:embed="rId7"/>
                <a:stretch>
                  <a:fillRect l="-4023" t="-10526" r="-1724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118878" y="3586290"/>
                <a:ext cx="31422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 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    ) (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     )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878" y="3586290"/>
                <a:ext cx="3142207" cy="461665"/>
              </a:xfrm>
              <a:prstGeom prst="rect">
                <a:avLst/>
              </a:prstGeom>
              <a:blipFill>
                <a:blip r:embed="rId8"/>
                <a:stretch>
                  <a:fillRect l="-3226" t="-7895" r="-2016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70329" y="4208250"/>
                <a:ext cx="65704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And another example: 				   16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36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329" y="4208250"/>
                <a:ext cx="6570485" cy="461665"/>
              </a:xfrm>
              <a:prstGeom prst="rect">
                <a:avLst/>
              </a:prstGeom>
              <a:blipFill>
                <a:blip r:embed="rId9"/>
                <a:stretch>
                  <a:fillRect l="-1351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14094" y="939068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094" y="939068"/>
                <a:ext cx="498855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9897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12087" y="952451"/>
            <a:ext cx="9721081" cy="16466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Now we know how to </a:t>
            </a:r>
            <a:r>
              <a:rPr lang="en-US" sz="2400" dirty="0" err="1"/>
              <a:t>factorise</a:t>
            </a:r>
            <a:r>
              <a:rPr lang="en-US" sz="2400" dirty="0"/>
              <a:t> </a:t>
            </a:r>
            <a:r>
              <a:rPr lang="en-US" sz="2400" i="1" dirty="0"/>
              <a:t>quadratic expressions</a:t>
            </a:r>
            <a:r>
              <a:rPr lang="en-US" sz="2400" dirty="0"/>
              <a:t>, we have</a:t>
            </a:r>
            <a:br>
              <a:rPr lang="en-US" sz="2400" dirty="0"/>
            </a:br>
            <a:r>
              <a:rPr lang="en-US" sz="2400" dirty="0"/>
              <a:t>a straightforward method to solve quadratic equations.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Remember if the product of two factors is zero,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at least one of those factors must itself be zero.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       </a:t>
            </a:r>
            <a:r>
              <a:rPr lang="en-US" altLang="en-US" sz="2800" b="1" dirty="0" err="1"/>
              <a:t>Factorisation</a:t>
            </a:r>
            <a:r>
              <a:rPr lang="en-US" altLang="en-US" sz="2800" b="1" dirty="0"/>
              <a:t> to Solve Quadratic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57264" y="3183423"/>
                <a:ext cx="2871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1) (2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264" y="3183423"/>
                <a:ext cx="2871299" cy="461665"/>
              </a:xfrm>
              <a:prstGeom prst="rect">
                <a:avLst/>
              </a:prstGeom>
              <a:blipFill>
                <a:blip r:embed="rId3"/>
                <a:stretch>
                  <a:fillRect l="-3084" t="-13514" r="-44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32168" y="2879573"/>
                <a:ext cx="900100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	    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rewrite this as:		</a:t>
                </a:r>
                <a:r>
                  <a:rPr lang="en-GB" sz="2400" dirty="0">
                    <a:latin typeface="Times" pitchFamily="2" charset="0"/>
                  </a:rPr>
                  <a:t>  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Now:						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r>
                  <a:rPr lang="en-US" sz="2400" dirty="0"/>
                  <a:t> 	or 	  </a:t>
                </a:r>
                <a:r>
                  <a:rPr lang="en-GB" sz="2400" dirty="0"/>
                  <a:t>(2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solve each:			</a:t>
                </a: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The two possible solutions: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168" y="2879573"/>
                <a:ext cx="9001000" cy="3046988"/>
              </a:xfrm>
              <a:prstGeom prst="rect">
                <a:avLst/>
              </a:prstGeom>
              <a:blipFill>
                <a:blip r:embed="rId4"/>
                <a:stretch>
                  <a:fillRect l="-986" t="-2075" b="-3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25308" y="5410363"/>
                <a:ext cx="43204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 </a:t>
                </a:r>
                <a:r>
                  <a:rPr lang="en-GB" sz="2400" dirty="0"/>
                  <a:t>  and 		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2.5 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308" y="5410363"/>
                <a:ext cx="4320480" cy="461665"/>
              </a:xfrm>
              <a:prstGeom prst="rect">
                <a:avLst/>
              </a:prstGeom>
              <a:blipFill>
                <a:blip r:embed="rId5"/>
                <a:stretch>
                  <a:fillRect l="-2047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72527" y="4320623"/>
                <a:ext cx="21117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	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527" y="4320623"/>
                <a:ext cx="2111705" cy="461665"/>
              </a:xfrm>
              <a:prstGeom prst="rect">
                <a:avLst/>
              </a:prstGeom>
              <a:blipFill>
                <a:blip r:embed="rId6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 bwMode="auto">
          <a:xfrm>
            <a:off x="6737188" y="5294814"/>
            <a:ext cx="3721219" cy="73877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120336" y="4340708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4340708"/>
                <a:ext cx="1080745" cy="461665"/>
              </a:xfrm>
              <a:prstGeom prst="rect">
                <a:avLst/>
              </a:prstGeom>
              <a:blipFill>
                <a:blip r:embed="rId7"/>
                <a:stretch>
                  <a:fillRect l="-8140" t="-13514" r="-58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292703" y="4738048"/>
                <a:ext cx="11657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2.5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703" y="4738048"/>
                <a:ext cx="1165704" cy="461665"/>
              </a:xfrm>
              <a:prstGeom prst="rect">
                <a:avLst/>
              </a:prstGeom>
              <a:blipFill>
                <a:blip r:embed="rId8"/>
                <a:stretch>
                  <a:fillRect l="-8791" t="-10811" r="-5495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0114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19635" y="918109"/>
            <a:ext cx="86174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Further Examples</a:t>
            </a:r>
            <a:r>
              <a:rPr lang="en-US" sz="2400" dirty="0"/>
              <a:t>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-18188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r>
              <a:rPr lang="en-US" altLang="en-US" sz="2800" b="1" dirty="0"/>
              <a:t> to Solve Quadratic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67355" y="1990735"/>
                <a:ext cx="2871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4)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1)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355" y="1990735"/>
                <a:ext cx="2871299" cy="461665"/>
              </a:xfrm>
              <a:prstGeom prst="rect">
                <a:avLst/>
              </a:prstGeom>
              <a:blipFill>
                <a:blip r:embed="rId3"/>
                <a:stretch>
                  <a:fillRect l="-3084" t="-13514" r="-88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19635" y="1609490"/>
                <a:ext cx="90010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	       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rewrite this as: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Now:						(3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		</a:t>
                </a:r>
                <a:r>
                  <a:rPr lang="en-US" sz="2400" dirty="0"/>
                  <a:t>or 	   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1)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solve each:			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35" y="1609490"/>
                <a:ext cx="9001000" cy="2308324"/>
              </a:xfrm>
              <a:prstGeom prst="rect">
                <a:avLst/>
              </a:prstGeom>
              <a:blipFill>
                <a:blip r:embed="rId4"/>
                <a:stretch>
                  <a:fillRect l="-986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19635" y="4389670"/>
                <a:ext cx="791364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	      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19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rewrite this as: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Now:						(2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		</a:t>
                </a:r>
                <a:r>
                  <a:rPr lang="en-US" sz="2400" dirty="0"/>
                  <a:t>or 	   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7)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solve each:			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35" y="4389670"/>
                <a:ext cx="7913640" cy="2308324"/>
              </a:xfrm>
              <a:prstGeom prst="rect">
                <a:avLst/>
              </a:prstGeom>
              <a:blipFill>
                <a:blip r:embed="rId5"/>
                <a:stretch>
                  <a:fillRect l="-1122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72526" y="3635113"/>
                <a:ext cx="2111705" cy="615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526" y="3635113"/>
                <a:ext cx="2111705" cy="615746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 bwMode="auto">
          <a:xfrm>
            <a:off x="6480694" y="3661639"/>
            <a:ext cx="4212541" cy="57619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674567" y="3662911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567" y="3662911"/>
                <a:ext cx="909223" cy="461665"/>
              </a:xfrm>
              <a:prstGeom prst="rect">
                <a:avLst/>
              </a:prstGeom>
              <a:blipFill>
                <a:blip r:embed="rId7"/>
                <a:stretch>
                  <a:fillRect l="-9722" t="-13514" r="-694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44945" y="4817593"/>
                <a:ext cx="2871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5)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7)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945" y="4817593"/>
                <a:ext cx="2871299" cy="461665"/>
              </a:xfrm>
              <a:prstGeom prst="rect">
                <a:avLst/>
              </a:prstGeom>
              <a:blipFill>
                <a:blip r:embed="rId8"/>
                <a:stretch>
                  <a:fillRect l="-2632" t="-10526" r="-877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800850" y="78867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72920" y="6255769"/>
                <a:ext cx="11657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2.5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920" y="6255769"/>
                <a:ext cx="1165704" cy="461665"/>
              </a:xfrm>
              <a:prstGeom prst="rect">
                <a:avLst/>
              </a:prstGeom>
              <a:blipFill>
                <a:blip r:embed="rId9"/>
                <a:stretch>
                  <a:fillRect l="-7527" t="-13514" r="-537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674567" y="6238996"/>
                <a:ext cx="9092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7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567" y="6238996"/>
                <a:ext cx="909223" cy="461665"/>
              </a:xfrm>
              <a:prstGeom prst="rect">
                <a:avLst/>
              </a:prstGeom>
              <a:blipFill>
                <a:blip r:embed="rId10"/>
                <a:stretch>
                  <a:fillRect l="-9722" t="-10526" r="-8333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 bwMode="auto">
          <a:xfrm>
            <a:off x="6520734" y="6303961"/>
            <a:ext cx="4212541" cy="44189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76455" y="3119578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455" y="3119578"/>
                <a:ext cx="1080745" cy="461665"/>
              </a:xfrm>
              <a:prstGeom prst="rect">
                <a:avLst/>
              </a:prstGeom>
              <a:blipFill>
                <a:blip r:embed="rId11"/>
                <a:stretch>
                  <a:fillRect l="-8140" t="-13514" r="-58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607241" y="3119578"/>
                <a:ext cx="976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1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241" y="3119578"/>
                <a:ext cx="976549" cy="461665"/>
              </a:xfrm>
              <a:prstGeom prst="rect">
                <a:avLst/>
              </a:prstGeom>
              <a:blipFill>
                <a:blip r:embed="rId12"/>
                <a:stretch>
                  <a:fillRect l="-10390" t="-13514" r="-649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61441" y="5818200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441" y="5818200"/>
                <a:ext cx="1080745" cy="461665"/>
              </a:xfrm>
              <a:prstGeom prst="rect">
                <a:avLst/>
              </a:prstGeom>
              <a:blipFill>
                <a:blip r:embed="rId13"/>
                <a:stretch>
                  <a:fillRect l="-8140" t="-10811" r="-6977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74567" y="5816348"/>
                <a:ext cx="15465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7		</a:t>
                </a:r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567" y="5816348"/>
                <a:ext cx="1546577" cy="461665"/>
              </a:xfrm>
              <a:prstGeom prst="rect">
                <a:avLst/>
              </a:prstGeom>
              <a:blipFill>
                <a:blip r:embed="rId14"/>
                <a:stretch>
                  <a:fillRect l="-5691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63562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6" grpId="0"/>
      <p:bldP spid="8" grpId="0"/>
      <p:bldP spid="10" grpId="0"/>
      <p:bldP spid="12" grpId="0"/>
      <p:bldP spid="16" grpId="0" animBg="1"/>
      <p:bldP spid="15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19449" y="866739"/>
            <a:ext cx="86174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Further Examples</a:t>
            </a:r>
            <a:r>
              <a:rPr lang="en-US" sz="2400" dirty="0"/>
              <a:t>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37754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r>
              <a:rPr lang="en-US" altLang="en-US" sz="2800" b="1" dirty="0"/>
              <a:t> to Solve Quadratic Equations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54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78230" y="1747759"/>
                <a:ext cx="30428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6) (4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230" y="1747759"/>
                <a:ext cx="3042821" cy="461665"/>
              </a:xfrm>
              <a:prstGeom prst="rect">
                <a:avLst/>
              </a:prstGeom>
              <a:blipFill>
                <a:blip r:embed="rId3"/>
                <a:stretch>
                  <a:fillRect l="-2917" t="-13514" r="-833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34502" y="1362429"/>
                <a:ext cx="90010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	16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36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rewrite this as: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Now:						(4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		</a:t>
                </a:r>
                <a:r>
                  <a:rPr lang="en-US" sz="2400" dirty="0"/>
                  <a:t>or 	   </a:t>
                </a:r>
                <a:r>
                  <a:rPr lang="en-GB" sz="2400" dirty="0"/>
                  <a:t>(4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solve each:			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502" y="1362429"/>
                <a:ext cx="9001000" cy="2308324"/>
              </a:xfrm>
              <a:prstGeom prst="rect">
                <a:avLst/>
              </a:prstGeom>
              <a:blipFill>
                <a:blip r:embed="rId4"/>
                <a:stretch>
                  <a:fillRect l="-986" t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19635" y="4045087"/>
                <a:ext cx="861748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	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49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rewrite this as: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Now:						  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7)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	 </a:t>
                </a:r>
                <a:r>
                  <a:rPr lang="en-US" sz="2400" dirty="0"/>
                  <a:t>or 	      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7)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We solve each:			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35" y="4045087"/>
                <a:ext cx="8617488" cy="2308324"/>
              </a:xfrm>
              <a:prstGeom prst="rect">
                <a:avLst/>
              </a:prstGeom>
              <a:blipFill>
                <a:blip r:embed="rId5"/>
                <a:stretch>
                  <a:fillRect l="-1029" t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08054" y="2862872"/>
                <a:ext cx="21117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chemeClr val="tx1"/>
                    </a:solidFill>
                  </a:rPr>
                  <a:t>	4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6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054" y="2862872"/>
                <a:ext cx="2111705" cy="461665"/>
              </a:xfrm>
              <a:prstGeom prst="rect">
                <a:avLst/>
              </a:prstGeom>
              <a:blipFill>
                <a:blip r:embed="rId6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 bwMode="auto">
          <a:xfrm>
            <a:off x="6800850" y="3257464"/>
            <a:ext cx="4407718" cy="63496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663951" y="2795799"/>
                <a:ext cx="13773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chemeClr val="tx1"/>
                    </a:solidFill>
                  </a:rPr>
                  <a:t>4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−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951" y="2795799"/>
                <a:ext cx="1377301" cy="461665"/>
              </a:xfrm>
              <a:prstGeom prst="rect">
                <a:avLst/>
              </a:prstGeom>
              <a:blipFill>
                <a:blip r:embed="rId7"/>
                <a:stretch>
                  <a:fillRect l="-5505" t="-10811" r="-5505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38800" y="4396330"/>
                <a:ext cx="26997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7)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7)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800" y="4396330"/>
                <a:ext cx="2699778" cy="461665"/>
              </a:xfrm>
              <a:prstGeom prst="rect">
                <a:avLst/>
              </a:prstGeom>
              <a:blipFill>
                <a:blip r:embed="rId8"/>
                <a:stretch>
                  <a:fillRect l="-3271" t="-10526" r="-93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800850" y="78867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93215" y="5564206"/>
                <a:ext cx="9941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7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215" y="5564206"/>
                <a:ext cx="994183" cy="461665"/>
              </a:xfrm>
              <a:prstGeom prst="rect">
                <a:avLst/>
              </a:prstGeom>
              <a:blipFill>
                <a:blip r:embed="rId9"/>
                <a:stretch>
                  <a:fillRect l="-1266" t="-10811" r="-5063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8709" y="5586018"/>
                <a:ext cx="18408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7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709" y="5586018"/>
                <a:ext cx="1840834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496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 bwMode="auto">
          <a:xfrm>
            <a:off x="6825553" y="5593359"/>
            <a:ext cx="4383015" cy="50411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7260" y="6353411"/>
            <a:ext cx="9984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Note</a:t>
            </a:r>
            <a:r>
              <a:rPr lang="en-US" sz="1600" dirty="0"/>
              <a:t>: Not all quadratic equations can be solved by </a:t>
            </a:r>
            <a:r>
              <a:rPr lang="en-US" sz="1600" dirty="0" err="1"/>
              <a:t>factorisation</a:t>
            </a:r>
            <a:r>
              <a:rPr lang="en-US" sz="1600" dirty="0"/>
              <a:t>; these are dealt with later.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67567" y="3268812"/>
                <a:ext cx="934871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567" y="3268812"/>
                <a:ext cx="934871" cy="614655"/>
              </a:xfrm>
              <a:prstGeom prst="rect">
                <a:avLst/>
              </a:prstGeom>
              <a:blipFill>
                <a:blip r:embed="rId11"/>
                <a:stretch>
                  <a:fillRect l="-9459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836752" y="3257464"/>
                <a:ext cx="1148584" cy="983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52" y="3257464"/>
                <a:ext cx="1148584" cy="983987"/>
              </a:xfrm>
              <a:prstGeom prst="rect">
                <a:avLst/>
              </a:prstGeom>
              <a:blipFill>
                <a:blip r:embed="rId12"/>
                <a:stretch>
                  <a:fillRect l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97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6" grpId="0"/>
      <p:bldP spid="8" grpId="0"/>
      <p:bldP spid="10" grpId="0"/>
      <p:bldP spid="12" grpId="0"/>
      <p:bldP spid="16" grpId="0" animBg="1"/>
      <p:bldP spid="14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F4.1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8" y="12363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663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 these quadratic equations, by </a:t>
            </a:r>
            <a:r>
              <a:rPr lang="en-US" sz="2400" dirty="0" err="1"/>
              <a:t>factorising</a:t>
            </a:r>
            <a:r>
              <a:rPr lang="en-US" sz="2400" dirty="0"/>
              <a:t>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73014" y="2110279"/>
                <a:ext cx="2463242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	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2110279"/>
                <a:ext cx="2463242" cy="614655"/>
              </a:xfrm>
              <a:prstGeom prst="rect">
                <a:avLst/>
              </a:prstGeom>
              <a:blipFill>
                <a:blip r:embed="rId3"/>
                <a:stretch>
                  <a:fillRect l="-3590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5739" y="3337990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(b)     	  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337990"/>
                <a:ext cx="410445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49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74050" y="3291824"/>
                <a:ext cx="2706526" cy="615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50" y="3291824"/>
                <a:ext cx="2706526" cy="615746"/>
              </a:xfrm>
              <a:prstGeom prst="rect">
                <a:avLst/>
              </a:prstGeom>
              <a:blipFill>
                <a:blip r:embed="rId5"/>
                <a:stretch>
                  <a:fillRect l="-327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07802" y="2156446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400" dirty="0"/>
                  <a:t>    	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a:rPr lang="en-GB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/>
                  <a:t>3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2156446"/>
                <a:ext cx="3599310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2373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73014" y="4541036"/>
                <a:ext cx="19518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	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4541036"/>
                <a:ext cx="1951816" cy="461665"/>
              </a:xfrm>
              <a:prstGeom prst="rect">
                <a:avLst/>
              </a:prstGeom>
              <a:blipFill>
                <a:blip r:embed="rId7"/>
                <a:stretch>
                  <a:fillRect l="-4516" t="-13514" r="-258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4286" y="4473968"/>
                <a:ext cx="41939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(c)     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11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86" y="4473968"/>
                <a:ext cx="419392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4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63752" y="5684103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(d)		  9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5684103"/>
                <a:ext cx="359931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71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73014" y="5637936"/>
                <a:ext cx="2851578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	 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5637936"/>
                <a:ext cx="2851578" cy="616515"/>
              </a:xfrm>
              <a:prstGeom prst="rect">
                <a:avLst/>
              </a:prstGeom>
              <a:blipFill>
                <a:blip r:embed="rId10"/>
                <a:stretch>
                  <a:fillRect l="-309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410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7" y="12885"/>
            <a:ext cx="9789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 smtClean="0"/>
              <a:t>Solving Quadratic </a:t>
            </a:r>
            <a:r>
              <a:rPr lang="en-GB" sz="2800" b="1" dirty="0"/>
              <a:t>Equations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F4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935822"/>
            <a:ext cx="793759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/>
              <a:t>Solving Quadratic Equations is another important part of algebra work.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three 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212976"/>
            <a:ext cx="59213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 err="1"/>
              <a:t>Factorisation</a:t>
            </a:r>
            <a:endParaRPr lang="en-US" altLang="en-US" sz="2400" dirty="0"/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Using the Formula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Completing the Square</a:t>
            </a:r>
          </a:p>
        </p:txBody>
      </p:sp>
    </p:spTree>
    <p:extLst>
      <p:ext uri="{BB962C8B-B14F-4D97-AF65-F5344CB8AC3E}">
        <p14:creationId xmlns:p14="http://schemas.microsoft.com/office/powerpoint/2010/main" val="345868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http://szalonta.hu/ske/text/F4/skef4s1.html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F4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08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12087" y="952451"/>
            <a:ext cx="9721081" cy="201593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It is not possible to </a:t>
            </a:r>
            <a:r>
              <a:rPr lang="en-US" sz="2400" dirty="0" err="1"/>
              <a:t>factorise</a:t>
            </a:r>
            <a:r>
              <a:rPr lang="en-US" sz="2400" dirty="0"/>
              <a:t> all </a:t>
            </a:r>
            <a:r>
              <a:rPr lang="en-US" sz="2400" i="1" dirty="0"/>
              <a:t>quadratic expressions</a:t>
            </a:r>
            <a:r>
              <a:rPr lang="en-US" sz="2400" dirty="0"/>
              <a:t>, so </a:t>
            </a:r>
          </a:p>
          <a:p>
            <a:pPr marL="0" indent="0" algn="ctr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we need alternative methods to solve </a:t>
            </a:r>
            <a:r>
              <a:rPr lang="en-US" sz="2400" i="1" dirty="0"/>
              <a:t>quadratic equations</a:t>
            </a:r>
            <a:r>
              <a:rPr lang="en-US" sz="2400" dirty="0"/>
              <a:t>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When a quadratic expression cannot be </a:t>
            </a:r>
            <a:r>
              <a:rPr lang="en-US" sz="2400" dirty="0" err="1"/>
              <a:t>factorised</a:t>
            </a:r>
            <a:r>
              <a:rPr lang="en-US" sz="2400" dirty="0"/>
              <a:t>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(or when it is not easy to do so), we can use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the </a:t>
            </a:r>
            <a:r>
              <a:rPr lang="en-US" sz="2400" b="1" dirty="0"/>
              <a:t>quadratic formula</a:t>
            </a:r>
            <a:r>
              <a:rPr lang="en-US" sz="2400" dirty="0"/>
              <a:t>.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77216" y="4660710"/>
                <a:ext cx="2990819" cy="88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0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b</m:t>
                          </m:r>
                          <m:r>
                            <a:rPr lang="is-IS" sz="2400" i="0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sz="2400" i="0" dirty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sz="2400" i="0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0" dirty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sz="2400" i="0" dirty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sz="2400" i="0" dirty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216" y="4660710"/>
                <a:ext cx="2990819" cy="882742"/>
              </a:xfrm>
              <a:prstGeom prst="rect">
                <a:avLst/>
              </a:prstGeom>
              <a:blipFill>
                <a:blip r:embed="rId3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87434" y="2843908"/>
                <a:ext cx="9804566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400" dirty="0"/>
                  <a:t>The solutions of the quadratic equation where a, b and c are numbers			                              a</a:t>
                </a:r>
                <a:r>
                  <a:rPr lang="en-GB" sz="2400" i="1" dirty="0">
                    <a:latin typeface="Times" pitchFamily="2" charset="0"/>
                    <a:ea typeface="Cambria Math" panose="02040503050406030204" pitchFamily="18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b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are given by: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434" y="2843908"/>
                <a:ext cx="9804566" cy="1646605"/>
              </a:xfrm>
              <a:prstGeom prst="rect">
                <a:avLst/>
              </a:prstGeom>
              <a:blipFill>
                <a:blip r:embed="rId4"/>
                <a:stretch>
                  <a:fillRect l="-906" b="-6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5112017" y="4499694"/>
            <a:ext cx="3721219" cy="121395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97108-C98C-D045-A4C6-C000D0CCC775}"/>
              </a:ext>
            </a:extLst>
          </p:cNvPr>
          <p:cNvSpPr txBox="1"/>
          <p:nvPr/>
        </p:nvSpPr>
        <p:spPr>
          <a:xfrm>
            <a:off x="3359696" y="5794484"/>
            <a:ext cx="914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prove this result on the next slide but if you want to go </a:t>
            </a:r>
          </a:p>
          <a:p>
            <a:r>
              <a:rPr lang="en-US" sz="2400" dirty="0"/>
              <a:t>straight to its applications, then ignore the next slide. </a:t>
            </a:r>
          </a:p>
        </p:txBody>
      </p:sp>
    </p:spTree>
    <p:extLst>
      <p:ext uri="{BB962C8B-B14F-4D97-AF65-F5344CB8AC3E}">
        <p14:creationId xmlns:p14="http://schemas.microsoft.com/office/powerpoint/2010/main" val="999568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28201"/>
            <a:ext cx="99847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 </a:t>
            </a:r>
            <a:r>
              <a:rPr lang="en-US" altLang="en-US" sz="2800" b="1" dirty="0"/>
              <a:t>Proving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465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50954" y="5671038"/>
                <a:ext cx="2500877" cy="751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i="1" dirty="0">
                          <a:latin typeface="Cambria Math" charset="0"/>
                        </a:rPr>
                        <m:t>𝑥</m:t>
                      </m:r>
                      <m:r>
                        <a:rPr lang="is-IS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i="0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i="0" dirty="0">
                              <a:latin typeface="Cambria Math" charset="0"/>
                            </a:rPr>
                            <m:t>b</m:t>
                          </m:r>
                          <m:r>
                            <a:rPr lang="is-IS" i="0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i="0" dirty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i="0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i="0" dirty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i="0" dirty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i="0" dirty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i="0" dirty="0">
                              <a:latin typeface="Cambria Math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954" y="5671038"/>
                <a:ext cx="2500877" cy="751039"/>
              </a:xfrm>
              <a:prstGeom prst="rect">
                <a:avLst/>
              </a:prstGeom>
              <a:blipFill>
                <a:blip r:embed="rId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06864" y="695063"/>
                <a:ext cx="980456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400" dirty="0"/>
                  <a:t>We will solve a</a:t>
                </a:r>
                <a:r>
                  <a:rPr lang="en-GB" sz="2400" i="1" dirty="0">
                    <a:latin typeface="Times" pitchFamily="2" charset="0"/>
                    <a:ea typeface="Cambria Math" panose="02040503050406030204" pitchFamily="18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b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 where a (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GB" sz="2400" dirty="0"/>
                  <a:t>, b and c are numbers.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864" y="695063"/>
                <a:ext cx="9804566" cy="830997"/>
              </a:xfrm>
              <a:prstGeom prst="rect">
                <a:avLst/>
              </a:prstGeom>
              <a:blipFill>
                <a:blip r:embed="rId4"/>
                <a:stretch>
                  <a:fillRect l="-906" t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8535922" y="5632646"/>
            <a:ext cx="2813897" cy="89939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B74B9D-D7B0-2547-ADDA-EE4B8D3A1D55}"/>
                  </a:ext>
                </a:extLst>
              </p:cNvPr>
              <p:cNvSpPr txBox="1"/>
              <p:nvPr/>
            </p:nvSpPr>
            <p:spPr>
              <a:xfrm>
                <a:off x="2318558" y="1147340"/>
                <a:ext cx="8995046" cy="633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We first divide by a to give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i="1" dirty="0"/>
                  <a:t> = </a:t>
                </a:r>
                <a:r>
                  <a:rPr lang="en-US" sz="2400" dirty="0"/>
                  <a:t>0  and note that: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B74B9D-D7B0-2547-ADDA-EE4B8D3A1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58" y="1147340"/>
                <a:ext cx="8995046" cy="633763"/>
              </a:xfrm>
              <a:prstGeom prst="rect">
                <a:avLst/>
              </a:prstGeom>
              <a:blipFill>
                <a:blip r:embed="rId5"/>
                <a:stretch>
                  <a:fillRect l="-987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64EFD0-1104-2143-BD83-AB0BE9FB4F6C}"/>
                  </a:ext>
                </a:extLst>
              </p:cNvPr>
              <p:cNvSpPr txBox="1"/>
              <p:nvPr/>
            </p:nvSpPr>
            <p:spPr>
              <a:xfrm>
                <a:off x="3365281" y="1781103"/>
                <a:ext cx="7848872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num>
                              <m:den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GB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i="1" dirty="0">
                    <a:latin typeface="Times" pitchFamily="2" charset="0"/>
                    <a:ea typeface="Cambria Math" panose="02040503050406030204" pitchFamily="18" charset="0"/>
                  </a:rPr>
                  <a:t> x</a:t>
                </a:r>
                <a:r>
                  <a:rPr lang="en-US" sz="2400" dirty="0"/>
                  <a:t> +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GB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964EFD0-1104-2143-BD83-AB0BE9FB4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281" y="1781103"/>
                <a:ext cx="7848872" cy="718017"/>
              </a:xfrm>
              <a:prstGeom prst="rect">
                <a:avLst/>
              </a:prstGeom>
              <a:blipFill rotWithShape="1">
                <a:blip r:embed="rId6"/>
                <a:stretch>
                  <a:fillRect b="-59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72D610-A899-FE4A-8003-3077B12275CE}"/>
                  </a:ext>
                </a:extLst>
              </p:cNvPr>
              <p:cNvSpPr txBox="1"/>
              <p:nvPr/>
            </p:nvSpPr>
            <p:spPr>
              <a:xfrm>
                <a:off x="2387434" y="2558714"/>
                <a:ext cx="9804566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num>
                              <m:den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 and substituting back in the equation: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672D610-A899-FE4A-8003-3077B1227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434" y="2558714"/>
                <a:ext cx="9804566" cy="718017"/>
              </a:xfrm>
              <a:prstGeom prst="rect">
                <a:avLst/>
              </a:prstGeom>
              <a:blipFill rotWithShape="1">
                <a:blip r:embed="rId7"/>
                <a:stretch>
                  <a:fillRect l="-995" r="-560" b="-59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97186E-B537-AB45-84E8-597833CB0E21}"/>
                  </a:ext>
                </a:extLst>
              </p:cNvPr>
              <p:cNvSpPr txBox="1"/>
              <p:nvPr/>
            </p:nvSpPr>
            <p:spPr>
              <a:xfrm>
                <a:off x="2758952" y="3398609"/>
                <a:ext cx="9433048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num>
                              <m:den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i="1" dirty="0"/>
                  <a:t> = </a:t>
                </a:r>
                <a:r>
                  <a:rPr lang="en-US" sz="2400" dirty="0"/>
                  <a:t>0  giving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num>
                              <m:den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i="0" dirty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i="0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i="0" dirty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i="0" dirty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i="0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 i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ac</m:t>
                        </m:r>
                      </m:num>
                      <m:den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A97186E-B537-AB45-84E8-597833CB0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952" y="3398609"/>
                <a:ext cx="9433048" cy="718017"/>
              </a:xfrm>
              <a:prstGeom prst="rect">
                <a:avLst/>
              </a:prstGeom>
              <a:blipFill rotWithShape="1">
                <a:blip r:embed="rId8"/>
                <a:stretch>
                  <a:fillRect b="-68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888F4E2-B670-3341-9D30-BF078D10731B}"/>
                  </a:ext>
                </a:extLst>
              </p:cNvPr>
              <p:cNvSpPr txBox="1"/>
              <p:nvPr/>
            </p:nvSpPr>
            <p:spPr>
              <a:xfrm>
                <a:off x="2318558" y="4213853"/>
                <a:ext cx="9073008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Taking the square root of both sides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num>
                              <m:den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=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ac</m:t>
                        </m:r>
                      </m:num>
                      <m:den>
                        <m:r>
                          <a:rPr lang="en-GB" sz="240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 gives: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888F4E2-B670-3341-9D30-BF078D107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58" y="4213853"/>
                <a:ext cx="9073008" cy="718017"/>
              </a:xfrm>
              <a:prstGeom prst="rect">
                <a:avLst/>
              </a:prstGeom>
              <a:blipFill>
                <a:blip r:embed="rId9"/>
                <a:stretch>
                  <a:fillRect l="-979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D3BE00-5C22-9D45-B9B5-C3D4A6888169}"/>
                  </a:ext>
                </a:extLst>
              </p:cNvPr>
              <p:cNvSpPr txBox="1"/>
              <p:nvPr/>
            </p:nvSpPr>
            <p:spPr>
              <a:xfrm>
                <a:off x="5159896" y="4924288"/>
                <a:ext cx="9097688" cy="697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GB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24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a:rPr lang="en-GB" sz="24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2400" i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m:rPr>
                                <m:sty m:val="p"/>
                              </m:rPr>
                              <a:rPr lang="en-GB" sz="2400" i="0">
                                <a:latin typeface="Cambria Math" panose="02040503050406030204" pitchFamily="18" charset="0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a:rPr lang="en-GB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D3BE00-5C22-9D45-B9B5-C3D4A6888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924288"/>
                <a:ext cx="9097688" cy="697179"/>
              </a:xfrm>
              <a:prstGeom prst="rect">
                <a:avLst/>
              </a:prstGeom>
              <a:blipFill>
                <a:blip r:embed="rId10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C1D594-65F9-FF4E-8E0C-6C041DAF4217}"/>
                  </a:ext>
                </a:extLst>
              </p:cNvPr>
              <p:cNvSpPr txBox="1"/>
              <p:nvPr/>
            </p:nvSpPr>
            <p:spPr>
              <a:xfrm>
                <a:off x="2387434" y="5709481"/>
                <a:ext cx="5865532" cy="633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Taking 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GB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dirty="0"/>
                  <a:t> term to the other side gives: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C1D594-65F9-FF4E-8E0C-6C041DAF4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434" y="5709481"/>
                <a:ext cx="5865532" cy="633763"/>
              </a:xfrm>
              <a:prstGeom prst="rect">
                <a:avLst/>
              </a:prstGeom>
              <a:blipFill>
                <a:blip r:embed="rId11"/>
                <a:stretch>
                  <a:fillRect l="-151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916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3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468478" y="869269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1</a:t>
            </a:r>
            <a:r>
              <a:rPr lang="en-US" sz="2400" dirty="0"/>
              <a:t>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071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06609" y="2887976"/>
                <a:ext cx="2990819" cy="88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0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b</m:t>
                          </m:r>
                          <m:r>
                            <a:rPr lang="is-IS" sz="2400" i="0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sz="2400" i="0" dirty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sz="2400" i="0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0" dirty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sz="2400" i="0" dirty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sz="2400" i="0" dirty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609" y="2887976"/>
                <a:ext cx="2990819" cy="882742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96631" y="1270262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4</a:t>
                </a:r>
                <a14:m>
                  <m:oMath xmlns:m="http://schemas.openxmlformats.org/officeDocument/2006/math">
                    <m:r>
                      <a:rPr lang="is-IS" sz="2400" i="1" dirty="0">
                        <a:latin typeface="Cambria Math" charset="0"/>
                      </a:rPr>
                      <m:t>𝑥</m:t>
                    </m:r>
                    <m:r>
                      <a:rPr lang="is-IS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7</a:t>
                </a:r>
                <a14:m>
                  <m:oMath xmlns:m="http://schemas.openxmlformats.org/officeDocument/2006/math">
                    <m:r>
                      <a:rPr lang="is-IS" sz="2400" i="1" dirty="0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		</a:t>
                </a:r>
              </a:p>
              <a:p>
                <a:r>
                  <a:rPr lang="en-GB" sz="2400" dirty="0"/>
                  <a:t>Here a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4,	b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US" sz="2400" dirty="0"/>
                  <a:t>7 </a:t>
                </a:r>
                <a:r>
                  <a:rPr lang="en-GB" sz="2400" dirty="0"/>
                  <a:t>	and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631" y="1270262"/>
                <a:ext cx="9001000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084" t="-2713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68478" y="3961826"/>
            <a:ext cx="2111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	gives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19319" y="4678067"/>
                <a:ext cx="2628027" cy="869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/>
                            <m:t>7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49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48</m:t>
                              </m:r>
                            </m:e>
                          </m:rad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4678067"/>
                <a:ext cx="2628027" cy="8693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9319" y="5564129"/>
                <a:ext cx="1752210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7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5564129"/>
                <a:ext cx="1752210" cy="8704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04094" y="3770718"/>
                <a:ext cx="4849601" cy="890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7)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latin typeface="Cambria Math" charset="0"/>
                                    </a:rPr>
                                    <m:t>(</m:t>
                                  </m:r>
                                  <m:r>
                                    <a:rPr lang="en-GB" sz="2400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2400" b="0" i="0" dirty="0" smtClean="0"/>
                                    <m:t>7</m:t>
                                  </m:r>
                                  <m:r>
                                    <a:rPr lang="en-GB" sz="2400" b="0" i="1" dirty="0" smtClean="0">
                                      <a:latin typeface="Cambria Math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s-IS" sz="2400" i="1" dirty="0">
                                      <a:latin typeface="Cambria Math" charset="0"/>
                                    </a:rPr>
                                    <m:t>2</m:t>
                                  </m:r>
                                  <m:r>
                                    <a:rPr lang="en-GB" sz="2400" b="0" i="1" dirty="0" smtClean="0">
                                      <a:latin typeface="Cambria Math" charset="0"/>
                                    </a:rPr>
                                    <m:t> </m:t>
                                  </m:r>
                                </m:sup>
                              </m:sSup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 (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4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4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3)</m:t>
                              </m:r>
                            </m:e>
                          </m:rad>
                        </m:num>
                        <m:den>
                          <m:r>
                            <a:rPr lang="is-IS" sz="2400" i="1" dirty="0">
                              <a:latin typeface="Cambria Math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094" y="3770718"/>
                <a:ext cx="4849601" cy="8906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78665" y="238793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57906" y="127026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36311" y="2362644"/>
                <a:ext cx="5854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311" y="2362644"/>
                <a:ext cx="585417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9333" r="-1562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46335" y="1270262"/>
                <a:ext cx="778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7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335" y="1270262"/>
                <a:ext cx="778491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9211" r="-629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772483" y="2362643"/>
            <a:ext cx="28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83" y="1253906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7EFA4-61C9-6B41-B8BD-54FC50BE65EA}"/>
              </a:ext>
            </a:extLst>
          </p:cNvPr>
          <p:cNvSpPr txBox="1"/>
          <p:nvPr/>
        </p:nvSpPr>
        <p:spPr>
          <a:xfrm>
            <a:off x="3488540" y="6404955"/>
            <a:ext cx="3347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475464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5" grpId="0"/>
      <p:bldP spid="16" grpId="0"/>
      <p:bldP spid="18" grpId="0"/>
      <p:bldP spid="20" grpId="0"/>
      <p:bldP spid="21" grpId="0"/>
      <p:bldP spid="2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270705" y="897782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1</a:t>
            </a:r>
            <a:r>
              <a:rPr lang="en-US" sz="2400" dirty="0"/>
              <a:t> 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54296" y="4636907"/>
                <a:ext cx="15665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296" y="4636907"/>
                <a:ext cx="1566527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89461" y="254142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	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37250" y="3469698"/>
                <a:ext cx="1012520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250" y="3469698"/>
                <a:ext cx="1012520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64155" y="2382435"/>
                <a:ext cx="1752211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7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155" y="2382435"/>
                <a:ext cx="1752211" cy="870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01856" y="2314301"/>
                <a:ext cx="1752211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7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 dirty="0">
                                  <a:latin typeface="Cambria Math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856" y="2314301"/>
                <a:ext cx="1752211" cy="8704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05055" y="3457874"/>
                <a:ext cx="1012521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6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055" y="3457874"/>
                <a:ext cx="1012521" cy="7861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57770" y="4377461"/>
                <a:ext cx="1012521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7770" y="4377461"/>
                <a:ext cx="1012521" cy="78380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 bwMode="auto">
          <a:xfrm>
            <a:off x="4325475" y="4361108"/>
            <a:ext cx="5328592" cy="115212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53635" y="3631953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96117" y="461832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26717" y="1447076"/>
                <a:ext cx="1752211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7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 dirty="0">
                                  <a:latin typeface="Cambria Math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717" y="1447076"/>
                <a:ext cx="1752211" cy="87049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430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/>
      <p:bldP spid="8" grpId="0"/>
      <p:bldP spid="10" grpId="0"/>
      <p:bldP spid="12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468478" y="869269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2</a:t>
            </a:r>
            <a:r>
              <a:rPr lang="en-US" sz="2400" dirty="0"/>
              <a:t>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06609" y="2887976"/>
                <a:ext cx="2990819" cy="88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0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b</m:t>
                          </m:r>
                          <m:r>
                            <a:rPr lang="is-IS" sz="2400" i="0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sz="2400" i="0" dirty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sz="2400" i="0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0" dirty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sz="2400" i="0" dirty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sz="2400" i="0" dirty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609" y="2887976"/>
                <a:ext cx="2990819" cy="882742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68478" y="1270262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12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9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</a:t>
                </a:r>
                <a:r>
                  <a:rPr lang="en-GB" sz="2400" dirty="0"/>
                  <a:t>		</a:t>
                </a:r>
              </a:p>
              <a:p>
                <a:r>
                  <a:rPr lang="en-GB" sz="2400" dirty="0"/>
                  <a:t>Here a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4,	b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US" sz="2400" dirty="0"/>
                  <a:t>12 </a:t>
                </a:r>
                <a:r>
                  <a:rPr lang="en-GB" sz="2400" dirty="0"/>
                  <a:t>	and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9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478" y="1270262"/>
                <a:ext cx="9001000" cy="1569660"/>
              </a:xfrm>
              <a:prstGeom prst="rect">
                <a:avLst/>
              </a:prstGeom>
              <a:blipFill>
                <a:blip r:embed="rId4"/>
                <a:stretch>
                  <a:fillRect l="-986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68478" y="3961826"/>
            <a:ext cx="2111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	gives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19319" y="4678067"/>
                <a:ext cx="3139386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/>
                            <m:t>12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144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144</m:t>
                              </m:r>
                            </m:e>
                          </m:rad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4678067"/>
                <a:ext cx="3139386" cy="870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9319" y="5564129"/>
                <a:ext cx="1923732" cy="869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/>
                            <m:t>12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5564129"/>
                <a:ext cx="1923732" cy="8693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04094" y="3770718"/>
                <a:ext cx="5260458" cy="890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12)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latin typeface="Cambria Math" charset="0"/>
                                    </a:rPr>
                                    <m:t>(</m:t>
                                  </m:r>
                                  <m:r>
                                    <a:rPr lang="en-GB" sz="2400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2400" b="0" i="0" dirty="0" smtClean="0"/>
                                    <m:t>12</m:t>
                                  </m:r>
                                  <m:r>
                                    <a:rPr lang="en-GB" sz="2400" b="0" i="1" dirty="0" smtClean="0">
                                      <a:latin typeface="Cambria Math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s-IS" sz="2400" i="1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4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4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9)</m:t>
                              </m:r>
                            </m:e>
                          </m:rad>
                        </m:num>
                        <m:den>
                          <m:r>
                            <a:rPr lang="is-IS" sz="2400" i="1" dirty="0">
                              <a:latin typeface="Cambria Math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094" y="3770718"/>
                <a:ext cx="5260458" cy="89062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6D94FED-F784-5E46-846C-BF656339586A}"/>
              </a:ext>
            </a:extLst>
          </p:cNvPr>
          <p:cNvSpPr txBox="1"/>
          <p:nvPr/>
        </p:nvSpPr>
        <p:spPr>
          <a:xfrm>
            <a:off x="3450521" y="6414614"/>
            <a:ext cx="3419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the next slide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13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431704" y="1268860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2 </a:t>
            </a:r>
            <a:r>
              <a:rPr lang="en-US" sz="2400" dirty="0"/>
              <a:t>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723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30829" y="4128165"/>
                <a:ext cx="15665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=1.5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829" y="4128165"/>
                <a:ext cx="1566527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71719" y="2831915"/>
                <a:ext cx="1182440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charset="0"/>
                            </a:rPr>
                            <m:t>12</m:t>
                          </m:r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719" y="2831915"/>
                <a:ext cx="1182440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71719" y="1913945"/>
                <a:ext cx="1923732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/>
                            <m:t>12</m:t>
                          </m:r>
                          <m:r>
                            <a:rPr lang="is-IS" sz="2400" i="1" dirty="0" smtClean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719" y="1913945"/>
                <a:ext cx="1923732" cy="870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 bwMode="auto">
          <a:xfrm>
            <a:off x="5922873" y="4128165"/>
            <a:ext cx="1182441" cy="58937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1704" y="5227612"/>
            <a:ext cx="692753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Note</a:t>
            </a:r>
            <a:r>
              <a:rPr lang="en-US" sz="2400" dirty="0"/>
              <a:t>:	In this example, there is only one solution.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		            Do you know why?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		If not, you will find out why on later slides.</a:t>
            </a:r>
          </a:p>
        </p:txBody>
      </p:sp>
    </p:spTree>
    <p:extLst>
      <p:ext uri="{BB962C8B-B14F-4D97-AF65-F5344CB8AC3E}">
        <p14:creationId xmlns:p14="http://schemas.microsoft.com/office/powerpoint/2010/main" val="1463960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467734" y="75502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3: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83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06608" y="2760678"/>
                <a:ext cx="2990819" cy="88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0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b</m:t>
                          </m:r>
                          <m:r>
                            <a:rPr lang="is-IS" sz="2400" i="0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sz="2400" i="0" dirty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sz="2400" i="0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0" dirty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sz="2400" i="0" dirty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sz="2400" i="0" dirty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sz="2400" i="0" dirty="0">
                              <a:latin typeface="Cambria Math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608" y="2760678"/>
                <a:ext cx="2990819" cy="882742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67734" y="1174297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Solve:					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	</a:t>
                </a:r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Here a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1,	b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	and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734" y="1174297"/>
                <a:ext cx="9001000" cy="1569660"/>
              </a:xfrm>
              <a:prstGeom prst="rect">
                <a:avLst/>
              </a:prstGeom>
              <a:blipFill>
                <a:blip r:embed="rId4"/>
                <a:stretch>
                  <a:fillRect l="-986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68478" y="3961826"/>
            <a:ext cx="2111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	gives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19319" y="4602775"/>
                <a:ext cx="2685735" cy="869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1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20</m:t>
                              </m:r>
                            </m:e>
                          </m:rad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4602775"/>
                <a:ext cx="2685735" cy="8693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9319" y="5412888"/>
                <a:ext cx="2378985" cy="869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1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GB" sz="2400" dirty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9</m:t>
                              </m:r>
                            </m:e>
                          </m:rad>
                        </m:num>
                        <m:den>
                          <m:r>
                            <a:rPr lang="en-GB" sz="2400" b="0" i="1" dirty="0" smtClean="0">
                              <a:latin typeface="Cambria Math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319" y="5412888"/>
                <a:ext cx="2378985" cy="8693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03912" y="3660141"/>
                <a:ext cx="4849601" cy="890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 smtClean="0">
                          <a:latin typeface="Cambria Math" charset="0"/>
                        </a:rPr>
                        <m:t>𝑥</m:t>
                      </m:r>
                      <m:r>
                        <a:rPr lang="is-IS" sz="2400" i="1" dirty="0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Cambria Math" charset="0"/>
                            </a:rPr>
                            <m:t>1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GB" sz="2400" b="0" i="0" dirty="0" smtClean="0">
                                      <a:latin typeface="Cambria Math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is-IS" sz="2400" i="1" dirty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lang="is-IS" sz="2400" i="1" dirty="0">
                                  <a:latin typeface="Cambria Math" charset="0"/>
                                </a:rPr>
                                <m:t>4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2400" b="0" i="1" dirty="0" smtClean="0">
                                  <a:latin typeface="Cambria Math" charset="0"/>
                                </a:rPr>
                                <m:t>5)</m:t>
                              </m:r>
                            </m:e>
                          </m:rad>
                        </m:num>
                        <m:den>
                          <m:r>
                            <a:rPr lang="is-IS" sz="2400" i="1" dirty="0">
                              <a:latin typeface="Cambria Math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660141"/>
                <a:ext cx="4849601" cy="8906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C8B482E-C4AB-BF4A-B6F3-B76173AB4DC6}"/>
              </a:ext>
            </a:extLst>
          </p:cNvPr>
          <p:cNvSpPr txBox="1"/>
          <p:nvPr/>
        </p:nvSpPr>
        <p:spPr>
          <a:xfrm>
            <a:off x="3452148" y="6328000"/>
            <a:ext cx="349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Continued on the next slide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366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431704" y="1268860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3</a:t>
            </a:r>
            <a:r>
              <a:rPr lang="en-US" sz="2400" dirty="0"/>
              <a:t> 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58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14340" y="3843932"/>
                <a:ext cx="6686574" cy="8745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As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it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is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not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possible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to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find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is-IS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s-IS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  <m: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9</m:t>
                          </m:r>
                        </m:e>
                      </m:rad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this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equation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has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FF0000"/>
                          </a:solidFill>
                        </a:rPr>
                        <m:t>no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solutions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340" y="3843932"/>
                <a:ext cx="6686574" cy="874535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71718" y="2250918"/>
                <a:ext cx="2378985" cy="866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s-IS" sz="2400" i="1" dirty="0">
                          <a:latin typeface="Cambria Math" charset="0"/>
                        </a:rPr>
                        <m:t>𝑥</m:t>
                      </m:r>
                      <m:r>
                        <a:rPr lang="is-IS" sz="2400" i="1" dirty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1" dirty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1</m:t>
                          </m:r>
                          <m:r>
                            <a:rPr lang="is-IS" sz="2400" i="1" dirty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s-IS" sz="2400" i="1" dirty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GB" sz="2400" dirty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GB" sz="2400" i="1" dirty="0">
                                  <a:latin typeface="Cambria Math" charset="0"/>
                                </a:rPr>
                                <m:t>9</m:t>
                              </m:r>
                            </m:e>
                          </m:rad>
                        </m:num>
                        <m:den>
                          <m:r>
                            <a:rPr lang="en-GB" sz="2400" i="1" dirty="0">
                              <a:latin typeface="Cambria Math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718" y="2250918"/>
                <a:ext cx="2378985" cy="86696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 bwMode="auto">
          <a:xfrm>
            <a:off x="3414340" y="3721067"/>
            <a:ext cx="6858124" cy="112026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7825" y="5444513"/>
            <a:ext cx="630204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	             Do you know why?</a:t>
            </a:r>
          </a:p>
          <a:p>
            <a:r>
              <a:rPr lang="en-US" sz="2400" dirty="0"/>
              <a:t>	If not, you will find out why on later slides.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0563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5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186453" y="727963"/>
                <a:ext cx="9721081" cy="16839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three previous examples illustrate that a </a:t>
                </a:r>
              </a:p>
              <a:p>
                <a:pPr marL="0" indent="0" algn="ctr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quadratic equation can have 2, 1 or 0 solutions.</a:t>
                </a:r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graphs below illustrate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= a</a:t>
                </a:r>
                <a:r>
                  <a:rPr lang="en-GB" sz="2400" i="1" dirty="0">
                    <a:latin typeface="Times" pitchFamily="2" charset="0"/>
                    <a:ea typeface="Cambria Math" panose="02040503050406030204" pitchFamily="18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b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c and show how</a:t>
                </a:r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number of solutions depends on the value of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s-I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/>
                          <m:t>b</m:t>
                        </m:r>
                      </m:e>
                      <m:sup>
                        <m:r>
                          <a:rPr lang="is-IS" sz="2400" i="0" dirty="0">
                            <a:latin typeface="Cambria Math" charset="0"/>
                          </a:rPr>
                          <m:t>2</m:t>
                        </m:r>
                      </m:sup>
                    </m:sSup>
                    <m:r>
                      <a:rPr lang="is-IS" sz="2400" i="0" dirty="0">
                        <a:latin typeface="Cambria Math" charset="0"/>
                      </a:rPr>
                      <m:t>−4</m:t>
                    </m:r>
                    <m:r>
                      <m:rPr>
                        <m:nor/>
                      </m:rPr>
                      <a:rPr lang="en-GB" sz="2400" dirty="0"/>
                      <m:t>ac</m:t>
                    </m:r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6453" y="727963"/>
                <a:ext cx="9721081" cy="1683987"/>
              </a:xfrm>
              <a:prstGeom prst="rect">
                <a:avLst/>
              </a:prstGeom>
              <a:blipFill rotWithShape="1">
                <a:blip r:embed="rId3"/>
                <a:stretch>
                  <a:fillRect t="-2527" b="-72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Formula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844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07768" y="6362187"/>
                <a:ext cx="5475923" cy="4990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Note: </a:t>
                </a:r>
                <a:r>
                  <a:rPr lang="en-US" sz="2400" dirty="0">
                    <a:latin typeface="+mj-lt"/>
                  </a:rPr>
                  <a:t>We call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s-I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dirty="0"/>
                          <m:t>b</m:t>
                        </m:r>
                      </m:e>
                      <m:sup>
                        <m:r>
                          <a:rPr lang="is-IS" sz="2400" i="0" dirty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is-IS" sz="2400" i="0" dirty="0">
                        <a:latin typeface="Cambria Math"/>
                      </a:rPr>
                      <m:t>−4</m:t>
                    </m:r>
                    <m:r>
                      <m:rPr>
                        <m:nor/>
                      </m:rPr>
                      <a:rPr lang="en-GB" sz="2400" dirty="0"/>
                      <m:t>ac</m:t>
                    </m:r>
                    <m:r>
                      <a:rPr lang="en-GB" sz="24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dirty="0" smtClean="0">
                        <a:latin typeface="Cambria Math"/>
                      </a:rPr>
                      <m:t>t</m:t>
                    </m:r>
                  </m:oMath>
                </a14:m>
                <a:r>
                  <a:rPr lang="en-US" sz="2400" dirty="0">
                    <a:latin typeface="+mj-lt"/>
                  </a:rPr>
                  <a:t>he discriminant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6362187"/>
                <a:ext cx="5475923" cy="499047"/>
              </a:xfrm>
              <a:prstGeom prst="rect">
                <a:avLst/>
              </a:prstGeom>
              <a:blipFill rotWithShape="1">
                <a:blip r:embed="rId4"/>
                <a:stretch>
                  <a:fillRect l="-1669" t="-1220" r="-1669" b="-280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835" y="2374568"/>
            <a:ext cx="9165589" cy="381365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4912291"/>
            <a:ext cx="1771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4969441"/>
            <a:ext cx="17145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4869428"/>
            <a:ext cx="18478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0347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 smtClean="0"/>
              <a:t>Quadratic Equations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42755" y="823774"/>
                <a:ext cx="7776864" cy="41549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/>
                  <a:t>		Examples of quadratic equations are:</a:t>
                </a:r>
              </a:p>
              <a:p>
                <a:endParaRPr lang="en-US" altLang="en-US" sz="2400" dirty="0"/>
              </a:p>
              <a:p>
                <a:r>
                  <a:rPr lang="en-US" altLang="en-US" sz="2400" dirty="0"/>
                  <a:t> 					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	9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	2</a:t>
                </a:r>
                <a:r>
                  <a:rPr lang="en-GB" sz="2400" i="1" dirty="0">
                    <a:latin typeface="Times" pitchFamily="2" charset="0"/>
                  </a:rPr>
                  <a:t>n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n</a:t>
                </a:r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	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	4</a:t>
                </a:r>
                <a:r>
                  <a:rPr lang="en-GB" sz="2400" i="1" dirty="0">
                    <a:latin typeface="Times" pitchFamily="2" charset="0"/>
                  </a:rPr>
                  <a:t>p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49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42755" y="823774"/>
                <a:ext cx="7776864" cy="4154984"/>
              </a:xfrm>
              <a:prstGeom prst="rect">
                <a:avLst/>
              </a:prstGeom>
              <a:blipFill rotWithShape="1">
                <a:blip r:embed="rId2"/>
                <a:stretch>
                  <a:fillRect t="-1026" b="-23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id="{49C288C9-FC2B-1C4A-A0A9-6BE06E56F8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1624" y="5204872"/>
                <a:ext cx="8712967" cy="1646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indent="0">
                  <a:spcAft>
                    <a:spcPts val="600"/>
                  </a:spcAft>
                </a:pPr>
                <a:r>
                  <a:rPr lang="en-US" altLang="en-US" sz="2400" b="1" dirty="0"/>
                  <a:t>Note</a:t>
                </a:r>
                <a:r>
                  <a:rPr lang="en-US" altLang="en-US" sz="2400" dirty="0"/>
                  <a:t>: To solve quadratic equations, they must equal zero.</a:t>
                </a:r>
              </a:p>
              <a:p>
                <a:pPr marL="0" indent="0">
                  <a:tabLst>
                    <a:tab pos="3086100" algn="l"/>
                  </a:tabLst>
                </a:pPr>
                <a:r>
                  <a:rPr lang="en-US" altLang="en-US" sz="2400" dirty="0"/>
                  <a:t>          So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 	is a </a:t>
                </a:r>
                <a:r>
                  <a:rPr lang="en-GB" sz="2400" b="1" dirty="0"/>
                  <a:t>quadratic expression </a:t>
                </a:r>
                <a:r>
                  <a:rPr lang="en-GB" sz="2400" dirty="0"/>
                  <a:t>whilst </a:t>
                </a:r>
              </a:p>
              <a:p>
                <a:pPr marL="0" indent="0">
                  <a:tabLst>
                    <a:tab pos="3086100" algn="l"/>
                  </a:tabLst>
                </a:pPr>
                <a:r>
                  <a:rPr lang="en-GB" altLang="en-US" sz="2400" dirty="0"/>
                  <a:t>       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	is a </a:t>
                </a:r>
                <a:r>
                  <a:rPr lang="en-GB" sz="2400" b="1" dirty="0"/>
                  <a:t>quadratic equation</a:t>
                </a:r>
              </a:p>
              <a:p>
                <a:pPr marL="0" indent="0"/>
                <a:endParaRPr lang="en-US" altLang="en-US" sz="2400" dirty="0"/>
              </a:p>
            </p:txBody>
          </p:sp>
        </mc:Choice>
        <mc:Fallback xmlns="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C288C9-FC2B-1C4A-A0A9-6BE06E56F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1624" y="5204872"/>
                <a:ext cx="8712967" cy="1646605"/>
              </a:xfrm>
              <a:prstGeom prst="rect">
                <a:avLst/>
              </a:prstGeom>
              <a:blipFill rotWithShape="1">
                <a:blip r:embed="rId3"/>
                <a:stretch>
                  <a:fillRect l="-1120" t="-259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77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F4.2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96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8539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 these quadratic equations, using the quadratic formula.</a:t>
            </a:r>
          </a:p>
          <a:p>
            <a:r>
              <a:rPr lang="en-US" sz="2400" dirty="0"/>
              <a:t>Give your answers to 2 decimal places.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16279" y="2592588"/>
                <a:ext cx="37868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2.43	or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0.93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79" y="2592588"/>
                <a:ext cx="3786843" cy="461665"/>
              </a:xfrm>
              <a:prstGeom prst="rect">
                <a:avLst/>
              </a:prstGeom>
              <a:blipFill>
                <a:blip r:embed="rId3"/>
                <a:stretch>
                  <a:fillRect l="-2000" t="-13889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22972" y="3229129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(b)     	  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7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972" y="3229129"/>
                <a:ext cx="4104456" cy="461665"/>
              </a:xfrm>
              <a:prstGeom prst="rect">
                <a:avLst/>
              </a:prstGeom>
              <a:blipFill>
                <a:blip r:embed="rId4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16279" y="3194276"/>
                <a:ext cx="3572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2.57	or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0.91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79" y="3194276"/>
                <a:ext cx="3572056" cy="461665"/>
              </a:xfrm>
              <a:prstGeom prst="rect">
                <a:avLst/>
              </a:prstGeom>
              <a:blipFill>
                <a:blip r:embed="rId5"/>
                <a:stretch>
                  <a:fillRect l="-2120" t="-16667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07802" y="2624062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400" dirty="0"/>
                  <a:t>    	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9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2624062"/>
                <a:ext cx="3599310" cy="461665"/>
              </a:xfrm>
              <a:prstGeom prst="rect">
                <a:avLst/>
              </a:prstGeom>
              <a:blipFill>
                <a:blip r:embed="rId6"/>
                <a:stretch>
                  <a:fillRect l="-2473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16279" y="3875347"/>
                <a:ext cx="35098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6.74   or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0.74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79" y="3875347"/>
                <a:ext cx="3509807" cy="461665"/>
              </a:xfrm>
              <a:prstGeom prst="rect">
                <a:avLst/>
              </a:prstGeom>
              <a:blipFill>
                <a:blip r:embed="rId7"/>
                <a:stretch>
                  <a:fillRect l="-2158" t="-10811" r="-143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21831" y="3899864"/>
                <a:ext cx="36328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(c)     	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5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831" y="3899864"/>
                <a:ext cx="3632826" cy="461665"/>
              </a:xfrm>
              <a:prstGeom prst="rect">
                <a:avLst/>
              </a:prstGeom>
              <a:blipFill>
                <a:blip r:embed="rId8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07802" y="4658633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(d)		 9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 </m:t>
                    </m:r>
                  </m:oMath>
                </a14:m>
                <a:r>
                  <a:rPr lang="en-GB" sz="2400" dirty="0"/>
                  <a:t>11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4658633"/>
                <a:ext cx="3599310" cy="461665"/>
              </a:xfrm>
              <a:prstGeom prst="rect">
                <a:avLst/>
              </a:prstGeom>
              <a:blipFill>
                <a:blip r:embed="rId9"/>
                <a:stretch>
                  <a:fillRect l="-2827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624613" y="4658633"/>
                <a:ext cx="37868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1.49 	or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0.82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613" y="4658633"/>
                <a:ext cx="3786843" cy="461665"/>
              </a:xfrm>
              <a:prstGeom prst="rect">
                <a:avLst/>
              </a:prstGeom>
              <a:blipFill>
                <a:blip r:embed="rId10"/>
                <a:stretch>
                  <a:fillRect l="-2341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7749" y="5444711"/>
                <a:ext cx="37391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(e)		</a:t>
                </a:r>
                <a:r>
                  <a:rPr lang="en-GB" sz="2400" dirty="0"/>
                  <a:t> 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baseline="30000" dirty="0">
                    <a:latin typeface="Times" pitchFamily="2" charset="0"/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749" y="5444711"/>
                <a:ext cx="3739165" cy="461665"/>
              </a:xfrm>
              <a:prstGeom prst="rect">
                <a:avLst/>
              </a:prstGeom>
              <a:blipFill>
                <a:blip r:embed="rId11"/>
                <a:stretch>
                  <a:fillRect l="-2373" t="-13514" r="-33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624613" y="5525893"/>
                <a:ext cx="332866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Discriminant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224;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therefore, no solutions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613" y="5525893"/>
                <a:ext cx="3328668" cy="830997"/>
              </a:xfrm>
              <a:prstGeom prst="rect">
                <a:avLst/>
              </a:prstGeom>
              <a:blipFill rotWithShape="1">
                <a:blip r:embed="rId12"/>
                <a:stretch>
                  <a:fillRect l="-2930" t="-5109" r="-1832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5843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http://szalonta.hu/ske/text/F4/skef4s2.html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F4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23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983825"/>
            <a:ext cx="9721081" cy="25391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Completing the square </a:t>
            </a:r>
            <a:r>
              <a:rPr lang="en-US" sz="2400" dirty="0"/>
              <a:t>is another method for solving </a:t>
            </a:r>
          </a:p>
          <a:p>
            <a:pPr marL="0" indent="0" algn="ctr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i="1" dirty="0"/>
              <a:t>quadratic equations.</a:t>
            </a:r>
          </a:p>
          <a:p>
            <a:pPr marL="0" indent="0" algn="ctr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We can use this method for </a:t>
            </a:r>
            <a:r>
              <a:rPr lang="en-US" sz="2400" i="1" dirty="0"/>
              <a:t>quadratic equations </a:t>
            </a:r>
            <a:r>
              <a:rPr lang="en-US" sz="2400" dirty="0"/>
              <a:t>that do not </a:t>
            </a:r>
            <a:r>
              <a:rPr lang="en-US" sz="2400" dirty="0" err="1"/>
              <a:t>factorise</a:t>
            </a:r>
            <a:r>
              <a:rPr lang="en-US" sz="2400" dirty="0"/>
              <a:t>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It is also a very useful technique for finding </a:t>
            </a:r>
          </a:p>
          <a:p>
            <a:pPr marL="0" indent="0" algn="ctr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the minimum and maximum value of a quadratic.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45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30182" y="5597022"/>
                <a:ext cx="49569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a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2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b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c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1" smtClean="0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a</m:t>
                      </m:r>
                      <m:r>
                        <m:rPr>
                          <m:nor/>
                        </m:rPr>
                        <a:rPr lang="en-GB" sz="2400" dirty="0"/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p</m:t>
                      </m:r>
                      <m:r>
                        <m:rPr>
                          <m:nor/>
                        </m:rPr>
                        <a:rPr lang="en-GB" sz="2400" i="1" dirty="0"/>
                        <m:t>) 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q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182" y="5597022"/>
                <a:ext cx="4956933" cy="461665"/>
              </a:xfrm>
              <a:prstGeom prst="rect">
                <a:avLst/>
              </a:prstGeom>
              <a:blipFill>
                <a:blip r:embed="rId3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99129" y="2989465"/>
                <a:ext cx="90010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A general quadratic equation	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b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pPr algn="ctr"/>
                <a:r>
                  <a:rPr lang="en-GB" sz="2400" dirty="0"/>
                  <a:t>is written in the form   a(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p</a:t>
                </a:r>
                <a:r>
                  <a:rPr lang="en-GB" sz="2400" i="1" dirty="0"/>
                  <a:t>) 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q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pPr algn="ctr"/>
                <a:r>
                  <a:rPr lang="en-GB" sz="2400" dirty="0"/>
                  <a:t>when completing the square.</a:t>
                </a:r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2400" dirty="0"/>
                  <a:t>We need to find the constants p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</a:t>
                </a:r>
                <a:r>
                  <a:rPr lang="en-GB" sz="2400" i="1" dirty="0"/>
                  <a:t> </a:t>
                </a:r>
                <a:r>
                  <a:rPr lang="en-GB" sz="2400" dirty="0"/>
                  <a:t>q so that the two expressions are identical, i.e.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129" y="2989465"/>
                <a:ext cx="9001000" cy="2308324"/>
              </a:xfrm>
              <a:prstGeom prst="rect">
                <a:avLst/>
              </a:prstGeom>
              <a:blipFill rotWithShape="1">
                <a:blip r:embed="rId4"/>
                <a:stretch>
                  <a:fillRect t="-1847" b="-5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4084312" y="5301780"/>
            <a:ext cx="6048672" cy="121395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742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771041" y="79160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1: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5" y="9141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6063" y="2962758"/>
                <a:ext cx="755617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We are looking for an expression, that when squared, </a:t>
                </a:r>
              </a:p>
              <a:p>
                <a:r>
                  <a:rPr lang="en-GB" sz="2400" dirty="0"/>
                  <a:t>matches these first two terms</a:t>
                </a:r>
                <a:r>
                  <a:rPr lang="en-US" sz="2400" dirty="0"/>
                  <a:t>.</a:t>
                </a:r>
                <a:endParaRPr lang="en-GB" sz="2400" dirty="0"/>
              </a:p>
              <a:p>
                <a:r>
                  <a:rPr lang="en-GB" sz="2400" dirty="0"/>
                  <a:t>So we halve the 10, and try:         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5)</a:t>
                </a:r>
                <a:r>
                  <a:rPr lang="en-GB" sz="2400" baseline="30000" dirty="0"/>
                  <a:t> 2</a:t>
                </a:r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3" y="2962758"/>
                <a:ext cx="7556171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210" t="-3553" r="-323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Complete the square for:       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</a:t>
                </a:r>
                <a:r>
                  <a:rPr lang="en-GB" sz="2400" dirty="0"/>
                  <a:t>		</a:t>
                </a:r>
              </a:p>
              <a:p>
                <a:r>
                  <a:rPr lang="en-GB" sz="2400" dirty="0"/>
                  <a:t>First we consider the terms   	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US" sz="2400" dirty="0"/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016"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46063" y="4090734"/>
            <a:ext cx="809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Now, let’s see what happens when we expand: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76746" y="5593185"/>
                <a:ext cx="36036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To get </a:t>
                </a:r>
                <a:r>
                  <a:rPr lang="en-GB" sz="2400" i="1" dirty="0"/>
                  <a:t>just</a:t>
                </a:r>
                <a:r>
                  <a:rPr lang="en-GB" sz="2400" dirty="0"/>
                  <a:t>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10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US" sz="2400" dirty="0"/>
                  <a:t>, 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746" y="5593185"/>
                <a:ext cx="3603679" cy="461665"/>
              </a:xfrm>
              <a:prstGeom prst="rect">
                <a:avLst/>
              </a:prstGeom>
              <a:blipFill>
                <a:blip r:embed="rId5"/>
                <a:stretch>
                  <a:fillRect l="-2465" t="-10526" r="-704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3877" y="4944282"/>
                <a:ext cx="53449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5)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         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10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25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877" y="4944282"/>
                <a:ext cx="5344966" cy="461665"/>
              </a:xfrm>
              <a:prstGeom prst="rect">
                <a:avLst/>
              </a:prstGeom>
              <a:blipFill>
                <a:blip r:embed="rId6"/>
                <a:stretch>
                  <a:fillRect t="-13158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6983509" y="1345222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007867" y="2398829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516265" y="4925004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804784" y="5593511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0824" y="4455598"/>
                <a:ext cx="25010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5)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baseline="3000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824" y="4455598"/>
                <a:ext cx="2501006" cy="461665"/>
              </a:xfrm>
              <a:prstGeom prst="rect">
                <a:avLst/>
              </a:prstGeom>
              <a:blipFill>
                <a:blip r:embed="rId7"/>
                <a:stretch>
                  <a:fillRect l="-3535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516265" y="4445420"/>
                <a:ext cx="20410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10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25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265" y="4445420"/>
                <a:ext cx="2041008" cy="461665"/>
              </a:xfrm>
              <a:prstGeom prst="rect">
                <a:avLst/>
              </a:prstGeom>
              <a:blipFill>
                <a:blip r:embed="rId8"/>
                <a:stretch>
                  <a:fillRect t="-8108" r="-1852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267678" y="5591098"/>
                <a:ext cx="54793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we simply need to eliminate the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25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678" y="5591098"/>
                <a:ext cx="5479385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1669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199630" y="6255692"/>
                <a:ext cx="37567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5)</m:t>
                      </m:r>
                      <m:r>
                        <m:rPr>
                          <m:nor/>
                        </m:rPr>
                        <a:rPr lang="en-GB" sz="2400" baseline="30000" dirty="0"/>
                        <m:t> 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25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10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630" y="6255692"/>
                <a:ext cx="3756793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 bwMode="auto">
          <a:xfrm>
            <a:off x="9516265" y="6199243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3338" y="6255692"/>
            <a:ext cx="4438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subtract 25 from each side: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56423" y="6576304"/>
            <a:ext cx="1180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Continued</a:t>
            </a:r>
            <a:r>
              <a:rPr lang="is-IS" sz="1400" dirty="0"/>
              <a:t>…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57510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 animBg="1"/>
      <p:bldP spid="16" grpId="0" animBg="1"/>
      <p:bldP spid="17" grpId="0" animBg="1"/>
      <p:bldP spid="18" grpId="0" animBg="1"/>
      <p:bldP spid="13" grpId="0"/>
      <p:bldP spid="15" grpId="0"/>
      <p:bldP spid="19" grpId="0"/>
      <p:bldP spid="20" grpId="0"/>
      <p:bldP spid="23" grpId="0" animBg="1"/>
      <p:bldP spid="21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1 </a:t>
            </a:r>
            <a:r>
              <a:rPr lang="en-US" sz="2400" dirty="0"/>
              <a:t>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3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10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GB" sz="2400" b="0" i="0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42865" y="2518545"/>
                <a:ext cx="88221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Now, to match the original expression, we simply </a:t>
                </a:r>
              </a:p>
              <a:p>
                <a:r>
                  <a:rPr lang="en-GB" sz="2400" dirty="0"/>
                  <a:t>need to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   to each side: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865" y="2518545"/>
                <a:ext cx="8822170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1036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5)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25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blipFill>
                <a:blip r:embed="rId5"/>
                <a:stretch>
                  <a:fillRect t="-1315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63591" y="4486447"/>
                <a:ext cx="55446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10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8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5)</m:t>
                      </m:r>
                      <m:r>
                        <m:rPr>
                          <m:nor/>
                        </m:rPr>
                        <a:rPr lang="en-GB" sz="2400" baseline="30000" dirty="0">
                          <a:solidFill>
                            <a:srgbClr val="FF0000"/>
                          </a:solidFill>
                        </a:rPr>
                        <m:t> 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3591" y="4486447"/>
                <a:ext cx="5544616" cy="461665"/>
              </a:xfrm>
              <a:prstGeom prst="rect">
                <a:avLst/>
              </a:prstGeom>
              <a:blipFill>
                <a:blip r:embed="rId6"/>
                <a:stretch>
                  <a:fillRect t="-13158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7338" y="3858181"/>
                <a:ext cx="60326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10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5)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25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8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338" y="3858181"/>
                <a:ext cx="6032667" cy="461665"/>
              </a:xfrm>
              <a:prstGeom prst="rect">
                <a:avLst/>
              </a:prstGeom>
              <a:blipFill>
                <a:blip r:embed="rId7"/>
                <a:stretch>
                  <a:fillRect t="-16216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24060" y="5069071"/>
                <a:ext cx="900817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So, we have now found an expression equivalent 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10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8,</a:t>
                </a:r>
              </a:p>
              <a:p>
                <a:r>
                  <a:rPr lang="en-GB" sz="2400" dirty="0"/>
                  <a:t>That is, we have </a:t>
                </a:r>
                <a:r>
                  <a:rPr lang="en-GB" sz="2400" i="1" dirty="0"/>
                  <a:t>completed the square</a:t>
                </a:r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060" y="5069071"/>
                <a:ext cx="9008172" cy="830997"/>
              </a:xfrm>
              <a:prstGeom prst="rect">
                <a:avLst/>
              </a:prstGeom>
              <a:blipFill>
                <a:blip r:embed="rId8"/>
                <a:stretch>
                  <a:fillRect l="-844" t="-4478" r="-563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55640" y="5958089"/>
                <a:ext cx="89450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So we can now write:	    						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5)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</a:rPr>
                      <m:t> 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17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958089"/>
                <a:ext cx="8945013" cy="461665"/>
              </a:xfrm>
              <a:prstGeom prst="rect">
                <a:avLst/>
              </a:prstGeom>
              <a:blipFill>
                <a:blip r:embed="rId9"/>
                <a:stretch>
                  <a:fillRect l="-993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 bwMode="auto">
          <a:xfrm>
            <a:off x="6618653" y="1422943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640" y="1499692"/>
            <a:ext cx="2181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now know: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6359996" y="4454340"/>
            <a:ext cx="5337888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786797" y="6005055"/>
            <a:ext cx="2999320" cy="4225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7731" y="3872607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Original expression</a:t>
            </a:r>
          </a:p>
        </p:txBody>
      </p:sp>
      <p:sp>
        <p:nvSpPr>
          <p:cNvPr id="15365" name="Freeform 15364"/>
          <p:cNvSpPr/>
          <p:nvPr/>
        </p:nvSpPr>
        <p:spPr bwMode="auto">
          <a:xfrm>
            <a:off x="4849699" y="3596368"/>
            <a:ext cx="2249587" cy="311774"/>
          </a:xfrm>
          <a:custGeom>
            <a:avLst/>
            <a:gdLst>
              <a:gd name="connsiteX0" fmla="*/ 0 w 3257550"/>
              <a:gd name="connsiteY0" fmla="*/ 689347 h 689347"/>
              <a:gd name="connsiteX1" fmla="*/ 1743075 w 3257550"/>
              <a:gd name="connsiteY1" fmla="*/ 3547 h 689347"/>
              <a:gd name="connsiteX2" fmla="*/ 3257550 w 3257550"/>
              <a:gd name="connsiteY2" fmla="*/ 403597 h 68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7550" h="689347">
                <a:moveTo>
                  <a:pt x="0" y="689347"/>
                </a:moveTo>
                <a:cubicBezTo>
                  <a:pt x="600075" y="370259"/>
                  <a:pt x="1200150" y="51172"/>
                  <a:pt x="1743075" y="3547"/>
                </a:cubicBezTo>
                <a:cubicBezTo>
                  <a:pt x="2286000" y="-44078"/>
                  <a:pt x="3257550" y="403597"/>
                  <a:pt x="3257550" y="403597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7" name="Straight Arrow Connector 15366"/>
          <p:cNvCxnSpPr/>
          <p:nvPr/>
        </p:nvCxnSpPr>
        <p:spPr bwMode="auto">
          <a:xfrm>
            <a:off x="6813395" y="3697353"/>
            <a:ext cx="440555" cy="13237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79" name="TextBox 15378"/>
              <p:cNvSpPr txBox="1"/>
              <p:nvPr/>
            </p:nvSpPr>
            <p:spPr>
              <a:xfrm>
                <a:off x="4108289" y="2868275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8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379" name="TextBox 153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289" y="2868275"/>
                <a:ext cx="67037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909" t="-9333" r="-12727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80" name="TextBox 15379"/>
              <p:cNvSpPr txBox="1"/>
              <p:nvPr/>
            </p:nvSpPr>
            <p:spPr>
              <a:xfrm>
                <a:off x="7861544" y="3846852"/>
                <a:ext cx="8226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8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380" name="TextBox 153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544" y="3846852"/>
                <a:ext cx="822661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81" name="TextBox 15380"/>
              <p:cNvSpPr txBox="1"/>
              <p:nvPr/>
            </p:nvSpPr>
            <p:spPr>
              <a:xfrm>
                <a:off x="10875223" y="3867934"/>
                <a:ext cx="8226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8</m:t>
                      </m:r>
                    </m:oMath>
                  </m:oMathPara>
                </a14:m>
                <a:endParaRPr lang="en-GB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381" name="TextBox 153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5223" y="3867934"/>
                <a:ext cx="822661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906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6" grpId="0" animBg="1"/>
      <p:bldP spid="13" grpId="0"/>
      <p:bldP spid="18" grpId="0" animBg="1"/>
      <p:bldP spid="19" grpId="0" animBg="1"/>
      <p:bldP spid="20" grpId="0"/>
      <p:bldP spid="15365" grpId="0" animBg="1"/>
      <p:bldP spid="15379" grpId="0"/>
      <p:bldP spid="15380" grpId="0"/>
      <p:bldP spid="1538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Now we have completed the square we can solve the quadratic equation: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45" y="13542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59452" y="2149789"/>
                <a:ext cx="678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5)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17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452" y="2149789"/>
                <a:ext cx="678159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809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23870" y="1304972"/>
                <a:ext cx="35220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tx1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 5)</m:t>
                      </m:r>
                      <m:r>
                        <m:rPr>
                          <m:nor/>
                        </m:rPr>
                        <a:rPr lang="en-GB" sz="2400" baseline="30000" dirty="0">
                          <a:solidFill>
                            <a:schemeClr val="tx1"/>
                          </a:solidFill>
                        </a:rPr>
                        <m:t> 2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17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0</m:t>
                      </m:r>
                    </m:oMath>
                  </m:oMathPara>
                </a14:m>
                <a:endParaRPr lang="en-GB" sz="2400" b="0" i="0" dirty="0">
                  <a:solidFill>
                    <a:schemeClr val="tx1"/>
                  </a:solidFill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870" y="1304972"/>
                <a:ext cx="3522047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557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80814" y="4261224"/>
                <a:ext cx="2737138" cy="518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5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+</m:t>
                      </m:r>
                      <m:r>
                        <a:rPr lang="is-IS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17 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814" y="4261224"/>
                <a:ext cx="2737138" cy="5188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0658" y="2655603"/>
                <a:ext cx="4882121" cy="513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latin typeface="Times" pitchFamily="2" charset="0"/>
                      </a:rPr>
                      <m:t>   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5</m:t>
                    </m:r>
                    <m:r>
                      <a:rPr lang="en-GB" sz="2400" b="0" i="1" dirty="0" smtClean="0">
                        <a:latin typeface="Cambria Math" charset="0"/>
                      </a:rPr>
                      <m:t> </m:t>
                    </m:r>
                    <m:r>
                      <a:rPr lang="en-GB" sz="2400" b="0" i="1" dirty="0" smtClean="0">
                        <a:latin typeface="Cambria Math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/>
                          <m:t>17 </m:t>
                        </m:r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0658" y="2655603"/>
                <a:ext cx="4882121" cy="5136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90952" y="5139528"/>
                <a:ext cx="25054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0.877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952" y="5139528"/>
                <a:ext cx="250546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50246" y="4246703"/>
                <a:ext cx="6032667" cy="518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5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a:rPr lang="is-IS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17 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246" y="4246703"/>
                <a:ext cx="6032667" cy="5188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55640" y="2699641"/>
            <a:ext cx="336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Square root both sides: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86790" y="5139528"/>
                <a:ext cx="21753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9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.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123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790" y="5139528"/>
                <a:ext cx="2175339" cy="461665"/>
              </a:xfrm>
              <a:prstGeom prst="rect">
                <a:avLst/>
              </a:prstGeom>
              <a:blipFill rotWithShape="1">
                <a:blip r:embed="rId9"/>
                <a:stretch>
                  <a:fillRect r="-2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486790" y="4318419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66759" y="1770130"/>
                <a:ext cx="395012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17,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a</a:t>
                </a:r>
                <a:r>
                  <a:rPr lang="en-GB" sz="2400" b="0" dirty="0"/>
                  <a:t>dding 17 to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: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759" y="1770130"/>
                <a:ext cx="3950120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2315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 bwMode="auto">
          <a:xfrm>
            <a:off x="4583833" y="5128251"/>
            <a:ext cx="5901414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6790" y="520655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61767" y="3116070"/>
                <a:ext cx="48029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5,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subtracting 5 from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:</m:t>
                    </m:r>
                  </m:oMath>
                </a14:m>
                <a:r>
                  <a:rPr lang="en-US" sz="2400" dirty="0"/>
                  <a:t> 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767" y="3116070"/>
                <a:ext cx="4802918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1904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716180" y="3405399"/>
                <a:ext cx="2586093" cy="518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5</m:t>
                      </m:r>
                      <m:r>
                        <a:rPr lang="is-IS" sz="2400" i="1" dirty="0">
                          <a:latin typeface="Cambria Math" charset="0"/>
                        </a:rPr>
                        <m:t>±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/>
                            <m:t>17 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180" y="3405399"/>
                <a:ext cx="2586093" cy="51886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829853" y="4282554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Solutions: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367453" y="4188044"/>
            <a:ext cx="6409067" cy="7531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24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3" grpId="0"/>
      <p:bldP spid="18" grpId="0" animBg="1"/>
      <p:bldP spid="12" grpId="0"/>
      <p:bldP spid="23" grpId="0"/>
      <p:bldP spid="24" grpId="0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771041" y="79160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2: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41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85471" y="2959581"/>
                <a:ext cx="87610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are looking for an expression, that when squared, matches these first two terms</a:t>
                </a:r>
                <a:r>
                  <a:rPr lang="en-US" sz="2400" dirty="0"/>
                  <a:t>.</a:t>
                </a:r>
                <a:endParaRPr lang="en-GB" sz="2400" dirty="0"/>
              </a:p>
              <a:p>
                <a:r>
                  <a:rPr lang="en-GB" sz="2400" dirty="0"/>
                  <a:t>So we halve the 8, and use:         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4)</a:t>
                </a:r>
                <a:r>
                  <a:rPr lang="en-GB" sz="2400" baseline="30000" dirty="0"/>
                  <a:t> 2</a:t>
                </a:r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71" y="2959581"/>
                <a:ext cx="8761017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113" t="-3553" r="-557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Complete the square for:       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	</a:t>
                </a:r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First we consider the terms   	 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blipFill>
                <a:blip r:embed="rId4"/>
                <a:stretch>
                  <a:fillRect l="-1128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46063" y="4090734"/>
            <a:ext cx="809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Now, let’s see what happens when we expand: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76746" y="5593185"/>
                <a:ext cx="3432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To get </a:t>
                </a:r>
                <a:r>
                  <a:rPr lang="en-GB" sz="2400" i="1" dirty="0"/>
                  <a:t>just</a:t>
                </a:r>
                <a:r>
                  <a:rPr lang="en-GB" sz="2400" dirty="0"/>
                  <a:t>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GB" sz="2400" i="1" dirty="0">
                    <a:latin typeface="Times" pitchFamily="2" charset="0"/>
                  </a:rPr>
                  <a:t>x </a:t>
                </a:r>
                <a:r>
                  <a:rPr lang="en-US" sz="2400" dirty="0"/>
                  <a:t>, 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746" y="5593185"/>
                <a:ext cx="3432158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842" t="-10667" r="-355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3877" y="4944282"/>
                <a:ext cx="53449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         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16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877" y="4944282"/>
                <a:ext cx="5344966" cy="461665"/>
              </a:xfrm>
              <a:prstGeom prst="rect">
                <a:avLst/>
              </a:prstGeom>
              <a:blipFill>
                <a:blip r:embed="rId6"/>
                <a:stretch>
                  <a:fillRect t="-13158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6983509" y="1337830"/>
            <a:ext cx="1056707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983508" y="2430955"/>
            <a:ext cx="1120631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516265" y="4925004"/>
            <a:ext cx="1116239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804784" y="5593511"/>
            <a:ext cx="1219208" cy="61140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0824" y="4455598"/>
                <a:ext cx="25010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4)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baseline="3000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824" y="4455598"/>
                <a:ext cx="2501006" cy="461665"/>
              </a:xfrm>
              <a:prstGeom prst="rect">
                <a:avLst/>
              </a:prstGeom>
              <a:blipFill>
                <a:blip r:embed="rId7"/>
                <a:stretch>
                  <a:fillRect l="-3535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516265" y="4445420"/>
                <a:ext cx="18694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/>
                      <m:t>2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16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265" y="4445420"/>
                <a:ext cx="1869486" cy="461665"/>
              </a:xfrm>
              <a:prstGeom prst="rect">
                <a:avLst/>
              </a:prstGeom>
              <a:blipFill>
                <a:blip r:embed="rId8"/>
                <a:stretch>
                  <a:fillRect t="-8108" r="-2013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01845" y="5621409"/>
                <a:ext cx="53094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we simply need to eliminate the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16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845" y="5621409"/>
                <a:ext cx="5309467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1837" t="-9211" r="-80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088433" y="6224915"/>
                <a:ext cx="37567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 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16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433" y="6224915"/>
                <a:ext cx="3756793" cy="461665"/>
              </a:xfrm>
              <a:prstGeom prst="rect">
                <a:avLst/>
              </a:prstGeom>
              <a:blipFill>
                <a:blip r:embed="rId10"/>
                <a:stretch>
                  <a:fillRect t="-18421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 bwMode="auto">
          <a:xfrm>
            <a:off x="9555171" y="6204917"/>
            <a:ext cx="1290055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3338" y="6255692"/>
            <a:ext cx="4438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subtract 16 from each side: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56423" y="6576304"/>
            <a:ext cx="1180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Continued</a:t>
            </a:r>
            <a:r>
              <a:rPr lang="is-IS" sz="1400" dirty="0"/>
              <a:t>…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866290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 animBg="1"/>
      <p:bldP spid="16" grpId="0" animBg="1"/>
      <p:bldP spid="17" grpId="0" animBg="1"/>
      <p:bldP spid="18" grpId="0" animBg="1"/>
      <p:bldP spid="13" grpId="0"/>
      <p:bldP spid="15" grpId="0"/>
      <p:bldP spid="19" grpId="0"/>
      <p:bldP spid="20" grpId="0"/>
      <p:bldP spid="23" grpId="0" animBg="1"/>
      <p:bldP spid="21" grpId="0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2</a:t>
            </a:r>
            <a:r>
              <a:rPr lang="en-US" sz="2400" dirty="0"/>
              <a:t> 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3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   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GB" sz="2400" b="0" i="0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blipFill>
                <a:blip r:embed="rId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42865" y="2518545"/>
                <a:ext cx="88221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Now, to match the original expression, we simply </a:t>
                </a:r>
              </a:p>
              <a:p>
                <a:r>
                  <a:rPr lang="en-GB" sz="2400" dirty="0"/>
                  <a:t>need to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2   to each side: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865" y="2518545"/>
                <a:ext cx="882217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036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16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blipFill>
                <a:blip r:embed="rId5"/>
                <a:stretch>
                  <a:fillRect t="-2632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63591" y="4486447"/>
                <a:ext cx="55446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baseline="30000" dirty="0">
                          <a:solidFill>
                            <a:srgbClr val="FF0000"/>
                          </a:solidFill>
                        </a:rPr>
                        <m:t> 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3591" y="4486447"/>
                <a:ext cx="5544616" cy="461665"/>
              </a:xfrm>
              <a:prstGeom prst="rect">
                <a:avLst/>
              </a:prstGeom>
              <a:blipFill>
                <a:blip r:embed="rId6"/>
                <a:stretch>
                  <a:fillRect t="-1315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18653" y="3846852"/>
                <a:ext cx="60326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/>
                      <m:t>2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16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653" y="3846852"/>
                <a:ext cx="6032667" cy="461665"/>
              </a:xfrm>
              <a:prstGeom prst="rect">
                <a:avLst/>
              </a:prstGeom>
              <a:blipFill>
                <a:blip r:embed="rId7"/>
                <a:stretch>
                  <a:fillRect t="-16216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24060" y="5069071"/>
                <a:ext cx="882863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So, we have now found an expression equivalent 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−8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2400" dirty="0"/>
                  <a:t>,</a:t>
                </a:r>
              </a:p>
              <a:p>
                <a:r>
                  <a:rPr lang="en-GB" sz="2400" dirty="0"/>
                  <a:t>That is, we have </a:t>
                </a:r>
                <a:r>
                  <a:rPr lang="en-GB" sz="2400" i="1" dirty="0"/>
                  <a:t>completed the square</a:t>
                </a:r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060" y="5069071"/>
                <a:ext cx="8828635" cy="830997"/>
              </a:xfrm>
              <a:prstGeom prst="rect">
                <a:avLst/>
              </a:prstGeom>
              <a:blipFill>
                <a:blip r:embed="rId8"/>
                <a:stretch>
                  <a:fillRect l="-861" t="-4478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55640" y="5958089"/>
                <a:ext cx="89450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So we can now write:	    						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</a:rPr>
                      <m:t> 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1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958089"/>
                <a:ext cx="8945013" cy="461665"/>
              </a:xfrm>
              <a:prstGeom prst="rect">
                <a:avLst/>
              </a:prstGeom>
              <a:blipFill>
                <a:blip r:embed="rId9"/>
                <a:stretch>
                  <a:fillRect l="-993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 bwMode="auto">
          <a:xfrm>
            <a:off x="6618653" y="1422943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640" y="1499692"/>
            <a:ext cx="2181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now know: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6359996" y="4454340"/>
            <a:ext cx="5337888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786797" y="6005055"/>
            <a:ext cx="2999320" cy="4225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7731" y="3872607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Original expression</a:t>
            </a:r>
          </a:p>
        </p:txBody>
      </p:sp>
      <p:sp>
        <p:nvSpPr>
          <p:cNvPr id="15365" name="Freeform 15364"/>
          <p:cNvSpPr/>
          <p:nvPr/>
        </p:nvSpPr>
        <p:spPr bwMode="auto">
          <a:xfrm>
            <a:off x="4849699" y="3596368"/>
            <a:ext cx="2249587" cy="311774"/>
          </a:xfrm>
          <a:custGeom>
            <a:avLst/>
            <a:gdLst>
              <a:gd name="connsiteX0" fmla="*/ 0 w 3257550"/>
              <a:gd name="connsiteY0" fmla="*/ 689347 h 689347"/>
              <a:gd name="connsiteX1" fmla="*/ 1743075 w 3257550"/>
              <a:gd name="connsiteY1" fmla="*/ 3547 h 689347"/>
              <a:gd name="connsiteX2" fmla="*/ 3257550 w 3257550"/>
              <a:gd name="connsiteY2" fmla="*/ 403597 h 68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7550" h="689347">
                <a:moveTo>
                  <a:pt x="0" y="689347"/>
                </a:moveTo>
                <a:cubicBezTo>
                  <a:pt x="600075" y="370259"/>
                  <a:pt x="1200150" y="51172"/>
                  <a:pt x="1743075" y="3547"/>
                </a:cubicBezTo>
                <a:cubicBezTo>
                  <a:pt x="2286000" y="-44078"/>
                  <a:pt x="3257550" y="403597"/>
                  <a:pt x="3257550" y="403597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7" name="Straight Arrow Connector 15366"/>
          <p:cNvCxnSpPr/>
          <p:nvPr/>
        </p:nvCxnSpPr>
        <p:spPr bwMode="auto">
          <a:xfrm>
            <a:off x="6813395" y="3697353"/>
            <a:ext cx="440555" cy="13237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0228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6" grpId="0" animBg="1"/>
      <p:bldP spid="13" grpId="0"/>
      <p:bldP spid="18" grpId="0" animBg="1"/>
      <p:bldP spid="19" grpId="0" animBg="1"/>
      <p:bldP spid="20" grpId="0"/>
      <p:bldP spid="1536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Now we have completed the square we can solve the quadratic equation: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0" y="12507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86068" y="2153998"/>
                <a:ext cx="678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(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18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068" y="2153998"/>
                <a:ext cx="6781592" cy="461665"/>
              </a:xfrm>
              <a:prstGeom prst="rect">
                <a:avLst/>
              </a:prstGeom>
              <a:blipFill>
                <a:blip r:embed="rId3"/>
                <a:stretch>
                  <a:fillRect l="-561" t="-16216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23870" y="1304972"/>
                <a:ext cx="35220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chemeClr val="tx1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tx1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baseline="30000" dirty="0">
                          <a:solidFill>
                            <a:schemeClr val="tx1"/>
                          </a:solidFill>
                        </a:rPr>
                        <m:t> 2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tx1"/>
                          </a:solidFill>
                        </a:rPr>
                        <m:t>8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0</m:t>
                      </m:r>
                    </m:oMath>
                  </m:oMathPara>
                </a14:m>
                <a:endParaRPr lang="en-GB" sz="2400" b="0" i="0" dirty="0">
                  <a:solidFill>
                    <a:schemeClr val="tx1"/>
                  </a:solidFill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870" y="1304972"/>
                <a:ext cx="3522047" cy="461665"/>
              </a:xfrm>
              <a:prstGeom prst="rect">
                <a:avLst/>
              </a:prstGeom>
              <a:blipFill>
                <a:blip r:embed="rId4"/>
                <a:stretch>
                  <a:fillRect l="-1079" t="-18919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80814" y="4261224"/>
                <a:ext cx="2737138" cy="545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+</m:t>
                      </m:r>
                      <m:r>
                        <a:rPr lang="is-IS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814" y="4261224"/>
                <a:ext cx="2737138" cy="545534"/>
              </a:xfrm>
              <a:prstGeom prst="rect">
                <a:avLst/>
              </a:prstGeom>
              <a:blipFill>
                <a:blip r:embed="rId5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86068" y="2655603"/>
                <a:ext cx="4882121" cy="513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/>
                      <m:t>   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b="0" i="1" dirty="0" smtClean="0">
                        <a:latin typeface="Cambria Math" charset="0"/>
                      </a:rPr>
                      <m:t> 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/>
                          <m:t>1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8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068" y="2655603"/>
                <a:ext cx="4882121" cy="5136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90952" y="5139528"/>
                <a:ext cx="25054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8.243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952" y="5139528"/>
                <a:ext cx="250546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50246" y="4246703"/>
                <a:ext cx="6032667" cy="545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a:rPr lang="is-IS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246" y="4246703"/>
                <a:ext cx="6032667" cy="545534"/>
              </a:xfrm>
              <a:prstGeom prst="rect">
                <a:avLst/>
              </a:prstGeom>
              <a:blipFill>
                <a:blip r:embed="rId8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55640" y="2699641"/>
            <a:ext cx="336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Square root both sides: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86790" y="5139528"/>
                <a:ext cx="23612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	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0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.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243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790" y="5139528"/>
                <a:ext cx="236128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486790" y="4318419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66759" y="1770130"/>
                <a:ext cx="395012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18,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a</a:t>
                </a:r>
                <a:r>
                  <a:rPr lang="en-GB" sz="2400" b="0" dirty="0"/>
                  <a:t>dding 18 to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: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759" y="1770130"/>
                <a:ext cx="3950120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2315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 bwMode="auto">
          <a:xfrm>
            <a:off x="4583833" y="5128251"/>
            <a:ext cx="5901414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6790" y="520655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61767" y="3116070"/>
                <a:ext cx="386355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4,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adding 4 to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:</m:t>
                    </m:r>
                  </m:oMath>
                </a14:m>
                <a:r>
                  <a:rPr lang="en-US" sz="2400" dirty="0"/>
                  <a:t> 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767" y="3116070"/>
                <a:ext cx="3863558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2366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453228" y="3410182"/>
                <a:ext cx="2638222" cy="545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a:rPr lang="is-IS" sz="2400" i="1" dirty="0">
                          <a:latin typeface="Cambria Math" charset="0"/>
                        </a:rPr>
                        <m:t>± 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/>
                            <m:t>1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8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 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228" y="3410182"/>
                <a:ext cx="2638222" cy="54553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829853" y="4282554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Solutions: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367453" y="4188044"/>
            <a:ext cx="6409067" cy="7531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4125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3" grpId="0"/>
      <p:bldP spid="18" grpId="0" animBg="1"/>
      <p:bldP spid="12" grpId="0"/>
      <p:bldP spid="23" grpId="0"/>
      <p:bldP spid="24" grpId="0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771041" y="79160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3: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41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6063" y="3120463"/>
                <a:ext cx="6029215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We are looking for an expression that, 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/>
                  <a:t>when squared, matches</a:t>
                </a:r>
                <a:r>
                  <a:rPr lang="en-US" sz="2400" dirty="0"/>
                  <a:t>:</a:t>
                </a:r>
                <a:endParaRPr lang="en-GB" sz="2400" dirty="0"/>
              </a:p>
              <a:p>
                <a:r>
                  <a:rPr lang="en-GB" sz="2400" dirty="0"/>
                  <a:t>So we halve the 4, and use:          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2)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3" y="3120463"/>
                <a:ext cx="6029215" cy="1354217"/>
              </a:xfrm>
              <a:prstGeom prst="rect">
                <a:avLst/>
              </a:prstGeom>
              <a:blipFill rotWithShape="1">
                <a:blip r:embed="rId3"/>
                <a:stretch>
                  <a:fillRect l="-1515" t="-3153" b="-94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Complete the square for:          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7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Solution:	</a:t>
                </a:r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First we re-write the equation:  3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)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7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3" y="1389921"/>
                <a:ext cx="9001000" cy="1569660"/>
              </a:xfrm>
              <a:prstGeom prst="rect">
                <a:avLst/>
              </a:prstGeom>
              <a:blipFill>
                <a:blip r:embed="rId4"/>
                <a:stretch>
                  <a:fillRect l="-1128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23668" y="3542367"/>
                <a:ext cx="16097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  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668" y="3542367"/>
                <a:ext cx="1609736" cy="461665"/>
              </a:xfrm>
              <a:prstGeom prst="rect">
                <a:avLst/>
              </a:prstGeom>
              <a:blipFill>
                <a:blip r:embed="rId5"/>
                <a:stretch>
                  <a:fillRect t="-10811" r="-234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746063" y="4577583"/>
            <a:ext cx="809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Now, let’s see what happens when we expand: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76746" y="5593185"/>
                <a:ext cx="3432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To get </a:t>
                </a:r>
                <a:r>
                  <a:rPr lang="en-GB" sz="2400" i="1" dirty="0"/>
                  <a:t>just</a:t>
                </a:r>
                <a:r>
                  <a:rPr lang="en-GB" sz="2400" dirty="0"/>
                  <a:t>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US" sz="2400" dirty="0"/>
                  <a:t>, 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746" y="5593185"/>
                <a:ext cx="3432158" cy="461665"/>
              </a:xfrm>
              <a:prstGeom prst="rect">
                <a:avLst/>
              </a:prstGeom>
              <a:blipFill>
                <a:blip r:embed="rId6"/>
                <a:stretch>
                  <a:fillRect l="-2583" t="-10526" r="-738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66101" y="5088823"/>
                <a:ext cx="53449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         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101" y="5088823"/>
                <a:ext cx="5344966" cy="461665"/>
              </a:xfrm>
              <a:prstGeom prst="rect">
                <a:avLst/>
              </a:prstGeom>
              <a:blipFill>
                <a:blip r:embed="rId7"/>
                <a:stretch>
                  <a:fillRect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7246563" y="3536631"/>
            <a:ext cx="1261432" cy="52637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543487" y="5028936"/>
            <a:ext cx="1017009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804784" y="5593511"/>
            <a:ext cx="1075192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01845" y="5621409"/>
                <a:ext cx="53094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we simply need to eliminate the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845" y="5621409"/>
                <a:ext cx="5309467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83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088433" y="6224915"/>
                <a:ext cx="37567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b="0" i="1" smtClean="0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 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433" y="6224915"/>
                <a:ext cx="3756793" cy="461665"/>
              </a:xfrm>
              <a:prstGeom prst="rect">
                <a:avLst/>
              </a:prstGeom>
              <a:blipFill>
                <a:blip r:embed="rId9"/>
                <a:stretch>
                  <a:fillRect t="-18421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 bwMode="auto">
          <a:xfrm>
            <a:off x="9555171" y="6204917"/>
            <a:ext cx="1005325" cy="590214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3338" y="6255692"/>
            <a:ext cx="4266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subtract 4 from each side: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56423" y="6576304"/>
            <a:ext cx="1180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Continued</a:t>
            </a:r>
            <a:r>
              <a:rPr lang="is-IS" sz="1400" dirty="0"/>
              <a:t>…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 bwMode="auto">
          <a:xfrm>
            <a:off x="7253781" y="2504997"/>
            <a:ext cx="125421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6101" y="1772786"/>
            <a:ext cx="3260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Note: There are now more than one </a:t>
            </a:r>
            <a:r>
              <a:rPr lang="en-GB" sz="1400" i="1" dirty="0">
                <a:latin typeface="Times" pitchFamily="2" charset="0"/>
              </a:rPr>
              <a:t>x</a:t>
            </a:r>
            <a:r>
              <a:rPr lang="en-GB" sz="1400" baseline="30000" dirty="0"/>
              <a:t>2</a:t>
            </a:r>
            <a:r>
              <a:rPr lang="en-US" sz="14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71041" y="2853351"/>
            <a:ext cx="36166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Note: we have </a:t>
            </a:r>
            <a:r>
              <a:rPr lang="en-US" sz="1400" dirty="0" err="1"/>
              <a:t>factorised</a:t>
            </a:r>
            <a:r>
              <a:rPr lang="en-US" sz="1400" dirty="0"/>
              <a:t> the first two terms</a:t>
            </a:r>
          </a:p>
        </p:txBody>
      </p:sp>
    </p:spTree>
    <p:extLst>
      <p:ext uri="{BB962C8B-B14F-4D97-AF65-F5344CB8AC3E}">
        <p14:creationId xmlns:p14="http://schemas.microsoft.com/office/powerpoint/2010/main" val="30798412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6" grpId="0" animBg="1"/>
      <p:bldP spid="17" grpId="0" animBg="1"/>
      <p:bldP spid="18" grpId="0" animBg="1"/>
      <p:bldP spid="19" grpId="0"/>
      <p:bldP spid="20" grpId="0"/>
      <p:bldP spid="23" grpId="0" animBg="1"/>
      <p:bldP spid="21" grpId="0"/>
      <p:bldP spid="22" grpId="0"/>
      <p:bldP spid="24" grpId="0" animBg="1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 smtClean="0"/>
              <a:t>Quadratic Equations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42755" y="823774"/>
                <a:ext cx="7776864" cy="3046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sz="2400" dirty="0"/>
                  <a:t>Equations of the form:</a:t>
                </a:r>
              </a:p>
              <a:p>
                <a:endParaRPr lang="en-US" altLang="en-US" sz="2400" dirty="0"/>
              </a:p>
              <a:p>
                <a:r>
                  <a:rPr lang="en-US" altLang="en-US" sz="2400" dirty="0"/>
                  <a:t> 					a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b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endParaRPr lang="en-US" sz="2400" dirty="0"/>
              </a:p>
              <a:p>
                <a:r>
                  <a:rPr lang="en-US" altLang="en-US" sz="2400" dirty="0"/>
                  <a:t> are called quadratic equations.</a:t>
                </a:r>
              </a:p>
              <a:p>
                <a:endParaRPr lang="en-US" altLang="en-US" sz="2400" dirty="0"/>
              </a:p>
              <a:p>
                <a:r>
                  <a:rPr lang="en-US" altLang="en-US" sz="2400" b="1" dirty="0"/>
                  <a:t>Quadratic Equations </a:t>
                </a:r>
                <a:r>
                  <a:rPr lang="en-US" altLang="en-US" sz="2400" dirty="0"/>
                  <a:t>can be solved in different ways, and we will look at three ways in turn, namely:</a:t>
                </a:r>
              </a:p>
            </p:txBody>
          </p:sp>
        </mc:Choice>
        <mc:Fallback xmlns="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42755" y="823774"/>
                <a:ext cx="7776864" cy="3046988"/>
              </a:xfrm>
              <a:prstGeom prst="rect">
                <a:avLst/>
              </a:prstGeom>
              <a:blipFill>
                <a:blip r:embed="rId2"/>
                <a:stretch>
                  <a:fillRect l="-1142" t="-1660" b="-33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4096876"/>
            <a:ext cx="592137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altLang="en-US" sz="2400" dirty="0" err="1"/>
              <a:t>Factorisation</a:t>
            </a:r>
            <a:endParaRPr lang="en-US" altLang="en-US" sz="2400" dirty="0"/>
          </a:p>
          <a:p>
            <a:pPr>
              <a:buFont typeface="Arial" charset="0"/>
              <a:buChar char="•"/>
            </a:pPr>
            <a:endParaRPr lang="en-US" altLang="en-US" sz="2400" dirty="0"/>
          </a:p>
          <a:p>
            <a:pPr>
              <a:buFont typeface="Arial" charset="0"/>
              <a:buChar char="•"/>
            </a:pPr>
            <a:r>
              <a:rPr lang="en-US" altLang="en-US" sz="2400" dirty="0"/>
              <a:t>Using the Formula</a:t>
            </a:r>
          </a:p>
          <a:p>
            <a:pPr>
              <a:buFont typeface="Arial" charset="0"/>
              <a:buChar char="•"/>
            </a:pPr>
            <a:endParaRPr lang="en-US" altLang="en-US" sz="2400" dirty="0"/>
          </a:p>
          <a:p>
            <a:pPr>
              <a:buFont typeface="Arial" charset="0"/>
              <a:buChar char="•"/>
            </a:pPr>
            <a:r>
              <a:rPr lang="en-US" altLang="en-US" sz="2400" dirty="0"/>
              <a:t>Completing the Square</a:t>
            </a:r>
          </a:p>
          <a:p>
            <a:pPr>
              <a:buFont typeface="Arial" charset="0"/>
              <a:buChar char="•"/>
            </a:pPr>
            <a:endParaRPr lang="en-US" altLang="en-US" sz="240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5591944" y="1484784"/>
            <a:ext cx="2678174" cy="72008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 3 </a:t>
            </a:r>
            <a:r>
              <a:rPr lang="en-US" sz="2400" dirty="0"/>
              <a:t>continued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309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          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GB" sz="2400" b="0" i="0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823" y="1461162"/>
                <a:ext cx="9001000" cy="461665"/>
              </a:xfrm>
              <a:prstGeom prst="rect">
                <a:avLst/>
              </a:prstGeom>
              <a:blipFill>
                <a:blip r:embed="rId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10705" y="3341258"/>
                <a:ext cx="35171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  </m:t>
                    </m:r>
                  </m:oMath>
                </a14:m>
                <a:r>
                  <a:rPr lang="en-GB" sz="2400" dirty="0"/>
                  <a:t>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12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7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705" y="3341258"/>
                <a:ext cx="3517131" cy="461665"/>
              </a:xfrm>
              <a:prstGeom prst="rect">
                <a:avLst/>
              </a:prstGeom>
              <a:blipFill>
                <a:blip r:embed="rId4"/>
                <a:stretch>
                  <a:fillRect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</a:rPr>
                      <m:t>    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899" y="1424829"/>
                <a:ext cx="4882121" cy="461665"/>
              </a:xfrm>
              <a:prstGeom prst="rect">
                <a:avLst/>
              </a:prstGeom>
              <a:blipFill>
                <a:blip r:embed="rId5"/>
                <a:stretch>
                  <a:fillRect t="-2632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51984" y="4403033"/>
                <a:ext cx="55446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7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3(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4)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403033"/>
                <a:ext cx="5544616" cy="461665"/>
              </a:xfrm>
              <a:prstGeom prst="rect">
                <a:avLst/>
              </a:prstGeom>
              <a:blipFill>
                <a:blip r:embed="rId6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524851" y="3809130"/>
                <a:ext cx="36029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 smtClean="0"/>
                      <m:t>3(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5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851" y="3809130"/>
                <a:ext cx="3602985" cy="461665"/>
              </a:xfrm>
              <a:prstGeom prst="rect">
                <a:avLst/>
              </a:prstGeom>
              <a:blipFill>
                <a:blip r:embed="rId7"/>
                <a:stretch>
                  <a:fillRect t="-5556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24060" y="5069071"/>
                <a:ext cx="911134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So, we have now found an expression equivalent 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7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That is, we have </a:t>
                </a:r>
                <a:r>
                  <a:rPr lang="en-GB" sz="2400" i="1" dirty="0"/>
                  <a:t>completed the square</a:t>
                </a:r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060" y="5069071"/>
                <a:ext cx="9111340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003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55640" y="5958089"/>
                <a:ext cx="79809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So we can now write:	    		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3(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4)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958089"/>
                <a:ext cx="7980967" cy="461665"/>
              </a:xfrm>
              <a:prstGeom prst="rect">
                <a:avLst/>
              </a:prstGeom>
              <a:blipFill>
                <a:blip r:embed="rId9"/>
                <a:stretch>
                  <a:fillRect l="-1113"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 bwMode="auto">
          <a:xfrm>
            <a:off x="6618653" y="1422943"/>
            <a:ext cx="1296144" cy="5745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640" y="1499692"/>
            <a:ext cx="2181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now know: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6302728" y="4391578"/>
            <a:ext cx="4934053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712483" y="5986158"/>
            <a:ext cx="3524298" cy="4225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28450" y="2156503"/>
                <a:ext cx="8812166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To match the original expression, </a:t>
                </a:r>
              </a:p>
              <a:p>
                <a:r>
                  <a:rPr lang="en-GB" sz="1400" dirty="0"/>
                  <a:t>we first need to multiply each side by 3:  </a:t>
                </a:r>
                <a:r>
                  <a:rPr lang="en-GB" sz="2400" dirty="0"/>
                  <a:t>	3(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)		   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3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</a:rPr>
                      <m:t>[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4</m:t>
                    </m:r>
                    <m:r>
                      <m:rPr>
                        <m:nor/>
                      </m:rPr>
                      <a:rPr lang="en-GB" sz="2400" b="0" i="0" dirty="0" smtClean="0"/>
                      <m:t>]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450" y="2156503"/>
                <a:ext cx="8812166" cy="677108"/>
              </a:xfrm>
              <a:prstGeom prst="rect">
                <a:avLst/>
              </a:prstGeom>
              <a:blipFill>
                <a:blip r:embed="rId10"/>
                <a:stretch>
                  <a:fillRect l="-144" t="-1852" b="-20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55640" y="2891632"/>
                <a:ext cx="126348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/>
                  <a:t>and </a:t>
                </a:r>
                <a:r>
                  <a:rPr lang="en-GB" sz="1400" i="1" dirty="0"/>
                  <a:t>then</a:t>
                </a:r>
                <a:r>
                  <a:rPr lang="en-GB" sz="1400" dirty="0"/>
                  <a:t>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400" dirty="0"/>
                  <a:t> 7:</a:t>
                </a:r>
              </a:p>
              <a:p>
                <a:endParaRPr lang="en-US" sz="1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891632"/>
                <a:ext cx="1263487" cy="523220"/>
              </a:xfrm>
              <a:prstGeom prst="rect">
                <a:avLst/>
              </a:prstGeom>
              <a:blipFill rotWithShape="0">
                <a:blip r:embed="rId11"/>
                <a:stretch>
                  <a:fillRect l="-1442"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21728" y="2884402"/>
                <a:ext cx="55372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3(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)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7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=  </m:t>
                    </m:r>
                  </m:oMath>
                </a14:m>
                <a:r>
                  <a:rPr lang="en-GB" sz="2400" dirty="0"/>
                  <a:t>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[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4]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7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728" y="2884402"/>
                <a:ext cx="5537221" cy="461665"/>
              </a:xfrm>
              <a:prstGeom prst="rect">
                <a:avLst/>
              </a:prstGeom>
              <a:blipFill>
                <a:blip r:embed="rId12"/>
                <a:stretch>
                  <a:fillRect l="-1602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706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6" grpId="0" animBg="1"/>
      <p:bldP spid="13" grpId="0"/>
      <p:bldP spid="18" grpId="0" animBg="1"/>
      <p:bldP spid="19" grpId="0" animBg="1"/>
      <p:bldP spid="4" grpId="0"/>
      <p:bldP spid="12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855640" y="901735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Now we have completed the square we can solve the quadratic equation: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07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03888" y="1882245"/>
                <a:ext cx="678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m:rPr>
                        <m:nor/>
                      </m:rPr>
                      <a:rPr lang="en-GB" sz="2400" dirty="0" smtClean="0"/>
                      <m:t>(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5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888" y="1882245"/>
                <a:ext cx="6781592" cy="461665"/>
              </a:xfrm>
              <a:prstGeom prst="rect">
                <a:avLst/>
              </a:prstGeom>
              <a:blipFill>
                <a:blip r:embed="rId3"/>
                <a:stretch>
                  <a:fillRect l="-187" t="-1315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74882" y="1287778"/>
                <a:ext cx="35220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</a:rPr>
                        <m:t>3(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 4)</m:t>
                      </m:r>
                      <m:r>
                        <m:rPr>
                          <m:nor/>
                        </m:rPr>
                        <a:rPr lang="en-GB" sz="2400" baseline="30000" dirty="0">
                          <a:solidFill>
                            <a:schemeClr val="tx1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 5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</a:rPr>
                        <m:t>0</m:t>
                      </m:r>
                    </m:oMath>
                  </m:oMathPara>
                </a14:m>
                <a:endParaRPr lang="en-GB" sz="2400" b="0" i="0" dirty="0">
                  <a:solidFill>
                    <a:schemeClr val="tx1"/>
                  </a:solidFill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882" y="1287778"/>
                <a:ext cx="3522047" cy="461665"/>
              </a:xfrm>
              <a:prstGeom prst="rect">
                <a:avLst/>
              </a:prstGeom>
              <a:blipFill>
                <a:blip r:embed="rId4"/>
                <a:stretch>
                  <a:fillRect l="-1075" t="-5263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80501" y="4991599"/>
                <a:ext cx="2737138" cy="843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s-IS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501" y="4991599"/>
                <a:ext cx="2737138" cy="843885"/>
              </a:xfrm>
              <a:prstGeom prst="rect">
                <a:avLst/>
              </a:prstGeom>
              <a:blipFill>
                <a:blip r:embed="rId5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48938" y="3174330"/>
                <a:ext cx="4882121" cy="843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/>
                      <m:t>  </m:t>
                    </m:r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b="0" i="1" dirty="0" smtClean="0">
                        <a:latin typeface="Cambria Math" charset="0"/>
                      </a:rPr>
                      <m:t>  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s-IS" sz="2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2400" dirty="0"/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2400" dirty="0"/>
                              <m:t>3</m:t>
                            </m:r>
                          </m:den>
                        </m:f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938" y="3174330"/>
                <a:ext cx="4882121" cy="843885"/>
              </a:xfrm>
              <a:prstGeom prst="rect">
                <a:avLst/>
              </a:prstGeom>
              <a:blipFill>
                <a:blip r:embed="rId6"/>
                <a:stretch>
                  <a:fillRect l="-1299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88552" y="5946006"/>
                <a:ext cx="25054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2.709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552" y="5946006"/>
                <a:ext cx="250546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73234" y="4890116"/>
                <a:ext cx="6032667" cy="843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s-IS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234" y="4890116"/>
                <a:ext cx="6032667" cy="843885"/>
              </a:xfrm>
              <a:prstGeom prst="rect">
                <a:avLst/>
              </a:prstGeom>
              <a:blipFill>
                <a:blip r:embed="rId8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686300" y="6486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55640" y="2613006"/>
            <a:ext cx="3283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Divide both sides by 3: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98934" y="5987469"/>
                <a:ext cx="23628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	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5.291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934" y="5987469"/>
                <a:ext cx="236289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288249" y="519824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66759" y="1770130"/>
                <a:ext cx="377859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5,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a</a:t>
                </a:r>
                <a:r>
                  <a:rPr lang="en-GB" sz="2400" b="0" dirty="0"/>
                  <a:t>dding 5 to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: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759" y="1770130"/>
                <a:ext cx="3778599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2419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 bwMode="auto">
          <a:xfrm>
            <a:off x="4528395" y="5946006"/>
            <a:ext cx="5901414" cy="55671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22867" y="601768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66759" y="3989210"/>
                <a:ext cx="48029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Eliminate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b="0" i="0" dirty="0" smtClean="0"/>
                      <m:t>4,</m:t>
                    </m:r>
                  </m:oMath>
                </a14:m>
                <a:endParaRPr lang="en-GB" sz="2400" b="0" i="0" dirty="0"/>
              </a:p>
              <a:p>
                <a:r>
                  <a:rPr lang="en-GB" sz="2400" dirty="0"/>
                  <a:t>by subtracting 4 from both sides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:</m:t>
                    </m:r>
                  </m:oMath>
                </a14:m>
                <a:r>
                  <a:rPr lang="en-US" sz="2400" dirty="0"/>
                  <a:t> 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759" y="3989210"/>
                <a:ext cx="4802918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1904" t="-55474" b="-29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135925" y="4088124"/>
                <a:ext cx="2655022" cy="843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      </m:t>
                    </m:r>
                    <m:r>
                      <a:rPr lang="en-GB" sz="2400" i="1"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s-IS" sz="2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2400" dirty="0"/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2400" dirty="0"/>
                              <m:t>3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925" y="4088124"/>
                <a:ext cx="2655022" cy="843885"/>
              </a:xfrm>
              <a:prstGeom prst="rect">
                <a:avLst/>
              </a:prstGeom>
              <a:blipFill>
                <a:blip r:embed="rId12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844280" y="4896006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Solutions: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381880" y="4970151"/>
            <a:ext cx="6409067" cy="83048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49162" y="2436187"/>
                <a:ext cx="2258952" cy="702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m:rPr>
                        <m:nor/>
                      </m:rPr>
                      <a:rPr lang="en-GB" sz="2400" baseline="30000" dirty="0"/>
                      <m:t> 2</m:t>
                    </m:r>
                    <m:r>
                      <a:rPr lang="en-GB" sz="2400" i="1" baseline="30000" dirty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is-I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162" y="2436187"/>
                <a:ext cx="2258952" cy="702308"/>
              </a:xfrm>
              <a:prstGeom prst="rect">
                <a:avLst/>
              </a:prstGeom>
              <a:blipFill>
                <a:blip r:embed="rId13"/>
                <a:stretch>
                  <a:fillRect l="-2247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855640" y="3486218"/>
            <a:ext cx="336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Square root both sides:</a:t>
            </a:r>
          </a:p>
        </p:txBody>
      </p:sp>
    </p:spTree>
    <p:extLst>
      <p:ext uri="{BB962C8B-B14F-4D97-AF65-F5344CB8AC3E}">
        <p14:creationId xmlns:p14="http://schemas.microsoft.com/office/powerpoint/2010/main" val="10371106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3" grpId="0"/>
      <p:bldP spid="18" grpId="0" animBg="1"/>
      <p:bldP spid="12" grpId="0"/>
      <p:bldP spid="23" grpId="0"/>
      <p:bldP spid="24" grpId="0"/>
      <p:bldP spid="25" grpId="0" animBg="1"/>
      <p:bldP spid="16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47995" y="89952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i="1" dirty="0"/>
              <a:t>Completing the square </a:t>
            </a:r>
            <a:r>
              <a:rPr lang="en-US" sz="2400" dirty="0"/>
              <a:t>is also a useful technique for finding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the </a:t>
            </a:r>
            <a:r>
              <a:rPr lang="en-US" sz="2400" i="1" dirty="0"/>
              <a:t>minimum </a:t>
            </a:r>
            <a:r>
              <a:rPr lang="en-US" sz="2400" dirty="0"/>
              <a:t>or</a:t>
            </a:r>
            <a:r>
              <a:rPr lang="en-US" sz="2400" i="1" dirty="0"/>
              <a:t> maximum </a:t>
            </a:r>
            <a:r>
              <a:rPr lang="en-US" sz="2400" dirty="0"/>
              <a:t>value of a quadratic.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26592" y="4309451"/>
                <a:ext cx="29904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92" y="4309451"/>
                <a:ext cx="2990498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52052" y="1735044"/>
                <a:ext cx="9217024" cy="3062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will look at an example, to see how this is done.			</a:t>
                </a:r>
              </a:p>
              <a:p>
                <a:r>
                  <a:rPr lang="en-GB" sz="2400" b="1" dirty="0"/>
                  <a:t>Example 4</a:t>
                </a:r>
                <a:r>
                  <a:rPr lang="en-GB" sz="2400" dirty="0"/>
                  <a:t>:	   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(a)	Complete the square for 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8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(b)	Find the </a:t>
                </a:r>
                <a:r>
                  <a:rPr lang="en-GB" sz="2400" i="1" dirty="0"/>
                  <a:t>minimum</a:t>
                </a:r>
                <a:r>
                  <a:rPr lang="en-GB" sz="2400" dirty="0"/>
                  <a:t> value of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endParaRPr lang="en-GB" sz="2400" i="1" dirty="0"/>
              </a:p>
              <a:p>
                <a:pPr>
                  <a:spcAft>
                    <a:spcPts val="1800"/>
                  </a:spcAft>
                </a:pPr>
                <a:r>
                  <a:rPr lang="en-GB" sz="2400" dirty="0"/>
                  <a:t>(c)	Sketch the graph of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8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</a:t>
                </a:r>
              </a:p>
              <a:p>
                <a:r>
                  <a:rPr lang="en-GB" sz="2400" b="1" dirty="0"/>
                  <a:t>Solution:</a:t>
                </a:r>
              </a:p>
              <a:p>
                <a:r>
                  <a:rPr lang="en-GB" sz="2400" dirty="0"/>
                  <a:t>(a)	First complete the square:			 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52" y="1735044"/>
                <a:ext cx="9217024" cy="3062377"/>
              </a:xfrm>
              <a:prstGeom prst="rect">
                <a:avLst/>
              </a:prstGeom>
              <a:blipFill rotWithShape="1">
                <a:blip r:embed="rId4"/>
                <a:stretch>
                  <a:fillRect l="-992" t="-1394" b="-3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26592" y="4698849"/>
                <a:ext cx="31187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a:rPr lang="en-GB" sz="2400" b="0" i="1" dirty="0" smtClean="0">
                          <a:latin typeface="Cambria Math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b="0" dirty="0" smtClean="0"/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="0" dirty="0" smtClean="0"/>
                        <m:t>)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92" y="4698849"/>
                <a:ext cx="3118739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08535" y="5150625"/>
                <a:ext cx="37653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[</m:t>
                      </m:r>
                      <m:r>
                        <m:rPr>
                          <m:nor/>
                        </m:rPr>
                        <a:rPr lang="en-GB" sz="2400" dirty="0"/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1" dirty="0" smtClean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4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]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535" y="5150625"/>
                <a:ext cx="3765325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08535" y="5616364"/>
                <a:ext cx="35729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a:rPr lang="en-GB" sz="2400" b="0" i="1" dirty="0" smtClean="0">
                          <a:latin typeface="Cambria Math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2(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i="1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8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535" y="5616364"/>
                <a:ext cx="3572965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85903" y="6078029"/>
                <a:ext cx="28125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y</m:t>
                    </m:r>
                    <m:r>
                      <a:rPr lang="en-GB" sz="2400" b="0" i="1" dirty="0" smtClean="0"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903" y="6078029"/>
                <a:ext cx="281256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651" t="-9211" r="-238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2318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8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10657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1118" y="806765"/>
                <a:ext cx="9481546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(b)	We want to know the </a:t>
                </a:r>
                <a:r>
                  <a:rPr lang="en-GB" sz="2400" i="1" dirty="0"/>
                  <a:t>minimum</a:t>
                </a:r>
                <a:r>
                  <a:rPr lang="en-GB" sz="2400" dirty="0"/>
                  <a:t> possible value for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i="1" dirty="0"/>
                  <a:t>, </a:t>
                </a:r>
                <a:r>
                  <a:rPr lang="en-GB" sz="2400" dirty="0"/>
                  <a:t>when</a:t>
                </a:r>
              </a:p>
              <a:p>
                <a:r>
                  <a:rPr lang="en-GB" sz="2400" i="1" dirty="0"/>
                  <a:t>	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6</m:t>
                    </m:r>
                  </m:oMath>
                </a14:m>
                <a:r>
                  <a:rPr lang="en-GB" sz="2400" dirty="0"/>
                  <a:t> ,</a:t>
                </a:r>
                <a:r>
                  <a:rPr lang="en-GB" sz="2400" i="1" dirty="0"/>
                  <a:t> </a:t>
                </a:r>
              </a:p>
              <a:p>
                <a:endParaRPr lang="en-GB" sz="2400" i="1" dirty="0"/>
              </a:p>
              <a:p>
                <a:r>
                  <a:rPr lang="en-GB" sz="2400" dirty="0"/>
                  <a:t>	For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to have the smallest value, we need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 baseline="3000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to be as 	small as possible.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So what could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</m:oMath>
                </a14:m>
                <a:r>
                  <a:rPr lang="en-GB" sz="2400" dirty="0"/>
                  <a:t> be, so that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 baseline="300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is as small as 	possible?</a:t>
                </a:r>
              </a:p>
              <a:p>
                <a:r>
                  <a:rPr lang="en-GB" sz="2400" dirty="0"/>
                  <a:t>	(Remember: When we square a number, the result is always	positive.)</a:t>
                </a:r>
              </a:p>
              <a:p>
                <a:r>
                  <a:rPr lang="en-GB" sz="2400" dirty="0"/>
                  <a:t> 	For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 baseline="300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to be as small as 	possible,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i="1" dirty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must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equal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</m:oMath>
                </a14:m>
                <a:r>
                  <a:rPr lang="en-GB" sz="2400" dirty="0"/>
                  <a:t>0,</a:t>
                </a:r>
              </a:p>
              <a:p>
                <a:r>
                  <a:rPr lang="en-GB" sz="2400" dirty="0"/>
                  <a:t>	i.e. 				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i="1" dirty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	and							  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/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8" y="806765"/>
                <a:ext cx="9481546" cy="5262979"/>
              </a:xfrm>
              <a:prstGeom prst="rect">
                <a:avLst/>
              </a:prstGeom>
              <a:blipFill rotWithShape="1">
                <a:blip r:embed="rId3"/>
                <a:stretch>
                  <a:fillRect l="-965" t="-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98329" y="2988159"/>
                <a:ext cx="13538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329" y="2988159"/>
                <a:ext cx="1353832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05396" y="5635421"/>
                <a:ext cx="25010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a</m:t>
                    </m:r>
                    <m:r>
                      <m:rPr>
                        <m:nor/>
                      </m:rPr>
                      <a:rPr lang="en-GB" sz="2400" dirty="0"/>
                      <m:t>nd</m:t>
                    </m:r>
                  </m:oMath>
                </a14:m>
                <a:r>
                  <a:rPr lang="en-GB" sz="2400" dirty="0"/>
                  <a:t> when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396" y="5635421"/>
                <a:ext cx="2501006" cy="461665"/>
              </a:xfrm>
              <a:prstGeom prst="rect">
                <a:avLst/>
              </a:prstGeom>
              <a:blipFill>
                <a:blip r:embed="rId5"/>
                <a:stretch>
                  <a:fillRect t="-13889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60096" y="5635421"/>
                <a:ext cx="1309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635421"/>
                <a:ext cx="1309397" cy="461665"/>
              </a:xfrm>
              <a:prstGeom prst="rect">
                <a:avLst/>
              </a:prstGeom>
              <a:blipFill>
                <a:blip r:embed="rId6"/>
                <a:stretch>
                  <a:fillRect l="-4808" t="-13889" r="-3846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18685" y="1150829"/>
                <a:ext cx="7920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685" y="1150829"/>
                <a:ext cx="792088" cy="461665"/>
              </a:xfrm>
              <a:prstGeom prst="rect">
                <a:avLst/>
              </a:prstGeom>
              <a:blipFill>
                <a:blip r:embed="rId7"/>
                <a:stretch>
                  <a:fillRect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19736" y="1150828"/>
                <a:ext cx="13538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150828"/>
                <a:ext cx="1353832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 bwMode="auto">
          <a:xfrm>
            <a:off x="6960096" y="5635421"/>
            <a:ext cx="1309397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364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2" grpId="0"/>
      <p:bldP spid="13" grpId="0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57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1118" y="806765"/>
                <a:ext cx="9481546" cy="612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(c)	Before sketching the graph, it is useful to know where the 	</a:t>
                </a:r>
              </a:p>
              <a:p>
                <a:r>
                  <a:rPr lang="en-GB" sz="2400" dirty="0"/>
                  <a:t>	curve crosses the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GB" sz="2400" dirty="0"/>
                  <a:t>-axis.</a:t>
                </a:r>
              </a:p>
              <a:p>
                <a:r>
                  <a:rPr lang="en-GB" sz="2400" dirty="0"/>
                  <a:t>	Remember: The curve crosses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-axis when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0.</a:t>
                </a:r>
              </a:p>
              <a:p>
                <a:r>
                  <a:rPr lang="en-GB" sz="2400" dirty="0"/>
                  <a:t>							             </a:t>
                </a:r>
                <a:r>
                  <a:rPr lang="en-GB" sz="2400" i="1" dirty="0"/>
                  <a:t> </a:t>
                </a:r>
                <a:r>
                  <a:rPr lang="en-GB" sz="2400" dirty="0"/>
                  <a:t>0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6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	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6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0	</a:t>
                </a:r>
                <a:endParaRPr lang="en-GB" sz="2400" i="1" dirty="0"/>
              </a:p>
              <a:p>
                <a:r>
                  <a:rPr lang="en-GB" sz="2400" i="1" dirty="0"/>
                  <a:t>		  			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6</m:t>
                    </m:r>
                  </m:oMath>
                </a14:m>
                <a:endParaRPr lang="en-GB" sz="2400" i="1" dirty="0"/>
              </a:p>
              <a:p>
                <a:r>
                  <a:rPr lang="en-GB" sz="2400" dirty="0"/>
                  <a:t>							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</a:p>
              <a:p>
                <a:r>
                  <a:rPr lang="en-GB" sz="2400" dirty="0"/>
                  <a:t>							  </a:t>
                </a:r>
                <a:r>
                  <a:rPr lang="en-GB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2</m:t>
                    </m:r>
                  </m:oMath>
                </a14:m>
                <a:r>
                  <a:rPr lang="en-GB" sz="2400" dirty="0"/>
                  <a:t> 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 </m:t>
                    </m:r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e>
                    </m:rad>
                  </m:oMath>
                </a14:m>
                <a:endParaRPr lang="en-GB" sz="2400" dirty="0"/>
              </a:p>
              <a:p>
                <a:r>
                  <a:rPr lang="en-GB" sz="2400" dirty="0"/>
                  <a:t>								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   </m:t>
                    </m:r>
                    <m:r>
                      <a:rPr lang="en-GB" sz="2400" b="0" i="1" dirty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/>
                          <m:t>3 </m:t>
                        </m:r>
                      </m:e>
                    </m:rad>
                  </m:oMath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 	So the curve crosses the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GB" sz="2400" dirty="0"/>
                  <a:t>-axis at: </a:t>
                </a:r>
                <a:endParaRPr lang="en-GB" sz="2400" i="1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3 </m:t>
                        </m:r>
                      </m:e>
                    </m:rad>
                    <m:r>
                      <a:rPr lang="en-GB" sz="2400" b="0" i="0" dirty="0" smtClean="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and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3 </m:t>
                        </m:r>
                      </m:e>
                    </m:rad>
                  </m:oMath>
                </a14:m>
                <a:endParaRPr lang="en-GB" sz="2400" dirty="0"/>
              </a:p>
              <a:p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	and has a </a:t>
                </a:r>
                <a:r>
                  <a:rPr lang="en-GB" sz="2400" i="1" dirty="0"/>
                  <a:t>minimum</a:t>
                </a:r>
                <a:r>
                  <a:rPr lang="en-GB" sz="2400" dirty="0"/>
                  <a:t> at </a:t>
                </a:r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8" y="806765"/>
                <a:ext cx="9481546" cy="6124177"/>
              </a:xfrm>
              <a:prstGeom prst="rect">
                <a:avLst/>
              </a:prstGeom>
              <a:blipFill rotWithShape="1">
                <a:blip r:embed="rId3"/>
                <a:stretch>
                  <a:fillRect l="-965" t="-6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40016" y="6021288"/>
                <a:ext cx="13446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, 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6021288"/>
                <a:ext cx="1344642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091"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999656" y="2367770"/>
            <a:ext cx="2710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This is, of course, the same as: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99656" y="2059993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That is, when: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2420888"/>
            <a:ext cx="3191778" cy="398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4619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447994" y="98072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Here is an example, to find the </a:t>
            </a:r>
            <a:r>
              <a:rPr lang="en-GB" sz="2400" i="1" dirty="0"/>
              <a:t>maximum</a:t>
            </a:r>
            <a:r>
              <a:rPr lang="en-GB" sz="2400" dirty="0"/>
              <a:t> turning point: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26592" y="3865116"/>
                <a:ext cx="32918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1 </m:t>
                      </m:r>
                      <m:r>
                        <a:rPr lang="en-GB" sz="2400" i="1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20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10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92" y="3865116"/>
                <a:ext cx="3291863" cy="461665"/>
              </a:xfrm>
              <a:prstGeom prst="rect">
                <a:avLst/>
              </a:prstGeom>
              <a:blipFill>
                <a:blip r:embed="rId3"/>
                <a:stretch>
                  <a:fillRect t="-2632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1118" y="1637535"/>
                <a:ext cx="921702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 5:</a:t>
                </a:r>
                <a:r>
                  <a:rPr lang="en-GB" sz="2400" dirty="0"/>
                  <a:t>	 </a:t>
                </a:r>
              </a:p>
              <a:p>
                <a:r>
                  <a:rPr lang="en-GB" sz="2400" dirty="0"/>
                  <a:t>The height of a ball thrown into the air is given by</a:t>
                </a:r>
              </a:p>
              <a:p>
                <a:r>
                  <a:rPr lang="en-GB" sz="2400" i="1" dirty="0"/>
                  <a:t>						</a:t>
                </a:r>
                <a:r>
                  <a:rPr lang="en-GB" sz="2400" i="1" dirty="0">
                    <a:latin typeface="Times" pitchFamily="2" charset="0"/>
                  </a:rPr>
                  <a:t>h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1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20</a:t>
                </a:r>
                <a:r>
                  <a:rPr lang="en-GB" sz="2400" i="1" dirty="0">
                    <a:latin typeface="Times" pitchFamily="2" charset="0"/>
                  </a:rPr>
                  <a:t>t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10</a:t>
                </a:r>
                <a:r>
                  <a:rPr lang="en-GB" sz="2400" i="1" dirty="0">
                    <a:latin typeface="Times" pitchFamily="2" charset="0"/>
                  </a:rPr>
                  <a:t>t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Find the </a:t>
                </a:r>
                <a:r>
                  <a:rPr lang="en-GB" sz="2400" i="1" dirty="0"/>
                  <a:t>maximum</a:t>
                </a:r>
                <a:r>
                  <a:rPr lang="en-GB" sz="2400" dirty="0"/>
                  <a:t> height reached by the ball.</a:t>
                </a:r>
                <a:endParaRPr lang="en-GB" sz="2400" i="1" dirty="0"/>
              </a:p>
              <a:p>
                <a:endParaRPr lang="en-GB" sz="2400" dirty="0"/>
              </a:p>
              <a:p>
                <a:r>
                  <a:rPr lang="en-GB" sz="2400" b="1" dirty="0"/>
                  <a:t>Solution:</a:t>
                </a:r>
              </a:p>
              <a:p>
                <a:r>
                  <a:rPr lang="en-GB" sz="2400" dirty="0"/>
                  <a:t>	First complete the square: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8" y="1637535"/>
                <a:ext cx="9217024" cy="2677656"/>
              </a:xfrm>
              <a:prstGeom prst="rect">
                <a:avLst/>
              </a:prstGeom>
              <a:blipFill>
                <a:blip r:embed="rId4"/>
                <a:stretch>
                  <a:fillRect l="-1102" t="-1415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26592" y="4698849"/>
                <a:ext cx="34024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10</m:t>
                      </m:r>
                      <m:r>
                        <m:rPr>
                          <m:nor/>
                        </m:rPr>
                        <a:rPr lang="en-GB" sz="2400" b="0" dirty="0" smtClean="0"/>
                        <m:t>(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GB" sz="2400" b="0" dirty="0" smtClean="0"/>
                        <m:t>)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92" y="4698849"/>
                <a:ext cx="340247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08535" y="5150625"/>
                <a:ext cx="40298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10[</m:t>
                      </m:r>
                      <m:r>
                        <m:rPr>
                          <m:nor/>
                        </m:rPr>
                        <a:rPr lang="en-GB" sz="2400" dirty="0"/>
                        <m:t>(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dirty="0" smtClean="0"/>
                        <m:t>1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]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535" y="5150625"/>
                <a:ext cx="4029821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08535" y="5616364"/>
                <a:ext cx="402661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=−</m:t>
                      </m:r>
                      <m:r>
                        <m:rPr>
                          <m:nor/>
                        </m:rPr>
                        <a:rPr lang="en-GB" sz="2400" dirty="0"/>
                        <m:t>10(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dirty="0" smtClean="0"/>
                        <m:t>1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aseline="30000" dirty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10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535" y="5616364"/>
                <a:ext cx="4026615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85903" y="6078029"/>
                <a:ext cx="32610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h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10(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t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rgbClr val="FF0000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11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903" y="6078029"/>
                <a:ext cx="3261021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61" t="-9211" r="-186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85903" y="4272094"/>
                <a:ext cx="31347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h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−</m:t>
                    </m:r>
                  </m:oMath>
                </a14:m>
                <a:r>
                  <a:rPr lang="en-GB" sz="2400" dirty="0"/>
                  <a:t>10</a:t>
                </a:r>
                <a:r>
                  <a:rPr lang="en-GB" sz="2400" i="1" dirty="0">
                    <a:latin typeface="Times" pitchFamily="2" charset="0"/>
                  </a:rPr>
                  <a:t>t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20</a:t>
                </a:r>
                <a:r>
                  <a:rPr lang="en-GB" sz="2400" i="1" dirty="0">
                    <a:latin typeface="Times" pitchFamily="2" charset="0"/>
                  </a:rPr>
                  <a:t>t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903" y="4272094"/>
                <a:ext cx="313470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11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1805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57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1118" y="806765"/>
                <a:ext cx="9481546" cy="5493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	We want to know the </a:t>
                </a:r>
                <a:r>
                  <a:rPr lang="en-GB" sz="2400" i="1" dirty="0"/>
                  <a:t>maximum</a:t>
                </a:r>
                <a:r>
                  <a:rPr lang="en-GB" sz="2400" dirty="0"/>
                  <a:t> possible value for </a:t>
                </a:r>
                <a:r>
                  <a:rPr lang="en-GB" sz="2400" i="1" dirty="0">
                    <a:latin typeface="Times" pitchFamily="2" charset="0"/>
                  </a:rPr>
                  <a:t>h</a:t>
                </a:r>
                <a:r>
                  <a:rPr lang="en-GB" sz="2400" i="1" dirty="0"/>
                  <a:t>, </a:t>
                </a:r>
                <a:r>
                  <a:rPr lang="en-GB" sz="2400" dirty="0"/>
                  <a:t>when</a:t>
                </a:r>
              </a:p>
              <a:p>
                <a:r>
                  <a:rPr lang="en-GB" sz="2400" i="1" dirty="0"/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h</m:t>
                    </m:r>
                    <m:r>
                      <a:rPr lang="en-GB" sz="2400" b="0" i="1" dirty="0" smtClean="0"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10(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 1)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 11</m:t>
                    </m:r>
                  </m:oMath>
                </a14:m>
                <a:r>
                  <a:rPr lang="en-GB" sz="2400" dirty="0"/>
                  <a:t>,</a:t>
                </a:r>
                <a:r>
                  <a:rPr lang="en-GB" sz="2400" i="1" dirty="0"/>
                  <a:t> </a:t>
                </a:r>
              </a:p>
              <a:p>
                <a:endParaRPr lang="en-GB" sz="2400" i="1" dirty="0"/>
              </a:p>
              <a:p>
                <a:pPr>
                  <a:spcAft>
                    <a:spcPts val="1200"/>
                  </a:spcAft>
                </a:pPr>
                <a:r>
                  <a:rPr lang="en-GB" sz="2400" dirty="0"/>
                  <a:t>	For </a:t>
                </a:r>
                <a:r>
                  <a:rPr lang="en-GB" sz="2400" i="1" dirty="0">
                    <a:latin typeface="Times" pitchFamily="2" charset="0"/>
                  </a:rPr>
                  <a:t>h</a:t>
                </a:r>
                <a:r>
                  <a:rPr lang="en-GB" sz="2400" dirty="0"/>
                  <a:t> to have the highest value, we need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10(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1)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</m:oMath>
                </a14:m>
                <a:r>
                  <a:rPr lang="en-GB" sz="2400" dirty="0"/>
                  <a:t>  to be as 	big as possible.</a:t>
                </a:r>
              </a:p>
              <a:p>
                <a:r>
                  <a:rPr lang="en-GB" sz="2400" dirty="0"/>
                  <a:t>	So what could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</m:oMath>
                </a14:m>
                <a:r>
                  <a:rPr lang="en-GB" sz="2400" dirty="0"/>
                  <a:t> be, so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10(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1)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 baseline="300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baseline="30000" dirty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is as big as 	possible?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	(Remember: When we square a number, the result is always	positive.)</a:t>
                </a:r>
              </a:p>
              <a:p>
                <a:r>
                  <a:rPr lang="en-GB" sz="2400" dirty="0"/>
                  <a:t> 	For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10(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1)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</m:oMath>
                </a14:m>
                <a:r>
                  <a:rPr lang="en-GB" sz="2400" dirty="0"/>
                  <a:t>  to be as big as 	possible,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must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equal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</m:oMath>
                </a14:m>
                <a:r>
                  <a:rPr lang="en-GB" sz="2400" dirty="0"/>
                  <a:t>0,</a:t>
                </a:r>
              </a:p>
              <a:p>
                <a:r>
                  <a:rPr lang="en-GB" sz="2400" dirty="0"/>
                  <a:t>	</a:t>
                </a:r>
                <a:r>
                  <a:rPr lang="en-GB" sz="1400" dirty="0"/>
                  <a:t>(What would happen if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400" i="1" dirty="0"/>
                      <m:t>(</m:t>
                    </m:r>
                    <m:r>
                      <m:rPr>
                        <m:nor/>
                      </m:rPr>
                      <a:rPr lang="en-GB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GB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1400" dirty="0"/>
                      <m:t> 1</m:t>
                    </m:r>
                    <m:r>
                      <m:rPr>
                        <m:nor/>
                      </m:rPr>
                      <a:rPr lang="en-GB" sz="1400" i="1" dirty="0"/>
                      <m:t>)</m:t>
                    </m:r>
                    <m:r>
                      <m:rPr>
                        <m:nor/>
                      </m:rPr>
                      <a:rPr lang="en-GB" sz="1400" dirty="0"/>
                      <m:t> </m:t>
                    </m:r>
                  </m:oMath>
                </a14:m>
                <a:r>
                  <a:rPr lang="en-GB" sz="1400" dirty="0"/>
                  <a:t> was greater than zero?)</a:t>
                </a:r>
              </a:p>
              <a:p>
                <a:r>
                  <a:rPr lang="en-GB" sz="2400" dirty="0"/>
                  <a:t>	i.e. 				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r>
                  <a:rPr lang="en-GB" sz="2400" dirty="0"/>
                  <a:t>	and							  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/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8" y="806765"/>
                <a:ext cx="9481546" cy="5493812"/>
              </a:xfrm>
              <a:prstGeom prst="rect">
                <a:avLst/>
              </a:prstGeom>
              <a:blipFill rotWithShape="1">
                <a:blip r:embed="rId3"/>
                <a:stretch>
                  <a:fillRect t="-8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03056" y="2780928"/>
                <a:ext cx="1182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GB" sz="2400" b="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056" y="2780928"/>
                <a:ext cx="1182311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15" r="-515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01595" y="6097086"/>
                <a:ext cx="24331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/>
                      <m:t>a</m:t>
                    </m:r>
                    <m:r>
                      <m:rPr>
                        <m:nor/>
                      </m:rPr>
                      <a:rPr lang="en-GB" sz="2400" dirty="0"/>
                      <m:t>nd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when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1</m:t>
                    </m:r>
                  </m:oMath>
                </a14:m>
                <a:r>
                  <a:rPr lang="en-GB" sz="2400" dirty="0"/>
                  <a:t>: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95" y="6097086"/>
                <a:ext cx="2433102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9211" r="-275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44893" y="6097085"/>
                <a:ext cx="11610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h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11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893" y="6097085"/>
                <a:ext cx="1161087" cy="461665"/>
              </a:xfrm>
              <a:prstGeom prst="rect">
                <a:avLst/>
              </a:prstGeom>
              <a:blipFill>
                <a:blip r:embed="rId6"/>
                <a:stretch>
                  <a:fillRect l="-5435" t="-11111" r="-4348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12291" y="1170214"/>
                <a:ext cx="1031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+ 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11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291" y="1170214"/>
                <a:ext cx="1031457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87206" y="1170213"/>
                <a:ext cx="11823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</a:rPr>
                        <m:t>t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1)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206" y="1170213"/>
                <a:ext cx="1182311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15" r="-515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 bwMode="auto">
          <a:xfrm>
            <a:off x="6870737" y="6097084"/>
            <a:ext cx="1309397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282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2" grpId="0"/>
      <p:bldP spid="13" grpId="0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57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1118" y="806765"/>
                <a:ext cx="9481546" cy="5714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	Before sketching the graph, it is useful to know where the 	</a:t>
                </a:r>
              </a:p>
              <a:p>
                <a:r>
                  <a:rPr lang="en-GB" sz="2400" dirty="0"/>
                  <a:t>	curve crosses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-axis.</a:t>
                </a:r>
              </a:p>
              <a:p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     Remember: The curve crosses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-axis when </a:t>
                </a:r>
                <a:r>
                  <a:rPr lang="en-GB" sz="2400" i="1" dirty="0">
                    <a:latin typeface="Times" pitchFamily="2" charset="0"/>
                  </a:rPr>
                  <a:t>h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0.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2400" dirty="0"/>
                  <a:t>                                   </a:t>
                </a:r>
                <a:r>
                  <a:rPr lang="en-GB" sz="2400" i="1" dirty="0"/>
                  <a:t>     </a:t>
                </a:r>
                <a:r>
                  <a:rPr lang="en-GB" sz="2400" dirty="0"/>
                  <a:t>0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dirty="0"/>
                      <m:t>10(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1)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11</m:t>
                    </m:r>
                  </m:oMath>
                </a14:m>
                <a:endParaRPr lang="en-GB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400" dirty="0"/>
                  <a:t>	Hence		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GB" sz="2400" dirty="0"/>
                      <m:t>10(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1)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/>
                      <m:t>11</m:t>
                    </m:r>
                    <m:r>
                      <a:rPr lang="en-GB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	</a:t>
                </a:r>
                <a:endParaRPr lang="en-GB" sz="2400" i="1" dirty="0"/>
              </a:p>
              <a:p>
                <a:pPr>
                  <a:spcAft>
                    <a:spcPts val="600"/>
                  </a:spcAft>
                </a:pPr>
                <a:r>
                  <a:rPr lang="en-GB" sz="2400" i="1" dirty="0"/>
                  <a:t>		  			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1.1</m:t>
                    </m:r>
                  </m:oMath>
                </a14:m>
                <a:endParaRPr lang="en-GB" sz="2400" b="0" i="1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				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</m:oMath>
                </a14:m>
                <a:r>
                  <a:rPr lang="en-GB" sz="2400" dirty="0"/>
                  <a:t> 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 </m:t>
                    </m:r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b="0" i="0" dirty="0" smtClean="0"/>
                          <m:t>1.1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e>
                    </m:rad>
                  </m:oMath>
                </a14:m>
                <a:endParaRPr lang="en-GB" sz="24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						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  <m:r>
                      <a:rPr lang="is-IS" sz="2400" i="1" dirty="0">
                        <a:latin typeface="Cambria Math" charset="0"/>
                      </a:rPr>
                      <m:t>±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b="0" i="0" dirty="0" smtClean="0"/>
                          <m:t>1.1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e>
                    </m:rad>
                  </m:oMath>
                </a14:m>
                <a:endParaRPr lang="en-GB" sz="24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     So the curve crosses the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-axis at </a:t>
                </a:r>
                <a:endParaRPr lang="en-GB" sz="2400" i="1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</a:rPr>
                          <m:t>1.1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e>
                    </m:rad>
                    <m:r>
                      <a:rPr lang="en-GB" sz="2400" b="0" i="0" dirty="0" smtClean="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and </a:t>
                </a:r>
                <a:r>
                  <a:rPr lang="en-GB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a:rPr lang="is-IS" sz="2400" i="1" dirty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</a:rPr>
                          <m:t>1.1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e>
                    </m:rad>
                  </m:oMath>
                </a14:m>
                <a:endParaRPr lang="en-GB" sz="24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	and has a </a:t>
                </a:r>
                <a:r>
                  <a:rPr lang="en-GB" sz="2400" i="1" dirty="0"/>
                  <a:t>maximum</a:t>
                </a:r>
                <a:r>
                  <a:rPr lang="en-GB" sz="2400" dirty="0"/>
                  <a:t> at </a:t>
                </a:r>
              </a:p>
              <a:p>
                <a:r>
                  <a:rPr lang="en-GB" sz="2400" dirty="0"/>
                  <a:t>	This is shown on the graph opposite.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8" y="806765"/>
                <a:ext cx="9481546" cy="5714641"/>
              </a:xfrm>
              <a:prstGeom prst="rect">
                <a:avLst/>
              </a:prstGeom>
              <a:blipFill rotWithShape="1">
                <a:blip r:embed="rId3"/>
                <a:stretch>
                  <a:fillRect t="-746" b="-14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56040" y="5517232"/>
                <a:ext cx="13446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,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11)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517232"/>
                <a:ext cx="1344642" cy="461665"/>
              </a:xfrm>
              <a:prstGeom prst="rect">
                <a:avLst/>
              </a:prstGeom>
              <a:blipFill>
                <a:blip r:embed="rId4"/>
                <a:stretch>
                  <a:fillRect l="-2804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997200" y="2327461"/>
            <a:ext cx="2100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That is, when: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972494"/>
            <a:ext cx="3550669" cy="315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606810" y="3517891"/>
                <a:ext cx="554420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3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</m:oMath>
                </a14:m>
                <a:r>
                  <a:rPr lang="en-GB" sz="1300" dirty="0"/>
                  <a:t> =1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810" y="3517891"/>
                <a:ext cx="554420" cy="292388"/>
              </a:xfrm>
              <a:prstGeom prst="rect">
                <a:avLst/>
              </a:prstGeom>
              <a:blipFill rotWithShape="1">
                <a:blip r:embed="rId6"/>
                <a:stretch>
                  <a:fillRect t="-2083"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632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Completing the Square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795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55640" y="869936"/>
                <a:ext cx="9481546" cy="6046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Have you noticed anything?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When a quadratic equation is in the </a:t>
                </a:r>
                <a:r>
                  <a:rPr lang="en-GB" sz="2400" i="1" dirty="0"/>
                  <a:t>completed the square</a:t>
                </a:r>
                <a:r>
                  <a:rPr lang="en-GB" sz="2400" dirty="0"/>
                  <a:t> form, it is easy to spot the </a:t>
                </a:r>
                <a:r>
                  <a:rPr lang="en-GB" sz="2400" i="1" dirty="0"/>
                  <a:t>minimum</a:t>
                </a:r>
                <a:r>
                  <a:rPr lang="en-GB" sz="2400" dirty="0"/>
                  <a:t> or </a:t>
                </a:r>
                <a:r>
                  <a:rPr lang="en-GB" sz="2400" i="1" dirty="0"/>
                  <a:t>maximum</a:t>
                </a:r>
                <a:r>
                  <a:rPr lang="en-GB" sz="2400" dirty="0"/>
                  <a:t> “turning” point.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For example: </a:t>
                </a:r>
              </a:p>
              <a:p>
                <a:r>
                  <a:rPr lang="en-GB" sz="2400" dirty="0"/>
                  <a:t>						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latin typeface="Times" pitchFamily="2" charset="0"/>
                      </a:rPr>
                      <m:t>y</m:t>
                    </m:r>
                  </m:oMath>
                </a14:m>
                <a:r>
                  <a:rPr lang="en-GB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b="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  <m:r>
                      <m:rPr>
                        <m:nor/>
                      </m:rPr>
                      <a:rPr lang="en-GB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9</m:t>
                    </m:r>
                  </m:oMath>
                </a14:m>
                <a:r>
                  <a:rPr lang="en-GB" sz="2400" dirty="0"/>
                  <a:t>	</a:t>
                </a:r>
                <a:endParaRPr lang="en-GB" sz="2400" i="1" dirty="0"/>
              </a:p>
              <a:p>
                <a:r>
                  <a:rPr lang="en-GB" sz="2400" i="1" dirty="0"/>
                  <a:t>		  					  </a:t>
                </a:r>
              </a:p>
              <a:p>
                <a:r>
                  <a:rPr lang="en-GB" sz="2400" dirty="0"/>
                  <a:t>	The minimum possible value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</m:oMath>
                </a14:m>
                <a:endParaRPr lang="en-GB" sz="2400" dirty="0">
                  <a:latin typeface="Times" pitchFamily="2" charset="0"/>
                </a:endParaRPr>
              </a:p>
              <a:p>
                <a:r>
                  <a:rPr lang="en-GB" sz="2400" dirty="0"/>
                  <a:t>									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9	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GB" sz="2400" dirty="0"/>
              </a:p>
              <a:p>
                <a:r>
                  <a:rPr lang="en-GB" sz="2400" dirty="0"/>
                  <a:t> 	is obtained when 		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  <m:r>
                      <m:rPr>
                        <m:nor/>
                      </m:rPr>
                      <a:rPr lang="en-GB" sz="2400" b="0" i="0" dirty="0" smtClean="0"/>
                      <m:t>)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dirty="0" smtClean="0">
                        <a:latin typeface="Cambria Math" charset="0"/>
                      </a:rPr>
                      <m:t>0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		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/>
                  <a:t>that is, when					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3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GB" sz="2400" dirty="0"/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869936"/>
                <a:ext cx="9481546" cy="6046720"/>
              </a:xfrm>
              <a:prstGeom prst="rect">
                <a:avLst/>
              </a:prstGeom>
              <a:blipFill rotWithShape="1">
                <a:blip r:embed="rId3"/>
                <a:stretch>
                  <a:fillRect l="-964" t="-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500119" y="4752619"/>
                <a:ext cx="230425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The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turning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point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will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be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at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 3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,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9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119" y="4752619"/>
                <a:ext cx="2304256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116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 bwMode="auto">
          <a:xfrm>
            <a:off x="9392368" y="4596700"/>
            <a:ext cx="2376264" cy="151216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5547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F4.3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8" y="9433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F4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F4.3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67608" y="1494717"/>
            <a:ext cx="894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1) </a:t>
            </a:r>
            <a:r>
              <a:rPr lang="en-US" sz="2400" i="1" dirty="0"/>
              <a:t>Complete the square </a:t>
            </a:r>
            <a:r>
              <a:rPr lang="en-US" sz="2400" dirty="0"/>
              <a:t>for each of these quadratic expressions: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70201" y="2018563"/>
                <a:ext cx="37868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10)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90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201" y="2018563"/>
                <a:ext cx="3786843" cy="461665"/>
              </a:xfrm>
              <a:prstGeom prst="rect">
                <a:avLst/>
              </a:prstGeom>
              <a:blipFill>
                <a:blip r:embed="rId3"/>
                <a:stretch>
                  <a:fillRect l="-2341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21831" y="2744753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(b)     	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4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831" y="2744753"/>
                <a:ext cx="4104456" cy="461665"/>
              </a:xfrm>
              <a:prstGeom prst="rect">
                <a:avLst/>
              </a:prstGeom>
              <a:blipFill>
                <a:blip r:embed="rId4"/>
                <a:stretch>
                  <a:fillRect t="-13889" b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88943" y="2671707"/>
                <a:ext cx="2619625" cy="702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is-I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800" b="0" i="0" dirty="0" smtClean="0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800" b="0" i="0" dirty="0" smtClean="0">
                            <a:solidFill>
                              <a:srgbClr val="FF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)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is-I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</a:rPr>
                          <m:t>4 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943" y="2671707"/>
                <a:ext cx="2619625" cy="702308"/>
              </a:xfrm>
              <a:prstGeom prst="rect">
                <a:avLst/>
              </a:prstGeom>
              <a:blipFill>
                <a:blip r:embed="rId5"/>
                <a:stretch>
                  <a:fillRect l="-3365" b="-22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51190" y="2051699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400" dirty="0"/>
                  <a:t>    	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20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10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190" y="2051699"/>
                <a:ext cx="3599310" cy="461665"/>
              </a:xfrm>
              <a:prstGeom prst="rect">
                <a:avLst/>
              </a:prstGeom>
              <a:blipFill>
                <a:blip r:embed="rId6"/>
                <a:stretch>
                  <a:fillRect l="-2105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21190" y="3442830"/>
                <a:ext cx="19078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7(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1)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190" y="3442830"/>
                <a:ext cx="1907895" cy="461665"/>
              </a:xfrm>
              <a:prstGeom prst="rect">
                <a:avLst/>
              </a:prstGeom>
              <a:blipFill>
                <a:blip r:embed="rId7"/>
                <a:stretch>
                  <a:fillRect l="-4636" t="-10811" r="-264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21831" y="3442830"/>
                <a:ext cx="36328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(c)     	   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14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2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831" y="3442830"/>
                <a:ext cx="3632826" cy="461665"/>
              </a:xfrm>
              <a:prstGeom prst="rect">
                <a:avLst/>
              </a:prstGeom>
              <a:blipFill>
                <a:blip r:embed="rId8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81263" y="5146389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(a)		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 </m:t>
                    </m:r>
                  </m:oMath>
                </a14:m>
                <a:r>
                  <a:rPr lang="en-GB" sz="2400" dirty="0"/>
                  <a:t>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263" y="5146389"/>
                <a:ext cx="3599310" cy="461665"/>
              </a:xfrm>
              <a:prstGeom prst="rect">
                <a:avLst/>
              </a:prstGeom>
              <a:blipFill>
                <a:blip r:embed="rId9"/>
                <a:stretch>
                  <a:fillRect l="-2465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00439" y="5062584"/>
                <a:ext cx="4726600" cy="545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3 </m:t>
                          </m:r>
                        </m:e>
                      </m:rad>
                      <m:r>
                        <a:rPr lang="en-GB" sz="2400" dirty="0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Cambria Math" charset="0"/>
                        </a:rPr>
                        <m:t>     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3 </m:t>
                          </m:r>
                        </m:e>
                      </m:rad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439" y="5062584"/>
                <a:ext cx="4726600" cy="545470"/>
              </a:xfrm>
              <a:prstGeom prst="rect">
                <a:avLst/>
              </a:prstGeom>
              <a:blipFill>
                <a:blip r:embed="rId10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0217" y="6025089"/>
                <a:ext cx="37391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(b)		</a:t>
                </a:r>
                <a:r>
                  <a:rPr lang="en-GB" sz="2400" dirty="0"/>
                  <a:t> 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20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+</m:t>
                    </m:r>
                  </m:oMath>
                </a14:m>
                <a:r>
                  <a:rPr lang="en-GB" sz="2400" dirty="0"/>
                  <a:t> 1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217" y="6025089"/>
                <a:ext cx="3739165" cy="461665"/>
              </a:xfrm>
              <a:prstGeom prst="rect">
                <a:avLst/>
              </a:prstGeom>
              <a:blipFill>
                <a:blip r:embed="rId11"/>
                <a:stretch>
                  <a:fillRect l="-2365" t="-10526" r="-338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80882" y="5608054"/>
                <a:ext cx="4365713" cy="1183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s-IS" sz="2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sz="2400" dirty="0">
                                  <a:solidFill>
                                    <a:srgbClr val="FF0000"/>
                                  </a:solidFill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GB" sz="2400" b="0" i="0" dirty="0" smtClean="0">
                                  <a:solidFill>
                                    <a:srgbClr val="FF0000"/>
                                  </a:solidFill>
                                </a:rPr>
                                <m:t>9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sz="2400" dirty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2400" b="0" i="0" dirty="0" smtClean="0">
                                  <a:solidFill>
                                    <a:srgbClr val="FF0000"/>
                                  </a:solidFill>
                                </a:rPr>
                                <m:t>5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solidFill>
                                    <a:srgbClr val="FF0000"/>
                                  </a:solidFill>
                                </a:rPr>
                                <m:t> </m:t>
                              </m:r>
                            </m:den>
                          </m:f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e>
                      </m:rad>
                      <m:r>
                        <a:rPr lang="en-GB" sz="2400" dirty="0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Cambria Math" charset="0"/>
                        </a:rPr>
                        <m:t>     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s-IS" sz="2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sz="2400" dirty="0">
                                  <a:solidFill>
                                    <a:srgbClr val="FF0000"/>
                                  </a:solidFill>
                                </a:rPr>
                                <m:t>19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sz="2400" dirty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2400" dirty="0">
                                  <a:solidFill>
                                    <a:srgbClr val="FF0000"/>
                                  </a:solidFill>
                                </a:rPr>
                                <m:t>5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solidFill>
                                    <a:srgbClr val="FF0000"/>
                                  </a:solidFill>
                                </a:rPr>
                                <m:t> </m:t>
                              </m:r>
                            </m:den>
                          </m:f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882" y="5608054"/>
                <a:ext cx="4365713" cy="11835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689436" y="4057663"/>
            <a:ext cx="88264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2) Use the </a:t>
            </a:r>
            <a:r>
              <a:rPr lang="en-US" sz="2400" i="1" dirty="0"/>
              <a:t>complete the square </a:t>
            </a:r>
            <a:r>
              <a:rPr lang="en-US" sz="2400" dirty="0"/>
              <a:t>method to solve each of these </a:t>
            </a:r>
          </a:p>
          <a:p>
            <a:r>
              <a:rPr lang="en-US" sz="2400" dirty="0"/>
              <a:t>	quadratic expressions:</a:t>
            </a:r>
          </a:p>
        </p:txBody>
      </p:sp>
    </p:spTree>
    <p:extLst>
      <p:ext uri="{BB962C8B-B14F-4D97-AF65-F5344CB8AC3E}">
        <p14:creationId xmlns:p14="http://schemas.microsoft.com/office/powerpoint/2010/main" val="18179150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  <p:bldP spid="6" grpId="0"/>
      <p:bldP spid="8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3552247" y="860872"/>
                <a:ext cx="7560840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Some quadratic equations can be </a:t>
                </a:r>
                <a:r>
                  <a:rPr lang="en-US" sz="2400" dirty="0" err="1"/>
                  <a:t>factorised</a:t>
                </a:r>
                <a:r>
                  <a:rPr lang="en-US" sz="2400" dirty="0"/>
                  <a:t>, that is they can be expressed as a product of two factors.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For example,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can be written as 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2247" y="860872"/>
                <a:ext cx="7560840" cy="1200329"/>
              </a:xfrm>
              <a:prstGeom prst="rect">
                <a:avLst/>
              </a:prstGeom>
              <a:blipFill>
                <a:blip r:embed="rId3"/>
                <a:stretch>
                  <a:fillRect l="-1174" t="-4211" b="-115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8" y="76678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F4.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64205" y="2121821"/>
                <a:ext cx="26997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chemeClr val="tx1"/>
                    </a:solidFill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2) 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3)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205" y="2121821"/>
                <a:ext cx="2699778" cy="461665"/>
              </a:xfrm>
              <a:prstGeom prst="rect">
                <a:avLst/>
              </a:prstGeom>
              <a:blipFill>
                <a:blip r:embed="rId4"/>
                <a:stretch>
                  <a:fillRect l="-2347" t="-10811" r="-2347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67498" y="2935559"/>
                <a:ext cx="7560840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Now, for this equation to hold true, one of the factors must equal zero. i.e. either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  <a:r>
                  <a:rPr lang="en-US" sz="2400" dirty="0"/>
                  <a:t> or  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       (or both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 and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3) equal zero).</a:t>
                </a:r>
                <a:endParaRPr lang="en-US" sz="2400" dirty="0"/>
              </a:p>
              <a:p>
                <a:r>
                  <a:rPr lang="en-US" sz="2400" dirty="0"/>
                  <a:t>              So there are two possible solutions: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498" y="2935559"/>
                <a:ext cx="7560840" cy="1646605"/>
              </a:xfrm>
              <a:prstGeom prst="rect">
                <a:avLst/>
              </a:prstGeom>
              <a:blipFill rotWithShape="1">
                <a:blip r:embed="rId5"/>
                <a:stretch>
                  <a:fillRect l="-1210" t="-2593"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61346" y="4869160"/>
                <a:ext cx="84249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If 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		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 </a:t>
                </a:r>
                <a:endParaRPr lang="en-GB" sz="2400" dirty="0"/>
              </a:p>
              <a:p>
                <a:pPr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If 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			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3 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346" y="4869160"/>
                <a:ext cx="8424936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063552" y="5805264"/>
            <a:ext cx="914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		Before we solve any more </a:t>
            </a:r>
            <a:r>
              <a:rPr lang="en-GB" sz="2400" i="1" dirty="0"/>
              <a:t>quadratic equations</a:t>
            </a:r>
            <a:endParaRPr lang="en-GB" sz="2400" dirty="0"/>
          </a:p>
          <a:p>
            <a:pPr algn="ctr"/>
            <a:r>
              <a:rPr lang="en-GB" sz="2400" dirty="0"/>
              <a:t>           we will recap factorising </a:t>
            </a:r>
            <a:r>
              <a:rPr lang="en-GB" sz="2400" i="1" dirty="0"/>
              <a:t>quadratic expressions</a:t>
            </a:r>
            <a:r>
              <a:rPr lang="en-GB" sz="2400" dirty="0"/>
              <a:t>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85881" y="4899224"/>
            <a:ext cx="1368152" cy="73877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176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http://szalonta.hu/ske/text/F4/skef4s3.html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F4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F4.3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83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91050" y="934383"/>
                <a:ext cx="816149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To </a:t>
                </a:r>
                <a:r>
                  <a:rPr lang="en-US" sz="2400" dirty="0" err="1"/>
                  <a:t>factorise</a:t>
                </a:r>
                <a:r>
                  <a:rPr lang="en-US" sz="2400" dirty="0"/>
                  <a:t> a quadratic expression, such as 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91050" y="934383"/>
                <a:ext cx="816149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819" y="3442962"/>
            <a:ext cx="57928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>
                <a:solidFill>
                  <a:schemeClr val="tx1"/>
                </a:solidFill>
              </a:rPr>
              <a:t>We now need to find </a:t>
            </a:r>
            <a:r>
              <a:rPr lang="en-GB" sz="2400" i="1" dirty="0">
                <a:solidFill>
                  <a:schemeClr val="tx1"/>
                </a:solidFill>
              </a:rPr>
              <a:t>two</a:t>
            </a:r>
            <a:r>
              <a:rPr lang="en-GB" sz="2400" dirty="0">
                <a:solidFill>
                  <a:schemeClr val="tx1"/>
                </a:solidFill>
              </a:rPr>
              <a:t> numbers which </a:t>
            </a:r>
          </a:p>
          <a:p>
            <a:pPr marL="342900" indent="-342900" eaLnBrk="1" hangingPunct="1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en-GB" sz="2400" dirty="0">
                <a:solidFill>
                  <a:schemeClr val="tx1"/>
                </a:solidFill>
              </a:rPr>
              <a:t>when added together make 5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2400" i="1" dirty="0">
                <a:solidFill>
                  <a:schemeClr val="tx1"/>
                </a:solidFill>
              </a:rPr>
              <a:t>and</a:t>
            </a:r>
          </a:p>
          <a:p>
            <a:pPr marL="342900" indent="-342900" eaLnBrk="1" hangingPunct="1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en-GB" sz="2400" dirty="0">
                <a:solidFill>
                  <a:schemeClr val="tx1"/>
                </a:solidFill>
              </a:rPr>
              <a:t>when multiplied together make 6.  	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3490" y="4985212"/>
            <a:ext cx="3816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These two numbers are:	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506095" y="92811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>
                <a:solidFill>
                  <a:schemeClr val="accent2"/>
                </a:solidFill>
              </a:rPr>
              <a:t>5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/>
                  <a:t>Note: If we now expand </a:t>
                </a:r>
                <a:r>
                  <a:rPr lang="en-GB" sz="1600" dirty="0">
                    <a:solidFill>
                      <a:srgbClr val="FF0000"/>
                    </a:solidFill>
                  </a:rPr>
                  <a:t>(</a:t>
                </a:r>
                <a:r>
                  <a:rPr lang="en-GB" sz="16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2) (</a:t>
                </a:r>
                <a:r>
                  <a:rPr lang="en-GB" sz="16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16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3)</a:t>
                </a:r>
                <a:r>
                  <a:rPr lang="en-US" sz="1600" dirty="0"/>
                  <a:t>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1600" dirty="0"/>
                  <a:t>we will get back to where we started, i.e.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600" dirty="0">
                    <a:solidFill>
                      <a:srgbClr val="FF0000"/>
                    </a:solidFill>
                  </a:rPr>
                  <a:t>					</a:t>
                </a:r>
                <a:r>
                  <a:rPr lang="en-GB" sz="16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16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sz="1600" dirty="0">
                    <a:solidFill>
                      <a:srgbClr val="FF0000"/>
                    </a:solidFill>
                  </a:rPr>
                  <a:t>5</a:t>
                </a:r>
                <a:r>
                  <a:rPr lang="en-GB" sz="16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1600" dirty="0">
                    <a:solidFill>
                      <a:srgbClr val="FF0000"/>
                    </a:solidFill>
                  </a:rPr>
                  <a:t> 6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018" y="5880292"/>
                <a:ext cx="3883982" cy="830997"/>
              </a:xfrm>
              <a:prstGeom prst="rect">
                <a:avLst/>
              </a:prstGeom>
              <a:blipFill>
                <a:blip r:embed="rId4"/>
                <a:stretch>
                  <a:fillRect l="-651" t="-3030" r="-326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1487" y="1369468"/>
                <a:ext cx="95743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set up a pair of brackets like this: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	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487" y="1369468"/>
                <a:ext cx="9574333" cy="1200329"/>
              </a:xfrm>
              <a:prstGeom prst="rect">
                <a:avLst/>
              </a:prstGeom>
              <a:blipFill>
                <a:blip r:embed="rId5"/>
                <a:stretch>
                  <a:fillRect l="-927" t="-4255" b="-1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77574" y="5486143"/>
                <a:ext cx="728830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can now factorise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US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6: 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        </a:t>
                </a:r>
                <a:r>
                  <a:rPr lang="en-GB" sz="2400" dirty="0"/>
                  <a:t>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			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3)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574" y="5486143"/>
                <a:ext cx="7288308" cy="1200329"/>
              </a:xfrm>
              <a:prstGeom prst="rect">
                <a:avLst/>
              </a:prstGeom>
              <a:blipFill rotWithShape="1">
                <a:blip r:embed="rId6"/>
                <a:stretch>
                  <a:fillRect l="-1339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842580" y="38043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5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246073" y="92811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6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7287024" y="454480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6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20332" y="3702287"/>
                <a:ext cx="14975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332" y="3702287"/>
                <a:ext cx="149752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6504" t="-9211" r="-4878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834938" y="4516325"/>
                <a:ext cx="16578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6</a:t>
                </a:r>
                <a:r>
                  <a:rPr lang="en-GB" sz="2400" dirty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938" y="4516325"/>
                <a:ext cx="1657826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51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872523" y="947860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baseline="30000" dirty="0">
                <a:solidFill>
                  <a:srgbClr val="FF0000"/>
                </a:solidFill>
                <a:latin typeface="Times" pitchFamily="2" charset="0"/>
              </a:rPr>
              <a:t>2</a:t>
            </a:r>
            <a:endParaRPr lang="en-US" sz="2400" i="1" dirty="0">
              <a:latin typeface="Times" pitchFamily="2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420596" y="6311986"/>
            <a:ext cx="2186995" cy="39930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1" name="Curved Connector 20"/>
          <p:cNvCxnSpPr/>
          <p:nvPr/>
        </p:nvCxnSpPr>
        <p:spPr bwMode="auto">
          <a:xfrm rot="5400000" flipH="1" flipV="1">
            <a:off x="7094952" y="1473284"/>
            <a:ext cx="2665708" cy="2458076"/>
          </a:xfrm>
          <a:prstGeom prst="curvedConnector3">
            <a:avLst>
              <a:gd name="adj1" fmla="val 4442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Curved Connector 31"/>
          <p:cNvCxnSpPr>
            <a:stCxn id="14" idx="3"/>
            <a:endCxn id="13" idx="2"/>
          </p:cNvCxnSpPr>
          <p:nvPr/>
        </p:nvCxnSpPr>
        <p:spPr bwMode="auto">
          <a:xfrm flipV="1">
            <a:off x="7643212" y="1389783"/>
            <a:ext cx="2780955" cy="3385854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6133819" y="4985212"/>
            <a:ext cx="1417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</a:t>
            </a:r>
            <a:r>
              <a:rPr lang="en-GB" sz="2400" dirty="0"/>
              <a:t>  and  </a:t>
            </a:r>
            <a:r>
              <a:rPr lang="en-GB" sz="2400" dirty="0">
                <a:solidFill>
                  <a:srgbClr val="FF0000"/>
                </a:solidFill>
              </a:rPr>
              <a:t>3</a:t>
            </a:r>
            <a:endParaRPr lang="en-US" sz="2400" dirty="0"/>
          </a:p>
        </p:txBody>
      </p:sp>
      <p:sp>
        <p:nvSpPr>
          <p:cNvPr id="35" name="Rectangle 34"/>
          <p:cNvSpPr/>
          <p:nvPr/>
        </p:nvSpPr>
        <p:spPr bwMode="auto">
          <a:xfrm>
            <a:off x="8308018" y="5822509"/>
            <a:ext cx="3816424" cy="914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9820332" y="3702288"/>
            <a:ext cx="1497526" cy="46888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9811494" y="4537583"/>
            <a:ext cx="1497526" cy="46888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26120" y="2672367"/>
            <a:ext cx="4081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(Note: if we were to expand the brackets, </a:t>
            </a:r>
          </a:p>
          <a:p>
            <a:r>
              <a:rPr lang="en-GB" sz="1600" dirty="0"/>
              <a:t>the </a:t>
            </a:r>
            <a:r>
              <a:rPr lang="en-GB" sz="16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1600" i="1" dirty="0">
                <a:latin typeface="Times" pitchFamily="2" charset="0"/>
              </a:rPr>
              <a:t> </a:t>
            </a:r>
            <a:r>
              <a:rPr lang="en-GB" sz="1600" dirty="0"/>
              <a:t>multiplied by the </a:t>
            </a:r>
            <a:r>
              <a:rPr lang="en-GB" sz="16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1600" dirty="0"/>
              <a:t> will give us the </a:t>
            </a:r>
            <a:r>
              <a:rPr lang="en-GB" sz="16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1600" baseline="30000" dirty="0">
                <a:solidFill>
                  <a:srgbClr val="FF0000"/>
                </a:solidFill>
              </a:rPr>
              <a:t>2</a:t>
            </a:r>
            <a:r>
              <a:rPr lang="en-GB" sz="1600" dirty="0"/>
              <a:t>.)</a:t>
            </a:r>
            <a:endParaRPr lang="en-US" sz="1600" dirty="0"/>
          </a:p>
        </p:txBody>
      </p:sp>
      <p:sp>
        <p:nvSpPr>
          <p:cNvPr id="44" name="Arc 43"/>
          <p:cNvSpPr/>
          <p:nvPr/>
        </p:nvSpPr>
        <p:spPr bwMode="auto">
          <a:xfrm>
            <a:off x="5701635" y="2070877"/>
            <a:ext cx="969102" cy="275201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 bwMode="auto">
          <a:xfrm>
            <a:off x="6679101" y="2193992"/>
            <a:ext cx="14318" cy="2892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09577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3" grpId="0"/>
      <p:bldP spid="14" grpId="0"/>
      <p:bldP spid="15" grpId="0"/>
      <p:bldP spid="16" grpId="0"/>
      <p:bldP spid="18" grpId="0"/>
      <p:bldP spid="19" grpId="0" animBg="1"/>
      <p:bldP spid="34" grpId="0"/>
      <p:bldP spid="35" grpId="0" animBg="1"/>
      <p:bldP spid="36" grpId="0" animBg="1"/>
      <p:bldP spid="39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12086" y="766656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It is also possible to </a:t>
            </a:r>
            <a:r>
              <a:rPr lang="en-US" sz="2400" dirty="0" err="1"/>
              <a:t>factorise</a:t>
            </a:r>
            <a:r>
              <a:rPr lang="en-US" sz="2400" dirty="0"/>
              <a:t> expressions such as: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7687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63952" y="1268500"/>
                <a:ext cx="23554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chemeClr val="tx1"/>
                    </a:solidFill>
                  </a:rPr>
                  <a:t>	2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9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5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1268500"/>
                <a:ext cx="2355453" cy="461665"/>
              </a:xfrm>
              <a:prstGeom prst="rect">
                <a:avLst/>
              </a:prstGeom>
              <a:blipFill>
                <a:blip r:embed="rId3"/>
                <a:stretch>
                  <a:fillRect t="-10811" r="-268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418709" y="1640139"/>
            <a:ext cx="5227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Note: we </a:t>
            </a:r>
            <a:r>
              <a:rPr lang="en-US" sz="2400" i="1" dirty="0"/>
              <a:t>now</a:t>
            </a:r>
            <a:r>
              <a:rPr lang="en-US" sz="2400" dirty="0"/>
              <a:t> have more than one 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baseline="30000" dirty="0"/>
              <a:t>2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52010" y="391929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But how do we find the missing numbers?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02669" y="3385051"/>
            <a:ext cx="297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will give us the</a:t>
            </a:r>
            <a:r>
              <a:rPr lang="en-GB" sz="2400" dirty="0">
                <a:solidFill>
                  <a:srgbClr val="FF0000"/>
                </a:solidFill>
              </a:rPr>
              <a:t> 2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 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70749" y="2181753"/>
                <a:ext cx="8257761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still set up a pair of brackets, but now they will look like: </a:t>
                </a:r>
              </a:p>
              <a:p>
                <a:pPr algn="ctr"/>
                <a:endParaRPr lang="en-GB" sz="2400" dirty="0">
                  <a:solidFill>
                    <a:srgbClr val="FF0000"/>
                  </a:solidFill>
                </a:endParaRPr>
              </a:p>
              <a:p>
                <a:pPr algn="ctr"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	  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?)    </a:t>
                </a:r>
              </a:p>
              <a:p>
                <a:r>
                  <a:rPr lang="en-GB" sz="2400" dirty="0"/>
                  <a:t>This is because, when expanded, </a:t>
                </a:r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749" y="2181753"/>
                <a:ext cx="8257761" cy="1646605"/>
              </a:xfrm>
              <a:prstGeom prst="rect">
                <a:avLst/>
              </a:prstGeom>
              <a:blipFill rotWithShape="1">
                <a:blip r:embed="rId4"/>
                <a:stretch>
                  <a:fillRect l="-1182" t="-2593" r="-1182"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5" idx="2"/>
          </p:cNvCxnSpPr>
          <p:nvPr/>
        </p:nvCxnSpPr>
        <p:spPr bwMode="auto">
          <a:xfrm>
            <a:off x="7554043" y="2878358"/>
            <a:ext cx="6365" cy="1139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Arc 14"/>
          <p:cNvSpPr/>
          <p:nvPr/>
        </p:nvSpPr>
        <p:spPr bwMode="auto">
          <a:xfrm>
            <a:off x="6591306" y="2786903"/>
            <a:ext cx="969102" cy="218153"/>
          </a:xfrm>
          <a:prstGeom prst="arc">
            <a:avLst>
              <a:gd name="adj1" fmla="val 10654562"/>
              <a:gd name="adj2" fmla="val 214733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7217" y="4451255"/>
            <a:ext cx="9888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can use a ‘trial and improvement method’ called the ‘cross method’. </a:t>
            </a:r>
          </a:p>
          <a:p>
            <a:endParaRPr lang="en-US" sz="2400" dirty="0"/>
          </a:p>
          <a:p>
            <a:r>
              <a:rPr lang="en-US" sz="2400" dirty="0"/>
              <a:t>Note: Sometimes a few trials are necessary before we get a ‘hit’.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72795" y="5871237"/>
            <a:ext cx="4806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next slide shows the solution.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4189" y="1316732"/>
            <a:ext cx="524016" cy="3151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82622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15" grpId="0" animBg="1"/>
      <p:bldP spid="2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41516" y="826774"/>
            <a:ext cx="366610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1:      </a:t>
            </a:r>
            <a:r>
              <a:rPr lang="en-US" sz="2400" dirty="0" err="1"/>
              <a:t>Factorise</a:t>
            </a:r>
            <a:r>
              <a:rPr lang="en-US" sz="2400" dirty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6" y="10931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69836" y="835579"/>
                <a:ext cx="2408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solidFill>
                      <a:schemeClr val="tx1"/>
                    </a:solidFill>
                  </a:rPr>
                  <a:t>	2</a:t>
                </a:r>
                <a:r>
                  <a:rPr lang="en-GB" sz="2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9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5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836" y="835579"/>
                <a:ext cx="2408352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26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919366" y="809509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using the cross method: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35811" y="1759949"/>
            <a:ext cx="3325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i="1" dirty="0"/>
              <a:t> </a:t>
            </a:r>
            <a:r>
              <a:rPr lang="en-GB" sz="1400" dirty="0"/>
              <a:t>to make </a:t>
            </a:r>
            <a:r>
              <a:rPr lang="en-GB" sz="1400" dirty="0">
                <a:solidFill>
                  <a:srgbClr val="0070C0"/>
                </a:solidFill>
              </a:rPr>
              <a:t>2</a:t>
            </a:r>
            <a:r>
              <a:rPr lang="en-GB" sz="1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400" baseline="30000" dirty="0">
                <a:solidFill>
                  <a:srgbClr val="0070C0"/>
                </a:solidFill>
              </a:rPr>
              <a:t>2</a:t>
            </a:r>
            <a:r>
              <a:rPr lang="en-GB" sz="1400" dirty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59386" y="306348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2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65230" y="3053021"/>
                <a:ext cx="65274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rgbClr val="0070C0"/>
                  </a:solidFill>
                </a:endParaRPr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   5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230" y="3053021"/>
                <a:ext cx="652743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3553" r="-14019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78188" y="1789780"/>
                <a:ext cx="3552576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400" dirty="0"/>
                  <a:t>We then write two terms which can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1400" i="1" dirty="0">
                    <a:solidFill>
                      <a:schemeClr val="accent2"/>
                    </a:solidFill>
                  </a:rPr>
                  <a:t>multiply</a:t>
                </a:r>
                <a:r>
                  <a:rPr lang="en-GB" sz="1400" dirty="0"/>
                  <a:t> to make </a:t>
                </a:r>
                <a14:m>
                  <m:oMath xmlns:m="http://schemas.openxmlformats.org/officeDocument/2006/math">
                    <m:r>
                      <a:rPr lang="en-GB" sz="1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400" dirty="0">
                    <a:solidFill>
                      <a:srgbClr val="0070C0"/>
                    </a:solidFill>
                  </a:rPr>
                  <a:t> 5 </a:t>
                </a:r>
                <a:r>
                  <a:rPr lang="en-GB" sz="1400" dirty="0"/>
                  <a:t>in the second column</a:t>
                </a:r>
              </a:p>
              <a:p>
                <a:endParaRPr lang="en-US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188" y="1789780"/>
                <a:ext cx="3552576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515" t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then cross multiply like so: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8242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1</a:t>
                </a:r>
                <a:r>
                  <a:rPr lang="en-US" sz="2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824265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526" r="-814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now </a:t>
            </a:r>
            <a:r>
              <a:rPr lang="en-US" sz="1400" i="1" dirty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54766" y="845969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346878" y="855857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9061030" y="4560157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9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078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If the sum matches the middle term, 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6699488" y="839509"/>
            <a:ext cx="613666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9044014" y="4560157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5625975" y="5257559"/>
            <a:ext cx="276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then we have found the solution.</a:t>
            </a:r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5583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simply populate the brackets, by reading across the rows, as 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9" name="TextBox 15368"/>
              <p:cNvSpPr txBox="1"/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 )(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           )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69" name="TextBox 153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16" y="5786295"/>
                <a:ext cx="6143028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9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0" name="TextBox 15369"/>
              <p:cNvSpPr txBox="1"/>
              <p:nvPr/>
            </p:nvSpPr>
            <p:spPr>
              <a:xfrm>
                <a:off x="5803866" y="6325227"/>
                <a:ext cx="24705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1) (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0" name="TextBox 153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866" y="6325227"/>
                <a:ext cx="247054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47" t="-10667" r="-148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71" name="TextBox 15370"/>
              <p:cNvSpPr txBox="1"/>
              <p:nvPr/>
            </p:nvSpPr>
            <p:spPr>
              <a:xfrm>
                <a:off x="6034846" y="3067609"/>
                <a:ext cx="2319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1" name="TextBox 153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846" y="3067609"/>
                <a:ext cx="231986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19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4" name="TextBox 15373"/>
          <p:cNvSpPr txBox="1"/>
          <p:nvPr/>
        </p:nvSpPr>
        <p:spPr>
          <a:xfrm>
            <a:off x="6074066" y="3787206"/>
            <a:ext cx="2278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                5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75" name="TextBox 15374"/>
              <p:cNvSpPr txBox="1"/>
              <p:nvPr/>
            </p:nvSpPr>
            <p:spPr>
              <a:xfrm>
                <a:off x="4622539" y="5786294"/>
                <a:ext cx="2319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75" name="TextBox 153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39" y="5786294"/>
                <a:ext cx="231986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93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6" name="TextBox 15375"/>
          <p:cNvSpPr txBox="1"/>
          <p:nvPr/>
        </p:nvSpPr>
        <p:spPr>
          <a:xfrm>
            <a:off x="7502425" y="5810525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                5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58427" y="83950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9</a:t>
            </a:r>
            <a:r>
              <a:rPr lang="en-GB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803866" y="6322488"/>
            <a:ext cx="2438581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044014" y="458215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9</a:t>
            </a:r>
            <a:r>
              <a:rPr lang="en-US" sz="24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025978" y="817666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2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>
                <a:solidFill>
                  <a:srgbClr val="0070C0"/>
                </a:solidFill>
              </a:rPr>
              <a:t>2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299215" y="814039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0070C0"/>
                    </a:solidFill>
                  </a:rPr>
                  <a:t> 5</a:t>
                </a:r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15" y="814039"/>
                <a:ext cx="670376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9333" r="-13636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8929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1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42" grpId="0"/>
      <p:bldP spid="45" grpId="0" animBg="1"/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1813" y="828482"/>
            <a:ext cx="372654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 2:      </a:t>
            </a:r>
            <a:r>
              <a:rPr lang="en-US" sz="2400" dirty="0" err="1"/>
              <a:t>Factorise</a:t>
            </a:r>
            <a:r>
              <a:rPr lang="en-US" sz="2400" dirty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Factorisation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134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F4.1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7340" y="812798"/>
                <a:ext cx="25349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	6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17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340" y="812798"/>
                <a:ext cx="2534989" cy="461665"/>
              </a:xfrm>
              <a:prstGeom prst="rect">
                <a:avLst/>
              </a:prstGeom>
              <a:blipFill>
                <a:blip r:embed="rId3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047149" y="825217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using the cross method: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61813" y="1750285"/>
            <a:ext cx="40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i="1" dirty="0"/>
              <a:t> </a:t>
            </a:r>
            <a:r>
              <a:rPr lang="en-GB" sz="1400" dirty="0"/>
              <a:t>to make </a:t>
            </a:r>
            <a:r>
              <a:rPr lang="en-GB" sz="1400" dirty="0">
                <a:solidFill>
                  <a:schemeClr val="accent2"/>
                </a:solidFill>
              </a:rPr>
              <a:t>6</a:t>
            </a:r>
            <a:r>
              <a:rPr lang="en-GB" sz="1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1400" baseline="30000" dirty="0">
                <a:solidFill>
                  <a:schemeClr val="accent2"/>
                </a:solidFill>
              </a:rPr>
              <a:t>2</a:t>
            </a:r>
            <a:r>
              <a:rPr lang="en-GB" sz="1400" dirty="0"/>
              <a:t> in the first column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29363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32831" y="3038526"/>
            <a:ext cx="1089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6</a:t>
            </a:r>
            <a:r>
              <a:rPr lang="en-US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1</a:t>
            </a:r>
            <a:r>
              <a:rPr lang="en-US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US" sz="2400" dirty="0">
                <a:solidFill>
                  <a:schemeClr val="accent2"/>
                </a:solidFill>
              </a:rPr>
              <a:t>	</a:t>
            </a:r>
          </a:p>
          <a:p>
            <a:pPr algn="ctr"/>
            <a:r>
              <a:rPr lang="en-GB" sz="2400" dirty="0">
                <a:solidFill>
                  <a:schemeClr val="accent2"/>
                </a:solidFill>
              </a:rPr>
              <a:t>	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1</a:t>
                </a: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  <a:p>
                <a:r>
                  <a:rPr lang="en-US" sz="2400" dirty="0">
                    <a:solidFill>
                      <a:schemeClr val="accent2"/>
                    </a:solidFill>
                  </a:rPr>
                  <a:t>   5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071" y="3048542"/>
                <a:ext cx="611065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9901" t="-38579" r="-1386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78188" y="1789780"/>
            <a:ext cx="33682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dirty="0"/>
              <a:t>We then write two terms which can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GB" sz="1400" i="1" dirty="0">
                <a:solidFill>
                  <a:schemeClr val="accent2"/>
                </a:solidFill>
              </a:rPr>
              <a:t>multiply</a:t>
            </a:r>
            <a:r>
              <a:rPr lang="en-GB" sz="1400" dirty="0"/>
              <a:t> to make </a:t>
            </a:r>
            <a:r>
              <a:rPr lang="en-GB" sz="1400" dirty="0">
                <a:solidFill>
                  <a:schemeClr val="accent2"/>
                </a:solidFill>
              </a:rPr>
              <a:t>5</a:t>
            </a:r>
            <a:r>
              <a:rPr lang="en-GB" sz="1400" dirty="0"/>
              <a:t> in the second column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783632" y="4429348"/>
            <a:ext cx="259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We then cross multiply like so: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V="1">
            <a:off x="5959972" y="2999026"/>
            <a:ext cx="2706364" cy="10978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693947" y="3067609"/>
            <a:ext cx="2988431" cy="12198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8916145" y="4006652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30</a:t>
            </a:r>
            <a:r>
              <a:rPr lang="en-US" sz="2400" i="1" dirty="0">
                <a:latin typeface="Times" pitchFamily="2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90151" y="2822189"/>
                <a:ext cx="7793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1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151" y="2822189"/>
                <a:ext cx="779381" cy="461665"/>
              </a:xfrm>
              <a:prstGeom prst="rect">
                <a:avLst/>
              </a:prstGeom>
              <a:blipFill>
                <a:blip r:embed="rId5"/>
                <a:stretch>
                  <a:fillRect l="-8065" t="-10526" r="-806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313154" y="4668545"/>
            <a:ext cx="1261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now </a:t>
            </a:r>
            <a:r>
              <a:rPr lang="en-US" sz="1400" i="1" dirty="0">
                <a:solidFill>
                  <a:schemeClr val="accent2"/>
                </a:solidFill>
              </a:rPr>
              <a:t>sum</a:t>
            </a:r>
          </a:p>
        </p:txBody>
      </p:sp>
      <p:sp>
        <p:nvSpPr>
          <p:cNvPr id="15362" name="Oval 15361"/>
          <p:cNvSpPr/>
          <p:nvPr/>
        </p:nvSpPr>
        <p:spPr bwMode="auto">
          <a:xfrm>
            <a:off x="6074049" y="83146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502424" y="841558"/>
            <a:ext cx="544725" cy="46166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5364" name="Straight Connector 15363"/>
          <p:cNvCxnSpPr/>
          <p:nvPr/>
        </p:nvCxnSpPr>
        <p:spPr bwMode="auto">
          <a:xfrm>
            <a:off x="8916145" y="4608186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8916144" y="4976322"/>
            <a:ext cx="92845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5" name="TextBox 15364"/>
          <p:cNvSpPr txBox="1"/>
          <p:nvPr/>
        </p:nvSpPr>
        <p:spPr>
          <a:xfrm>
            <a:off x="8883161" y="456015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31</a:t>
            </a:r>
            <a:r>
              <a:rPr lang="en-US" sz="2400" i="1" dirty="0">
                <a:latin typeface="Times" pitchFamily="2" charset="0"/>
              </a:rPr>
              <a:t>x</a:t>
            </a:r>
          </a:p>
        </p:txBody>
      </p:sp>
      <p:sp>
        <p:nvSpPr>
          <p:cNvPr id="15366" name="TextBox 15365"/>
          <p:cNvSpPr txBox="1"/>
          <p:nvPr/>
        </p:nvSpPr>
        <p:spPr>
          <a:xfrm>
            <a:off x="2783632" y="5268040"/>
            <a:ext cx="3661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sum does NOT match the middle term, 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6690189" y="840715"/>
            <a:ext cx="812235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83161" y="4572272"/>
            <a:ext cx="699230" cy="461665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367" name="TextBox 15366"/>
          <p:cNvSpPr txBox="1"/>
          <p:nvPr/>
        </p:nvSpPr>
        <p:spPr>
          <a:xfrm>
            <a:off x="6242612" y="5256241"/>
            <a:ext cx="3026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 we have NOT found the solution.</a:t>
            </a:r>
          </a:p>
        </p:txBody>
      </p:sp>
      <p:sp>
        <p:nvSpPr>
          <p:cNvPr id="15368" name="TextBox 15367"/>
          <p:cNvSpPr txBox="1"/>
          <p:nvPr/>
        </p:nvSpPr>
        <p:spPr>
          <a:xfrm>
            <a:off x="2777067" y="5499084"/>
            <a:ext cx="3494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</a:t>
            </a:r>
            <a:r>
              <a:rPr lang="uk-UA" sz="1400" dirty="0"/>
              <a:t>’</a:t>
            </a:r>
            <a:r>
              <a:rPr lang="en-US" sz="1400" dirty="0"/>
              <a:t>t worry! We simply need to try again. </a:t>
            </a:r>
          </a:p>
        </p:txBody>
      </p:sp>
      <p:cxnSp>
        <p:nvCxnSpPr>
          <p:cNvPr id="15378" name="Curved Connector 15377"/>
          <p:cNvCxnSpPr/>
          <p:nvPr/>
        </p:nvCxnSpPr>
        <p:spPr bwMode="auto">
          <a:xfrm rot="16200000" flipH="1">
            <a:off x="5602159" y="2337182"/>
            <a:ext cx="768168" cy="58458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/>
          <p:cNvCxnSpPr/>
          <p:nvPr/>
        </p:nvCxnSpPr>
        <p:spPr bwMode="auto">
          <a:xfrm rot="10800000" flipV="1">
            <a:off x="7859469" y="2187468"/>
            <a:ext cx="105945" cy="792431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514975" y="762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827150" y="806838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17</a:t>
            </a:r>
            <a:r>
              <a:rPr lang="en-GB" sz="2400" i="1" dirty="0">
                <a:latin typeface="Times" pitchFamily="2" charset="0"/>
              </a:rPr>
              <a:t>x</a:t>
            </a:r>
            <a:endParaRPr lang="en-US" sz="2400" i="1" dirty="0">
              <a:latin typeface="Times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16143" y="4560156"/>
            <a:ext cx="1037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31</a:t>
            </a:r>
            <a:r>
              <a:rPr lang="en-US" sz="2400" i="1" dirty="0">
                <a:latin typeface="Times" pitchFamily="2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56643" y="815944"/>
            <a:ext cx="606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6</a:t>
            </a:r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r>
              <a:rPr lang="en-GB" sz="2400" baseline="30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76773" y="781534"/>
                <a:ext cx="6703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5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773" y="781534"/>
                <a:ext cx="670376" cy="461665"/>
              </a:xfrm>
              <a:prstGeom prst="rect">
                <a:avLst/>
              </a:prstGeom>
              <a:blipFill>
                <a:blip r:embed="rId6"/>
                <a:stretch>
                  <a:fillRect t="-10811" r="-111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3038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  <p:bldP spid="6" grpId="0"/>
      <p:bldP spid="10" grpId="0"/>
      <p:bldP spid="30" grpId="0"/>
      <p:bldP spid="31" grpId="0"/>
      <p:bldP spid="15361" grpId="0"/>
      <p:bldP spid="15362" grpId="0" animBg="1"/>
      <p:bldP spid="37" grpId="0" animBg="1"/>
      <p:bldP spid="15365" grpId="0"/>
      <p:bldP spid="15366" grpId="0"/>
      <p:bldP spid="43" grpId="0" animBg="1"/>
      <p:bldP spid="44" grpId="0" animBg="1"/>
      <p:bldP spid="15367" grpId="0"/>
      <p:bldP spid="15368" grpId="0"/>
      <p:bldP spid="42" grpId="0"/>
      <p:bldP spid="46" grpId="0"/>
      <p:bldP spid="8" grpId="0"/>
      <p:bldP spid="1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f7b00057-f5aa-46f4-8410-da255f3255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8729</TotalTime>
  <Words>6558</Words>
  <Application>Microsoft Office PowerPoint</Application>
  <PresentationFormat>Widescreen</PresentationFormat>
  <Paragraphs>925</Paragraphs>
  <Slides>50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ＭＳ Ｐゴシック</vt:lpstr>
      <vt:lpstr>ＭＳ Ｐゴシック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F UNIT F4: Solving Quadratic Equations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349</cp:revision>
  <cp:lastPrinted>2016-10-17T08:47:54Z</cp:lastPrinted>
  <dcterms:created xsi:type="dcterms:W3CDTF">2012-10-10T19:07:13Z</dcterms:created>
  <dcterms:modified xsi:type="dcterms:W3CDTF">2021-01-21T16:06:59Z</dcterms:modified>
</cp:coreProperties>
</file>