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4916" r:id="rId5"/>
  </p:sldMasterIdLst>
  <p:notesMasterIdLst>
    <p:notesMasterId r:id="rId27"/>
  </p:notesMasterIdLst>
  <p:handoutMasterIdLst>
    <p:handoutMasterId r:id="rId28"/>
  </p:handoutMasterIdLst>
  <p:sldIdLst>
    <p:sldId id="355" r:id="rId6"/>
    <p:sldId id="356" r:id="rId7"/>
    <p:sldId id="439" r:id="rId8"/>
    <p:sldId id="440" r:id="rId9"/>
    <p:sldId id="441" r:id="rId10"/>
    <p:sldId id="442" r:id="rId11"/>
    <p:sldId id="451" r:id="rId12"/>
    <p:sldId id="468" r:id="rId13"/>
    <p:sldId id="452" r:id="rId14"/>
    <p:sldId id="453" r:id="rId15"/>
    <p:sldId id="455" r:id="rId16"/>
    <p:sldId id="469" r:id="rId17"/>
    <p:sldId id="454" r:id="rId18"/>
    <p:sldId id="461" r:id="rId19"/>
    <p:sldId id="459" r:id="rId20"/>
    <p:sldId id="462" r:id="rId21"/>
    <p:sldId id="464" r:id="rId22"/>
    <p:sldId id="466" r:id="rId23"/>
    <p:sldId id="467" r:id="rId24"/>
    <p:sldId id="460" r:id="rId25"/>
    <p:sldId id="470" r:id="rId26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ville Davies" initials="ND" lastIdx="2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25"/>
    <p:restoredTop sz="94695"/>
  </p:normalViewPr>
  <p:slideViewPr>
    <p:cSldViewPr>
      <p:cViewPr varScale="1">
        <p:scale>
          <a:sx n="65" d="100"/>
          <a:sy n="65" d="100"/>
        </p:scale>
        <p:origin x="570" y="72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68FCC49C-92F4-486F-8D45-77C86ABB1FF0}" type="datetime1">
              <a:rPr lang="en-US" altLang="en-US"/>
              <a:pPr>
                <a:defRPr/>
              </a:pPr>
              <a:t>1/21/2021</a:t>
            </a:fld>
            <a:endParaRPr lang="en-US" alt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97D64321-B5A8-47E5-A609-99FAF3D09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098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2368342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59480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28061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3945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08596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4029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520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57187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6631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5253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614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819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9956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37180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0324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2020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276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7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4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0865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491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8907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5391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13629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596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6545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95149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33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3887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8834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400092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35246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9514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9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243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0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5" r:id="rId1"/>
    <p:sldLayoutId id="2147484904" r:id="rId2"/>
    <p:sldLayoutId id="2147484905" r:id="rId3"/>
    <p:sldLayoutId id="2147484906" r:id="rId4"/>
    <p:sldLayoutId id="2147484907" r:id="rId5"/>
    <p:sldLayoutId id="2147484908" r:id="rId6"/>
    <p:sldLayoutId id="2147484909" r:id="rId7"/>
    <p:sldLayoutId id="2147484910" r:id="rId8"/>
    <p:sldLayoutId id="2147484911" r:id="rId9"/>
    <p:sldLayoutId id="2147484912" r:id="rId10"/>
    <p:sldLayoutId id="2147484913" r:id="rId11"/>
    <p:sldLayoutId id="214748491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540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17" r:id="rId1"/>
    <p:sldLayoutId id="2147484918" r:id="rId2"/>
    <p:sldLayoutId id="2147484919" r:id="rId3"/>
    <p:sldLayoutId id="2147484920" r:id="rId4"/>
    <p:sldLayoutId id="2147484921" r:id="rId5"/>
    <p:sldLayoutId id="2147484922" r:id="rId6"/>
    <p:sldLayoutId id="2147484923" r:id="rId7"/>
    <p:sldLayoutId id="2147484924" r:id="rId8"/>
    <p:sldLayoutId id="2147484925" r:id="rId9"/>
    <p:sldLayoutId id="2147484926" r:id="rId10"/>
    <p:sldLayoutId id="2147484927" r:id="rId11"/>
    <p:sldLayoutId id="2147484928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0.png"/><Relationship Id="rId11" Type="http://schemas.openxmlformats.org/officeDocument/2006/relationships/image" Target="../media/image125.png"/><Relationship Id="rId5" Type="http://schemas.openxmlformats.org/officeDocument/2006/relationships/image" Target="../media/image119.png"/><Relationship Id="rId10" Type="http://schemas.openxmlformats.org/officeDocument/2006/relationships/image" Target="../media/image124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png"/><Relationship Id="rId7" Type="http://schemas.openxmlformats.org/officeDocument/2006/relationships/image" Target="../media/image129.png"/><Relationship Id="rId12" Type="http://schemas.openxmlformats.org/officeDocument/2006/relationships/image" Target="../media/image1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0.png"/><Relationship Id="rId11" Type="http://schemas.openxmlformats.org/officeDocument/2006/relationships/image" Target="../media/image135.png"/><Relationship Id="rId5" Type="http://schemas.openxmlformats.org/officeDocument/2006/relationships/image" Target="../media/image127.png"/><Relationship Id="rId10" Type="http://schemas.openxmlformats.org/officeDocument/2006/relationships/image" Target="../media/image134.png"/><Relationship Id="rId4" Type="http://schemas.openxmlformats.org/officeDocument/2006/relationships/image" Target="../media/image128.png"/><Relationship Id="rId9" Type="http://schemas.openxmlformats.org/officeDocument/2006/relationships/image" Target="../media/image13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F5/skef5s2.html" TargetMode="Externa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46.png"/><Relationship Id="rId3" Type="http://schemas.openxmlformats.org/officeDocument/2006/relationships/image" Target="../media/image133.png"/><Relationship Id="rId7" Type="http://schemas.openxmlformats.org/officeDocument/2006/relationships/image" Target="../media/image141.png"/><Relationship Id="rId12" Type="http://schemas.openxmlformats.org/officeDocument/2006/relationships/image" Target="../media/image1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0.png"/><Relationship Id="rId11" Type="http://schemas.openxmlformats.org/officeDocument/2006/relationships/image" Target="../media/image144.png"/><Relationship Id="rId5" Type="http://schemas.openxmlformats.org/officeDocument/2006/relationships/image" Target="../media/image138.png"/><Relationship Id="rId10" Type="http://schemas.openxmlformats.org/officeDocument/2006/relationships/image" Target="../media/image143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Relationship Id="rId14" Type="http://schemas.openxmlformats.org/officeDocument/2006/relationships/image" Target="../media/image14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13" Type="http://schemas.openxmlformats.org/officeDocument/2006/relationships/image" Target="../media/image156.png"/><Relationship Id="rId3" Type="http://schemas.openxmlformats.org/officeDocument/2006/relationships/image" Target="../media/image148.png"/><Relationship Id="rId7" Type="http://schemas.openxmlformats.org/officeDocument/2006/relationships/image" Target="../media/image141.png"/><Relationship Id="rId12" Type="http://schemas.openxmlformats.org/officeDocument/2006/relationships/image" Target="../media/image1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0.png"/><Relationship Id="rId11" Type="http://schemas.openxmlformats.org/officeDocument/2006/relationships/image" Target="../media/image154.png"/><Relationship Id="rId5" Type="http://schemas.openxmlformats.org/officeDocument/2006/relationships/image" Target="../media/image150.png"/><Relationship Id="rId15" Type="http://schemas.openxmlformats.org/officeDocument/2006/relationships/image" Target="../media/image158.png"/><Relationship Id="rId10" Type="http://schemas.openxmlformats.org/officeDocument/2006/relationships/image" Target="../media/image153.png"/><Relationship Id="rId4" Type="http://schemas.openxmlformats.org/officeDocument/2006/relationships/image" Target="../media/image149.png"/><Relationship Id="rId9" Type="http://schemas.openxmlformats.org/officeDocument/2006/relationships/image" Target="../media/image152.png"/><Relationship Id="rId14" Type="http://schemas.openxmlformats.org/officeDocument/2006/relationships/image" Target="../media/image15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260.png"/><Relationship Id="rId3" Type="http://schemas.openxmlformats.org/officeDocument/2006/relationships/image" Target="../media/image159.png"/><Relationship Id="rId7" Type="http://schemas.openxmlformats.org/officeDocument/2006/relationships/image" Target="../media/image163.png"/><Relationship Id="rId12" Type="http://schemas.openxmlformats.org/officeDocument/2006/relationships/image" Target="../media/image1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2.png"/><Relationship Id="rId11" Type="http://schemas.openxmlformats.org/officeDocument/2006/relationships/image" Target="../media/image167.png"/><Relationship Id="rId5" Type="http://schemas.openxmlformats.org/officeDocument/2006/relationships/image" Target="../media/image161.png"/><Relationship Id="rId10" Type="http://schemas.openxmlformats.org/officeDocument/2006/relationships/image" Target="../media/image166.png"/><Relationship Id="rId4" Type="http://schemas.openxmlformats.org/officeDocument/2006/relationships/image" Target="../media/image160.png"/><Relationship Id="rId9" Type="http://schemas.openxmlformats.org/officeDocument/2006/relationships/image" Target="../media/image165.png"/><Relationship Id="rId14" Type="http://schemas.openxmlformats.org/officeDocument/2006/relationships/image" Target="../media/image16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13" Type="http://schemas.openxmlformats.org/officeDocument/2006/relationships/image" Target="../media/image176.png"/><Relationship Id="rId3" Type="http://schemas.openxmlformats.org/officeDocument/2006/relationships/image" Target="../media/image170.png"/><Relationship Id="rId7" Type="http://schemas.openxmlformats.org/officeDocument/2006/relationships/image" Target="../media/image140.png"/><Relationship Id="rId12" Type="http://schemas.openxmlformats.org/officeDocument/2006/relationships/image" Target="../media/image154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7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2.png"/><Relationship Id="rId11" Type="http://schemas.openxmlformats.org/officeDocument/2006/relationships/image" Target="../media/image175.png"/><Relationship Id="rId5" Type="http://schemas.openxmlformats.org/officeDocument/2006/relationships/image" Target="../media/image171.png"/><Relationship Id="rId15" Type="http://schemas.openxmlformats.org/officeDocument/2006/relationships/image" Target="../media/image178.png"/><Relationship Id="rId10" Type="http://schemas.openxmlformats.org/officeDocument/2006/relationships/image" Target="../media/image174.png"/><Relationship Id="rId4" Type="http://schemas.openxmlformats.org/officeDocument/2006/relationships/image" Target="../media/image1700.png"/><Relationship Id="rId9" Type="http://schemas.openxmlformats.org/officeDocument/2006/relationships/image" Target="../media/image173.png"/><Relationship Id="rId14" Type="http://schemas.openxmlformats.org/officeDocument/2006/relationships/image" Target="../media/image17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0.png"/><Relationship Id="rId13" Type="http://schemas.openxmlformats.org/officeDocument/2006/relationships/image" Target="../media/image187.png"/><Relationship Id="rId3" Type="http://schemas.openxmlformats.org/officeDocument/2006/relationships/image" Target="../media/image180.png"/><Relationship Id="rId7" Type="http://schemas.openxmlformats.org/officeDocument/2006/relationships/image" Target="../media/image140.png"/><Relationship Id="rId12" Type="http://schemas.openxmlformats.org/officeDocument/2006/relationships/image" Target="../media/image186.png"/><Relationship Id="rId17" Type="http://schemas.openxmlformats.org/officeDocument/2006/relationships/image" Target="../media/image191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9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21.png"/><Relationship Id="rId11" Type="http://schemas.openxmlformats.org/officeDocument/2006/relationships/image" Target="../media/image185.png"/><Relationship Id="rId5" Type="http://schemas.openxmlformats.org/officeDocument/2006/relationships/image" Target="../media/image182.png"/><Relationship Id="rId15" Type="http://schemas.openxmlformats.org/officeDocument/2006/relationships/image" Target="../media/image189.png"/><Relationship Id="rId10" Type="http://schemas.openxmlformats.org/officeDocument/2006/relationships/image" Target="../media/image184.png"/><Relationship Id="rId4" Type="http://schemas.openxmlformats.org/officeDocument/2006/relationships/image" Target="../media/image181.png"/><Relationship Id="rId9" Type="http://schemas.openxmlformats.org/officeDocument/2006/relationships/image" Target="../media/image183.png"/><Relationship Id="rId14" Type="http://schemas.openxmlformats.org/officeDocument/2006/relationships/image" Target="../media/image18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13" Type="http://schemas.openxmlformats.org/officeDocument/2006/relationships/image" Target="../media/image199.png"/><Relationship Id="rId3" Type="http://schemas.openxmlformats.org/officeDocument/2006/relationships/image" Target="../media/image192.png"/><Relationship Id="rId7" Type="http://schemas.openxmlformats.org/officeDocument/2006/relationships/image" Target="../media/image195.png"/><Relationship Id="rId12" Type="http://schemas.openxmlformats.org/officeDocument/2006/relationships/image" Target="../media/image154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0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4.png"/><Relationship Id="rId11" Type="http://schemas.openxmlformats.org/officeDocument/2006/relationships/image" Target="../media/image198.png"/><Relationship Id="rId5" Type="http://schemas.openxmlformats.org/officeDocument/2006/relationships/image" Target="../media/image193.png"/><Relationship Id="rId15" Type="http://schemas.openxmlformats.org/officeDocument/2006/relationships/image" Target="../media/image201.png"/><Relationship Id="rId10" Type="http://schemas.openxmlformats.org/officeDocument/2006/relationships/image" Target="../media/image197.png"/><Relationship Id="rId4" Type="http://schemas.openxmlformats.org/officeDocument/2006/relationships/image" Target="../media/image1920.png"/><Relationship Id="rId9" Type="http://schemas.openxmlformats.org/officeDocument/2006/relationships/image" Target="../media/image196.png"/><Relationship Id="rId14" Type="http://schemas.openxmlformats.org/officeDocument/2006/relationships/image" Target="../media/image20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png"/><Relationship Id="rId13" Type="http://schemas.openxmlformats.org/officeDocument/2006/relationships/image" Target="../media/image212.png"/><Relationship Id="rId3" Type="http://schemas.openxmlformats.org/officeDocument/2006/relationships/image" Target="../media/image203.png"/><Relationship Id="rId7" Type="http://schemas.openxmlformats.org/officeDocument/2006/relationships/image" Target="../media/image205.png"/><Relationship Id="rId12" Type="http://schemas.openxmlformats.org/officeDocument/2006/relationships/image" Target="../media/image2090.png"/><Relationship Id="rId17" Type="http://schemas.openxmlformats.org/officeDocument/2006/relationships/image" Target="../media/image214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20.png"/><Relationship Id="rId11" Type="http://schemas.openxmlformats.org/officeDocument/2006/relationships/image" Target="../media/image209.png"/><Relationship Id="rId5" Type="http://schemas.openxmlformats.org/officeDocument/2006/relationships/image" Target="../media/image140.png"/><Relationship Id="rId15" Type="http://schemas.openxmlformats.org/officeDocument/2006/relationships/image" Target="../media/image210.png"/><Relationship Id="rId10" Type="http://schemas.openxmlformats.org/officeDocument/2006/relationships/image" Target="../media/image208.png"/><Relationship Id="rId4" Type="http://schemas.openxmlformats.org/officeDocument/2006/relationships/image" Target="../media/image204.png"/><Relationship Id="rId9" Type="http://schemas.openxmlformats.org/officeDocument/2006/relationships/image" Target="../media/image207.png"/><Relationship Id="rId14" Type="http://schemas.openxmlformats.org/officeDocument/2006/relationships/image" Target="../media/image2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3" Type="http://schemas.openxmlformats.org/officeDocument/2006/relationships/image" Target="../media/image215.png"/><Relationship Id="rId7" Type="http://schemas.openxmlformats.org/officeDocument/2006/relationships/image" Target="../media/image219.png"/><Relationship Id="rId12" Type="http://schemas.openxmlformats.org/officeDocument/2006/relationships/image" Target="../media/image2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8.png"/><Relationship Id="rId11" Type="http://schemas.openxmlformats.org/officeDocument/2006/relationships/image" Target="../media/image223.png"/><Relationship Id="rId5" Type="http://schemas.openxmlformats.org/officeDocument/2006/relationships/image" Target="../media/image217.png"/><Relationship Id="rId10" Type="http://schemas.openxmlformats.org/officeDocument/2006/relationships/image" Target="../media/image222.png"/><Relationship Id="rId4" Type="http://schemas.openxmlformats.org/officeDocument/2006/relationships/image" Target="../media/image216.png"/><Relationship Id="rId9" Type="http://schemas.openxmlformats.org/officeDocument/2006/relationships/image" Target="../media/image2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F5/skef5s3.html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14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47.png"/><Relationship Id="rId9" Type="http://schemas.openxmlformats.org/officeDocument/2006/relationships/image" Target="../media/image7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6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54.png"/><Relationship Id="rId9" Type="http://schemas.openxmlformats.org/officeDocument/2006/relationships/image" Target="../media/image8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18" Type="http://schemas.openxmlformats.org/officeDocument/2006/relationships/image" Target="../media/image10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17" Type="http://schemas.openxmlformats.org/officeDocument/2006/relationships/image" Target="../media/image9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9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5" Type="http://schemas.openxmlformats.org/officeDocument/2006/relationships/image" Target="../media/image9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Relationship Id="rId14" Type="http://schemas.openxmlformats.org/officeDocument/2006/relationships/image" Target="../media/image9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szalonta.hu/ske/text/F5/skef5s1.html" TargetMode="Externa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3" Type="http://schemas.openxmlformats.org/officeDocument/2006/relationships/image" Target="../media/image66.png"/><Relationship Id="rId7" Type="http://schemas.openxmlformats.org/officeDocument/2006/relationships/image" Target="../media/image105.png"/><Relationship Id="rId12" Type="http://schemas.openxmlformats.org/officeDocument/2006/relationships/image" Target="../media/image10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4.png"/><Relationship Id="rId11" Type="http://schemas.openxmlformats.org/officeDocument/2006/relationships/image" Target="../media/image108.png"/><Relationship Id="rId5" Type="http://schemas.openxmlformats.org/officeDocument/2006/relationships/image" Target="../media/image103.png"/><Relationship Id="rId15" Type="http://schemas.openxmlformats.org/officeDocument/2006/relationships/image" Target="../media/image113.png"/><Relationship Id="rId10" Type="http://schemas.openxmlformats.org/officeDocument/2006/relationships/image" Target="../media/image101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Relationship Id="rId14" Type="http://schemas.openxmlformats.org/officeDocument/2006/relationships/image" Target="../media/image1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5085184"/>
            <a:ext cx="11593288" cy="13255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3600" b="1" dirty="0" smtClean="0"/>
              <a:t>TSST Strand F</a:t>
            </a:r>
            <a:br>
              <a:rPr lang="en-GB" sz="3600" b="1" dirty="0" smtClean="0"/>
            </a:br>
            <a:r>
              <a:rPr lang="en-GB" sz="3600" b="1" dirty="0" smtClean="0"/>
              <a:t>UNIT F5: Solving Equations</a:t>
            </a:r>
            <a:r>
              <a:rPr lang="en-GB" sz="3600" b="1" dirty="0"/>
              <a:t/>
            </a:r>
            <a:br>
              <a:rPr lang="en-GB" sz="3600" b="1" dirty="0"/>
            </a:b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368927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Algebraic Fractions and Quadratic Equations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9184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F5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F5.2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8691" y="853721"/>
            <a:ext cx="964533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We can now solve the quadratic equation:</a:t>
            </a:r>
          </a:p>
          <a:p>
            <a:pPr algn="ctr"/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This is the same as:       									</a:t>
            </a:r>
          </a:p>
          <a:p>
            <a:pPr algn="ctr"/>
            <a:r>
              <a:rPr lang="en-GB" sz="2400" dirty="0"/>
              <a:t>								</a:t>
            </a:r>
          </a:p>
          <a:p>
            <a:endParaRPr lang="en-GB" sz="2400" dirty="0"/>
          </a:p>
          <a:p>
            <a:r>
              <a:rPr lang="en-GB" sz="2400" dirty="0"/>
              <a:t>	</a:t>
            </a:r>
          </a:p>
          <a:p>
            <a:endParaRPr lang="en-GB" sz="2400" dirty="0"/>
          </a:p>
          <a:p>
            <a:r>
              <a:rPr lang="en-GB" sz="2400" dirty="0"/>
              <a:t>				</a:t>
            </a:r>
            <a:endParaRPr lang="en-US" sz="2400" dirty="0"/>
          </a:p>
          <a:p>
            <a:r>
              <a:rPr lang="en-GB" sz="2400" dirty="0"/>
              <a:t>			</a:t>
            </a:r>
          </a:p>
          <a:p>
            <a:r>
              <a:rPr lang="en-GB" sz="2400" dirty="0"/>
              <a:t>					 				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398758" y="1268900"/>
                <a:ext cx="3256597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0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  </m:t>
                      </m:r>
                      <m:r>
                        <a:rPr lang="en-GB" sz="2400">
                          <a:solidFill>
                            <a:srgbClr val="FF0000"/>
                          </a:solidFill>
                          <a:latin typeface="Cambria Math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>
                          <a:solidFill>
                            <a:srgbClr val="FF0000"/>
                          </a:solidFill>
                          <a:latin typeface="Cambria Math" charset="0"/>
                        </a:rPr>
                        <m:t>   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9</m:t>
                      </m:r>
                      <m:r>
                        <m:rPr>
                          <m:nor/>
                        </m:rPr>
                        <a:rPr lang="en-US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baseline="30000" dirty="0">
                          <a:solidFill>
                            <a:srgbClr val="FF0000"/>
                          </a:solidFill>
                        </a:rPr>
                        <m:t>2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12</m:t>
                      </m:r>
                      <m:r>
                        <m:rPr>
                          <m:nor/>
                        </m:rPr>
                        <a:rPr lang="en-US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12</m:t>
                      </m:r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8758" y="1268900"/>
                <a:ext cx="3256597" cy="50674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494093" y="2671221"/>
                <a:ext cx="4491943" cy="506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chemeClr val="tx1"/>
                          </a:solidFill>
                          <a:latin typeface="Times" pitchFamily="2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m:t>2</m:t>
                      </m:r>
                      <m:r>
                        <a:rPr lang="en-GB" sz="2400" i="1" dirty="0">
                          <a:solidFill>
                            <a:schemeClr val="tx1"/>
                          </a:solidFill>
                          <a:latin typeface="Cambria Math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(3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m:t>6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m:t>)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m:t>	0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4093" y="2671221"/>
                <a:ext cx="4491943" cy="506742"/>
              </a:xfrm>
              <a:prstGeom prst="rect">
                <a:avLst/>
              </a:prstGeom>
              <a:blipFill>
                <a:blip r:embed="rId4"/>
                <a:stretch>
                  <a:fillRect l="-847" b="-170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2409803" y="3933679"/>
            <a:ext cx="22838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We solve each: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760078" y="1901661"/>
                <a:ext cx="2846227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9</m:t>
                      </m:r>
                      <m:r>
                        <m:rPr>
                          <m:nor/>
                        </m:rPr>
                        <a:rPr lang="en-US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baseline="30000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2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12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12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	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0 </m:t>
                      </m:r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078" y="1901661"/>
                <a:ext cx="2846227" cy="506742"/>
              </a:xfrm>
              <a:prstGeom prst="rect">
                <a:avLst/>
              </a:prstGeom>
              <a:blipFill>
                <a:blip r:embed="rId5"/>
                <a:stretch>
                  <a:fillRect b="-14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579299" y="3362667"/>
                <a:ext cx="2296255" cy="506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/>
                        <m:t>(3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2</m:t>
                      </m:r>
                      <m:r>
                        <a:rPr lang="en-GB" sz="2400" i="1" dirty="0" smtClean="0">
                          <a:latin typeface="Cambria Math" charset="0"/>
                        </a:rPr>
                        <m:t>)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	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9299" y="3362667"/>
                <a:ext cx="2296255" cy="506742"/>
              </a:xfrm>
              <a:prstGeom prst="rect">
                <a:avLst/>
              </a:prstGeom>
              <a:blipFill>
                <a:blip r:embed="rId6"/>
                <a:stretch>
                  <a:fillRect l="-2210" b="-170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782637" y="4721898"/>
                <a:ext cx="116512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 2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2637" y="4721898"/>
                <a:ext cx="1165126" cy="461665"/>
              </a:xfrm>
              <a:prstGeom prst="rect">
                <a:avLst/>
              </a:prstGeom>
              <a:blipFill>
                <a:blip r:embed="rId7"/>
                <a:stretch>
                  <a:fillRect t="-5556" b="-19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 bwMode="auto">
          <a:xfrm>
            <a:off x="5580776" y="4523885"/>
            <a:ext cx="4475664" cy="1056859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740064" y="3369026"/>
                <a:ext cx="2238113" cy="876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/>
                        <m:t>(3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6)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	0</m:t>
                      </m:r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064" y="3369026"/>
                <a:ext cx="2238113" cy="8760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364420" y="3982875"/>
                <a:ext cx="148091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/>
                        <m:t>3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dirty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2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420" y="3982875"/>
                <a:ext cx="1480918" cy="461665"/>
              </a:xfrm>
              <a:prstGeom prst="rect">
                <a:avLst/>
              </a:prstGeom>
              <a:blipFill>
                <a:blip r:embed="rId9"/>
                <a:stretch>
                  <a:fillRect t="-2703" b="-18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634460" y="3930046"/>
                <a:ext cx="1234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/>
                        <m:t>3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6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4460" y="3930046"/>
                <a:ext cx="1234056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598986" y="4578222"/>
                <a:ext cx="1411990" cy="8013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</a:rPr>
                            <m:t>3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	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8986" y="4578222"/>
                <a:ext cx="1411990" cy="801373"/>
              </a:xfrm>
              <a:prstGeom prst="rect">
                <a:avLst/>
              </a:prstGeom>
              <a:blipFill>
                <a:blip r:embed="rId11"/>
                <a:stretch>
                  <a:fillRect b="-4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7151144" y="3916026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438229" y="3358532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416040" y="2729811"/>
            <a:ext cx="2595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First we factorise:</a:t>
            </a:r>
            <a:endParaRPr lang="en-US" sz="2400" dirty="0"/>
          </a:p>
        </p:txBody>
      </p:sp>
      <p:sp>
        <p:nvSpPr>
          <p:cNvPr id="15362" name="TextBox 15361"/>
          <p:cNvSpPr txBox="1"/>
          <p:nvPr/>
        </p:nvSpPr>
        <p:spPr>
          <a:xfrm>
            <a:off x="7169368" y="4749945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or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30513" y="3440781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1589707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0" grpId="0"/>
      <p:bldP spid="11" grpId="1"/>
      <p:bldP spid="12" grpId="0"/>
      <p:bldP spid="24" grpId="0" animBg="1"/>
      <p:bldP spid="8" grpId="0"/>
      <p:bldP spid="21" grpId="0"/>
      <p:bldP spid="22" grpId="0"/>
      <p:bldP spid="23" grpId="0"/>
      <p:bldP spid="25" grpId="0"/>
      <p:bldP spid="26" grpId="0"/>
      <p:bldP spid="31" grpId="0"/>
      <p:bldP spid="15362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F5.2: </a:t>
            </a:r>
            <a:r>
              <a:rPr lang="en-US" altLang="en-US" sz="2800" b="1" dirty="0"/>
              <a:t>Fitness Check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13" y="4669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F5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F5.2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48818" y="1524020"/>
            <a:ext cx="3677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Simplify each expression: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64034" y="3836025"/>
                <a:ext cx="4104456" cy="7611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" pitchFamily="2" charset="0"/>
                          </a:rPr>
                          <m:t>3</m:t>
                        </m:r>
                      </m:den>
                    </m:f>
                    <m:r>
                      <m:rPr>
                        <m:nor/>
                      </m:rPr>
                      <a:rPr lang="en-US" sz="2400" dirty="0">
                        <a:latin typeface="Times" pitchFamily="2" charset="0"/>
                      </a:rPr>
                      <m:t> 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" pitchFamily="2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" pitchFamily="2" charset="0"/>
                          </a:rPr>
                          <m:t>6 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</m:den>
                    </m:f>
                    <m:r>
                      <a:rPr lang="en-GB" sz="2400" i="1">
                        <a:latin typeface="Cambria Math" charset="0"/>
                      </a:rPr>
                      <m:t>= 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dirty="0"/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dirty="0"/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GB" sz="2400" dirty="0"/>
                      <m:t>	</m:t>
                    </m:r>
                  </m:oMath>
                </a14:m>
                <a:r>
                  <a:rPr lang="en-GB" sz="2400" dirty="0"/>
                  <a:t>	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4034" y="3836025"/>
                <a:ext cx="4104456" cy="761170"/>
              </a:xfrm>
              <a:prstGeom prst="rect">
                <a:avLst/>
              </a:prstGeom>
              <a:blipFill>
                <a:blip r:embed="rId3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300997" y="2917200"/>
                <a:ext cx="1433405" cy="8013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8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/>
                        <m:t>and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</a:rPr>
                            <m:t>5 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</a:rPr>
                            <m:t>2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0997" y="2917200"/>
                <a:ext cx="1433405" cy="80137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19585" y="2868833"/>
                <a:ext cx="4416397" cy="10001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m:rPr>
                          <m:nor/>
                        </m:rPr>
                        <a:rPr lang="en-US" sz="2400" dirty="0">
                          <a:latin typeface="Times" pitchFamily="2" charset="0"/>
                        </a:rPr>
                        <m:t> 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sz="2400" dirty="0">
                          <a:latin typeface="Times" pitchFamily="2" charset="0"/>
                        </a:rPr>
                        <m:t> 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0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</m:den>
                      </m:f>
                      <m:r>
                        <a:rPr lang="en-GB" sz="2400" i="1" dirty="0">
                          <a:latin typeface="Cambria Math" charset="0"/>
                        </a:rPr>
                        <m:t> 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2	</m:t>
                      </m:r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9585" y="2868833"/>
                <a:ext cx="4416397" cy="1000146"/>
              </a:xfrm>
              <a:prstGeom prst="rect">
                <a:avLst/>
              </a:prstGeom>
              <a:blipFill>
                <a:blip r:embed="rId5"/>
                <a:stretch>
                  <a:fillRect b="-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300997" y="3877220"/>
                <a:ext cx="1433406" cy="7935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1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/>
                        <m:t>and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</a:rPr>
                            <m:t>9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</a:rPr>
                            <m:t>4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0997" y="3877220"/>
                <a:ext cx="1433406" cy="79355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953598" y="1919561"/>
                <a:ext cx="4948368" cy="10001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8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3</m:t>
                          </m:r>
                        </m:den>
                      </m:f>
                      <m:r>
                        <m:rPr>
                          <m:nor/>
                        </m:rPr>
                        <a:rPr lang="en-US" sz="2400" dirty="0">
                          <a:latin typeface="Times" pitchFamily="2" charset="0"/>
                        </a:rPr>
                        <m:t>  </m:t>
                      </m:r>
                      <m:r>
                        <a:rPr lang="en-GB" sz="2400" b="0" i="1" smtClean="0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US" sz="2400" dirty="0">
                          <a:latin typeface="Times" pitchFamily="2" charset="0"/>
                        </a:rPr>
                        <m:t> 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</m:den>
                      </m:f>
                      <m:r>
                        <a:rPr lang="en-GB" sz="2400" i="1" dirty="0">
                          <a:latin typeface="Cambria Math" charset="0"/>
                        </a:rPr>
                        <m:t> </m:t>
                      </m:r>
                      <m:r>
                        <a:rPr lang="en-GB" sz="2400" b="0" i="1" dirty="0">
                          <a:latin typeface="Cambria Math" charset="0"/>
                        </a:rPr>
                        <m:t> </m:t>
                      </m:r>
                      <m:r>
                        <a:rPr lang="en-GB" sz="2400" i="1" dirty="0">
                          <a:latin typeface="Cambria Math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1	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 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598" y="1919561"/>
                <a:ext cx="4948368" cy="1000146"/>
              </a:xfrm>
              <a:prstGeom prst="rect">
                <a:avLst/>
              </a:prstGeom>
              <a:blipFill>
                <a:blip r:embed="rId7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465564" y="4774120"/>
                <a:ext cx="3924437" cy="1369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GB" sz="2400" b="0" i="1" smtClean="0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US" sz="2400" dirty="0">
                          <a:latin typeface="Times" pitchFamily="2" charset="0"/>
                        </a:rPr>
                        <m:t> 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1	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0" i="1" smtClean="0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6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</m:den>
                      </m:f>
                      <m:r>
                        <a:rPr lang="en-GB" sz="2400" i="1" dirty="0">
                          <a:latin typeface="Cambria Math" charset="0"/>
                        </a:rPr>
                        <m:t>  </m:t>
                      </m:r>
                      <m:r>
                        <a:rPr lang="en-GB" sz="2400" i="1">
                          <a:latin typeface="Cambria Math" charset="0"/>
                        </a:rPr>
                        <m:t>= 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8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	</m:t>
                      </m:r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  <a:p>
                <a:r>
                  <a:rPr lang="en-GB" sz="2400" dirty="0">
                    <a:latin typeface="Times" pitchFamily="2" charset="0"/>
                  </a:rPr>
                  <a:t>	</a:t>
                </a:r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5564" y="4774120"/>
                <a:ext cx="3924437" cy="13694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735121" y="5751528"/>
                <a:ext cx="5184030" cy="1369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10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</m:den>
                      </m:f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sz="2400" dirty="0">
                          <a:latin typeface="Times" pitchFamily="2" charset="0"/>
                        </a:rPr>
                        <m:t> 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0" i="1" smtClean="0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</m:den>
                      </m:f>
                      <m:r>
                        <a:rPr lang="en-GB" sz="2400" i="1" dirty="0">
                          <a:latin typeface="Cambria Math" charset="0"/>
                        </a:rPr>
                        <m:t>  </m:t>
                      </m:r>
                      <m:r>
                        <a:rPr lang="en-GB" sz="2400" i="1">
                          <a:latin typeface="Cambria Math" charset="0"/>
                        </a:rPr>
                        <m:t>= 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dirty="0" smtClean="0"/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dirty="0" smtClean="0"/>
                            <m:t>7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</m:oMath>
                  </m:oMathPara>
                </a14:m>
                <a:endParaRPr lang="en-US" sz="2400" dirty="0"/>
              </a:p>
              <a:p>
                <a:r>
                  <a:rPr lang="en-GB" sz="2400" dirty="0"/>
                  <a:t>	</a:t>
                </a:r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5121" y="5751528"/>
                <a:ext cx="5184030" cy="13694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300997" y="4891706"/>
                <a:ext cx="1817101" cy="7974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2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/>
                        <m:t>and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</a:rPr>
                            <m:t>48</m:t>
                          </m:r>
                          <m:r>
                            <a:rPr lang="en-GB" sz="2400" i="1" dirty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</a:rPr>
                            <m:t>7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0997" y="4891706"/>
                <a:ext cx="1817101" cy="79746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950207" y="1947208"/>
                <a:ext cx="2117353" cy="7974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3 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and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 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</a:rPr>
                            <m:t>1</m:t>
                          </m:r>
                          <m:r>
                            <a:rPr lang="en-GB" sz="2400" b="0" i="1" dirty="0" smtClean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</a:rPr>
                            <m:t>3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0207" y="1947208"/>
                <a:ext cx="2117353" cy="79746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306987" y="5898411"/>
                <a:ext cx="1519968" cy="800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3 </m:t>
                      </m:r>
                      <m:r>
                        <m:rPr>
                          <m:nor/>
                        </m:rPr>
                        <a:rPr lang="en-GB" sz="2400" dirty="0"/>
                        <m:t>and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 smtClean="0">
                              <a:solidFill>
                                <a:srgbClr val="FF0000"/>
                              </a:solidFill>
                            </a:rPr>
                            <m:t>44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3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6987" y="5898411"/>
                <a:ext cx="1519968" cy="800476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06156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4" grpId="0"/>
      <p:bldP spid="5" grpId="0"/>
      <p:bldP spid="6" grpId="0"/>
      <p:bldP spid="10" grpId="0"/>
      <p:bldP spid="12" grpId="0"/>
      <p:bldP spid="9" grpId="0"/>
      <p:bldP spid="14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F5.2: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second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http://szalonta.hu/ske/text/F5/skef5s2.html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F5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F5.2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6244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Algebraic Solution of Simultaneous Equations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1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F5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F5.3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2207" y="766960"/>
            <a:ext cx="96453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Previously you will have solved </a:t>
            </a:r>
            <a:r>
              <a:rPr lang="en-GB" sz="2400" i="1" dirty="0"/>
              <a:t>simultaneous equations </a:t>
            </a:r>
            <a:r>
              <a:rPr lang="en-GB" sz="2400" dirty="0"/>
              <a:t>where both equations are linear. Now we will solve simultaneous equations where one equation is </a:t>
            </a:r>
            <a:r>
              <a:rPr lang="en-GB" sz="2400" i="1" dirty="0"/>
              <a:t>linear </a:t>
            </a:r>
            <a:r>
              <a:rPr lang="en-GB" sz="2400" dirty="0"/>
              <a:t>and one equation is </a:t>
            </a:r>
            <a:r>
              <a:rPr lang="en-GB" sz="2400" i="1" dirty="0"/>
              <a:t>quadratic</a:t>
            </a:r>
            <a:r>
              <a:rPr lang="en-GB" sz="2400" dirty="0"/>
              <a:t>.</a:t>
            </a:r>
          </a:p>
          <a:p>
            <a:r>
              <a:rPr lang="en-GB" sz="2400" dirty="0"/>
              <a:t>For example, solve:	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388199" y="1945247"/>
                <a:ext cx="2739340" cy="876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dirty="0" smtClean="0">
                          <a:latin typeface="Times" pitchFamily="2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baseline="30000" dirty="0">
                          <a:latin typeface="Times" pitchFamily="2" charset="0"/>
                        </a:rPr>
                        <m:t>2</m:t>
                      </m:r>
                      <m:r>
                        <a:rPr lang="en-GB" sz="2400" b="0" i="1" smtClean="0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latin typeface="Times" pitchFamily="2" charset="0"/>
                        </a:rPr>
                        <m:t>3</m:t>
                      </m:r>
                    </m:oMath>
                  </m:oMathPara>
                </a14:m>
                <a:endParaRPr lang="en-GB" sz="2400" dirty="0">
                  <a:latin typeface="Times" pitchFamily="2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1" dirty="0" smtClean="0">
                          <a:latin typeface="Times" pitchFamily="2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latin typeface="Times" pitchFamily="2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 1	</m:t>
                      </m:r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8199" y="1945247"/>
                <a:ext cx="2739340" cy="876074"/>
              </a:xfrm>
              <a:prstGeom prst="rect">
                <a:avLst/>
              </a:prstGeom>
              <a:blipFill>
                <a:blip r:embed="rId3"/>
                <a:stretch>
                  <a:fillRect l="-2304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416040" y="2801034"/>
                <a:ext cx="10024765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Now the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  <m:r>
                      <m:rPr>
                        <m:nor/>
                      </m:rPr>
                      <a:rPr lang="en-GB" sz="2400" b="0" i="1" dirty="0" smtClean="0"/>
                      <m:t> </m:t>
                    </m:r>
                    <m:r>
                      <m:rPr>
                        <m:nor/>
                      </m:rPr>
                      <a:rPr lang="en-GB" sz="2400" b="0" dirty="0" smtClean="0"/>
                      <m:t>from</m:t>
                    </m:r>
                    <m:r>
                      <m:rPr>
                        <m:nor/>
                      </m:rPr>
                      <a:rPr lang="en-GB" sz="2400" b="0" dirty="0" smtClean="0"/>
                      <m:t> 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equation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accent2"/>
                        </a:solidFill>
                      </a:rPr>
                      <m:t>(1)</m:t>
                    </m:r>
                    <m:r>
                      <m:rPr>
                        <m:nor/>
                      </m:rPr>
                      <a:rPr lang="en-GB" sz="2400" b="0" dirty="0" smtClean="0">
                        <a:solidFill>
                          <a:schemeClr val="accent2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ha</m:t>
                    </m:r>
                    <m:r>
                      <m:rPr>
                        <m:nor/>
                      </m:rPr>
                      <a:rPr lang="en-GB" sz="2400" b="0" dirty="0" smtClean="0">
                        <a:solidFill>
                          <a:schemeClr val="tx1"/>
                        </a:solidFill>
                      </a:rPr>
                      <m:t>s</m:t>
                    </m:r>
                    <m:r>
                      <m:rPr>
                        <m:nor/>
                      </m:rPr>
                      <a:rPr lang="en-GB" sz="2400" b="0" dirty="0" smtClean="0">
                        <a:solidFill>
                          <a:schemeClr val="tx1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1" dirty="0" smtClean="0">
                        <a:solidFill>
                          <a:schemeClr val="tx1"/>
                        </a:solidFill>
                      </a:rPr>
                      <m:t>exactly</m:t>
                    </m:r>
                    <m:r>
                      <m:rPr>
                        <m:nor/>
                      </m:rPr>
                      <a:rPr lang="en-GB" sz="2400" b="0" i="1" dirty="0" smtClean="0">
                        <a:solidFill>
                          <a:schemeClr val="tx1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dirty="0" smtClean="0">
                        <a:solidFill>
                          <a:schemeClr val="tx1"/>
                        </a:solidFill>
                      </a:rPr>
                      <m:t>the</m:t>
                    </m:r>
                    <m:r>
                      <m:rPr>
                        <m:nor/>
                      </m:rPr>
                      <a:rPr lang="en-GB" sz="2400" b="0" dirty="0" smtClean="0">
                        <a:solidFill>
                          <a:schemeClr val="tx1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dirty="0" smtClean="0">
                        <a:solidFill>
                          <a:schemeClr val="tx1"/>
                        </a:solidFill>
                      </a:rPr>
                      <m:t>same</m:t>
                    </m:r>
                    <m:r>
                      <m:rPr>
                        <m:nor/>
                      </m:rPr>
                      <a:rPr lang="en-GB" sz="2400" b="0" dirty="0" smtClean="0">
                        <a:solidFill>
                          <a:schemeClr val="tx1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value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 </m:t>
                    </m:r>
                  </m:oMath>
                </a14:m>
                <a:endParaRPr lang="en-GB" sz="2400" b="0" i="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dirty="0" smtClean="0">
                        <a:solidFill>
                          <a:schemeClr val="tx1"/>
                        </a:solidFill>
                      </a:rPr>
                      <m:t>as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tx1"/>
                        </a:solidFill>
                      </a:rPr>
                      <m:t>the</m:t>
                    </m:r>
                    <m:r>
                      <m:rPr>
                        <m:nor/>
                      </m:rPr>
                      <a:rPr lang="en-GB" sz="2400" b="0" dirty="0" smtClean="0">
                        <a:solidFill>
                          <a:schemeClr val="tx1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/>
                      <m:t>from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equation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accent2"/>
                        </a:solidFill>
                      </a:rPr>
                      <m:t>(</m:t>
                    </m:r>
                    <m:r>
                      <m:rPr>
                        <m:nor/>
                      </m:rPr>
                      <a:rPr lang="en-US" sz="2400" dirty="0" smtClean="0">
                        <a:solidFill>
                          <a:schemeClr val="accent2"/>
                        </a:solidFill>
                      </a:rPr>
                      <m:t>2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accent2"/>
                        </a:solidFill>
                      </a:rPr>
                      <m:t>)</m:t>
                    </m:r>
                  </m:oMath>
                </a14:m>
                <a:r>
                  <a:rPr lang="en-US" sz="2400" dirty="0"/>
                  <a:t>, in other words:</a:t>
                </a:r>
              </a:p>
              <a:p>
                <a:r>
                  <a:rPr lang="en-US" sz="2400" dirty="0"/>
                  <a:t>									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  <m:r>
                      <m:rPr>
                        <m:nor/>
                      </m:rPr>
                      <a:rPr lang="en-GB" sz="2400" dirty="0">
                        <a:latin typeface="Times" pitchFamily="2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  <m:r>
                      <m:rPr>
                        <m:nor/>
                      </m:rPr>
                      <a:rPr lang="en-GB" sz="2400" dirty="0">
                        <a:latin typeface="Times" pitchFamily="2" charset="0"/>
                      </a:rPr>
                      <m:t> </m:t>
                    </m:r>
                  </m:oMath>
                </a14:m>
                <a:endParaRPr lang="en-GB" sz="2400" dirty="0">
                  <a:latin typeface="Times" pitchFamily="2" charset="0"/>
                </a:endParaRPr>
              </a:p>
              <a:p>
                <a:r>
                  <a:rPr lang="en-GB" sz="2400" dirty="0">
                    <a:solidFill>
                      <a:schemeClr val="accent2"/>
                    </a:solidFill>
                  </a:rPr>
                  <a:t>							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1400" dirty="0">
                        <a:solidFill>
                          <a:schemeClr val="accent2"/>
                        </a:solidFill>
                      </a:rPr>
                      <m:t>(</m:t>
                    </m:r>
                    <m:r>
                      <m:rPr>
                        <m:nor/>
                      </m:rPr>
                      <a:rPr lang="en-GB" sz="1400" b="0" i="0" dirty="0" smtClean="0">
                        <a:solidFill>
                          <a:schemeClr val="accent2"/>
                        </a:solidFill>
                      </a:rPr>
                      <m:t>equation</m:t>
                    </m:r>
                    <m:r>
                      <m:rPr>
                        <m:nor/>
                      </m:rPr>
                      <a:rPr lang="en-GB" sz="1400" b="0" i="0" dirty="0" smtClean="0">
                        <a:solidFill>
                          <a:schemeClr val="accent2"/>
                        </a:solidFill>
                      </a:rPr>
                      <m:t> 1)  (</m:t>
                    </m:r>
                    <m:r>
                      <m:rPr>
                        <m:nor/>
                      </m:rPr>
                      <a:rPr lang="en-GB" sz="1400" dirty="0">
                        <a:solidFill>
                          <a:schemeClr val="accent2"/>
                        </a:solidFill>
                      </a:rPr>
                      <m:t>equation</m:t>
                    </m:r>
                    <m:r>
                      <m:rPr>
                        <m:nor/>
                      </m:rPr>
                      <a:rPr lang="en-GB" sz="1400" b="0" i="0" dirty="0" smtClean="0">
                        <a:solidFill>
                          <a:schemeClr val="accent2"/>
                        </a:solidFill>
                      </a:rPr>
                      <m:t> 2</m:t>
                    </m:r>
                    <m:r>
                      <m:rPr>
                        <m:nor/>
                      </m:rPr>
                      <a:rPr lang="en-GB" sz="1400" dirty="0" smtClean="0">
                        <a:solidFill>
                          <a:schemeClr val="accent2"/>
                        </a:solidFill>
                      </a:rPr>
                      <m:t>)</m:t>
                    </m:r>
                  </m:oMath>
                </a14:m>
                <a:endParaRPr lang="en-GB" sz="1400" dirty="0">
                  <a:solidFill>
                    <a:schemeClr val="accent2"/>
                  </a:solidFill>
                </a:endParaRPr>
              </a:p>
              <a:p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6040" y="2801034"/>
                <a:ext cx="10024765" cy="1938992"/>
              </a:xfrm>
              <a:prstGeom prst="rect">
                <a:avLst/>
              </a:prstGeom>
              <a:blipFill>
                <a:blip r:embed="rId4"/>
                <a:stretch>
                  <a:fillRect l="-885" t="-2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7148269" y="5852212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or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401601" y="5797836"/>
            <a:ext cx="1863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And solving: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31850" y="4320509"/>
                <a:ext cx="37888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 smtClean="0">
                          <a:latin typeface="Times" pitchFamily="2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sz="2400" i="1" dirty="0" smtClean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baseline="30000" dirty="0" smtClean="0">
                          <a:latin typeface="Times" pitchFamily="2" charset="0"/>
                        </a:rPr>
                        <m:t>2</m:t>
                      </m:r>
                      <m:r>
                        <a:rPr lang="en-GB" sz="2400" b="0" i="1" smtClean="0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latin typeface="Times" pitchFamily="2" charset="0"/>
                        </a:rPr>
                        <m:t>3</m:t>
                      </m:r>
                    </m:oMath>
                  </m:oMathPara>
                </a14:m>
                <a:endParaRPr lang="en-GB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1850" y="4320509"/>
                <a:ext cx="3788806" cy="461665"/>
              </a:xfrm>
              <a:prstGeom prst="rect">
                <a:avLst/>
              </a:prstGeom>
              <a:blipFill>
                <a:blip r:embed="rId5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675025" y="2383284"/>
                <a:ext cx="64633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(2)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5025" y="2383284"/>
                <a:ext cx="646331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1887" r="-1887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 bwMode="auto">
          <a:xfrm>
            <a:off x="4929211" y="6422517"/>
            <a:ext cx="5355676" cy="364224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675025" y="1948775"/>
                <a:ext cx="64633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chemeClr val="accent2"/>
                          </a:solidFill>
                        </a:rPr>
                        <m:t>1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5025" y="1948775"/>
                <a:ext cx="646331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1887" r="-1887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2401601" y="5346223"/>
            <a:ext cx="17764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Factorising</a:t>
            </a:r>
            <a:r>
              <a:rPr lang="en-US" sz="24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553171" y="6322578"/>
                <a:ext cx="1113831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 smtClean="0">
                        <a:solidFill>
                          <a:srgbClr val="FF0000"/>
                        </a:solidFill>
                        <a:latin typeface="Times" pitchFamily="2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	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2</m:t>
                    </m:r>
                  </m:oMath>
                </a14:m>
                <a:endParaRPr lang="en-US" sz="2400" dirty="0">
                  <a:solidFill>
                    <a:srgbClr val="FF0000"/>
                  </a:solidFill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3171" y="6322578"/>
                <a:ext cx="1113831" cy="506742"/>
              </a:xfrm>
              <a:prstGeom prst="rect">
                <a:avLst/>
              </a:prstGeom>
              <a:blipFill>
                <a:blip r:embed="rId8"/>
                <a:stretch>
                  <a:fillRect b="-14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954059" y="4251135"/>
                <a:ext cx="1607620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smtClean="0">
                          <a:latin typeface="Cambria Math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 1	</m:t>
                      </m:r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59" y="4251135"/>
                <a:ext cx="1607620" cy="506742"/>
              </a:xfrm>
              <a:prstGeom prst="rect">
                <a:avLst/>
              </a:prstGeom>
              <a:blipFill>
                <a:blip r:embed="rId9"/>
                <a:stretch>
                  <a:fillRect b="-14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078570" y="4933153"/>
                <a:ext cx="35568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baseline="30000" dirty="0">
                          <a:latin typeface="Times" pitchFamily="2" charset="0"/>
                        </a:rPr>
                        <m:t>2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latin typeface="Times" pitchFamily="2" charset="0"/>
                        </a:rPr>
                        <m:t>4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smtClean="0">
                          <a:latin typeface="Times" pitchFamily="2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0</m:t>
                      </m:r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8570" y="4933153"/>
                <a:ext cx="3556856" cy="461665"/>
              </a:xfrm>
              <a:prstGeom prst="rect">
                <a:avLst/>
              </a:prstGeom>
              <a:blipFill>
                <a:blip r:embed="rId10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2401601" y="4884558"/>
            <a:ext cx="4129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This equation simplifies to: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661991" y="5388464"/>
                <a:ext cx="3025765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latin typeface="Times" pitchFamily="2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 2</m:t>
                      </m:r>
                      <m:r>
                        <a:rPr lang="en-GB" sz="2400" i="1" dirty="0">
                          <a:latin typeface="Cambria Math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latin typeface="Times" pitchFamily="2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)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smtClean="0">
                          <a:latin typeface="Times" pitchFamily="2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	0</m:t>
                      </m:r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1991" y="5388464"/>
                <a:ext cx="3025765" cy="506742"/>
              </a:xfrm>
              <a:prstGeom prst="rect">
                <a:avLst/>
              </a:prstGeom>
              <a:blipFill>
                <a:blip r:embed="rId11"/>
                <a:stretch>
                  <a:fillRect l="-1255" b="-170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810811" y="5807888"/>
                <a:ext cx="2010487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(2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 2</m:t>
                      </m:r>
                      <m:r>
                        <a:rPr lang="en-GB" sz="2400" i="1" dirty="0">
                          <a:latin typeface="Cambria Math" charset="0"/>
                        </a:rPr>
                        <m:t>)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	0</m:t>
                      </m:r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0811" y="5807888"/>
                <a:ext cx="2010487" cy="506742"/>
              </a:xfrm>
              <a:prstGeom prst="rect">
                <a:avLst/>
              </a:prstGeom>
              <a:blipFill>
                <a:blip r:embed="rId12"/>
                <a:stretch>
                  <a:fillRect l="-1887" b="-170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992377" y="5837669"/>
                <a:ext cx="1822935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 2)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	0</m:t>
                      </m:r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2377" y="5837669"/>
                <a:ext cx="1822935" cy="506742"/>
              </a:xfrm>
              <a:prstGeom prst="rect">
                <a:avLst/>
              </a:prstGeom>
              <a:blipFill>
                <a:blip r:embed="rId13"/>
                <a:stretch>
                  <a:fillRect l="-1379" b="-14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2416040" y="4344092"/>
            <a:ext cx="1689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Therefore: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2" name="TextBox 15361"/>
              <p:cNvSpPr txBox="1"/>
              <p:nvPr/>
            </p:nvSpPr>
            <p:spPr>
              <a:xfrm>
                <a:off x="5728643" y="6314630"/>
                <a:ext cx="1446230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  <a:latin typeface="Times" pitchFamily="2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	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1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5362" name="TextBox 153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8643" y="6314630"/>
                <a:ext cx="1446230" cy="506742"/>
              </a:xfrm>
              <a:prstGeom prst="rect">
                <a:avLst/>
              </a:prstGeom>
              <a:blipFill>
                <a:blip r:embed="rId14"/>
                <a:stretch>
                  <a:fillRect b="-14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/>
          <p:cNvCxnSpPr/>
          <p:nvPr/>
        </p:nvCxnSpPr>
        <p:spPr bwMode="auto">
          <a:xfrm>
            <a:off x="9337589" y="2189180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 bwMode="auto">
          <a:xfrm>
            <a:off x="9337589" y="2633031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19458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0" grpId="0"/>
      <p:bldP spid="11" grpId="1"/>
      <p:bldP spid="12" grpId="0"/>
      <p:bldP spid="24" grpId="0" animBg="1"/>
      <p:bldP spid="8" grpId="0"/>
      <p:bldP spid="21" grpId="0"/>
      <p:bldP spid="22" grpId="0"/>
      <p:bldP spid="23" grpId="0"/>
      <p:bldP spid="25" grpId="0"/>
      <p:bldP spid="26" grpId="0"/>
      <p:bldP spid="28" grpId="0"/>
      <p:bldP spid="29" grpId="0"/>
      <p:bldP spid="30" grpId="0"/>
      <p:bldP spid="31" grpId="0"/>
      <p:bldP spid="1536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Algebraic Solution of Simultaneous Equations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F5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F5.3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2207" y="766960"/>
            <a:ext cx="96453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The values of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 are now substituted into one of the original equations to find the corresponding values of </a:t>
            </a:r>
            <a:r>
              <a:rPr lang="en-GB" sz="2400" i="1" dirty="0">
                <a:latin typeface="Times" pitchFamily="2" charset="0"/>
              </a:rPr>
              <a:t>y</a:t>
            </a:r>
            <a:r>
              <a:rPr lang="en-GB" sz="2400" dirty="0"/>
              <a:t>. It is usually easier to use the linear equation for this.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388199" y="1945247"/>
                <a:ext cx="2739340" cy="876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dirty="0" smtClean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2</m:t>
                      </m:r>
                      <m:r>
                        <m:rPr>
                          <m:nor/>
                        </m:rPr>
                        <a:rPr lang="en-US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i="1" baseline="30000" dirty="0">
                          <a:latin typeface="Times" pitchFamily="2" charset="0"/>
                        </a:rPr>
                        <m:t>2</m:t>
                      </m:r>
                      <m:r>
                        <a:rPr lang="en-GB" sz="2400" b="0" i="1" smtClean="0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3</m:t>
                      </m:r>
                    </m:oMath>
                  </m:oMathPara>
                </a14:m>
                <a:endParaRPr lang="en-GB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3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1	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8199" y="1945247"/>
                <a:ext cx="2739340" cy="876074"/>
              </a:xfrm>
              <a:prstGeom prst="rect">
                <a:avLst/>
              </a:prstGeom>
              <a:blipFill>
                <a:blip r:embed="rId3"/>
                <a:stretch>
                  <a:fillRect l="-2304" t="-1429" b="-1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413888" y="3256348"/>
                <a:ext cx="1002476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Substituting the first solution into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equation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accent2"/>
                        </a:solidFill>
                      </a:rPr>
                      <m:t>(</m:t>
                    </m:r>
                    <m:r>
                      <m:rPr>
                        <m:nor/>
                      </m:rPr>
                      <a:rPr lang="en-US" sz="2400" dirty="0" smtClean="0">
                        <a:solidFill>
                          <a:schemeClr val="accent2"/>
                        </a:solidFill>
                      </a:rPr>
                      <m:t>2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accent2"/>
                        </a:solidFill>
                      </a:rPr>
                      <m:t>)</m:t>
                    </m:r>
                  </m:oMath>
                </a14:m>
                <a:r>
                  <a:rPr lang="en-US" sz="2400" dirty="0"/>
                  <a:t>:</a:t>
                </a:r>
              </a:p>
              <a:p>
                <a:r>
                  <a:rPr lang="en-US" sz="2400" dirty="0"/>
                  <a:t>									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/>
                      <m:t>3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1</m:t>
                    </m:r>
                  </m:oMath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3888" y="3256348"/>
                <a:ext cx="10024765" cy="830997"/>
              </a:xfrm>
              <a:prstGeom prst="rect">
                <a:avLst/>
              </a:prstGeom>
              <a:blipFill>
                <a:blip r:embed="rId4"/>
                <a:stretch>
                  <a:fillRect l="-886" t="-4478" b="-119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8344208" y="5946901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/>
              <a:t>and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352207" y="5920629"/>
            <a:ext cx="2632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The solutions are: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532258" y="5419917"/>
                <a:ext cx="37888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i="1" dirty="0" smtClean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3</m:t>
                      </m:r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2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1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2258" y="5419917"/>
                <a:ext cx="3788806" cy="461665"/>
              </a:xfrm>
              <a:prstGeom prst="rect">
                <a:avLst/>
              </a:prstGeom>
              <a:blipFill>
                <a:blip r:embed="rId5"/>
                <a:stretch>
                  <a:fillRect t="-2703" b="-18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675025" y="2383284"/>
                <a:ext cx="64633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(2)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5025" y="2383284"/>
                <a:ext cx="646331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1887" r="-1887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 bwMode="auto">
          <a:xfrm>
            <a:off x="5398502" y="5999825"/>
            <a:ext cx="6056317" cy="475942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675025" y="1948775"/>
                <a:ext cx="64633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chemeClr val="accent2"/>
                          </a:solidFill>
                        </a:rPr>
                        <m:t>1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5025" y="1948775"/>
                <a:ext cx="646331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1887" r="-1887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2430590" y="5375950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gives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043438" y="5920629"/>
                <a:ext cx="2060629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	 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2,</m:t>
                      </m:r>
                      <m:r>
                        <m:rPr>
                          <m:nor/>
                        </m:rPr>
                        <a:rPr lang="en-GB" sz="2400" b="0" i="1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y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7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3438" y="5920629"/>
                <a:ext cx="2060629" cy="506742"/>
              </a:xfrm>
              <a:prstGeom prst="rect">
                <a:avLst/>
              </a:prstGeom>
              <a:blipFill>
                <a:blip r:embed="rId8"/>
                <a:stretch>
                  <a:fillRect b="-19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532258" y="4088170"/>
                <a:ext cx="238744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3</m:t>
                      </m:r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1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1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2258" y="4088170"/>
                <a:ext cx="2387448" cy="461665"/>
              </a:xfrm>
              <a:prstGeom prst="rect">
                <a:avLst/>
              </a:prstGeom>
              <a:blipFill>
                <a:blip r:embed="rId9"/>
                <a:stretch>
                  <a:fillRect t="-2703" b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565780" y="5077958"/>
                <a:ext cx="35568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i="1" dirty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3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1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5780" y="5077958"/>
                <a:ext cx="3556856" cy="461665"/>
              </a:xfrm>
              <a:prstGeom prst="rect">
                <a:avLst/>
              </a:prstGeom>
              <a:blipFill>
                <a:blip r:embed="rId10"/>
                <a:stretch>
                  <a:fillRect t="-2703" b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430590" y="4574735"/>
                <a:ext cx="852176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Substituting the first solution into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equation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(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2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)</m:t>
                    </m:r>
                  </m:oMath>
                </a14:m>
                <a:r>
                  <a:rPr lang="en-US" sz="2400" dirty="0"/>
                  <a:t>: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0590" y="4574735"/>
                <a:ext cx="8521761" cy="461665"/>
              </a:xfrm>
              <a:prstGeom prst="rect">
                <a:avLst/>
              </a:prstGeom>
              <a:blipFill rotWithShape="0">
                <a:blip r:embed="rId11"/>
                <a:stretch>
                  <a:fillRect l="-1144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974463" y="4026436"/>
                <a:ext cx="1121910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2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4463" y="4026436"/>
                <a:ext cx="1121910" cy="50674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919706" y="5353499"/>
                <a:ext cx="755848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7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9706" y="5353499"/>
                <a:ext cx="755848" cy="50674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2398775" y="4080909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gives: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2" name="TextBox 15361"/>
              <p:cNvSpPr txBox="1"/>
              <p:nvPr/>
            </p:nvSpPr>
            <p:spPr>
              <a:xfrm>
                <a:off x="5842665" y="5899232"/>
                <a:ext cx="2707793" cy="876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	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1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, </m:t>
                      </m:r>
                      <m:r>
                        <m:rPr>
                          <m:nor/>
                        </m:rPr>
                        <a:rPr lang="en-GB" sz="2400" b="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y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2</m:t>
                      </m:r>
                    </m:oMath>
                  </m:oMathPara>
                </a14:m>
                <a:endParaRPr lang="en-US" sz="2400" dirty="0"/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62" name="TextBox 153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665" y="5899232"/>
                <a:ext cx="2707793" cy="87607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/>
          <p:cNvCxnSpPr/>
          <p:nvPr/>
        </p:nvCxnSpPr>
        <p:spPr bwMode="auto">
          <a:xfrm>
            <a:off x="9337589" y="2189180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 bwMode="auto">
          <a:xfrm>
            <a:off x="9337589" y="2656007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664166" y="2626297"/>
                <a:ext cx="3412075" cy="876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latin typeface="Times" pitchFamily="2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	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GB" sz="2400" b="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    </m:t>
                      </m:r>
                      <m:r>
                        <m:rPr>
                          <m:nor/>
                        </m:rPr>
                        <a:rPr lang="en-GB" sz="2400" b="0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or</m:t>
                      </m:r>
                      <m:r>
                        <m:rPr>
                          <m:nor/>
                        </m:rPr>
                        <a:rPr lang="en-GB" sz="2400" b="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    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latin typeface="Times" pitchFamily="2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	 2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  <a:latin typeface="Times" pitchFamily="2" charset="0"/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4166" y="2626297"/>
                <a:ext cx="3412075" cy="87607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413888" y="279238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570687" y="2626297"/>
            <a:ext cx="3271977" cy="563092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042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0" grpId="0"/>
      <p:bldP spid="11" grpId="0"/>
      <p:bldP spid="12" grpId="0"/>
      <p:bldP spid="24" grpId="0" animBg="1"/>
      <p:bldP spid="8" grpId="0"/>
      <p:bldP spid="21" grpId="0"/>
      <p:bldP spid="22" grpId="0"/>
      <p:bldP spid="23" grpId="0"/>
      <p:bldP spid="25" grpId="0"/>
      <p:bldP spid="26" grpId="0"/>
      <p:bldP spid="28" grpId="0"/>
      <p:bldP spid="29" grpId="0"/>
      <p:bldP spid="31" grpId="0"/>
      <p:bldP spid="15362" grpId="0"/>
      <p:bldP spid="2" grpId="0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Algebraic Solution of Simultaneous Equations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3631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F5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F5.3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3529" y="711862"/>
            <a:ext cx="96453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Example 1</a:t>
            </a:r>
            <a:r>
              <a:rPr lang="en-GB" sz="2400" dirty="0"/>
              <a:t>:  Solve</a:t>
            </a:r>
          </a:p>
          <a:p>
            <a:r>
              <a:rPr lang="en-GB" sz="2400" dirty="0"/>
              <a:t>	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779647" y="623826"/>
                <a:ext cx="1935145" cy="876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dirty="0" smtClean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3</m:t>
                      </m:r>
                      <m:r>
                        <m:rPr>
                          <m:nor/>
                        </m:rPr>
                        <a:rPr lang="en-US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baseline="30000" dirty="0"/>
                        <m:t>2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4</m:t>
                      </m:r>
                    </m:oMath>
                  </m:oMathPara>
                </a14:m>
                <a:endParaRPr lang="en-GB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GB" sz="2400" b="0" i="1" dirty="0" smtClean="0">
                          <a:latin typeface="Cambria Math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2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3</m:t>
                      </m:r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9647" y="623826"/>
                <a:ext cx="1935145" cy="876074"/>
              </a:xfrm>
              <a:prstGeom prst="rect">
                <a:avLst/>
              </a:prstGeom>
              <a:blipFill rotWithShape="1">
                <a:blip r:embed="rId3"/>
                <a:stretch>
                  <a:fillRect l="-6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43472" y="1525586"/>
                <a:ext cx="696511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	      </a:t>
                </a:r>
                <a:r>
                  <a:rPr lang="en-GB" sz="2400" b="1" dirty="0"/>
                  <a:t>Solution</a:t>
                </a:r>
                <a:r>
                  <a:rPr lang="en-GB" sz="2400" dirty="0"/>
                  <a:t>	        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latin typeface="Cambria Math" panose="02040503050406030204" pitchFamily="18" charset="0"/>
                      </a:rPr>
                      <m:t>           </m:t>
                    </m:r>
                    <m:r>
                      <m:rPr>
                        <m:nor/>
                      </m:rPr>
                      <a:rPr lang="en-GB" sz="2400" dirty="0" smtClean="0"/>
                      <m:t>3</m:t>
                    </m:r>
                    <m:r>
                      <m:rPr>
                        <m:nor/>
                      </m:rPr>
                      <a:rPr lang="en-US" sz="2400" i="1" dirty="0" smtClean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US" sz="2400" baseline="30000" dirty="0" smtClean="0"/>
                      <m:t>2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4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/>
                      <m:t>2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3</m:t>
                    </m:r>
                  </m:oMath>
                </a14:m>
                <a:endParaRPr lang="en-GB" sz="2400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dirty="0" smtClean="0"/>
                      <m:t>                           </m:t>
                    </m:r>
                    <m:r>
                      <m:rPr>
                        <m:nor/>
                      </m:rPr>
                      <a:rPr lang="en-GB" sz="2400" dirty="0"/>
                      <m:t>3</m:t>
                    </m:r>
                    <m:r>
                      <m:rPr>
                        <m:nor/>
                      </m:rPr>
                      <a:rPr lang="en-US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US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4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2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3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dirty="0" smtClean="0"/>
                      <m:t>0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1525586"/>
                <a:ext cx="6965119" cy="830997"/>
              </a:xfrm>
              <a:prstGeom prst="rect">
                <a:avLst/>
              </a:prstGeom>
              <a:blipFill>
                <a:blip r:embed="rId4"/>
                <a:stretch>
                  <a:fillRect l="-911" t="-6061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7536160" y="6069062"/>
            <a:ext cx="483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or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401601" y="5978471"/>
            <a:ext cx="1863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/>
              <a:t>And solving: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51784" y="2258666"/>
                <a:ext cx="37888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/>
                        <m:t> </m:t>
                      </m:r>
                      <m:r>
                        <m:rPr>
                          <m:nor/>
                        </m:rPr>
                        <a:rPr lang="en-GB" sz="2400" dirty="0"/>
                        <m:t>3</m:t>
                      </m:r>
                      <m:r>
                        <m:rPr>
                          <m:nor/>
                        </m:rPr>
                        <a:rPr lang="en-US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baseline="30000" dirty="0"/>
                        <m:t>2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2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7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0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2258666"/>
                <a:ext cx="3788806" cy="461665"/>
              </a:xfrm>
              <a:prstGeom prst="rect">
                <a:avLst/>
              </a:prstGeom>
              <a:blipFill>
                <a:blip r:embed="rId5"/>
                <a:stretch>
                  <a:fillRect l="-1338" t="-2703" b="-18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 bwMode="auto">
          <a:xfrm>
            <a:off x="4732576" y="6072610"/>
            <a:ext cx="6454545" cy="489728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51553" y="4560849"/>
            <a:ext cx="1879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Substituting: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959849" y="5996370"/>
                <a:ext cx="3257622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	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1.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23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 (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to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 2.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d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.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p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.)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9849" y="5996370"/>
                <a:ext cx="3257622" cy="506742"/>
              </a:xfrm>
              <a:prstGeom prst="rect">
                <a:avLst/>
              </a:prstGeom>
              <a:blipFill>
                <a:blip r:embed="rId6"/>
                <a:stretch>
                  <a:fillRect b="-19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986294" y="3133224"/>
                <a:ext cx="3042115" cy="882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s-IS" sz="2400" i="1" smtClean="0">
                          <a:latin typeface="Cambria Math" charset="0"/>
                        </a:rPr>
                        <m:t>𝑥</m:t>
                      </m:r>
                      <m:r>
                        <a:rPr lang="is-IS" sz="2400" i="1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is-I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s-IS" sz="2400" i="0" smtClean="0">
                              <a:latin typeface="Cambria Math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is-IS" sz="2400" i="0" smtClean="0">
                              <a:latin typeface="Cambria Math" charset="0"/>
                            </a:rPr>
                            <m:t>b</m:t>
                          </m:r>
                          <m:r>
                            <a:rPr lang="is-IS" sz="2400" i="0" smtClean="0">
                              <a:latin typeface="Cambria Math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is-IS" sz="24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is-I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is-IS" sz="2400" i="0" smtClean="0">
                                      <a:latin typeface="Cambria Math" charset="0"/>
                                    </a:rPr>
                                    <m:t>b</m:t>
                                  </m:r>
                                </m:e>
                                <m:sup>
                                  <m:r>
                                    <a:rPr lang="is-IS" sz="2400" i="0" smtClean="0">
                                      <a:latin typeface="Cambria Math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s-IS" sz="2400" i="0" smtClean="0">
                                  <a:latin typeface="Cambria Math" charset="0"/>
                                </a:rPr>
                                <m:t>−4</m:t>
                              </m:r>
                              <m:r>
                                <m:rPr>
                                  <m:sty m:val="p"/>
                                </m:rPr>
                                <a:rPr lang="is-IS" sz="2400" i="0" smtClean="0">
                                  <a:latin typeface="Cambria Math" charset="0"/>
                                </a:rPr>
                                <m:t>ac</m:t>
                              </m:r>
                            </m:e>
                          </m:rad>
                        </m:num>
                        <m:den>
                          <m:r>
                            <a:rPr lang="is-IS" sz="2400" i="0" smtClean="0">
                              <a:latin typeface="Cambria Math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is-IS" sz="2400" i="0" smtClean="0">
                              <a:latin typeface="Cambria Math" charset="0"/>
                            </a:rPr>
                            <m:t>a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	</m:t>
                      </m:r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6294" y="3133224"/>
                <a:ext cx="3042115" cy="882742"/>
              </a:xfrm>
              <a:prstGeom prst="rect">
                <a:avLst/>
              </a:prstGeom>
              <a:blipFill>
                <a:blip r:embed="rId7"/>
                <a:stretch>
                  <a:fillRect l="-2083" b="-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924291" y="3996298"/>
                <a:ext cx="59174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latin typeface="Cambria Math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400" i="0" dirty="0" smtClean="0">
                          <a:latin typeface="Cambria Math" charset="0"/>
                        </a:rPr>
                        <m:t>a</m:t>
                      </m:r>
                      <m:r>
                        <a:rPr lang="en-GB" sz="2400" i="0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dirty="0" smtClean="0"/>
                        <m:t>3,</m:t>
                      </m:r>
                      <m:r>
                        <a:rPr lang="en-GB" sz="2400" b="0" i="0" dirty="0" smtClean="0">
                          <a:latin typeface="Cambria Math" charset="0"/>
                        </a:rPr>
                        <m:t>   </m:t>
                      </m:r>
                      <m:r>
                        <m:rPr>
                          <m:sty m:val="p"/>
                        </m:rPr>
                        <a:rPr lang="en-GB" sz="2400" b="0" i="0" dirty="0" smtClean="0">
                          <a:latin typeface="Cambria Math" charset="0"/>
                        </a:rPr>
                        <m:t>b</m:t>
                      </m:r>
                      <m:r>
                        <a:rPr lang="en-GB" sz="2400" i="0">
                          <a:latin typeface="Cambria Math" charset="0"/>
                        </a:rPr>
                        <m:t>=</m:t>
                      </m:r>
                      <m:r>
                        <a:rPr lang="en-GB" sz="2400" i="0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2</m:t>
                      </m:r>
                      <m:r>
                        <m:rPr>
                          <m:nor/>
                        </m:rPr>
                        <a:rPr lang="en-GB" sz="2400" b="0" dirty="0" smtClean="0"/>
                        <m:t> </m:t>
                      </m:r>
                      <m:r>
                        <m:rPr>
                          <m:nor/>
                        </m:rPr>
                        <a:rPr lang="en-GB" sz="2400" b="0" dirty="0" smtClean="0"/>
                        <m:t>a</m:t>
                      </m:r>
                      <m:r>
                        <m:rPr>
                          <m:nor/>
                        </m:rPr>
                        <a:rPr lang="en-US" sz="2400" dirty="0"/>
                        <m:t>n</m:t>
                      </m:r>
                      <m:r>
                        <m:rPr>
                          <m:nor/>
                        </m:rPr>
                        <a:rPr lang="en-GB" sz="2400" b="0" dirty="0" smtClean="0"/>
                        <m:t>d</m:t>
                      </m:r>
                      <m:r>
                        <a:rPr lang="en-GB" sz="2400" b="0" i="0" dirty="0" smtClean="0">
                          <a:latin typeface="Cambria Math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400" b="0" i="0" dirty="0" smtClean="0">
                          <a:latin typeface="Cambria Math" charset="0"/>
                        </a:rPr>
                        <m:t>c</m:t>
                      </m:r>
                      <m:r>
                        <a:rPr lang="en-GB" sz="2400" i="0">
                          <a:latin typeface="Cambria Math" charset="0"/>
                        </a:rPr>
                        <m:t>=</m:t>
                      </m:r>
                      <m:r>
                        <a:rPr lang="en-GB" sz="2400" i="0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dirty="0" smtClean="0"/>
                        <m:t>7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4291" y="3996298"/>
                <a:ext cx="5917441" cy="461665"/>
              </a:xfrm>
              <a:prstGeom prst="rect">
                <a:avLst/>
              </a:prstGeom>
              <a:blipFill>
                <a:blip r:embed="rId8"/>
                <a:stretch>
                  <a:fillRect t="-2703" b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2466507" y="3959992"/>
            <a:ext cx="938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Here: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095215" y="4396111"/>
                <a:ext cx="2541786" cy="12355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x</m:t>
                      </m:r>
                      <m:r>
                        <a:rPr lang="en-GB" sz="2400" i="1" smtClean="0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  <m:f>
                        <m:fPr>
                          <m:ctrlPr>
                            <a:rPr lang="is-I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/>
                            <m:t>2</m:t>
                          </m:r>
                          <m:r>
                            <a:rPr lang="is-IS" sz="2400" i="1">
                              <a:latin typeface="Cambria Math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is-I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400" b="0" i="1" smtClean="0">
                                  <a:latin typeface="Cambria Math" charset="0"/>
                                </a:rPr>
                                <m:t>4+8</m:t>
                              </m:r>
                              <m:r>
                                <a:rPr lang="is-IS" sz="2400" i="1">
                                  <a:latin typeface="Cambria Math" charset="0"/>
                                </a:rPr>
                                <m:t>4</m:t>
                              </m:r>
                            </m:e>
                          </m:rad>
                        </m:num>
                        <m:den>
                          <m:r>
                            <m:rPr>
                              <m:nor/>
                            </m:rPr>
                            <a:rPr lang="en-GB" sz="2400" dirty="0"/>
                            <m:t>6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5215" y="4396111"/>
                <a:ext cx="2541786" cy="123559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099159" y="5147230"/>
                <a:ext cx="3327706" cy="8707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  <m:f>
                        <m:fPr>
                          <m:ctrlPr>
                            <a:rPr lang="is-I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/>
                            <m:t>2</m:t>
                          </m:r>
                          <m:r>
                            <a:rPr lang="en-GB" sz="2400" b="0" i="1" smtClean="0">
                              <a:latin typeface="Cambria Math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88</m:t>
                              </m:r>
                            </m:e>
                          </m:rad>
                        </m:num>
                        <m:den>
                          <m:r>
                            <m:rPr>
                              <m:nor/>
                            </m:rPr>
                            <a:rPr lang="en-GB" sz="2400" dirty="0"/>
                            <m:t>6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  <m:r>
                        <a:rPr lang="en-GB" sz="24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1.8968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159" y="5147230"/>
                <a:ext cx="3327706" cy="87075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472185" y="5243209"/>
                <a:ext cx="3327706" cy="7060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 smtClean="0">
                        <a:latin typeface="Times" pitchFamily="2" charset="0"/>
                      </a:rPr>
                      <m:t>x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/>
                      <m:t>	</m:t>
                    </m:r>
                    <m:f>
                      <m:fPr>
                        <m:ctrlPr>
                          <a:rPr lang="is-I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/>
                          <m:t>2</m:t>
                        </m:r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GB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88</m:t>
                            </m:r>
                          </m:e>
                        </m:rad>
                      </m:num>
                      <m:den>
                        <m:r>
                          <m:rPr>
                            <m:nor/>
                          </m:rPr>
                          <a:rPr lang="en-GB" sz="2400" dirty="0"/>
                          <m:t>6</m:t>
                        </m:r>
                      </m:den>
                    </m:f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1.2301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185" y="5243209"/>
                <a:ext cx="3327706" cy="706091"/>
              </a:xfrm>
              <a:prstGeom prst="rect">
                <a:avLst/>
              </a:prstGeom>
              <a:blipFill>
                <a:blip r:embed="rId11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2333529" y="2689807"/>
            <a:ext cx="9098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This quadratic does not </a:t>
            </a:r>
            <a:r>
              <a:rPr lang="en-US" sz="2400" dirty="0" err="1"/>
              <a:t>factorise</a:t>
            </a:r>
            <a:r>
              <a:rPr lang="en-US" sz="2400" dirty="0"/>
              <a:t>, so we need to use the formula: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2" name="TextBox 15361"/>
              <p:cNvSpPr txBox="1"/>
              <p:nvPr/>
            </p:nvSpPr>
            <p:spPr>
              <a:xfrm>
                <a:off x="5014981" y="5978471"/>
                <a:ext cx="2540504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  <a:latin typeface="Times" pitchFamily="2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	1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. (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to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 2.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d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.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p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.)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62" name="TextBox 153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4981" y="5978471"/>
                <a:ext cx="2540504" cy="506742"/>
              </a:xfrm>
              <a:prstGeom prst="rect">
                <a:avLst/>
              </a:prstGeom>
              <a:blipFill>
                <a:blip r:embed="rId12"/>
                <a:stretch>
                  <a:fillRect b="-19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/>
          <p:cNvCxnSpPr/>
          <p:nvPr/>
        </p:nvCxnSpPr>
        <p:spPr bwMode="auto">
          <a:xfrm>
            <a:off x="8249085" y="985518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 bwMode="auto">
          <a:xfrm>
            <a:off x="8249085" y="1347031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548844" y="726879"/>
                <a:ext cx="64633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(1)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844" y="726879"/>
                <a:ext cx="646331" cy="461665"/>
              </a:xfrm>
              <a:prstGeom prst="rect">
                <a:avLst/>
              </a:prstGeom>
              <a:blipFill rotWithShape="0">
                <a:blip r:embed="rId13"/>
                <a:stretch>
                  <a:fillRect l="-1887" r="-1887" b="-2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548844" y="1057233"/>
                <a:ext cx="64633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2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844" y="1057233"/>
                <a:ext cx="646331" cy="461665"/>
              </a:xfrm>
              <a:prstGeom prst="rect">
                <a:avLst/>
              </a:prstGeom>
              <a:blipFill rotWithShape="0">
                <a:blip r:embed="rId14"/>
                <a:stretch>
                  <a:fillRect l="-1887" r="-1887" b="-2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36247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0" grpId="0"/>
      <p:bldP spid="11" grpId="0"/>
      <p:bldP spid="24" grpId="0" animBg="1"/>
      <p:bldP spid="21" grpId="0"/>
      <p:bldP spid="22" grpId="0"/>
      <p:bldP spid="23" grpId="0"/>
      <p:bldP spid="25" grpId="0"/>
      <p:bldP spid="26" grpId="0"/>
      <p:bldP spid="28" grpId="0"/>
      <p:bldP spid="29" grpId="0"/>
      <p:bldP spid="30" grpId="0"/>
      <p:bldP spid="31" grpId="0"/>
      <p:bldP spid="15362" grpId="0"/>
      <p:bldP spid="2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Algebraic Solution of Simultaneous Equations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F5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F5.3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52207" y="766960"/>
                <a:ext cx="964533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The values of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GB" sz="2400" dirty="0"/>
                  <a:t> are now substituted into one of the original equations to find the corresponding values of </a:t>
                </a:r>
                <a:r>
                  <a:rPr lang="en-GB" sz="2400" i="1" dirty="0">
                    <a:latin typeface="Times" pitchFamily="2" charset="0"/>
                  </a:rPr>
                  <a:t>y</a:t>
                </a:r>
                <a:r>
                  <a:rPr lang="en-GB" sz="2400" dirty="0"/>
                  <a:t>. </a:t>
                </a:r>
              </a:p>
              <a:p>
                <a:pPr algn="ctr"/>
                <a:r>
                  <a:rPr lang="en-GB" sz="2400" dirty="0"/>
                  <a:t>It is usually easier to use the linear equation for this.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2207" y="766960"/>
                <a:ext cx="9645335" cy="1200329"/>
              </a:xfrm>
              <a:prstGeom prst="rect">
                <a:avLst/>
              </a:prstGeom>
              <a:blipFill rotWithShape="1">
                <a:blip r:embed="rId3"/>
                <a:stretch>
                  <a:fillRect l="-316" t="-3553" r="-948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207301" y="1932737"/>
                <a:ext cx="1935145" cy="876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dirty="0" smtClean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3</m:t>
                      </m:r>
                      <m:r>
                        <m:rPr>
                          <m:nor/>
                        </m:rPr>
                        <a:rPr lang="en-US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baseline="30000" dirty="0"/>
                        <m:t>2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4</m:t>
                      </m:r>
                    </m:oMath>
                  </m:oMathPara>
                </a14:m>
                <a:endParaRPr lang="en-GB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i="1" dirty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2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3</m:t>
                      </m:r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7301" y="1932737"/>
                <a:ext cx="1935145" cy="876074"/>
              </a:xfrm>
              <a:prstGeom prst="rect">
                <a:avLst/>
              </a:prstGeom>
              <a:blipFill>
                <a:blip r:embed="rId4"/>
                <a:stretch>
                  <a:fillRect l="-654" t="-1429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413889" y="3256348"/>
                <a:ext cx="8088052" cy="876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Substituting the first solution into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equation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accent2"/>
                        </a:solidFill>
                      </a:rPr>
                      <m:t>(</m:t>
                    </m:r>
                    <m:r>
                      <m:rPr>
                        <m:nor/>
                      </m:rPr>
                      <a:rPr lang="en-US" sz="2400" dirty="0" smtClean="0">
                        <a:solidFill>
                          <a:schemeClr val="accent2"/>
                        </a:solidFill>
                      </a:rPr>
                      <m:t>2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accent2"/>
                        </a:solidFill>
                      </a:rPr>
                      <m:t>)</m:t>
                    </m:r>
                  </m:oMath>
                </a14:m>
                <a:r>
                  <a:rPr lang="en-US" sz="2400" dirty="0"/>
                  <a:t>:</a:t>
                </a:r>
              </a:p>
              <a:p>
                <a:r>
                  <a:rPr lang="en-US" sz="2400" dirty="0"/>
                  <a:t>								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dirty="0"/>
                      <m:t>2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3	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3889" y="3256348"/>
                <a:ext cx="8088052" cy="876074"/>
              </a:xfrm>
              <a:prstGeom prst="rect">
                <a:avLst/>
              </a:prstGeom>
              <a:blipFill>
                <a:blip r:embed="rId5"/>
                <a:stretch>
                  <a:fillRect l="-1097" t="-4286" b="-1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7977832" y="5958019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/>
              <a:t>and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340177" y="6033969"/>
            <a:ext cx="2632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The solutions are: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237185" y="5453156"/>
                <a:ext cx="41805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i="1" dirty="0" smtClean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2</m:t>
                      </m:r>
                      <m:r>
                        <a:rPr lang="en-GB" sz="2400" b="0" i="1" dirty="0" smtClean="0">
                          <a:latin typeface="Cambria Math" charset="0"/>
                        </a:rPr>
                        <m:t> </m:t>
                      </m:r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400" b="0" i="1" smtClean="0">
                          <a:latin typeface="Cambria Math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1.2301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3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7185" y="5453156"/>
                <a:ext cx="4180524" cy="461665"/>
              </a:xfrm>
              <a:prstGeom prst="rect">
                <a:avLst/>
              </a:prstGeom>
              <a:blipFill>
                <a:blip r:embed="rId6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675025" y="2383284"/>
                <a:ext cx="64633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(2)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5025" y="2383284"/>
                <a:ext cx="646331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1887" r="-1887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 bwMode="auto">
          <a:xfrm>
            <a:off x="5111551" y="5971038"/>
            <a:ext cx="6861515" cy="475942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675025" y="1948775"/>
                <a:ext cx="64633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chemeClr val="accent2"/>
                          </a:solidFill>
                        </a:rPr>
                        <m:t>1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5025" y="1948775"/>
                <a:ext cx="646331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1887" r="-1887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2430590" y="5375950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gives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775332" y="5914821"/>
                <a:ext cx="3197735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	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1.23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,</m:t>
                      </m:r>
                      <m:r>
                        <m:rPr>
                          <m:nor/>
                        </m:rPr>
                        <a:rPr lang="en-GB" sz="2400" b="0" i="1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y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0.5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4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5332" y="5914821"/>
                <a:ext cx="3197735" cy="506742"/>
              </a:xfrm>
              <a:prstGeom prst="rect">
                <a:avLst/>
              </a:prstGeom>
              <a:blipFill>
                <a:blip r:embed="rId9"/>
                <a:stretch>
                  <a:fillRect b="-170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221663" y="4090531"/>
                <a:ext cx="298190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i="1" dirty="0" smtClean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2</m:t>
                      </m:r>
                      <m:r>
                        <a:rPr lang="en-GB" sz="2400" b="0" i="1" dirty="0" smtClean="0">
                          <a:latin typeface="Cambria Math" charset="0"/>
                        </a:rPr>
                        <m:t> </m:t>
                      </m:r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400" b="0" i="1" smtClean="0">
                          <a:latin typeface="Cambria Math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1.8968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3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1663" y="4090531"/>
                <a:ext cx="2981907" cy="461665"/>
              </a:xfrm>
              <a:prstGeom prst="rect">
                <a:avLst/>
              </a:prstGeom>
              <a:blipFill>
                <a:blip r:embed="rId10"/>
                <a:stretch>
                  <a:fillRect l="-424" t="-2703" b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237185" y="5006150"/>
                <a:ext cx="35568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i="1" dirty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2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3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7185" y="5006150"/>
                <a:ext cx="3556856" cy="461665"/>
              </a:xfrm>
              <a:prstGeom prst="rect">
                <a:avLst/>
              </a:prstGeom>
              <a:blipFill>
                <a:blip r:embed="rId11"/>
                <a:stretch>
                  <a:fillRect t="-2632"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430590" y="4574735"/>
                <a:ext cx="852176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Substituting the first solution into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equation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(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2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)</m:t>
                    </m:r>
                  </m:oMath>
                </a14:m>
                <a:r>
                  <a:rPr lang="en-US" sz="2400" dirty="0"/>
                  <a:t>: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0590" y="4574735"/>
                <a:ext cx="8521761" cy="461665"/>
              </a:xfrm>
              <a:prstGeom prst="rect">
                <a:avLst/>
              </a:prstGeom>
              <a:blipFill rotWithShape="0">
                <a:blip r:embed="rId12"/>
                <a:stretch>
                  <a:fillRect l="-1144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9261487" y="4040688"/>
                <a:ext cx="1523687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6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.7936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1487" y="4040688"/>
                <a:ext cx="1523687" cy="50674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9297164" y="5419219"/>
                <a:ext cx="1525289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0.539</m:t>
                      </m:r>
                      <m:r>
                        <a:rPr lang="en-GB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7164" y="5419219"/>
                <a:ext cx="1525289" cy="50674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2398775" y="4080909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gives: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2" name="TextBox 15361"/>
              <p:cNvSpPr txBox="1"/>
              <p:nvPr/>
            </p:nvSpPr>
            <p:spPr>
              <a:xfrm>
                <a:off x="5211191" y="5925961"/>
                <a:ext cx="2831673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	1.90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, </m:t>
                      </m:r>
                      <m:r>
                        <m:rPr>
                          <m:nor/>
                        </m:rPr>
                        <a:rPr lang="en-GB" sz="2400" b="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y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6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.79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62" name="TextBox 153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1191" y="5925961"/>
                <a:ext cx="2831673" cy="506742"/>
              </a:xfrm>
              <a:prstGeom prst="rect">
                <a:avLst/>
              </a:prstGeom>
              <a:blipFill>
                <a:blip r:embed="rId15"/>
                <a:stretch>
                  <a:fillRect b="-170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/>
          <p:cNvCxnSpPr/>
          <p:nvPr/>
        </p:nvCxnSpPr>
        <p:spPr bwMode="auto">
          <a:xfrm>
            <a:off x="9337589" y="2189180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 bwMode="auto">
          <a:xfrm>
            <a:off x="9421820" y="2643680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30590" y="2211029"/>
                <a:ext cx="2199641" cy="12904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	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	1.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8968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	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1.23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01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0590" y="2211029"/>
                <a:ext cx="2199641" cy="129048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413888" y="279238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304432" y="2240109"/>
            <a:ext cx="2231456" cy="934292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8248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0" grpId="0"/>
      <p:bldP spid="11" grpId="0"/>
      <p:bldP spid="12" grpId="0"/>
      <p:bldP spid="24" grpId="0" animBg="1"/>
      <p:bldP spid="8" grpId="0"/>
      <p:bldP spid="21" grpId="0"/>
      <p:bldP spid="22" grpId="0"/>
      <p:bldP spid="23" grpId="0"/>
      <p:bldP spid="25" grpId="0"/>
      <p:bldP spid="26" grpId="0"/>
      <p:bldP spid="28" grpId="0"/>
      <p:bldP spid="29" grpId="0"/>
      <p:bldP spid="31" grpId="0"/>
      <p:bldP spid="15362" grpId="0"/>
      <p:bldP spid="2" grpId="0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Algebraic Solution of Simultaneous Equations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05" y="105854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F5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F5.3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2207" y="766960"/>
            <a:ext cx="96453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Example 2:</a:t>
            </a:r>
          </a:p>
          <a:p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734573" y="744421"/>
                <a:ext cx="1913794" cy="876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US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  <m:r>
                      <m:rPr>
                        <m:nor/>
                      </m:rPr>
                      <a:rPr lang="en-US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10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i="1" dirty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2	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4573" y="744421"/>
                <a:ext cx="1913794" cy="876074"/>
              </a:xfrm>
              <a:prstGeom prst="rect">
                <a:avLst/>
              </a:prstGeom>
              <a:blipFill>
                <a:blip r:embed="rId3"/>
                <a:stretch>
                  <a:fillRect l="-662" t="-5714" r="-1987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398774" y="1997649"/>
                <a:ext cx="95987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Solution:</a:t>
                </a:r>
                <a:r>
                  <a:rPr lang="en-GB" sz="2400" dirty="0"/>
                  <a:t> In this case, we use the value of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  <m:r>
                      <a:rPr lang="en-GB" sz="2400" i="1" dirty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from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equation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accent2"/>
                        </a:solidFill>
                      </a:rPr>
                      <m:t>(</m:t>
                    </m:r>
                    <m:r>
                      <m:rPr>
                        <m:nor/>
                      </m:rPr>
                      <a:rPr lang="en-US" sz="2400" dirty="0" smtClean="0">
                        <a:solidFill>
                          <a:schemeClr val="accent2"/>
                        </a:solidFill>
                      </a:rPr>
                      <m:t>2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accent2"/>
                        </a:solidFill>
                      </a:rPr>
                      <m:t>) </m:t>
                    </m:r>
                  </m:oMath>
                </a14:m>
                <a:r>
                  <a:rPr lang="en-US" sz="2400" dirty="0"/>
                  <a:t>and substitute it into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equation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(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accent2"/>
                        </a:solidFill>
                      </a:rPr>
                      <m:t>1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774" y="1997649"/>
                <a:ext cx="9598767" cy="830997"/>
              </a:xfrm>
              <a:prstGeom prst="rect">
                <a:avLst/>
              </a:prstGeom>
              <a:blipFill>
                <a:blip r:embed="rId4"/>
                <a:stretch>
                  <a:fillRect l="-925" t="-4478" b="-13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7009615" y="5997029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and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327361" y="6010046"/>
                <a:ext cx="177324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2400" dirty="0"/>
                  <a:t>Solve for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a:rPr lang="en-GB" sz="24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:</a:t>
                </a:r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361" y="6010046"/>
                <a:ext cx="1773242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5155" t="-9211" r="-4467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446605" y="4995710"/>
                <a:ext cx="41805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 smtClean="0">
                          <a:latin typeface="Cambria Math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3</m:t>
                      </m:r>
                      <m:r>
                        <a:rPr lang="en-GB" sz="2400" b="0" i="0" dirty="0" smtClean="0">
                          <a:latin typeface="Cambria Math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GB" sz="2400" dirty="0">
                          <a:latin typeface="Cambria Math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1</m:t>
                      </m:r>
                      <m:r>
                        <a:rPr lang="en-GB" sz="2400" dirty="0">
                          <a:latin typeface="Cambria Math" charset="0"/>
                        </a:rPr>
                        <m:t>)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6605" y="4995710"/>
                <a:ext cx="4180524" cy="461665"/>
              </a:xfrm>
              <a:prstGeom prst="rect">
                <a:avLst/>
              </a:prstGeom>
              <a:blipFill>
                <a:blip r:embed="rId6"/>
                <a:stretch>
                  <a:fillRect l="-1212" b="-2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529348" y="1077028"/>
                <a:ext cx="64633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(2)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9348" y="1077028"/>
                <a:ext cx="646331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1887" r="-1887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 bwMode="auto">
          <a:xfrm>
            <a:off x="5279231" y="5982752"/>
            <a:ext cx="3837851" cy="475942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529348" y="744421"/>
                <a:ext cx="64633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chemeClr val="accent2"/>
                          </a:solidFill>
                        </a:rPr>
                        <m:t>1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9348" y="744421"/>
                <a:ext cx="646331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1887" r="-1887" b="-2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2398774" y="4062000"/>
            <a:ext cx="1760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Simplifying: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792483" y="5932283"/>
                <a:ext cx="1080167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	1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2483" y="5932283"/>
                <a:ext cx="1080167" cy="506742"/>
              </a:xfrm>
              <a:prstGeom prst="rect">
                <a:avLst/>
              </a:prstGeom>
              <a:blipFill>
                <a:blip r:embed="rId9"/>
                <a:stretch>
                  <a:fillRect b="-19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352584" y="3662497"/>
                <a:ext cx="41997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1" dirty="0" smtClean="0">
                          <a:latin typeface="Times" pitchFamily="2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i="1" baseline="30000" dirty="0">
                          <a:latin typeface="Times" pitchFamily="2" charset="0"/>
                        </a:rPr>
                        <m:t>2</m:t>
                      </m:r>
                      <m:r>
                        <a:rPr lang="en-GB" sz="2400" b="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i="1" baseline="30000" dirty="0">
                          <a:latin typeface="Times" pitchFamily="2" charset="0"/>
                        </a:rPr>
                        <m:t>2</m:t>
                      </m:r>
                      <m:r>
                        <a:rPr lang="en-GB" sz="2400" b="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 smtClean="0">
                          <a:latin typeface="Times" pitchFamily="2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b="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 smtClean="0">
                          <a:latin typeface="Times" pitchFamily="2" charset="0"/>
                        </a:rPr>
                        <m:t>4</m:t>
                      </m:r>
                      <m:r>
                        <a:rPr lang="en-GB" sz="2400" b="0" i="0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 10</m:t>
                      </m:r>
                    </m:oMath>
                  </m:oMathPara>
                </a14:m>
                <a:endParaRPr lang="en-GB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2584" y="3662497"/>
                <a:ext cx="4199799" cy="461665"/>
              </a:xfrm>
              <a:prstGeom prst="rect">
                <a:avLst/>
              </a:prstGeom>
              <a:blipFill>
                <a:blip r:embed="rId10"/>
                <a:stretch>
                  <a:fillRect l="-1205" b="-18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869939" y="4081203"/>
                <a:ext cx="35568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 smtClean="0">
                          <a:latin typeface="Times" pitchFamily="2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sz="2400" i="1" dirty="0" smtClean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i="1" baseline="30000" dirty="0" smtClean="0">
                          <a:latin typeface="Times" pitchFamily="2" charset="0"/>
                        </a:rPr>
                        <m:t>2</m:t>
                      </m:r>
                      <m:r>
                        <a:rPr lang="en-GB" sz="2400" b="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 smtClean="0">
                          <a:latin typeface="Times" pitchFamily="2" charset="0"/>
                        </a:rPr>
                        <m:t>6</m:t>
                      </m:r>
                      <m:r>
                        <a:rPr lang="en-GB" sz="2400" b="0" i="0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 0</m:t>
                      </m:r>
                    </m:oMath>
                  </m:oMathPara>
                </a14:m>
                <a:endParaRPr lang="en-GB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9939" y="4081203"/>
                <a:ext cx="3556856" cy="461665"/>
              </a:xfrm>
              <a:prstGeom prst="rect">
                <a:avLst/>
              </a:prstGeom>
              <a:blipFill>
                <a:blip r:embed="rId11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591944" y="5429357"/>
                <a:ext cx="852176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3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0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        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1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5429357"/>
                <a:ext cx="8521761" cy="461665"/>
              </a:xfrm>
              <a:prstGeom prst="rect">
                <a:avLst/>
              </a:prstGeom>
              <a:blipFill>
                <a:blip r:embed="rId12"/>
                <a:stretch>
                  <a:fillRect t="-2703" b="-18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352079" y="1111548"/>
                <a:ext cx="1131015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chemeClr val="accent2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chemeClr val="accent2"/>
                          </a:solidFill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chemeClr val="accent2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 2	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2079" y="1111548"/>
                <a:ext cx="1131015" cy="506742"/>
              </a:xfrm>
              <a:prstGeom prst="rect">
                <a:avLst/>
              </a:prstGeom>
              <a:blipFill>
                <a:blip r:embed="rId13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2381204" y="3545823"/>
            <a:ext cx="1811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Expanding: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2" name="TextBox 15361"/>
              <p:cNvSpPr txBox="1"/>
              <p:nvPr/>
            </p:nvSpPr>
            <p:spPr>
              <a:xfrm>
                <a:off x="5625360" y="5941491"/>
                <a:ext cx="1572796" cy="506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	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3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362" name="TextBox 153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5360" y="5941491"/>
                <a:ext cx="1572796" cy="506742"/>
              </a:xfrm>
              <a:prstGeom prst="rect">
                <a:avLst/>
              </a:prstGeom>
              <a:blipFill>
                <a:blip r:embed="rId14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/>
          <p:cNvCxnSpPr/>
          <p:nvPr/>
        </p:nvCxnSpPr>
        <p:spPr bwMode="auto">
          <a:xfrm>
            <a:off x="9012673" y="1043192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 bwMode="auto">
          <a:xfrm>
            <a:off x="9012673" y="1344142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770874" y="2811247"/>
                <a:ext cx="3053528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baseline="30000" dirty="0"/>
                        <m:t>2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1" dirty="0" smtClean="0"/>
                        <m:t>     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US" sz="2400" baseline="30000" dirty="0"/>
                        <m:t>2</m:t>
                      </m:r>
                      <m:r>
                        <m:rPr>
                          <m:nor/>
                        </m:rPr>
                        <a:rPr lang="en-GB" sz="2400" b="0" i="0" baseline="30000" dirty="0" smtClean="0"/>
                        <m:t>       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 10</m:t>
                      </m:r>
                    </m:oMath>
                  </m:oMathPara>
                </a14:m>
                <a:endParaRPr lang="en-GB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i="1" dirty="0" smtClean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baseline="30000" dirty="0" smtClean="0"/>
                        <m:t>2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(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2</m:t>
                      </m:r>
                      <m:r>
                        <m:rPr>
                          <m:nor/>
                        </m:rPr>
                        <a:rPr lang="en-GB" sz="2400" b="0" dirty="0" smtClean="0"/>
                        <m:t>)</m:t>
                      </m:r>
                      <m:r>
                        <m:rPr>
                          <m:nor/>
                        </m:rPr>
                        <a:rPr lang="en-US" sz="2400" baseline="30000" dirty="0"/>
                        <m:t>2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 10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0874" y="2811247"/>
                <a:ext cx="3053528" cy="830997"/>
              </a:xfrm>
              <a:prstGeom prst="rect">
                <a:avLst/>
              </a:prstGeom>
              <a:blipFill rotWithShape="1">
                <a:blip r:embed="rId15"/>
                <a:stretch>
                  <a:fillRect b="-102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413888" y="279238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901680" y="4538457"/>
                <a:ext cx="25929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baseline="30000" dirty="0"/>
                        <m:t>2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2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3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 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1680" y="4538457"/>
                <a:ext cx="2592954" cy="461665"/>
              </a:xfrm>
              <a:prstGeom prst="rect">
                <a:avLst/>
              </a:prstGeom>
              <a:blipFill>
                <a:blip r:embed="rId16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2352207" y="5047984"/>
            <a:ext cx="17764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Factorising</a:t>
            </a:r>
            <a:r>
              <a:rPr lang="en-US" sz="24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519550" y="3200832"/>
                <a:ext cx="11133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solidFill>
                            <a:schemeClr val="accent2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chemeClr val="accent2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 2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9550" y="3200832"/>
                <a:ext cx="1113382" cy="46166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2381204" y="4502799"/>
            <a:ext cx="2428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Simplifies again: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2643815" y="1329738"/>
            <a:ext cx="25523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This is the equation of a circle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86263" y="1814513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cxnSp>
        <p:nvCxnSpPr>
          <p:cNvPr id="34" name="Straight Arrow Connector 33"/>
          <p:cNvCxnSpPr>
            <a:stCxn id="18" idx="3"/>
          </p:cNvCxnSpPr>
          <p:nvPr/>
        </p:nvCxnSpPr>
        <p:spPr bwMode="auto">
          <a:xfrm flipV="1">
            <a:off x="5196117" y="1060958"/>
            <a:ext cx="538456" cy="42266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9526658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0" grpId="0"/>
      <p:bldP spid="11" grpId="0"/>
      <p:bldP spid="12" grpId="0"/>
      <p:bldP spid="24" grpId="0" animBg="1"/>
      <p:bldP spid="8" grpId="0"/>
      <p:bldP spid="21" grpId="0"/>
      <p:bldP spid="22" grpId="0"/>
      <p:bldP spid="23" grpId="0"/>
      <p:bldP spid="25" grpId="0"/>
      <p:bldP spid="26" grpId="0"/>
      <p:bldP spid="28" grpId="0"/>
      <p:bldP spid="31" grpId="0"/>
      <p:bldP spid="15362" grpId="0"/>
      <p:bldP spid="2" grpId="0"/>
      <p:bldP spid="14" grpId="0"/>
      <p:bldP spid="15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Algebraic Solution of Simultaneous Equations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F5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F5.3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52207" y="766960"/>
                <a:ext cx="964533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The values of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</m:oMath>
                </a14:m>
                <a:r>
                  <a:rPr lang="en-GB" sz="2400" dirty="0"/>
                  <a:t> are now substituted into one of the original equations to find the corresponding values of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/>
                      </a:rPr>
                      <m:t>𝑦</m:t>
                    </m:r>
                  </m:oMath>
                </a14:m>
                <a:r>
                  <a:rPr lang="en-GB" sz="2400" dirty="0"/>
                  <a:t>. </a:t>
                </a:r>
              </a:p>
              <a:p>
                <a:pPr algn="ctr"/>
                <a:r>
                  <a:rPr lang="en-GB" sz="2400" dirty="0"/>
                  <a:t>It is usually easier to use the linear equation for this.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2207" y="766960"/>
                <a:ext cx="9645335" cy="1200329"/>
              </a:xfrm>
              <a:prstGeom prst="rect">
                <a:avLst/>
              </a:prstGeom>
              <a:blipFill rotWithShape="1">
                <a:blip r:embed="rId3"/>
                <a:stretch>
                  <a:fillRect l="-126" t="-3553" r="-759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161615" y="1932737"/>
                <a:ext cx="1913794" cy="876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US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  <m:r>
                      <m:rPr>
                        <m:nor/>
                      </m:rPr>
                      <a:rPr lang="en-US" sz="2400" baseline="30000" dirty="0"/>
                      <m:t>2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10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i="1" dirty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2	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1615" y="1932737"/>
                <a:ext cx="1913794" cy="876074"/>
              </a:xfrm>
              <a:prstGeom prst="rect">
                <a:avLst/>
              </a:prstGeom>
              <a:blipFill>
                <a:blip r:embed="rId4"/>
                <a:stretch>
                  <a:fillRect t="-4286" r="-1974" b="-1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413889" y="3256348"/>
                <a:ext cx="8088052" cy="876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Substituting the first solution into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equation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accent2"/>
                        </a:solidFill>
                      </a:rPr>
                      <m:t>(</m:t>
                    </m:r>
                    <m:r>
                      <m:rPr>
                        <m:nor/>
                      </m:rPr>
                      <a:rPr lang="en-US" sz="2400" dirty="0" smtClean="0">
                        <a:solidFill>
                          <a:schemeClr val="accent2"/>
                        </a:solidFill>
                      </a:rPr>
                      <m:t>2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accent2"/>
                        </a:solidFill>
                      </a:rPr>
                      <m:t>)</m:t>
                    </m:r>
                  </m:oMath>
                </a14:m>
                <a:r>
                  <a:rPr lang="en-US" sz="2400" dirty="0"/>
                  <a:t>:</a:t>
                </a:r>
              </a:p>
              <a:p>
                <a:r>
                  <a:rPr lang="en-US" sz="2400" dirty="0"/>
                  <a:t>								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2</m:t>
                    </m:r>
                    <m:r>
                      <m:rPr>
                        <m:nor/>
                      </m:rPr>
                      <a:rPr lang="en-GB" sz="2400" dirty="0"/>
                      <m:t>	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3889" y="3256348"/>
                <a:ext cx="8088052" cy="876074"/>
              </a:xfrm>
              <a:prstGeom prst="rect">
                <a:avLst/>
              </a:prstGeom>
              <a:blipFill>
                <a:blip r:embed="rId5"/>
                <a:stretch>
                  <a:fillRect l="-1097" t="-4286" b="-1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7977832" y="5958019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and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340177" y="6033969"/>
            <a:ext cx="2632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The solutions are: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237185" y="5453156"/>
                <a:ext cx="41805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1</m:t>
                      </m:r>
                      <m:r>
                        <a:rPr lang="en-GB" sz="2400" i="1" dirty="0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2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7185" y="5453156"/>
                <a:ext cx="4180524" cy="461665"/>
              </a:xfrm>
              <a:prstGeom prst="rect">
                <a:avLst/>
              </a:prstGeom>
              <a:blipFill>
                <a:blip r:embed="rId6"/>
                <a:stretch>
                  <a:fillRect b="-2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689952" y="2336956"/>
                <a:ext cx="64633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(2)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9952" y="2336956"/>
                <a:ext cx="646331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1887" r="-1887" b="-2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 bwMode="auto">
          <a:xfrm>
            <a:off x="5111552" y="5971038"/>
            <a:ext cx="5840800" cy="475942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675025" y="1948775"/>
                <a:ext cx="64633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chemeClr val="accent2"/>
                          </a:solidFill>
                        </a:rPr>
                        <m:t>1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5025" y="1948775"/>
                <a:ext cx="646331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1887" r="-1887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2430590" y="5375950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gives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319517" y="5886263"/>
                <a:ext cx="3081308" cy="506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	1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,</m:t>
                      </m:r>
                      <m:r>
                        <m:rPr>
                          <m:nor/>
                        </m:rPr>
                        <a:rPr lang="en-GB" sz="2400" b="0" i="1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y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3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9517" y="5886263"/>
                <a:ext cx="3081308" cy="506742"/>
              </a:xfrm>
              <a:prstGeom prst="rect">
                <a:avLst/>
              </a:prstGeom>
              <a:blipFill>
                <a:blip r:embed="rId9"/>
                <a:stretch>
                  <a:fillRect b="-19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221663" y="4090531"/>
                <a:ext cx="20345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i="1" dirty="0" smtClean="0"/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3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2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1663" y="4090531"/>
                <a:ext cx="2034577" cy="461665"/>
              </a:xfrm>
              <a:prstGeom prst="rect">
                <a:avLst/>
              </a:prstGeom>
              <a:blipFill>
                <a:blip r:embed="rId10"/>
                <a:stretch>
                  <a:fillRect l="-621" t="-2703" b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237185" y="5006150"/>
                <a:ext cx="35568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y</m:t>
                      </m:r>
                      <m:r>
                        <a:rPr lang="en-GB" sz="2400" b="0" i="1" dirty="0" smtClean="0">
                          <a:latin typeface="Cambria Math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2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7185" y="5006150"/>
                <a:ext cx="3556856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342" b="-118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430590" y="4574735"/>
                <a:ext cx="852176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Substituting the </a:t>
                </a:r>
                <a:r>
                  <a:rPr lang="en-GB" sz="2400"/>
                  <a:t>first solution </a:t>
                </a:r>
                <a:r>
                  <a:rPr lang="en-GB" sz="2400" dirty="0"/>
                  <a:t>into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equation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(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2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)</m:t>
                    </m:r>
                  </m:oMath>
                </a14:m>
                <a:r>
                  <a:rPr lang="en-US" sz="2400" dirty="0"/>
                  <a:t>: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0590" y="4574735"/>
                <a:ext cx="8521761" cy="461665"/>
              </a:xfrm>
              <a:prstGeom prst="rect">
                <a:avLst/>
              </a:prstGeom>
              <a:blipFill rotWithShape="0">
                <a:blip r:embed="rId12"/>
                <a:stretch>
                  <a:fillRect l="-1144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116107" y="4030330"/>
                <a:ext cx="1121910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1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6107" y="4030330"/>
                <a:ext cx="1121910" cy="50674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942392" y="5386480"/>
                <a:ext cx="755848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3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2392" y="5386480"/>
                <a:ext cx="755848" cy="506742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2398775" y="4080909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gives: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2" name="TextBox 15361"/>
              <p:cNvSpPr txBox="1"/>
              <p:nvPr/>
            </p:nvSpPr>
            <p:spPr>
              <a:xfrm>
                <a:off x="5211191" y="5925961"/>
                <a:ext cx="2706190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	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3, </m:t>
                      </m:r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y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362" name="TextBox 153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1191" y="5925961"/>
                <a:ext cx="2706190" cy="506742"/>
              </a:xfrm>
              <a:prstGeom prst="rect">
                <a:avLst/>
              </a:prstGeom>
              <a:blipFill>
                <a:blip r:embed="rId15"/>
                <a:stretch>
                  <a:fillRect b="-170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/>
          <p:cNvCxnSpPr/>
          <p:nvPr/>
        </p:nvCxnSpPr>
        <p:spPr bwMode="auto">
          <a:xfrm>
            <a:off x="9421820" y="2189392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 bwMode="auto">
          <a:xfrm>
            <a:off x="9421820" y="2643680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30590" y="2211029"/>
                <a:ext cx="1420582" cy="9434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	</m:t>
                      </m:r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  <a:latin typeface="Times" pitchFamily="2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	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3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	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0590" y="2211029"/>
                <a:ext cx="1420582" cy="943463"/>
              </a:xfrm>
              <a:prstGeom prst="rect">
                <a:avLst/>
              </a:prstGeom>
              <a:blipFill>
                <a:blip r:embed="rId16"/>
                <a:stretch>
                  <a:fillRect b="-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413888" y="279238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413888" y="2211029"/>
            <a:ext cx="1462932" cy="929939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3835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0" grpId="0"/>
      <p:bldP spid="11" grpId="0"/>
      <p:bldP spid="12" grpId="0"/>
      <p:bldP spid="24" grpId="0" animBg="1"/>
      <p:bldP spid="8" grpId="0"/>
      <p:bldP spid="21" grpId="0"/>
      <p:bldP spid="22" grpId="0"/>
      <p:bldP spid="23" grpId="0"/>
      <p:bldP spid="25" grpId="0"/>
      <p:bldP spid="26" grpId="0"/>
      <p:bldP spid="28" grpId="0"/>
      <p:bldP spid="29" grpId="0"/>
      <p:bldP spid="31" grpId="0"/>
      <p:bldP spid="15362" grpId="0"/>
      <p:bldP spid="2" grpId="0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Algebraic Solution of Simultaneous Equations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1173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F5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F5.3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2207" y="766960"/>
            <a:ext cx="96453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Example 3</a:t>
            </a:r>
            <a:r>
              <a:rPr lang="en-GB" sz="2400" dirty="0"/>
              <a:t>:</a:t>
            </a:r>
          </a:p>
          <a:p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35749" y="710265"/>
                <a:ext cx="3503203" cy="9211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1" dirty="0" smtClean="0"/>
                      <m:t>             </m:t>
                    </m:r>
                    <m:r>
                      <m:rPr>
                        <m:nor/>
                      </m:rPr>
                      <a:rPr lang="en-US" sz="2400" i="1" dirty="0" smtClean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i="1" baseline="30000" dirty="0" smtClean="0">
                        <a:latin typeface="Times" pitchFamily="2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i="1" dirty="0" smtClean="0">
                        <a:latin typeface="Times" pitchFamily="2" charset="0"/>
                      </a:rPr>
                      <m:t>	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2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m:rPr>
                        <m:nor/>
                      </m:rPr>
                      <a:rPr lang="en-GB" sz="2400" dirty="0"/>
                      <m:t>2</m:t>
                    </m:r>
                    <m:r>
                      <a:rPr lang="en-GB" sz="2400" i="1" dirty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r>
                  <a:rPr lang="en-GB" sz="2400" dirty="0">
                    <a:ea typeface="Cambria Math" panose="02040503050406030204" pitchFamily="18" charset="0"/>
                  </a:rPr>
                  <a:t>       </a:t>
                </a:r>
                <a:endParaRPr lang="en-GB" sz="2400" dirty="0"/>
              </a:p>
              <a:p>
                <a:r>
                  <a:rPr lang="en-GB" sz="2400" dirty="0"/>
                  <a:t>		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US" sz="2400" baseline="30000" dirty="0"/>
                      <m:t>2</m:t>
                    </m:r>
                    <m:r>
                      <m:rPr>
                        <m:nor/>
                      </m:rPr>
                      <a:rPr lang="en-GB" sz="2400" baseline="30000" dirty="0"/>
                      <m:t> </m:t>
                    </m:r>
                    <m:r>
                      <m:rPr>
                        <m:nor/>
                      </m:rPr>
                      <a:rPr lang="en-US" sz="2400" dirty="0"/>
                      <m:t>	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8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m:rPr>
                        <m:nor/>
                      </m:rPr>
                      <a:rPr lang="en-GB" sz="2400" dirty="0"/>
                      <m:t>8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5749" y="710265"/>
                <a:ext cx="3503203" cy="921150"/>
              </a:xfrm>
              <a:prstGeom prst="rect">
                <a:avLst/>
              </a:prstGeom>
              <a:blipFill>
                <a:blip r:embed="rId3"/>
                <a:stretch>
                  <a:fillRect l="-1812" t="-1370" b="-10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398774" y="1700025"/>
                <a:ext cx="959876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Solution: </a:t>
                </a:r>
                <a:r>
                  <a:rPr lang="en-GB" sz="2400" dirty="0"/>
                  <a:t>We first rearrange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equation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accent2"/>
                        </a:solidFill>
                      </a:rPr>
                      <m:t>(1) </m:t>
                    </m:r>
                  </m:oMath>
                </a14:m>
                <a:r>
                  <a:rPr lang="en-US" sz="2400" dirty="0"/>
                  <a:t>to make </a:t>
                </a:r>
                <a:r>
                  <a:rPr lang="en-US" sz="2400" i="1" dirty="0">
                    <a:latin typeface="Times" pitchFamily="2" charset="0"/>
                  </a:rPr>
                  <a:t>x</a:t>
                </a:r>
                <a:r>
                  <a:rPr lang="en-US" sz="2400" i="1" dirty="0"/>
                  <a:t> </a:t>
                </a:r>
                <a:r>
                  <a:rPr lang="en-US" sz="2400" dirty="0"/>
                  <a:t>the subject: </a:t>
                </a:r>
              </a:p>
              <a:p>
                <a:endParaRPr lang="en-US" sz="2400" dirty="0"/>
              </a:p>
              <a:p>
                <a:r>
                  <a:rPr lang="en-US" sz="2400" dirty="0"/>
                  <a:t>and then substitute 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2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2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  <m:r>
                      <m:rPr>
                        <m:nor/>
                      </m:rPr>
                      <a:rPr lang="en-GB" sz="2400" b="0" i="0" dirty="0" smtClean="0"/>
                      <m:t>) </m:t>
                    </m:r>
                  </m:oMath>
                </a14:m>
                <a:r>
                  <a:rPr lang="en-GB" sz="2400" dirty="0"/>
                  <a:t>from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equation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(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accent2"/>
                        </a:solidFill>
                      </a:rPr>
                      <m:t>3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) </m:t>
                    </m:r>
                  </m:oMath>
                </a14:m>
                <a:r>
                  <a:rPr lang="en-US" sz="2400" dirty="0"/>
                  <a:t>into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equation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(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accent2"/>
                        </a:solidFill>
                      </a:rPr>
                      <m:t>2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)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accent2"/>
                        </a:solidFill>
                      </a:rPr>
                      <m:t>: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774" y="1700025"/>
                <a:ext cx="9598767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952" t="-4061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529348" y="1077028"/>
                <a:ext cx="64633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(2)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9348" y="1077028"/>
                <a:ext cx="646331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1887" r="-1887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529348" y="744421"/>
                <a:ext cx="64633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chemeClr val="accent2"/>
                          </a:solidFill>
                        </a:rPr>
                        <m:t>1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9348" y="744421"/>
                <a:ext cx="646331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1887" r="-1887" b="-2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2360474" y="4004287"/>
            <a:ext cx="1760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Simplifying: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530601" y="2791684"/>
                <a:ext cx="4199799" cy="876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1" dirty="0" smtClean="0"/>
                        <m:t>     </m:t>
                      </m:r>
                      <m:r>
                        <m:rPr>
                          <m:nor/>
                        </m:rPr>
                        <a:rPr lang="en-US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baseline="30000" dirty="0"/>
                        <m:t>2</m:t>
                      </m:r>
                      <m:r>
                        <m:rPr>
                          <m:nor/>
                        </m:rPr>
                        <a:rPr lang="en-GB" sz="2400" baseline="30000" dirty="0"/>
                        <m:t> </m:t>
                      </m:r>
                      <m:r>
                        <m:rPr>
                          <m:nor/>
                        </m:rPr>
                        <a:rPr lang="en-US" sz="2400" dirty="0"/>
                        <m:t>	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    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8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y</m:t>
                      </m:r>
                      <m:r>
                        <a:rPr lang="en-GB" sz="2400" i="1">
                          <a:latin typeface="Cambria Math" charset="0"/>
                        </a:rPr>
                        <m:t>= </m:t>
                      </m:r>
                      <m:r>
                        <m:rPr>
                          <m:nor/>
                        </m:rPr>
                        <a:rPr lang="en-GB" sz="2400" dirty="0"/>
                        <m:t>8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/>
                        <m:t>(</m:t>
                      </m:r>
                      <m:r>
                        <m:rPr>
                          <m:nor/>
                        </m:rPr>
                        <a:rPr lang="en-GB" sz="2400" dirty="0"/>
                        <m:t>2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2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)</m:t>
                      </m:r>
                      <m:r>
                        <m:rPr>
                          <m:nor/>
                        </m:rPr>
                        <a:rPr lang="en-US" sz="2400" baseline="30000" dirty="0"/>
                        <m:t>2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8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y</m:t>
                      </m:r>
                      <m:r>
                        <a:rPr lang="en-GB" sz="2400" i="1">
                          <a:latin typeface="Cambria Math" charset="0"/>
                        </a:rPr>
                        <m:t>= </m:t>
                      </m:r>
                      <m:r>
                        <m:rPr>
                          <m:nor/>
                        </m:rPr>
                        <a:rPr lang="en-GB" sz="2400" dirty="0"/>
                        <m:t>8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0601" y="2791684"/>
                <a:ext cx="4199799" cy="876074"/>
              </a:xfrm>
              <a:prstGeom prst="rect">
                <a:avLst/>
              </a:prstGeom>
              <a:blipFill>
                <a:blip r:embed="rId7"/>
                <a:stretch>
                  <a:fillRect l="-1205" t="-2857" b="-1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657279" y="3992013"/>
                <a:ext cx="35568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/>
                        <m:t>4</m:t>
                      </m:r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US" sz="2400" baseline="30000" dirty="0" smtClean="0"/>
                        <m:t>2</m:t>
                      </m:r>
                      <m:r>
                        <m:rPr>
                          <m:nor/>
                        </m:rPr>
                        <a:rPr lang="en-GB" sz="2400" b="0" i="1" baseline="30000" dirty="0" smtClean="0"/>
                        <m:t> 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+ 4</m:t>
                      </m:r>
                      <m:r>
                        <m:rPr>
                          <m:nor/>
                        </m:rPr>
                        <a:rPr lang="en-GB" sz="2400" i="1" dirty="0" smtClean="0">
                          <a:latin typeface="Times" pitchFamily="2" charset="0"/>
                        </a:rPr>
                        <m:t>y</m:t>
                      </m:r>
                      <m:r>
                        <a:rPr lang="en-GB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4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7279" y="3992013"/>
                <a:ext cx="3556856" cy="461665"/>
              </a:xfrm>
              <a:prstGeom prst="rect">
                <a:avLst/>
              </a:prstGeom>
              <a:blipFill>
                <a:blip r:embed="rId8"/>
                <a:stretch>
                  <a:fillRect t="-13158"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2378450" y="3591799"/>
            <a:ext cx="1811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Expanding: </a:t>
            </a: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9012673" y="1043192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 bwMode="auto">
          <a:xfrm>
            <a:off x="9012673" y="1344142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832662" y="1984510"/>
                <a:ext cx="1811714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i="1" dirty="0" smtClean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baseline="30000" dirty="0" smtClean="0"/>
                        <m:t> </m:t>
                      </m:r>
                      <m:r>
                        <m:rPr>
                          <m:nor/>
                        </m:rPr>
                        <a:rPr lang="en-US" sz="2400" dirty="0" smtClean="0"/>
                        <m:t>	</m:t>
                      </m:r>
                      <m:r>
                        <a:rPr lang="en-GB" sz="2400" i="1">
                          <a:latin typeface="Cambria Math" charset="0"/>
                        </a:rPr>
                        <m:t>= </m:t>
                      </m:r>
                      <m:r>
                        <m:rPr>
                          <m:nor/>
                        </m:rPr>
                        <a:rPr lang="en-GB" sz="2400" dirty="0"/>
                        <m:t>2</m:t>
                      </m:r>
                      <m:r>
                        <a:rPr lang="en-GB" sz="2400" b="0" i="1" smtClean="0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2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y</m:t>
                      </m:r>
                    </m:oMath>
                  </m:oMathPara>
                </a14:m>
                <a:endParaRPr lang="en-GB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2662" y="1984510"/>
                <a:ext cx="1811714" cy="506742"/>
              </a:xfrm>
              <a:prstGeom prst="rect">
                <a:avLst/>
              </a:prstGeom>
              <a:blipFill>
                <a:blip r:embed="rId9"/>
                <a:stretch>
                  <a:fillRect t="-10000" b="-1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413888" y="279238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832662" y="4362434"/>
                <a:ext cx="233371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US" sz="2400" baseline="30000" dirty="0" smtClean="0">
                          <a:solidFill>
                            <a:srgbClr val="FF0000"/>
                          </a:solidFill>
                        </a:rPr>
                        <m:t>2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  <a:latin typeface="Times" pitchFamily="2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1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 0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endParaRPr lang="en-GB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2662" y="4362434"/>
                <a:ext cx="2333716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352207" y="5332855"/>
                <a:ext cx="964533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(This quadratic does not </a:t>
                </a:r>
                <a:r>
                  <a:rPr lang="en-US" sz="2400" dirty="0" err="1"/>
                  <a:t>factorise</a:t>
                </a:r>
                <a:r>
                  <a:rPr lang="en-US" sz="2400" dirty="0"/>
                  <a:t>, so we would need to use </a:t>
                </a:r>
              </a:p>
              <a:p>
                <a:pPr algn="ctr"/>
                <a:r>
                  <a:rPr lang="en-US" sz="2400" dirty="0"/>
                  <a:t>the quadratic formula to solve.)</a:t>
                </a:r>
              </a:p>
              <a:p>
                <a:pPr algn="ctr"/>
                <a:r>
                  <a:rPr lang="en-US" sz="2400" dirty="0"/>
                  <a:t>Once solutions for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US" sz="2400" dirty="0"/>
                  <a:t>have been found, solutions for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US" sz="2400" dirty="0"/>
                  <a:t>can also </a:t>
                </a:r>
              </a:p>
              <a:p>
                <a:pPr algn="ctr"/>
                <a:r>
                  <a:rPr lang="en-US" sz="2400" dirty="0"/>
                  <a:t>be found by substituting the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US" sz="2400" dirty="0"/>
                  <a:t>values into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equation</m:t>
                    </m:r>
                    <m:r>
                      <m:rPr>
                        <m:nor/>
                      </m:rPr>
                      <a:rPr lang="en-US" sz="2400" dirty="0">
                        <a:solidFill>
                          <a:schemeClr val="accent2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(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chemeClr val="accent2"/>
                        </a:solidFill>
                      </a:rPr>
                      <m:t>3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chemeClr val="accent2"/>
                        </a:solidFill>
                      </a:rPr>
                      <m:t>)</m:t>
                    </m:r>
                  </m:oMath>
                </a14:m>
                <a:r>
                  <a:rPr lang="en-US" sz="2400" i="1" dirty="0"/>
                  <a:t>.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2207" y="5332855"/>
                <a:ext cx="9645334" cy="1569660"/>
              </a:xfrm>
              <a:prstGeom prst="rect">
                <a:avLst/>
              </a:prstGeom>
              <a:blipFill rotWithShape="1">
                <a:blip r:embed="rId11"/>
                <a:stretch>
                  <a:fillRect t="-2724" b="-85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656607" y="3206093"/>
                <a:ext cx="113101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2</m:t>
                      </m:r>
                      <m:r>
                        <a:rPr lang="en-GB" sz="2400" i="1">
                          <a:solidFill>
                            <a:schemeClr val="accent2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2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chemeClr val="accent2"/>
                          </a:solidFill>
                          <a:latin typeface="Times" pitchFamily="2" charset="0"/>
                        </a:rPr>
                        <m:t>y</m:t>
                      </m:r>
                    </m:oMath>
                  </m:oMathPara>
                </a14:m>
                <a:endParaRPr lang="en-GB" sz="2400" i="1" dirty="0">
                  <a:solidFill>
                    <a:schemeClr val="accent2"/>
                  </a:solidFill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6607" y="3206093"/>
                <a:ext cx="1131015" cy="461665"/>
              </a:xfrm>
              <a:prstGeom prst="rect">
                <a:avLst/>
              </a:prstGeom>
              <a:blipFill>
                <a:blip r:embed="rId12"/>
                <a:stretch>
                  <a:fillRect b="-54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2352207" y="4397994"/>
            <a:ext cx="2428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Simplifies again:</a:t>
            </a:r>
            <a:endParaRPr lang="en-US" sz="2400" dirty="0"/>
          </a:p>
        </p:txBody>
      </p:sp>
      <p:cxnSp>
        <p:nvCxnSpPr>
          <p:cNvPr id="29" name="Straight Arrow Connector 28"/>
          <p:cNvCxnSpPr/>
          <p:nvPr/>
        </p:nvCxnSpPr>
        <p:spPr bwMode="auto">
          <a:xfrm>
            <a:off x="8959016" y="2296208"/>
            <a:ext cx="1080120" cy="79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508176" y="2042414"/>
                <a:ext cx="64633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chemeClr val="accent2"/>
                          </a:solidFill>
                        </a:rPr>
                        <m:t>3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8176" y="2042414"/>
                <a:ext cx="646331" cy="461665"/>
              </a:xfrm>
              <a:prstGeom prst="rect">
                <a:avLst/>
              </a:prstGeom>
              <a:blipFill rotWithShape="0">
                <a:blip r:embed="rId13"/>
                <a:stretch>
                  <a:fillRect l="-1887" r="-1887" b="-2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365668" y="3595010"/>
                <a:ext cx="433220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/>
                        <m:t>4</m:t>
                      </m:r>
                      <m:r>
                        <a:rPr lang="en-GB" sz="2400" i="1" dirty="0">
                          <a:latin typeface="Cambria Math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/>
                        <m:t>4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dirty="0"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4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US" sz="2400" baseline="30000" dirty="0"/>
                        <m:t>2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/>
                        <m:t>8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y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dirty="0"/>
                        <m:t> 8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5668" y="3595010"/>
                <a:ext cx="4332202" cy="461665"/>
              </a:xfrm>
              <a:prstGeom prst="rect">
                <a:avLst/>
              </a:prstGeom>
              <a:blipFill>
                <a:blip r:embed="rId14"/>
                <a:stretch>
                  <a:fillRect t="-2703" b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85680" y="4907325"/>
                <a:ext cx="80249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Now we have a quadratic equation we can solve to find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5680" y="4907325"/>
                <a:ext cx="8024954" cy="461665"/>
              </a:xfrm>
              <a:prstGeom prst="rect">
                <a:avLst/>
              </a:prstGeom>
              <a:blipFill rotWithShape="1">
                <a:blip r:embed="rId15"/>
                <a:stretch>
                  <a:fillRect l="-1216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127889" y="2041134"/>
                <a:ext cx="17080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2</m:t>
                      </m:r>
                      <m:r>
                        <a:rPr lang="en-GB" sz="2400" i="1">
                          <a:solidFill>
                            <a:schemeClr val="accent2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2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chemeClr val="accent2"/>
                          </a:solidFill>
                          <a:latin typeface="Times" pitchFamily="2" charset="0"/>
                        </a:rPr>
                        <m:t>y</m:t>
                      </m:r>
                    </m:oMath>
                  </m:oMathPara>
                </a14:m>
                <a:endParaRPr lang="en-GB" sz="2400" dirty="0">
                  <a:solidFill>
                    <a:schemeClr val="accent2"/>
                  </a:solidFill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889" y="2041134"/>
                <a:ext cx="1708001" cy="461665"/>
              </a:xfrm>
              <a:prstGeom prst="rect">
                <a:avLst/>
              </a:prstGeom>
              <a:blipFill>
                <a:blip r:embed="rId16"/>
                <a:stretch>
                  <a:fillRect b="-54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BF2DF76-2DD2-EB4D-9B15-D27D4744D14E}"/>
                  </a:ext>
                </a:extLst>
              </p:cNvPr>
              <p:cNvSpPr txBox="1"/>
              <p:nvPr/>
            </p:nvSpPr>
            <p:spPr>
              <a:xfrm>
                <a:off x="5656608" y="3217707"/>
                <a:ext cx="113101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2</m:t>
                      </m:r>
                      <m:r>
                        <a:rPr lang="en-GB" sz="2400" i="1">
                          <a:solidFill>
                            <a:schemeClr val="accent2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chemeClr val="accent2"/>
                          </a:solidFill>
                        </a:rPr>
                        <m:t>2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chemeClr val="accent2"/>
                          </a:solidFill>
                          <a:latin typeface="Times" pitchFamily="2" charset="0"/>
                        </a:rPr>
                        <m:t>y</m:t>
                      </m:r>
                    </m:oMath>
                  </m:oMathPara>
                </a14:m>
                <a:endParaRPr lang="en-GB" sz="2400" i="1" dirty="0">
                  <a:solidFill>
                    <a:schemeClr val="accent2"/>
                  </a:solidFill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BF2DF76-2DD2-EB4D-9B15-D27D4744D1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6608" y="3217707"/>
                <a:ext cx="1131015" cy="461665"/>
              </a:xfrm>
              <a:prstGeom prst="rect">
                <a:avLst/>
              </a:prstGeom>
              <a:blipFill>
                <a:blip r:embed="rId17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62365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8" grpId="0"/>
      <p:bldP spid="21" grpId="0"/>
      <p:bldP spid="23" grpId="0"/>
      <p:bldP spid="25" grpId="0"/>
      <p:bldP spid="31" grpId="0"/>
      <p:bldP spid="2" grpId="0"/>
      <p:bldP spid="14" grpId="0"/>
      <p:bldP spid="17" grpId="0"/>
      <p:bldP spid="13" grpId="0"/>
      <p:bldP spid="18" grpId="0"/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576" y="12885"/>
            <a:ext cx="99124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 smtClean="0"/>
              <a:t>Solving Equations</a:t>
            </a:r>
            <a:endParaRPr lang="en-US" altLang="en-US" sz="2800" b="1" dirty="0"/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600" y="823774"/>
            <a:ext cx="928903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 smtClean="0"/>
              <a:t>Solving Equations is </a:t>
            </a:r>
            <a:r>
              <a:rPr lang="en-US" altLang="en-US" sz="2400" dirty="0"/>
              <a:t>an important part of algebra work. </a:t>
            </a:r>
          </a:p>
          <a:p>
            <a:pPr algn="ctr"/>
            <a:endParaRPr lang="en-US" altLang="en-US" sz="2400" dirty="0"/>
          </a:p>
          <a:p>
            <a:pPr algn="ctr"/>
            <a:r>
              <a:rPr lang="en-US" altLang="en-US" sz="2400" dirty="0"/>
              <a:t>You have </a:t>
            </a:r>
            <a:r>
              <a:rPr lang="en-US" altLang="en-US" sz="2400" dirty="0" smtClean="0"/>
              <a:t>three </a:t>
            </a:r>
            <a:r>
              <a:rPr lang="en-US" altLang="en-US" sz="2400" dirty="0"/>
              <a:t>sections to work through and there are check up audits and fitness tests for each section. 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776" y="2988880"/>
            <a:ext cx="7560840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600"/>
              </a:spcAft>
              <a:buFontTx/>
              <a:buAutoNum type="arabicPeriod"/>
            </a:pPr>
            <a:r>
              <a:rPr lang="en-US" altLang="en-US" sz="2400" dirty="0" smtClean="0"/>
              <a:t>Algebraic Fractions</a:t>
            </a:r>
          </a:p>
          <a:p>
            <a:pPr>
              <a:spcAft>
                <a:spcPts val="600"/>
              </a:spcAft>
              <a:buFontTx/>
              <a:buAutoNum type="arabicPeriod"/>
            </a:pPr>
            <a:r>
              <a:rPr lang="en-US" altLang="en-US" sz="2400" dirty="0" smtClean="0"/>
              <a:t>Algebraic </a:t>
            </a:r>
            <a:r>
              <a:rPr lang="en-US" altLang="en-US" sz="2400" dirty="0"/>
              <a:t>Fractions and Quadratic Equations</a:t>
            </a:r>
          </a:p>
          <a:p>
            <a:pPr>
              <a:buFontTx/>
              <a:buAutoNum type="arabicPeriod"/>
            </a:pPr>
            <a:r>
              <a:rPr lang="en-US" altLang="en-US" sz="2400" dirty="0"/>
              <a:t>Algebraic Solution of Simultaneous Equations - One Linear and One Quadratic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F27F89EB-8EF4-6B48-A2EB-5AC635C3D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2008" y="116632"/>
            <a:ext cx="2207568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 smtClean="0">
                <a:solidFill>
                  <a:prstClr val="white"/>
                </a:solidFill>
              </a:rPr>
              <a:t>Unit F5</a:t>
            </a:r>
            <a:endParaRPr lang="en-US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0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F5.3: </a:t>
            </a:r>
            <a:r>
              <a:rPr lang="en-US" altLang="en-US" sz="2800" b="1" dirty="0"/>
              <a:t>Fitness Check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F5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F5.3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48818" y="1524020"/>
            <a:ext cx="6567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      Solve each pair of simultaneous equations.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802536" y="1967989"/>
                <a:ext cx="33459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4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,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y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12      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</a:rPr>
                        <m:t>and</m:t>
                      </m:r>
                      <m:r>
                        <m:rPr>
                          <m:nor/>
                        </m:rPr>
                        <a:rPr lang="en-GB" sz="2400" i="1" dirty="0"/>
                        <m:t>  </m:t>
                      </m:r>
                    </m:oMath>
                  </m:oMathPara>
                </a14:m>
                <a:endParaRPr lang="en-GB" sz="24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1,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y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3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2536" y="1967989"/>
                <a:ext cx="3345909" cy="830997"/>
              </a:xfrm>
              <a:prstGeom prst="rect">
                <a:avLst/>
              </a:prstGeom>
              <a:blipFill>
                <a:blip r:embed="rId3"/>
                <a:stretch>
                  <a:fillRect t="-1515" b="-1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55739" y="2853825"/>
                <a:ext cx="5796645" cy="876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(b)     	 </a:t>
                </a:r>
                <a:r>
                  <a:rPr lang="en-GB" sz="2400" i="1" dirty="0">
                    <a:latin typeface="Times" pitchFamily="2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smtClean="0">
                        <a:latin typeface="Cambria Math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2</m:t>
                    </m:r>
                    <m:r>
                      <m:rPr>
                        <m:nor/>
                      </m:rPr>
                      <a:rPr lang="en-US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US" sz="2400" baseline="30000" dirty="0"/>
                      <m:t>2</m:t>
                    </m:r>
                    <m:r>
                      <m:rPr>
                        <m:nor/>
                      </m:rPr>
                      <a:rPr lang="en-GB" sz="2400" baseline="30000" dirty="0"/>
                      <m:t> </m:t>
                    </m:r>
                    <m:r>
                      <m:rPr>
                        <m:nor/>
                      </m:rPr>
                      <a:rPr lang="en-US" sz="2400" dirty="0"/>
                      <m:t>	</m:t>
                    </m:r>
                    <m:r>
                      <a:rPr lang="en-GB" sz="240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3</m:t>
                    </m:r>
                    <m:r>
                      <a:rPr lang="en-GB" sz="2400" i="1" dirty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r>
                  <a:rPr lang="en-GB" sz="2400" dirty="0">
                    <a:ea typeface="Cambria Math" panose="02040503050406030204" pitchFamily="18" charset="0"/>
                  </a:rPr>
                  <a:t>       </a:t>
                </a:r>
                <a:endParaRPr lang="en-GB" sz="2400" dirty="0"/>
              </a:p>
              <a:p>
                <a:r>
                  <a:rPr lang="en-GB" sz="2400" dirty="0"/>
                  <a:t>		</a:t>
                </a:r>
                <a:r>
                  <a:rPr lang="en-GB" sz="2400" i="1" dirty="0"/>
                  <a:t> </a:t>
                </a:r>
                <a:r>
                  <a:rPr lang="en-GB" sz="2400" i="1" dirty="0">
                    <a:latin typeface="Times" pitchFamily="2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m:rPr>
                        <m:nor/>
                      </m:rPr>
                      <a:rPr lang="en-GB" sz="2400" b="0" i="0" dirty="0" smtClean="0"/>
                      <m:t>3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1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39" y="2853825"/>
                <a:ext cx="5796645" cy="876074"/>
              </a:xfrm>
              <a:prstGeom prst="rect">
                <a:avLst/>
              </a:prstGeom>
              <a:blipFill rotWithShape="1">
                <a:blip r:embed="rId4"/>
                <a:stretch>
                  <a:fillRect l="-105" b="-152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798197" y="2775778"/>
                <a:ext cx="325486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2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, 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y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7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        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and</m:t>
                      </m:r>
                      <m:r>
                        <m:rPr>
                          <m:nor/>
                        </m:rPr>
                        <a:rPr lang="en-GB" sz="2400" i="1" dirty="0"/>
                        <m:t>  </m:t>
                      </m:r>
                    </m:oMath>
                  </m:oMathPara>
                </a14:m>
                <a:endParaRPr lang="en-GB" sz="24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1,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y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2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8197" y="2775778"/>
                <a:ext cx="3254865" cy="830997"/>
              </a:xfrm>
              <a:prstGeom prst="rect">
                <a:avLst/>
              </a:prstGeom>
              <a:blipFill>
                <a:blip r:embed="rId5"/>
                <a:stretch>
                  <a:fillRect t="-3030" b="-10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829903" y="1968498"/>
                <a:ext cx="2986177" cy="876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AutoNum type="alphaLcParenBoth"/>
                </a:pPr>
                <a:r>
                  <a:rPr lang="en-GB" sz="2400" dirty="0"/>
                  <a:t>    	</a:t>
                </a:r>
                <a:r>
                  <a:rPr lang="en-GB" sz="2400" i="1" dirty="0">
                    <a:latin typeface="Times" pitchFamily="2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b="0" i="1">
                        <a:latin typeface="Cambria Math" charset="0"/>
                      </a:rPr>
                      <m:t>= </m:t>
                    </m:r>
                    <m:r>
                      <m:rPr>
                        <m:nor/>
                      </m:rPr>
                      <a:rPr lang="en-US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US" sz="2400" i="1" baseline="30000" dirty="0">
                        <a:latin typeface="Times" pitchFamily="2" charset="0"/>
                      </a:rPr>
                      <m:t>2</m:t>
                    </m:r>
                    <m:r>
                      <m:rPr>
                        <m:nor/>
                      </m:rPr>
                      <a:rPr lang="en-GB" sz="2400" i="1" baseline="30000" dirty="0">
                        <a:latin typeface="Times" pitchFamily="2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dirty="0"/>
                      <m:t>	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4</m:t>
                    </m:r>
                    <m:r>
                      <a:rPr lang="en-GB" sz="2400" i="1" dirty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r>
                  <a:rPr lang="en-GB" sz="2400" dirty="0">
                    <a:ea typeface="Cambria Math" panose="02040503050406030204" pitchFamily="18" charset="0"/>
                  </a:rPr>
                  <a:t>       </a:t>
                </a:r>
                <a:endParaRPr lang="en-GB" sz="2400" dirty="0"/>
              </a:p>
              <a:p>
                <a:r>
                  <a:rPr lang="en-GB" sz="2400" dirty="0"/>
                  <a:t>		</a:t>
                </a:r>
                <a:r>
                  <a:rPr lang="en-GB" sz="2400" i="1" dirty="0">
                    <a:latin typeface="Times" pitchFamily="2" charset="0"/>
                  </a:rPr>
                  <a:t>y </a:t>
                </a:r>
                <a14:m>
                  <m:oMath xmlns:m="http://schemas.openxmlformats.org/officeDocument/2006/math">
                    <m:r>
                      <a:rPr lang="en-GB" sz="2400" b="0" i="1">
                        <a:latin typeface="Cambria Math" charset="0"/>
                      </a:rPr>
                      <m:t>= </m:t>
                    </m:r>
                    <m:r>
                      <m:rPr>
                        <m:nor/>
                      </m:rPr>
                      <a:rPr lang="en-GB" sz="2400" dirty="0" smtClean="0">
                        <a:latin typeface="Times" pitchFamily="2" charset="0"/>
                      </a:rPr>
                      <m:t>3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</m:oMath>
                </a14:m>
                <a:endParaRPr lang="en-US" sz="2400" i="1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9903" y="1968498"/>
                <a:ext cx="2986177" cy="876074"/>
              </a:xfrm>
              <a:prstGeom prst="rect">
                <a:avLst/>
              </a:prstGeom>
              <a:blipFill>
                <a:blip r:embed="rId6"/>
                <a:stretch>
                  <a:fillRect l="-2542" t="-1429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763184" y="3702622"/>
                <a:ext cx="4000262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0.28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, 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y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0.43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   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and</m:t>
                      </m:r>
                      <m:r>
                        <m:rPr>
                          <m:nor/>
                        </m:rPr>
                        <a:rPr lang="en-GB" sz="2400" i="1" dirty="0"/>
                        <m:t>  </m:t>
                      </m:r>
                    </m:oMath>
                  </m:oMathPara>
                </a14:m>
                <a:endParaRPr lang="en-GB" sz="24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5.28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,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y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11.57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3184" y="3702622"/>
                <a:ext cx="4000262" cy="830997"/>
              </a:xfrm>
              <a:prstGeom prst="rect">
                <a:avLst/>
              </a:prstGeom>
              <a:blipFill>
                <a:blip r:embed="rId7"/>
                <a:stretch>
                  <a:fillRect t="-1515" b="-10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64123" y="3712712"/>
                <a:ext cx="4798728" cy="876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 (c)     	 </a:t>
                </a:r>
                <a:r>
                  <a:rPr lang="en-GB" sz="2400" i="1" dirty="0">
                    <a:latin typeface="Times" pitchFamily="2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smtClean="0">
                        <a:latin typeface="Cambria Math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/>
                      <m:t>2</m:t>
                    </m:r>
                    <m:r>
                      <m:rPr>
                        <m:nor/>
                      </m:rPr>
                      <a:rPr lang="en-US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US" sz="2400" baseline="30000" dirty="0"/>
                      <m:t>2</m:t>
                    </m:r>
                    <m:r>
                      <m:rPr>
                        <m:nor/>
                      </m:rPr>
                      <a:rPr lang="en-GB" sz="2400" baseline="30000" dirty="0"/>
                      <m:t> </m:t>
                    </m:r>
                    <m:r>
                      <m:rPr>
                        <m:nor/>
                      </m:rPr>
                      <a:rPr lang="en-US" sz="2400" dirty="0"/>
                      <m:t>	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b="0" i="0" dirty="0" smtClean="0"/>
                      <m:t>12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4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r>
                  <a:rPr lang="en-GB" sz="2400" dirty="0">
                    <a:ea typeface="Cambria Math" panose="02040503050406030204" pitchFamily="18" charset="0"/>
                  </a:rPr>
                  <a:t>       </a:t>
                </a:r>
                <a:endParaRPr lang="en-GB" sz="2400" dirty="0"/>
              </a:p>
              <a:p>
                <a:r>
                  <a:rPr lang="en-GB" sz="2400" dirty="0"/>
                  <a:t>		</a:t>
                </a:r>
                <a:r>
                  <a:rPr lang="en-GB" sz="2400" i="1" dirty="0"/>
                  <a:t> </a:t>
                </a:r>
                <a:r>
                  <a:rPr lang="en-GB" sz="2400" i="1" dirty="0">
                    <a:latin typeface="Times" pitchFamily="2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m:rPr>
                        <m:nor/>
                      </m:rPr>
                      <a:rPr lang="en-GB" sz="2400" b="0" i="0" dirty="0" smtClean="0"/>
                      <m:t>2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1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4123" y="3712712"/>
                <a:ext cx="4798728" cy="876074"/>
              </a:xfrm>
              <a:prstGeom prst="rect">
                <a:avLst/>
              </a:prstGeom>
              <a:blipFill rotWithShape="1">
                <a:blip r:embed="rId8"/>
                <a:stretch>
                  <a:fillRect l="-127" b="-152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829903" y="5456158"/>
                <a:ext cx="4952494" cy="9211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(e)	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US" sz="2400" baseline="30000" dirty="0"/>
                      <m:t>2</m:t>
                    </m:r>
                    <m:r>
                      <m:rPr>
                        <m:nor/>
                      </m:rPr>
                      <a:rPr lang="en-GB" sz="2400" baseline="30000" dirty="0"/>
                      <m:t> </m:t>
                    </m:r>
                    <m:r>
                      <m:rPr>
                        <m:nor/>
                      </m:rPr>
                      <a:rPr lang="en-US" sz="2400" dirty="0"/>
                      <m:t>	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 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y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baseline="30000" dirty="0"/>
                      <m:t>2</m:t>
                    </m:r>
                    <m:r>
                      <m:rPr>
                        <m:nor/>
                      </m:rPr>
                      <a:rPr lang="en-GB" sz="2400" baseline="30000" dirty="0"/>
                      <m:t> </m:t>
                    </m:r>
                    <m:r>
                      <m:rPr>
                        <m:nor/>
                      </m:rPr>
                      <a:rPr lang="en-US" sz="2400" dirty="0"/>
                      <m:t>	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m:rPr>
                        <m:nor/>
                      </m:rPr>
                      <a:rPr lang="en-GB" sz="2400" b="0" i="0" dirty="0" smtClean="0"/>
                      <m:t>8</m:t>
                    </m:r>
                    <m:r>
                      <a:rPr lang="en-GB" sz="2400" i="1" dirty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r>
                  <a:rPr lang="en-GB" sz="2400" dirty="0">
                    <a:ea typeface="Cambria Math" panose="02040503050406030204" pitchFamily="18" charset="0"/>
                  </a:rPr>
                  <a:t>       </a:t>
                </a:r>
                <a:endParaRPr lang="en-GB" sz="2400" dirty="0"/>
              </a:p>
              <a:p>
                <a:r>
                  <a:rPr lang="en-GB" sz="2400" dirty="0"/>
                  <a:t>		</a:t>
                </a:r>
                <a:r>
                  <a:rPr lang="en-GB" sz="2400" i="1" dirty="0">
                    <a:latin typeface="Times" pitchFamily="2" charset="0"/>
                  </a:rPr>
                  <a:t>y</a:t>
                </a:r>
                <a:r>
                  <a:rPr lang="en-GB" sz="2400" i="1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m:rPr>
                        <m:nor/>
                      </m:rPr>
                      <a:rPr lang="en-US" sz="2400" i="1" dirty="0" smtClean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 smtClean="0"/>
                      <m:t> </m:t>
                    </m:r>
                    <m:r>
                      <m:rPr>
                        <m:nor/>
                      </m:rPr>
                      <a:rPr lang="en-US" sz="2400" dirty="0"/>
                      <m:t>	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4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9903" y="5456158"/>
                <a:ext cx="4952494" cy="921150"/>
              </a:xfrm>
              <a:prstGeom prst="rect">
                <a:avLst/>
              </a:prstGeom>
              <a:blipFill rotWithShape="1">
                <a:blip r:embed="rId9"/>
                <a:stretch>
                  <a:fillRect l="-1845" b="-145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763184" y="4645831"/>
                <a:ext cx="371567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0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, 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y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1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        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and</m:t>
                      </m:r>
                      <m:r>
                        <m:rPr>
                          <m:nor/>
                        </m:rPr>
                        <a:rPr lang="en-GB" sz="2400" i="1" dirty="0"/>
                        <m:t>  </m:t>
                      </m:r>
                    </m:oMath>
                  </m:oMathPara>
                </a14:m>
                <a:endParaRPr lang="en-GB" sz="24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4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,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y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</a:rPr>
                        <m:t>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3184" y="4645831"/>
                <a:ext cx="3715674" cy="830997"/>
              </a:xfrm>
              <a:prstGeom prst="rect">
                <a:avLst/>
              </a:prstGeom>
              <a:blipFill>
                <a:blip r:embed="rId10"/>
                <a:stretch>
                  <a:fillRect t="-1515" b="-10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829903" y="4570831"/>
                <a:ext cx="3503203" cy="9211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(d)	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baseline="30000" dirty="0"/>
                      <m:t> </m:t>
                    </m:r>
                    <m:r>
                      <m:rPr>
                        <m:nor/>
                      </m:rPr>
                      <a:rPr lang="en-US" sz="2400" dirty="0"/>
                      <m:t>	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2</m:t>
                    </m:r>
                  </m:oMath>
                </a14:m>
                <a:r>
                  <a:rPr lang="en-GB" sz="2400" i="1" dirty="0">
                    <a:latin typeface="Times" pitchFamily="2" charset="0"/>
                  </a:rPr>
                  <a:t>y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m:rPr>
                        <m:nor/>
                      </m:rPr>
                      <a:rPr lang="en-GB" sz="2400" b="0" i="0" dirty="0" smtClean="0"/>
                      <m:t>2</m:t>
                    </m:r>
                    <m:r>
                      <a:rPr lang="en-GB" sz="2400" i="1" dirty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	</a:t>
                </a:r>
                <a:r>
                  <a:rPr lang="en-GB" sz="2400" dirty="0">
                    <a:ea typeface="Cambria Math" panose="02040503050406030204" pitchFamily="18" charset="0"/>
                  </a:rPr>
                  <a:t>       </a:t>
                </a:r>
                <a:endParaRPr lang="en-GB" sz="2400" dirty="0"/>
              </a:p>
              <a:p>
                <a:r>
                  <a:rPr lang="en-GB" sz="2400" dirty="0"/>
                  <a:t>	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US" sz="2400" baseline="30000" dirty="0"/>
                      <m:t>2</m:t>
                    </m:r>
                    <m:r>
                      <m:rPr>
                        <m:nor/>
                      </m:rPr>
                      <a:rPr lang="en-GB" sz="2400" baseline="30000" dirty="0"/>
                      <m:t> </m:t>
                    </m:r>
                    <m:r>
                      <m:rPr>
                        <m:nor/>
                      </m:rPr>
                      <a:rPr lang="en-US" sz="2400" dirty="0"/>
                      <m:t>	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b="0" i="0" dirty="0" smtClean="0"/>
                      <m:t>8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y</m:t>
                    </m:r>
                    <m:r>
                      <a:rPr lang="en-GB" sz="2400" i="1">
                        <a:latin typeface="Cambria Math" charset="0"/>
                      </a:rPr>
                      <m:t>= </m:t>
                    </m:r>
                    <m:r>
                      <m:rPr>
                        <m:nor/>
                      </m:rPr>
                      <a:rPr lang="en-GB" sz="2400" b="0" i="0" dirty="0" smtClean="0"/>
                      <m:t>8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9903" y="4570831"/>
                <a:ext cx="3503203" cy="921150"/>
              </a:xfrm>
              <a:prstGeom prst="rect">
                <a:avLst/>
              </a:prstGeom>
              <a:blipFill>
                <a:blip r:embed="rId11"/>
                <a:stretch>
                  <a:fillRect l="-2536" t="-6944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763184" y="5473872"/>
                <a:ext cx="435905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i="1" dirty="0">
                    <a:solidFill>
                      <a:srgbClr val="FF0000"/>
                    </a:solidFill>
                    <a:latin typeface="Times" pitchFamily="2" charset="0"/>
                  </a:rPr>
                  <a:t>x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2; </a:t>
                </a:r>
                <a:r>
                  <a:rPr lang="en-US" sz="2400" i="1" dirty="0">
                    <a:solidFill>
                      <a:srgbClr val="FF0000"/>
                    </a:solidFill>
                    <a:latin typeface="Times" pitchFamily="2" charset="0"/>
                  </a:rPr>
                  <a:t>y</a:t>
                </a:r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2  </a:t>
                </a:r>
              </a:p>
              <a:p>
                <a:r>
                  <a:rPr lang="en-GB" sz="1600" dirty="0">
                    <a:solidFill>
                      <a:srgbClr val="FF0000"/>
                    </a:solidFill>
                  </a:rPr>
                  <a:t>There is only one solution which actually </a:t>
                </a:r>
              </a:p>
              <a:p>
                <a:r>
                  <a:rPr lang="en-GB" sz="1600" dirty="0">
                    <a:solidFill>
                      <a:srgbClr val="FF0000"/>
                    </a:solidFill>
                  </a:rPr>
                  <a:t>means the straight line is a tangent to</a:t>
                </a:r>
              </a:p>
              <a:p>
                <a:r>
                  <a:rPr lang="en-GB" sz="1600" dirty="0">
                    <a:solidFill>
                      <a:srgbClr val="FF0000"/>
                    </a:solidFill>
                  </a:rPr>
                  <a:t>(and only just touches) the circle.</a:t>
                </a:r>
                <a:endParaRPr 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3184" y="5473872"/>
                <a:ext cx="4359050" cy="1200329"/>
              </a:xfrm>
              <a:prstGeom prst="rect">
                <a:avLst/>
              </a:prstGeom>
              <a:blipFill>
                <a:blip r:embed="rId12"/>
                <a:stretch>
                  <a:fillRect l="-2029" t="-4167" b="-5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22523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10" grpId="0"/>
      <p:bldP spid="12" grpId="0"/>
      <p:bldP spid="13" grpId="0"/>
      <p:bldP spid="9" grpId="0"/>
      <p:bldP spid="15" grpId="0"/>
      <p:bldP spid="20" grpId="0"/>
      <p:bldP spid="5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F5.3: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473010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last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28498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/>
            </a:r>
            <a:b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http://szalonta.hu/ske/text/F5/skef5s3.html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F4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F5.3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8903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Algebraic </a:t>
            </a:r>
            <a:r>
              <a:rPr lang="en-GB" sz="2800" b="1" dirty="0" smtClean="0"/>
              <a:t>Fractions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66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</a:t>
            </a:r>
            <a:r>
              <a:rPr lang="en-US" altLang="en-US" b="1" dirty="0" smtClean="0">
                <a:solidFill>
                  <a:prstClr val="white"/>
                </a:solidFill>
              </a:rPr>
              <a:t>F5 </a:t>
            </a:r>
            <a:endParaRPr lang="en-US" altLang="en-US" b="1" dirty="0">
              <a:solidFill>
                <a:prstClr val="white"/>
              </a:solidFill>
            </a:endParaRP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F5.1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527665" y="836712"/>
                <a:ext cx="9645335" cy="56734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Some algebraic fractions can be easily simplified if </a:t>
                </a:r>
              </a:p>
              <a:p>
                <a:pPr algn="ctr"/>
                <a:r>
                  <a:rPr lang="en-GB" sz="2400" dirty="0"/>
                  <a:t>the numerator and the denominator are first factorised. </a:t>
                </a:r>
              </a:p>
              <a:p>
                <a:endParaRPr lang="en-GB" sz="2400" dirty="0"/>
              </a:p>
              <a:p>
                <a:pPr algn="ctr"/>
                <a:r>
                  <a:rPr lang="en-GB" sz="2400" dirty="0"/>
                  <a:t>For example, simplify:									</a:t>
                </a:r>
              </a:p>
              <a:p>
                <a:endParaRPr lang="en-GB" sz="2400" dirty="0"/>
              </a:p>
              <a:p>
                <a:pPr algn="ctr"/>
                <a:r>
                  <a:rPr lang="en-GB" sz="2400" dirty="0"/>
                  <a:t>Both the top and bottom of the fraction can be factorised to give:</a:t>
                </a:r>
              </a:p>
              <a:p>
                <a:r>
                  <a:rPr lang="en-GB" sz="2400" dirty="0"/>
                  <a:t>								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	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				</a:t>
                </a:r>
              </a:p>
              <a:p>
                <a:r>
                  <a:rPr lang="en-GB" sz="2400" dirty="0"/>
                  <a:t>			</a:t>
                </a:r>
              </a:p>
              <a:p>
                <a:r>
                  <a:rPr lang="en-GB" sz="2400" dirty="0"/>
                  <a:t>					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b="0" smtClean="0">
                            <a:latin typeface="Times" pitchFamily="2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" pitchFamily="2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b="0" i="0" smtClean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GB" sz="2400" b="0" i="1" dirty="0" smtClean="0">
                            <a:latin typeface="Times" pitchFamily="2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GB" sz="2400" b="0" dirty="0" smtClean="0">
                            <a:latin typeface="Times" pitchFamily="2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" pitchFamily="2" charset="0"/>
                          </a:rPr>
                          <m:t>3)</m:t>
                        </m:r>
                      </m:num>
                      <m:den>
                        <m:eqArr>
                          <m:eqArrPr>
                            <m:ctrlPr>
                              <a:rPr lang="en-GB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GB" sz="2400" b="0" i="0" dirty="0" smtClean="0">
                                <a:latin typeface="Times" pitchFamily="2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GB" sz="2400" dirty="0">
                                <a:latin typeface="Times" pitchFamily="2" charset="0"/>
                              </a:rPr>
                              <m:t>2</m:t>
                            </m:r>
                            <m:r>
                              <m:rPr>
                                <m:nor/>
                              </m:rPr>
                              <a:rPr lang="en-US" sz="2400" i="1" dirty="0">
                                <a:latin typeface="Times" pitchFamily="2" charset="0"/>
                              </a:rPr>
                              <m:t>x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latin typeface="Times" pitchFamily="2" charset="0"/>
                              </a:rPr>
                              <m:t>	</m:t>
                            </m:r>
                            <m:r>
                              <a:rPr lang="en-GB" sz="2400" i="1">
                                <a:latin typeface="Cambria Math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nor/>
                              </m:rPr>
                              <a:rPr lang="en-GB" sz="2400" b="0" i="0" dirty="0" smtClean="0">
                                <a:latin typeface="Times" pitchFamily="2" charset="0"/>
                              </a:rPr>
                              <m:t> 2)(</m:t>
                            </m:r>
                            <m:r>
                              <m:rPr>
                                <m:nor/>
                              </m:rPr>
                              <a:rPr lang="en-GB" sz="2400" i="1" dirty="0">
                                <a:latin typeface="Times" pitchFamily="2" charset="0"/>
                              </a:rPr>
                              <m:t>x</m:t>
                            </m:r>
                            <m:r>
                              <m:rPr>
                                <m:nor/>
                              </m:rPr>
                              <a:rPr lang="en-GB" sz="2400" dirty="0">
                                <a:latin typeface="Times" pitchFamily="2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sz="2400" i="1">
                                <a:latin typeface="Cambria Math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nor/>
                              </m:rPr>
                              <a:rPr lang="en-GB" sz="2400" dirty="0">
                                <a:latin typeface="Times" pitchFamily="2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GB" sz="2400" b="0" i="0" dirty="0" smtClean="0">
                                <a:latin typeface="Times" pitchFamily="2" charset="0"/>
                              </a:rPr>
                              <m:t>3)</m:t>
                            </m:r>
                          </m:e>
                          <m:e/>
                          <m:e/>
                        </m:eqArr>
                      </m:den>
                    </m:f>
                  </m:oMath>
                </a14:m>
                <a:r>
                  <a:rPr lang="en-GB" sz="2400" dirty="0"/>
                  <a:t>				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7665" y="836712"/>
                <a:ext cx="9645335" cy="5673413"/>
              </a:xfrm>
              <a:prstGeom prst="rect">
                <a:avLst/>
              </a:prstGeom>
              <a:blipFill>
                <a:blip r:embed="rId3"/>
                <a:stretch>
                  <a:fillRect t="-8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992915" y="5413645"/>
                <a:ext cx="4988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2915" y="5413645"/>
                <a:ext cx="498855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138350" y="1683245"/>
                <a:ext cx="1984389" cy="977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b="0" i="1" smtClean="0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0" i="1" smtClean="0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12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8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8350" y="1683245"/>
                <a:ext cx="1984389" cy="977832"/>
              </a:xfrm>
              <a:prstGeom prst="rect">
                <a:avLst/>
              </a:prstGeom>
              <a:blipFill>
                <a:blip r:embed="rId5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615912" y="3201770"/>
                <a:ext cx="2030709" cy="13694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0" i="1" smtClean="0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12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8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6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5912" y="3201770"/>
                <a:ext cx="2030709" cy="13694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739568" y="5130660"/>
                <a:ext cx="1148648" cy="977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 2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9568" y="5130660"/>
                <a:ext cx="1148648" cy="977832"/>
              </a:xfrm>
              <a:prstGeom prst="rect">
                <a:avLst/>
              </a:prstGeom>
              <a:blipFill>
                <a:blip r:embed="rId7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27664" y="4314683"/>
                <a:ext cx="922137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2400" dirty="0"/>
                  <a:t>The term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3)</m:t>
                    </m:r>
                    <m:r>
                      <a:rPr lang="en-GB" sz="2400" i="1" dirty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appears as a factor on both the top and bottom </a:t>
                </a:r>
              </a:p>
              <a:p>
                <a:pPr algn="ctr"/>
                <a:r>
                  <a:rPr lang="en-GB" sz="2400" dirty="0"/>
                  <a:t>of the fraction so it cancels to give:</a:t>
                </a:r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7664" y="4314683"/>
                <a:ext cx="9221371" cy="830997"/>
              </a:xfrm>
              <a:prstGeom prst="rect">
                <a:avLst/>
              </a:prstGeom>
              <a:blipFill>
                <a:blip r:embed="rId8"/>
                <a:stretch>
                  <a:fillRect t="-4545" b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4378345" y="6267139"/>
            <a:ext cx="5012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No further simplification is possible.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540576" y="3178686"/>
                <a:ext cx="2369110" cy="977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3)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2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3)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0576" y="3178686"/>
                <a:ext cx="2369110" cy="977832"/>
              </a:xfrm>
              <a:prstGeom prst="rect">
                <a:avLst/>
              </a:prstGeom>
              <a:blipFill>
                <a:blip r:embed="rId9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933031" y="3471010"/>
                <a:ext cx="4988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3031" y="3471010"/>
                <a:ext cx="498855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/>
          <p:cNvCxnSpPr/>
          <p:nvPr/>
        </p:nvCxnSpPr>
        <p:spPr bwMode="auto">
          <a:xfrm flipH="1">
            <a:off x="5822672" y="5335973"/>
            <a:ext cx="823949" cy="247204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 flipH="1">
            <a:off x="5874090" y="5634133"/>
            <a:ext cx="863906" cy="234792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Rectangle 23"/>
          <p:cNvSpPr/>
          <p:nvPr/>
        </p:nvSpPr>
        <p:spPr bwMode="auto">
          <a:xfrm>
            <a:off x="7599884" y="5145680"/>
            <a:ext cx="1448410" cy="1056859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5350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9" grpId="0"/>
      <p:bldP spid="10" grpId="0"/>
      <p:bldP spid="11" grpId="0"/>
      <p:bldP spid="12" grpId="0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Algebraic </a:t>
            </a:r>
            <a:r>
              <a:rPr lang="en-GB" sz="2800" b="1" dirty="0" smtClean="0"/>
              <a:t>Fractions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9661" y="139646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F5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F5.1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582006" y="922589"/>
                <a:ext cx="9645335" cy="46770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400" b="1" dirty="0"/>
                  <a:t>Example 1: </a:t>
                </a:r>
              </a:p>
              <a:p>
                <a:r>
                  <a:rPr lang="en-GB" sz="2400" dirty="0"/>
                  <a:t>Simplify:									</a:t>
                </a:r>
              </a:p>
              <a:p>
                <a:endParaRPr lang="en-GB" sz="2400" dirty="0"/>
              </a:p>
              <a:p>
                <a:pPr>
                  <a:spcBef>
                    <a:spcPts val="1200"/>
                  </a:spcBef>
                </a:pPr>
                <a:r>
                  <a:rPr lang="en-GB" sz="2400" b="1" dirty="0"/>
                  <a:t>Solution:</a:t>
                </a:r>
                <a:r>
                  <a:rPr lang="en-GB" sz="2400" dirty="0"/>
                  <a:t> First multiply together the fractions to give:</a:t>
                </a:r>
              </a:p>
              <a:p>
                <a:r>
                  <a:rPr lang="en-GB" sz="2400" dirty="0"/>
                  <a:t>				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	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				</a:t>
                </a:r>
              </a:p>
              <a:p>
                <a:r>
                  <a:rPr lang="en-GB" sz="2400" dirty="0"/>
                  <a:t>			</a:t>
                </a:r>
              </a:p>
              <a:p>
                <a:r>
                  <a:rPr lang="en-GB" sz="2400" dirty="0"/>
                  <a:t>			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baseline="30000" dirty="0">
                            <a:latin typeface="Times" pitchFamily="2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  <m:r>
                          <m:rPr>
                            <m:nor/>
                          </m:rPr>
                          <a:rPr lang="en-GB" sz="2400">
                            <a:latin typeface="Times" pitchFamily="2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4)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>
                            <a:latin typeface="Times" pitchFamily="2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4)</m:t>
                        </m:r>
                        <m:r>
                          <m:rPr>
                            <m:nor/>
                          </m:rPr>
                          <a:rPr lang="en-US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baseline="30000" dirty="0">
                            <a:latin typeface="Times" pitchFamily="2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</m:den>
                    </m:f>
                  </m:oMath>
                </a14:m>
                <a:r>
                  <a:rPr lang="en-GB" sz="2400" dirty="0"/>
                  <a:t>			</a:t>
                </a:r>
                <a:r>
                  <a:rPr lang="en-GB" sz="2400" dirty="0">
                    <a:latin typeface="Times" pitchFamily="2" charset="0"/>
                  </a:rPr>
                  <a:t>	</a:t>
                </a:r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2006" y="922589"/>
                <a:ext cx="9645335" cy="4677050"/>
              </a:xfrm>
              <a:prstGeom prst="rect">
                <a:avLst/>
              </a:prstGeom>
              <a:blipFill>
                <a:blip r:embed="rId3"/>
                <a:stretch>
                  <a:fillRect l="-920" t="-1084" b="-13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070928" y="4946937"/>
                <a:ext cx="4988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0928" y="4946937"/>
                <a:ext cx="498855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928699" y="4786426"/>
                <a:ext cx="1541384" cy="8565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1" dirty="0">
                              <a:solidFill>
                                <a:schemeClr val="tx1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>
                              <a:solidFill>
                                <a:schemeClr val="tx1"/>
                              </a:solidFill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chemeClr val="tx1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m:rPr>
                              <m:nor/>
                            </m:rPr>
                            <a:rPr lang="en-GB" sz="2400">
                              <a:solidFill>
                                <a:schemeClr val="tx1"/>
                              </a:solidFill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solidFill>
                                <a:schemeClr val="tx1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chemeClr val="tx1"/>
                              </a:solidFill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chemeClr val="tx1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>
                              <a:solidFill>
                                <a:schemeClr val="tx1"/>
                              </a:solidFill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chemeClr val="tx1"/>
                              </a:solidFill>
                              <a:latin typeface="Times" pitchFamily="2" charset="0"/>
                            </a:rPr>
                            <m:t>4</m:t>
                          </m:r>
                          <m:r>
                            <a:rPr lang="en-GB" sz="2400" b="0" i="1" dirty="0" smtClean="0">
                              <a:solidFill>
                                <a:schemeClr val="tx1"/>
                              </a:solidFill>
                              <a:latin typeface="Cambria Math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1" dirty="0">
                              <a:solidFill>
                                <a:schemeClr val="tx1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b="0" i="0" baseline="30000" dirty="0" smtClean="0">
                              <a:solidFill>
                                <a:schemeClr val="tx1"/>
                              </a:solidFill>
                              <a:latin typeface="Times" pitchFamily="2" charset="0"/>
                            </a:rPr>
                            <m:t>3 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8699" y="4786426"/>
                <a:ext cx="1541384" cy="856517"/>
              </a:xfrm>
              <a:prstGeom prst="rect">
                <a:avLst/>
              </a:prstGeom>
              <a:blipFill>
                <a:blip r:embed="rId5"/>
                <a:stretch>
                  <a:fillRect b="-1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613571" y="2792549"/>
                <a:ext cx="9912424" cy="876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The bracket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US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US" sz="2400" baseline="30000" dirty="0">
                        <a:latin typeface="Times" pitchFamily="2" charset="0"/>
                      </a:rPr>
                      <m:t>2</m:t>
                    </m:r>
                    <m:r>
                      <m:rPr>
                        <m:nor/>
                      </m:rPr>
                      <a:rPr lang="en-US" sz="2400" dirty="0"/>
                      <m:t>	</m:t>
                    </m:r>
                    <m:r>
                      <m:rPr>
                        <m:nor/>
                      </m:rPr>
                      <a:rPr lang="en-GB" sz="2400" dirty="0"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16</m:t>
                    </m:r>
                    <m:r>
                      <m:rPr>
                        <m:nor/>
                      </m:rPr>
                      <a:rPr lang="en-GB" sz="2400" dirty="0"/>
                      <m:t>)</m:t>
                    </m:r>
                  </m:oMath>
                </a14:m>
                <a:r>
                  <a:rPr lang="en-GB" sz="2400" dirty="0"/>
                  <a:t> can be factorised using the </a:t>
                </a:r>
                <a:r>
                  <a:rPr lang="en-GB" sz="2400" i="1" dirty="0"/>
                  <a:t>difference of two squares, </a:t>
                </a:r>
                <a:r>
                  <a:rPr lang="en-GB" sz="2400" dirty="0"/>
                  <a:t>to give:</a:t>
                </a:r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3571" y="2792549"/>
                <a:ext cx="9912424" cy="876074"/>
              </a:xfrm>
              <a:prstGeom prst="rect">
                <a:avLst/>
              </a:prstGeom>
              <a:blipFill>
                <a:blip r:embed="rId6"/>
                <a:stretch>
                  <a:fillRect l="-896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613571" y="6267445"/>
            <a:ext cx="5012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No further simplification is possible.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897975" y="1890609"/>
                <a:ext cx="1849160" cy="998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16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baseline="30000" dirty="0">
                              <a:latin typeface="Times" pitchFamily="2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7975" y="1890609"/>
                <a:ext cx="1849160" cy="998030"/>
              </a:xfrm>
              <a:prstGeom prst="rect">
                <a:avLst/>
              </a:prstGeom>
              <a:blipFill>
                <a:blip r:embed="rId7"/>
                <a:stretch>
                  <a:fillRect b="-63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/>
          <p:cNvCxnSpPr/>
          <p:nvPr/>
        </p:nvCxnSpPr>
        <p:spPr bwMode="auto">
          <a:xfrm flipH="1">
            <a:off x="5981467" y="4899539"/>
            <a:ext cx="823949" cy="247204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 flipH="1">
            <a:off x="5232094" y="5235454"/>
            <a:ext cx="863906" cy="234792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Rectangle 23"/>
          <p:cNvSpPr/>
          <p:nvPr/>
        </p:nvSpPr>
        <p:spPr bwMode="auto">
          <a:xfrm>
            <a:off x="7998439" y="5747974"/>
            <a:ext cx="1448410" cy="994941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392912" y="1356724"/>
                <a:ext cx="2241319" cy="7552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baseline="30000" dirty="0">
                            <a:latin typeface="Times" pitchFamily="2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" pitchFamily="2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latin typeface="Times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baseline="30000" dirty="0">
                            <a:latin typeface="Times" pitchFamily="2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" pitchFamily="2" charset="0"/>
                          </a:rPr>
                          <m:t>16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b="0" i="0" baseline="30000" dirty="0" smtClean="0">
                            <a:latin typeface="Times" pitchFamily="2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</m:den>
                    </m:f>
                  </m:oMath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2912" y="1356724"/>
                <a:ext cx="2241319" cy="755271"/>
              </a:xfrm>
              <a:prstGeom prst="rect">
                <a:avLst/>
              </a:prstGeom>
              <a:blipFill>
                <a:blip r:embed="rId8"/>
                <a:stretch>
                  <a:fillRect t="-1667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703958" y="3426316"/>
                <a:ext cx="2531013" cy="998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m:rPr>
                              <m:nor/>
                            </m:rPr>
                            <a:rPr lang="en-GB" sz="2400"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4)(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4)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baseline="30000" dirty="0">
                              <a:latin typeface="Times" pitchFamily="2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3958" y="3426316"/>
                <a:ext cx="2531013" cy="99803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004984" y="3470631"/>
                <a:ext cx="1849160" cy="998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16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4)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baseline="30000" dirty="0">
                              <a:latin typeface="Times" pitchFamily="2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984" y="3470631"/>
                <a:ext cx="1849160" cy="99803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979179" y="3723790"/>
                <a:ext cx="5625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9179" y="3723790"/>
                <a:ext cx="562534" cy="461665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589221" y="5686268"/>
                <a:ext cx="1148173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The term</a:t>
                </a:r>
                <a14:m>
                  <m:oMath xmlns:m="http://schemas.openxmlformats.org/officeDocument/2006/math">
                    <m:r>
                      <a:rPr lang="en-GB" sz="2400" b="0" i="0" dirty="0" smtClean="0">
                        <a:latin typeface="Cambria Math" charset="0"/>
                      </a:rPr>
                      <m:t> </m:t>
                    </m:r>
                    <m:r>
                      <m:rPr>
                        <m:nor/>
                      </m:rPr>
                      <a:rPr lang="en-US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US" sz="2400" baseline="30000" dirty="0">
                        <a:latin typeface="Times" pitchFamily="2" charset="0"/>
                      </a:rPr>
                      <m:t>2</m:t>
                    </m:r>
                  </m:oMath>
                </a14:m>
                <a:r>
                  <a:rPr lang="en-GB" sz="2400" dirty="0"/>
                  <a:t> can be cancelled to give:</a:t>
                </a:r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9221" y="5686268"/>
                <a:ext cx="11481730" cy="830997"/>
              </a:xfrm>
              <a:prstGeom prst="rect">
                <a:avLst/>
              </a:prstGeom>
              <a:blipFill>
                <a:blip r:embed="rId13"/>
                <a:stretch>
                  <a:fillRect l="-885" t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990334" y="5641761"/>
                <a:ext cx="1369862" cy="8565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dirty="0" smtClean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4</m:t>
                          </m:r>
                          <m:r>
                            <a:rPr lang="en-GB" sz="2400" i="1" dirty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0334" y="5641761"/>
                <a:ext cx="1369862" cy="856517"/>
              </a:xfrm>
              <a:prstGeom prst="rect">
                <a:avLst/>
              </a:prstGeom>
              <a:blipFill>
                <a:blip r:embed="rId14"/>
                <a:stretch>
                  <a:fillRect l="-9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596341" y="4427404"/>
                <a:ext cx="602498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The term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/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latin typeface="Times" pitchFamily="2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4)</m:t>
                    </m:r>
                    <m:r>
                      <a:rPr lang="en-GB" sz="2400" i="1" dirty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can be cancelled to give:</a:t>
                </a:r>
                <a:endParaRPr lang="en-US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6341" y="4427404"/>
                <a:ext cx="6024983" cy="461665"/>
              </a:xfrm>
              <a:prstGeom prst="rect">
                <a:avLst/>
              </a:prstGeom>
              <a:blipFill>
                <a:blip r:embed="rId15"/>
                <a:stretch>
                  <a:fillRect l="-1684" t="-108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/>
          <p:cNvCxnSpPr>
            <a:endCxn id="5" idx="1"/>
          </p:cNvCxnSpPr>
          <p:nvPr/>
        </p:nvCxnSpPr>
        <p:spPr bwMode="auto">
          <a:xfrm flipH="1">
            <a:off x="7928699" y="4919230"/>
            <a:ext cx="379236" cy="295455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>
            <a:cxnSpLocks/>
          </p:cNvCxnSpPr>
          <p:nvPr/>
        </p:nvCxnSpPr>
        <p:spPr bwMode="auto">
          <a:xfrm flipV="1">
            <a:off x="8704398" y="5365184"/>
            <a:ext cx="89020" cy="95434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670930" y="5250799"/>
                <a:ext cx="3660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aseline="30000" dirty="0" smtClean="0">
                          <a:solidFill>
                            <a:srgbClr val="FF0000"/>
                          </a:solidFill>
                        </a:rPr>
                        <m:t>1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0930" y="5250799"/>
                <a:ext cx="366076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53619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9" grpId="0"/>
      <p:bldP spid="10" grpId="0"/>
      <p:bldP spid="11" grpId="0"/>
      <p:bldP spid="24" grpId="0" animBg="1"/>
      <p:bldP spid="8" grpId="0"/>
      <p:bldP spid="13" grpId="0"/>
      <p:bldP spid="15" grpId="0"/>
      <p:bldP spid="17" grpId="0"/>
      <p:bldP spid="18" grpId="0"/>
      <p:bldP spid="19" grpId="0"/>
      <p:bldP spid="20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189648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Algebraic </a:t>
            </a:r>
            <a:r>
              <a:rPr lang="en-GB" sz="2800" b="1" dirty="0" smtClean="0"/>
              <a:t>Fractions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" y="110732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F5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F5.1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13571" y="964812"/>
                <a:ext cx="9645335" cy="48927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Example 2: </a:t>
                </a:r>
              </a:p>
              <a:p>
                <a:r>
                  <a:rPr lang="en-GB" sz="2400" dirty="0"/>
                  <a:t>Simplify:									</a:t>
                </a:r>
              </a:p>
              <a:p>
                <a:endParaRPr lang="en-GB" sz="2400" dirty="0"/>
              </a:p>
              <a:p>
                <a:endParaRPr lang="en-GB" sz="2400" dirty="0"/>
              </a:p>
              <a:p>
                <a:pPr>
                  <a:spcAft>
                    <a:spcPts val="0"/>
                  </a:spcAft>
                </a:pPr>
                <a:r>
                  <a:rPr lang="en-GB" sz="2400" b="1" dirty="0"/>
                  <a:t>Solution:</a:t>
                </a:r>
                <a:r>
                  <a:rPr lang="en-GB" sz="2400" dirty="0"/>
                  <a:t> So we now have a multiplication:</a:t>
                </a:r>
              </a:p>
              <a:p>
                <a:pPr>
                  <a:spcBef>
                    <a:spcPts val="0"/>
                  </a:spcBef>
                </a:pPr>
                <a:r>
                  <a:rPr lang="en-GB" sz="2400" dirty="0"/>
                  <a:t>				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	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				</a:t>
                </a:r>
              </a:p>
              <a:p>
                <a:r>
                  <a:rPr lang="en-GB" sz="2400" dirty="0"/>
                  <a:t>			</a:t>
                </a:r>
              </a:p>
              <a:p>
                <a:r>
                  <a:rPr lang="en-GB" sz="2400" dirty="0"/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" pitchFamily="2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GB" sz="2400">
                            <a:latin typeface="Times" pitchFamily="2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b="0" i="1" dirty="0" smtClean="0">
                            <a:latin typeface="Times" pitchFamily="2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3)</m:t>
                        </m:r>
                        <m:r>
                          <m:rPr>
                            <m:nor/>
                          </m:rPr>
                          <a:rPr lang="en-GB" sz="2400" b="0" i="1" dirty="0" smtClean="0">
                            <a:latin typeface="Times" pitchFamily="2" charset="0"/>
                          </a:rPr>
                          <m:t>  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4)</m:t>
                        </m:r>
                        <m:r>
                          <m:rPr>
                            <m:nor/>
                          </m:rPr>
                          <a:rPr lang="en-GB" sz="2400">
                            <a:latin typeface="Times" pitchFamily="2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  <m:r>
                          <a:rPr lang="en-GB" sz="2400" b="0" i="1" dirty="0" smtClean="0">
                            <a:latin typeface="Cambria Math" charset="0"/>
                          </a:rPr>
                          <m:t> 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" pitchFamily="2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4)</m:t>
                        </m:r>
                        <m:r>
                          <m:rPr>
                            <m:nor/>
                          </m:rPr>
                          <a:rPr lang="en-GB" sz="2400">
                            <a:latin typeface="Times" pitchFamily="2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3)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</m:den>
                    </m:f>
                  </m:oMath>
                </a14:m>
                <a:r>
                  <a:rPr lang="en-GB" sz="2400" dirty="0"/>
                  <a:t>				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3571" y="964812"/>
                <a:ext cx="9645335" cy="4892750"/>
              </a:xfrm>
              <a:prstGeom prst="rect">
                <a:avLst/>
              </a:prstGeom>
              <a:blipFill rotWithShape="1">
                <a:blip r:embed="rId3"/>
                <a:stretch>
                  <a:fillRect l="-1011" t="-8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303697" y="5103749"/>
                <a:ext cx="4988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3697" y="5103749"/>
                <a:ext cx="498855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990333" y="5063064"/>
                <a:ext cx="213827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400" i="1" dirty="0" smtClean="0"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 2)(</m:t>
                      </m:r>
                      <m:r>
                        <m:rPr>
                          <m:nor/>
                        </m:rPr>
                        <a:rPr lang="en-US" sz="2400" i="1" dirty="0"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 2)</m:t>
                      </m:r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0333" y="5063064"/>
                <a:ext cx="2138278" cy="461665"/>
              </a:xfrm>
              <a:prstGeom prst="rect">
                <a:avLst/>
              </a:prstGeom>
              <a:blipFill>
                <a:blip r:embed="rId5"/>
                <a:stretch>
                  <a:fillRect b="-18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613571" y="4012342"/>
                <a:ext cx="9819133" cy="876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The expressions in the brackets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 smtClean="0">
                        <a:latin typeface="Times" pitchFamily="2" charset="0"/>
                      </a:rPr>
                      <m:t>(</m:t>
                    </m:r>
                    <m:r>
                      <m:rPr>
                        <m:nor/>
                      </m:rPr>
                      <a:rPr lang="en-US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US" sz="2400" baseline="30000" dirty="0">
                        <a:latin typeface="Times" pitchFamily="2" charset="0"/>
                      </a:rPr>
                      <m:t>2</m:t>
                    </m:r>
                    <m:r>
                      <m:rPr>
                        <m:nor/>
                      </m:rPr>
                      <a:rPr lang="en-US" sz="2400" dirty="0">
                        <a:latin typeface="Times" pitchFamily="2" charset="0"/>
                      </a:rPr>
                      <m:t>	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 </m:t>
                    </m:r>
                    <m:r>
                      <m:rPr>
                        <m:nor/>
                      </m:rPr>
                      <a:rPr lang="en-GB" sz="2400" dirty="0">
                        <a:latin typeface="Times" pitchFamily="2" charset="0"/>
                      </a:rPr>
                      <m:t>5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latin typeface="Times" pitchFamily="2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>
                        <a:latin typeface="Times" pitchFamily="2" charset="0"/>
                      </a:rPr>
                      <m:t> 6</m:t>
                    </m:r>
                    <m:r>
                      <a:rPr lang="en-GB" sz="2400" i="1" dirty="0">
                        <a:latin typeface="Cambria Math" charset="0"/>
                      </a:rPr>
                      <m:t>)</m:t>
                    </m:r>
                    <m:r>
                      <m:rPr>
                        <m:nor/>
                      </m:rPr>
                      <a:rPr lang="en-GB" sz="2400" b="0" i="0" dirty="0" smtClean="0">
                        <a:latin typeface="Times" pitchFamily="2" charset="0"/>
                      </a:rPr>
                      <m:t> </m:t>
                    </m:r>
                    <m:r>
                      <a:rPr lang="en-GB" sz="2400" i="1" dirty="0" smtClean="0">
                        <a:latin typeface="Cambria Math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/>
                      <m:t>an</m:t>
                    </m:r>
                    <m:r>
                      <m:rPr>
                        <m:nor/>
                      </m:rPr>
                      <a:rPr lang="en-GB" sz="2400" b="0" i="0" dirty="0" smtClean="0"/>
                      <m:t>d</m:t>
                    </m:r>
                    <m:r>
                      <m:rPr>
                        <m:nor/>
                      </m:rPr>
                      <a:rPr lang="en-GB" sz="2400" b="0" i="0" dirty="0" smtClean="0"/>
                      <m:t> </m:t>
                    </m:r>
                    <m:r>
                      <a:rPr lang="en-GB" sz="2400" i="1" dirty="0">
                        <a:latin typeface="Cambria Math" charset="0"/>
                      </a:rPr>
                      <m:t>(</m:t>
                    </m:r>
                    <m:r>
                      <m:rPr>
                        <m:nor/>
                      </m:rPr>
                      <a:rPr lang="en-US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US" sz="2400" baseline="30000" dirty="0">
                        <a:latin typeface="Times" pitchFamily="2" charset="0"/>
                      </a:rPr>
                      <m:t>2</m:t>
                    </m:r>
                    <m:r>
                      <m:rPr>
                        <m:nor/>
                      </m:rPr>
                      <a:rPr lang="en-US" sz="2400" dirty="0">
                        <a:latin typeface="Times" pitchFamily="2" charset="0"/>
                      </a:rPr>
                      <m:t>	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>
                        <a:latin typeface="Times" pitchFamily="2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latin typeface="Times" pitchFamily="2" charset="0"/>
                      </a:rPr>
                      <m:t>2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latin typeface="Times" pitchFamily="2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latin typeface="Times" pitchFamily="2" charset="0"/>
                      </a:rPr>
                      <m:t> 8</m:t>
                    </m:r>
                    <m:r>
                      <a:rPr lang="en-GB" sz="2400" i="1" dirty="0">
                        <a:latin typeface="Cambria Math" charset="0"/>
                      </a:rPr>
                      <m:t>) </m:t>
                    </m:r>
                  </m:oMath>
                </a14:m>
                <a:endParaRPr lang="en-GB" sz="2400" dirty="0"/>
              </a:p>
              <a:p>
                <a:r>
                  <a:rPr lang="en-GB" sz="2400" dirty="0"/>
                  <a:t>can be factorised</a:t>
                </a:r>
                <a:r>
                  <a:rPr lang="en-GB" sz="2400" i="1" dirty="0"/>
                  <a:t> </a:t>
                </a:r>
                <a:r>
                  <a:rPr lang="en-GB" sz="2400" dirty="0"/>
                  <a:t>to give:</a:t>
                </a:r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3571" y="4012342"/>
                <a:ext cx="9819133" cy="876074"/>
              </a:xfrm>
              <a:prstGeom prst="rect">
                <a:avLst/>
              </a:prstGeom>
              <a:blipFill>
                <a:blip r:embed="rId6"/>
                <a:stretch>
                  <a:fillRect l="-904" t="-2857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670190" y="6173990"/>
            <a:ext cx="3658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This can be simplified to: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782956" y="2986234"/>
                <a:ext cx="4165628" cy="998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 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5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6</m:t>
                          </m:r>
                          <m:r>
                            <a:rPr lang="en-GB" sz="2400" b="0" i="1" dirty="0" smtClean="0">
                              <a:latin typeface="Cambria Math" charset="0"/>
                            </a:rPr>
                            <m:t>)  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8</m:t>
                          </m:r>
                          <m:r>
                            <a:rPr lang="en-GB" sz="2400" b="0" i="1" dirty="0" smtClean="0">
                              <a:latin typeface="Cambria Math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4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GB" sz="2400"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2956" y="2986234"/>
                <a:ext cx="4165628" cy="99803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974603" y="3244317"/>
                <a:ext cx="6051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4603" y="3244317"/>
                <a:ext cx="605198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/>
          <p:cNvCxnSpPr/>
          <p:nvPr/>
        </p:nvCxnSpPr>
        <p:spPr bwMode="auto">
          <a:xfrm flipH="1">
            <a:off x="4540410" y="5057620"/>
            <a:ext cx="823949" cy="247204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 flipH="1">
            <a:off x="5320314" y="5422959"/>
            <a:ext cx="863906" cy="234792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Rectangle 23"/>
          <p:cNvSpPr/>
          <p:nvPr/>
        </p:nvSpPr>
        <p:spPr bwMode="auto">
          <a:xfrm>
            <a:off x="6518784" y="6206529"/>
            <a:ext cx="1448410" cy="540112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160037" y="1317369"/>
                <a:ext cx="3021981" cy="7531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baseline="30000" dirty="0">
                            <a:latin typeface="Times" pitchFamily="2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  <m:r>
                          <a:rPr lang="en-GB" sz="24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+ 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" pitchFamily="2" charset="0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" pitchFamily="2" charset="0"/>
                          </a:rPr>
                          <m:t>6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" pitchFamily="2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" pitchFamily="2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baseline="30000" dirty="0">
                            <a:latin typeface="Times" pitchFamily="2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b="0" i="0" smtClean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" pitchFamily="2" charset="0"/>
                          </a:rPr>
                          <m:t>8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</m:den>
                    </m:f>
                  </m:oMath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0037" y="1317369"/>
                <a:ext cx="3021981" cy="753155"/>
              </a:xfrm>
              <a:prstGeom prst="rect">
                <a:avLst/>
              </a:prstGeom>
              <a:blipFill>
                <a:blip r:embed="rId9"/>
                <a:stretch>
                  <a:fillRect t="-1667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2613571" y="5635682"/>
            <a:ext cx="11481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Cancelling terms simplifies this expression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11315" y="6255658"/>
                <a:ext cx="1463349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400" i="1" dirty="0" smtClean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 2)</m:t>
                      </m:r>
                      <m:r>
                        <m:rPr>
                          <m:nor/>
                        </m:rPr>
                        <a:rPr lang="en-US" sz="2400" baseline="30000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2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  <a:latin typeface="Times" pitchFamily="2" charset="0"/>
                </a:endParaRP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1315" y="6255658"/>
                <a:ext cx="1463349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752887" y="3057434"/>
                <a:ext cx="3182281" cy="7522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baseline="30000" dirty="0">
                            <a:latin typeface="Times" pitchFamily="2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+ 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6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4</m:t>
                        </m:r>
                      </m:den>
                    </m:f>
                  </m:oMath>
                </a14:m>
                <a:r>
                  <a:rPr lang="en-US" sz="2400" dirty="0">
                    <a:latin typeface="Times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1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baseline="300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	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>
                            <a:solidFill>
                              <a:srgbClr val="FF0000"/>
                            </a:solidFill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GB" sz="2400" i="1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 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1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	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 3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	</m:t>
                        </m:r>
                      </m:den>
                    </m:f>
                  </m:oMath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887" y="3057434"/>
                <a:ext cx="3182281" cy="752257"/>
              </a:xfrm>
              <a:prstGeom prst="rect">
                <a:avLst/>
              </a:prstGeom>
              <a:blipFill>
                <a:blip r:embed="rId11"/>
                <a:stretch>
                  <a:fillRect t="-1667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/>
          <p:cNvCxnSpPr/>
          <p:nvPr/>
        </p:nvCxnSpPr>
        <p:spPr bwMode="auto">
          <a:xfrm flipH="1">
            <a:off x="5381871" y="5057809"/>
            <a:ext cx="823949" cy="247204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 flipH="1">
            <a:off x="4476329" y="5427440"/>
            <a:ext cx="823949" cy="247204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3975333" y="2060282"/>
            <a:ext cx="8106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Note: To divide by a fraction, we multiply by its reciprocal.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3947229" y="2037061"/>
            <a:ext cx="5946090" cy="461665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729145" y="1321016"/>
                <a:ext cx="1579278" cy="10890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1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	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 3</m:t>
                        </m:r>
                      </m:num>
                      <m:den>
                        <m:eqArr>
                          <m:eqArrPr>
                            <m:ctrlPr>
                              <a:rPr lang="en-US" sz="24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sz="2400" i="1" dirty="0">
                                <a:solidFill>
                                  <a:srgbClr val="FF0000"/>
                                </a:solidFill>
                                <a:latin typeface="Times" pitchFamily="2" charset="0"/>
                              </a:rPr>
                              <m:t>x</m:t>
                            </m:r>
                            <m:r>
                              <m:rPr>
                                <m:nor/>
                              </m:rPr>
                              <a:rPr lang="en-US" sz="2400" baseline="30000" dirty="0">
                                <a:solidFill>
                                  <a:srgbClr val="FF0000"/>
                                </a:solidFill>
                                <a:latin typeface="Times" pitchFamily="2" charset="0"/>
                              </a:rPr>
                              <m:t>2</m:t>
                            </m:r>
                            <m:r>
                              <m:rPr>
                                <m:nor/>
                              </m:rPr>
                              <a:rPr lang="en-US" sz="2400" dirty="0">
                                <a:solidFill>
                                  <a:srgbClr val="FF0000"/>
                                </a:solidFill>
                                <a:latin typeface="Times" pitchFamily="2" charset="0"/>
                              </a:rPr>
                              <m:t>	</m:t>
                            </m:r>
                            <m: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GB" sz="2400">
                                <a:solidFill>
                                  <a:srgbClr val="FF0000"/>
                                </a:solidFill>
                                <a:latin typeface="Times" pitchFamily="2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GB" sz="2400" dirty="0">
                                <a:solidFill>
                                  <a:srgbClr val="FF0000"/>
                                </a:solidFill>
                                <a:latin typeface="Times" pitchFamily="2" charset="0"/>
                              </a:rPr>
                              <m:t>2</m:t>
                            </m:r>
                            <m:r>
                              <m:rPr>
                                <m:nor/>
                              </m:rPr>
                              <a:rPr lang="en-GB" sz="2400" i="1" dirty="0">
                                <a:solidFill>
                                  <a:srgbClr val="FF0000"/>
                                </a:solidFill>
                                <a:latin typeface="Times" pitchFamily="2" charset="0"/>
                              </a:rPr>
                              <m:t>x</m:t>
                            </m:r>
                            <m:r>
                              <m:rPr>
                                <m:nor/>
                              </m:rPr>
                              <a:rPr lang="en-GB" sz="2400" dirty="0">
                                <a:solidFill>
                                  <a:srgbClr val="FF0000"/>
                                </a:solidFill>
                                <a:latin typeface="Times" pitchFamily="2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GB" sz="2400" dirty="0">
                                <a:solidFill>
                                  <a:srgbClr val="FF0000"/>
                                </a:solidFill>
                                <a:latin typeface="Times" pitchFamily="2" charset="0"/>
                              </a:rPr>
                              <m:t> 8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sz="2400" dirty="0">
                                <a:solidFill>
                                  <a:srgbClr val="FF0000"/>
                                </a:solidFill>
                                <a:latin typeface="Times" pitchFamily="2" charset="0"/>
                              </a:rPr>
                              <m:t>	</m:t>
                            </m:r>
                          </m:e>
                        </m:eqAr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Times" pitchFamily="2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145" y="1321016"/>
                <a:ext cx="1579278" cy="1089016"/>
              </a:xfrm>
              <a:prstGeom prst="rect">
                <a:avLst/>
              </a:prstGeom>
              <a:blipFill>
                <a:blip r:embed="rId12"/>
                <a:stretch>
                  <a:fillRect t="-1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59433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2" grpId="0"/>
      <p:bldP spid="5" grpId="0"/>
      <p:bldP spid="9" grpId="0"/>
      <p:bldP spid="10" grpId="0"/>
      <p:bldP spid="11" grpId="0"/>
      <p:bldP spid="12" grpId="0"/>
      <p:bldP spid="24" grpId="0" animBg="1"/>
      <p:bldP spid="8" grpId="0"/>
      <p:bldP spid="19" grpId="0"/>
      <p:bldP spid="3" grpId="0"/>
      <p:bldP spid="21" grpId="0"/>
      <p:bldP spid="22" grpId="0" animBg="1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Algebraic </a:t>
            </a:r>
            <a:r>
              <a:rPr lang="en-GB" sz="2800" b="1" dirty="0" smtClean="0"/>
              <a:t>Fractions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9325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F5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F5.1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13571" y="964812"/>
                <a:ext cx="9645335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Further Example 3: </a:t>
                </a:r>
              </a:p>
              <a:p>
                <a:r>
                  <a:rPr lang="en-GB" sz="2400" dirty="0"/>
                  <a:t>Simplify:									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In this case, the lowest common denominator is 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GB" sz="2400" b="0" i="1" dirty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2</m:t>
                    </m:r>
                    <m:r>
                      <a:rPr lang="en-GB" sz="2400" b="0" i="1" dirty="0" smtClean="0">
                        <a:latin typeface="Cambria Math" charset="0"/>
                      </a:rPr>
                      <m:t>)</m:t>
                    </m:r>
                    <m:r>
                      <a:rPr lang="en-GB" sz="2400" i="1" dirty="0">
                        <a:latin typeface="Cambria Math" charset="0"/>
                      </a:rPr>
                      <m:t> </m:t>
                    </m:r>
                    <m:r>
                      <a:rPr lang="en-GB" sz="2400" b="0" i="0" dirty="0" smtClean="0">
                        <a:latin typeface="Cambria Math" charset="0"/>
                      </a:rPr>
                      <m:t>(</m:t>
                    </m:r>
                    <m:r>
                      <m:rPr>
                        <m:nor/>
                      </m:rPr>
                      <a:rPr lang="en-US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GB" sz="2400" b="0" i="1" dirty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  <m:r>
                      <m:rPr>
                        <m:nor/>
                      </m:rPr>
                      <a:rPr lang="en-GB" sz="2400" b="0" i="0" dirty="0" smtClean="0"/>
                      <m:t>1)</m:t>
                    </m:r>
                    <m:r>
                      <a:rPr lang="en-GB" sz="2400" i="1" dirty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GB" sz="2400" dirty="0"/>
                  <a:t>				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	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				</a:t>
                </a:r>
              </a:p>
              <a:p>
                <a:r>
                  <a:rPr lang="en-GB" sz="2400" dirty="0"/>
                  <a:t>							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3571" y="964812"/>
                <a:ext cx="9645335" cy="3785652"/>
              </a:xfrm>
              <a:prstGeom prst="rect">
                <a:avLst/>
              </a:prstGeom>
              <a:blipFill rotWithShape="1">
                <a:blip r:embed="rId3"/>
                <a:stretch>
                  <a:fillRect l="-1011" t="-11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124966" y="5149001"/>
                <a:ext cx="4988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4966" y="5149001"/>
                <a:ext cx="498855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2718333" y="5119207"/>
            <a:ext cx="2729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And now add: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670190" y="6173990"/>
            <a:ext cx="3847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Which can </a:t>
            </a:r>
            <a:r>
              <a:rPr lang="en-GB" sz="2400"/>
              <a:t>be simplified to: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517718" y="2537066"/>
                <a:ext cx="4908395" cy="1000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latin typeface="Cambria Math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GB" sz="2400" b="0" i="1" dirty="0" smtClean="0">
                              <a:latin typeface="Cambria Math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3</m:t>
                          </m:r>
                          <m:r>
                            <m:rPr>
                              <m:nor/>
                            </m:rPr>
                            <a:rPr lang="en-GB" sz="2400" b="0" i="0" dirty="0" smtClean="0"/>
                            <m:t>)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	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Cambria Math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GB" sz="2400" b="0" i="1" dirty="0" smtClean="0">
                              <a:latin typeface="Cambria Math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1)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	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Cambria Math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GB" sz="2400" b="0" i="1" dirty="0" smtClean="0">
                              <a:latin typeface="Cambria Math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2</m:t>
                          </m:r>
                          <m:r>
                            <m:rPr>
                              <m:nor/>
                            </m:rPr>
                            <a:rPr lang="en-GB" sz="2400" b="0" i="0" dirty="0" smtClean="0"/>
                            <m:t>)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Cambria Math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GB" sz="2400" b="0" i="1" dirty="0" smtClean="0">
                              <a:latin typeface="Cambria Math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GB" sz="2400" i="1" smtClean="0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1)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	</m:t>
                          </m:r>
                        </m:den>
                      </m:f>
                      <m:r>
                        <m:rPr>
                          <m:nor/>
                        </m:rPr>
                        <a:rPr lang="en-US" sz="2400" dirty="0"/>
                        <m:t> 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sz="2400" dirty="0"/>
                        <m:t>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latin typeface="Cambria Math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7</m:t>
                          </m:r>
                          <m:r>
                            <m:rPr>
                              <m:nor/>
                            </m:rPr>
                            <a:rPr lang="en-GB" sz="2400" b="0" i="0" dirty="0" smtClean="0"/>
                            <m:t>)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Cambria Math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GB" sz="2400" i="1" smtClean="0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b="0" i="0" dirty="0" smtClean="0"/>
                            <m:t>2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)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	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Cambria Math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b="0" i="0" dirty="0" smtClean="0"/>
                            <m:t>2)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	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Cambria Math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1)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	</m:t>
                          </m:r>
                        </m:den>
                      </m:f>
                      <m:r>
                        <a:rPr lang="en-GB" sz="2400" b="0" i="0" dirty="0" smtClean="0">
                          <a:latin typeface="Cambria Math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718" y="2537066"/>
                <a:ext cx="4908395" cy="100014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102270" y="2802502"/>
                <a:ext cx="4988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2270" y="2802502"/>
                <a:ext cx="498855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 bwMode="auto">
          <a:xfrm>
            <a:off x="6938641" y="5987188"/>
            <a:ext cx="2149712" cy="802682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964501" y="1357189"/>
                <a:ext cx="2241319" cy="7507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b="0" i="0" dirty="0" smtClean="0"/>
                          <m:t> </m:t>
                        </m:r>
                        <m:r>
                          <a:rPr lang="en-GB" sz="24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/>
                          <m:t> </m:t>
                        </m:r>
                        <m:r>
                          <m:rPr>
                            <m:nor/>
                          </m:rPr>
                          <a:rPr lang="en-GB" sz="2400" b="0" i="0" dirty="0" smtClean="0"/>
                          <m:t>3</m:t>
                        </m:r>
                        <m:r>
                          <m:rPr>
                            <m:nor/>
                          </m:rPr>
                          <a:rPr lang="en-US" sz="2400" dirty="0"/>
                          <m:t>	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GB" sz="24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/>
                          <m:t> </m:t>
                        </m:r>
                        <m:r>
                          <m:rPr>
                            <m:nor/>
                          </m:rPr>
                          <a:rPr lang="en-GB" sz="2400" b="0" i="0" dirty="0" smtClean="0"/>
                          <m:t>2</m:t>
                        </m:r>
                      </m:den>
                    </m:f>
                  </m:oMath>
                </a14:m>
                <a:r>
                  <a:rPr lang="en-US" sz="2400" dirty="0"/>
                  <a:t> 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dirty="0"/>
                          <m:t>	</m:t>
                        </m:r>
                        <m:r>
                          <m:rPr>
                            <m:nor/>
                          </m:rPr>
                          <a:rPr lang="en-GB" sz="2400" dirty="0"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/>
                          <m:t> </m:t>
                        </m:r>
                        <m:r>
                          <m:rPr>
                            <m:nor/>
                          </m:rPr>
                          <a:rPr lang="en-GB" sz="2400" b="0" i="0" dirty="0" smtClean="0"/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GB" sz="24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/>
                          <m:t> </m:t>
                        </m:r>
                        <m:r>
                          <m:rPr>
                            <m:nor/>
                          </m:rPr>
                          <a:rPr lang="en-GB" sz="2400" b="0" i="0" dirty="0" smtClean="0"/>
                          <m:t>1</m:t>
                        </m:r>
                        <m:r>
                          <m:rPr>
                            <m:nor/>
                          </m:rPr>
                          <a:rPr lang="en-US" sz="2400" dirty="0"/>
                          <m:t>	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501" y="1357189"/>
                <a:ext cx="2241319" cy="75071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974120" y="5857854"/>
                <a:ext cx="2114233" cy="1000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i="1" dirty="0" smtClean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>
                              <a:solidFill>
                                <a:srgbClr val="FF0000"/>
                              </a:solidFill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</a:rPr>
                            <m:t>	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7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17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2)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solidFill>
                                <a:srgbClr val="FF000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</a:rPr>
                            <m:t>1)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</a:rPr>
                            <m:t>	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4120" y="5857854"/>
                <a:ext cx="2114233" cy="100014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970263" y="2667364"/>
                <a:ext cx="2241319" cy="11200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GB" sz="24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/>
                          <m:t> 3</m:t>
                        </m:r>
                        <m:r>
                          <m:rPr>
                            <m:nor/>
                          </m:rPr>
                          <a:rPr lang="en-US" sz="2400" dirty="0"/>
                          <m:t>	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GB" sz="24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/>
                          <m:t> 2</m:t>
                        </m:r>
                      </m:den>
                    </m:f>
                  </m:oMath>
                </a14:m>
                <a:r>
                  <a:rPr lang="en-US" sz="2400" dirty="0"/>
                  <a:t> 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400" dirty="0"/>
                          <m:t>	</m:t>
                        </m:r>
                        <m:r>
                          <m:rPr>
                            <m:nor/>
                          </m:rPr>
                          <a:rPr lang="en-GB" sz="2400" dirty="0"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/>
                          <m:t> 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GB" sz="24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/>
                          <m:t> 1</m:t>
                        </m:r>
                        <m:r>
                          <m:rPr>
                            <m:nor/>
                          </m:rPr>
                          <a:rPr lang="en-US" sz="2400" dirty="0"/>
                          <m:t>	</m:t>
                        </m:r>
                      </m:den>
                    </m:f>
                  </m:oMath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263" y="2667364"/>
                <a:ext cx="2241319" cy="112005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613571" y="3601798"/>
            <a:ext cx="10169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Now we can expand the brackets in the numerators:</a:t>
            </a:r>
          </a:p>
          <a:p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8031237" y="1058821"/>
            <a:ext cx="40286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</a:rPr>
              <a:t>Algebraic fractions are added in the same </a:t>
            </a:r>
          </a:p>
          <a:p>
            <a:r>
              <a:rPr lang="en-GB" sz="1600" dirty="0">
                <a:solidFill>
                  <a:srgbClr val="FF0000"/>
                </a:solidFill>
              </a:rPr>
              <a:t>way as ordinary fractions, by using the </a:t>
            </a:r>
          </a:p>
          <a:p>
            <a:r>
              <a:rPr lang="en-GB" sz="1600" dirty="0">
                <a:solidFill>
                  <a:srgbClr val="FF0000"/>
                </a:solidFill>
              </a:rPr>
              <a:t>lowest common denominator.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7950155" y="971930"/>
            <a:ext cx="3948077" cy="986043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623821" y="4000846"/>
                <a:ext cx="4682372" cy="1000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/>
                            <m:t>2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	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b="0" i="0" dirty="0" smtClean="0"/>
                            <m:t>2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GB" sz="2400" b="0" i="1" smtClean="0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b="0" i="0" dirty="0" smtClean="0"/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>
                              <a:latin typeface="Cambria Math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2)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Cambria Math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1)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	</m:t>
                          </m:r>
                        </m:den>
                      </m:f>
                      <m:r>
                        <m:rPr>
                          <m:nor/>
                        </m:rPr>
                        <a:rPr lang="en-US" sz="2400" dirty="0"/>
                        <m:t> 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sz="2400" dirty="0"/>
                        <m:t>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/>
                            <m:t>2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		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b="0" i="0" dirty="0" smtClean="0"/>
                            <m:t>5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GB" sz="2400" b="0" i="1" smtClean="0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b="0" i="0" dirty="0" smtClean="0"/>
                            <m:t>14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>
                              <a:latin typeface="Cambria Math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2)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	</m:t>
                          </m:r>
                          <m:r>
                            <m:rPr>
                              <m:nor/>
                            </m:rPr>
                            <a:rPr lang="en-GB" sz="2400" dirty="0" smtClean="0">
                              <a:latin typeface="Cambria Math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1)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	</m:t>
                          </m:r>
                        </m:den>
                      </m:f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3821" y="4000846"/>
                <a:ext cx="4682372" cy="100014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124966" y="4269352"/>
                <a:ext cx="4988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4966" y="4269352"/>
                <a:ext cx="498855" cy="46166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711039" y="4987041"/>
                <a:ext cx="3933769" cy="1000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/>
                            <m:t>2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	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2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3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/>
                            <m:t>2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		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5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14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>
                              <a:latin typeface="Cambria Math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2)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Cambria Math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/>
                            <m:t>1)</m:t>
                          </m:r>
                          <m:r>
                            <m:rPr>
                              <m:nor/>
                            </m:rPr>
                            <a:rPr lang="en-US" sz="2400" dirty="0"/>
                            <m:t>	</m:t>
                          </m:r>
                        </m:den>
                      </m:f>
                      <m:r>
                        <m:rPr>
                          <m:nor/>
                        </m:rPr>
                        <a:rPr lang="en-US" sz="2400" dirty="0"/>
                        <m:t>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1039" y="4987041"/>
                <a:ext cx="3933769" cy="100014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6540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2" grpId="0"/>
      <p:bldP spid="24" grpId="0" animBg="1"/>
      <p:bldP spid="8" grpId="0"/>
      <p:bldP spid="19" grpId="0"/>
      <p:bldP spid="3" grpId="0"/>
      <p:bldP spid="4" grpId="0"/>
      <p:bldP spid="21" grpId="0"/>
      <p:bldP spid="22" grpId="0" animBg="1"/>
      <p:bldP spid="13" grpId="0"/>
      <p:bldP spid="15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3755739" y="706346"/>
            <a:ext cx="972108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      there are more practice questions if needed.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</a:t>
            </a:r>
            <a:r>
              <a:rPr lang="en-US" altLang="en-US" sz="2800" b="1" dirty="0" smtClean="0"/>
              <a:t>F5.1: </a:t>
            </a:r>
            <a:r>
              <a:rPr lang="en-US" altLang="en-US" sz="2800" b="1" dirty="0"/>
              <a:t>Fitness Check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4754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F5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F5.1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58626" y="1468223"/>
            <a:ext cx="3677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Simplify each expression: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496648" y="1733984"/>
                <a:ext cx="2662973" cy="977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b="0" i="0" smtClean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2)</m:t>
                          </m:r>
                          <m:r>
                            <m:rPr>
                              <m:nor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400" dirty="0" smtClean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2)</m:t>
                          </m:r>
                          <m:r>
                            <m:rPr>
                              <m:nor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3)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 </m:t>
                      </m:r>
                      <m:r>
                        <a:rPr lang="en-GB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6648" y="1733984"/>
                <a:ext cx="2662973" cy="977832"/>
              </a:xfrm>
              <a:prstGeom prst="rect">
                <a:avLst/>
              </a:prstGeom>
              <a:blipFill>
                <a:blip r:embed="rId3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898199" y="3533958"/>
                <a:ext cx="4104456" cy="7693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baseline="30000" dirty="0">
                            <a:latin typeface="Times" pitchFamily="2" charset="0"/>
                          </a:rPr>
                          <m:t>2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" pitchFamily="2" charset="0"/>
                          </a:rPr>
                          <m:t>9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b="0" i="0" baseline="30000" dirty="0" smtClean="0">
                            <a:latin typeface="Times" pitchFamily="2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" pitchFamily="2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4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" pitchFamily="2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400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latin typeface="Times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baseline="30000" dirty="0">
                            <a:latin typeface="Times" pitchFamily="2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" pitchFamily="2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</m:den>
                    </m:f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latin typeface="Times" pitchFamily="2" charset="0"/>
                  </a:rPr>
                  <a:t> 		</a:t>
                </a:r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8199" y="3533958"/>
                <a:ext cx="4104456" cy="769313"/>
              </a:xfrm>
              <a:prstGeom prst="rect">
                <a:avLst/>
              </a:prstGeom>
              <a:blipFill>
                <a:blip r:embed="rId4"/>
                <a:stretch>
                  <a:fillRect t="-1613" b="-1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564458" y="2656889"/>
                <a:ext cx="2433743" cy="977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1)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4458" y="2656889"/>
                <a:ext cx="2433743" cy="977832"/>
              </a:xfrm>
              <a:prstGeom prst="rect">
                <a:avLst/>
              </a:prstGeom>
              <a:blipFill>
                <a:blip r:embed="rId5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692885" y="2802016"/>
                <a:ext cx="1522468" cy="10716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baseline="30000" dirty="0">
                            <a:latin typeface="Times" pitchFamily="2" charset="0"/>
                          </a:rPr>
                          <m:t>2</m:t>
                        </m:r>
                        <m:r>
                          <a:rPr lang="en-GB" sz="2400" b="0" i="1" baseline="30000" dirty="0" smtClean="0">
                            <a:latin typeface="Cambria Math" charset="0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" pitchFamily="2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" pitchFamily="2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GB" sz="2400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latin typeface="Times" pitchFamily="2" charset="0"/>
                  </a:rPr>
                  <a:t> 		</a:t>
                </a:r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885" y="2802016"/>
                <a:ext cx="1522468" cy="1071640"/>
              </a:xfrm>
              <a:prstGeom prst="rect">
                <a:avLst/>
              </a:prstGeom>
              <a:blipFill>
                <a:blip r:embed="rId6"/>
                <a:stretch>
                  <a:fillRect t="-3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436243" y="3464591"/>
                <a:ext cx="2826479" cy="977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baseline="300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 4)</m:t>
                          </m:r>
                          <m:r>
                            <m:rPr>
                              <m:nor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b="0" i="1" dirty="0" smtClean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)</m:t>
                          </m:r>
                        </m:den>
                      </m:f>
                      <m:r>
                        <a:rPr lang="en-GB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6243" y="3464591"/>
                <a:ext cx="2826479" cy="977832"/>
              </a:xfrm>
              <a:prstGeom prst="rect">
                <a:avLst/>
              </a:prstGeom>
              <a:blipFill>
                <a:blip r:embed="rId7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411819" y="1953623"/>
                <a:ext cx="3180498" cy="7534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baseline="30000" dirty="0">
                            <a:latin typeface="Times" pitchFamily="2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GB" sz="2400" b="0" i="0" baseline="30000" dirty="0" smtClean="0">
                            <a:latin typeface="Times" pitchFamily="2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  <m:r>
                          <a:rPr lang="en-GB" sz="24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+ 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" pitchFamily="2" charset="0"/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baseline="30000" dirty="0">
                            <a:latin typeface="Times" pitchFamily="2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2400" dirty="0">
                            <a:latin typeface="Times" pitchFamily="2" charset="0"/>
                          </a:rPr>
                          <m:t>	</m:t>
                        </m:r>
                        <m:r>
                          <a:rPr lang="en-GB" sz="2400" b="0" i="1" dirty="0" smtClean="0">
                            <a:latin typeface="Cambria Math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GB" sz="24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8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>
                            <a:latin typeface="Times" pitchFamily="2" charset="0"/>
                          </a:rPr>
                          <m:t> 6</m:t>
                        </m:r>
                      </m:den>
                    </m:f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>
                    <a:latin typeface="Times" pitchFamily="2" charset="0"/>
                  </a:rPr>
                  <a:t> 		</a:t>
                </a:r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1819" y="1953623"/>
                <a:ext cx="3180498" cy="753411"/>
              </a:xfrm>
              <a:prstGeom prst="rect">
                <a:avLst/>
              </a:prstGeom>
              <a:blipFill>
                <a:blip r:embed="rId8"/>
                <a:stretch>
                  <a:fillRect l="-398" t="-11667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045417" y="2895249"/>
                <a:ext cx="917815" cy="506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	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latin typeface="Times" pitchFamily="2" charset="0"/>
                        </a:rPr>
                        <m:t>1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5417" y="2895249"/>
                <a:ext cx="917815" cy="50674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727159" y="4420209"/>
                <a:ext cx="3924437" cy="7534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dirty="0"/>
                          <m:t>		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a:rPr lang="en-GB" sz="2400" b="0" i="1" dirty="0" smtClean="0">
                            <a:latin typeface="Cambria Math"/>
                          </a:rPr>
                          <m:t> 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/>
                          <m:t> 4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b="0" i="0" baseline="30000" dirty="0" smtClean="0"/>
                          <m:t>3 </m:t>
                        </m:r>
                        <m:r>
                          <m:rPr>
                            <m:nor/>
                          </m:rPr>
                          <a:rPr lang="en-US" sz="2400" dirty="0"/>
                          <m:t>	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b="0" i="0" smtClean="0">
                            <a:latin typeface="Cambria Math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dirty="0"/>
                          <m:t>2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baseline="30000" dirty="0"/>
                          <m:t>2</m:t>
                        </m:r>
                        <m:r>
                          <m:rPr>
                            <m:nor/>
                          </m:rPr>
                          <a:rPr lang="en-US" sz="2400" dirty="0"/>
                          <m:t>	</m:t>
                        </m:r>
                        <m:r>
                          <m:rPr>
                            <m:nor/>
                          </m:rPr>
                          <a:rPr lang="en-GB" sz="2400" dirty="0"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/>
                          <m:t> 3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b="0" i="1" baseline="30000" dirty="0" smtClean="0"/>
                          <m:t>2</m:t>
                        </m:r>
                        <m:r>
                          <a:rPr lang="en-GB" sz="2400" b="0" i="1" dirty="0" smtClean="0">
                            <a:latin typeface="Cambria Math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>
                            <a:latin typeface="Cambria Math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dirty="0"/>
                          <m:t>2</m:t>
                        </m:r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a:rPr lang="en-GB" sz="2400" b="0" i="1" dirty="0" smtClean="0">
                            <a:latin typeface="Cambria Math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/>
                          <m:t> 8</m:t>
                        </m:r>
                        <m:r>
                          <m:rPr>
                            <m:nor/>
                          </m:rPr>
                          <a:rPr lang="en-US" sz="2400" dirty="0"/>
                          <m:t>	</m:t>
                        </m:r>
                      </m:den>
                    </m:f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	</a:t>
                </a:r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7159" y="4420209"/>
                <a:ext cx="3924437" cy="75341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718436" y="5275964"/>
                <a:ext cx="4175374" cy="7507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a:rPr lang="en-GB" sz="2400" b="0" i="1" dirty="0" smtClean="0">
                            <a:latin typeface="Cambria Math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/>
                          <m:t> 3</m:t>
                        </m:r>
                        <m:r>
                          <m:rPr>
                            <m:nor/>
                          </m:rPr>
                          <a:rPr lang="en-US" sz="2400" dirty="0"/>
                          <m:t>	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a:rPr lang="en-GB" sz="2400" b="0" i="1" dirty="0" smtClean="0">
                            <a:latin typeface="Cambria Math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/>
                          <m:t> </m:t>
                        </m:r>
                        <m:r>
                          <m:rPr>
                            <m:nor/>
                          </m:rPr>
                          <a:rPr lang="en-GB" sz="2400" b="0" i="0" dirty="0" smtClean="0"/>
                          <m:t>7</m:t>
                        </m:r>
                      </m:den>
                    </m:f>
                  </m:oMath>
                </a14:m>
                <a:r>
                  <a:rPr lang="en-US" sz="2400" dirty="0"/>
                  <a:t> 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latin typeface="Times" pitchFamily="2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dirty="0"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dirty="0"/>
                          <m:t> 7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i="1" dirty="0">
                            <a:latin typeface="Times" pitchFamily="2" charset="0"/>
                          </a:rPr>
                          <m:t>x</m:t>
                        </m:r>
                        <m:r>
                          <a:rPr lang="en-GB" sz="2400" b="0" i="1" dirty="0" smtClean="0">
                            <a:latin typeface="Cambria Math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/>
                          <m:t> </m:t>
                        </m:r>
                        <m:r>
                          <m:rPr>
                            <m:nor/>
                          </m:rPr>
                          <a:rPr lang="en-GB" sz="2400" b="0" i="0" dirty="0" smtClean="0"/>
                          <m:t>6</m:t>
                        </m:r>
                        <m:r>
                          <m:rPr>
                            <m:nor/>
                          </m:rPr>
                          <a:rPr lang="en-US" sz="2400" dirty="0"/>
                          <m:t>	</m:t>
                        </m:r>
                      </m:den>
                    </m:f>
                    <m:r>
                      <a:rPr lang="en-GB" sz="2400" i="1">
                        <a:latin typeface="Cambria Math" charset="0"/>
                      </a:rPr>
                      <m:t>=</m:t>
                    </m:r>
                  </m:oMath>
                </a14:m>
                <a:r>
                  <a:rPr lang="en-GB" sz="2400" dirty="0"/>
                  <a:t> 		</a:t>
                </a:r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8436" y="5275964"/>
                <a:ext cx="4175374" cy="75071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436243" y="4338200"/>
                <a:ext cx="3238515" cy="977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GB" sz="2400" b="0" i="1" dirty="0" smtClean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1" dirty="0" smtClean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b="0" i="0" baseline="30000" dirty="0" smtClean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GB" sz="2400" baseline="300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 3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6243" y="4338200"/>
                <a:ext cx="3238515" cy="977832"/>
              </a:xfrm>
              <a:prstGeom prst="rect">
                <a:avLst/>
              </a:prstGeom>
              <a:blipFill>
                <a:blip r:embed="rId12"/>
                <a:stretch>
                  <a:fillRect b="-6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764352" y="1782914"/>
                <a:ext cx="2117353" cy="10001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2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2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4352" y="1782914"/>
                <a:ext cx="2117353" cy="1000146"/>
              </a:xfrm>
              <a:prstGeom prst="rect">
                <a:avLst/>
              </a:prstGeom>
              <a:blipFill>
                <a:blip r:embed="rId13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5172075" y="65151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674795" y="4346976"/>
                <a:ext cx="2273443" cy="977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baseline="300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2 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>
                              <a:solidFill>
                                <a:srgbClr val="FF0000"/>
                              </a:solidFill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 3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4795" y="4346976"/>
                <a:ext cx="2273443" cy="977832"/>
              </a:xfrm>
              <a:prstGeom prst="rect">
                <a:avLst/>
              </a:prstGeom>
              <a:blipFill>
                <a:blip r:embed="rId14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279751" y="3437696"/>
                <a:ext cx="1480470" cy="9080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	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latin typeface="Times" pitchFamily="2" charset="0"/>
                            </a:rPr>
                            <m:t> 4)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9751" y="3437696"/>
                <a:ext cx="1480470" cy="908069"/>
              </a:xfrm>
              <a:prstGeom prst="rect">
                <a:avLst/>
              </a:prstGeom>
              <a:blipFill>
                <a:blip r:embed="rId15"/>
                <a:stretch>
                  <a:fillRect r="-855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426743" y="5322167"/>
                <a:ext cx="2494594" cy="7531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1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baseline="300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2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2400" i="1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	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18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GB" sz="2400" b="0" i="0" smtClean="0">
                            <a:solidFill>
                              <a:srgbClr val="FF0000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400" i="1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GB" sz="2400" baseline="300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2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49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)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GB" sz="2400" i="1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x</m:t>
                        </m:r>
                        <m:r>
                          <a:rPr lang="en-GB" sz="2400" i="1" dirty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7)</m:t>
                        </m:r>
                        <m:r>
                          <m:rPr>
                            <m:nor/>
                          </m:rPr>
                          <a:rPr lang="en-GB" sz="240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GB" sz="2400" i="1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	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6)</m:t>
                        </m:r>
                      </m:den>
                    </m:f>
                  </m:oMath>
                </a14:m>
                <a:r>
                  <a:rPr lang="en-US" sz="2400" dirty="0">
                    <a:latin typeface="Times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6743" y="5322167"/>
                <a:ext cx="2494594" cy="753155"/>
              </a:xfrm>
              <a:prstGeom prst="rect">
                <a:avLst/>
              </a:prstGeom>
              <a:blipFill>
                <a:blip r:embed="rId1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992567" y="5324186"/>
                <a:ext cx="3289683" cy="7552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GB" sz="2400" i="1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	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GB" sz="240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GB" sz="2400" i="1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x</m:t>
                        </m:r>
                        <m:r>
                          <a:rPr lang="en-GB" sz="2400" b="0" i="1" dirty="0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6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)</m:t>
                        </m:r>
                        <m: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GB" sz="2400" i="1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	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7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GB" sz="240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GB" sz="2400" i="1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	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7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)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GB" sz="2400" i="1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x</m:t>
                        </m:r>
                        <m:r>
                          <a:rPr lang="en-GB" sz="2400" i="1" dirty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7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GB" sz="240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GB" sz="2400" i="1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	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6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400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</m:oMath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2567" y="5324186"/>
                <a:ext cx="3289683" cy="755271"/>
              </a:xfrm>
              <a:prstGeom prst="rect">
                <a:avLst/>
              </a:prstGeom>
              <a:blipFill>
                <a:blip r:embed="rId17"/>
                <a:stretch>
                  <a:fillRect l="-1154"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947818" y="5995464"/>
                <a:ext cx="1961306" cy="7531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 </m:t>
                    </m:r>
                    <m:f>
                      <m:f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2400" i="1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	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b="0" i="0" dirty="0" smtClean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31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GB" sz="2400" i="1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x</m:t>
                        </m:r>
                        <m:r>
                          <a:rPr lang="en-GB" sz="2400" i="1" dirty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7)</m:t>
                        </m:r>
                        <m:r>
                          <m:rPr>
                            <m:nor/>
                          </m:rPr>
                          <a:rPr lang="en-GB" sz="240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GB" sz="2400" i="1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	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  <a:latin typeface="Times" pitchFamily="2" charset="0"/>
                          </a:rPr>
                          <m:t>6)</m:t>
                        </m:r>
                      </m:den>
                    </m:f>
                  </m:oMath>
                </a14:m>
                <a:r>
                  <a:rPr lang="en-US" sz="2400" dirty="0">
                    <a:latin typeface="Times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7818" y="5995464"/>
                <a:ext cx="1961306" cy="753155"/>
              </a:xfrm>
              <a:prstGeom prst="rect">
                <a:avLst/>
              </a:prstGeom>
              <a:blipFill>
                <a:blip r:embed="rId18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32239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/>
      <p:bldP spid="2" grpId="0"/>
      <p:bldP spid="3" grpId="0"/>
      <p:bldP spid="4" grpId="0"/>
      <p:bldP spid="5" grpId="0"/>
      <p:bldP spid="6" grpId="0"/>
      <p:bldP spid="10" grpId="0"/>
      <p:bldP spid="12" grpId="0"/>
      <p:bldP spid="13" grpId="0"/>
      <p:bldP spid="9" grpId="0"/>
      <p:bldP spid="14" grpId="0"/>
      <p:bldP spid="17" grpId="0"/>
      <p:bldP spid="18" grpId="0"/>
      <p:bldP spid="8" grpId="0"/>
      <p:bldP spid="11" grpId="0"/>
      <p:bldP spid="15" grpId="0"/>
      <p:bldP spid="16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786" y="31132"/>
            <a:ext cx="9915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F5.1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 have completed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first 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177" y="2192765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have completed and understood this 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section,</a:t>
            </a:r>
            <a:b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click</a:t>
            </a:r>
            <a:r>
              <a:rPr kumimoji="0" lang="en-US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the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next Section.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45AA3-138E-F040-BCA6-F2E25BC3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776664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If you need more examples and interactive practice, go to</a:t>
            </a:r>
            <a:b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en-US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/>
              </a:rPr>
              <a:t>http://szalonta.hu/ske/text/F5/skef5s1.html</a:t>
            </a:r>
            <a:endParaRPr kumimoji="0" lang="en-US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95AB3-9361-A14E-B00B-69D3DC525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6214" y="44636"/>
            <a:ext cx="2413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STRAND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Unit F5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Section 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F5.1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858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sz="2800" b="1" dirty="0"/>
              <a:t>Algebraic Fractions and Quadratic Equations</a:t>
            </a:r>
            <a:endParaRPr lang="en-US" altLang="en-US" sz="2800" b="1" dirty="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1826"/>
            <a:ext cx="22072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STRAND F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Unit F5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en-US" altLang="en-US" b="1" dirty="0">
                <a:solidFill>
                  <a:prstClr val="white"/>
                </a:solidFill>
              </a:rPr>
              <a:t>Section </a:t>
            </a:r>
            <a:r>
              <a:rPr lang="en-US" altLang="en-US" b="1" dirty="0" smtClean="0">
                <a:solidFill>
                  <a:prstClr val="white"/>
                </a:solidFill>
              </a:rPr>
              <a:t>F5.2</a:t>
            </a:r>
            <a:endParaRPr lang="en-US" altLang="en-US" b="1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6040" y="849571"/>
            <a:ext cx="964533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Some quadratic equations may be presented in algebraic fraction form. We need to first simplify the fraction, then solve the equation.</a:t>
            </a:r>
          </a:p>
          <a:p>
            <a:endParaRPr lang="en-GB" sz="2400" dirty="0"/>
          </a:p>
          <a:p>
            <a:r>
              <a:rPr lang="en-GB" sz="2400" dirty="0"/>
              <a:t>For example: simplify and solve:       									</a:t>
            </a:r>
          </a:p>
          <a:p>
            <a:pPr algn="ctr"/>
            <a:r>
              <a:rPr lang="en-GB" sz="2400" dirty="0"/>
              <a:t>								</a:t>
            </a:r>
          </a:p>
          <a:p>
            <a:endParaRPr lang="en-GB" sz="2400" dirty="0"/>
          </a:p>
          <a:p>
            <a:r>
              <a:rPr lang="en-GB" sz="2400" dirty="0"/>
              <a:t>  	</a:t>
            </a:r>
          </a:p>
          <a:p>
            <a:endParaRPr lang="en-GB" sz="2400" dirty="0"/>
          </a:p>
          <a:p>
            <a:r>
              <a:rPr lang="en-GB" sz="2400" dirty="0"/>
              <a:t>				</a:t>
            </a:r>
            <a:endParaRPr lang="en-US" sz="2400" dirty="0"/>
          </a:p>
          <a:p>
            <a:r>
              <a:rPr lang="en-GB" sz="2400" dirty="0"/>
              <a:t>			</a:t>
            </a:r>
          </a:p>
          <a:p>
            <a:r>
              <a:rPr lang="en-GB" sz="2400" dirty="0"/>
              <a:t>					 				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086859" y="1763708"/>
                <a:ext cx="4036233" cy="10001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1</m:t>
                          </m:r>
                        </m:den>
                      </m:f>
                      <m:r>
                        <m:rPr>
                          <m:nor/>
                        </m:rPr>
                        <a:rPr lang="en-US" sz="2400" dirty="0">
                          <a:latin typeface="Times" pitchFamily="2" charset="0"/>
                        </a:rPr>
                        <m:t>  </m:t>
                      </m:r>
                      <m:r>
                        <a:rPr lang="en-GB" sz="2400" b="0" i="1" smtClean="0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sz="2400" dirty="0">
                          <a:latin typeface="Times" pitchFamily="2" charset="0"/>
                        </a:rPr>
                        <m:t> 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0" i="1" smtClean="0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</m:den>
                      </m:f>
                      <m:r>
                        <a:rPr lang="en-GB" sz="2400" b="0" i="1" dirty="0" smtClean="0">
                          <a:latin typeface="Cambria Math" charset="0"/>
                        </a:rPr>
                        <m:t>  </m:t>
                      </m:r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charset="0"/>
                        </a:rPr>
                        <m:t> 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/>
                            <m:t>12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b="0" i="0" dirty="0" smtClean="0"/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859" y="1763708"/>
                <a:ext cx="4036233" cy="1000146"/>
              </a:xfrm>
              <a:prstGeom prst="rect">
                <a:avLst/>
              </a:prstGeom>
              <a:blipFill>
                <a:blip r:embed="rId3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55448" y="3317704"/>
                <a:ext cx="2704412" cy="10001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1</m:t>
                          </m:r>
                        </m:den>
                      </m:f>
                      <m:r>
                        <m:rPr>
                          <m:nor/>
                        </m:rPr>
                        <a:rPr lang="en-US" sz="2400" dirty="0">
                          <a:latin typeface="Times" pitchFamily="2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sz="2400" dirty="0">
                          <a:latin typeface="Times" pitchFamily="2" charset="0"/>
                        </a:rPr>
                        <m:t>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1</m:t>
                          </m:r>
                          <m:r>
                            <m:rPr>
                              <m:nor/>
                            </m:rPr>
                            <a:rPr lang="en-US" sz="2400" dirty="0">
                              <a:latin typeface="Times" pitchFamily="2" charset="0"/>
                            </a:rPr>
                            <m:t>	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448" y="3317704"/>
                <a:ext cx="2704412" cy="100014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2369635" y="4316792"/>
            <a:ext cx="17267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Expanding </a:t>
            </a:r>
          </a:p>
          <a:p>
            <a:r>
              <a:rPr lang="en-GB" sz="2400" dirty="0"/>
              <a:t>brackets: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386175" y="3079658"/>
            <a:ext cx="6463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/>
              <a:t>So: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480416" y="3438868"/>
                <a:ext cx="3788806" cy="8682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a:rPr lang="en-GB" sz="2400" dirty="0">
                              <a:latin typeface="Cambria Math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1)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(2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1</m:t>
                          </m:r>
                          <m:r>
                            <a:rPr lang="en-GB" sz="2400" i="1" dirty="0">
                              <a:latin typeface="Cambria Math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(2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1</m:t>
                          </m:r>
                          <m:r>
                            <a:rPr lang="en-GB" sz="2400" i="1" dirty="0">
                              <a:latin typeface="Cambria Math" charset="0"/>
                            </a:rPr>
                            <m:t>) </m:t>
                          </m:r>
                          <m:r>
                            <a:rPr lang="en-GB" sz="2400" dirty="0">
                              <a:latin typeface="Cambria Math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1)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0416" y="3438868"/>
                <a:ext cx="3788806" cy="86825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964588" y="4282972"/>
                <a:ext cx="1113318" cy="8012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charset="0"/>
                        </a:rPr>
                        <m:t>= 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/>
                            <m:t>12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/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dirty="0"/>
                        <m:t>	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4588" y="4282972"/>
                <a:ext cx="1113318" cy="80124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 bwMode="auto">
          <a:xfrm>
            <a:off x="8328248" y="6315333"/>
            <a:ext cx="3469647" cy="461665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948502" y="3387119"/>
                <a:ext cx="1062022" cy="8012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charset="0"/>
                        </a:rPr>
                        <m:t>= 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 dirty="0"/>
                            <m:t>12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/>
                            <m:t>5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8502" y="3387119"/>
                <a:ext cx="1062022" cy="80124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/>
          <p:nvPr/>
        </p:nvCxnSpPr>
        <p:spPr bwMode="auto">
          <a:xfrm flipV="1">
            <a:off x="5283062" y="3872993"/>
            <a:ext cx="394707" cy="4258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830803" y="4347890"/>
                <a:ext cx="2794483" cy="7922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>
                              <a:latin typeface="Times" pitchFamily="2" charset="0"/>
                            </a:rPr>
                            <m:t>2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i="1" dirty="0" smtClean="0">
                              <a:latin typeface="Cambria Math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>
                              <a:latin typeface="Times" pitchFamily="2" charset="0"/>
                            </a:rPr>
                            <m:t>2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>
                              <a:latin typeface="Times" pitchFamily="2" charset="0"/>
                            </a:rPr>
                            <m:t>2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1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1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0803" y="4347890"/>
                <a:ext cx="2794483" cy="792205"/>
              </a:xfrm>
              <a:prstGeom prst="rect">
                <a:avLst/>
              </a:prstGeom>
              <a:blipFill>
                <a:blip r:embed="rId8"/>
                <a:stretch>
                  <a:fillRect t="-1563" b="-203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074872" y="4304161"/>
                <a:ext cx="1907445" cy="787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 dirty="0">
                              <a:latin typeface="Cambria Math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dirty="0" smtClean="0">
                              <a:latin typeface="Times" pitchFamily="2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>
                              <a:latin typeface="Times" pitchFamily="2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2400" baseline="30000" dirty="0">
                              <a:latin typeface="Times" pitchFamily="2" charset="0"/>
                            </a:rPr>
                            <m:t>2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Times" pitchFamily="2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</m:t>
                          </m:r>
                          <m:r>
                            <a:rPr lang="en-GB" sz="2400" i="1">
                              <a:latin typeface="Cambria Math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400" dirty="0">
                              <a:latin typeface="Times" pitchFamily="2" charset="0"/>
                            </a:rPr>
                            <m:t> 1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4872" y="4304161"/>
                <a:ext cx="1907445" cy="787780"/>
              </a:xfrm>
              <a:prstGeom prst="rect">
                <a:avLst/>
              </a:prstGeom>
              <a:blipFill>
                <a:blip r:embed="rId9"/>
                <a:stretch>
                  <a:fillRect t="-1587" b="-206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648525" y="5317217"/>
                <a:ext cx="123463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dirty="0" smtClean="0"/>
                        <m:t>5</m:t>
                      </m:r>
                      <m:r>
                        <a:rPr lang="en-GB" sz="2400" b="0" i="1" dirty="0" smtClean="0">
                          <a:latin typeface="Cambria Math" charset="0"/>
                        </a:rPr>
                        <m:t> </m:t>
                      </m:r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/>
                        <m:t>3</m:t>
                      </m:r>
                      <m:r>
                        <m:rPr>
                          <m:nor/>
                        </m:rPr>
                        <a:rPr lang="en-US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baseline="30000" dirty="0">
                          <a:latin typeface="Times" pitchFamily="2" charset="0"/>
                        </a:rPr>
                        <m:t>2</m:t>
                      </m:r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8525" y="5317217"/>
                <a:ext cx="1234632" cy="461665"/>
              </a:xfrm>
              <a:prstGeom prst="rect">
                <a:avLst/>
              </a:prstGeom>
              <a:blipFill>
                <a:blip r:embed="rId10"/>
                <a:stretch>
                  <a:fillRect b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923573" y="5234320"/>
                <a:ext cx="309738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smtClean="0">
                          <a:latin typeface="Cambria Math" charset="0"/>
                        </a:rPr>
                        <m:t>  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latin typeface="Times" pitchFamily="2" charset="0"/>
                        </a:rPr>
                        <m:t>12</m:t>
                      </m:r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latin typeface="Times" pitchFamily="2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baseline="30000" dirty="0">
                          <a:latin typeface="Times" pitchFamily="2" charset="0"/>
                        </a:rPr>
                        <m:t>2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 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 1</m:t>
                      </m:r>
                      <m:r>
                        <m:rPr>
                          <m:nor/>
                        </m:rPr>
                        <a:rPr lang="en-GB" sz="2400" b="0" i="0" dirty="0" smtClean="0"/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3573" y="5234320"/>
                <a:ext cx="3097386" cy="461665"/>
              </a:xfrm>
              <a:prstGeom prst="rect">
                <a:avLst/>
              </a:prstGeom>
              <a:blipFill>
                <a:blip r:embed="rId11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/>
          <p:cNvCxnSpPr/>
          <p:nvPr/>
        </p:nvCxnSpPr>
        <p:spPr bwMode="auto">
          <a:xfrm flipV="1">
            <a:off x="6757775" y="4802817"/>
            <a:ext cx="359336" cy="4258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2369635" y="5299955"/>
            <a:ext cx="45336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Simplifying by cross multiplying: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855286" y="5814481"/>
                <a:ext cx="84350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0" i="0" dirty="0" smtClean="0"/>
                        <m:t>1</m:t>
                      </m:r>
                      <m:r>
                        <m:rPr>
                          <m:nor/>
                        </m:rPr>
                        <a:rPr lang="en-GB" sz="2400" dirty="0"/>
                        <m:t>5</m:t>
                      </m:r>
                      <m:r>
                        <m:rPr>
                          <m:nor/>
                        </m:rPr>
                        <a:rPr lang="en-US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baseline="30000" dirty="0">
                          <a:latin typeface="Times" pitchFamily="2" charset="0"/>
                        </a:rPr>
                        <m:t>2</m:t>
                      </m:r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5286" y="5814481"/>
                <a:ext cx="843501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896076" y="5800331"/>
                <a:ext cx="274152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smtClean="0">
                          <a:latin typeface="Cambria Math" charset="0"/>
                        </a:rPr>
                        <m:t>  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latin typeface="Times" pitchFamily="2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en-US" sz="2400" i="1" dirty="0">
                          <a:latin typeface="Times" pitchFamily="2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2400" baseline="30000" dirty="0">
                          <a:latin typeface="Times" pitchFamily="2" charset="0"/>
                        </a:rPr>
                        <m:t>2</m:t>
                      </m:r>
                      <m:r>
                        <a:rPr lang="en-GB" sz="2400" i="1" smtClean="0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latin typeface="Times" pitchFamily="2" charset="0"/>
                        </a:rPr>
                        <m:t>12</m:t>
                      </m:r>
                      <m:r>
                        <m:rPr>
                          <m:nor/>
                        </m:rPr>
                        <a:rPr lang="en-GB" sz="2400" i="1" dirty="0">
                          <a:latin typeface="Times" pitchFamily="2" charset="0"/>
                        </a:rPr>
                        <m:t>x</m:t>
                      </m:r>
                      <m:r>
                        <a:rPr lang="en-GB" sz="2400" i="1">
                          <a:latin typeface="Cambria Math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400" dirty="0">
                          <a:latin typeface="Times" pitchFamily="2" charset="0"/>
                        </a:rPr>
                        <m:t>12</m:t>
                      </m:r>
                    </m:oMath>
                  </m:oMathPara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6076" y="5800331"/>
                <a:ext cx="2741520" cy="461665"/>
              </a:xfrm>
              <a:prstGeom prst="rect">
                <a:avLst/>
              </a:prstGeom>
              <a:blipFill>
                <a:blip r:embed="rId13"/>
                <a:stretch>
                  <a:fillRect b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967919" y="6315333"/>
                <a:ext cx="37514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Times" pitchFamily="2" charset="0"/>
                  </a:rPr>
                  <a:t>         0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</a:rPr>
                      <m:t>=</m:t>
                    </m:r>
                    <m:r>
                      <m:rPr>
                        <m:nor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   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  <a:latin typeface="Times" pitchFamily="2" charset="0"/>
                      </a:rPr>
                      <m:t>9</m:t>
                    </m:r>
                    <m:r>
                      <m:rPr>
                        <m:nor/>
                      </m:rPr>
                      <a:rPr lang="en-US" sz="2400" i="1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US" sz="2400" baseline="30000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2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12</m:t>
                    </m:r>
                    <m:r>
                      <m:rPr>
                        <m:nor/>
                      </m:rPr>
                      <a:rPr lang="en-GB" sz="2400" i="1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latin typeface="Times" pitchFamily="2" charset="0"/>
                      </a:rPr>
                      <m:t>12</m:t>
                    </m:r>
                  </m:oMath>
                </a14:m>
                <a:endParaRPr lang="en-US" sz="2400" dirty="0">
                  <a:solidFill>
                    <a:srgbClr val="FF0000"/>
                  </a:solidFill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7919" y="6315333"/>
                <a:ext cx="3751412" cy="461665"/>
              </a:xfrm>
              <a:prstGeom prst="rect">
                <a:avLst/>
              </a:prstGeom>
              <a:blipFill>
                <a:blip r:embed="rId14"/>
                <a:stretch>
                  <a:fillRect t="-7895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416040" y="2729811"/>
                <a:ext cx="917866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/>
                  <a:t>In this case, the lowest common denominator is </a:t>
                </a:r>
                <a:r>
                  <a:rPr lang="en-GB" sz="2400" dirty="0">
                    <a:latin typeface="Times" pitchFamily="2" charset="0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>
                        <a:latin typeface="Times" pitchFamily="2" charset="0"/>
                      </a:rPr>
                      <m:t>2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latin typeface="Times" pitchFamily="2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400" dirty="0">
                        <a:latin typeface="Times" pitchFamily="2" charset="0"/>
                      </a:rPr>
                      <m:t> 1</m:t>
                    </m:r>
                    <m:r>
                      <a:rPr lang="en-GB" sz="2400" i="1" dirty="0">
                        <a:latin typeface="Cambria Math" charset="0"/>
                      </a:rPr>
                      <m:t>) </m:t>
                    </m:r>
                    <m:r>
                      <a:rPr lang="en-GB" sz="2400" dirty="0">
                        <a:latin typeface="Cambria Math" charset="0"/>
                      </a:rPr>
                      <m:t>(</m:t>
                    </m:r>
                    <m:r>
                      <m:rPr>
                        <m:nor/>
                      </m:rPr>
                      <a:rPr lang="en-GB" sz="2400" i="1" dirty="0">
                        <a:latin typeface="Times" pitchFamily="2" charset="0"/>
                      </a:rPr>
                      <m:t>x</m:t>
                    </m:r>
                    <m:r>
                      <m:rPr>
                        <m:nor/>
                      </m:rPr>
                      <a:rPr lang="en-GB" sz="2400" dirty="0">
                        <a:latin typeface="Times" pitchFamily="2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2400" dirty="0">
                        <a:latin typeface="Times" pitchFamily="2" charset="0"/>
                      </a:rPr>
                      <m:t> 1)</m:t>
                    </m:r>
                  </m:oMath>
                </a14:m>
                <a:endParaRPr lang="en-US" sz="24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6040" y="2729811"/>
                <a:ext cx="9178667" cy="461665"/>
              </a:xfrm>
              <a:prstGeom prst="rect">
                <a:avLst/>
              </a:prstGeom>
              <a:blipFill>
                <a:blip r:embed="rId15"/>
                <a:stretch>
                  <a:fillRect l="-967" t="-10811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2" name="TextBox 15361"/>
          <p:cNvSpPr txBox="1"/>
          <p:nvPr/>
        </p:nvSpPr>
        <p:spPr>
          <a:xfrm>
            <a:off x="2410966" y="6261996"/>
            <a:ext cx="3898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Now we are ready to solve!</a:t>
            </a:r>
          </a:p>
        </p:txBody>
      </p:sp>
    </p:spTree>
    <p:extLst>
      <p:ext uri="{BB962C8B-B14F-4D97-AF65-F5344CB8AC3E}">
        <p14:creationId xmlns:p14="http://schemas.microsoft.com/office/powerpoint/2010/main" val="1349981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0" grpId="0"/>
      <p:bldP spid="11" grpId="1"/>
      <p:bldP spid="12" grpId="0"/>
      <p:bldP spid="24" grpId="0" animBg="1"/>
      <p:bldP spid="8" grpId="0"/>
      <p:bldP spid="21" grpId="0"/>
      <p:bldP spid="22" grpId="0"/>
      <p:bldP spid="23" grpId="0"/>
      <p:bldP spid="25" grpId="0"/>
      <p:bldP spid="26" grpId="0"/>
      <p:bldP spid="28" grpId="0"/>
      <p:bldP spid="29" grpId="0"/>
      <p:bldP spid="30" grpId="0"/>
      <p:bldP spid="31" grpId="0"/>
      <p:bldP spid="15362" grpId="0"/>
    </p:bldLst>
  </p:timing>
</p:sld>
</file>

<file path=ppt/theme/theme1.xml><?xml version="1.0" encoding="utf-8"?>
<a:theme xmlns:a="http://schemas.openxmlformats.org/drawingml/2006/main" name="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lapértelmezett terv">
  <a:themeElements>
    <a:clrScheme name="Custom 2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C00000"/>
      </a:hlink>
      <a:folHlink>
        <a:srgbClr val="C00000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42D3088D216458E0212DCF115C968" ma:contentTypeVersion="13" ma:contentTypeDescription="Create a new document." ma:contentTypeScope="" ma:versionID="dec315d4ad1de463c9cd8d1883a63030">
  <xsd:schema xmlns:xsd="http://www.w3.org/2001/XMLSchema" xmlns:xs="http://www.w3.org/2001/XMLSchema" xmlns:p="http://schemas.microsoft.com/office/2006/metadata/properties" xmlns:ns3="9ee75292-5076-4fcc-bc52-dcc754448144" xmlns:ns4="f7b00057-f5aa-46f4-8410-da255f325540" targetNamespace="http://schemas.microsoft.com/office/2006/metadata/properties" ma:root="true" ma:fieldsID="dd1e531ce6b01eaefd4a7de6ab057d9e" ns3:_="" ns4:_="">
    <xsd:import namespace="9ee75292-5076-4fcc-bc52-dcc754448144"/>
    <xsd:import namespace="f7b00057-f5aa-46f4-8410-da255f32554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75292-5076-4fcc-bc52-dcc7544481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00057-f5aa-46f4-8410-da255f325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0D26DF9-5106-4408-AEB8-21B8AFA51FB3}">
  <ds:schemaRefs>
    <ds:schemaRef ds:uri="http://purl.org/dc/terms/"/>
    <ds:schemaRef ds:uri="f7b00057-f5aa-46f4-8410-da255f325540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9ee75292-5076-4fcc-bc52-dcc754448144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6BE0993-3E8D-4AAE-A529-3CB4C627C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75292-5076-4fcc-bc52-dcc754448144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243552F-E41D-424C-8547-11ECC67B9BE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35916</TotalTime>
  <Words>3635</Words>
  <Application>Microsoft Office PowerPoint</Application>
  <PresentationFormat>Widescreen</PresentationFormat>
  <Paragraphs>460</Paragraphs>
  <Slides>21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ＭＳ Ｐゴシック</vt:lpstr>
      <vt:lpstr>Arial</vt:lpstr>
      <vt:lpstr>Calibri</vt:lpstr>
      <vt:lpstr>Cambria Math</vt:lpstr>
      <vt:lpstr>Times</vt:lpstr>
      <vt:lpstr>Times New Roman</vt:lpstr>
      <vt:lpstr>Alapértelmezett terv</vt:lpstr>
      <vt:lpstr>1_Alapértelmezett terv</vt:lpstr>
      <vt:lpstr>TSST Strand F UNIT F5: Solving Equations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a</dc:creator>
  <cp:lastModifiedBy>Russell Geach</cp:lastModifiedBy>
  <cp:revision>863</cp:revision>
  <cp:lastPrinted>2016-10-17T08:47:54Z</cp:lastPrinted>
  <dcterms:created xsi:type="dcterms:W3CDTF">2012-10-10T19:07:13Z</dcterms:created>
  <dcterms:modified xsi:type="dcterms:W3CDTF">2021-01-21T16:19:31Z</dcterms:modified>
</cp:coreProperties>
</file>