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4916" r:id="rId5"/>
  </p:sldMasterIdLst>
  <p:notesMasterIdLst>
    <p:notesMasterId r:id="rId35"/>
  </p:notesMasterIdLst>
  <p:handoutMasterIdLst>
    <p:handoutMasterId r:id="rId36"/>
  </p:handoutMasterIdLst>
  <p:sldIdLst>
    <p:sldId id="355" r:id="rId6"/>
    <p:sldId id="356" r:id="rId7"/>
    <p:sldId id="357" r:id="rId8"/>
    <p:sldId id="414" r:id="rId9"/>
    <p:sldId id="415" r:id="rId10"/>
    <p:sldId id="372" r:id="rId11"/>
    <p:sldId id="422" r:id="rId12"/>
    <p:sldId id="392" r:id="rId13"/>
    <p:sldId id="391" r:id="rId14"/>
    <p:sldId id="395" r:id="rId15"/>
    <p:sldId id="423" r:id="rId16"/>
    <p:sldId id="397" r:id="rId17"/>
    <p:sldId id="396" r:id="rId18"/>
    <p:sldId id="374" r:id="rId19"/>
    <p:sldId id="416" r:id="rId20"/>
    <p:sldId id="398" r:id="rId21"/>
    <p:sldId id="424" r:id="rId22"/>
    <p:sldId id="400" r:id="rId23"/>
    <p:sldId id="417" r:id="rId24"/>
    <p:sldId id="401" r:id="rId25"/>
    <p:sldId id="418" r:id="rId26"/>
    <p:sldId id="403" r:id="rId27"/>
    <p:sldId id="419" r:id="rId28"/>
    <p:sldId id="425" r:id="rId29"/>
    <p:sldId id="420" r:id="rId30"/>
    <p:sldId id="411" r:id="rId31"/>
    <p:sldId id="408" r:id="rId32"/>
    <p:sldId id="421" r:id="rId33"/>
    <p:sldId id="426" r:id="rId34"/>
  </p:sldIdLst>
  <p:sldSz cx="12192000" cy="6858000"/>
  <p:notesSz cx="6858000" cy="9144000"/>
  <p:defaultTextStyle>
    <a:defPPr>
      <a:defRPr lang="en-GB"/>
    </a:defPPr>
    <a:lvl1pPr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FE3E5"/>
    <a:srgbClr val="FF0000"/>
    <a:srgbClr val="C6CDD1"/>
    <a:srgbClr val="000000"/>
    <a:srgbClr val="8B8B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20"/>
    <p:restoredTop sz="94808"/>
  </p:normalViewPr>
  <p:slideViewPr>
    <p:cSldViewPr>
      <p:cViewPr varScale="1">
        <p:scale>
          <a:sx n="65" d="100"/>
          <a:sy n="65" d="100"/>
        </p:scale>
        <p:origin x="1014" y="78"/>
      </p:cViewPr>
      <p:guideLst>
        <p:guide orient="horz" pos="2160"/>
        <p:guide pos="3840"/>
      </p:guideLst>
    </p:cSldViewPr>
  </p:slideViewPr>
  <p:outlineViewPr>
    <p:cViewPr varScale="1">
      <p:scale>
        <a:sx n="170" d="200"/>
        <a:sy n="170" d="2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5"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68FCC49C-92F4-486F-8D45-77C86ABB1FF0}" type="datetime1">
              <a:rPr lang="en-US" altLang="en-US"/>
              <a:pPr>
                <a:defRPr/>
              </a:pPr>
              <a:t>3/19/2021</a:t>
            </a:fld>
            <a:endParaRPr lang="en-US" altLang="en-US"/>
          </a:p>
        </p:txBody>
      </p:sp>
      <p:sp>
        <p:nvSpPr>
          <p:cNvPr id="44036"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buClr>
                <a:srgbClr val="000000"/>
              </a:buClr>
              <a:buSzPct val="100000"/>
              <a:buFont typeface="Times New Roman" charset="0"/>
              <a:buNone/>
              <a:defRPr sz="1200">
                <a:latin typeface="Arial" charset="0"/>
                <a:ea typeface="ＭＳ Ｐゴシック" charset="0"/>
                <a:cs typeface="ＭＳ Ｐゴシック" charset="0"/>
              </a:defRPr>
            </a:lvl1pPr>
          </a:lstStyle>
          <a:p>
            <a:pPr>
              <a:defRPr/>
            </a:pPr>
            <a:endParaRPr lang="en-US"/>
          </a:p>
        </p:txBody>
      </p:sp>
      <p:sp>
        <p:nvSpPr>
          <p:cNvPr id="44037"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buClr>
                <a:srgbClr val="000000"/>
              </a:buClr>
              <a:buSzPct val="100000"/>
              <a:buFont typeface="Times New Roman" panose="02020603050405020304" pitchFamily="18" charset="0"/>
              <a:buNone/>
              <a:defRPr sz="1200"/>
            </a:lvl1pPr>
          </a:lstStyle>
          <a:p>
            <a:pPr>
              <a:defRPr/>
            </a:pPr>
            <a:fld id="{97D64321-B5A8-47E5-A609-99FAF3D09F81}" type="slidenum">
              <a:rPr lang="en-US" altLang="en-US"/>
              <a:pPr>
                <a:defRPr/>
              </a:pPr>
              <a:t>‹#›</a:t>
            </a:fld>
            <a:endParaRPr lang="en-US" altLang="en-US"/>
          </a:p>
        </p:txBody>
      </p:sp>
    </p:spTree>
    <p:extLst>
      <p:ext uri="{BB962C8B-B14F-4D97-AF65-F5344CB8AC3E}">
        <p14:creationId xmlns:p14="http://schemas.microsoft.com/office/powerpoint/2010/main" val="122109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en-US" altLang="en-US"/>
          </a:p>
        </p:txBody>
      </p:sp>
      <p:sp>
        <p:nvSpPr>
          <p:cNvPr id="13315" name="Rectangle 2"/>
          <p:cNvSpPr>
            <a:spLocks noGrp="1" noRot="1" noChangeAspect="1" noChangeArrowheads="1"/>
          </p:cNvSpPr>
          <p:nvPr>
            <p:ph type="sldImg"/>
          </p:nvPr>
        </p:nvSpPr>
        <p:spPr bwMode="auto">
          <a:xfrm>
            <a:off x="-17002125" y="-11796713"/>
            <a:ext cx="22204363" cy="12490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p:nvPr>
        </p:nvSpPr>
        <p:spPr bwMode="auto">
          <a:xfrm>
            <a:off x="685800" y="4343400"/>
            <a:ext cx="5483225" cy="41116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hu-HU" noProof="0"/>
          </a:p>
        </p:txBody>
      </p:sp>
    </p:spTree>
    <p:extLst>
      <p:ext uri="{BB962C8B-B14F-4D97-AF65-F5344CB8AC3E}">
        <p14:creationId xmlns:p14="http://schemas.microsoft.com/office/powerpoint/2010/main" val="2368342114"/>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919700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82507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002570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128440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1466408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2058187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2828662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37955873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923528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3889367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25044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47566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2097990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33337102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a:cs typeface="+mn-cs"/>
            </a:endParaRPr>
          </a:p>
        </p:txBody>
      </p:sp>
    </p:spTree>
    <p:extLst>
      <p:ext uri="{BB962C8B-B14F-4D97-AF65-F5344CB8AC3E}">
        <p14:creationId xmlns:p14="http://schemas.microsoft.com/office/powerpoint/2010/main" val="66649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3967847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45437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1718826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1442384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10817758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1442900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a:spLocks noGrp="1" noRot="1" noChangeAspect="1" noChangeArrowheads="1" noTextEdit="1"/>
          </p:cNvSpPr>
          <p:nvPr>
            <p:ph type="sldImg"/>
          </p:nvPr>
        </p:nvSpPr>
        <p:spPr>
          <a:xfrm>
            <a:off x="381000" y="695325"/>
            <a:ext cx="6096000" cy="3429000"/>
          </a:xfrm>
        </p:spPr>
      </p:sp>
      <p:sp>
        <p:nvSpPr>
          <p:cNvPr id="69635" name="Text Box 3"/>
          <p:cNvSpPr txBox="1">
            <a:spLocks noGrp="1" noChangeArrowheads="1"/>
          </p:cNvSpPr>
          <p:nvPr>
            <p:ph type="body" idx="1"/>
          </p:nvPr>
        </p:nvSpPr>
        <p:spPr>
          <a:xfrm>
            <a:off x="685800" y="4343400"/>
            <a:ext cx="5486400" cy="4114800"/>
          </a:xfrm>
          <a:ln/>
        </p:spPr>
        <p:txBody>
          <a:bodyPr wrap="none" anchor="ctr"/>
          <a:lstStyle/>
          <a:p>
            <a:pPr>
              <a:buFont typeface="Times New Roman" charset="0"/>
              <a:buNone/>
              <a:defRPr/>
            </a:pPr>
            <a:endParaRPr lang="hu-HU" dirty="0">
              <a:cs typeface="+mn-cs"/>
            </a:endParaRPr>
          </a:p>
        </p:txBody>
      </p:sp>
    </p:spTree>
    <p:extLst>
      <p:ext uri="{BB962C8B-B14F-4D97-AF65-F5344CB8AC3E}">
        <p14:creationId xmlns:p14="http://schemas.microsoft.com/office/powerpoint/2010/main" val="8580403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4260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11674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01244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10865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5301208"/>
            <a:ext cx="10515600" cy="1325563"/>
          </a:xfrm>
          <a:prstGeom prst="rect">
            <a:avLst/>
          </a:prstGeom>
        </p:spPr>
        <p:txBody>
          <a:bodyPr/>
          <a:lstStyle>
            <a:lvl1pPr>
              <a:defRPr/>
            </a:lvl1pPr>
          </a:lstStyle>
          <a:p>
            <a:r>
              <a:rPr lang="en-US" dirty="0"/>
              <a:t>Enhancing and Supporting Mathematics and Data Science</a:t>
            </a:r>
            <a:endParaRPr lang="en-GB"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95600" y="0"/>
            <a:ext cx="7200800" cy="5503293"/>
          </a:xfrm>
          <a:prstGeom prst="rect">
            <a:avLst/>
          </a:prstGeom>
        </p:spPr>
      </p:pic>
    </p:spTree>
    <p:extLst>
      <p:ext uri="{BB962C8B-B14F-4D97-AF65-F5344CB8AC3E}">
        <p14:creationId xmlns:p14="http://schemas.microsoft.com/office/powerpoint/2010/main" val="3947596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780523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20600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234520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619024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2023420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99755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1544" y="3379"/>
            <a:ext cx="10363200" cy="792088"/>
          </a:xfrm>
          <a:prstGeom prst="rect">
            <a:avLst/>
          </a:prstGeom>
        </p:spPr>
        <p:txBody>
          <a:bodyPr/>
          <a:lstStyle>
            <a:lvl1pPr>
              <a:defRPr sz="3600"/>
            </a:lvl1pPr>
          </a:lstStyle>
          <a:p>
            <a:r>
              <a:rPr lang="en-GB" dirty="0"/>
              <a:t>Click to edit Master title style</a:t>
            </a:r>
            <a:endParaRPr lang="en-US" dirty="0"/>
          </a:p>
        </p:txBody>
      </p:sp>
      <p:sp>
        <p:nvSpPr>
          <p:cNvPr id="3" name="Subtitle 2"/>
          <p:cNvSpPr>
            <a:spLocks noGrp="1"/>
          </p:cNvSpPr>
          <p:nvPr>
            <p:ph type="subTitle" idx="1"/>
          </p:nvPr>
        </p:nvSpPr>
        <p:spPr>
          <a:xfrm>
            <a:off x="3215680" y="306896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238633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3213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829400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1019878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609601" y="1604963"/>
            <a:ext cx="10725151"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474567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24385" y="1604963"/>
            <a:ext cx="2736849" cy="3975100"/>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1604963"/>
            <a:ext cx="8011584" cy="3975100"/>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486432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09601" y="1604963"/>
            <a:ext cx="10725151" cy="397510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66941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107952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609600" y="1604963"/>
            <a:ext cx="5259917"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072718" y="1604963"/>
            <a:ext cx="5262033" cy="39751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99571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207243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95700" y="2276475"/>
            <a:ext cx="7865533" cy="3092450"/>
          </a:xfrm>
          <a:prstGeom prst="rect">
            <a:avLst/>
          </a:prstGeom>
        </p:spPr>
        <p:txBody>
          <a:bodyPr/>
          <a:lstStyle/>
          <a:p>
            <a:r>
              <a:rPr lang="en-GB"/>
              <a:t>Click to edit Master title style</a:t>
            </a:r>
            <a:endParaRPr lang="en-US"/>
          </a:p>
        </p:txBody>
      </p:sp>
      <p:sp>
        <p:nvSpPr>
          <p:cNvPr id="3" name="Date Placeholder 2"/>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37260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41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idx="10"/>
          </p:nvPr>
        </p:nvSpPr>
        <p:spPr>
          <a:xfrm>
            <a:off x="609600" y="6353176"/>
            <a:ext cx="2840567" cy="366713"/>
          </a:xfrm>
          <a:prstGeom prst="rect">
            <a:avLst/>
          </a:prstGeom>
        </p:spPr>
        <p:txBody>
          <a:bodyPr/>
          <a:lstStyle>
            <a:lvl1pPr eaLnBrk="1" hangingPunct="1">
              <a:buClr>
                <a:srgbClr val="000000"/>
              </a:buClr>
              <a:buSzPct val="100000"/>
              <a:buFont typeface="Times New Roman" charset="0"/>
              <a:buNone/>
              <a:defRPr>
                <a:latin typeface="Arial" charset="0"/>
                <a:ea typeface="ＭＳ Ｐゴシック" charset="0"/>
                <a:cs typeface="+mn-cs"/>
              </a:defRPr>
            </a:lvl1pPr>
          </a:lstStyle>
          <a:p>
            <a:pPr>
              <a:defRPr/>
            </a:pPr>
            <a:endParaRPr lang="hu-HU"/>
          </a:p>
        </p:txBody>
      </p:sp>
    </p:spTree>
    <p:extLst>
      <p:ext uri="{BB962C8B-B14F-4D97-AF65-F5344CB8AC3E}">
        <p14:creationId xmlns:p14="http://schemas.microsoft.com/office/powerpoint/2010/main" val="45341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cSld>
  <p:clrMap bg1="lt1" tx1="dk1" bg2="lt2" tx2="dk2" accent1="accent1" accent2="accent2" accent3="accent3" accent4="accent4" accent5="accent5" accent6="accent6" hlink="hlink" folHlink="folHlink"/>
  <p:sldLayoutIdLst>
    <p:sldLayoutId id="2147484915"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 id="2147484914"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auto">
          <a:xfrm>
            <a:off x="0" y="0"/>
            <a:ext cx="2207568" cy="6858000"/>
          </a:xfrm>
          <a:prstGeom prst="rect">
            <a:avLst/>
          </a:prstGeom>
          <a:solidFill>
            <a:schemeClr val="accent2">
              <a:lumMod val="7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
        <p:nvSpPr>
          <p:cNvPr id="2" name="AutoShape 6" descr="https://liveplymouthac.sharepoint.com/sites/u212/Logo%20files/UoP%20Logo_Centred_Colour.jpg"/>
          <p:cNvSpPr>
            <a:spLocks noChangeAspect="1" noChangeArrowheads="1"/>
          </p:cNvSpPr>
          <p:nvPr userDrawn="1"/>
        </p:nvSpPr>
        <p:spPr bwMode="auto">
          <a:xfrm>
            <a:off x="335360" y="620688"/>
            <a:ext cx="2736304" cy="273630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6688" y="5157192"/>
            <a:ext cx="2389738" cy="1826384"/>
          </a:xfrm>
          <a:prstGeom prst="rect">
            <a:avLst/>
          </a:prstGeom>
        </p:spPr>
      </p:pic>
      <p:sp>
        <p:nvSpPr>
          <p:cNvPr id="5" name="Rectangle 4"/>
          <p:cNvSpPr/>
          <p:nvPr userDrawn="1"/>
        </p:nvSpPr>
        <p:spPr bwMode="auto">
          <a:xfrm>
            <a:off x="2207568" y="0"/>
            <a:ext cx="9984432" cy="620688"/>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GB"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3793014386"/>
      </p:ext>
    </p:extLst>
  </p:cSld>
  <p:clrMap bg1="lt1" tx1="dk1" bg2="lt2" tx2="dk2" accent1="accent1" accent2="accent2" accent3="accent3" accent4="accent4" accent5="accent5" accent6="accent6" hlink="hlink" folHlink="folHlink"/>
  <p:sldLayoutIdLst>
    <p:sldLayoutId id="2147484917" r:id="rId1"/>
    <p:sldLayoutId id="2147484918" r:id="rId2"/>
    <p:sldLayoutId id="2147484919" r:id="rId3"/>
    <p:sldLayoutId id="2147484920" r:id="rId4"/>
    <p:sldLayoutId id="2147484921" r:id="rId5"/>
    <p:sldLayoutId id="2147484922" r:id="rId6"/>
    <p:sldLayoutId id="2147484923" r:id="rId7"/>
    <p:sldLayoutId id="2147484924" r:id="rId8"/>
    <p:sldLayoutId id="2147484925" r:id="rId9"/>
    <p:sldLayoutId id="2147484926" r:id="rId10"/>
    <p:sldLayoutId id="2147484927" r:id="rId11"/>
    <p:sldLayoutId id="2147484928"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mj-lt"/>
          <a:ea typeface="+mj-ea"/>
          <a:cs typeface="ＭＳ Ｐゴシック" charset="0"/>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4B8D"/>
          </a:solidFill>
          <a:latin typeface="Arial" charset="0"/>
          <a:ea typeface="ＭＳ Ｐゴシック" charset="0"/>
          <a:cs typeface="ＭＳ Ｐゴシック" charset="0"/>
        </a:defRPr>
      </a:lvl5pPr>
      <a:lvl6pPr marL="25146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6pPr>
      <a:lvl7pPr marL="29718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7pPr>
      <a:lvl8pPr marL="34290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8pPr>
      <a:lvl9pPr marL="3886200" indent="-228600" algn="ctr" defTabSz="449263" rtl="0" eaLnBrk="0" fontAlgn="base" hangingPunct="0">
        <a:spcBef>
          <a:spcPct val="0"/>
        </a:spcBef>
        <a:spcAft>
          <a:spcPct val="0"/>
        </a:spcAft>
        <a:buClr>
          <a:srgbClr val="000000"/>
        </a:buClr>
        <a:buSzPct val="100000"/>
        <a:buFont typeface="Times New Roman" charset="0"/>
        <a:defRPr sz="4400">
          <a:solidFill>
            <a:srgbClr val="004B8D"/>
          </a:solidFill>
          <a:latin typeface="Arial" charset="0"/>
          <a:ea typeface="ＭＳ Ｐゴシック"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4B8D"/>
          </a:solidFill>
          <a:latin typeface="+mn-lt"/>
          <a:ea typeface="+mn-ea"/>
          <a:cs typeface="ＭＳ Ｐゴシック" charset="0"/>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4B8D"/>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4B8D"/>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4B8D"/>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defRPr sz="2000">
          <a:solidFill>
            <a:srgbClr val="004B8D"/>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tiff"/><Relationship Id="rId4" Type="http://schemas.openxmlformats.org/officeDocument/2006/relationships/image" Target="../media/image22.pn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hyperlink" Target="http://szalonta.hu/ske/text/F6/skef6s2.html"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10.tiff"/><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2.tiff"/></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41.png"/><Relationship Id="rId4" Type="http://schemas.openxmlformats.org/officeDocument/2006/relationships/image" Target="../media/image11.tiff"/></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2" Type="http://schemas.openxmlformats.org/officeDocument/2006/relationships/hyperlink" Target="http://szalonta.hu/ske/text/F6/skef6s3.html" TargetMode="Externa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400.png"/><Relationship Id="rId4" Type="http://schemas.openxmlformats.org/officeDocument/2006/relationships/image" Target="../media/image300.png"/></Relationships>
</file>

<file path=ppt/slides/_rels/slide2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6.tiff"/><Relationship Id="rId5" Type="http://schemas.openxmlformats.org/officeDocument/2006/relationships/image" Target="../media/image49.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18.tiff"/></Relationships>
</file>

<file path=ppt/slides/_rels/slide23.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20.tiff"/></Relationships>
</file>

<file path=ppt/slides/_rels/slide24.xml.rels><?xml version="1.0" encoding="UTF-8" standalone="yes"?>
<Relationships xmlns="http://schemas.openxmlformats.org/package/2006/relationships"><Relationship Id="rId2" Type="http://schemas.openxmlformats.org/officeDocument/2006/relationships/hyperlink" Target="http://szalonta.hu/ske/text/F6/skef6s4.html" TargetMode="Externa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520.png"/></Relationships>
</file>

<file path=ppt/slides/_rels/slide28.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9.tiff"/></Relationships>
</file>

<file path=ppt/slides/_rels/slide29.xml.rels><?xml version="1.0" encoding="UTF-8" standalone="yes"?>
<Relationships xmlns="http://schemas.openxmlformats.org/package/2006/relationships"><Relationship Id="rId2" Type="http://schemas.openxmlformats.org/officeDocument/2006/relationships/hyperlink" Target="http://szalonta.hu/ske/text/F6/skef6s5.html"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tiff"/></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hyperlink" Target="http://szalonta.hu/ske/text/F6/skef6s1.html"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tiff"/><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68" y="5301208"/>
            <a:ext cx="11593288" cy="1325563"/>
          </a:xfrm>
        </p:spPr>
        <p:txBody>
          <a:bodyPr/>
          <a:lstStyle/>
          <a:p>
            <a:pPr>
              <a:spcBef>
                <a:spcPts val="600"/>
              </a:spcBef>
              <a:spcAft>
                <a:spcPts val="1200"/>
              </a:spcAft>
            </a:pPr>
            <a:r>
              <a:rPr lang="en-GB" sz="3600" b="1" dirty="0" smtClean="0"/>
              <a:t>TSST Strand F</a:t>
            </a:r>
            <a:r>
              <a:rPr lang="en-GB" sz="3600" dirty="0"/>
              <a:t/>
            </a:r>
            <a:br>
              <a:rPr lang="en-GB" sz="3600" dirty="0"/>
            </a:br>
            <a:r>
              <a:rPr lang="en-GB" sz="3600" b="1" dirty="0" smtClean="0"/>
              <a:t>UNIT F6: </a:t>
            </a:r>
            <a:r>
              <a:rPr lang="en-GB" sz="3600" b="1" dirty="0"/>
              <a:t>Solving Inequalities</a:t>
            </a:r>
          </a:p>
        </p:txBody>
      </p:sp>
    </p:spTree>
    <p:extLst>
      <p:ext uri="{BB962C8B-B14F-4D97-AF65-F5344CB8AC3E}">
        <p14:creationId xmlns:p14="http://schemas.microsoft.com/office/powerpoint/2010/main" val="368927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3755739" y="706346"/>
            <a:ext cx="972108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solidFill>
                  <a:srgbClr val="FF0000"/>
                </a:solidFill>
              </a:rPr>
              <a:t>Here are some questions to check your progress; </a:t>
            </a:r>
          </a:p>
          <a:p>
            <a:r>
              <a:rPr lang="en-US" altLang="en-US" sz="2400" dirty="0">
                <a:solidFill>
                  <a:srgbClr val="FF0000"/>
                </a:solidFill>
              </a:rPr>
              <a:t>      there are more practice questions if needed.</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F6.2</a:t>
            </a:r>
            <a:r>
              <a:rPr lang="en-US" altLang="en-US" sz="2800" b="1" dirty="0"/>
              <a:t>: Fitness Check</a:t>
            </a:r>
          </a:p>
        </p:txBody>
      </p:sp>
      <p:sp>
        <p:nvSpPr>
          <p:cNvPr id="21" name="TextBox 20"/>
          <p:cNvSpPr txBox="1"/>
          <p:nvPr/>
        </p:nvSpPr>
        <p:spPr>
          <a:xfrm>
            <a:off x="5172075" y="6515100"/>
            <a:ext cx="184731" cy="400110"/>
          </a:xfrm>
          <a:prstGeom prst="rect">
            <a:avLst/>
          </a:prstGeom>
          <a:noFill/>
        </p:spPr>
        <p:txBody>
          <a:bodyPr wrap="none" rtlCol="0">
            <a:spAutoFit/>
          </a:bodyPr>
          <a:lstStyle/>
          <a:p>
            <a:endParaRPr lang="en-US" dirty="0"/>
          </a:p>
        </p:txBody>
      </p:sp>
      <p:sp>
        <p:nvSpPr>
          <p:cNvPr id="23" name="TextBox 7">
            <a:extLst>
              <a:ext uri="{FF2B5EF4-FFF2-40B4-BE49-F238E27FC236}">
                <a16:creationId xmlns:a16="http://schemas.microsoft.com/office/drawing/2014/main" id="{D3E2B1E0-A157-244D-B15A-099F080D8A60}"/>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F6.2</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3D352FF-9836-B047-BE9F-C38A2B944ED3}"/>
                  </a:ext>
                </a:extLst>
              </p:cNvPr>
              <p:cNvSpPr txBox="1"/>
              <p:nvPr/>
            </p:nvSpPr>
            <p:spPr>
              <a:xfrm>
                <a:off x="2555114" y="1688145"/>
                <a:ext cx="9289032" cy="907941"/>
              </a:xfrm>
              <a:prstGeom prst="rect">
                <a:avLst/>
              </a:prstGeom>
              <a:noFill/>
            </p:spPr>
            <p:txBody>
              <a:bodyPr wrap="square" rtlCol="0">
                <a:spAutoFit/>
              </a:bodyPr>
              <a:lstStyle/>
              <a:p>
                <a:pPr marL="457200" indent="-457200">
                  <a:spcAft>
                    <a:spcPts val="600"/>
                  </a:spcAft>
                  <a:buAutoNum type="arabicPeriod"/>
                </a:pPr>
                <a:r>
                  <a:rPr lang="en-US" sz="2400" dirty="0"/>
                  <a:t>Solve these inequalities:</a:t>
                </a:r>
              </a:p>
              <a:p>
                <a:r>
                  <a:rPr lang="en-US" sz="2400" dirty="0"/>
                  <a:t>      a) </a:t>
                </a:r>
                <a14:m>
                  <m:oMath xmlns:m="http://schemas.openxmlformats.org/officeDocument/2006/math">
                    <m:r>
                      <a:rPr lang="en-GB" sz="2400" b="0" i="1" smtClean="0">
                        <a:latin typeface="Cambria Math" panose="02040503050406030204" pitchFamily="18" charset="0"/>
                      </a:rPr>
                      <m:t>5</m:t>
                    </m:r>
                    <m:r>
                      <a:rPr lang="en-GB" sz="2400" b="0" i="1" smtClean="0">
                        <a:latin typeface="Cambria Math" panose="02040503050406030204" pitchFamily="18" charset="0"/>
                      </a:rPr>
                      <m:t>𝑥</m:t>
                    </m:r>
                    <m:r>
                      <a:rPr lang="en-GB" sz="2400" b="0" i="1" smtClean="0">
                        <a:latin typeface="Cambria Math" panose="02040503050406030204" pitchFamily="18" charset="0"/>
                      </a:rPr>
                      <m:t>−8&gt;27            </m:t>
                    </m:r>
                    <m:r>
                      <m:rPr>
                        <m:sty m:val="p"/>
                      </m:rPr>
                      <a:rPr lang="en-GB" sz="2400" b="0" i="0" smtClean="0">
                        <a:latin typeface="Cambria Math" panose="02040503050406030204" pitchFamily="18" charset="0"/>
                      </a:rPr>
                      <m:t>b</m:t>
                    </m:r>
                    <m:r>
                      <a:rPr lang="en-GB" sz="2400" b="0" i="0" smtClean="0">
                        <a:latin typeface="Cambria Math" panose="02040503050406030204" pitchFamily="18" charset="0"/>
                      </a:rPr>
                      <m:t>)</m:t>
                    </m:r>
                    <m:r>
                      <a:rPr lang="en-GB" sz="2400" b="0" i="1" smtClean="0">
                        <a:latin typeface="Cambria Math" panose="02040503050406030204" pitchFamily="18" charset="0"/>
                      </a:rPr>
                      <m:t> 4(2</m:t>
                    </m:r>
                    <m:r>
                      <a:rPr lang="en-GB" sz="2400" b="0" i="1" smtClean="0">
                        <a:latin typeface="Cambria Math" panose="02040503050406030204" pitchFamily="18" charset="0"/>
                      </a:rPr>
                      <m:t>𝑥</m:t>
                    </m:r>
                    <m:r>
                      <a:rPr lang="en-GB" sz="2400" b="0" i="1" smtClean="0">
                        <a:latin typeface="Cambria Math" panose="02040503050406030204" pitchFamily="18" charset="0"/>
                      </a:rPr>
                      <m:t>−3)≥−8           </m:t>
                    </m:r>
                    <m:r>
                      <m:rPr>
                        <m:sty m:val="p"/>
                      </m:rPr>
                      <a:rPr lang="en-GB" sz="2400" b="0" i="0" smtClean="0">
                        <a:latin typeface="Cambria Math" panose="02040503050406030204" pitchFamily="18" charset="0"/>
                      </a:rPr>
                      <m:t>c</m:t>
                    </m:r>
                    <m:r>
                      <a:rPr lang="en-GB" sz="2400" b="0" i="0" smtClean="0">
                        <a:latin typeface="Cambria Math" panose="02040503050406030204" pitchFamily="18" charset="0"/>
                      </a:rPr>
                      <m:t>)</m:t>
                    </m:r>
                    <m:r>
                      <a:rPr lang="en-GB" sz="2400" b="0" i="1" smtClean="0">
                        <a:latin typeface="Cambria Math" panose="02040503050406030204" pitchFamily="18" charset="0"/>
                      </a:rPr>
                      <m:t> 5 −6</m:t>
                    </m:r>
                    <m:r>
                      <a:rPr lang="en-GB" sz="2400" b="0" i="1" smtClean="0">
                        <a:latin typeface="Cambria Math" panose="02040503050406030204" pitchFamily="18" charset="0"/>
                      </a:rPr>
                      <m:t>𝑥</m:t>
                    </m:r>
                    <m:r>
                      <a:rPr lang="en-GB" sz="2400" b="0" i="1" smtClean="0">
                        <a:latin typeface="Cambria Math" panose="02040503050406030204" pitchFamily="18" charset="0"/>
                      </a:rPr>
                      <m:t>&lt;−7</m:t>
                    </m:r>
                  </m:oMath>
                </a14:m>
                <a:endParaRPr lang="en-US" sz="2400" dirty="0"/>
              </a:p>
            </p:txBody>
          </p:sp>
        </mc:Choice>
        <mc:Fallback xmlns="">
          <p:sp>
            <p:nvSpPr>
              <p:cNvPr id="2" name="TextBox 1">
                <a:extLst>
                  <a:ext uri="{FF2B5EF4-FFF2-40B4-BE49-F238E27FC236}">
                    <a16:creationId xmlns:a16="http://schemas.microsoft.com/office/drawing/2014/main" id="{93D352FF-9836-B047-BE9F-C38A2B944ED3}"/>
                  </a:ext>
                </a:extLst>
              </p:cNvPr>
              <p:cNvSpPr txBox="1">
                <a:spLocks noRot="1" noChangeAspect="1" noMove="1" noResize="1" noEditPoints="1" noAdjustHandles="1" noChangeArrowheads="1" noChangeShapeType="1" noTextEdit="1"/>
              </p:cNvSpPr>
              <p:nvPr/>
            </p:nvSpPr>
            <p:spPr>
              <a:xfrm>
                <a:off x="2555114" y="1688145"/>
                <a:ext cx="9289032" cy="907941"/>
              </a:xfrm>
              <a:prstGeom prst="rect">
                <a:avLst/>
              </a:prstGeom>
              <a:blipFill>
                <a:blip r:embed="rId3"/>
                <a:stretch>
                  <a:fillRect l="-819" t="-4167" b="-13889"/>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127CBF32-1639-C542-8F17-8E592AF72228}"/>
              </a:ext>
            </a:extLst>
          </p:cNvPr>
          <p:cNvSpPr txBox="1"/>
          <p:nvPr/>
        </p:nvSpPr>
        <p:spPr>
          <a:xfrm>
            <a:off x="2905555" y="2732024"/>
            <a:ext cx="1366080" cy="461665"/>
          </a:xfrm>
          <a:prstGeom prst="rect">
            <a:avLst/>
          </a:prstGeom>
          <a:noFill/>
        </p:spPr>
        <p:txBody>
          <a:bodyPr wrap="none" rtlCol="0">
            <a:spAutoFit/>
          </a:bodyPr>
          <a:lstStyle/>
          <a:p>
            <a:r>
              <a:rPr lang="en-US" sz="2400" dirty="0">
                <a:solidFill>
                  <a:srgbClr val="FF0000"/>
                </a:solidFill>
              </a:rPr>
              <a:t>Answers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3A20A79F-24AB-AA4B-826B-437A59BDFA52}"/>
                  </a:ext>
                </a:extLst>
              </p:cNvPr>
              <p:cNvSpPr txBox="1"/>
              <p:nvPr/>
            </p:nvSpPr>
            <p:spPr>
              <a:xfrm>
                <a:off x="4510788" y="2731510"/>
                <a:ext cx="1368152" cy="461665"/>
              </a:xfrm>
              <a:prstGeom prst="rect">
                <a:avLst/>
              </a:prstGeom>
              <a:noFill/>
            </p:spPr>
            <p:txBody>
              <a:bodyPr wrap="square" rtlCol="0">
                <a:spAutoFit/>
              </a:bodyPr>
              <a:lstStyle/>
              <a:p>
                <a:r>
                  <a:rPr lang="en-GB" sz="2400" b="0" dirty="0">
                    <a:solidFill>
                      <a:srgbClr val="FF0000"/>
                    </a:solidFill>
                  </a:rPr>
                  <a:t>a) </a:t>
                </a:r>
                <a14:m>
                  <m:oMath xmlns:m="http://schemas.openxmlformats.org/officeDocument/2006/math">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&gt;7</m:t>
                    </m:r>
                  </m:oMath>
                </a14:m>
                <a:endParaRPr lang="en-US" sz="2400" dirty="0">
                  <a:solidFill>
                    <a:srgbClr val="FF0000"/>
                  </a:solidFill>
                </a:endParaRPr>
              </a:p>
            </p:txBody>
          </p:sp>
        </mc:Choice>
        <mc:Fallback xmlns="">
          <p:sp>
            <p:nvSpPr>
              <p:cNvPr id="4" name="TextBox 3">
                <a:extLst>
                  <a:ext uri="{FF2B5EF4-FFF2-40B4-BE49-F238E27FC236}">
                    <a16:creationId xmlns:a16="http://schemas.microsoft.com/office/drawing/2014/main" id="{3A20A79F-24AB-AA4B-826B-437A59BDFA52}"/>
                  </a:ext>
                </a:extLst>
              </p:cNvPr>
              <p:cNvSpPr txBox="1">
                <a:spLocks noRot="1" noChangeAspect="1" noMove="1" noResize="1" noEditPoints="1" noAdjustHandles="1" noChangeArrowheads="1" noChangeShapeType="1" noTextEdit="1"/>
              </p:cNvSpPr>
              <p:nvPr/>
            </p:nvSpPr>
            <p:spPr>
              <a:xfrm>
                <a:off x="4510788" y="2731510"/>
                <a:ext cx="1368152" cy="461665"/>
              </a:xfrm>
              <a:prstGeom prst="rect">
                <a:avLst/>
              </a:prstGeom>
              <a:blipFill>
                <a:blip r:embed="rId4"/>
                <a:stretch>
                  <a:fillRect l="-6422" t="-8108" b="-270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899898E-A05F-B94A-8A89-015167B23B66}"/>
                  </a:ext>
                </a:extLst>
              </p:cNvPr>
              <p:cNvSpPr txBox="1"/>
              <p:nvPr/>
            </p:nvSpPr>
            <p:spPr>
              <a:xfrm>
                <a:off x="6540923" y="2519142"/>
                <a:ext cx="2880320" cy="78380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GB" sz="2400" b="0" i="0" smtClean="0">
                          <a:solidFill>
                            <a:srgbClr val="FF0000"/>
                          </a:solidFill>
                          <a:latin typeface="Cambria Math" panose="02040503050406030204" pitchFamily="18" charset="0"/>
                        </a:rPr>
                        <m:t>b</m:t>
                      </m:r>
                      <m:r>
                        <a:rPr lang="en-GB" sz="2400" b="0" i="1"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m:t>
                      </m:r>
                      <m:f>
                        <m:fPr>
                          <m:ctrlPr>
                            <a:rPr lang="en-GB" sz="2400" b="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m:t>
                          </m:r>
                        </m:num>
                        <m:den>
                          <m:r>
                            <a:rPr lang="en-GB" sz="2400" b="0" i="1" smtClean="0">
                              <a:solidFill>
                                <a:srgbClr val="FF0000"/>
                              </a:solidFill>
                              <a:latin typeface="Cambria Math" panose="02040503050406030204" pitchFamily="18" charset="0"/>
                            </a:rPr>
                            <m:t>2</m:t>
                          </m:r>
                        </m:den>
                      </m:f>
                    </m:oMath>
                  </m:oMathPara>
                </a14:m>
                <a:endParaRPr lang="en-US" sz="2400" dirty="0">
                  <a:solidFill>
                    <a:srgbClr val="FF0000"/>
                  </a:solidFill>
                </a:endParaRPr>
              </a:p>
            </p:txBody>
          </p:sp>
        </mc:Choice>
        <mc:Fallback xmlns="">
          <p:sp>
            <p:nvSpPr>
              <p:cNvPr id="5" name="TextBox 4">
                <a:extLst>
                  <a:ext uri="{FF2B5EF4-FFF2-40B4-BE49-F238E27FC236}">
                    <a16:creationId xmlns:a16="http://schemas.microsoft.com/office/drawing/2014/main" id="{B899898E-A05F-B94A-8A89-015167B23B66}"/>
                  </a:ext>
                </a:extLst>
              </p:cNvPr>
              <p:cNvSpPr txBox="1">
                <a:spLocks noRot="1" noChangeAspect="1" noMove="1" noResize="1" noEditPoints="1" noAdjustHandles="1" noChangeArrowheads="1" noChangeShapeType="1" noTextEdit="1"/>
              </p:cNvSpPr>
              <p:nvPr/>
            </p:nvSpPr>
            <p:spPr>
              <a:xfrm>
                <a:off x="6540923" y="2519142"/>
                <a:ext cx="2880320" cy="783804"/>
              </a:xfrm>
              <a:prstGeom prst="rect">
                <a:avLst/>
              </a:prstGeom>
              <a:blipFill>
                <a:blip r:embed="rId5"/>
                <a:stretch>
                  <a:fillRect b="-63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3364215-4102-E145-BF68-82F5793F2D6C}"/>
                  </a:ext>
                </a:extLst>
              </p:cNvPr>
              <p:cNvSpPr txBox="1"/>
              <p:nvPr/>
            </p:nvSpPr>
            <p:spPr>
              <a:xfrm>
                <a:off x="10344472" y="2659559"/>
                <a:ext cx="1368152" cy="769441"/>
              </a:xfrm>
              <a:prstGeom prst="rect">
                <a:avLst/>
              </a:prstGeom>
              <a:noFill/>
            </p:spPr>
            <p:txBody>
              <a:bodyPr wrap="square" rtlCol="0">
                <a:spAutoFit/>
              </a:bodyPr>
              <a:lstStyle/>
              <a:p>
                <a:r>
                  <a:rPr lang="en-GB" sz="2400" dirty="0">
                    <a:solidFill>
                      <a:srgbClr val="FF0000"/>
                    </a:solidFill>
                  </a:rPr>
                  <a:t>c) </a:t>
                </a:r>
                <a14:m>
                  <m:oMath xmlns:m="http://schemas.openxmlformats.org/officeDocument/2006/math">
                    <m:r>
                      <a:rPr lang="en-GB" sz="2400" i="1" smtClean="0">
                        <a:solidFill>
                          <a:srgbClr val="FF0000"/>
                        </a:solidFill>
                        <a:latin typeface="Cambria Math" panose="02040503050406030204" pitchFamily="18" charset="0"/>
                      </a:rPr>
                      <m:t>𝑥</m:t>
                    </m:r>
                    <m:r>
                      <a:rPr lang="en-GB" sz="2400" i="1" smtClean="0">
                        <a:solidFill>
                          <a:srgbClr val="FF0000"/>
                        </a:solidFill>
                        <a:latin typeface="Cambria Math" panose="02040503050406030204" pitchFamily="18" charset="0"/>
                      </a:rPr>
                      <m:t>&gt;2</m:t>
                    </m:r>
                  </m:oMath>
                </a14:m>
                <a:endParaRPr lang="en-US" sz="2400" dirty="0">
                  <a:solidFill>
                    <a:srgbClr val="FF0000"/>
                  </a:solidFill>
                </a:endParaRPr>
              </a:p>
              <a:p>
                <a:endParaRPr lang="en-US" dirty="0"/>
              </a:p>
            </p:txBody>
          </p:sp>
        </mc:Choice>
        <mc:Fallback xmlns="">
          <p:sp>
            <p:nvSpPr>
              <p:cNvPr id="6" name="TextBox 5">
                <a:extLst>
                  <a:ext uri="{FF2B5EF4-FFF2-40B4-BE49-F238E27FC236}">
                    <a16:creationId xmlns:a16="http://schemas.microsoft.com/office/drawing/2014/main" id="{43364215-4102-E145-BF68-82F5793F2D6C}"/>
                  </a:ext>
                </a:extLst>
              </p:cNvPr>
              <p:cNvSpPr txBox="1">
                <a:spLocks noRot="1" noChangeAspect="1" noMove="1" noResize="1" noEditPoints="1" noAdjustHandles="1" noChangeArrowheads="1" noChangeShapeType="1" noTextEdit="1"/>
              </p:cNvSpPr>
              <p:nvPr/>
            </p:nvSpPr>
            <p:spPr>
              <a:xfrm>
                <a:off x="10344472" y="2659559"/>
                <a:ext cx="1368152" cy="769441"/>
              </a:xfrm>
              <a:prstGeom prst="rect">
                <a:avLst/>
              </a:prstGeom>
              <a:blipFill>
                <a:blip r:embed="rId6"/>
                <a:stretch>
                  <a:fillRect l="-7407" t="-48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8935DE2-F9AA-EC41-85A8-B803510D3485}"/>
                  </a:ext>
                </a:extLst>
              </p:cNvPr>
              <p:cNvSpPr txBox="1"/>
              <p:nvPr/>
            </p:nvSpPr>
            <p:spPr>
              <a:xfrm>
                <a:off x="2555114" y="3555055"/>
                <a:ext cx="8784976" cy="1354217"/>
              </a:xfrm>
              <a:prstGeom prst="rect">
                <a:avLst/>
              </a:prstGeom>
              <a:noFill/>
            </p:spPr>
            <p:txBody>
              <a:bodyPr wrap="square" rtlCol="0">
                <a:spAutoFit/>
              </a:bodyPr>
              <a:lstStyle/>
              <a:p>
                <a:pPr>
                  <a:spcAft>
                    <a:spcPts val="600"/>
                  </a:spcAft>
                </a:pPr>
                <a:r>
                  <a:rPr lang="en-US" sz="2400" dirty="0"/>
                  <a:t>2. Solve these inequalities:</a:t>
                </a:r>
              </a:p>
              <a:p>
                <a:pPr>
                  <a:spcAft>
                    <a:spcPts val="600"/>
                  </a:spcAft>
                </a:pPr>
                <a:r>
                  <a:rPr lang="en-US" sz="2400" dirty="0"/>
                  <a:t>     a) </a:t>
                </a:r>
                <a14:m>
                  <m:oMath xmlns:m="http://schemas.openxmlformats.org/officeDocument/2006/math">
                    <m:r>
                      <a:rPr lang="en-GB" sz="2400" b="0" i="1" smtClean="0">
                        <a:latin typeface="Cambria Math" panose="02040503050406030204" pitchFamily="18" charset="0"/>
                      </a:rPr>
                      <m:t>11≤4</m:t>
                    </m:r>
                    <m:r>
                      <a:rPr lang="en-GB" sz="2400" b="0" i="1" smtClean="0">
                        <a:latin typeface="Cambria Math" panose="02040503050406030204" pitchFamily="18" charset="0"/>
                      </a:rPr>
                      <m:t>𝑥</m:t>
                    </m:r>
                    <m:r>
                      <a:rPr lang="en-GB" sz="2400" b="0" i="1" smtClean="0">
                        <a:latin typeface="Cambria Math" panose="02040503050406030204" pitchFamily="18" charset="0"/>
                      </a:rPr>
                      <m:t>+7&lt;27              </m:t>
                    </m:r>
                    <m:r>
                      <m:rPr>
                        <m:sty m:val="p"/>
                      </m:rPr>
                      <a:rPr lang="en-GB" sz="2400" b="0" i="0" smtClean="0">
                        <a:latin typeface="Cambria Math" panose="02040503050406030204" pitchFamily="18" charset="0"/>
                      </a:rPr>
                      <m:t>b</m:t>
                    </m:r>
                    <m:r>
                      <a:rPr lang="en-GB" sz="2400" b="0" i="0" smtClean="0">
                        <a:latin typeface="Cambria Math" panose="02040503050406030204" pitchFamily="18" charset="0"/>
                      </a:rPr>
                      <m:t>)</m:t>
                    </m:r>
                    <m:r>
                      <a:rPr lang="en-GB" sz="2400" b="0" i="1" smtClean="0">
                        <a:latin typeface="Cambria Math" panose="02040503050406030204" pitchFamily="18" charset="0"/>
                      </a:rPr>
                      <m:t> −8≤4(2</m:t>
                    </m:r>
                    <m:r>
                      <a:rPr lang="en-GB" sz="2400" b="0" i="1" smtClean="0">
                        <a:latin typeface="Cambria Math" panose="02040503050406030204" pitchFamily="18" charset="0"/>
                      </a:rPr>
                      <m:t>𝑥</m:t>
                    </m:r>
                    <m:r>
                      <a:rPr lang="en-GB" sz="2400" b="0" i="1" smtClean="0">
                        <a:latin typeface="Cambria Math" panose="02040503050406030204" pitchFamily="18" charset="0"/>
                      </a:rPr>
                      <m:t>−3)≤12</m:t>
                    </m:r>
                  </m:oMath>
                </a14:m>
                <a:endParaRPr lang="en-GB" sz="2400" b="0" dirty="0"/>
              </a:p>
              <a:p>
                <a:r>
                  <a:rPr lang="en-US" sz="2400" dirty="0"/>
                  <a:t>    Illustrate the solution to part b) on the number line below. </a:t>
                </a:r>
              </a:p>
            </p:txBody>
          </p:sp>
        </mc:Choice>
        <mc:Fallback xmlns="">
          <p:sp>
            <p:nvSpPr>
              <p:cNvPr id="7" name="TextBox 6">
                <a:extLst>
                  <a:ext uri="{FF2B5EF4-FFF2-40B4-BE49-F238E27FC236}">
                    <a16:creationId xmlns:a16="http://schemas.microsoft.com/office/drawing/2014/main" id="{08935DE2-F9AA-EC41-85A8-B803510D3485}"/>
                  </a:ext>
                </a:extLst>
              </p:cNvPr>
              <p:cNvSpPr txBox="1">
                <a:spLocks noRot="1" noChangeAspect="1" noMove="1" noResize="1" noEditPoints="1" noAdjustHandles="1" noChangeArrowheads="1" noChangeShapeType="1" noTextEdit="1"/>
              </p:cNvSpPr>
              <p:nvPr/>
            </p:nvSpPr>
            <p:spPr>
              <a:xfrm>
                <a:off x="2555114" y="3555055"/>
                <a:ext cx="8784976" cy="1354217"/>
              </a:xfrm>
              <a:prstGeom prst="rect">
                <a:avLst/>
              </a:prstGeom>
              <a:blipFill>
                <a:blip r:embed="rId7"/>
                <a:stretch>
                  <a:fillRect l="-1010" t="-2778" b="-8333"/>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8764E606-66D2-294A-94A5-7543C8F11FD8}"/>
              </a:ext>
            </a:extLst>
          </p:cNvPr>
          <p:cNvSpPr txBox="1"/>
          <p:nvPr/>
        </p:nvSpPr>
        <p:spPr>
          <a:xfrm>
            <a:off x="2845111" y="5035327"/>
            <a:ext cx="1605233" cy="461665"/>
          </a:xfrm>
          <a:prstGeom prst="rect">
            <a:avLst/>
          </a:prstGeom>
          <a:noFill/>
        </p:spPr>
        <p:txBody>
          <a:bodyPr wrap="square" rtlCol="0">
            <a:spAutoFit/>
          </a:bodyPr>
          <a:lstStyle/>
          <a:p>
            <a:r>
              <a:rPr lang="en-US" sz="2400" dirty="0">
                <a:solidFill>
                  <a:srgbClr val="FF0000"/>
                </a:solidFill>
              </a:rPr>
              <a:t>Answers</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DA6F9B0-B4A6-2F44-AF9C-2CDCC76F96F3}"/>
                  </a:ext>
                </a:extLst>
              </p:cNvPr>
              <p:cNvSpPr txBox="1"/>
              <p:nvPr/>
            </p:nvSpPr>
            <p:spPr>
              <a:xfrm>
                <a:off x="4510788" y="5056672"/>
                <a:ext cx="2030135" cy="461665"/>
              </a:xfrm>
              <a:prstGeom prst="rect">
                <a:avLst/>
              </a:prstGeom>
              <a:noFill/>
            </p:spPr>
            <p:txBody>
              <a:bodyPr wrap="square" rtlCol="0">
                <a:spAutoFit/>
              </a:bodyPr>
              <a:lstStyle/>
              <a:p>
                <a:r>
                  <a:rPr lang="en-GB" sz="2400" b="0" dirty="0">
                    <a:solidFill>
                      <a:srgbClr val="FF0000"/>
                    </a:solidFill>
                  </a:rPr>
                  <a:t>a) </a:t>
                </a:r>
                <a14:m>
                  <m:oMath xmlns:m="http://schemas.openxmlformats.org/officeDocument/2006/math">
                    <m:r>
                      <a:rPr lang="en-GB" sz="2400" b="0" i="1" smtClean="0">
                        <a:solidFill>
                          <a:srgbClr val="FF0000"/>
                        </a:solidFill>
                        <a:latin typeface="Cambria Math" panose="02040503050406030204" pitchFamily="18" charset="0"/>
                      </a:rPr>
                      <m:t>1≤</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&lt;5</m:t>
                    </m:r>
                  </m:oMath>
                </a14:m>
                <a:endParaRPr lang="en-US" sz="2400" dirty="0">
                  <a:solidFill>
                    <a:srgbClr val="FF0000"/>
                  </a:solidFill>
                </a:endParaRPr>
              </a:p>
            </p:txBody>
          </p:sp>
        </mc:Choice>
        <mc:Fallback xmlns="">
          <p:sp>
            <p:nvSpPr>
              <p:cNvPr id="9" name="TextBox 8">
                <a:extLst>
                  <a:ext uri="{FF2B5EF4-FFF2-40B4-BE49-F238E27FC236}">
                    <a16:creationId xmlns:a16="http://schemas.microsoft.com/office/drawing/2014/main" id="{4DA6F9B0-B4A6-2F44-AF9C-2CDCC76F96F3}"/>
                  </a:ext>
                </a:extLst>
              </p:cNvPr>
              <p:cNvSpPr txBox="1">
                <a:spLocks noRot="1" noChangeAspect="1" noMove="1" noResize="1" noEditPoints="1" noAdjustHandles="1" noChangeArrowheads="1" noChangeShapeType="1" noTextEdit="1"/>
              </p:cNvSpPr>
              <p:nvPr/>
            </p:nvSpPr>
            <p:spPr>
              <a:xfrm>
                <a:off x="4510788" y="5056672"/>
                <a:ext cx="2030135" cy="461665"/>
              </a:xfrm>
              <a:prstGeom prst="rect">
                <a:avLst/>
              </a:prstGeom>
              <a:blipFill>
                <a:blip r:embed="rId8"/>
                <a:stretch>
                  <a:fillRect l="-4348" t="-7895" b="-2368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73D087A0-B9D7-9446-8F1C-6BA9D0A9B6CA}"/>
                  </a:ext>
                </a:extLst>
              </p:cNvPr>
              <p:cNvSpPr txBox="1"/>
              <p:nvPr/>
            </p:nvSpPr>
            <p:spPr>
              <a:xfrm>
                <a:off x="7212123" y="4999580"/>
                <a:ext cx="2808312" cy="613886"/>
              </a:xfrm>
              <a:prstGeom prst="rect">
                <a:avLst/>
              </a:prstGeom>
              <a:noFill/>
            </p:spPr>
            <p:txBody>
              <a:bodyPr wrap="square" rtlCol="0">
                <a:spAutoFit/>
              </a:bodyPr>
              <a:lstStyle/>
              <a:p>
                <a:r>
                  <a:rPr lang="en-US" sz="2400" dirty="0">
                    <a:solidFill>
                      <a:srgbClr val="FF0000"/>
                    </a:solidFill>
                  </a:rPr>
                  <a:t>b) </a:t>
                </a:r>
                <a14:m>
                  <m:oMath xmlns:m="http://schemas.openxmlformats.org/officeDocument/2006/math">
                    <m:f>
                      <m:fPr>
                        <m:ctrlPr>
                          <a:rPr lang="en-US" sz="240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1 </m:t>
                        </m:r>
                      </m:num>
                      <m:den>
                        <m:r>
                          <a:rPr lang="en-GB" sz="2400" b="0" i="1" smtClean="0">
                            <a:solidFill>
                              <a:srgbClr val="FF0000"/>
                            </a:solidFill>
                            <a:latin typeface="Cambria Math" panose="02040503050406030204" pitchFamily="18" charset="0"/>
                          </a:rPr>
                          <m:t>2</m:t>
                        </m:r>
                      </m:den>
                    </m:f>
                    <m:r>
                      <a:rPr lang="en-GB" sz="2400" b="0" i="0"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𝑥</m:t>
                    </m:r>
                    <m:r>
                      <a:rPr lang="en-GB" sz="2400" b="0" i="0" smtClean="0">
                        <a:solidFill>
                          <a:srgbClr val="FF0000"/>
                        </a:solidFill>
                        <a:latin typeface="Cambria Math" panose="02040503050406030204" pitchFamily="18" charset="0"/>
                      </a:rPr>
                      <m:t>&lt;3</m:t>
                    </m:r>
                  </m:oMath>
                </a14:m>
                <a:r>
                  <a:rPr lang="en-US" sz="2400" dirty="0">
                    <a:solidFill>
                      <a:srgbClr val="FF0000"/>
                    </a:solidFill>
                  </a:rPr>
                  <a:t> </a:t>
                </a:r>
              </a:p>
            </p:txBody>
          </p:sp>
        </mc:Choice>
        <mc:Fallback xmlns="">
          <p:sp>
            <p:nvSpPr>
              <p:cNvPr id="10" name="TextBox 9">
                <a:extLst>
                  <a:ext uri="{FF2B5EF4-FFF2-40B4-BE49-F238E27FC236}">
                    <a16:creationId xmlns:a16="http://schemas.microsoft.com/office/drawing/2014/main" id="{73D087A0-B9D7-9446-8F1C-6BA9D0A9B6CA}"/>
                  </a:ext>
                </a:extLst>
              </p:cNvPr>
              <p:cNvSpPr txBox="1">
                <a:spLocks noRot="1" noChangeAspect="1" noMove="1" noResize="1" noEditPoints="1" noAdjustHandles="1" noChangeArrowheads="1" noChangeShapeType="1" noTextEdit="1"/>
              </p:cNvSpPr>
              <p:nvPr/>
            </p:nvSpPr>
            <p:spPr>
              <a:xfrm>
                <a:off x="7212123" y="4999580"/>
                <a:ext cx="2808312" cy="613886"/>
              </a:xfrm>
              <a:prstGeom prst="rect">
                <a:avLst/>
              </a:prstGeom>
              <a:blipFill>
                <a:blip r:embed="rId9"/>
                <a:stretch>
                  <a:fillRect l="-3153" b="-6122"/>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01721F90-4CEF-AE4B-9324-760B5C8E8E9A}"/>
              </a:ext>
            </a:extLst>
          </p:cNvPr>
          <p:cNvPicPr>
            <a:picLocks noChangeAspect="1"/>
          </p:cNvPicPr>
          <p:nvPr/>
        </p:nvPicPr>
        <p:blipFill>
          <a:blip r:embed="rId10"/>
          <a:stretch>
            <a:fillRect/>
          </a:stretch>
        </p:blipFill>
        <p:spPr>
          <a:xfrm>
            <a:off x="3564931" y="5636883"/>
            <a:ext cx="6735419" cy="1097740"/>
          </a:xfrm>
          <a:prstGeom prst="rect">
            <a:avLst/>
          </a:prstGeom>
        </p:spPr>
      </p:pic>
      <p:sp>
        <p:nvSpPr>
          <p:cNvPr id="16" name="Oval 15">
            <a:extLst>
              <a:ext uri="{FF2B5EF4-FFF2-40B4-BE49-F238E27FC236}">
                <a16:creationId xmlns:a16="http://schemas.microsoft.com/office/drawing/2014/main" id="{B539FA97-7320-964B-AA81-EA7438396CA4}"/>
              </a:ext>
            </a:extLst>
          </p:cNvPr>
          <p:cNvSpPr/>
          <p:nvPr/>
        </p:nvSpPr>
        <p:spPr bwMode="auto">
          <a:xfrm>
            <a:off x="5987987" y="5766317"/>
            <a:ext cx="216025" cy="203847"/>
          </a:xfrm>
          <a:prstGeom prst="ellipse">
            <a:avLst/>
          </a:prstGeom>
          <a:solidFill>
            <a:srgbClr val="FF00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sp>
        <p:nvSpPr>
          <p:cNvPr id="17" name="Oval 16">
            <a:extLst>
              <a:ext uri="{FF2B5EF4-FFF2-40B4-BE49-F238E27FC236}">
                <a16:creationId xmlns:a16="http://schemas.microsoft.com/office/drawing/2014/main" id="{38006C9F-A917-3449-AB0A-C724FF603045}"/>
              </a:ext>
            </a:extLst>
          </p:cNvPr>
          <p:cNvSpPr/>
          <p:nvPr/>
        </p:nvSpPr>
        <p:spPr bwMode="auto">
          <a:xfrm>
            <a:off x="7680176" y="5780704"/>
            <a:ext cx="216024" cy="21602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12" name="Straight Connector 11">
            <a:extLst>
              <a:ext uri="{FF2B5EF4-FFF2-40B4-BE49-F238E27FC236}">
                <a16:creationId xmlns:a16="http://schemas.microsoft.com/office/drawing/2014/main" id="{3892B4DC-AFBC-C04E-AF8E-CC51CFDCDA55}"/>
              </a:ext>
            </a:extLst>
          </p:cNvPr>
          <p:cNvCxnSpPr>
            <a:cxnSpLocks/>
          </p:cNvCxnSpPr>
          <p:nvPr/>
        </p:nvCxnSpPr>
        <p:spPr bwMode="auto">
          <a:xfrm flipV="1">
            <a:off x="6170298" y="5868240"/>
            <a:ext cx="1509878" cy="1"/>
          </a:xfrm>
          <a:prstGeom prst="line">
            <a:avLst/>
          </a:prstGeom>
          <a:solidFill>
            <a:srgbClr val="00B8FF"/>
          </a:solidFill>
          <a:ln w="38100" cap="flat"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14633226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p:bldP spid="2" grpId="0"/>
      <p:bldP spid="3" grpId="0"/>
      <p:bldP spid="4" grpId="0"/>
      <p:bldP spid="5" grpId="0"/>
      <p:bldP spid="6" grpId="0"/>
      <p:bldP spid="7" grpId="0"/>
      <p:bldP spid="8" grpId="0"/>
      <p:bldP spid="9" grpId="0"/>
      <p:bldP spid="10" grpId="0"/>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F6.2: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second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http://szalonta.hu/ske/text/F6/skef6s2.html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F6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F6.2</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643972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Solving Quadratic Inequalities</a:t>
            </a:r>
          </a:p>
        </p:txBody>
      </p:sp>
      <p:sp>
        <p:nvSpPr>
          <p:cNvPr id="2" name="TextBox 1"/>
          <p:cNvSpPr txBox="1"/>
          <p:nvPr/>
        </p:nvSpPr>
        <p:spPr>
          <a:xfrm>
            <a:off x="6329363" y="8186738"/>
            <a:ext cx="184731" cy="400110"/>
          </a:xfrm>
          <a:prstGeom prst="rect">
            <a:avLst/>
          </a:prstGeom>
          <a:noFill/>
        </p:spPr>
        <p:txBody>
          <a:bodyPr wrap="none" rtlCol="0">
            <a:spAutoFit/>
          </a:bodyPr>
          <a:lstStyle/>
          <a:p>
            <a:endParaRPr lang="en-US" dirty="0"/>
          </a:p>
        </p:txBody>
      </p:sp>
      <p:sp>
        <p:nvSpPr>
          <p:cNvPr id="12" name="TextBox 7">
            <a:extLst>
              <a:ext uri="{FF2B5EF4-FFF2-40B4-BE49-F238E27FC236}">
                <a16:creationId xmlns:a16="http://schemas.microsoft.com/office/drawing/2014/main" id="{12F2733F-4CC5-EF4A-8BDF-00E1A6DDD5E3}"/>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a:t>
            </a:r>
            <a:r>
              <a:rPr lang="en-US" altLang="en-US" b="1" dirty="0" smtClean="0">
                <a:solidFill>
                  <a:prstClr val="white"/>
                </a:solidFill>
              </a:rPr>
              <a:t>F6.</a:t>
            </a:r>
            <a:r>
              <a:rPr lang="en-US" altLang="en-US" b="1" dirty="0" smtClean="0">
                <a:solidFill>
                  <a:schemeClr val="bg1"/>
                </a:solidFill>
              </a:rPr>
              <a:t>3</a:t>
            </a:r>
            <a:endParaRPr lang="en-US" altLang="en-US" b="1" dirty="0">
              <a:solidFill>
                <a:schemeClr val="bg1"/>
              </a:solidFill>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4199EBC-9C56-FB4A-9F69-D03DD349503F}"/>
                  </a:ext>
                </a:extLst>
              </p:cNvPr>
              <p:cNvSpPr txBox="1"/>
              <p:nvPr/>
            </p:nvSpPr>
            <p:spPr>
              <a:xfrm>
                <a:off x="2495600" y="897050"/>
                <a:ext cx="9014954" cy="461665"/>
              </a:xfrm>
              <a:prstGeom prst="rect">
                <a:avLst/>
              </a:prstGeom>
              <a:noFill/>
            </p:spPr>
            <p:txBody>
              <a:bodyPr wrap="square" rtlCol="0">
                <a:spAutoFit/>
              </a:bodyPr>
              <a:lstStyle/>
              <a:p>
                <a:r>
                  <a:rPr lang="en-US" sz="2400" dirty="0"/>
                  <a:t>We now consider how to solve inequalities that involve </a:t>
                </a:r>
                <a14:m>
                  <m:oMath xmlns:m="http://schemas.openxmlformats.org/officeDocument/2006/math">
                    <m:sSup>
                      <m:sSupPr>
                        <m:ctrlPr>
                          <a:rPr lang="en-US" sz="240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oMath>
                </a14:m>
                <a:r>
                  <a:rPr lang="en-US" sz="2400" dirty="0"/>
                  <a:t> terms.</a:t>
                </a:r>
              </a:p>
            </p:txBody>
          </p:sp>
        </mc:Choice>
        <mc:Fallback xmlns="">
          <p:sp>
            <p:nvSpPr>
              <p:cNvPr id="3" name="TextBox 2">
                <a:extLst>
                  <a:ext uri="{FF2B5EF4-FFF2-40B4-BE49-F238E27FC236}">
                    <a16:creationId xmlns:a16="http://schemas.microsoft.com/office/drawing/2014/main" id="{F4199EBC-9C56-FB4A-9F69-D03DD349503F}"/>
                  </a:ext>
                </a:extLst>
              </p:cNvPr>
              <p:cNvSpPr txBox="1">
                <a:spLocks noRot="1" noChangeAspect="1" noMove="1" noResize="1" noEditPoints="1" noAdjustHandles="1" noChangeArrowheads="1" noChangeShapeType="1" noTextEdit="1"/>
              </p:cNvSpPr>
              <p:nvPr/>
            </p:nvSpPr>
            <p:spPr>
              <a:xfrm>
                <a:off x="2495600" y="897050"/>
                <a:ext cx="9014954" cy="461665"/>
              </a:xfrm>
              <a:prstGeom prst="rect">
                <a:avLst/>
              </a:prstGeom>
              <a:blipFill>
                <a:blip r:embed="rId3"/>
                <a:stretch>
                  <a:fillRect l="-986" t="-10811" b="-270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494B71B-8F3A-CA4C-A892-B7A6D3894B05}"/>
                  </a:ext>
                </a:extLst>
              </p:cNvPr>
              <p:cNvSpPr txBox="1"/>
              <p:nvPr/>
            </p:nvSpPr>
            <p:spPr>
              <a:xfrm>
                <a:off x="2495600" y="1425086"/>
                <a:ext cx="8816269" cy="869469"/>
              </a:xfrm>
              <a:prstGeom prst="rect">
                <a:avLst/>
              </a:prstGeom>
              <a:noFill/>
            </p:spPr>
            <p:txBody>
              <a:bodyPr wrap="square" rtlCol="0">
                <a:spAutoFit/>
              </a:bodyPr>
              <a:lstStyle/>
              <a:p>
                <a:pPr>
                  <a:spcAft>
                    <a:spcPts val="300"/>
                  </a:spcAft>
                </a:pPr>
                <a:r>
                  <a:rPr lang="en-US" sz="2400" dirty="0"/>
                  <a:t>For example, the inequality  </a:t>
                </a:r>
                <a14:m>
                  <m:oMath xmlns:m="http://schemas.openxmlformats.org/officeDocument/2006/math">
                    <m:sSup>
                      <m:sSupPr>
                        <m:ctrlPr>
                          <a:rPr lang="en-US" sz="2400" i="1">
                            <a:latin typeface="Cambria Math" panose="02040503050406030204" pitchFamily="18" charset="0"/>
                          </a:rPr>
                        </m:ctrlPr>
                      </m:sSupPr>
                      <m:e>
                        <m:r>
                          <a:rPr lang="en-GB" sz="2400" i="1">
                            <a:latin typeface="Cambria Math" panose="02040503050406030204" pitchFamily="18" charset="0"/>
                          </a:rPr>
                          <m:t>𝑥</m:t>
                        </m:r>
                      </m:e>
                      <m:sup>
                        <m:r>
                          <a:rPr lang="en-GB" sz="2400" i="1">
                            <a:latin typeface="Cambria Math" panose="02040503050406030204" pitchFamily="18" charset="0"/>
                          </a:rPr>
                          <m:t>2</m:t>
                        </m:r>
                      </m:sup>
                    </m:sSup>
                  </m:oMath>
                </a14:m>
                <a:r>
                  <a:rPr lang="en-US" sz="2400" dirty="0"/>
                  <a:t> &lt; 9 is satisfied by any number</a:t>
                </a:r>
              </a:p>
              <a:p>
                <a:pPr>
                  <a:spcAft>
                    <a:spcPts val="300"/>
                  </a:spcAft>
                </a:pPr>
                <a:r>
                  <a:rPr lang="en-US" sz="2400" dirty="0"/>
                  <a:t>between </a:t>
                </a:r>
                <a14:m>
                  <m:oMath xmlns:m="http://schemas.openxmlformats.org/officeDocument/2006/math">
                    <m:r>
                      <a:rPr lang="en-GB" sz="2400" b="0" i="1" smtClean="0">
                        <a:latin typeface="Cambria Math" panose="02040503050406030204" pitchFamily="18" charset="0"/>
                      </a:rPr>
                      <m:t>−3 </m:t>
                    </m:r>
                    <m:r>
                      <m:rPr>
                        <m:sty m:val="p"/>
                      </m:rPr>
                      <a:rPr lang="en-GB" sz="2400" b="0" i="0" smtClean="0">
                        <a:latin typeface="Cambria Math" panose="02040503050406030204" pitchFamily="18" charset="0"/>
                      </a:rPr>
                      <m:t>and</m:t>
                    </m:r>
                    <m:r>
                      <a:rPr lang="en-GB" sz="2400" b="0" i="1" smtClean="0">
                        <a:latin typeface="Cambria Math" panose="02040503050406030204" pitchFamily="18" charset="0"/>
                      </a:rPr>
                      <m:t> 3</m:t>
                    </m:r>
                  </m:oMath>
                </a14:m>
                <a:r>
                  <a:rPr lang="en-US" sz="2400" dirty="0"/>
                  <a:t> as shown below on the number line.</a:t>
                </a:r>
              </a:p>
            </p:txBody>
          </p:sp>
        </mc:Choice>
        <mc:Fallback xmlns="">
          <p:sp>
            <p:nvSpPr>
              <p:cNvPr id="4" name="TextBox 3">
                <a:extLst>
                  <a:ext uri="{FF2B5EF4-FFF2-40B4-BE49-F238E27FC236}">
                    <a16:creationId xmlns:a16="http://schemas.microsoft.com/office/drawing/2014/main" id="{6494B71B-8F3A-CA4C-A892-B7A6D3894B05}"/>
                  </a:ext>
                </a:extLst>
              </p:cNvPr>
              <p:cNvSpPr txBox="1">
                <a:spLocks noRot="1" noChangeAspect="1" noMove="1" noResize="1" noEditPoints="1" noAdjustHandles="1" noChangeArrowheads="1" noChangeShapeType="1" noTextEdit="1"/>
              </p:cNvSpPr>
              <p:nvPr/>
            </p:nvSpPr>
            <p:spPr>
              <a:xfrm>
                <a:off x="2495600" y="1425086"/>
                <a:ext cx="8816269" cy="869469"/>
              </a:xfrm>
              <a:prstGeom prst="rect">
                <a:avLst/>
              </a:prstGeom>
              <a:blipFill>
                <a:blip r:embed="rId4"/>
                <a:stretch>
                  <a:fillRect l="-1007" t="-4286" b="-12857"/>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86058409-B570-1C43-9DBB-601453BB59C9}"/>
              </a:ext>
            </a:extLst>
          </p:cNvPr>
          <p:cNvPicPr>
            <a:picLocks noChangeAspect="1"/>
          </p:cNvPicPr>
          <p:nvPr/>
        </p:nvPicPr>
        <p:blipFill>
          <a:blip r:embed="rId5"/>
          <a:stretch>
            <a:fillRect/>
          </a:stretch>
        </p:blipFill>
        <p:spPr>
          <a:xfrm>
            <a:off x="3424817" y="3012795"/>
            <a:ext cx="6957833" cy="1167501"/>
          </a:xfrm>
          <a:prstGeom prst="rect">
            <a:avLst/>
          </a:prstGeom>
        </p:spPr>
      </p:pic>
      <p:sp>
        <p:nvSpPr>
          <p:cNvPr id="13" name="Oval 12">
            <a:extLst>
              <a:ext uri="{FF2B5EF4-FFF2-40B4-BE49-F238E27FC236}">
                <a16:creationId xmlns:a16="http://schemas.microsoft.com/office/drawing/2014/main" id="{1AA6051B-DEF6-0549-9DE2-80E271693B24}"/>
              </a:ext>
            </a:extLst>
          </p:cNvPr>
          <p:cNvSpPr/>
          <p:nvPr/>
        </p:nvSpPr>
        <p:spPr bwMode="auto">
          <a:xfrm>
            <a:off x="3719736" y="2996952"/>
            <a:ext cx="216024" cy="216024"/>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effectLst/>
              <a:latin typeface="Arial" charset="0"/>
              <a:ea typeface="ＭＳ Ｐゴシック" charset="0"/>
            </a:endParaRPr>
          </a:p>
        </p:txBody>
      </p:sp>
      <p:sp>
        <p:nvSpPr>
          <p:cNvPr id="14" name="Oval 13">
            <a:extLst>
              <a:ext uri="{FF2B5EF4-FFF2-40B4-BE49-F238E27FC236}">
                <a16:creationId xmlns:a16="http://schemas.microsoft.com/office/drawing/2014/main" id="{671A9395-FC05-8C42-AEB6-1EC8EDE893D4}"/>
              </a:ext>
            </a:extLst>
          </p:cNvPr>
          <p:cNvSpPr/>
          <p:nvPr/>
        </p:nvSpPr>
        <p:spPr bwMode="auto">
          <a:xfrm>
            <a:off x="9659888" y="2970288"/>
            <a:ext cx="216024" cy="216024"/>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effectLst/>
              <a:latin typeface="Arial" charset="0"/>
              <a:ea typeface="ＭＳ Ｐゴシック" charset="0"/>
            </a:endParaRPr>
          </a:p>
        </p:txBody>
      </p:sp>
      <p:cxnSp>
        <p:nvCxnSpPr>
          <p:cNvPr id="16" name="Straight Arrow Connector 15">
            <a:extLst>
              <a:ext uri="{FF2B5EF4-FFF2-40B4-BE49-F238E27FC236}">
                <a16:creationId xmlns:a16="http://schemas.microsoft.com/office/drawing/2014/main" id="{FBFB7E6E-356D-B443-BBD2-FC92382D3E11}"/>
              </a:ext>
            </a:extLst>
          </p:cNvPr>
          <p:cNvCxnSpPr/>
          <p:nvPr/>
        </p:nvCxnSpPr>
        <p:spPr bwMode="auto">
          <a:xfrm>
            <a:off x="9767900" y="3441948"/>
            <a:ext cx="614750" cy="0"/>
          </a:xfrm>
          <a:prstGeom prst="straightConnector1">
            <a:avLst/>
          </a:prstGeom>
          <a:solidFill>
            <a:srgbClr val="00B8FF"/>
          </a:solidFill>
          <a:ln w="28575" cap="flat" cmpd="sng" algn="ctr">
            <a:solidFill>
              <a:schemeClr val="tx1"/>
            </a:solidFill>
            <a:prstDash val="solid"/>
            <a:round/>
            <a:headEnd type="none" w="med" len="med"/>
            <a:tailEnd type="triangle"/>
          </a:ln>
          <a:effectLst/>
        </p:spPr>
      </p:cxnSp>
      <p:cxnSp>
        <p:nvCxnSpPr>
          <p:cNvPr id="18" name="Straight Connector 17">
            <a:extLst>
              <a:ext uri="{FF2B5EF4-FFF2-40B4-BE49-F238E27FC236}">
                <a16:creationId xmlns:a16="http://schemas.microsoft.com/office/drawing/2014/main" id="{61AD5E2C-4F58-684A-9FB8-320F7D03351C}"/>
              </a:ext>
            </a:extLst>
          </p:cNvPr>
          <p:cNvCxnSpPr>
            <a:cxnSpLocks/>
          </p:cNvCxnSpPr>
          <p:nvPr/>
        </p:nvCxnSpPr>
        <p:spPr bwMode="auto">
          <a:xfrm>
            <a:off x="3935760" y="3104964"/>
            <a:ext cx="5724128" cy="0"/>
          </a:xfrm>
          <a:prstGeom prst="line">
            <a:avLst/>
          </a:prstGeom>
          <a:solidFill>
            <a:srgbClr val="00B8FF"/>
          </a:solidFill>
          <a:ln w="38100" cap="flat" cmpd="sng" algn="ctr">
            <a:solidFill>
              <a:schemeClr val="tx1"/>
            </a:solidFill>
            <a:prstDash val="solid"/>
            <a:round/>
            <a:headEnd type="none" w="med" len="med"/>
            <a:tailEnd type="none" w="med" len="med"/>
          </a:ln>
          <a:effectLst/>
        </p:spPr>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4E570F6A-8D92-BE48-947E-C993EDEBF1C6}"/>
                  </a:ext>
                </a:extLst>
              </p:cNvPr>
              <p:cNvSpPr txBox="1"/>
              <p:nvPr/>
            </p:nvSpPr>
            <p:spPr>
              <a:xfrm>
                <a:off x="5303912" y="2548211"/>
                <a:ext cx="288032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−3&lt;</m:t>
                      </m:r>
                      <m:r>
                        <a:rPr lang="en-GB" sz="2400" b="0" i="1" smtClean="0">
                          <a:latin typeface="Cambria Math" panose="02040503050406030204" pitchFamily="18" charset="0"/>
                        </a:rPr>
                        <m:t>𝑥</m:t>
                      </m:r>
                      <m:r>
                        <a:rPr lang="en-GB" sz="2400" b="0" i="1" smtClean="0">
                          <a:latin typeface="Cambria Math" panose="02040503050406030204" pitchFamily="18" charset="0"/>
                        </a:rPr>
                        <m:t>&lt;3</m:t>
                      </m:r>
                    </m:oMath>
                  </m:oMathPara>
                </a14:m>
                <a:endParaRPr lang="en-US" sz="2400" dirty="0"/>
              </a:p>
            </p:txBody>
          </p:sp>
        </mc:Choice>
        <mc:Fallback xmlns="">
          <p:sp>
            <p:nvSpPr>
              <p:cNvPr id="20" name="TextBox 19">
                <a:extLst>
                  <a:ext uri="{FF2B5EF4-FFF2-40B4-BE49-F238E27FC236}">
                    <a16:creationId xmlns:a16="http://schemas.microsoft.com/office/drawing/2014/main" id="{4E570F6A-8D92-BE48-947E-C993EDEBF1C6}"/>
                  </a:ext>
                </a:extLst>
              </p:cNvPr>
              <p:cNvSpPr txBox="1">
                <a:spLocks noRot="1" noChangeAspect="1" noMove="1" noResize="1" noEditPoints="1" noAdjustHandles="1" noChangeArrowheads="1" noChangeShapeType="1" noTextEdit="1"/>
              </p:cNvSpPr>
              <p:nvPr/>
            </p:nvSpPr>
            <p:spPr>
              <a:xfrm>
                <a:off x="5303912" y="2548211"/>
                <a:ext cx="2880320" cy="461665"/>
              </a:xfrm>
              <a:prstGeom prst="rect">
                <a:avLst/>
              </a:prstGeom>
              <a:blipFill>
                <a:blip r:embed="rId6"/>
                <a:stretch>
                  <a:fillRect/>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038E7CEC-7FE3-7C4E-8392-B19D48087AF9}"/>
              </a:ext>
            </a:extLst>
          </p:cNvPr>
          <p:cNvSpPr txBox="1"/>
          <p:nvPr/>
        </p:nvSpPr>
        <p:spPr>
          <a:xfrm>
            <a:off x="5867524" y="2521547"/>
            <a:ext cx="1872208" cy="448741"/>
          </a:xfrm>
          <a:prstGeom prst="rect">
            <a:avLst/>
          </a:prstGeom>
          <a:noFill/>
          <a:ln w="12700">
            <a:solidFill>
              <a:schemeClr val="tx1"/>
            </a:solidFill>
          </a:ln>
        </p:spPr>
        <p:txBody>
          <a:bodyPr wrap="square" rtlCol="0">
            <a:spAutoFit/>
          </a:bodyPr>
          <a:lstStyle/>
          <a:p>
            <a:endParaRPr lang="en-US" dirty="0"/>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D5C1AF99-CEA8-A44A-A77E-36BD67ABACCA}"/>
                  </a:ext>
                </a:extLst>
              </p:cNvPr>
              <p:cNvSpPr txBox="1"/>
              <p:nvPr/>
            </p:nvSpPr>
            <p:spPr>
              <a:xfrm>
                <a:off x="2483272" y="4191983"/>
                <a:ext cx="9361040" cy="830997"/>
              </a:xfrm>
              <a:prstGeom prst="rect">
                <a:avLst/>
              </a:prstGeom>
              <a:noFill/>
            </p:spPr>
            <p:txBody>
              <a:bodyPr wrap="square" rtlCol="0">
                <a:spAutoFit/>
              </a:bodyPr>
              <a:lstStyle/>
              <a:p>
                <a:r>
                  <a:rPr lang="en-US" sz="2400" dirty="0"/>
                  <a:t>Note that if the inequality had been </a:t>
                </a:r>
                <a14:m>
                  <m:oMath xmlns:m="http://schemas.openxmlformats.org/officeDocument/2006/math">
                    <m:sSup>
                      <m:sSupPr>
                        <m:ctrlPr>
                          <a:rPr lang="en-US" sz="2400" i="1">
                            <a:latin typeface="Cambria Math" panose="02040503050406030204" pitchFamily="18" charset="0"/>
                          </a:rPr>
                        </m:ctrlPr>
                      </m:sSupPr>
                      <m:e>
                        <m:r>
                          <a:rPr lang="en-GB" sz="2400" b="0" i="1" smtClean="0">
                            <a:latin typeface="Cambria Math" panose="02040503050406030204" pitchFamily="18" charset="0"/>
                          </a:rPr>
                          <m:t> </m:t>
                        </m:r>
                        <m:r>
                          <a:rPr lang="en-GB" sz="2400" i="1">
                            <a:latin typeface="Cambria Math" panose="02040503050406030204" pitchFamily="18" charset="0"/>
                          </a:rPr>
                          <m:t>𝑥</m:t>
                        </m:r>
                      </m:e>
                      <m:sup>
                        <m:r>
                          <a:rPr lang="en-GB" sz="2400" i="1">
                            <a:latin typeface="Cambria Math" panose="02040503050406030204" pitchFamily="18" charset="0"/>
                          </a:rPr>
                          <m:t>2</m:t>
                        </m:r>
                      </m:sup>
                    </m:sSup>
                  </m:oMath>
                </a14:m>
                <a:r>
                  <a:rPr lang="en-US" sz="2400" dirty="0"/>
                  <a:t> &gt; 9 then </a:t>
                </a:r>
                <a14:m>
                  <m:oMath xmlns:m="http://schemas.openxmlformats.org/officeDocument/2006/math">
                    <m:r>
                      <a:rPr lang="en-GB" sz="2400" i="1">
                        <a:latin typeface="Cambria Math" panose="02040503050406030204" pitchFamily="18" charset="0"/>
                      </a:rPr>
                      <m:t>𝑥</m:t>
                    </m:r>
                    <m:r>
                      <a:rPr lang="en-GB" sz="2400" b="0" i="1" smtClean="0">
                        <a:latin typeface="Cambria Math" panose="02040503050406030204" pitchFamily="18" charset="0"/>
                      </a:rPr>
                      <m:t> </m:t>
                    </m:r>
                    <m:r>
                      <m:rPr>
                        <m:sty m:val="p"/>
                      </m:rPr>
                      <a:rPr lang="en-GB" sz="2400" b="0" i="0" smtClean="0">
                        <a:latin typeface="Cambria Math" panose="02040503050406030204" pitchFamily="18" charset="0"/>
                      </a:rPr>
                      <m:t>would</m:t>
                    </m:r>
                    <m:r>
                      <a:rPr lang="en-GB" sz="2400" b="0" i="0" smtClean="0">
                        <a:latin typeface="Cambria Math" panose="02040503050406030204" pitchFamily="18" charset="0"/>
                      </a:rPr>
                      <m:t> </m:t>
                    </m:r>
                    <m:r>
                      <m:rPr>
                        <m:sty m:val="p"/>
                      </m:rPr>
                      <a:rPr lang="en-GB" sz="2400" b="0" i="0" smtClean="0">
                        <a:latin typeface="Cambria Math" panose="02040503050406030204" pitchFamily="18" charset="0"/>
                      </a:rPr>
                      <m:t>be</m:t>
                    </m:r>
                  </m:oMath>
                </a14:m>
                <a:r>
                  <a:rPr lang="en-US" sz="2400" dirty="0">
                    <a:latin typeface="+mj-lt"/>
                  </a:rPr>
                  <a:t> greater than 3 or less than </a:t>
                </a:r>
                <a14:m>
                  <m:oMath xmlns:m="http://schemas.openxmlformats.org/officeDocument/2006/math">
                    <m:r>
                      <a:rPr lang="en-GB" sz="2400" b="0" i="1" smtClean="0">
                        <a:latin typeface="Cambria Math" panose="02040503050406030204" pitchFamily="18" charset="0"/>
                      </a:rPr>
                      <m:t>−3;</m:t>
                    </m:r>
                    <m:r>
                      <m:rPr>
                        <m:sty m:val="p"/>
                      </m:rPr>
                      <a:rPr lang="en-GB" sz="2400" b="0" i="0" smtClean="0">
                        <a:latin typeface="Cambria Math" panose="02040503050406030204" pitchFamily="18" charset="0"/>
                      </a:rPr>
                      <m:t>that</m:t>
                    </m:r>
                    <m:r>
                      <a:rPr lang="en-GB" sz="2400" b="0" i="0" smtClean="0">
                        <a:latin typeface="Cambria Math" panose="02040503050406030204" pitchFamily="18" charset="0"/>
                      </a:rPr>
                      <m:t> </m:t>
                    </m:r>
                    <m:r>
                      <m:rPr>
                        <m:sty m:val="p"/>
                      </m:rPr>
                      <a:rPr lang="en-GB" sz="2400" b="0" i="0" smtClean="0">
                        <a:latin typeface="Cambria Math" panose="02040503050406030204" pitchFamily="18" charset="0"/>
                      </a:rPr>
                      <m:t>is</m:t>
                    </m:r>
                    <m:r>
                      <a:rPr lang="en-GB" sz="2400" b="0" i="0" smtClean="0">
                        <a:latin typeface="Cambria Math" panose="02040503050406030204" pitchFamily="18" charset="0"/>
                      </a:rPr>
                      <m:t> </m:t>
                    </m:r>
                    <m:r>
                      <a:rPr lang="en-GB" sz="2400" b="0" i="1" smtClean="0">
                        <a:latin typeface="Cambria Math" panose="02040503050406030204" pitchFamily="18" charset="0"/>
                      </a:rPr>
                      <m:t>𝑥</m:t>
                    </m:r>
                    <m:r>
                      <a:rPr lang="en-GB" sz="2400" b="0" i="1" smtClean="0">
                        <a:latin typeface="Cambria Math" panose="02040503050406030204" pitchFamily="18" charset="0"/>
                      </a:rPr>
                      <m:t>&gt;3 </m:t>
                    </m:r>
                    <m:r>
                      <m:rPr>
                        <m:sty m:val="p"/>
                      </m:rPr>
                      <a:rPr lang="en-GB" sz="2400" b="0" i="0" smtClean="0">
                        <a:latin typeface="Cambria Math" panose="02040503050406030204" pitchFamily="18" charset="0"/>
                      </a:rPr>
                      <m:t>or</m:t>
                    </m:r>
                    <m:r>
                      <a:rPr lang="en-GB" sz="2400" b="0" i="1" smtClean="0">
                        <a:latin typeface="Cambria Math" panose="02040503050406030204" pitchFamily="18" charset="0"/>
                      </a:rPr>
                      <m:t> </m:t>
                    </m:r>
                    <m:r>
                      <a:rPr lang="en-GB" sz="2400" b="0" i="1" smtClean="0">
                        <a:latin typeface="Cambria Math" panose="02040503050406030204" pitchFamily="18" charset="0"/>
                      </a:rPr>
                      <m:t>𝑥</m:t>
                    </m:r>
                    <m:r>
                      <a:rPr lang="en-GB" sz="2400" b="0" i="1" smtClean="0">
                        <a:latin typeface="Cambria Math" panose="02040503050406030204" pitchFamily="18" charset="0"/>
                      </a:rPr>
                      <m:t>&lt;−3 </m:t>
                    </m:r>
                    <m:r>
                      <m:rPr>
                        <m:sty m:val="p"/>
                      </m:rPr>
                      <a:rPr lang="en-GB" sz="2400" b="0" i="0" smtClean="0">
                        <a:latin typeface="Cambria Math" panose="02040503050406030204" pitchFamily="18" charset="0"/>
                      </a:rPr>
                      <m:t>as</m:t>
                    </m:r>
                    <m:r>
                      <a:rPr lang="en-GB" sz="2400" b="0" i="0" smtClean="0">
                        <a:latin typeface="Cambria Math" panose="02040503050406030204" pitchFamily="18" charset="0"/>
                      </a:rPr>
                      <m:t> </m:t>
                    </m:r>
                    <m:r>
                      <m:rPr>
                        <m:sty m:val="p"/>
                      </m:rPr>
                      <a:rPr lang="en-GB" sz="2400" b="0" i="0" smtClean="0">
                        <a:latin typeface="Cambria Math" panose="02040503050406030204" pitchFamily="18" charset="0"/>
                      </a:rPr>
                      <m:t>shown</m:t>
                    </m:r>
                    <m:r>
                      <a:rPr lang="en-GB" sz="2400" b="0" i="0" smtClean="0">
                        <a:latin typeface="Cambria Math" panose="02040503050406030204" pitchFamily="18" charset="0"/>
                      </a:rPr>
                      <m:t> </m:t>
                    </m:r>
                    <m:r>
                      <m:rPr>
                        <m:sty m:val="p"/>
                      </m:rPr>
                      <a:rPr lang="en-GB" sz="2400" b="0" i="0" smtClean="0">
                        <a:latin typeface="Cambria Math" panose="02040503050406030204" pitchFamily="18" charset="0"/>
                      </a:rPr>
                      <m:t>below</m:t>
                    </m:r>
                    <m:r>
                      <a:rPr lang="en-GB" sz="2400" b="0" i="0" smtClean="0">
                        <a:latin typeface="Cambria Math" panose="02040503050406030204" pitchFamily="18" charset="0"/>
                      </a:rPr>
                      <m:t>.</m:t>
                    </m:r>
                  </m:oMath>
                </a14:m>
                <a:endParaRPr lang="en-US" sz="2400" dirty="0">
                  <a:latin typeface="+mj-lt"/>
                </a:endParaRPr>
              </a:p>
            </p:txBody>
          </p:sp>
        </mc:Choice>
        <mc:Fallback xmlns="">
          <p:sp>
            <p:nvSpPr>
              <p:cNvPr id="22" name="TextBox 21">
                <a:extLst>
                  <a:ext uri="{FF2B5EF4-FFF2-40B4-BE49-F238E27FC236}">
                    <a16:creationId xmlns:a16="http://schemas.microsoft.com/office/drawing/2014/main" id="{D5C1AF99-CEA8-A44A-A77E-36BD67ABACCA}"/>
                  </a:ext>
                </a:extLst>
              </p:cNvPr>
              <p:cNvSpPr txBox="1">
                <a:spLocks noRot="1" noChangeAspect="1" noMove="1" noResize="1" noEditPoints="1" noAdjustHandles="1" noChangeArrowheads="1" noChangeShapeType="1" noTextEdit="1"/>
              </p:cNvSpPr>
              <p:nvPr/>
            </p:nvSpPr>
            <p:spPr>
              <a:xfrm>
                <a:off x="2483272" y="4191983"/>
                <a:ext cx="9361040" cy="830997"/>
              </a:xfrm>
              <a:prstGeom prst="rect">
                <a:avLst/>
              </a:prstGeom>
              <a:blipFill>
                <a:blip r:embed="rId7"/>
                <a:stretch>
                  <a:fillRect l="-949" t="-4478" b="-13433"/>
                </a:stretch>
              </a:blipFill>
            </p:spPr>
            <p:txBody>
              <a:bodyPr/>
              <a:lstStyle/>
              <a:p>
                <a:r>
                  <a:rPr lang="en-US">
                    <a:noFill/>
                  </a:rPr>
                  <a:t> </a:t>
                </a:r>
              </a:p>
            </p:txBody>
          </p:sp>
        </mc:Fallback>
      </mc:AlternateContent>
      <p:pic>
        <p:nvPicPr>
          <p:cNvPr id="25" name="Picture 24">
            <a:extLst>
              <a:ext uri="{FF2B5EF4-FFF2-40B4-BE49-F238E27FC236}">
                <a16:creationId xmlns:a16="http://schemas.microsoft.com/office/drawing/2014/main" id="{8180B5AB-BEB6-FF43-A87E-C1C84316B921}"/>
              </a:ext>
            </a:extLst>
          </p:cNvPr>
          <p:cNvPicPr>
            <a:picLocks noChangeAspect="1"/>
          </p:cNvPicPr>
          <p:nvPr/>
        </p:nvPicPr>
        <p:blipFill>
          <a:blip r:embed="rId5"/>
          <a:stretch>
            <a:fillRect/>
          </a:stretch>
        </p:blipFill>
        <p:spPr>
          <a:xfrm>
            <a:off x="3446402" y="5493973"/>
            <a:ext cx="6957833" cy="1167501"/>
          </a:xfrm>
          <a:prstGeom prst="rect">
            <a:avLst/>
          </a:prstGeom>
        </p:spPr>
      </p:pic>
      <p:sp>
        <p:nvSpPr>
          <p:cNvPr id="26" name="Oval 25">
            <a:extLst>
              <a:ext uri="{FF2B5EF4-FFF2-40B4-BE49-F238E27FC236}">
                <a16:creationId xmlns:a16="http://schemas.microsoft.com/office/drawing/2014/main" id="{A83687E5-98ED-5743-B8F7-48A81F12BBCD}"/>
              </a:ext>
            </a:extLst>
          </p:cNvPr>
          <p:cNvSpPr/>
          <p:nvPr/>
        </p:nvSpPr>
        <p:spPr bwMode="auto">
          <a:xfrm>
            <a:off x="3719736" y="5480222"/>
            <a:ext cx="216024" cy="216024"/>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effectLst/>
              <a:latin typeface="Arial" charset="0"/>
              <a:ea typeface="ＭＳ Ｐゴシック" charset="0"/>
            </a:endParaRPr>
          </a:p>
        </p:txBody>
      </p:sp>
      <p:sp>
        <p:nvSpPr>
          <p:cNvPr id="27" name="Oval 26">
            <a:extLst>
              <a:ext uri="{FF2B5EF4-FFF2-40B4-BE49-F238E27FC236}">
                <a16:creationId xmlns:a16="http://schemas.microsoft.com/office/drawing/2014/main" id="{222A136B-B251-D248-9A01-C574765C2FB9}"/>
              </a:ext>
            </a:extLst>
          </p:cNvPr>
          <p:cNvSpPr/>
          <p:nvPr/>
        </p:nvSpPr>
        <p:spPr bwMode="auto">
          <a:xfrm flipH="1">
            <a:off x="9659888" y="5483311"/>
            <a:ext cx="216024" cy="243693"/>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effectLst/>
              <a:latin typeface="Arial" charset="0"/>
              <a:ea typeface="ＭＳ Ｐゴシック" charset="0"/>
            </a:endParaRPr>
          </a:p>
        </p:txBody>
      </p:sp>
      <p:cxnSp>
        <p:nvCxnSpPr>
          <p:cNvPr id="28" name="Straight Arrow Connector 27">
            <a:extLst>
              <a:ext uri="{FF2B5EF4-FFF2-40B4-BE49-F238E27FC236}">
                <a16:creationId xmlns:a16="http://schemas.microsoft.com/office/drawing/2014/main" id="{B721E326-648F-3B4E-BEA0-6B885417F2B8}"/>
              </a:ext>
            </a:extLst>
          </p:cNvPr>
          <p:cNvCxnSpPr>
            <a:stCxn id="27" idx="2"/>
          </p:cNvCxnSpPr>
          <p:nvPr/>
        </p:nvCxnSpPr>
        <p:spPr bwMode="auto">
          <a:xfrm flipV="1">
            <a:off x="9875912" y="5605157"/>
            <a:ext cx="506738" cy="1"/>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30" name="Straight Arrow Connector 29">
            <a:extLst>
              <a:ext uri="{FF2B5EF4-FFF2-40B4-BE49-F238E27FC236}">
                <a16:creationId xmlns:a16="http://schemas.microsoft.com/office/drawing/2014/main" id="{339D393B-7BC5-7B47-AC24-7E2CB910AA27}"/>
              </a:ext>
            </a:extLst>
          </p:cNvPr>
          <p:cNvCxnSpPr>
            <a:stCxn id="26" idx="2"/>
          </p:cNvCxnSpPr>
          <p:nvPr/>
        </p:nvCxnSpPr>
        <p:spPr bwMode="auto">
          <a:xfrm flipH="1">
            <a:off x="3424817" y="5588234"/>
            <a:ext cx="294919"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32" name="Straight Arrow Connector 31">
            <a:extLst>
              <a:ext uri="{FF2B5EF4-FFF2-40B4-BE49-F238E27FC236}">
                <a16:creationId xmlns:a16="http://schemas.microsoft.com/office/drawing/2014/main" id="{7A92AA8D-8B3E-404D-A653-E34678BE16CC}"/>
              </a:ext>
            </a:extLst>
          </p:cNvPr>
          <p:cNvCxnSpPr/>
          <p:nvPr/>
        </p:nvCxnSpPr>
        <p:spPr bwMode="auto">
          <a:xfrm>
            <a:off x="9767900" y="5904669"/>
            <a:ext cx="614750" cy="0"/>
          </a:xfrm>
          <a:prstGeom prst="straightConnector1">
            <a:avLst/>
          </a:prstGeom>
          <a:solidFill>
            <a:srgbClr val="00B8FF"/>
          </a:solidFill>
          <a:ln w="12700" cap="flat" cmpd="sng" algn="ctr">
            <a:solidFill>
              <a:schemeClr val="tx1"/>
            </a:solidFill>
            <a:prstDash val="solid"/>
            <a:round/>
            <a:headEnd type="none" w="med" len="med"/>
            <a:tailEnd type="triangle"/>
          </a:ln>
          <a:effectLst/>
        </p:spPr>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60D3FD6F-9513-F34B-9902-BD093A74490B}"/>
                  </a:ext>
                </a:extLst>
              </p:cNvPr>
              <p:cNvSpPr txBox="1"/>
              <p:nvPr/>
            </p:nvSpPr>
            <p:spPr>
              <a:xfrm>
                <a:off x="5701182" y="5038936"/>
                <a:ext cx="2448274" cy="461665"/>
              </a:xfrm>
              <a:prstGeom prst="rect">
                <a:avLst/>
              </a:prstGeom>
              <a:noFill/>
              <a:ln w="12700">
                <a:solidFill>
                  <a:schemeClr val="tx1"/>
                </a:solidFill>
              </a:ln>
            </p:spPr>
            <p:txBody>
              <a:bodyPr wrap="square" rtlCol="0">
                <a:spAutoFit/>
              </a:bodyPr>
              <a:lstStyle/>
              <a:p>
                <a14:m>
                  <m:oMath xmlns:m="http://schemas.openxmlformats.org/officeDocument/2006/math">
                    <m:r>
                      <a:rPr lang="en-GB" sz="2400" i="1">
                        <a:latin typeface="Cambria Math" panose="02040503050406030204" pitchFamily="18" charset="0"/>
                      </a:rPr>
                      <m:t>𝑥</m:t>
                    </m:r>
                    <m:r>
                      <a:rPr lang="en-GB" sz="2400" i="1">
                        <a:latin typeface="Cambria Math" panose="02040503050406030204" pitchFamily="18" charset="0"/>
                      </a:rPr>
                      <m:t>&lt;−3</m:t>
                    </m:r>
                  </m:oMath>
                </a14:m>
                <a:r>
                  <a:rPr lang="en-US" sz="2400" dirty="0"/>
                  <a:t> or </a:t>
                </a:r>
                <a14:m>
                  <m:oMath xmlns:m="http://schemas.openxmlformats.org/officeDocument/2006/math">
                    <m:r>
                      <a:rPr lang="en-GB" sz="2400" i="1">
                        <a:latin typeface="Cambria Math" panose="02040503050406030204" pitchFamily="18" charset="0"/>
                      </a:rPr>
                      <m:t>𝑥</m:t>
                    </m:r>
                    <m:r>
                      <a:rPr lang="en-GB" sz="2400" i="1">
                        <a:latin typeface="Cambria Math" panose="02040503050406030204" pitchFamily="18" charset="0"/>
                      </a:rPr>
                      <m:t>&gt;3</m:t>
                    </m:r>
                  </m:oMath>
                </a14:m>
                <a:endParaRPr lang="en-US" sz="2400" dirty="0"/>
              </a:p>
            </p:txBody>
          </p:sp>
        </mc:Choice>
        <mc:Fallback xmlns="">
          <p:sp>
            <p:nvSpPr>
              <p:cNvPr id="33" name="TextBox 32">
                <a:extLst>
                  <a:ext uri="{FF2B5EF4-FFF2-40B4-BE49-F238E27FC236}">
                    <a16:creationId xmlns:a16="http://schemas.microsoft.com/office/drawing/2014/main" id="{60D3FD6F-9513-F34B-9902-BD093A74490B}"/>
                  </a:ext>
                </a:extLst>
              </p:cNvPr>
              <p:cNvSpPr txBox="1">
                <a:spLocks noRot="1" noChangeAspect="1" noMove="1" noResize="1" noEditPoints="1" noAdjustHandles="1" noChangeArrowheads="1" noChangeShapeType="1" noTextEdit="1"/>
              </p:cNvSpPr>
              <p:nvPr/>
            </p:nvSpPr>
            <p:spPr>
              <a:xfrm>
                <a:off x="5701182" y="5038936"/>
                <a:ext cx="2448274" cy="461665"/>
              </a:xfrm>
              <a:prstGeom prst="rect">
                <a:avLst/>
              </a:prstGeom>
              <a:blipFill>
                <a:blip r:embed="rId8"/>
                <a:stretch>
                  <a:fillRect t="-10526" b="-23684"/>
                </a:stretch>
              </a:blipFill>
              <a:ln w="12700">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3710113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Example</a:t>
            </a:r>
          </a:p>
        </p:txBody>
      </p:sp>
      <p:sp>
        <p:nvSpPr>
          <p:cNvPr id="2" name="TextBox 1"/>
          <p:cNvSpPr txBox="1"/>
          <p:nvPr/>
        </p:nvSpPr>
        <p:spPr>
          <a:xfrm>
            <a:off x="6329363" y="8186738"/>
            <a:ext cx="184731" cy="400110"/>
          </a:xfrm>
          <a:prstGeom prst="rect">
            <a:avLst/>
          </a:prstGeom>
          <a:noFill/>
        </p:spPr>
        <p:txBody>
          <a:bodyPr wrap="none" rtlCol="0">
            <a:spAutoFit/>
          </a:bodyPr>
          <a:lstStyle/>
          <a:p>
            <a:endParaRPr lang="en-US" dirty="0"/>
          </a:p>
        </p:txBody>
      </p:sp>
      <p:sp>
        <p:nvSpPr>
          <p:cNvPr id="15" name="TextBox 7">
            <a:extLst>
              <a:ext uri="{FF2B5EF4-FFF2-40B4-BE49-F238E27FC236}">
                <a16:creationId xmlns:a16="http://schemas.microsoft.com/office/drawing/2014/main" id="{257979AB-3C83-8744-A5C1-79847D4F117D}"/>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3</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73836F8-19B4-2449-BAE8-9D00B14A667B}"/>
                  </a:ext>
                </a:extLst>
              </p:cNvPr>
              <p:cNvSpPr txBox="1"/>
              <p:nvPr/>
            </p:nvSpPr>
            <p:spPr>
              <a:xfrm>
                <a:off x="4007768" y="811608"/>
                <a:ext cx="9840416" cy="830997"/>
              </a:xfrm>
              <a:prstGeom prst="rect">
                <a:avLst/>
              </a:prstGeom>
              <a:noFill/>
            </p:spPr>
            <p:txBody>
              <a:bodyPr wrap="square" rtlCol="0">
                <a:spAutoFit/>
              </a:bodyPr>
              <a:lstStyle/>
              <a:p>
                <a:r>
                  <a:rPr lang="en-US" sz="2400" dirty="0"/>
                  <a:t>Find the solutions of the inequalities:  </a:t>
                </a:r>
              </a:p>
              <a:p>
                <a:r>
                  <a:rPr lang="en-US" sz="2400" dirty="0"/>
                  <a:t>a) </a:t>
                </a:r>
                <a14:m>
                  <m:oMath xmlns:m="http://schemas.openxmlformats.org/officeDocument/2006/math">
                    <m:sSup>
                      <m:sSupPr>
                        <m:ctrlPr>
                          <a:rPr lang="en-US" sz="2400" i="1">
                            <a:latin typeface="Cambria Math" panose="02040503050406030204" pitchFamily="18" charset="0"/>
                          </a:rPr>
                        </m:ctrlPr>
                      </m:sSupPr>
                      <m:e>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b="0" i="1" smtClean="0">
                        <a:latin typeface="Cambria Math" panose="02040503050406030204" pitchFamily="18" charset="0"/>
                      </a:rPr>
                      <m:t>+6&gt;15  </m:t>
                    </m:r>
                  </m:oMath>
                </a14:m>
                <a:r>
                  <a:rPr lang="en-US" sz="2400" dirty="0"/>
                  <a:t>        b) </a:t>
                </a:r>
                <a14:m>
                  <m:oMath xmlns:m="http://schemas.openxmlformats.org/officeDocument/2006/math">
                    <m:r>
                      <a:rPr lang="en-GB" sz="2400" b="0" i="1" smtClean="0">
                        <a:latin typeface="Cambria Math" panose="02040503050406030204" pitchFamily="18" charset="0"/>
                      </a:rPr>
                      <m:t>3</m:t>
                    </m:r>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−7≤41</m:t>
                    </m:r>
                  </m:oMath>
                </a14:m>
                <a:endParaRPr lang="en-US" sz="2400" dirty="0"/>
              </a:p>
            </p:txBody>
          </p:sp>
        </mc:Choice>
        <mc:Fallback xmlns="">
          <p:sp>
            <p:nvSpPr>
              <p:cNvPr id="3" name="TextBox 2">
                <a:extLst>
                  <a:ext uri="{FF2B5EF4-FFF2-40B4-BE49-F238E27FC236}">
                    <a16:creationId xmlns:a16="http://schemas.microsoft.com/office/drawing/2014/main" id="{B73836F8-19B4-2449-BAE8-9D00B14A667B}"/>
                  </a:ext>
                </a:extLst>
              </p:cNvPr>
              <p:cNvSpPr txBox="1">
                <a:spLocks noRot="1" noChangeAspect="1" noMove="1" noResize="1" noEditPoints="1" noAdjustHandles="1" noChangeArrowheads="1" noChangeShapeType="1" noTextEdit="1"/>
              </p:cNvSpPr>
              <p:nvPr/>
            </p:nvSpPr>
            <p:spPr>
              <a:xfrm>
                <a:off x="4007768" y="811608"/>
                <a:ext cx="9840416" cy="830997"/>
              </a:xfrm>
              <a:prstGeom prst="rect">
                <a:avLst/>
              </a:prstGeom>
              <a:blipFill>
                <a:blip r:embed="rId3"/>
                <a:stretch>
                  <a:fillRect l="-903" t="-4545" b="-15152"/>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8BC6C140-3ED2-1C4E-8580-7D3706B48798}"/>
              </a:ext>
            </a:extLst>
          </p:cNvPr>
          <p:cNvSpPr txBox="1"/>
          <p:nvPr/>
        </p:nvSpPr>
        <p:spPr>
          <a:xfrm>
            <a:off x="2297362" y="1657668"/>
            <a:ext cx="1584176" cy="461665"/>
          </a:xfrm>
          <a:prstGeom prst="rect">
            <a:avLst/>
          </a:prstGeom>
          <a:noFill/>
        </p:spPr>
        <p:txBody>
          <a:bodyPr wrap="square" rtlCol="0">
            <a:spAutoFit/>
          </a:bodyPr>
          <a:lstStyle/>
          <a:p>
            <a:r>
              <a:rPr lang="en-US" sz="2400" b="1" dirty="0"/>
              <a:t>Solutions</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CF160F4-3BED-B540-8EDD-28CFE02774F3}"/>
                  </a:ext>
                </a:extLst>
              </p:cNvPr>
              <p:cNvSpPr txBox="1"/>
              <p:nvPr/>
            </p:nvSpPr>
            <p:spPr>
              <a:xfrm>
                <a:off x="2364570" y="2223372"/>
                <a:ext cx="9145016" cy="1200329"/>
              </a:xfrm>
              <a:prstGeom prst="rect">
                <a:avLst/>
              </a:prstGeom>
              <a:noFill/>
            </p:spPr>
            <p:txBody>
              <a:bodyPr wrap="square" rtlCol="0">
                <a:spAutoFit/>
              </a:bodyPr>
              <a:lstStyle/>
              <a:p>
                <a:pPr marL="457200" indent="-457200">
                  <a:buAutoNum type="alphaLcParenR"/>
                </a:pPr>
                <a:r>
                  <a:rPr lang="en-US" sz="2400" dirty="0">
                    <a:solidFill>
                      <a:srgbClr val="FF0000"/>
                    </a:solidFill>
                  </a:rPr>
                  <a:t>Subtract 6 from each side to give </a:t>
                </a:r>
                <a14:m>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&gt;</m:t>
                    </m:r>
                    <m:r>
                      <a:rPr lang="en-GB" sz="2400" b="0" i="1" smtClean="0">
                        <a:solidFill>
                          <a:srgbClr val="FF0000"/>
                        </a:solidFill>
                        <a:latin typeface="Cambria Math" panose="02040503050406030204" pitchFamily="18" charset="0"/>
                      </a:rPr>
                      <m:t>9 </m:t>
                    </m:r>
                  </m:oMath>
                </a14:m>
                <a:r>
                  <a:rPr lang="en-US" sz="2400" dirty="0">
                    <a:solidFill>
                      <a:srgbClr val="FF0000"/>
                    </a:solidFill>
                  </a:rPr>
                  <a:t>and we now that this has solutions:</a:t>
                </a:r>
              </a:p>
              <a:p>
                <a14:m>
                  <m:oMath xmlns:m="http://schemas.openxmlformats.org/officeDocument/2006/math">
                    <m:r>
                      <a:rPr lang="en-GB" sz="2400" b="0" i="1" smtClean="0">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&lt;−3</m:t>
                    </m:r>
                  </m:oMath>
                </a14:m>
                <a:r>
                  <a:rPr lang="en-US" sz="2400" dirty="0">
                    <a:solidFill>
                      <a:srgbClr val="FF0000"/>
                    </a:solidFill>
                  </a:rPr>
                  <a:t> or </a:t>
                </a:r>
                <a14:m>
                  <m:oMath xmlns:m="http://schemas.openxmlformats.org/officeDocument/2006/math">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&gt;3 </m:t>
                    </m:r>
                  </m:oMath>
                </a14:m>
                <a:r>
                  <a:rPr lang="en-US" sz="2400" dirty="0">
                    <a:solidFill>
                      <a:srgbClr val="FF0000"/>
                    </a:solidFill>
                  </a:rPr>
                  <a:t>                                </a:t>
                </a:r>
              </a:p>
            </p:txBody>
          </p:sp>
        </mc:Choice>
        <mc:Fallback xmlns="">
          <p:sp>
            <p:nvSpPr>
              <p:cNvPr id="5" name="TextBox 4">
                <a:extLst>
                  <a:ext uri="{FF2B5EF4-FFF2-40B4-BE49-F238E27FC236}">
                    <a16:creationId xmlns:a16="http://schemas.microsoft.com/office/drawing/2014/main" id="{BCF160F4-3BED-B540-8EDD-28CFE02774F3}"/>
                  </a:ext>
                </a:extLst>
              </p:cNvPr>
              <p:cNvSpPr txBox="1">
                <a:spLocks noRot="1" noChangeAspect="1" noMove="1" noResize="1" noEditPoints="1" noAdjustHandles="1" noChangeArrowheads="1" noChangeShapeType="1" noTextEdit="1"/>
              </p:cNvSpPr>
              <p:nvPr/>
            </p:nvSpPr>
            <p:spPr>
              <a:xfrm>
                <a:off x="2364570" y="2223372"/>
                <a:ext cx="9145016" cy="1200329"/>
              </a:xfrm>
              <a:prstGeom prst="rect">
                <a:avLst/>
              </a:prstGeom>
              <a:blipFill>
                <a:blip r:embed="rId4"/>
                <a:stretch>
                  <a:fillRect l="-832" t="-3125"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B6C276B-5840-F24D-AA1E-D81F7A149254}"/>
                  </a:ext>
                </a:extLst>
              </p:cNvPr>
              <p:cNvSpPr txBox="1"/>
              <p:nvPr/>
            </p:nvSpPr>
            <p:spPr>
              <a:xfrm>
                <a:off x="2328566" y="3631779"/>
                <a:ext cx="9217024" cy="2654573"/>
              </a:xfrm>
              <a:prstGeom prst="rect">
                <a:avLst/>
              </a:prstGeom>
              <a:noFill/>
            </p:spPr>
            <p:txBody>
              <a:bodyPr wrap="square" rtlCol="0">
                <a:spAutoFit/>
              </a:bodyPr>
              <a:lstStyle/>
              <a:p>
                <a:pPr marL="457200" indent="-457200">
                  <a:spcAft>
                    <a:spcPts val="300"/>
                  </a:spcAft>
                  <a:buAutoNum type="alphaLcParenR" startAt="2"/>
                </a:pPr>
                <a:r>
                  <a:rPr lang="en-US" sz="2400" dirty="0">
                    <a:solidFill>
                      <a:srgbClr val="FF0000"/>
                    </a:solidFill>
                  </a:rPr>
                  <a:t>Add 7 to both sides to give:</a:t>
                </a:r>
              </a:p>
              <a:p>
                <a:pPr>
                  <a:spcAft>
                    <a:spcPts val="600"/>
                  </a:spcAft>
                </a:pPr>
                <a:r>
                  <a:rPr lang="en-US" sz="2400" dirty="0">
                    <a:solidFill>
                      <a:srgbClr val="FF0000"/>
                    </a:solidFill>
                  </a:rPr>
                  <a:t> </a:t>
                </a:r>
                <a14:m>
                  <m:oMath xmlns:m="http://schemas.openxmlformats.org/officeDocument/2006/math">
                    <m:r>
                      <a:rPr lang="en-GB" sz="2400" b="0" i="0" smtClean="0">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3</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≤4</m:t>
                    </m:r>
                    <m:r>
                      <a:rPr lang="en-GB" sz="2400" b="0" i="1" smtClean="0">
                        <a:solidFill>
                          <a:srgbClr val="FF0000"/>
                        </a:solidFill>
                        <a:latin typeface="Cambria Math" panose="02040503050406030204" pitchFamily="18" charset="0"/>
                      </a:rPr>
                      <m:t>8</m:t>
                    </m:r>
                  </m:oMath>
                </a14:m>
                <a:r>
                  <a:rPr lang="en-US" sz="2400" dirty="0">
                    <a:solidFill>
                      <a:srgbClr val="FF0000"/>
                    </a:solidFill>
                  </a:rPr>
                  <a:t>  </a:t>
                </a:r>
              </a:p>
              <a:p>
                <a:pPr>
                  <a:spcAft>
                    <a:spcPts val="600"/>
                  </a:spcAft>
                </a:pPr>
                <a:r>
                  <a:rPr lang="en-US" sz="2400" dirty="0">
                    <a:solidFill>
                      <a:srgbClr val="FF0000"/>
                    </a:solidFill>
                  </a:rPr>
                  <a:t>     Now divide both sides by 3 to give:</a:t>
                </a:r>
              </a:p>
              <a:p>
                <a:pPr>
                  <a:spcAft>
                    <a:spcPts val="600"/>
                  </a:spcAft>
                </a:pPr>
                <a:r>
                  <a:rPr lang="en-US" sz="2400" dirty="0">
                    <a:solidFill>
                      <a:srgbClr val="FF0000"/>
                    </a:solidFill>
                  </a:rPr>
                  <a:t>                                          </a:t>
                </a:r>
                <a14:m>
                  <m:oMath xmlns:m="http://schemas.openxmlformats.org/officeDocument/2006/math">
                    <m:r>
                      <a:rPr lang="en-GB" sz="2400" i="1" smtClean="0">
                        <a:solidFill>
                          <a:srgbClr val="FF0000"/>
                        </a:solidFill>
                        <a:latin typeface="Cambria Math" panose="02040503050406030204" pitchFamily="18" charset="0"/>
                      </a:rPr>
                      <m:t> </m:t>
                    </m:r>
                    <m:sSup>
                      <m:sSupPr>
                        <m:ctrlPr>
                          <a:rPr lang="en-GB"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16</m:t>
                    </m:r>
                  </m:oMath>
                </a14:m>
                <a:r>
                  <a:rPr lang="en-US" sz="2400" dirty="0">
                    <a:solidFill>
                      <a:srgbClr val="FF0000"/>
                    </a:solidFill>
                  </a:rPr>
                  <a:t> </a:t>
                </a:r>
              </a:p>
              <a:p>
                <a:pPr>
                  <a:spcAft>
                    <a:spcPts val="600"/>
                  </a:spcAft>
                </a:pPr>
                <a:r>
                  <a:rPr lang="en-US" sz="2400" dirty="0">
                    <a:solidFill>
                      <a:srgbClr val="FF0000"/>
                    </a:solidFill>
                  </a:rPr>
                  <a:t>     This has solution:</a:t>
                </a:r>
              </a:p>
              <a:p>
                <a:pPr>
                  <a:spcAft>
                    <a:spcPts val="600"/>
                  </a:spcAft>
                </a:pPr>
                <a:r>
                  <a:rPr lang="en-US" sz="2400" dirty="0">
                    <a:solidFill>
                      <a:srgbClr val="FF0000"/>
                    </a:solidFill>
                  </a:rPr>
                  <a:t>                                       </a:t>
                </a:r>
                <a14:m>
                  <m:oMath xmlns:m="http://schemas.openxmlformats.org/officeDocument/2006/math">
                    <m:r>
                      <a:rPr lang="en-GB" sz="2400" b="0" i="1" smtClean="0">
                        <a:solidFill>
                          <a:srgbClr val="FF0000"/>
                        </a:solidFill>
                        <a:latin typeface="Cambria Math" panose="02040503050406030204" pitchFamily="18" charset="0"/>
                      </a:rPr>
                      <m:t>−4≤</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≤4</m:t>
                    </m:r>
                  </m:oMath>
                </a14:m>
                <a:r>
                  <a:rPr lang="en-US" sz="2400" dirty="0">
                    <a:solidFill>
                      <a:srgbClr val="FF0000"/>
                    </a:solidFill>
                  </a:rPr>
                  <a:t>   </a:t>
                </a:r>
                <a:r>
                  <a:rPr lang="en-US" sz="2400" dirty="0"/>
                  <a:t>  </a:t>
                </a:r>
              </a:p>
            </p:txBody>
          </p:sp>
        </mc:Choice>
        <mc:Fallback xmlns="">
          <p:sp>
            <p:nvSpPr>
              <p:cNvPr id="6" name="TextBox 5">
                <a:extLst>
                  <a:ext uri="{FF2B5EF4-FFF2-40B4-BE49-F238E27FC236}">
                    <a16:creationId xmlns:a16="http://schemas.microsoft.com/office/drawing/2014/main" id="{AB6C276B-5840-F24D-AA1E-D81F7A149254}"/>
                  </a:ext>
                </a:extLst>
              </p:cNvPr>
              <p:cNvSpPr txBox="1">
                <a:spLocks noRot="1" noChangeAspect="1" noMove="1" noResize="1" noEditPoints="1" noAdjustHandles="1" noChangeArrowheads="1" noChangeShapeType="1" noTextEdit="1"/>
              </p:cNvSpPr>
              <p:nvPr/>
            </p:nvSpPr>
            <p:spPr>
              <a:xfrm>
                <a:off x="2328566" y="3631779"/>
                <a:ext cx="9217024" cy="2654573"/>
              </a:xfrm>
              <a:prstGeom prst="rect">
                <a:avLst/>
              </a:prstGeom>
              <a:blipFill>
                <a:blip r:embed="rId5"/>
                <a:stretch>
                  <a:fillRect l="-825" t="-1429"/>
                </a:stretch>
              </a:blipFill>
            </p:spPr>
            <p:txBody>
              <a:bodyPr/>
              <a:lstStyle/>
              <a:p>
                <a:r>
                  <a:rPr lang="en-US">
                    <a:noFill/>
                  </a:rPr>
                  <a:t> </a:t>
                </a:r>
              </a:p>
            </p:txBody>
          </p:sp>
        </mc:Fallback>
      </mc:AlternateContent>
    </p:spTree>
    <p:extLst>
      <p:ext uri="{BB962C8B-B14F-4D97-AF65-F5344CB8AC3E}">
        <p14:creationId xmlns:p14="http://schemas.microsoft.com/office/powerpoint/2010/main" val="12604055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Example: </a:t>
            </a:r>
            <a:r>
              <a:rPr lang="en-US" altLang="en-US" sz="2800" b="1" dirty="0" err="1"/>
              <a:t>Factorising</a:t>
            </a:r>
            <a:endParaRPr lang="en-US" altLang="en-US" sz="2800" b="1" dirty="0"/>
          </a:p>
        </p:txBody>
      </p:sp>
      <p:sp>
        <p:nvSpPr>
          <p:cNvPr id="11" name="TextBox 10"/>
          <p:cNvSpPr txBox="1"/>
          <p:nvPr/>
        </p:nvSpPr>
        <p:spPr>
          <a:xfrm>
            <a:off x="4214813" y="7615238"/>
            <a:ext cx="184731" cy="461665"/>
          </a:xfrm>
          <a:prstGeom prst="rect">
            <a:avLst/>
          </a:prstGeom>
          <a:noFill/>
        </p:spPr>
        <p:txBody>
          <a:bodyPr wrap="none" rtlCol="0">
            <a:spAutoFit/>
          </a:bodyPr>
          <a:lstStyle/>
          <a:p>
            <a:endParaRPr lang="en-US" sz="2400"/>
          </a:p>
        </p:txBody>
      </p:sp>
      <p:sp>
        <p:nvSpPr>
          <p:cNvPr id="18" name="TextBox 7">
            <a:extLst>
              <a:ext uri="{FF2B5EF4-FFF2-40B4-BE49-F238E27FC236}">
                <a16:creationId xmlns:a16="http://schemas.microsoft.com/office/drawing/2014/main" id="{FA8D736B-8828-4848-BEA6-318AEC9C1469}"/>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3</a:t>
            </a:r>
          </a:p>
        </p:txBody>
      </p:sp>
      <p:sp>
        <p:nvSpPr>
          <p:cNvPr id="2" name="TextBox 1">
            <a:extLst>
              <a:ext uri="{FF2B5EF4-FFF2-40B4-BE49-F238E27FC236}">
                <a16:creationId xmlns:a16="http://schemas.microsoft.com/office/drawing/2014/main" id="{D0A077AC-1306-E440-912C-940DEC4B4CB9}"/>
              </a:ext>
            </a:extLst>
          </p:cNvPr>
          <p:cNvSpPr txBox="1"/>
          <p:nvPr/>
        </p:nvSpPr>
        <p:spPr>
          <a:xfrm>
            <a:off x="2690664" y="701784"/>
            <a:ext cx="9217024" cy="461665"/>
          </a:xfrm>
          <a:prstGeom prst="rect">
            <a:avLst/>
          </a:prstGeom>
          <a:noFill/>
        </p:spPr>
        <p:txBody>
          <a:bodyPr wrap="square" rtlCol="0">
            <a:spAutoFit/>
          </a:bodyPr>
          <a:lstStyle/>
          <a:p>
            <a:r>
              <a:rPr lang="en-US" sz="2400"/>
              <a:t>In some examples, we need to </a:t>
            </a:r>
            <a:r>
              <a:rPr lang="en-US" sz="2400" err="1"/>
              <a:t>factorise</a:t>
            </a:r>
            <a:r>
              <a:rPr lang="en-US" sz="2400"/>
              <a:t> the quadratic expression.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B1E352C-56F5-C34A-A304-A581544E8B85}"/>
                  </a:ext>
                </a:extLst>
              </p:cNvPr>
              <p:cNvSpPr txBox="1"/>
              <p:nvPr/>
            </p:nvSpPr>
            <p:spPr>
              <a:xfrm>
                <a:off x="2690664" y="1205776"/>
                <a:ext cx="9309992" cy="1723549"/>
              </a:xfrm>
              <a:prstGeom prst="rect">
                <a:avLst/>
              </a:prstGeom>
              <a:noFill/>
            </p:spPr>
            <p:txBody>
              <a:bodyPr wrap="square" rtlCol="0">
                <a:spAutoFit/>
              </a:bodyPr>
              <a:lstStyle/>
              <a:p>
                <a:r>
                  <a:rPr lang="en-US" sz="2400"/>
                  <a:t>For example, to solve the inequality    </a:t>
                </a:r>
                <a14:m>
                  <m:oMath xmlns:m="http://schemas.openxmlformats.org/officeDocument/2006/math">
                    <m:sSup>
                      <m:sSupPr>
                        <m:ctrlPr>
                          <a:rPr lang="en-US" sz="240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−3</m:t>
                    </m:r>
                    <m:r>
                      <a:rPr lang="en-GB" sz="2400" b="0" i="1" smtClean="0">
                        <a:latin typeface="Cambria Math" panose="02040503050406030204" pitchFamily="18" charset="0"/>
                      </a:rPr>
                      <m:t>𝑥</m:t>
                    </m:r>
                    <m:r>
                      <a:rPr lang="en-GB" sz="2400" b="0" i="1" smtClean="0">
                        <a:latin typeface="Cambria Math" panose="02040503050406030204" pitchFamily="18" charset="0"/>
                      </a:rPr>
                      <m:t>−4&gt;0</m:t>
                    </m:r>
                  </m:oMath>
                </a14:m>
                <a:r>
                  <a:rPr lang="en-US" sz="2400"/>
                  <a:t>  </a:t>
                </a:r>
              </a:p>
              <a:p>
                <a:pPr>
                  <a:spcAft>
                    <a:spcPts val="600"/>
                  </a:spcAft>
                </a:pPr>
                <a:r>
                  <a:rPr lang="en-US" sz="2400"/>
                  <a:t>we can </a:t>
                </a:r>
                <a:r>
                  <a:rPr lang="en-US" sz="2400" err="1"/>
                  <a:t>factorise</a:t>
                </a:r>
                <a:r>
                  <a:rPr lang="en-US" sz="2400"/>
                  <a:t> the left hand side (LHS) to give </a:t>
                </a:r>
                <a14:m>
                  <m:oMath xmlns:m="http://schemas.openxmlformats.org/officeDocument/2006/math">
                    <m:d>
                      <m:dPr>
                        <m:ctrlPr>
                          <a:rPr lang="en-GB" sz="2400" i="1">
                            <a:latin typeface="Cambria Math" panose="02040503050406030204" pitchFamily="18" charset="0"/>
                          </a:rPr>
                        </m:ctrlPr>
                      </m:dPr>
                      <m:e>
                        <m:r>
                          <a:rPr lang="en-GB" sz="2400" i="1">
                            <a:latin typeface="Cambria Math" panose="02040503050406030204" pitchFamily="18" charset="0"/>
                          </a:rPr>
                          <m:t>𝑥</m:t>
                        </m:r>
                        <m:r>
                          <a:rPr lang="en-GB" sz="2400" i="1">
                            <a:latin typeface="Cambria Math" panose="02040503050406030204" pitchFamily="18" charset="0"/>
                          </a:rPr>
                          <m:t>−4</m:t>
                        </m:r>
                      </m:e>
                    </m:d>
                    <m:d>
                      <m:dPr>
                        <m:ctrlPr>
                          <a:rPr lang="en-GB" sz="2400" i="1">
                            <a:latin typeface="Cambria Math" panose="02040503050406030204" pitchFamily="18" charset="0"/>
                          </a:rPr>
                        </m:ctrlPr>
                      </m:dPr>
                      <m:e>
                        <m:r>
                          <a:rPr lang="en-GB" sz="2400" i="1">
                            <a:latin typeface="Cambria Math" panose="02040503050406030204" pitchFamily="18" charset="0"/>
                          </a:rPr>
                          <m:t>𝑥</m:t>
                        </m:r>
                        <m:r>
                          <a:rPr lang="en-GB" sz="2400" i="1">
                            <a:latin typeface="Cambria Math" panose="02040503050406030204" pitchFamily="18" charset="0"/>
                          </a:rPr>
                          <m:t>+1</m:t>
                        </m:r>
                      </m:e>
                    </m:d>
                    <m:r>
                      <a:rPr lang="en-GB" sz="2400" i="1">
                        <a:latin typeface="Cambria Math" panose="02040503050406030204" pitchFamily="18" charset="0"/>
                      </a:rPr>
                      <m:t>&gt;0</m:t>
                    </m:r>
                  </m:oMath>
                </a14:m>
                <a:endParaRPr lang="en-US" sz="2400"/>
              </a:p>
              <a:p>
                <a:pPr>
                  <a:spcAft>
                    <a:spcPts val="600"/>
                  </a:spcAft>
                </a:pPr>
                <a:r>
                  <a:rPr lang="en-US" sz="2400"/>
                  <a:t>So we can see that the LHS is zero when </a:t>
                </a:r>
                <a14:m>
                  <m:oMath xmlns:m="http://schemas.openxmlformats.org/officeDocument/2006/math">
                    <m:r>
                      <a:rPr lang="en-GB" sz="2400" i="1">
                        <a:latin typeface="Cambria Math" panose="02040503050406030204" pitchFamily="18" charset="0"/>
                      </a:rPr>
                      <m:t>𝑥</m:t>
                    </m:r>
                  </m:oMath>
                </a14:m>
                <a:r>
                  <a:rPr lang="en-US" sz="2400"/>
                  <a:t> = 4 or </a:t>
                </a:r>
                <a14:m>
                  <m:oMath xmlns:m="http://schemas.openxmlformats.org/officeDocument/2006/math">
                    <m:r>
                      <a:rPr lang="en-GB" sz="2400" i="1">
                        <a:latin typeface="Cambria Math" panose="02040503050406030204" pitchFamily="18" charset="0"/>
                      </a:rPr>
                      <m:t>𝑥</m:t>
                    </m:r>
                    <m:r>
                      <a:rPr lang="en-GB" sz="2400" b="0" i="0" smtClean="0">
                        <a:latin typeface="Cambria Math" panose="02040503050406030204" pitchFamily="18" charset="0"/>
                      </a:rPr>
                      <m:t>=−1. </m:t>
                    </m:r>
                  </m:oMath>
                </a14:m>
                <a:endParaRPr lang="en-GB" sz="2400" b="0"/>
              </a:p>
              <a:p>
                <a:pPr>
                  <a:spcAft>
                    <a:spcPts val="600"/>
                  </a:spcAft>
                </a:pPr>
                <a:r>
                  <a:rPr lang="en-US" sz="2400"/>
                  <a:t>These points are the cut off points between possible regions.</a:t>
                </a:r>
              </a:p>
            </p:txBody>
          </p:sp>
        </mc:Choice>
        <mc:Fallback xmlns="">
          <p:sp>
            <p:nvSpPr>
              <p:cNvPr id="3" name="TextBox 2">
                <a:extLst>
                  <a:ext uri="{FF2B5EF4-FFF2-40B4-BE49-F238E27FC236}">
                    <a16:creationId xmlns:a16="http://schemas.microsoft.com/office/drawing/2014/main" id="{5B1E352C-56F5-C34A-A304-A581544E8B85}"/>
                  </a:ext>
                </a:extLst>
              </p:cNvPr>
              <p:cNvSpPr txBox="1">
                <a:spLocks noRot="1" noChangeAspect="1" noMove="1" noResize="1" noEditPoints="1" noAdjustHandles="1" noChangeArrowheads="1" noChangeShapeType="1" noTextEdit="1"/>
              </p:cNvSpPr>
              <p:nvPr/>
            </p:nvSpPr>
            <p:spPr>
              <a:xfrm>
                <a:off x="2690664" y="1205776"/>
                <a:ext cx="9309992" cy="1723549"/>
              </a:xfrm>
              <a:prstGeom prst="rect">
                <a:avLst/>
              </a:prstGeom>
              <a:blipFill>
                <a:blip r:embed="rId3"/>
                <a:stretch>
                  <a:fillRect l="-954" t="-2190" b="-6569"/>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256894B1-BC0B-B847-964A-78F1C48793AE}"/>
              </a:ext>
            </a:extLst>
          </p:cNvPr>
          <p:cNvPicPr>
            <a:picLocks noChangeAspect="1"/>
          </p:cNvPicPr>
          <p:nvPr/>
        </p:nvPicPr>
        <p:blipFill>
          <a:blip r:embed="rId4"/>
          <a:stretch>
            <a:fillRect/>
          </a:stretch>
        </p:blipFill>
        <p:spPr>
          <a:xfrm>
            <a:off x="3431703" y="3020010"/>
            <a:ext cx="6735419" cy="1097740"/>
          </a:xfrm>
          <a:prstGeom prst="rect">
            <a:avLst/>
          </a:prstGeom>
        </p:spPr>
      </p:pic>
      <p:pic>
        <p:nvPicPr>
          <p:cNvPr id="9" name="Picture 8">
            <a:extLst>
              <a:ext uri="{FF2B5EF4-FFF2-40B4-BE49-F238E27FC236}">
                <a16:creationId xmlns:a16="http://schemas.microsoft.com/office/drawing/2014/main" id="{43CA90F9-04AA-C74A-9E5C-991E77CF1501}"/>
              </a:ext>
            </a:extLst>
          </p:cNvPr>
          <p:cNvPicPr>
            <a:picLocks noChangeAspect="1"/>
          </p:cNvPicPr>
          <p:nvPr/>
        </p:nvPicPr>
        <p:blipFill>
          <a:blip r:embed="rId4"/>
          <a:stretch>
            <a:fillRect/>
          </a:stretch>
        </p:blipFill>
        <p:spPr>
          <a:xfrm>
            <a:off x="3411226" y="5742425"/>
            <a:ext cx="6735419" cy="1097740"/>
          </a:xfrm>
          <a:prstGeom prst="rect">
            <a:avLst/>
          </a:prstGeom>
        </p:spPr>
      </p:pic>
      <p:sp>
        <p:nvSpPr>
          <p:cNvPr id="10" name="Oval 9">
            <a:extLst>
              <a:ext uri="{FF2B5EF4-FFF2-40B4-BE49-F238E27FC236}">
                <a16:creationId xmlns:a16="http://schemas.microsoft.com/office/drawing/2014/main" id="{0528F761-6D5A-8D42-AA42-A38B500DAC7A}"/>
              </a:ext>
            </a:extLst>
          </p:cNvPr>
          <p:cNvSpPr/>
          <p:nvPr/>
        </p:nvSpPr>
        <p:spPr bwMode="auto">
          <a:xfrm>
            <a:off x="4871864" y="3104764"/>
            <a:ext cx="216024" cy="216024"/>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effectLst/>
              <a:latin typeface="Arial" charset="0"/>
              <a:ea typeface="ＭＳ Ｐゴシック" charset="0"/>
            </a:endParaRPr>
          </a:p>
        </p:txBody>
      </p:sp>
      <p:cxnSp>
        <p:nvCxnSpPr>
          <p:cNvPr id="6" name="Straight Arrow Connector 5">
            <a:extLst>
              <a:ext uri="{FF2B5EF4-FFF2-40B4-BE49-F238E27FC236}">
                <a16:creationId xmlns:a16="http://schemas.microsoft.com/office/drawing/2014/main" id="{3C56BE77-C236-B945-B613-DD557126CDAC}"/>
              </a:ext>
            </a:extLst>
          </p:cNvPr>
          <p:cNvCxnSpPr/>
          <p:nvPr/>
        </p:nvCxnSpPr>
        <p:spPr bwMode="auto">
          <a:xfrm>
            <a:off x="4979876" y="3333893"/>
            <a:ext cx="0" cy="190214"/>
          </a:xfrm>
          <a:prstGeom prst="straightConnector1">
            <a:avLst/>
          </a:prstGeom>
          <a:solidFill>
            <a:srgbClr val="00B8FF"/>
          </a:solidFill>
          <a:ln w="38100" cap="flat" cmpd="sng" algn="ctr">
            <a:solidFill>
              <a:schemeClr val="tx1"/>
            </a:solidFill>
            <a:prstDash val="solid"/>
            <a:round/>
            <a:headEnd type="none" w="med" len="med"/>
            <a:tailEnd type="triangle"/>
          </a:ln>
          <a:effectLst/>
        </p:spPr>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D5E127F-C0F3-7144-BEFB-DE04DC50CD66}"/>
                  </a:ext>
                </a:extLst>
              </p:cNvPr>
              <p:cNvSpPr txBox="1"/>
              <p:nvPr/>
            </p:nvSpPr>
            <p:spPr>
              <a:xfrm>
                <a:off x="2673152" y="4099915"/>
                <a:ext cx="9518848" cy="1569660"/>
              </a:xfrm>
              <a:prstGeom prst="rect">
                <a:avLst/>
              </a:prstGeom>
              <a:noFill/>
            </p:spPr>
            <p:txBody>
              <a:bodyPr wrap="square" rtlCol="0">
                <a:spAutoFit/>
              </a:bodyPr>
              <a:lstStyle/>
              <a:p>
                <a:r>
                  <a:rPr lang="en-US" sz="2400"/>
                  <a:t>We can test the regions by considering points; for example:</a:t>
                </a:r>
              </a:p>
              <a:p>
                <a:r>
                  <a:rPr lang="en-US" sz="2400"/>
                  <a:t>at </a:t>
                </a:r>
                <a14:m>
                  <m:oMath xmlns:m="http://schemas.openxmlformats.org/officeDocument/2006/math">
                    <m:r>
                      <a:rPr lang="en-GB" sz="2400" b="0" i="1" smtClean="0">
                        <a:latin typeface="Cambria Math" panose="02040503050406030204" pitchFamily="18" charset="0"/>
                      </a:rPr>
                      <m:t>𝑥</m:t>
                    </m:r>
                    <m:r>
                      <a:rPr lang="en-GB" sz="2400" b="0" i="1" smtClean="0">
                        <a:latin typeface="Cambria Math" panose="02040503050406030204" pitchFamily="18" charset="0"/>
                      </a:rPr>
                      <m:t>=−2, </m:t>
                    </m:r>
                    <m:sSup>
                      <m:sSupPr>
                        <m:ctrlPr>
                          <a:rPr lang="en-US" sz="2400" i="1">
                            <a:latin typeface="Cambria Math" panose="02040503050406030204" pitchFamily="18" charset="0"/>
                          </a:rPr>
                        </m:ctrlPr>
                      </m:sSupPr>
                      <m:e>
                        <m:r>
                          <a:rPr lang="en-GB" sz="2400" b="0" i="1" smtClean="0">
                            <a:latin typeface="Cambria Math" panose="02040503050406030204" pitchFamily="18" charset="0"/>
                          </a:rPr>
                          <m:t> </m:t>
                        </m:r>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i="1">
                        <a:latin typeface="Cambria Math" panose="02040503050406030204" pitchFamily="18" charset="0"/>
                      </a:rPr>
                      <m:t>−3</m:t>
                    </m:r>
                    <m:r>
                      <a:rPr lang="en-GB" sz="2400" i="1">
                        <a:latin typeface="Cambria Math" panose="02040503050406030204" pitchFamily="18" charset="0"/>
                      </a:rPr>
                      <m:t>𝑥</m:t>
                    </m:r>
                    <m:r>
                      <a:rPr lang="en-GB" sz="2400" i="1">
                        <a:latin typeface="Cambria Math" panose="02040503050406030204" pitchFamily="18" charset="0"/>
                      </a:rPr>
                      <m:t>−4=6&gt;0 </m:t>
                    </m:r>
                    <m:r>
                      <m:rPr>
                        <m:sty m:val="p"/>
                      </m:rPr>
                      <a:rPr lang="en-GB" sz="2400" b="0" i="0" smtClean="0">
                        <a:latin typeface="Cambria Math" panose="02040503050406030204" pitchFamily="18" charset="0"/>
                      </a:rPr>
                      <m:t>so</m:t>
                    </m:r>
                    <m:r>
                      <a:rPr lang="en-GB" sz="2400" b="0" i="0" smtClean="0">
                        <a:latin typeface="Cambria Math" panose="02040503050406030204" pitchFamily="18" charset="0"/>
                      </a:rPr>
                      <m:t> </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=−2 </m:t>
                    </m:r>
                    <m:r>
                      <m:rPr>
                        <m:sty m:val="p"/>
                      </m:rPr>
                      <a:rPr lang="en-GB" sz="2400" b="0" i="0" smtClean="0">
                        <a:solidFill>
                          <a:srgbClr val="FF0000"/>
                        </a:solidFill>
                        <a:latin typeface="Cambria Math" panose="02040503050406030204" pitchFamily="18" charset="0"/>
                      </a:rPr>
                      <m:t>is</m:t>
                    </m:r>
                    <m:r>
                      <a:rPr lang="en-GB" sz="2400" b="0" i="0" smtClean="0">
                        <a:solidFill>
                          <a:srgbClr val="FF0000"/>
                        </a:solidFill>
                        <a:latin typeface="Cambria Math" panose="02040503050406030204" pitchFamily="18" charset="0"/>
                      </a:rPr>
                      <m:t> </m:t>
                    </m:r>
                    <m:r>
                      <m:rPr>
                        <m:sty m:val="p"/>
                      </m:rPr>
                      <a:rPr lang="en-GB" sz="2400" b="0" i="0" smtClean="0">
                        <a:solidFill>
                          <a:srgbClr val="FF0000"/>
                        </a:solidFill>
                        <a:latin typeface="Cambria Math" panose="02040503050406030204" pitchFamily="18" charset="0"/>
                      </a:rPr>
                      <m:t>in</m:t>
                    </m:r>
                    <m:r>
                      <a:rPr lang="en-GB" sz="2400" b="0" i="0" smtClean="0">
                        <a:solidFill>
                          <a:srgbClr val="FF0000"/>
                        </a:solidFill>
                        <a:latin typeface="Cambria Math" panose="02040503050406030204" pitchFamily="18" charset="0"/>
                      </a:rPr>
                      <m:t> </m:t>
                    </m:r>
                    <m:r>
                      <m:rPr>
                        <m:sty m:val="p"/>
                      </m:rPr>
                      <a:rPr lang="en-GB" sz="2400" b="0" i="0" smtClean="0">
                        <a:solidFill>
                          <a:srgbClr val="FF0000"/>
                        </a:solidFill>
                        <a:latin typeface="Cambria Math" panose="02040503050406030204" pitchFamily="18" charset="0"/>
                      </a:rPr>
                      <m:t>the</m:t>
                    </m:r>
                    <m:r>
                      <a:rPr lang="en-GB" sz="2400" b="0" i="0" smtClean="0">
                        <a:solidFill>
                          <a:srgbClr val="FF0000"/>
                        </a:solidFill>
                        <a:latin typeface="Cambria Math" panose="02040503050406030204" pitchFamily="18" charset="0"/>
                      </a:rPr>
                      <m:t> </m:t>
                    </m:r>
                    <m:r>
                      <m:rPr>
                        <m:sty m:val="p"/>
                      </m:rPr>
                      <a:rPr lang="en-GB" sz="2400" b="0" i="0" smtClean="0">
                        <a:solidFill>
                          <a:srgbClr val="FF0000"/>
                        </a:solidFill>
                        <a:latin typeface="Cambria Math" panose="02040503050406030204" pitchFamily="18" charset="0"/>
                      </a:rPr>
                      <m:t>solution</m:t>
                    </m:r>
                    <m:r>
                      <a:rPr lang="en-GB" sz="2400" b="0" i="0" smtClean="0">
                        <a:latin typeface="Cambria Math" panose="02040503050406030204" pitchFamily="18" charset="0"/>
                      </a:rPr>
                      <m:t>.</m:t>
                    </m:r>
                  </m:oMath>
                </a14:m>
                <a:endParaRPr lang="en-GB" sz="2400" b="0" i="0">
                  <a:latin typeface="Cambria Math" panose="02040503050406030204" pitchFamily="18" charset="0"/>
                </a:endParaRPr>
              </a:p>
              <a:p>
                <a:r>
                  <a:rPr lang="en-GB" sz="2400" b="0"/>
                  <a:t>Similarly at  </a:t>
                </a:r>
                <a14:m>
                  <m:oMath xmlns:m="http://schemas.openxmlformats.org/officeDocument/2006/math">
                    <m:r>
                      <a:rPr lang="en-GB" sz="2400" i="1">
                        <a:latin typeface="Cambria Math" panose="02040503050406030204" pitchFamily="18" charset="0"/>
                      </a:rPr>
                      <m:t>𝑥</m:t>
                    </m:r>
                    <m:r>
                      <a:rPr lang="en-GB" sz="2400" i="1">
                        <a:latin typeface="Cambria Math" panose="02040503050406030204" pitchFamily="18" charset="0"/>
                      </a:rPr>
                      <m:t>=2, </m:t>
                    </m:r>
                    <m:sSup>
                      <m:sSupPr>
                        <m:ctrlPr>
                          <a:rPr lang="en-US" sz="2400" i="1">
                            <a:latin typeface="Cambria Math" panose="02040503050406030204" pitchFamily="18" charset="0"/>
                          </a:rPr>
                        </m:ctrlPr>
                      </m:sSupPr>
                      <m:e>
                        <m:r>
                          <a:rPr lang="en-GB" sz="2400" i="1">
                            <a:latin typeface="Cambria Math" panose="02040503050406030204" pitchFamily="18" charset="0"/>
                          </a:rPr>
                          <m:t> </m:t>
                        </m:r>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i="1">
                        <a:latin typeface="Cambria Math" panose="02040503050406030204" pitchFamily="18" charset="0"/>
                      </a:rPr>
                      <m:t>−3</m:t>
                    </m:r>
                    <m:r>
                      <a:rPr lang="en-GB" sz="2400" i="1">
                        <a:latin typeface="Cambria Math" panose="02040503050406030204" pitchFamily="18" charset="0"/>
                      </a:rPr>
                      <m:t>𝑥</m:t>
                    </m:r>
                    <m:r>
                      <a:rPr lang="en-GB" sz="2400" i="1">
                        <a:latin typeface="Cambria Math" panose="02040503050406030204" pitchFamily="18" charset="0"/>
                      </a:rPr>
                      <m:t>−4=−6&lt;0</m:t>
                    </m:r>
                  </m:oMath>
                </a14:m>
                <a:r>
                  <a:rPr lang="en-US" sz="2400"/>
                  <a:t> so </a:t>
                </a:r>
                <a14:m>
                  <m:oMath xmlns:m="http://schemas.openxmlformats.org/officeDocument/2006/math">
                    <m:r>
                      <a:rPr lang="en-GB" sz="2400" i="1" smtClean="0">
                        <a:solidFill>
                          <a:srgbClr val="FF0000"/>
                        </a:solidFill>
                        <a:latin typeface="Cambria Math" panose="02040503050406030204" pitchFamily="18" charset="0"/>
                      </a:rPr>
                      <m:t>𝑥</m:t>
                    </m:r>
                    <m:r>
                      <a:rPr lang="en-GB" sz="2400" i="1" smtClean="0">
                        <a:solidFill>
                          <a:srgbClr val="FF0000"/>
                        </a:solidFill>
                        <a:latin typeface="Cambria Math" panose="02040503050406030204" pitchFamily="18" charset="0"/>
                      </a:rPr>
                      <m:t>=2</m:t>
                    </m:r>
                  </m:oMath>
                </a14:m>
                <a:r>
                  <a:rPr lang="en-US" sz="2400">
                    <a:solidFill>
                      <a:srgbClr val="FF0000"/>
                    </a:solidFill>
                  </a:rPr>
                  <a:t> is not in solution.</a:t>
                </a:r>
                <a:endParaRPr lang="en-US" sz="2400"/>
              </a:p>
              <a:p>
                <a:r>
                  <a:rPr lang="en-US" sz="2400"/>
                  <a:t>At </a:t>
                </a:r>
                <a14:m>
                  <m:oMath xmlns:m="http://schemas.openxmlformats.org/officeDocument/2006/math">
                    <m:r>
                      <a:rPr lang="en-GB" sz="2400" i="1">
                        <a:latin typeface="Cambria Math" panose="02040503050406030204" pitchFamily="18" charset="0"/>
                      </a:rPr>
                      <m:t>𝑥</m:t>
                    </m:r>
                    <m:r>
                      <a:rPr lang="en-GB" sz="2400" i="1">
                        <a:latin typeface="Cambria Math" panose="02040503050406030204" pitchFamily="18" charset="0"/>
                      </a:rPr>
                      <m:t>=5, </m:t>
                    </m:r>
                    <m:sSup>
                      <m:sSupPr>
                        <m:ctrlPr>
                          <a:rPr lang="en-US" sz="2400" i="1">
                            <a:latin typeface="Cambria Math" panose="02040503050406030204" pitchFamily="18" charset="0"/>
                          </a:rPr>
                        </m:ctrlPr>
                      </m:sSupPr>
                      <m:e>
                        <m:r>
                          <a:rPr lang="en-GB" sz="2400" i="1">
                            <a:latin typeface="Cambria Math" panose="02040503050406030204" pitchFamily="18" charset="0"/>
                          </a:rPr>
                          <m:t> </m:t>
                        </m:r>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i="1">
                        <a:latin typeface="Cambria Math" panose="02040503050406030204" pitchFamily="18" charset="0"/>
                      </a:rPr>
                      <m:t>−3</m:t>
                    </m:r>
                    <m:r>
                      <a:rPr lang="en-GB" sz="2400" i="1">
                        <a:latin typeface="Cambria Math" panose="02040503050406030204" pitchFamily="18" charset="0"/>
                      </a:rPr>
                      <m:t>𝑥</m:t>
                    </m:r>
                    <m:r>
                      <a:rPr lang="en-GB" sz="2400" i="1">
                        <a:latin typeface="Cambria Math" panose="02040503050406030204" pitchFamily="18" charset="0"/>
                      </a:rPr>
                      <m:t>−4=6&gt;0</m:t>
                    </m:r>
                  </m:oMath>
                </a14:m>
                <a:r>
                  <a:rPr lang="en-US" sz="2400"/>
                  <a:t> so </a:t>
                </a:r>
                <a14:m>
                  <m:oMath xmlns:m="http://schemas.openxmlformats.org/officeDocument/2006/math">
                    <m:r>
                      <a:rPr lang="en-GB" sz="2400" i="1" smtClean="0">
                        <a:solidFill>
                          <a:srgbClr val="FF0000"/>
                        </a:solidFill>
                        <a:latin typeface="Cambria Math" panose="02040503050406030204" pitchFamily="18" charset="0"/>
                      </a:rPr>
                      <m:t>𝑥</m:t>
                    </m:r>
                    <m:r>
                      <a:rPr lang="en-GB" sz="2400" i="1" smtClean="0">
                        <a:solidFill>
                          <a:srgbClr val="FF0000"/>
                        </a:solidFill>
                        <a:latin typeface="Cambria Math" panose="02040503050406030204" pitchFamily="18" charset="0"/>
                      </a:rPr>
                      <m:t>=5</m:t>
                    </m:r>
                  </m:oMath>
                </a14:m>
                <a:r>
                  <a:rPr lang="en-US" sz="2400">
                    <a:solidFill>
                      <a:srgbClr val="FF0000"/>
                    </a:solidFill>
                  </a:rPr>
                  <a:t> is in the solution</a:t>
                </a:r>
                <a:r>
                  <a:rPr lang="en-US" sz="2400"/>
                  <a:t>, shown below </a:t>
                </a:r>
              </a:p>
            </p:txBody>
          </p:sp>
        </mc:Choice>
        <mc:Fallback xmlns="">
          <p:sp>
            <p:nvSpPr>
              <p:cNvPr id="14" name="TextBox 13">
                <a:extLst>
                  <a:ext uri="{FF2B5EF4-FFF2-40B4-BE49-F238E27FC236}">
                    <a16:creationId xmlns:a16="http://schemas.microsoft.com/office/drawing/2014/main" id="{1D5E127F-C0F3-7144-BEFB-DE04DC50CD66}"/>
                  </a:ext>
                </a:extLst>
              </p:cNvPr>
              <p:cNvSpPr txBox="1">
                <a:spLocks noRot="1" noChangeAspect="1" noMove="1" noResize="1" noEditPoints="1" noAdjustHandles="1" noChangeArrowheads="1" noChangeShapeType="1" noTextEdit="1"/>
              </p:cNvSpPr>
              <p:nvPr/>
            </p:nvSpPr>
            <p:spPr>
              <a:xfrm>
                <a:off x="2673152" y="4099915"/>
                <a:ext cx="9518848" cy="1569660"/>
              </a:xfrm>
              <a:prstGeom prst="rect">
                <a:avLst/>
              </a:prstGeom>
              <a:blipFill>
                <a:blip r:embed="rId5"/>
                <a:stretch>
                  <a:fillRect l="-799" t="-3226" r="-1065" b="-8065"/>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767EB4C2-A419-F141-9F0F-D8EF328DFE95}"/>
              </a:ext>
            </a:extLst>
          </p:cNvPr>
          <p:cNvSpPr/>
          <p:nvPr/>
        </p:nvSpPr>
        <p:spPr bwMode="auto">
          <a:xfrm>
            <a:off x="8184232" y="3117869"/>
            <a:ext cx="216024" cy="216024"/>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effectLst/>
              <a:latin typeface="Arial" charset="0"/>
              <a:ea typeface="ＭＳ Ｐゴシック" charset="0"/>
            </a:endParaRPr>
          </a:p>
        </p:txBody>
      </p:sp>
      <p:cxnSp>
        <p:nvCxnSpPr>
          <p:cNvPr id="16" name="Straight Arrow Connector 15">
            <a:extLst>
              <a:ext uri="{FF2B5EF4-FFF2-40B4-BE49-F238E27FC236}">
                <a16:creationId xmlns:a16="http://schemas.microsoft.com/office/drawing/2014/main" id="{D2E41EBB-7192-DF4C-BA0A-3EB29B474F69}"/>
              </a:ext>
            </a:extLst>
          </p:cNvPr>
          <p:cNvCxnSpPr>
            <a:cxnSpLocks/>
          </p:cNvCxnSpPr>
          <p:nvPr/>
        </p:nvCxnSpPr>
        <p:spPr bwMode="auto">
          <a:xfrm>
            <a:off x="8291611" y="3356992"/>
            <a:ext cx="0" cy="189325"/>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sp>
        <p:nvSpPr>
          <p:cNvPr id="22" name="Oval 21">
            <a:extLst>
              <a:ext uri="{FF2B5EF4-FFF2-40B4-BE49-F238E27FC236}">
                <a16:creationId xmlns:a16="http://schemas.microsoft.com/office/drawing/2014/main" id="{FEC95489-98B7-6A4C-8DB5-2C134938634E}"/>
              </a:ext>
            </a:extLst>
          </p:cNvPr>
          <p:cNvSpPr/>
          <p:nvPr/>
        </p:nvSpPr>
        <p:spPr bwMode="auto">
          <a:xfrm>
            <a:off x="8183599" y="5940192"/>
            <a:ext cx="216024" cy="216024"/>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effectLst/>
              <a:latin typeface="Arial" charset="0"/>
              <a:ea typeface="ＭＳ Ｐゴシック" charset="0"/>
            </a:endParaRPr>
          </a:p>
        </p:txBody>
      </p:sp>
      <p:sp>
        <p:nvSpPr>
          <p:cNvPr id="23" name="Oval 22">
            <a:extLst>
              <a:ext uri="{FF2B5EF4-FFF2-40B4-BE49-F238E27FC236}">
                <a16:creationId xmlns:a16="http://schemas.microsoft.com/office/drawing/2014/main" id="{7DC8DE7C-015D-3543-96FE-F208FA2300E1}"/>
              </a:ext>
            </a:extLst>
          </p:cNvPr>
          <p:cNvSpPr/>
          <p:nvPr/>
        </p:nvSpPr>
        <p:spPr bwMode="auto">
          <a:xfrm>
            <a:off x="4871864" y="5940192"/>
            <a:ext cx="216024" cy="216024"/>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effectLst/>
              <a:latin typeface="Arial" charset="0"/>
              <a:ea typeface="ＭＳ Ｐゴシック" charset="0"/>
            </a:endParaRPr>
          </a:p>
        </p:txBody>
      </p:sp>
      <p:cxnSp>
        <p:nvCxnSpPr>
          <p:cNvPr id="24" name="Straight Arrow Connector 23">
            <a:extLst>
              <a:ext uri="{FF2B5EF4-FFF2-40B4-BE49-F238E27FC236}">
                <a16:creationId xmlns:a16="http://schemas.microsoft.com/office/drawing/2014/main" id="{4911B663-2897-1F4A-B6AA-4976A7469A8B}"/>
              </a:ext>
            </a:extLst>
          </p:cNvPr>
          <p:cNvCxnSpPr/>
          <p:nvPr/>
        </p:nvCxnSpPr>
        <p:spPr bwMode="auto">
          <a:xfrm>
            <a:off x="8399623" y="6063413"/>
            <a:ext cx="1584809"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26" name="Straight Arrow Connector 25">
            <a:extLst>
              <a:ext uri="{FF2B5EF4-FFF2-40B4-BE49-F238E27FC236}">
                <a16:creationId xmlns:a16="http://schemas.microsoft.com/office/drawing/2014/main" id="{4DEA49C6-CD4C-5149-80D1-43C683EDF035}"/>
              </a:ext>
            </a:extLst>
          </p:cNvPr>
          <p:cNvCxnSpPr/>
          <p:nvPr/>
        </p:nvCxnSpPr>
        <p:spPr bwMode="auto">
          <a:xfrm flipH="1">
            <a:off x="3431703" y="6048204"/>
            <a:ext cx="1440161"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0878363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Example: Graphical Approach</a:t>
            </a:r>
          </a:p>
        </p:txBody>
      </p:sp>
      <p:sp>
        <p:nvSpPr>
          <p:cNvPr id="11" name="TextBox 10"/>
          <p:cNvSpPr txBox="1"/>
          <p:nvPr/>
        </p:nvSpPr>
        <p:spPr>
          <a:xfrm>
            <a:off x="4214813" y="7615238"/>
            <a:ext cx="184731" cy="461665"/>
          </a:xfrm>
          <a:prstGeom prst="rect">
            <a:avLst/>
          </a:prstGeom>
          <a:noFill/>
        </p:spPr>
        <p:txBody>
          <a:bodyPr wrap="none" rtlCol="0">
            <a:spAutoFit/>
          </a:bodyPr>
          <a:lstStyle/>
          <a:p>
            <a:endParaRPr lang="en-US" sz="2400"/>
          </a:p>
        </p:txBody>
      </p:sp>
      <p:sp>
        <p:nvSpPr>
          <p:cNvPr id="18" name="TextBox 7">
            <a:extLst>
              <a:ext uri="{FF2B5EF4-FFF2-40B4-BE49-F238E27FC236}">
                <a16:creationId xmlns:a16="http://schemas.microsoft.com/office/drawing/2014/main" id="{FA8D736B-8828-4848-BEA6-318AEC9C1469}"/>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3</a:t>
            </a:r>
          </a:p>
        </p:txBody>
      </p:sp>
      <p:sp>
        <p:nvSpPr>
          <p:cNvPr id="2" name="TextBox 1">
            <a:extLst>
              <a:ext uri="{FF2B5EF4-FFF2-40B4-BE49-F238E27FC236}">
                <a16:creationId xmlns:a16="http://schemas.microsoft.com/office/drawing/2014/main" id="{333617ED-031B-0C4E-91A7-E9626246BA15}"/>
              </a:ext>
            </a:extLst>
          </p:cNvPr>
          <p:cNvSpPr txBox="1"/>
          <p:nvPr/>
        </p:nvSpPr>
        <p:spPr>
          <a:xfrm>
            <a:off x="2495600" y="764704"/>
            <a:ext cx="9145016" cy="830997"/>
          </a:xfrm>
          <a:prstGeom prst="rect">
            <a:avLst/>
          </a:prstGeom>
          <a:noFill/>
        </p:spPr>
        <p:txBody>
          <a:bodyPr wrap="square" rtlCol="0">
            <a:spAutoFit/>
          </a:bodyPr>
          <a:lstStyle/>
          <a:p>
            <a:pPr algn="ctr"/>
            <a:r>
              <a:rPr lang="en-US" sz="2400"/>
              <a:t>Sometimes it is more straight forward to </a:t>
            </a:r>
          </a:p>
          <a:p>
            <a:pPr algn="ctr"/>
            <a:r>
              <a:rPr lang="en-US" sz="2400"/>
              <a:t>graph the quadratic to solve the inequality </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E1234EE-0990-B549-A61C-6CEBF19F38EA}"/>
                  </a:ext>
                </a:extLst>
              </p:cNvPr>
              <p:cNvSpPr txBox="1"/>
              <p:nvPr/>
            </p:nvSpPr>
            <p:spPr>
              <a:xfrm>
                <a:off x="3863752" y="1642002"/>
                <a:ext cx="9145016" cy="461665"/>
              </a:xfrm>
              <a:prstGeom prst="rect">
                <a:avLst/>
              </a:prstGeom>
              <a:noFill/>
            </p:spPr>
            <p:txBody>
              <a:bodyPr wrap="square" rtlCol="0">
                <a:spAutoFit/>
              </a:bodyPr>
              <a:lstStyle/>
              <a:p>
                <a:r>
                  <a:rPr lang="en-US" sz="2400" b="1"/>
                  <a:t>Example</a:t>
                </a:r>
                <a:r>
                  <a:rPr lang="en-US" sz="2400"/>
                  <a:t>: Solve the inequality </a:t>
                </a:r>
                <a14:m>
                  <m:oMath xmlns:m="http://schemas.openxmlformats.org/officeDocument/2006/math">
                    <m:sSup>
                      <m:sSupPr>
                        <m:ctrlPr>
                          <a:rPr lang="en-US" sz="240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2</m:t>
                        </m:r>
                      </m:sup>
                    </m:sSup>
                    <m:r>
                      <a:rPr lang="en-GB" sz="2400" b="0" i="1" smtClean="0">
                        <a:latin typeface="Cambria Math" panose="02040503050406030204" pitchFamily="18" charset="0"/>
                      </a:rPr>
                      <m:t>+</m:t>
                    </m:r>
                    <m:r>
                      <a:rPr lang="en-GB" sz="2400" b="0" i="1" smtClean="0">
                        <a:latin typeface="Cambria Math" panose="02040503050406030204" pitchFamily="18" charset="0"/>
                      </a:rPr>
                      <m:t>𝑥</m:t>
                    </m:r>
                    <m:r>
                      <a:rPr lang="en-GB" sz="2400" b="0" i="1" smtClean="0">
                        <a:latin typeface="Cambria Math" panose="02040503050406030204" pitchFamily="18" charset="0"/>
                      </a:rPr>
                      <m:t>−2&lt;0</m:t>
                    </m:r>
                  </m:oMath>
                </a14:m>
                <a:endParaRPr lang="en-US" sz="2400"/>
              </a:p>
            </p:txBody>
          </p:sp>
        </mc:Choice>
        <mc:Fallback xmlns="">
          <p:sp>
            <p:nvSpPr>
              <p:cNvPr id="3" name="TextBox 2">
                <a:extLst>
                  <a:ext uri="{FF2B5EF4-FFF2-40B4-BE49-F238E27FC236}">
                    <a16:creationId xmlns:a16="http://schemas.microsoft.com/office/drawing/2014/main" id="{EE1234EE-0990-B549-A61C-6CEBF19F38EA}"/>
                  </a:ext>
                </a:extLst>
              </p:cNvPr>
              <p:cNvSpPr txBox="1">
                <a:spLocks noRot="1" noChangeAspect="1" noMove="1" noResize="1" noEditPoints="1" noAdjustHandles="1" noChangeArrowheads="1" noChangeShapeType="1" noTextEdit="1"/>
              </p:cNvSpPr>
              <p:nvPr/>
            </p:nvSpPr>
            <p:spPr>
              <a:xfrm>
                <a:off x="3863752" y="1642002"/>
                <a:ext cx="9145016" cy="461665"/>
              </a:xfrm>
              <a:prstGeom prst="rect">
                <a:avLst/>
              </a:prstGeom>
              <a:blipFill>
                <a:blip r:embed="rId3"/>
                <a:stretch>
                  <a:fillRect l="-971" t="-7895" b="-23684"/>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354F3405-5745-014A-AAB1-390BB356534D}"/>
              </a:ext>
            </a:extLst>
          </p:cNvPr>
          <p:cNvPicPr>
            <a:picLocks noChangeAspect="1"/>
          </p:cNvPicPr>
          <p:nvPr/>
        </p:nvPicPr>
        <p:blipFill>
          <a:blip r:embed="rId4"/>
          <a:stretch>
            <a:fillRect/>
          </a:stretch>
        </p:blipFill>
        <p:spPr>
          <a:xfrm>
            <a:off x="7464152" y="2564904"/>
            <a:ext cx="4521200" cy="3276600"/>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C894DDA-9325-984C-9AF1-0596B3AAFB43}"/>
                  </a:ext>
                </a:extLst>
              </p:cNvPr>
              <p:cNvSpPr txBox="1"/>
              <p:nvPr/>
            </p:nvSpPr>
            <p:spPr>
              <a:xfrm>
                <a:off x="2495600" y="2348880"/>
                <a:ext cx="4824536" cy="1315745"/>
              </a:xfrm>
              <a:prstGeom prst="rect">
                <a:avLst/>
              </a:prstGeom>
              <a:noFill/>
            </p:spPr>
            <p:txBody>
              <a:bodyPr wrap="square" rtlCol="0">
                <a:spAutoFit/>
              </a:bodyPr>
              <a:lstStyle/>
              <a:p>
                <a:pPr>
                  <a:spcAft>
                    <a:spcPts val="300"/>
                  </a:spcAft>
                </a:pPr>
                <a:r>
                  <a:rPr lang="en-US" sz="2400" b="1"/>
                  <a:t>Solution</a:t>
                </a:r>
              </a:p>
              <a:p>
                <a:pPr>
                  <a:spcAft>
                    <a:spcPts val="600"/>
                  </a:spcAft>
                </a:pPr>
                <a:r>
                  <a:rPr lang="en-US" sz="2400">
                    <a:solidFill>
                      <a:srgbClr val="FF0000"/>
                    </a:solidFill>
                  </a:rPr>
                  <a:t>We can </a:t>
                </a:r>
                <a:r>
                  <a:rPr lang="en-US" sz="2400" err="1">
                    <a:solidFill>
                      <a:srgbClr val="FF0000"/>
                    </a:solidFill>
                  </a:rPr>
                  <a:t>factorise</a:t>
                </a:r>
                <a:r>
                  <a:rPr lang="en-US" sz="2400">
                    <a:solidFill>
                      <a:srgbClr val="FF0000"/>
                    </a:solidFill>
                  </a:rPr>
                  <a:t> the LHS to give:</a:t>
                </a:r>
              </a:p>
              <a:p>
                <a:pPr/>
                <a14:m>
                  <m:oMathPara xmlns:m="http://schemas.openxmlformats.org/officeDocument/2006/math">
                    <m:oMathParaPr>
                      <m:jc m:val="centerGroup"/>
                    </m:oMathParaPr>
                    <m:oMath xmlns:m="http://schemas.openxmlformats.org/officeDocument/2006/math">
                      <m:sSup>
                        <m:sSupPr>
                          <m:ctrlPr>
                            <a:rPr lang="en-US" sz="2400" i="1">
                              <a:solidFill>
                                <a:srgbClr val="FF0000"/>
                              </a:solidFill>
                              <a:latin typeface="Cambria Math" panose="02040503050406030204" pitchFamily="18" charset="0"/>
                            </a:rPr>
                          </m:ctrlPr>
                        </m:sSupPr>
                        <m:e>
                          <m:r>
                            <a:rPr lang="en-GB" sz="2400" i="1">
                              <a:solidFill>
                                <a:srgbClr val="FF0000"/>
                              </a:solidFill>
                              <a:latin typeface="Cambria Math" panose="02040503050406030204" pitchFamily="18" charset="0"/>
                            </a:rPr>
                            <m:t>𝑥</m:t>
                          </m:r>
                        </m:e>
                        <m:sup>
                          <m:r>
                            <a:rPr lang="en-GB" sz="2400" i="1">
                              <a:solidFill>
                                <a:srgbClr val="FF0000"/>
                              </a:solidFill>
                              <a:latin typeface="Cambria Math" panose="02040503050406030204" pitchFamily="18" charset="0"/>
                            </a:rPr>
                            <m:t>2</m:t>
                          </m:r>
                        </m:sup>
                      </m:sSup>
                      <m:r>
                        <a:rPr lang="en-GB" sz="2400" i="1">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−2=(</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+2)(</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−1)</m:t>
                      </m:r>
                    </m:oMath>
                  </m:oMathPara>
                </a14:m>
                <a:endParaRPr lang="en-US" sz="2400">
                  <a:solidFill>
                    <a:srgbClr val="FF0000"/>
                  </a:solidFill>
                </a:endParaRPr>
              </a:p>
            </p:txBody>
          </p:sp>
        </mc:Choice>
        <mc:Fallback xmlns="">
          <p:sp>
            <p:nvSpPr>
              <p:cNvPr id="5" name="TextBox 4">
                <a:extLst>
                  <a:ext uri="{FF2B5EF4-FFF2-40B4-BE49-F238E27FC236}">
                    <a16:creationId xmlns:a16="http://schemas.microsoft.com/office/drawing/2014/main" id="{1C894DDA-9325-984C-9AF1-0596B3AAFB43}"/>
                  </a:ext>
                </a:extLst>
              </p:cNvPr>
              <p:cNvSpPr txBox="1">
                <a:spLocks noRot="1" noChangeAspect="1" noMove="1" noResize="1" noEditPoints="1" noAdjustHandles="1" noChangeArrowheads="1" noChangeShapeType="1" noTextEdit="1"/>
              </p:cNvSpPr>
              <p:nvPr/>
            </p:nvSpPr>
            <p:spPr>
              <a:xfrm>
                <a:off x="2495600" y="2348880"/>
                <a:ext cx="4824536" cy="1315745"/>
              </a:xfrm>
              <a:prstGeom prst="rect">
                <a:avLst/>
              </a:prstGeom>
              <a:blipFill>
                <a:blip r:embed="rId5"/>
                <a:stretch>
                  <a:fillRect l="-1842" t="-3810" b="-47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7212E71-CAB0-4A49-9A86-32A3210393B7}"/>
                  </a:ext>
                </a:extLst>
              </p:cNvPr>
              <p:cNvSpPr txBox="1"/>
              <p:nvPr/>
            </p:nvSpPr>
            <p:spPr>
              <a:xfrm>
                <a:off x="2503612" y="3664625"/>
                <a:ext cx="4824536" cy="2169825"/>
              </a:xfrm>
              <a:prstGeom prst="rect">
                <a:avLst/>
              </a:prstGeom>
              <a:noFill/>
            </p:spPr>
            <p:txBody>
              <a:bodyPr wrap="square" rtlCol="0">
                <a:spAutoFit/>
              </a:bodyPr>
              <a:lstStyle/>
              <a:p>
                <a:pPr>
                  <a:spcAft>
                    <a:spcPts val="600"/>
                  </a:spcAft>
                </a:pPr>
                <a:r>
                  <a:rPr lang="en-US" sz="2400" dirty="0">
                    <a:solidFill>
                      <a:srgbClr val="FF0000"/>
                    </a:solidFill>
                  </a:rPr>
                  <a:t>Sketching the function shows, as expected that the LHS is zero at:</a:t>
                </a:r>
              </a:p>
              <a:p>
                <a:pPr>
                  <a:spcAft>
                    <a:spcPts val="600"/>
                  </a:spcAft>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=−2 </m:t>
                      </m:r>
                      <m:r>
                        <m:rPr>
                          <m:sty m:val="p"/>
                        </m:rPr>
                        <a:rPr lang="en-GB" sz="2400" b="0" i="0" smtClean="0">
                          <a:solidFill>
                            <a:srgbClr val="FF0000"/>
                          </a:solidFill>
                          <a:latin typeface="Cambria Math" panose="02040503050406030204" pitchFamily="18" charset="0"/>
                        </a:rPr>
                        <m:t>and</m:t>
                      </m:r>
                      <m:r>
                        <a:rPr lang="en-GB" sz="2400" b="0" i="1"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=1</m:t>
                      </m:r>
                    </m:oMath>
                  </m:oMathPara>
                </a14:m>
                <a:endParaRPr lang="en-US" sz="2400" dirty="0">
                  <a:solidFill>
                    <a:srgbClr val="FF0000"/>
                  </a:solidFill>
                </a:endParaRPr>
              </a:p>
              <a:p>
                <a:pPr>
                  <a:spcAft>
                    <a:spcPts val="600"/>
                  </a:spcAft>
                </a:pPr>
                <a:r>
                  <a:rPr lang="en-US" sz="2400" dirty="0">
                    <a:solidFill>
                      <a:srgbClr val="FF0000"/>
                    </a:solidFill>
                  </a:rPr>
                  <a:t> So in the region between </a:t>
                </a:r>
                <a14:m>
                  <m:oMath xmlns:m="http://schemas.openxmlformats.org/officeDocument/2006/math">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=−2</m:t>
                    </m:r>
                  </m:oMath>
                </a14:m>
                <a:endParaRPr lang="en-US" sz="2400" dirty="0">
                  <a:solidFill>
                    <a:srgbClr val="FF0000"/>
                  </a:solidFill>
                </a:endParaRPr>
              </a:p>
              <a:p>
                <a:pPr>
                  <a:spcAft>
                    <a:spcPts val="600"/>
                  </a:spcAft>
                </a:pPr>
                <a:r>
                  <a:rPr lang="en-US" sz="2400" dirty="0">
                    <a:solidFill>
                      <a:srgbClr val="FF0000"/>
                    </a:solidFill>
                  </a:rPr>
                  <a:t> and </a:t>
                </a:r>
                <a14:m>
                  <m:oMath xmlns:m="http://schemas.openxmlformats.org/officeDocument/2006/math">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=1</m:t>
                    </m:r>
                  </m:oMath>
                </a14:m>
                <a:r>
                  <a:rPr lang="en-US" sz="2400" dirty="0">
                    <a:solidFill>
                      <a:srgbClr val="FF0000"/>
                    </a:solidFill>
                  </a:rPr>
                  <a:t>, the inequality is true.</a:t>
                </a:r>
              </a:p>
            </p:txBody>
          </p:sp>
        </mc:Choice>
        <mc:Fallback xmlns="">
          <p:sp>
            <p:nvSpPr>
              <p:cNvPr id="6" name="TextBox 5">
                <a:extLst>
                  <a:ext uri="{FF2B5EF4-FFF2-40B4-BE49-F238E27FC236}">
                    <a16:creationId xmlns:a16="http://schemas.microsoft.com/office/drawing/2014/main" id="{47212E71-CAB0-4A49-9A86-32A3210393B7}"/>
                  </a:ext>
                </a:extLst>
              </p:cNvPr>
              <p:cNvSpPr txBox="1">
                <a:spLocks noRot="1" noChangeAspect="1" noMove="1" noResize="1" noEditPoints="1" noAdjustHandles="1" noChangeArrowheads="1" noChangeShapeType="1" noTextEdit="1"/>
              </p:cNvSpPr>
              <p:nvPr/>
            </p:nvSpPr>
            <p:spPr>
              <a:xfrm>
                <a:off x="2503612" y="3664625"/>
                <a:ext cx="4824536" cy="2169825"/>
              </a:xfrm>
              <a:prstGeom prst="rect">
                <a:avLst/>
              </a:prstGeom>
              <a:blipFill>
                <a:blip r:embed="rId6"/>
                <a:stretch>
                  <a:fillRect l="-1837" t="-2339" b="-5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E3DC940-4AA1-AB4E-BBFD-13AEBDC887B8}"/>
                  </a:ext>
                </a:extLst>
              </p:cNvPr>
              <p:cNvSpPr txBox="1"/>
              <p:nvPr/>
            </p:nvSpPr>
            <p:spPr>
              <a:xfrm>
                <a:off x="2567608" y="5846654"/>
                <a:ext cx="4824536" cy="769441"/>
              </a:xfrm>
              <a:prstGeom prst="rect">
                <a:avLst/>
              </a:prstGeom>
              <a:noFill/>
            </p:spPr>
            <p:txBody>
              <a:bodyPr wrap="square" rtlCol="0">
                <a:spAutoFit/>
              </a:bodyPr>
              <a:lstStyle/>
              <a:p>
                <a:r>
                  <a:rPr lang="en-US" sz="2400">
                    <a:solidFill>
                      <a:srgbClr val="FF0000"/>
                    </a:solidFill>
                  </a:rPr>
                  <a:t>Hence the solution is </a:t>
                </a:r>
                <a14:m>
                  <m:oMath xmlns:m="http://schemas.openxmlformats.org/officeDocument/2006/math">
                    <m:r>
                      <a:rPr lang="en-GB" sz="2400" b="0" i="1" smtClean="0">
                        <a:solidFill>
                          <a:srgbClr val="FF0000"/>
                        </a:solidFill>
                        <a:latin typeface="Cambria Math" panose="02040503050406030204" pitchFamily="18" charset="0"/>
                      </a:rPr>
                      <m:t>−2&lt;</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&lt;1</m:t>
                    </m:r>
                  </m:oMath>
                </a14:m>
                <a:endParaRPr lang="en-US" sz="2400">
                  <a:solidFill>
                    <a:srgbClr val="FF0000"/>
                  </a:solidFill>
                </a:endParaRPr>
              </a:p>
              <a:p>
                <a:endParaRPr lang="en-US"/>
              </a:p>
            </p:txBody>
          </p:sp>
        </mc:Choice>
        <mc:Fallback xmlns="">
          <p:sp>
            <p:nvSpPr>
              <p:cNvPr id="7" name="TextBox 6">
                <a:extLst>
                  <a:ext uri="{FF2B5EF4-FFF2-40B4-BE49-F238E27FC236}">
                    <a16:creationId xmlns:a16="http://schemas.microsoft.com/office/drawing/2014/main" id="{9E3DC940-4AA1-AB4E-BBFD-13AEBDC887B8}"/>
                  </a:ext>
                </a:extLst>
              </p:cNvPr>
              <p:cNvSpPr txBox="1">
                <a:spLocks noRot="1" noChangeAspect="1" noMove="1" noResize="1" noEditPoints="1" noAdjustHandles="1" noChangeArrowheads="1" noChangeShapeType="1" noTextEdit="1"/>
              </p:cNvSpPr>
              <p:nvPr/>
            </p:nvSpPr>
            <p:spPr>
              <a:xfrm>
                <a:off x="2567608" y="5846654"/>
                <a:ext cx="4824536" cy="769441"/>
              </a:xfrm>
              <a:prstGeom prst="rect">
                <a:avLst/>
              </a:prstGeom>
              <a:blipFill>
                <a:blip r:embed="rId7"/>
                <a:stretch>
                  <a:fillRect l="-1837" t="-4839"/>
                </a:stretch>
              </a:blipFill>
            </p:spPr>
            <p:txBody>
              <a:bodyPr/>
              <a:lstStyle/>
              <a:p>
                <a:r>
                  <a:rPr lang="en-US">
                    <a:noFill/>
                  </a:rPr>
                  <a:t> </a:t>
                </a:r>
              </a:p>
            </p:txBody>
          </p:sp>
        </mc:Fallback>
      </mc:AlternateContent>
    </p:spTree>
    <p:extLst>
      <p:ext uri="{BB962C8B-B14F-4D97-AF65-F5344CB8AC3E}">
        <p14:creationId xmlns:p14="http://schemas.microsoft.com/office/powerpoint/2010/main" val="9474430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3755739" y="706346"/>
            <a:ext cx="972108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a:solidFill>
                  <a:srgbClr val="FF0000"/>
                </a:solidFill>
              </a:rPr>
              <a:t>Here are some questions to check your progress; </a:t>
            </a:r>
          </a:p>
          <a:p>
            <a:r>
              <a:rPr lang="en-US" altLang="en-US" sz="2400">
                <a:solidFill>
                  <a:srgbClr val="FF0000"/>
                </a:solidFill>
              </a:rPr>
              <a:t>      there are more practice questions if needed.</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F6.3</a:t>
            </a:r>
            <a:r>
              <a:rPr lang="en-US" altLang="en-US" sz="2800" b="1" dirty="0"/>
              <a:t>: Fitness Check</a:t>
            </a:r>
          </a:p>
        </p:txBody>
      </p:sp>
      <p:sp>
        <p:nvSpPr>
          <p:cNvPr id="21" name="TextBox 20"/>
          <p:cNvSpPr txBox="1"/>
          <p:nvPr/>
        </p:nvSpPr>
        <p:spPr>
          <a:xfrm>
            <a:off x="5172075" y="6515100"/>
            <a:ext cx="184731" cy="400110"/>
          </a:xfrm>
          <a:prstGeom prst="rect">
            <a:avLst/>
          </a:prstGeom>
          <a:noFill/>
        </p:spPr>
        <p:txBody>
          <a:bodyPr wrap="none" rtlCol="0">
            <a:spAutoFit/>
          </a:bodyPr>
          <a:lstStyle/>
          <a:p>
            <a:endParaRPr lang="en-US"/>
          </a:p>
        </p:txBody>
      </p:sp>
      <p:sp>
        <p:nvSpPr>
          <p:cNvPr id="23" name="TextBox 7">
            <a:extLst>
              <a:ext uri="{FF2B5EF4-FFF2-40B4-BE49-F238E27FC236}">
                <a16:creationId xmlns:a16="http://schemas.microsoft.com/office/drawing/2014/main" id="{D71B9784-D0E6-304F-9783-F26E9A73CDCC}"/>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3</a:t>
            </a:r>
          </a:p>
        </p:txBody>
      </p:sp>
      <p:sp>
        <p:nvSpPr>
          <p:cNvPr id="2" name="TextBox 1">
            <a:extLst>
              <a:ext uri="{FF2B5EF4-FFF2-40B4-BE49-F238E27FC236}">
                <a16:creationId xmlns:a16="http://schemas.microsoft.com/office/drawing/2014/main" id="{BD86797D-EC97-6849-8D86-3476073C9387}"/>
              </a:ext>
            </a:extLst>
          </p:cNvPr>
          <p:cNvSpPr txBox="1"/>
          <p:nvPr/>
        </p:nvSpPr>
        <p:spPr>
          <a:xfrm>
            <a:off x="2783632" y="1537343"/>
            <a:ext cx="8640960" cy="577850"/>
          </a:xfrm>
          <a:prstGeom prst="rect">
            <a:avLst/>
          </a:prstGeom>
          <a:noFill/>
        </p:spPr>
        <p:txBody>
          <a:bodyPr wrap="square" rtlCol="0">
            <a:spAutoFit/>
          </a:bodyPr>
          <a:lstStyle/>
          <a:p>
            <a:pPr>
              <a:lnSpc>
                <a:spcPct val="150000"/>
              </a:lnSpc>
            </a:pPr>
            <a:r>
              <a:rPr lang="en-US" sz="2400"/>
              <a:t>        Solve these inequalities, using a sketch when helpful:     </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0860BDA-C36F-2044-8E01-4D1A7B7E643E}"/>
                  </a:ext>
                </a:extLst>
              </p:cNvPr>
              <p:cNvSpPr txBox="1"/>
              <p:nvPr/>
            </p:nvSpPr>
            <p:spPr>
              <a:xfrm>
                <a:off x="3072088" y="2115193"/>
                <a:ext cx="4199974" cy="3901709"/>
              </a:xfrm>
              <a:prstGeom prst="rect">
                <a:avLst/>
              </a:prstGeom>
              <a:noFill/>
            </p:spPr>
            <p:txBody>
              <a:bodyPr wrap="square" rtlCol="0">
                <a:spAutoFit/>
              </a:bodyPr>
              <a:lstStyle/>
              <a:p>
                <a:pPr>
                  <a:lnSpc>
                    <a:spcPct val="150000"/>
                  </a:lnSpc>
                </a:pPr>
                <a:r>
                  <a:rPr lang="en-US"/>
                  <a:t>        </a:t>
                </a:r>
                <a:r>
                  <a:rPr lang="en-US" sz="2400"/>
                  <a:t>a) </a:t>
                </a:r>
                <a14:m>
                  <m:oMath xmlns:m="http://schemas.openxmlformats.org/officeDocument/2006/math">
                    <m:sSup>
                      <m:sSupPr>
                        <m:ctrlPr>
                          <a:rPr lang="en-US" sz="2400" i="1">
                            <a:latin typeface="Cambria Math" panose="02040503050406030204" pitchFamily="18" charset="0"/>
                          </a:rPr>
                        </m:ctrlPr>
                      </m:sSupPr>
                      <m:e>
                        <m:r>
                          <a:rPr lang="en-GB" sz="2400" i="1">
                            <a:latin typeface="Cambria Math" panose="02040503050406030204" pitchFamily="18" charset="0"/>
                          </a:rPr>
                          <m:t>𝑥</m:t>
                        </m:r>
                      </m:e>
                      <m:sup>
                        <m:r>
                          <a:rPr lang="en-GB" sz="2400" i="1">
                            <a:latin typeface="Cambria Math" panose="02040503050406030204" pitchFamily="18" charset="0"/>
                          </a:rPr>
                          <m:t>2</m:t>
                        </m:r>
                      </m:sup>
                    </m:sSup>
                  </m:oMath>
                </a14:m>
                <a:r>
                  <a:rPr lang="en-US" sz="2400"/>
                  <a:t> ≥ 25</a:t>
                </a:r>
              </a:p>
              <a:p>
                <a:pPr>
                  <a:lnSpc>
                    <a:spcPct val="150000"/>
                  </a:lnSpc>
                </a:pPr>
                <a:r>
                  <a:rPr lang="en-US" sz="2400"/>
                  <a:t>       b) </a:t>
                </a:r>
                <a14:m>
                  <m:oMath xmlns:m="http://schemas.openxmlformats.org/officeDocument/2006/math">
                    <m:sSup>
                      <m:sSupPr>
                        <m:ctrlPr>
                          <a:rPr lang="en-US" sz="2400" i="1">
                            <a:latin typeface="Cambria Math" panose="02040503050406030204" pitchFamily="18" charset="0"/>
                          </a:rPr>
                        </m:ctrlPr>
                      </m:sSupPr>
                      <m:e>
                        <m:r>
                          <a:rPr lang="en-GB" sz="2400" i="1">
                            <a:latin typeface="Cambria Math" panose="02040503050406030204" pitchFamily="18" charset="0"/>
                          </a:rPr>
                          <m:t>𝑥</m:t>
                        </m:r>
                      </m:e>
                      <m:sup>
                        <m:r>
                          <a:rPr lang="en-GB" sz="2400" i="1">
                            <a:latin typeface="Cambria Math" panose="02040503050406030204" pitchFamily="18" charset="0"/>
                          </a:rPr>
                          <m:t>2</m:t>
                        </m:r>
                      </m:sup>
                    </m:sSup>
                  </m:oMath>
                </a14:m>
                <a:r>
                  <a:rPr lang="en-US" sz="2400"/>
                  <a:t> &lt; 0.25</a:t>
                </a:r>
              </a:p>
              <a:p>
                <a:pPr>
                  <a:lnSpc>
                    <a:spcPct val="150000"/>
                  </a:lnSpc>
                </a:pPr>
                <a:r>
                  <a:rPr lang="en-US" sz="2400"/>
                  <a:t>       c)  </a:t>
                </a:r>
                <a14:m>
                  <m:oMath xmlns:m="http://schemas.openxmlformats.org/officeDocument/2006/math">
                    <m:sSup>
                      <m:sSupPr>
                        <m:ctrlPr>
                          <a:rPr lang="en-US" sz="2400" i="1">
                            <a:latin typeface="Cambria Math" panose="02040503050406030204" pitchFamily="18" charset="0"/>
                          </a:rPr>
                        </m:ctrlPr>
                      </m:sSupPr>
                      <m:e>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i="1">
                        <a:latin typeface="Cambria Math" panose="02040503050406030204" pitchFamily="18" charset="0"/>
                      </a:rPr>
                      <m:t>+6≥22</m:t>
                    </m:r>
                  </m:oMath>
                </a14:m>
                <a:endParaRPr lang="en-GB" sz="2400"/>
              </a:p>
              <a:p>
                <a:pPr>
                  <a:lnSpc>
                    <a:spcPct val="150000"/>
                  </a:lnSpc>
                </a:pPr>
                <a:r>
                  <a:rPr lang="en-GB" sz="2400"/>
                  <a:t>	 d) </a:t>
                </a:r>
                <a14:m>
                  <m:oMath xmlns:m="http://schemas.openxmlformats.org/officeDocument/2006/math">
                    <m:r>
                      <a:rPr lang="en-GB" sz="2400" i="1">
                        <a:latin typeface="Cambria Math" panose="02040503050406030204" pitchFamily="18" charset="0"/>
                      </a:rPr>
                      <m:t>2</m:t>
                    </m:r>
                    <m:d>
                      <m:dPr>
                        <m:ctrlPr>
                          <a:rPr lang="en-GB" sz="2400" i="1">
                            <a:latin typeface="Cambria Math" panose="02040503050406030204" pitchFamily="18" charset="0"/>
                          </a:rPr>
                        </m:ctrlPr>
                      </m:dPr>
                      <m:e>
                        <m:sSup>
                          <m:sSupPr>
                            <m:ctrlPr>
                              <a:rPr lang="en-GB" sz="2400" i="1">
                                <a:latin typeface="Cambria Math" panose="02040503050406030204" pitchFamily="18" charset="0"/>
                              </a:rPr>
                            </m:ctrlPr>
                          </m:sSupPr>
                          <m:e>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i="1">
                            <a:latin typeface="Cambria Math" panose="02040503050406030204" pitchFamily="18" charset="0"/>
                          </a:rPr>
                          <m:t>−5</m:t>
                        </m:r>
                      </m:e>
                    </m:d>
                    <m:r>
                      <a:rPr lang="en-GB" sz="2400" i="1">
                        <a:latin typeface="Cambria Math" panose="02040503050406030204" pitchFamily="18" charset="0"/>
                      </a:rPr>
                      <m:t>&lt;8</m:t>
                    </m:r>
                  </m:oMath>
                </a14:m>
                <a:endParaRPr lang="en-GB" sz="2400"/>
              </a:p>
              <a:p>
                <a:pPr>
                  <a:lnSpc>
                    <a:spcPct val="150000"/>
                  </a:lnSpc>
                </a:pPr>
                <a:r>
                  <a:rPr lang="en-US" sz="2400"/>
                  <a:t>       e) </a:t>
                </a:r>
                <a14:m>
                  <m:oMath xmlns:m="http://schemas.openxmlformats.org/officeDocument/2006/math">
                    <m:d>
                      <m:dPr>
                        <m:ctrlPr>
                          <a:rPr lang="en-GB" sz="2400" i="1">
                            <a:latin typeface="Cambria Math" panose="02040503050406030204" pitchFamily="18" charset="0"/>
                          </a:rPr>
                        </m:ctrlPr>
                      </m:dPr>
                      <m:e>
                        <m:r>
                          <a:rPr lang="en-GB" sz="2400" i="1">
                            <a:latin typeface="Cambria Math" panose="02040503050406030204" pitchFamily="18" charset="0"/>
                          </a:rPr>
                          <m:t>𝑥</m:t>
                        </m:r>
                        <m:r>
                          <a:rPr lang="en-GB" sz="2400" i="1">
                            <a:latin typeface="Cambria Math" panose="02040503050406030204" pitchFamily="18" charset="0"/>
                          </a:rPr>
                          <m:t>−2</m:t>
                        </m:r>
                      </m:e>
                    </m:d>
                    <m:d>
                      <m:dPr>
                        <m:ctrlPr>
                          <a:rPr lang="en-GB" sz="2400" i="1">
                            <a:latin typeface="Cambria Math" panose="02040503050406030204" pitchFamily="18" charset="0"/>
                          </a:rPr>
                        </m:ctrlPr>
                      </m:dPr>
                      <m:e>
                        <m:r>
                          <a:rPr lang="en-GB" sz="2400" i="1">
                            <a:latin typeface="Cambria Math" panose="02040503050406030204" pitchFamily="18" charset="0"/>
                          </a:rPr>
                          <m:t>𝑥</m:t>
                        </m:r>
                        <m:r>
                          <a:rPr lang="en-GB" sz="2400" i="1">
                            <a:latin typeface="Cambria Math" panose="02040503050406030204" pitchFamily="18" charset="0"/>
                          </a:rPr>
                          <m:t>+3</m:t>
                        </m:r>
                      </m:e>
                    </m:d>
                    <m:r>
                      <a:rPr lang="en-GB" sz="2400" i="1">
                        <a:latin typeface="Cambria Math" panose="02040503050406030204" pitchFamily="18" charset="0"/>
                      </a:rPr>
                      <m:t>≥0</m:t>
                    </m:r>
                  </m:oMath>
                </a14:m>
                <a:endParaRPr lang="en-GB" sz="2400"/>
              </a:p>
              <a:p>
                <a:pPr>
                  <a:lnSpc>
                    <a:spcPct val="150000"/>
                  </a:lnSpc>
                </a:pPr>
                <a:r>
                  <a:rPr lang="en-US" sz="2400"/>
                  <a:t>       f)  </a:t>
                </a:r>
                <a14:m>
                  <m:oMath xmlns:m="http://schemas.openxmlformats.org/officeDocument/2006/math">
                    <m:sSup>
                      <m:sSupPr>
                        <m:ctrlPr>
                          <a:rPr lang="en-US" sz="2400" i="1">
                            <a:latin typeface="Cambria Math" panose="02040503050406030204" pitchFamily="18" charset="0"/>
                          </a:rPr>
                        </m:ctrlPr>
                      </m:sSupPr>
                      <m:e>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i="1">
                        <a:latin typeface="Cambria Math" panose="02040503050406030204" pitchFamily="18" charset="0"/>
                      </a:rPr>
                      <m:t>+</m:t>
                    </m:r>
                    <m:r>
                      <a:rPr lang="en-GB" sz="2400" i="1">
                        <a:latin typeface="Cambria Math" panose="02040503050406030204" pitchFamily="18" charset="0"/>
                      </a:rPr>
                      <m:t>𝑥</m:t>
                    </m:r>
                    <m:r>
                      <a:rPr lang="en-GB" sz="2400" i="1">
                        <a:latin typeface="Cambria Math" panose="02040503050406030204" pitchFamily="18" charset="0"/>
                      </a:rPr>
                      <m:t>−12&lt;0</m:t>
                    </m:r>
                  </m:oMath>
                </a14:m>
                <a:endParaRPr lang="en-GB" sz="2400"/>
              </a:p>
              <a:p>
                <a:pPr>
                  <a:lnSpc>
                    <a:spcPct val="150000"/>
                  </a:lnSpc>
                </a:pPr>
                <a:r>
                  <a:rPr lang="en-US" sz="2400"/>
                  <a:t>       g) </a:t>
                </a:r>
                <a14:m>
                  <m:oMath xmlns:m="http://schemas.openxmlformats.org/officeDocument/2006/math">
                    <m:r>
                      <a:rPr lang="en-GB" sz="2400" i="1">
                        <a:latin typeface="Cambria Math" panose="02040503050406030204" pitchFamily="18" charset="0"/>
                      </a:rPr>
                      <m:t>2</m:t>
                    </m:r>
                    <m:sSup>
                      <m:sSupPr>
                        <m:ctrlPr>
                          <a:rPr lang="en-GB" sz="2400" i="1">
                            <a:latin typeface="Cambria Math" panose="02040503050406030204" pitchFamily="18" charset="0"/>
                          </a:rPr>
                        </m:ctrlPr>
                      </m:sSupPr>
                      <m:e>
                        <m:r>
                          <a:rPr lang="en-GB" sz="2400" i="1">
                            <a:latin typeface="Cambria Math" panose="02040503050406030204" pitchFamily="18" charset="0"/>
                          </a:rPr>
                          <m:t>𝑥</m:t>
                        </m:r>
                      </m:e>
                      <m:sup>
                        <m:r>
                          <a:rPr lang="en-GB" sz="2400" i="1">
                            <a:latin typeface="Cambria Math" panose="02040503050406030204" pitchFamily="18" charset="0"/>
                          </a:rPr>
                          <m:t>2</m:t>
                        </m:r>
                      </m:sup>
                    </m:sSup>
                    <m:r>
                      <a:rPr lang="en-GB" sz="2400" i="1">
                        <a:latin typeface="Cambria Math" panose="02040503050406030204" pitchFamily="18" charset="0"/>
                      </a:rPr>
                      <m:t>+</m:t>
                    </m:r>
                    <m:r>
                      <a:rPr lang="en-GB" sz="2400" i="1">
                        <a:latin typeface="Cambria Math" panose="02040503050406030204" pitchFamily="18" charset="0"/>
                      </a:rPr>
                      <m:t>𝑥</m:t>
                    </m:r>
                    <m:r>
                      <a:rPr lang="en-GB" sz="2400" i="1">
                        <a:latin typeface="Cambria Math" panose="02040503050406030204" pitchFamily="18" charset="0"/>
                      </a:rPr>
                      <m:t>−6≤0</m:t>
                    </m:r>
                  </m:oMath>
                </a14:m>
                <a:endParaRPr lang="en-US" sz="2400"/>
              </a:p>
            </p:txBody>
          </p:sp>
        </mc:Choice>
        <mc:Fallback xmlns="">
          <p:sp>
            <p:nvSpPr>
              <p:cNvPr id="3" name="TextBox 2">
                <a:extLst>
                  <a:ext uri="{FF2B5EF4-FFF2-40B4-BE49-F238E27FC236}">
                    <a16:creationId xmlns:a16="http://schemas.microsoft.com/office/drawing/2014/main" id="{D0860BDA-C36F-2044-8E01-4D1A7B7E643E}"/>
                  </a:ext>
                </a:extLst>
              </p:cNvPr>
              <p:cNvSpPr txBox="1">
                <a:spLocks noRot="1" noChangeAspect="1" noMove="1" noResize="1" noEditPoints="1" noAdjustHandles="1" noChangeArrowheads="1" noChangeShapeType="1" noTextEdit="1"/>
              </p:cNvSpPr>
              <p:nvPr/>
            </p:nvSpPr>
            <p:spPr>
              <a:xfrm>
                <a:off x="3072088" y="2115193"/>
                <a:ext cx="4199974" cy="3901709"/>
              </a:xfrm>
              <a:prstGeom prst="rect">
                <a:avLst/>
              </a:prstGeom>
              <a:blipFill>
                <a:blip r:embed="rId3"/>
                <a:stretch>
                  <a:fillRect b="-2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FB4F685-8716-8042-9E23-483D52B0970C}"/>
                  </a:ext>
                </a:extLst>
              </p:cNvPr>
              <p:cNvSpPr txBox="1"/>
              <p:nvPr/>
            </p:nvSpPr>
            <p:spPr>
              <a:xfrm>
                <a:off x="7188841" y="2115193"/>
                <a:ext cx="3384376" cy="4884927"/>
              </a:xfrm>
              <a:prstGeom prst="rect">
                <a:avLst/>
              </a:prstGeom>
              <a:noFill/>
            </p:spPr>
            <p:txBody>
              <a:bodyPr wrap="square" rtlCol="0">
                <a:spAutoFit/>
              </a:bodyPr>
              <a:lstStyle/>
              <a:p>
                <a:pPr>
                  <a:spcAft>
                    <a:spcPts val="1500"/>
                  </a:spcAft>
                </a:pPr>
                <a14:m>
                  <m:oMathPara xmlns:m="http://schemas.openxmlformats.org/officeDocument/2006/math">
                    <m:oMathParaPr>
                      <m:jc m:val="left"/>
                    </m:oMathParaPr>
                    <m:oMath xmlns:m="http://schemas.openxmlformats.org/officeDocument/2006/math">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≤−5 </m:t>
                      </m:r>
                      <m:r>
                        <m:rPr>
                          <m:sty m:val="p"/>
                        </m:rPr>
                        <a:rPr lang="en-GB" sz="2400" b="0" i="0" smtClean="0">
                          <a:solidFill>
                            <a:srgbClr val="FF0000"/>
                          </a:solidFill>
                          <a:latin typeface="Cambria Math" panose="02040503050406030204" pitchFamily="18" charset="0"/>
                        </a:rPr>
                        <m:t>or</m:t>
                      </m:r>
                      <m:r>
                        <a:rPr lang="en-GB" sz="2400" b="0" i="1"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≥5</m:t>
                      </m:r>
                    </m:oMath>
                  </m:oMathPara>
                </a14:m>
                <a:endParaRPr lang="en-GB" sz="2400" b="0">
                  <a:solidFill>
                    <a:srgbClr val="FF0000"/>
                  </a:solidFill>
                </a:endParaRPr>
              </a:p>
              <a:p>
                <a:pPr>
                  <a:spcAft>
                    <a:spcPts val="1500"/>
                  </a:spcAft>
                </a:pPr>
                <a14:m>
                  <m:oMath xmlns:m="http://schemas.openxmlformats.org/officeDocument/2006/math">
                    <m:r>
                      <a:rPr lang="en-GB" sz="2400" i="1">
                        <a:solidFill>
                          <a:srgbClr val="FF0000"/>
                        </a:solidFill>
                        <a:latin typeface="Cambria Math" panose="02040503050406030204" pitchFamily="18" charset="0"/>
                      </a:rPr>
                      <m:t>− </m:t>
                    </m:r>
                  </m:oMath>
                </a14:m>
                <a:r>
                  <a:rPr lang="en-US" sz="2400">
                    <a:solidFill>
                      <a:srgbClr val="FF0000"/>
                    </a:solidFill>
                  </a:rPr>
                  <a:t>0.5 &lt; </a:t>
                </a:r>
                <a14:m>
                  <m:oMath xmlns:m="http://schemas.openxmlformats.org/officeDocument/2006/math">
                    <m:r>
                      <a:rPr lang="en-GB" sz="2400" i="1">
                        <a:solidFill>
                          <a:srgbClr val="FF0000"/>
                        </a:solidFill>
                        <a:latin typeface="Cambria Math" panose="02040503050406030204" pitchFamily="18" charset="0"/>
                      </a:rPr>
                      <m:t>𝑥</m:t>
                    </m:r>
                  </m:oMath>
                </a14:m>
                <a:r>
                  <a:rPr lang="en-US" sz="2400">
                    <a:solidFill>
                      <a:srgbClr val="FF0000"/>
                    </a:solidFill>
                  </a:rPr>
                  <a:t> &lt;0.5</a:t>
                </a:r>
              </a:p>
              <a:p>
                <a:pPr>
                  <a:spcAft>
                    <a:spcPts val="1500"/>
                  </a:spcAft>
                </a:pPr>
                <a14:m>
                  <m:oMathPara xmlns:m="http://schemas.openxmlformats.org/officeDocument/2006/math">
                    <m:oMathParaPr>
                      <m:jc m:val="left"/>
                    </m:oMathParaPr>
                    <m:oMath xmlns:m="http://schemas.openxmlformats.org/officeDocument/2006/math">
                      <m:r>
                        <a:rPr lang="en-GB" sz="2400" i="1">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4</m:t>
                      </m:r>
                      <m:r>
                        <a:rPr lang="en-GB" sz="2400" i="1">
                          <a:solidFill>
                            <a:srgbClr val="FF0000"/>
                          </a:solidFill>
                          <a:latin typeface="Cambria Math" panose="02040503050406030204" pitchFamily="18" charset="0"/>
                        </a:rPr>
                        <m:t> </m:t>
                      </m:r>
                      <m:r>
                        <m:rPr>
                          <m:sty m:val="p"/>
                        </m:rPr>
                        <a:rPr lang="en-GB" sz="2400" i="0">
                          <a:solidFill>
                            <a:srgbClr val="FF0000"/>
                          </a:solidFill>
                          <a:latin typeface="Cambria Math" panose="02040503050406030204" pitchFamily="18" charset="0"/>
                        </a:rPr>
                        <m:t>or</m:t>
                      </m:r>
                      <m:r>
                        <a:rPr lang="en-GB" sz="2400" i="1">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≥4</m:t>
                      </m:r>
                    </m:oMath>
                  </m:oMathPara>
                </a14:m>
                <a:endParaRPr lang="en-GB" sz="2400">
                  <a:solidFill>
                    <a:srgbClr val="FF0000"/>
                  </a:solidFill>
                </a:endParaRPr>
              </a:p>
              <a:p>
                <a:pPr>
                  <a:spcAft>
                    <a:spcPts val="1500"/>
                  </a:spcAft>
                </a:pPr>
                <a14:m>
                  <m:oMathPara xmlns:m="http://schemas.openxmlformats.org/officeDocument/2006/math">
                    <m:oMathParaPr>
                      <m:jc m:val="left"/>
                    </m:oMathParaPr>
                    <m:oMath xmlns:m="http://schemas.openxmlformats.org/officeDocument/2006/math">
                      <m:r>
                        <a:rPr lang="en-GB" sz="2400" b="0" i="1" smtClean="0">
                          <a:solidFill>
                            <a:srgbClr val="FF0000"/>
                          </a:solidFill>
                          <a:latin typeface="Cambria Math" panose="02040503050406030204" pitchFamily="18" charset="0"/>
                        </a:rPr>
                        <m:t>−3&lt;</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&lt;3</m:t>
                      </m:r>
                    </m:oMath>
                  </m:oMathPara>
                </a14:m>
                <a:endParaRPr lang="en-GB" sz="2400" b="0">
                  <a:solidFill>
                    <a:srgbClr val="FF0000"/>
                  </a:solidFill>
                </a:endParaRPr>
              </a:p>
              <a:p>
                <a:pPr>
                  <a:spcAft>
                    <a:spcPts val="1500"/>
                  </a:spcAft>
                </a:pPr>
                <a14:m>
                  <m:oMathPara xmlns:m="http://schemas.openxmlformats.org/officeDocument/2006/math">
                    <m:oMathParaPr>
                      <m:jc m:val="left"/>
                    </m:oMathParaPr>
                    <m:oMath xmlns:m="http://schemas.openxmlformats.org/officeDocument/2006/math">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≤−3 </m:t>
                      </m:r>
                      <m:r>
                        <m:rPr>
                          <m:sty m:val="p"/>
                        </m:rPr>
                        <a:rPr lang="en-GB" sz="2400" b="0" i="0" smtClean="0">
                          <a:solidFill>
                            <a:srgbClr val="FF0000"/>
                          </a:solidFill>
                          <a:latin typeface="Cambria Math" panose="02040503050406030204" pitchFamily="18" charset="0"/>
                        </a:rPr>
                        <m:t>or</m:t>
                      </m:r>
                      <m:r>
                        <a:rPr lang="en-GB" sz="2400" b="0" i="1"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≥2</m:t>
                      </m:r>
                    </m:oMath>
                  </m:oMathPara>
                </a14:m>
                <a:endParaRPr lang="en-GB" sz="2400" b="0">
                  <a:solidFill>
                    <a:srgbClr val="FF0000"/>
                  </a:solidFill>
                </a:endParaRPr>
              </a:p>
              <a:p>
                <a:pPr>
                  <a:spcAft>
                    <a:spcPts val="1200"/>
                  </a:spcAft>
                </a:pPr>
                <a14:m>
                  <m:oMathPara xmlns:m="http://schemas.openxmlformats.org/officeDocument/2006/math">
                    <m:oMathParaPr>
                      <m:jc m:val="left"/>
                    </m:oMathParaPr>
                    <m:oMath xmlns:m="http://schemas.openxmlformats.org/officeDocument/2006/math">
                      <m:r>
                        <a:rPr lang="en-GB" sz="2400" i="1">
                          <a:solidFill>
                            <a:srgbClr val="FF0000"/>
                          </a:solidFill>
                          <a:latin typeface="Cambria Math" panose="02040503050406030204" pitchFamily="18" charset="0"/>
                        </a:rPr>
                        <m:t>−3&lt;</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&lt;4</m:t>
                      </m:r>
                    </m:oMath>
                  </m:oMathPara>
                </a14:m>
                <a:endParaRPr lang="en-GB" sz="2400">
                  <a:solidFill>
                    <a:srgbClr val="FF0000"/>
                  </a:solidFill>
                </a:endParaRPr>
              </a:p>
              <a:p>
                <a:pPr>
                  <a:spcAft>
                    <a:spcPts val="1200"/>
                  </a:spcAft>
                </a:pPr>
                <a14:m>
                  <m:oMathPara xmlns:m="http://schemas.openxmlformats.org/officeDocument/2006/math">
                    <m:oMathParaPr>
                      <m:jc m:val="left"/>
                    </m:oMathParaPr>
                    <m:oMath xmlns:m="http://schemas.openxmlformats.org/officeDocument/2006/math">
                      <m:r>
                        <a:rPr lang="en-GB" sz="2400" b="0" i="1" smtClean="0">
                          <a:solidFill>
                            <a:srgbClr val="FF0000"/>
                          </a:solidFill>
                          <a:latin typeface="Cambria Math" panose="02040503050406030204" pitchFamily="18" charset="0"/>
                        </a:rPr>
                        <m:t>−2≤</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m:t>
                      </m:r>
                      <m:f>
                        <m:fPr>
                          <m:ctrlPr>
                            <a:rPr lang="en-GB" sz="2400" b="0" i="1" smtClean="0">
                              <a:solidFill>
                                <a:srgbClr val="FF0000"/>
                              </a:solidFill>
                              <a:latin typeface="Cambria Math" panose="02040503050406030204" pitchFamily="18" charset="0"/>
                            </a:rPr>
                          </m:ctrlPr>
                        </m:fPr>
                        <m:num>
                          <m:r>
                            <a:rPr lang="en-GB" sz="2400" b="0" i="1" smtClean="0">
                              <a:solidFill>
                                <a:srgbClr val="FF0000"/>
                              </a:solidFill>
                              <a:latin typeface="Cambria Math" panose="02040503050406030204" pitchFamily="18" charset="0"/>
                            </a:rPr>
                            <m:t>3</m:t>
                          </m:r>
                        </m:num>
                        <m:den>
                          <m:r>
                            <a:rPr lang="en-GB" sz="2400" b="0" i="1" smtClean="0">
                              <a:solidFill>
                                <a:srgbClr val="FF0000"/>
                              </a:solidFill>
                              <a:latin typeface="Cambria Math" panose="02040503050406030204" pitchFamily="18" charset="0"/>
                            </a:rPr>
                            <m:t>2</m:t>
                          </m:r>
                        </m:den>
                      </m:f>
                    </m:oMath>
                  </m:oMathPara>
                </a14:m>
                <a:endParaRPr lang="en-GB" sz="2400">
                  <a:solidFill>
                    <a:srgbClr val="FF0000"/>
                  </a:solidFill>
                </a:endParaRPr>
              </a:p>
              <a:p>
                <a:endParaRPr lang="en-GB"/>
              </a:p>
              <a:p>
                <a:endParaRPr lang="en-US"/>
              </a:p>
            </p:txBody>
          </p:sp>
        </mc:Choice>
        <mc:Fallback xmlns="">
          <p:sp>
            <p:nvSpPr>
              <p:cNvPr id="4" name="TextBox 3">
                <a:extLst>
                  <a:ext uri="{FF2B5EF4-FFF2-40B4-BE49-F238E27FC236}">
                    <a16:creationId xmlns:a16="http://schemas.microsoft.com/office/drawing/2014/main" id="{6FB4F685-8716-8042-9E23-483D52B0970C}"/>
                  </a:ext>
                </a:extLst>
              </p:cNvPr>
              <p:cNvSpPr txBox="1">
                <a:spLocks noRot="1" noChangeAspect="1" noMove="1" noResize="1" noEditPoints="1" noAdjustHandles="1" noChangeArrowheads="1" noChangeShapeType="1" noTextEdit="1"/>
              </p:cNvSpPr>
              <p:nvPr/>
            </p:nvSpPr>
            <p:spPr>
              <a:xfrm>
                <a:off x="7188841" y="2115193"/>
                <a:ext cx="3384376" cy="4884927"/>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9495495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F6.3: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third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http://szalonta.hu/ske/text/F6/skef6s3.html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F6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F6.3</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1152912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Graphical Approach to Inequalities</a:t>
            </a:r>
          </a:p>
        </p:txBody>
      </p:sp>
      <p:sp>
        <p:nvSpPr>
          <p:cNvPr id="2" name="TextBox 1"/>
          <p:cNvSpPr txBox="1"/>
          <p:nvPr/>
        </p:nvSpPr>
        <p:spPr>
          <a:xfrm>
            <a:off x="6329363" y="8186738"/>
            <a:ext cx="184731" cy="400110"/>
          </a:xfrm>
          <a:prstGeom prst="rect">
            <a:avLst/>
          </a:prstGeom>
          <a:noFill/>
        </p:spPr>
        <p:txBody>
          <a:bodyPr wrap="none" rtlCol="0">
            <a:spAutoFit/>
          </a:bodyPr>
          <a:lstStyle/>
          <a:p>
            <a:endParaRPr lang="en-US"/>
          </a:p>
        </p:txBody>
      </p:sp>
      <p:sp>
        <p:nvSpPr>
          <p:cNvPr id="12" name="TextBox 7">
            <a:extLst>
              <a:ext uri="{FF2B5EF4-FFF2-40B4-BE49-F238E27FC236}">
                <a16:creationId xmlns:a16="http://schemas.microsoft.com/office/drawing/2014/main" id="{12F2733F-4CC5-EF4A-8BDF-00E1A6DDD5E3}"/>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a:t>
            </a:r>
            <a:r>
              <a:rPr lang="en-US" altLang="en-US" b="1" dirty="0" smtClean="0">
                <a:solidFill>
                  <a:prstClr val="white"/>
                </a:solidFill>
              </a:rPr>
              <a:t>F6.</a:t>
            </a:r>
            <a:r>
              <a:rPr lang="en-US" altLang="en-US" b="1" dirty="0" smtClean="0">
                <a:solidFill>
                  <a:schemeClr val="bg1"/>
                </a:solidFill>
              </a:rPr>
              <a:t>4</a:t>
            </a:r>
            <a:endParaRPr lang="en-US" altLang="en-US" b="1" dirty="0">
              <a:solidFill>
                <a:schemeClr val="bg1"/>
              </a:solidFill>
            </a:endParaRPr>
          </a:p>
        </p:txBody>
      </p:sp>
      <p:pic>
        <p:nvPicPr>
          <p:cNvPr id="3" name="Picture 2">
            <a:extLst>
              <a:ext uri="{FF2B5EF4-FFF2-40B4-BE49-F238E27FC236}">
                <a16:creationId xmlns:a16="http://schemas.microsoft.com/office/drawing/2014/main" id="{212DC299-508C-7D4C-AE47-126EE99F1245}"/>
              </a:ext>
            </a:extLst>
          </p:cNvPr>
          <p:cNvPicPr>
            <a:picLocks noChangeAspect="1"/>
          </p:cNvPicPr>
          <p:nvPr/>
        </p:nvPicPr>
        <p:blipFill>
          <a:blip r:embed="rId3"/>
          <a:stretch>
            <a:fillRect/>
          </a:stretch>
        </p:blipFill>
        <p:spPr>
          <a:xfrm>
            <a:off x="7649327" y="908720"/>
            <a:ext cx="4542673" cy="4816450"/>
          </a:xfrm>
          <a:prstGeom prst="rect">
            <a:avLst/>
          </a:prstGeom>
        </p:spPr>
      </p:pic>
      <p:sp>
        <p:nvSpPr>
          <p:cNvPr id="4" name="TextBox 3">
            <a:extLst>
              <a:ext uri="{FF2B5EF4-FFF2-40B4-BE49-F238E27FC236}">
                <a16:creationId xmlns:a16="http://schemas.microsoft.com/office/drawing/2014/main" id="{FA556009-916C-1944-A15F-42236C359AD7}"/>
              </a:ext>
            </a:extLst>
          </p:cNvPr>
          <p:cNvSpPr txBox="1"/>
          <p:nvPr/>
        </p:nvSpPr>
        <p:spPr>
          <a:xfrm>
            <a:off x="2567608" y="1255044"/>
            <a:ext cx="4320480" cy="1200329"/>
          </a:xfrm>
          <a:prstGeom prst="rect">
            <a:avLst/>
          </a:prstGeom>
          <a:noFill/>
        </p:spPr>
        <p:txBody>
          <a:bodyPr wrap="square" rtlCol="0">
            <a:spAutoFit/>
          </a:bodyPr>
          <a:lstStyle/>
          <a:p>
            <a:r>
              <a:rPr lang="en-US" sz="2400" dirty="0"/>
              <a:t>When an inequality involves </a:t>
            </a:r>
            <a:r>
              <a:rPr lang="en-US" sz="2400" dirty="0" smtClean="0"/>
              <a:t/>
            </a:r>
            <a:br>
              <a:rPr lang="en-US" sz="2400" dirty="0" smtClean="0"/>
            </a:br>
            <a:r>
              <a:rPr lang="en-US" sz="2400" dirty="0" smtClean="0"/>
              <a:t>2 </a:t>
            </a:r>
            <a:r>
              <a:rPr lang="en-US" sz="2400" dirty="0"/>
              <a:t>variables, we can represent in a region on a graph.</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EB9C09F-C4A3-AC4B-A98C-9C7141C30C8D}"/>
                  </a:ext>
                </a:extLst>
              </p:cNvPr>
              <p:cNvSpPr txBox="1"/>
              <p:nvPr/>
            </p:nvSpPr>
            <p:spPr>
              <a:xfrm>
                <a:off x="2567608" y="2641742"/>
                <a:ext cx="4135750" cy="1200329"/>
              </a:xfrm>
              <a:prstGeom prst="rect">
                <a:avLst/>
              </a:prstGeom>
              <a:noFill/>
            </p:spPr>
            <p:txBody>
              <a:bodyPr wrap="square" rtlCol="0">
                <a:spAutoFit/>
              </a:bodyPr>
              <a:lstStyle/>
              <a:p>
                <a:r>
                  <a:rPr lang="en-US" sz="2400" dirty="0"/>
                  <a:t>For example, the inequality </a:t>
                </a:r>
              </a:p>
              <a:p>
                <a:r>
                  <a:rPr lang="en-US" sz="2400" dirty="0"/>
                  <a:t>       </a:t>
                </a:r>
                <a14:m>
                  <m:oMath xmlns:m="http://schemas.openxmlformats.org/officeDocument/2006/math">
                    <m:r>
                      <a:rPr lang="en-GB" sz="2400" b="0" i="1" smtClean="0">
                        <a:latin typeface="Cambria Math" panose="02040503050406030204" pitchFamily="18" charset="0"/>
                      </a:rPr>
                      <m:t>𝑥</m:t>
                    </m:r>
                    <m:r>
                      <a:rPr lang="en-GB" sz="2400" b="0" i="1" smtClean="0">
                        <a:latin typeface="Cambria Math" panose="02040503050406030204" pitchFamily="18" charset="0"/>
                      </a:rPr>
                      <m:t>+</m:t>
                    </m:r>
                    <m:r>
                      <a:rPr lang="en-GB" sz="2400" b="0" i="1" smtClean="0">
                        <a:latin typeface="Cambria Math" panose="02040503050406030204" pitchFamily="18" charset="0"/>
                      </a:rPr>
                      <m:t>𝑦</m:t>
                    </m:r>
                    <m:r>
                      <a:rPr lang="en-GB" sz="2400" b="0" i="1" smtClean="0">
                        <a:latin typeface="Cambria Math" panose="02040503050406030204" pitchFamily="18" charset="0"/>
                      </a:rPr>
                      <m:t>≥4</m:t>
                    </m:r>
                  </m:oMath>
                </a14:m>
                <a:endParaRPr lang="en-GB" sz="2400" b="0" dirty="0"/>
              </a:p>
              <a:p>
                <a:r>
                  <a:rPr lang="en-US" sz="2400" dirty="0"/>
                  <a:t>Is shown opposite.</a:t>
                </a:r>
              </a:p>
            </p:txBody>
          </p:sp>
        </mc:Choice>
        <mc:Fallback xmlns="">
          <p:sp>
            <p:nvSpPr>
              <p:cNvPr id="5" name="TextBox 4">
                <a:extLst>
                  <a:ext uri="{FF2B5EF4-FFF2-40B4-BE49-F238E27FC236}">
                    <a16:creationId xmlns:a16="http://schemas.microsoft.com/office/drawing/2014/main" id="{AEB9C09F-C4A3-AC4B-A98C-9C7141C30C8D}"/>
                  </a:ext>
                </a:extLst>
              </p:cNvPr>
              <p:cNvSpPr txBox="1">
                <a:spLocks noRot="1" noChangeAspect="1" noMove="1" noResize="1" noEditPoints="1" noAdjustHandles="1" noChangeArrowheads="1" noChangeShapeType="1" noTextEdit="1"/>
              </p:cNvSpPr>
              <p:nvPr/>
            </p:nvSpPr>
            <p:spPr>
              <a:xfrm>
                <a:off x="2567608" y="2641742"/>
                <a:ext cx="4135750" cy="1200329"/>
              </a:xfrm>
              <a:prstGeom prst="rect">
                <a:avLst/>
              </a:prstGeom>
              <a:blipFill>
                <a:blip r:embed="rId4"/>
                <a:stretch>
                  <a:fillRect l="-2141" t="-3125" b="-9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5B1236F-DAC0-B343-BD30-EFB3F8B8DC89}"/>
                  </a:ext>
                </a:extLst>
              </p:cNvPr>
              <p:cNvSpPr txBox="1"/>
              <p:nvPr/>
            </p:nvSpPr>
            <p:spPr>
              <a:xfrm>
                <a:off x="2539467" y="3929169"/>
                <a:ext cx="4752528" cy="1938992"/>
              </a:xfrm>
              <a:prstGeom prst="rect">
                <a:avLst/>
              </a:prstGeom>
              <a:noFill/>
            </p:spPr>
            <p:txBody>
              <a:bodyPr wrap="square" rtlCol="0">
                <a:spAutoFit/>
              </a:bodyPr>
              <a:lstStyle/>
              <a:p>
                <a:r>
                  <a:rPr lang="en-US" sz="2400" dirty="0"/>
                  <a:t>The coordinates of any point in the shaded area satisfy </a:t>
                </a:r>
                <a14:m>
                  <m:oMath xmlns:m="http://schemas.openxmlformats.org/officeDocument/2006/math">
                    <m:r>
                      <a:rPr lang="en-GB" sz="2400" i="1">
                        <a:latin typeface="Cambria Math" panose="02040503050406030204" pitchFamily="18" charset="0"/>
                      </a:rPr>
                      <m:t>𝑥</m:t>
                    </m:r>
                    <m:r>
                      <a:rPr lang="en-GB" sz="2400" i="1">
                        <a:latin typeface="Cambria Math" panose="02040503050406030204" pitchFamily="18" charset="0"/>
                      </a:rPr>
                      <m:t>+</m:t>
                    </m:r>
                    <m:r>
                      <a:rPr lang="en-GB" sz="2400" i="1">
                        <a:latin typeface="Cambria Math" panose="02040503050406030204" pitchFamily="18" charset="0"/>
                      </a:rPr>
                      <m:t>𝑦</m:t>
                    </m:r>
                    <m:r>
                      <a:rPr lang="en-GB" sz="2400" i="1">
                        <a:latin typeface="Cambria Math" panose="02040503050406030204" pitchFamily="18" charset="0"/>
                      </a:rPr>
                      <m:t>≥4</m:t>
                    </m:r>
                  </m:oMath>
                </a14:m>
                <a:endParaRPr lang="en-GB" sz="2400" dirty="0"/>
              </a:p>
              <a:p>
                <a:r>
                  <a:rPr lang="en-GB" sz="2400" dirty="0"/>
                  <a:t>Whilst the coordinates of any point on the line satisfy:</a:t>
                </a:r>
              </a:p>
              <a:p>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𝑥</m:t>
                      </m:r>
                      <m:r>
                        <a:rPr lang="en-GB" sz="2400" i="1">
                          <a:latin typeface="Cambria Math" panose="02040503050406030204" pitchFamily="18" charset="0"/>
                        </a:rPr>
                        <m:t>+</m:t>
                      </m:r>
                      <m:r>
                        <a:rPr lang="en-GB" sz="2400" i="1">
                          <a:latin typeface="Cambria Math" panose="02040503050406030204" pitchFamily="18" charset="0"/>
                        </a:rPr>
                        <m:t>𝑦</m:t>
                      </m:r>
                      <m:r>
                        <a:rPr lang="en-GB" sz="2400" b="0" i="1" smtClean="0">
                          <a:latin typeface="Cambria Math" panose="02040503050406030204" pitchFamily="18" charset="0"/>
                        </a:rPr>
                        <m:t>=</m:t>
                      </m:r>
                      <m:r>
                        <a:rPr lang="en-GB" sz="2400" i="1">
                          <a:latin typeface="Cambria Math" panose="02040503050406030204" pitchFamily="18" charset="0"/>
                        </a:rPr>
                        <m:t>4</m:t>
                      </m:r>
                    </m:oMath>
                  </m:oMathPara>
                </a14:m>
                <a:endParaRPr lang="en-GB" sz="2400" dirty="0"/>
              </a:p>
            </p:txBody>
          </p:sp>
        </mc:Choice>
        <mc:Fallback xmlns="">
          <p:sp>
            <p:nvSpPr>
              <p:cNvPr id="6" name="TextBox 5">
                <a:extLst>
                  <a:ext uri="{FF2B5EF4-FFF2-40B4-BE49-F238E27FC236}">
                    <a16:creationId xmlns:a16="http://schemas.microsoft.com/office/drawing/2014/main" id="{F5B1236F-DAC0-B343-BD30-EFB3F8B8DC89}"/>
                  </a:ext>
                </a:extLst>
              </p:cNvPr>
              <p:cNvSpPr txBox="1">
                <a:spLocks noRot="1" noChangeAspect="1" noMove="1" noResize="1" noEditPoints="1" noAdjustHandles="1" noChangeArrowheads="1" noChangeShapeType="1" noTextEdit="1"/>
              </p:cNvSpPr>
              <p:nvPr/>
            </p:nvSpPr>
            <p:spPr>
              <a:xfrm>
                <a:off x="2539467" y="3929169"/>
                <a:ext cx="4752528" cy="1938992"/>
              </a:xfrm>
              <a:prstGeom prst="rect">
                <a:avLst/>
              </a:prstGeom>
              <a:blipFill>
                <a:blip r:embed="rId5"/>
                <a:stretch>
                  <a:fillRect l="-1867" t="-1948" b="-1948"/>
                </a:stretch>
              </a:blipFill>
            </p:spPr>
            <p:txBody>
              <a:bodyPr/>
              <a:lstStyle/>
              <a:p>
                <a:r>
                  <a:rPr lang="en-US">
                    <a:noFill/>
                  </a:rPr>
                  <a:t> </a:t>
                </a:r>
              </a:p>
            </p:txBody>
          </p:sp>
        </mc:Fallback>
      </mc:AlternateContent>
    </p:spTree>
    <p:extLst>
      <p:ext uri="{BB962C8B-B14F-4D97-AF65-F5344CB8AC3E}">
        <p14:creationId xmlns:p14="http://schemas.microsoft.com/office/powerpoint/2010/main" val="221414525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Graphical Approach to Inequalities</a:t>
            </a:r>
          </a:p>
        </p:txBody>
      </p:sp>
      <p:sp>
        <p:nvSpPr>
          <p:cNvPr id="2" name="TextBox 1"/>
          <p:cNvSpPr txBox="1"/>
          <p:nvPr/>
        </p:nvSpPr>
        <p:spPr>
          <a:xfrm>
            <a:off x="6329363" y="8186738"/>
            <a:ext cx="184731" cy="400110"/>
          </a:xfrm>
          <a:prstGeom prst="rect">
            <a:avLst/>
          </a:prstGeom>
          <a:noFill/>
        </p:spPr>
        <p:txBody>
          <a:bodyPr wrap="none" rtlCol="0">
            <a:spAutoFit/>
          </a:bodyPr>
          <a:lstStyle/>
          <a:p>
            <a:endParaRPr lang="en-US"/>
          </a:p>
        </p:txBody>
      </p:sp>
      <p:sp>
        <p:nvSpPr>
          <p:cNvPr id="12" name="TextBox 7">
            <a:extLst>
              <a:ext uri="{FF2B5EF4-FFF2-40B4-BE49-F238E27FC236}">
                <a16:creationId xmlns:a16="http://schemas.microsoft.com/office/drawing/2014/main" id="{12F2733F-4CC5-EF4A-8BDF-00E1A6DDD5E3}"/>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4</a:t>
            </a:r>
          </a:p>
        </p:txBody>
      </p:sp>
      <p:pic>
        <p:nvPicPr>
          <p:cNvPr id="7" name="Picture 6">
            <a:extLst>
              <a:ext uri="{FF2B5EF4-FFF2-40B4-BE49-F238E27FC236}">
                <a16:creationId xmlns:a16="http://schemas.microsoft.com/office/drawing/2014/main" id="{F4555E04-0569-484D-8A37-CC71DFD83A64}"/>
              </a:ext>
            </a:extLst>
          </p:cNvPr>
          <p:cNvPicPr>
            <a:picLocks noChangeAspect="1"/>
          </p:cNvPicPr>
          <p:nvPr/>
        </p:nvPicPr>
        <p:blipFill>
          <a:blip r:embed="rId3"/>
          <a:stretch>
            <a:fillRect/>
          </a:stretch>
        </p:blipFill>
        <p:spPr>
          <a:xfrm>
            <a:off x="6816080" y="1057959"/>
            <a:ext cx="5140942" cy="5295391"/>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51548A0-3B48-D446-8BB0-6BBDDB6E610B}"/>
                  </a:ext>
                </a:extLst>
              </p:cNvPr>
              <p:cNvSpPr txBox="1"/>
              <p:nvPr/>
            </p:nvSpPr>
            <p:spPr>
              <a:xfrm>
                <a:off x="2567608" y="1439327"/>
                <a:ext cx="4176464" cy="4170372"/>
              </a:xfrm>
              <a:prstGeom prst="rect">
                <a:avLst/>
              </a:prstGeom>
              <a:noFill/>
            </p:spPr>
            <p:txBody>
              <a:bodyPr wrap="square" rtlCol="0">
                <a:spAutoFit/>
              </a:bodyPr>
              <a:lstStyle/>
              <a:p>
                <a:pPr>
                  <a:spcAft>
                    <a:spcPts val="600"/>
                  </a:spcAft>
                </a:pPr>
                <a:r>
                  <a:rPr lang="en-US" sz="2400" dirty="0"/>
                  <a:t>Note that if the inequality was a strict inequality, that is:</a:t>
                </a:r>
              </a:p>
              <a:p>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𝑥</m:t>
                      </m:r>
                      <m:r>
                        <a:rPr lang="en-GB" sz="2400" i="1">
                          <a:latin typeface="Cambria Math" panose="02040503050406030204" pitchFamily="18" charset="0"/>
                        </a:rPr>
                        <m:t>+</m:t>
                      </m:r>
                      <m:r>
                        <a:rPr lang="en-GB" sz="2400" i="1">
                          <a:latin typeface="Cambria Math" panose="02040503050406030204" pitchFamily="18" charset="0"/>
                        </a:rPr>
                        <m:t>𝑦</m:t>
                      </m:r>
                      <m:r>
                        <a:rPr lang="en-GB" sz="2400" b="0" i="1" smtClean="0">
                          <a:latin typeface="Cambria Math" panose="02040503050406030204" pitchFamily="18" charset="0"/>
                        </a:rPr>
                        <m:t>&gt;</m:t>
                      </m:r>
                      <m:r>
                        <a:rPr lang="en-GB" sz="2400" i="1">
                          <a:latin typeface="Cambria Math" panose="02040503050406030204" pitchFamily="18" charset="0"/>
                        </a:rPr>
                        <m:t>4</m:t>
                      </m:r>
                    </m:oMath>
                  </m:oMathPara>
                </a14:m>
                <a:endParaRPr lang="en-GB" sz="2400" dirty="0"/>
              </a:p>
              <a:p>
                <a:endParaRPr lang="en-US" dirty="0"/>
              </a:p>
              <a:p>
                <a:r>
                  <a:rPr lang="en-US" sz="2400" dirty="0"/>
                  <a:t>then we use a dashed line to indicate that points actually on the line do not satisfy the inequality</a:t>
                </a:r>
              </a:p>
              <a:p>
                <a:endParaRPr lang="en-US" sz="2400" dirty="0"/>
              </a:p>
              <a:p>
                <a:r>
                  <a:rPr lang="en-US" sz="2400" dirty="0"/>
                  <a:t>This is shown on the diagram opposite</a:t>
                </a:r>
              </a:p>
            </p:txBody>
          </p:sp>
        </mc:Choice>
        <mc:Fallback xmlns="">
          <p:sp>
            <p:nvSpPr>
              <p:cNvPr id="8" name="TextBox 7">
                <a:extLst>
                  <a:ext uri="{FF2B5EF4-FFF2-40B4-BE49-F238E27FC236}">
                    <a16:creationId xmlns:a16="http://schemas.microsoft.com/office/drawing/2014/main" id="{751548A0-3B48-D446-8BB0-6BBDDB6E610B}"/>
                  </a:ext>
                </a:extLst>
              </p:cNvPr>
              <p:cNvSpPr txBox="1">
                <a:spLocks noRot="1" noChangeAspect="1" noMove="1" noResize="1" noEditPoints="1" noAdjustHandles="1" noChangeArrowheads="1" noChangeShapeType="1" noTextEdit="1"/>
              </p:cNvSpPr>
              <p:nvPr/>
            </p:nvSpPr>
            <p:spPr>
              <a:xfrm>
                <a:off x="2567608" y="1439327"/>
                <a:ext cx="4176464" cy="4170372"/>
              </a:xfrm>
              <a:prstGeom prst="rect">
                <a:avLst/>
              </a:prstGeom>
              <a:blipFill>
                <a:blip r:embed="rId4"/>
                <a:stretch>
                  <a:fillRect l="-2121" t="-909" r="-3939" b="-2121"/>
                </a:stretch>
              </a:blipFill>
            </p:spPr>
            <p:txBody>
              <a:bodyPr/>
              <a:lstStyle/>
              <a:p>
                <a:r>
                  <a:rPr lang="en-US">
                    <a:noFill/>
                  </a:rPr>
                  <a:t> </a:t>
                </a:r>
              </a:p>
            </p:txBody>
          </p:sp>
        </mc:Fallback>
      </mc:AlternateContent>
    </p:spTree>
    <p:extLst>
      <p:ext uri="{BB962C8B-B14F-4D97-AF65-F5344CB8AC3E}">
        <p14:creationId xmlns:p14="http://schemas.microsoft.com/office/powerpoint/2010/main" val="402254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CF46CCE3-72A7-FF4E-B2E5-8376CDB8391C}"/>
              </a:ext>
            </a:extLst>
          </p:cNvPr>
          <p:cNvSpPr txBox="1">
            <a:spLocks noChangeArrowheads="1"/>
          </p:cNvSpPr>
          <p:nvPr/>
        </p:nvSpPr>
        <p:spPr bwMode="auto">
          <a:xfrm>
            <a:off x="2279576" y="12885"/>
            <a:ext cx="99124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Solving Inequalities</a:t>
            </a:r>
          </a:p>
        </p:txBody>
      </p:sp>
      <p:sp>
        <p:nvSpPr>
          <p:cNvPr id="15363" name="TextBox 7">
            <a:extLst>
              <a:ext uri="{FF2B5EF4-FFF2-40B4-BE49-F238E27FC236}">
                <a16:creationId xmlns:a16="http://schemas.microsoft.com/office/drawing/2014/main" id="{152E2992-B97B-DB45-9546-9E4CDD56077D}"/>
              </a:ext>
            </a:extLst>
          </p:cNvPr>
          <p:cNvSpPr txBox="1">
            <a:spLocks noChangeArrowheads="1"/>
          </p:cNvSpPr>
          <p:nvPr/>
        </p:nvSpPr>
        <p:spPr bwMode="auto">
          <a:xfrm>
            <a:off x="0" y="115888"/>
            <a:ext cx="220756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F </a:t>
            </a:r>
          </a:p>
          <a:p>
            <a:pPr algn="ctr">
              <a:spcAft>
                <a:spcPts val="600"/>
              </a:spcAft>
            </a:pPr>
            <a:r>
              <a:rPr lang="en-US" altLang="en-US" b="1" dirty="0">
                <a:solidFill>
                  <a:schemeClr val="bg1"/>
                </a:solidFill>
              </a:rPr>
              <a:t>Unit </a:t>
            </a:r>
            <a:r>
              <a:rPr lang="en-US" altLang="en-US" b="1" dirty="0" smtClean="0">
                <a:solidFill>
                  <a:schemeClr val="bg1"/>
                </a:solidFill>
              </a:rPr>
              <a:t>F6</a:t>
            </a:r>
            <a:endParaRPr lang="en-US" altLang="en-US" b="1" dirty="0">
              <a:solidFill>
                <a:schemeClr val="bg1"/>
              </a:solidFill>
            </a:endParaRPr>
          </a:p>
        </p:txBody>
      </p:sp>
      <p:sp>
        <p:nvSpPr>
          <p:cNvPr id="15364" name="TextBox 1">
            <a:extLst>
              <a:ext uri="{FF2B5EF4-FFF2-40B4-BE49-F238E27FC236}">
                <a16:creationId xmlns:a16="http://schemas.microsoft.com/office/drawing/2014/main" id="{B5F46D1C-97CB-8A4A-A6DF-BEF6F4E906C9}"/>
              </a:ext>
            </a:extLst>
          </p:cNvPr>
          <p:cNvSpPr txBox="1">
            <a:spLocks noChangeArrowheads="1"/>
          </p:cNvSpPr>
          <p:nvPr/>
        </p:nvSpPr>
        <p:spPr bwMode="auto">
          <a:xfrm>
            <a:off x="3071664" y="920433"/>
            <a:ext cx="777686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t>      Solving Inequalities is another key part of algebra. </a:t>
            </a:r>
          </a:p>
          <a:p>
            <a:endParaRPr lang="en-US" altLang="en-US" sz="2400" dirty="0"/>
          </a:p>
          <a:p>
            <a:pPr algn="ctr"/>
            <a:r>
              <a:rPr lang="en-US" altLang="en-US" sz="2400" dirty="0"/>
              <a:t>You have five sections to work through.</a:t>
            </a:r>
          </a:p>
          <a:p>
            <a:pPr algn="ctr"/>
            <a:r>
              <a:rPr lang="en-US" altLang="en-US" sz="2400" dirty="0"/>
              <a:t>There are fitness tests for each section, audits </a:t>
            </a:r>
          </a:p>
          <a:p>
            <a:pPr algn="ctr"/>
            <a:r>
              <a:rPr lang="en-US" altLang="en-US" sz="2400" dirty="0"/>
              <a:t>and interactive examples and exercises</a:t>
            </a:r>
          </a:p>
        </p:txBody>
      </p:sp>
      <p:sp>
        <p:nvSpPr>
          <p:cNvPr id="15365" name="TextBox 2">
            <a:extLst>
              <a:ext uri="{FF2B5EF4-FFF2-40B4-BE49-F238E27FC236}">
                <a16:creationId xmlns:a16="http://schemas.microsoft.com/office/drawing/2014/main" id="{49C288C9-FC2B-1C4A-A0A9-6BE06E56F896}"/>
              </a:ext>
            </a:extLst>
          </p:cNvPr>
          <p:cNvSpPr txBox="1">
            <a:spLocks noChangeArrowheads="1"/>
          </p:cNvSpPr>
          <p:nvPr/>
        </p:nvSpPr>
        <p:spPr bwMode="auto">
          <a:xfrm>
            <a:off x="3879057" y="2996952"/>
            <a:ext cx="671346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000">
                <a:solidFill>
                  <a:schemeClr val="tx1"/>
                </a:solidFill>
                <a:latin typeface="Arial" panose="020B0604020202020204" pitchFamily="34" charset="0"/>
                <a:ea typeface="ＭＳ Ｐゴシック" panose="020B0600070205080204" pitchFamily="34" charset="-128"/>
              </a:defRPr>
            </a:lvl1pPr>
            <a:lvl2pPr>
              <a:defRPr sz="2000">
                <a:solidFill>
                  <a:schemeClr val="tx1"/>
                </a:solidFill>
                <a:latin typeface="Arial" panose="020B0604020202020204" pitchFamily="34" charset="0"/>
                <a:ea typeface="ＭＳ Ｐゴシック" panose="020B0600070205080204" pitchFamily="34" charset="-128"/>
              </a:defRPr>
            </a:lvl2pPr>
            <a:lvl3pPr>
              <a:defRPr sz="2000">
                <a:solidFill>
                  <a:schemeClr val="tx1"/>
                </a:solidFill>
                <a:latin typeface="Arial" panose="020B0604020202020204" pitchFamily="34" charset="0"/>
                <a:ea typeface="ＭＳ Ｐゴシック" panose="020B0600070205080204" pitchFamily="34" charset="-128"/>
              </a:defRPr>
            </a:lvl3pPr>
            <a:lvl4pPr>
              <a:defRPr sz="2000">
                <a:solidFill>
                  <a:schemeClr val="tx1"/>
                </a:solidFill>
                <a:latin typeface="Arial" panose="020B0604020202020204" pitchFamily="34" charset="0"/>
                <a:ea typeface="ＭＳ Ｐゴシック" panose="020B0600070205080204" pitchFamily="34" charset="-128"/>
              </a:defRPr>
            </a:lvl4pPr>
            <a:lvl5pPr>
              <a:defRPr sz="2000">
                <a:solidFill>
                  <a:schemeClr val="tx1"/>
                </a:solidFill>
                <a:latin typeface="Arial" panose="020B0604020202020204" pitchFamily="34" charset="0"/>
                <a:ea typeface="ＭＳ Ｐゴシック" panose="020B0600070205080204" pitchFamily="34" charset="-128"/>
              </a:defRPr>
            </a:lvl5pPr>
            <a:lvl6pPr marL="25146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6pPr>
            <a:lvl7pPr marL="29718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7pPr>
            <a:lvl8pPr marL="34290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8pPr>
            <a:lvl9pPr marL="3886200" indent="-228600" defTabSz="449263" eaLnBrk="0" fontAlgn="base" hangingPunct="0">
              <a:spcBef>
                <a:spcPct val="0"/>
              </a:spcBef>
              <a:spcAft>
                <a:spcPct val="0"/>
              </a:spcAft>
              <a:defRPr sz="2000">
                <a:solidFill>
                  <a:schemeClr val="tx1"/>
                </a:solidFill>
                <a:latin typeface="Arial" panose="020B0604020202020204" pitchFamily="34" charset="0"/>
                <a:ea typeface="ＭＳ Ｐゴシック" panose="020B0600070205080204" pitchFamily="34" charset="-128"/>
              </a:defRPr>
            </a:lvl9pPr>
          </a:lstStyle>
          <a:p>
            <a:pPr>
              <a:buFontTx/>
              <a:buAutoNum type="arabicPeriod"/>
            </a:pPr>
            <a:r>
              <a:rPr lang="en-US" altLang="en-US" sz="2400" dirty="0"/>
              <a:t>Inequalities on a Number Line</a:t>
            </a:r>
          </a:p>
          <a:p>
            <a:pPr>
              <a:buFontTx/>
              <a:buAutoNum type="arabicPeriod"/>
            </a:pPr>
            <a:endParaRPr lang="en-US" altLang="en-US" sz="2400" dirty="0"/>
          </a:p>
          <a:p>
            <a:pPr>
              <a:buFontTx/>
              <a:buAutoNum type="arabicPeriod"/>
            </a:pPr>
            <a:r>
              <a:rPr lang="en-US" altLang="en-US" sz="2400" dirty="0"/>
              <a:t>Solution of Linear Inequalities</a:t>
            </a:r>
          </a:p>
          <a:p>
            <a:pPr marL="0" indent="0"/>
            <a:endParaRPr lang="en-US" altLang="en-US" sz="2400" dirty="0"/>
          </a:p>
          <a:p>
            <a:pPr marL="0" indent="0"/>
            <a:r>
              <a:rPr lang="en-US" altLang="en-US" sz="2400" dirty="0"/>
              <a:t>3.   Inequalities Involving Quadratic Terms</a:t>
            </a:r>
          </a:p>
          <a:p>
            <a:pPr>
              <a:buFontTx/>
              <a:buAutoNum type="arabicPeriod"/>
            </a:pPr>
            <a:endParaRPr lang="en-US" altLang="en-US" sz="2400" dirty="0"/>
          </a:p>
          <a:p>
            <a:pPr marL="0" indent="0"/>
            <a:r>
              <a:rPr lang="en-US" altLang="en-US" sz="2400" dirty="0"/>
              <a:t>4.   Graphical Approach to Inequalities</a:t>
            </a:r>
          </a:p>
          <a:p>
            <a:pPr>
              <a:buFontTx/>
              <a:buAutoNum type="arabicPeriod"/>
            </a:pPr>
            <a:endParaRPr lang="en-US" altLang="en-US" sz="2400" dirty="0"/>
          </a:p>
          <a:p>
            <a:pPr marL="0" indent="0"/>
            <a:r>
              <a:rPr lang="en-US" altLang="en-US" sz="2400" dirty="0"/>
              <a:t>5.   Dealing with more than </a:t>
            </a:r>
            <a:r>
              <a:rPr lang="en-US" altLang="en-US" sz="2400" dirty="0" smtClean="0"/>
              <a:t>One </a:t>
            </a:r>
            <a:r>
              <a:rPr lang="en-US" altLang="en-US" sz="2400" dirty="0"/>
              <a:t>Inequality</a:t>
            </a:r>
          </a:p>
        </p:txBody>
      </p:sp>
    </p:spTree>
    <p:extLst>
      <p:ext uri="{BB962C8B-B14F-4D97-AF65-F5344CB8AC3E}">
        <p14:creationId xmlns:p14="http://schemas.microsoft.com/office/powerpoint/2010/main" val="325000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4">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Graphical Approach: Example</a:t>
            </a:r>
          </a:p>
        </p:txBody>
      </p:sp>
      <p:sp>
        <p:nvSpPr>
          <p:cNvPr id="2" name="TextBox 1"/>
          <p:cNvSpPr txBox="1"/>
          <p:nvPr/>
        </p:nvSpPr>
        <p:spPr>
          <a:xfrm>
            <a:off x="6329363" y="8186738"/>
            <a:ext cx="184731" cy="400110"/>
          </a:xfrm>
          <a:prstGeom prst="rect">
            <a:avLst/>
          </a:prstGeom>
          <a:noFill/>
        </p:spPr>
        <p:txBody>
          <a:bodyPr wrap="none" rtlCol="0">
            <a:spAutoFit/>
          </a:bodyPr>
          <a:lstStyle/>
          <a:p>
            <a:endParaRPr lang="en-US" dirty="0"/>
          </a:p>
        </p:txBody>
      </p:sp>
      <p:sp>
        <p:nvSpPr>
          <p:cNvPr id="12" name="TextBox 7">
            <a:extLst>
              <a:ext uri="{FF2B5EF4-FFF2-40B4-BE49-F238E27FC236}">
                <a16:creationId xmlns:a16="http://schemas.microsoft.com/office/drawing/2014/main" id="{12F2733F-4CC5-EF4A-8BDF-00E1A6DDD5E3}"/>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4</a:t>
            </a:r>
          </a:p>
        </p:txBody>
      </p:sp>
      <p:pic>
        <p:nvPicPr>
          <p:cNvPr id="3" name="Picture 2">
            <a:extLst>
              <a:ext uri="{FF2B5EF4-FFF2-40B4-BE49-F238E27FC236}">
                <a16:creationId xmlns:a16="http://schemas.microsoft.com/office/drawing/2014/main" id="{A857EAA6-49AC-7C41-BE39-8AD25477B4D6}"/>
              </a:ext>
            </a:extLst>
          </p:cNvPr>
          <p:cNvPicPr>
            <a:picLocks noChangeAspect="1"/>
          </p:cNvPicPr>
          <p:nvPr/>
        </p:nvPicPr>
        <p:blipFill>
          <a:blip r:embed="rId3"/>
          <a:stretch>
            <a:fillRect/>
          </a:stretch>
        </p:blipFill>
        <p:spPr>
          <a:xfrm>
            <a:off x="8398688" y="620688"/>
            <a:ext cx="3791744" cy="6237312"/>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D88ECDA-41E9-4043-A4E8-45FD8BD053FD}"/>
                  </a:ext>
                </a:extLst>
              </p:cNvPr>
              <p:cNvSpPr txBox="1"/>
              <p:nvPr/>
            </p:nvSpPr>
            <p:spPr>
              <a:xfrm>
                <a:off x="2711624" y="836712"/>
                <a:ext cx="4968552" cy="1646605"/>
              </a:xfrm>
              <a:prstGeom prst="rect">
                <a:avLst/>
              </a:prstGeom>
              <a:noFill/>
            </p:spPr>
            <p:txBody>
              <a:bodyPr wrap="square" rtlCol="0">
                <a:spAutoFit/>
              </a:bodyPr>
              <a:lstStyle/>
              <a:p>
                <a:pPr>
                  <a:spcAft>
                    <a:spcPts val="600"/>
                  </a:spcAft>
                </a:pPr>
                <a:r>
                  <a:rPr lang="en-US" sz="2400" b="1" dirty="0"/>
                  <a:t>Example</a:t>
                </a:r>
              </a:p>
              <a:p>
                <a:r>
                  <a:rPr lang="en-US" sz="2400" dirty="0"/>
                  <a:t>Shade the region that satisfies the inequality:</a:t>
                </a:r>
              </a:p>
              <a:p>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𝑦</m:t>
                      </m:r>
                      <m:r>
                        <a:rPr lang="en-GB" sz="2400" b="0" i="1" smtClean="0">
                          <a:latin typeface="Cambria Math" panose="02040503050406030204" pitchFamily="18" charset="0"/>
                        </a:rPr>
                        <m:t>≥4</m:t>
                      </m:r>
                      <m:r>
                        <a:rPr lang="en-GB" sz="2400" b="0" i="1" smtClean="0">
                          <a:latin typeface="Cambria Math" panose="02040503050406030204" pitchFamily="18" charset="0"/>
                        </a:rPr>
                        <m:t>𝑥</m:t>
                      </m:r>
                      <m:r>
                        <a:rPr lang="en-GB" sz="2400" b="0" i="1" smtClean="0">
                          <a:latin typeface="Cambria Math" panose="02040503050406030204" pitchFamily="18" charset="0"/>
                        </a:rPr>
                        <m:t>−7</m:t>
                      </m:r>
                    </m:oMath>
                  </m:oMathPara>
                </a14:m>
                <a:endParaRPr lang="en-US" sz="2400" dirty="0"/>
              </a:p>
            </p:txBody>
          </p:sp>
        </mc:Choice>
        <mc:Fallback xmlns="">
          <p:sp>
            <p:nvSpPr>
              <p:cNvPr id="4" name="TextBox 3">
                <a:extLst>
                  <a:ext uri="{FF2B5EF4-FFF2-40B4-BE49-F238E27FC236}">
                    <a16:creationId xmlns:a16="http://schemas.microsoft.com/office/drawing/2014/main" id="{6D88ECDA-41E9-4043-A4E8-45FD8BD053FD}"/>
                  </a:ext>
                </a:extLst>
              </p:cNvPr>
              <p:cNvSpPr txBox="1">
                <a:spLocks noRot="1" noChangeAspect="1" noMove="1" noResize="1" noEditPoints="1" noAdjustHandles="1" noChangeArrowheads="1" noChangeShapeType="1" noTextEdit="1"/>
              </p:cNvSpPr>
              <p:nvPr/>
            </p:nvSpPr>
            <p:spPr>
              <a:xfrm>
                <a:off x="2711624" y="836712"/>
                <a:ext cx="4968552" cy="1646605"/>
              </a:xfrm>
              <a:prstGeom prst="rect">
                <a:avLst/>
              </a:prstGeom>
              <a:blipFill>
                <a:blip r:embed="rId4"/>
                <a:stretch>
                  <a:fillRect l="-2041" t="-3053" b="-1527"/>
                </a:stretch>
              </a:blipFill>
            </p:spPr>
            <p:txBody>
              <a:bodyPr/>
              <a:lstStyle/>
              <a:p>
                <a:r>
                  <a:rPr lang="en-US">
                    <a:noFill/>
                  </a:rPr>
                  <a:t> </a:t>
                </a:r>
              </a:p>
            </p:txBody>
          </p:sp>
        </mc:Fallback>
      </mc:AlternateContent>
      <p:cxnSp>
        <p:nvCxnSpPr>
          <p:cNvPr id="6" name="Straight Connector 5">
            <a:extLst>
              <a:ext uri="{FF2B5EF4-FFF2-40B4-BE49-F238E27FC236}">
                <a16:creationId xmlns:a16="http://schemas.microsoft.com/office/drawing/2014/main" id="{016EAC23-ACD4-B94B-AF91-534A812BE446}"/>
              </a:ext>
            </a:extLst>
          </p:cNvPr>
          <p:cNvCxnSpPr>
            <a:cxnSpLocks/>
          </p:cNvCxnSpPr>
          <p:nvPr/>
        </p:nvCxnSpPr>
        <p:spPr bwMode="auto">
          <a:xfrm flipH="1">
            <a:off x="9048328" y="1124744"/>
            <a:ext cx="1440160" cy="5617368"/>
          </a:xfrm>
          <a:prstGeom prst="line">
            <a:avLst/>
          </a:prstGeom>
          <a:solidFill>
            <a:srgbClr val="00B8FF"/>
          </a:solidFill>
          <a:ln w="76200" cap="flat" cmpd="sng" algn="ctr">
            <a:solidFill>
              <a:schemeClr val="bg1"/>
            </a:solidFill>
            <a:prstDash val="solid"/>
            <a:round/>
            <a:headEnd type="none" w="med" len="med"/>
            <a:tailEnd type="none" w="med" len="med"/>
          </a:ln>
          <a:effectLst/>
        </p:spPr>
      </p:cxnSp>
      <p:sp>
        <p:nvSpPr>
          <p:cNvPr id="9" name="Rectangle 8">
            <a:extLst>
              <a:ext uri="{FF2B5EF4-FFF2-40B4-BE49-F238E27FC236}">
                <a16:creationId xmlns:a16="http://schemas.microsoft.com/office/drawing/2014/main" id="{4AECA87E-9D7B-DE45-852B-2F1B935439ED}"/>
              </a:ext>
            </a:extLst>
          </p:cNvPr>
          <p:cNvSpPr/>
          <p:nvPr/>
        </p:nvSpPr>
        <p:spPr bwMode="auto">
          <a:xfrm>
            <a:off x="10128448" y="764704"/>
            <a:ext cx="1152128" cy="67462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0" name="Rectangle 9">
            <a:extLst>
              <a:ext uri="{FF2B5EF4-FFF2-40B4-BE49-F238E27FC236}">
                <a16:creationId xmlns:a16="http://schemas.microsoft.com/office/drawing/2014/main" id="{58EF6B1A-FCF7-0A43-862C-58B8EF8C75FA}"/>
              </a:ext>
            </a:extLst>
          </p:cNvPr>
          <p:cNvSpPr/>
          <p:nvPr/>
        </p:nvSpPr>
        <p:spPr bwMode="auto">
          <a:xfrm>
            <a:off x="10344472" y="2483317"/>
            <a:ext cx="792088" cy="3696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1" name="Rectangle 10">
            <a:extLst>
              <a:ext uri="{FF2B5EF4-FFF2-40B4-BE49-F238E27FC236}">
                <a16:creationId xmlns:a16="http://schemas.microsoft.com/office/drawing/2014/main" id="{472ACD39-0ECF-1249-8C10-7F5C44FDA33A}"/>
              </a:ext>
            </a:extLst>
          </p:cNvPr>
          <p:cNvSpPr/>
          <p:nvPr/>
        </p:nvSpPr>
        <p:spPr bwMode="auto">
          <a:xfrm>
            <a:off x="10128448" y="2924944"/>
            <a:ext cx="477808" cy="28803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3" name="Rectangle 12">
            <a:extLst>
              <a:ext uri="{FF2B5EF4-FFF2-40B4-BE49-F238E27FC236}">
                <a16:creationId xmlns:a16="http://schemas.microsoft.com/office/drawing/2014/main" id="{7AE81C95-776B-644F-BA09-3D34B691E4C0}"/>
              </a:ext>
            </a:extLst>
          </p:cNvPr>
          <p:cNvSpPr/>
          <p:nvPr/>
        </p:nvSpPr>
        <p:spPr bwMode="auto">
          <a:xfrm>
            <a:off x="9264352" y="6453336"/>
            <a:ext cx="576064" cy="28877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6EB2BA1C-75A6-CC48-9C0E-DCAD930AEFAF}"/>
                  </a:ext>
                </a:extLst>
              </p:cNvPr>
              <p:cNvSpPr txBox="1"/>
              <p:nvPr/>
            </p:nvSpPr>
            <p:spPr>
              <a:xfrm>
                <a:off x="2711624" y="2483317"/>
                <a:ext cx="4752528" cy="3431709"/>
              </a:xfrm>
              <a:prstGeom prst="rect">
                <a:avLst/>
              </a:prstGeom>
              <a:noFill/>
            </p:spPr>
            <p:txBody>
              <a:bodyPr wrap="square" rtlCol="0">
                <a:spAutoFit/>
              </a:bodyPr>
              <a:lstStyle/>
              <a:p>
                <a:pPr>
                  <a:spcAft>
                    <a:spcPts val="600"/>
                  </a:spcAft>
                </a:pPr>
                <a:r>
                  <a:rPr lang="en-US" sz="2400" b="1" dirty="0"/>
                  <a:t>Solution</a:t>
                </a:r>
              </a:p>
              <a:p>
                <a:pPr>
                  <a:spcAft>
                    <a:spcPts val="600"/>
                  </a:spcAft>
                </a:pPr>
                <a:r>
                  <a:rPr lang="en-US" sz="2400" dirty="0">
                    <a:solidFill>
                      <a:srgbClr val="FF0000"/>
                    </a:solidFill>
                  </a:rPr>
                  <a:t>We first draw the line </a:t>
                </a:r>
                <a14:m>
                  <m:oMath xmlns:m="http://schemas.openxmlformats.org/officeDocument/2006/math">
                    <m:r>
                      <a:rPr lang="en-GB" sz="2400" i="1">
                        <a:solidFill>
                          <a:srgbClr val="FF0000"/>
                        </a:solidFill>
                        <a:latin typeface="Cambria Math" panose="02040503050406030204" pitchFamily="18" charset="0"/>
                      </a:rPr>
                      <m:t>𝑦</m:t>
                    </m:r>
                    <m:r>
                      <a:rPr lang="en-GB" sz="2400" b="0" i="1" smtClean="0">
                        <a:solidFill>
                          <a:srgbClr val="FF0000"/>
                        </a:solidFill>
                        <a:latin typeface="Cambria Math" panose="02040503050406030204" pitchFamily="18" charset="0"/>
                      </a:rPr>
                      <m:t>=</m:t>
                    </m:r>
                    <m:r>
                      <a:rPr lang="en-GB" sz="2400" i="1">
                        <a:solidFill>
                          <a:srgbClr val="FF0000"/>
                        </a:solidFill>
                        <a:latin typeface="Cambria Math" panose="02040503050406030204" pitchFamily="18" charset="0"/>
                      </a:rPr>
                      <m:t>4</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−7 </m:t>
                    </m:r>
                  </m:oMath>
                </a14:m>
                <a:endParaRPr lang="en-US" sz="2400" dirty="0">
                  <a:solidFill>
                    <a:srgbClr val="FF0000"/>
                  </a:solidFill>
                </a:endParaRPr>
              </a:p>
              <a:p>
                <a:pPr>
                  <a:spcAft>
                    <a:spcPts val="600"/>
                  </a:spcAft>
                </a:pPr>
                <a:r>
                  <a:rPr lang="en-US" sz="2400" dirty="0">
                    <a:solidFill>
                      <a:srgbClr val="FF0000"/>
                    </a:solidFill>
                  </a:rPr>
                  <a:t>and we can do this by choosing 2 or 3 points on the line. </a:t>
                </a:r>
              </a:p>
              <a:p>
                <a:pPr>
                  <a:spcAft>
                    <a:spcPts val="600"/>
                  </a:spcAft>
                </a:pPr>
                <a:r>
                  <a:rPr lang="en-US" sz="2400" dirty="0">
                    <a:solidFill>
                      <a:srgbClr val="FF0000"/>
                    </a:solidFill>
                  </a:rPr>
                  <a:t>We have chosen:</a:t>
                </a:r>
              </a:p>
              <a:p>
                <a:pPr>
                  <a:spcAft>
                    <a:spcPts val="600"/>
                  </a:spcAft>
                </a:pPr>
                <a:r>
                  <a:rPr lang="en-US" sz="2400" dirty="0">
                    <a:solidFill>
                      <a:srgbClr val="FF0000"/>
                    </a:solidFill>
                  </a:rPr>
                  <a:t>    (0, </a:t>
                </a:r>
                <a14:m>
                  <m:oMath xmlns:m="http://schemas.openxmlformats.org/officeDocument/2006/math">
                    <m:r>
                      <a:rPr lang="en-GB" sz="2400" i="1">
                        <a:solidFill>
                          <a:srgbClr val="FF0000"/>
                        </a:solidFill>
                        <a:latin typeface="Cambria Math" panose="02040503050406030204" pitchFamily="18" charset="0"/>
                      </a:rPr>
                      <m:t>−7</m:t>
                    </m:r>
                  </m:oMath>
                </a14:m>
                <a:r>
                  <a:rPr lang="en-US" sz="2400" dirty="0">
                    <a:solidFill>
                      <a:srgbClr val="FF0000"/>
                    </a:solidFill>
                  </a:rPr>
                  <a:t>), (2, 1) and (3, 5)</a:t>
                </a:r>
              </a:p>
              <a:p>
                <a:pPr>
                  <a:spcAft>
                    <a:spcPts val="600"/>
                  </a:spcAft>
                </a:pPr>
                <a:r>
                  <a:rPr lang="en-US" sz="2400" dirty="0">
                    <a:solidFill>
                      <a:srgbClr val="FF0000"/>
                    </a:solidFill>
                  </a:rPr>
                  <a:t>and we draw a solid line through the points as shown.</a:t>
                </a:r>
              </a:p>
            </p:txBody>
          </p:sp>
        </mc:Choice>
        <mc:Fallback xmlns="">
          <p:sp>
            <p:nvSpPr>
              <p:cNvPr id="24" name="TextBox 23">
                <a:extLst>
                  <a:ext uri="{FF2B5EF4-FFF2-40B4-BE49-F238E27FC236}">
                    <a16:creationId xmlns:a16="http://schemas.microsoft.com/office/drawing/2014/main" id="{6EB2BA1C-75A6-CC48-9C0E-DCAD930AEFAF}"/>
                  </a:ext>
                </a:extLst>
              </p:cNvPr>
              <p:cNvSpPr txBox="1">
                <a:spLocks noRot="1" noChangeAspect="1" noMove="1" noResize="1" noEditPoints="1" noAdjustHandles="1" noChangeArrowheads="1" noChangeShapeType="1" noTextEdit="1"/>
              </p:cNvSpPr>
              <p:nvPr/>
            </p:nvSpPr>
            <p:spPr>
              <a:xfrm>
                <a:off x="2711624" y="2483317"/>
                <a:ext cx="4752528" cy="3431709"/>
              </a:xfrm>
              <a:prstGeom prst="rect">
                <a:avLst/>
              </a:prstGeom>
              <a:blipFill>
                <a:blip r:embed="rId5"/>
                <a:stretch>
                  <a:fillRect l="-2133" t="-1476" r="-2400" b="-2583"/>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01A77275-D62E-A94B-92BC-999ADE9DAB34}"/>
              </a:ext>
            </a:extLst>
          </p:cNvPr>
          <p:cNvSpPr txBox="1"/>
          <p:nvPr/>
        </p:nvSpPr>
        <p:spPr>
          <a:xfrm>
            <a:off x="3143672" y="6253281"/>
            <a:ext cx="4894976" cy="400110"/>
          </a:xfrm>
          <a:prstGeom prst="rect">
            <a:avLst/>
          </a:prstGeom>
          <a:noFill/>
        </p:spPr>
        <p:txBody>
          <a:bodyPr wrap="square" rtlCol="0">
            <a:spAutoFit/>
          </a:bodyPr>
          <a:lstStyle/>
          <a:p>
            <a:r>
              <a:rPr lang="en-US" dirty="0"/>
              <a:t>Solution continued on next slide</a:t>
            </a:r>
          </a:p>
        </p:txBody>
      </p:sp>
    </p:spTree>
    <p:extLst>
      <p:ext uri="{BB962C8B-B14F-4D97-AF65-F5344CB8AC3E}">
        <p14:creationId xmlns:p14="http://schemas.microsoft.com/office/powerpoint/2010/main" val="41819535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9"/>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6"/>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9" grpId="1" animBg="1"/>
      <p:bldP spid="10" grpId="0" animBg="1"/>
      <p:bldP spid="11" grpId="0" animBg="1"/>
      <p:bldP spid="11" grpId="1" animBg="1"/>
      <p:bldP spid="13" grpId="0" animBg="1"/>
      <p:bldP spid="13" grpId="1" animBg="1"/>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Graphical Approach: Example</a:t>
            </a:r>
          </a:p>
        </p:txBody>
      </p:sp>
      <p:sp>
        <p:nvSpPr>
          <p:cNvPr id="2" name="TextBox 1"/>
          <p:cNvSpPr txBox="1"/>
          <p:nvPr/>
        </p:nvSpPr>
        <p:spPr>
          <a:xfrm>
            <a:off x="6329363" y="8186738"/>
            <a:ext cx="184731" cy="400110"/>
          </a:xfrm>
          <a:prstGeom prst="rect">
            <a:avLst/>
          </a:prstGeom>
          <a:noFill/>
        </p:spPr>
        <p:txBody>
          <a:bodyPr wrap="none" rtlCol="0">
            <a:spAutoFit/>
          </a:bodyPr>
          <a:lstStyle/>
          <a:p>
            <a:endParaRPr lang="en-US" dirty="0"/>
          </a:p>
        </p:txBody>
      </p:sp>
      <p:sp>
        <p:nvSpPr>
          <p:cNvPr id="12" name="TextBox 7">
            <a:extLst>
              <a:ext uri="{FF2B5EF4-FFF2-40B4-BE49-F238E27FC236}">
                <a16:creationId xmlns:a16="http://schemas.microsoft.com/office/drawing/2014/main" id="{12F2733F-4CC5-EF4A-8BDF-00E1A6DDD5E3}"/>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4</a:t>
            </a:r>
          </a:p>
        </p:txBody>
      </p:sp>
      <p:pic>
        <p:nvPicPr>
          <p:cNvPr id="5" name="Picture 4">
            <a:extLst>
              <a:ext uri="{FF2B5EF4-FFF2-40B4-BE49-F238E27FC236}">
                <a16:creationId xmlns:a16="http://schemas.microsoft.com/office/drawing/2014/main" id="{879935D0-2AC1-8D4B-B253-3A2DF210BAA4}"/>
              </a:ext>
            </a:extLst>
          </p:cNvPr>
          <p:cNvPicPr>
            <a:picLocks noChangeAspect="1"/>
          </p:cNvPicPr>
          <p:nvPr/>
        </p:nvPicPr>
        <p:blipFill>
          <a:blip r:embed="rId3"/>
          <a:stretch>
            <a:fillRect/>
          </a:stretch>
        </p:blipFill>
        <p:spPr>
          <a:xfrm>
            <a:off x="8488207" y="620688"/>
            <a:ext cx="3693449" cy="6376010"/>
          </a:xfrm>
          <a:prstGeom prst="rect">
            <a:avLst/>
          </a:prstGeom>
        </p:spPr>
      </p:pic>
      <p:sp>
        <p:nvSpPr>
          <p:cNvPr id="7" name="Rectangle 6">
            <a:extLst>
              <a:ext uri="{FF2B5EF4-FFF2-40B4-BE49-F238E27FC236}">
                <a16:creationId xmlns:a16="http://schemas.microsoft.com/office/drawing/2014/main" id="{488F89E3-5497-8D40-85A0-78E161FF8E08}"/>
              </a:ext>
            </a:extLst>
          </p:cNvPr>
          <p:cNvSpPr/>
          <p:nvPr/>
        </p:nvSpPr>
        <p:spPr bwMode="auto">
          <a:xfrm>
            <a:off x="10344472" y="2420888"/>
            <a:ext cx="720080" cy="5040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2A6C802-80EE-DC45-84CF-F4206E6DD867}"/>
                  </a:ext>
                </a:extLst>
              </p:cNvPr>
              <p:cNvSpPr txBox="1"/>
              <p:nvPr/>
            </p:nvSpPr>
            <p:spPr>
              <a:xfrm>
                <a:off x="2711624" y="908720"/>
                <a:ext cx="4968552" cy="1277273"/>
              </a:xfrm>
              <a:prstGeom prst="rect">
                <a:avLst/>
              </a:prstGeom>
              <a:noFill/>
            </p:spPr>
            <p:txBody>
              <a:bodyPr wrap="square" rtlCol="0">
                <a:spAutoFit/>
              </a:bodyPr>
              <a:lstStyle/>
              <a:p>
                <a:pPr>
                  <a:spcAft>
                    <a:spcPts val="600"/>
                  </a:spcAft>
                </a:pPr>
                <a:r>
                  <a:rPr lang="en-US" sz="2400" dirty="0"/>
                  <a:t>Now we have to determine which region on the graph represents:</a:t>
                </a:r>
              </a:p>
              <a:p>
                <a:pPr/>
                <a14:m>
                  <m:oMathPara xmlns:m="http://schemas.openxmlformats.org/officeDocument/2006/math">
                    <m:oMathParaPr>
                      <m:jc m:val="centerGroup"/>
                    </m:oMathParaPr>
                    <m:oMath xmlns:m="http://schemas.openxmlformats.org/officeDocument/2006/math">
                      <m:r>
                        <a:rPr lang="en-GB" sz="2400" i="1">
                          <a:latin typeface="Cambria Math" panose="02040503050406030204" pitchFamily="18" charset="0"/>
                        </a:rPr>
                        <m:t>𝑦</m:t>
                      </m:r>
                      <m:r>
                        <a:rPr lang="en-GB" sz="2400" i="1">
                          <a:latin typeface="Cambria Math" panose="02040503050406030204" pitchFamily="18" charset="0"/>
                        </a:rPr>
                        <m:t>≥4</m:t>
                      </m:r>
                      <m:r>
                        <a:rPr lang="en-GB" sz="2400" i="1">
                          <a:latin typeface="Cambria Math" panose="02040503050406030204" pitchFamily="18" charset="0"/>
                        </a:rPr>
                        <m:t>𝑥</m:t>
                      </m:r>
                      <m:r>
                        <a:rPr lang="en-GB" sz="2400" i="1">
                          <a:latin typeface="Cambria Math" panose="02040503050406030204" pitchFamily="18" charset="0"/>
                        </a:rPr>
                        <m:t>−7</m:t>
                      </m:r>
                    </m:oMath>
                  </m:oMathPara>
                </a14:m>
                <a:endParaRPr lang="en-US" sz="2400" dirty="0"/>
              </a:p>
            </p:txBody>
          </p:sp>
        </mc:Choice>
        <mc:Fallback xmlns="">
          <p:sp>
            <p:nvSpPr>
              <p:cNvPr id="8" name="TextBox 7">
                <a:extLst>
                  <a:ext uri="{FF2B5EF4-FFF2-40B4-BE49-F238E27FC236}">
                    <a16:creationId xmlns:a16="http://schemas.microsoft.com/office/drawing/2014/main" id="{62A6C802-80EE-DC45-84CF-F4206E6DD867}"/>
                  </a:ext>
                </a:extLst>
              </p:cNvPr>
              <p:cNvSpPr txBox="1">
                <a:spLocks noRot="1" noChangeAspect="1" noMove="1" noResize="1" noEditPoints="1" noAdjustHandles="1" noChangeArrowheads="1" noChangeShapeType="1" noTextEdit="1"/>
              </p:cNvSpPr>
              <p:nvPr/>
            </p:nvSpPr>
            <p:spPr>
              <a:xfrm>
                <a:off x="2711624" y="908720"/>
                <a:ext cx="4968552" cy="1277273"/>
              </a:xfrm>
              <a:prstGeom prst="rect">
                <a:avLst/>
              </a:prstGeom>
              <a:blipFill>
                <a:blip r:embed="rId4"/>
                <a:stretch>
                  <a:fillRect l="-2041" t="-5000" b="-3000"/>
                </a:stretch>
              </a:blipFill>
            </p:spPr>
            <p:txBody>
              <a:bodyPr/>
              <a:lstStyle/>
              <a:p>
                <a:r>
                  <a:rPr lang="en-US">
                    <a:noFill/>
                  </a:rPr>
                  <a:t> </a:t>
                </a:r>
              </a:p>
            </p:txBody>
          </p:sp>
        </mc:Fallback>
      </mc:AlternateContent>
      <p:sp>
        <p:nvSpPr>
          <p:cNvPr id="14" name="TextBox 13">
            <a:extLst>
              <a:ext uri="{FF2B5EF4-FFF2-40B4-BE49-F238E27FC236}">
                <a16:creationId xmlns:a16="http://schemas.microsoft.com/office/drawing/2014/main" id="{6595584E-01FF-D14C-94AC-262422188D98}"/>
              </a:ext>
            </a:extLst>
          </p:cNvPr>
          <p:cNvSpPr txBox="1"/>
          <p:nvPr/>
        </p:nvSpPr>
        <p:spPr>
          <a:xfrm>
            <a:off x="2711624" y="2420888"/>
            <a:ext cx="5400600" cy="1200329"/>
          </a:xfrm>
          <a:prstGeom prst="rect">
            <a:avLst/>
          </a:prstGeom>
          <a:noFill/>
        </p:spPr>
        <p:txBody>
          <a:bodyPr wrap="square" rtlCol="0">
            <a:spAutoFit/>
          </a:bodyPr>
          <a:lstStyle/>
          <a:p>
            <a:r>
              <a:rPr lang="en-US" sz="2400" dirty="0"/>
              <a:t>We can do this by testing a point; for example, we will use (3, 2) but any point NOT on the line can be used. </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43580E61-1D55-C54E-93C8-85F3990B01F7}"/>
                  </a:ext>
                </a:extLst>
              </p:cNvPr>
              <p:cNvSpPr txBox="1"/>
              <p:nvPr/>
            </p:nvSpPr>
            <p:spPr>
              <a:xfrm>
                <a:off x="2337234" y="3808693"/>
                <a:ext cx="6136623" cy="1723549"/>
              </a:xfrm>
              <a:prstGeom prst="rect">
                <a:avLst/>
              </a:prstGeom>
              <a:noFill/>
            </p:spPr>
            <p:txBody>
              <a:bodyPr wrap="square" rtlCol="0">
                <a:spAutoFit/>
              </a:bodyPr>
              <a:lstStyle/>
              <a:p>
                <a:pPr>
                  <a:spcAft>
                    <a:spcPts val="600"/>
                  </a:spcAft>
                </a:pPr>
                <a:r>
                  <a:rPr lang="en-GB" sz="2400" dirty="0">
                    <a:solidFill>
                      <a:srgbClr val="FF0000"/>
                    </a:solidFill>
                  </a:rPr>
                  <a:t>Does </a:t>
                </a:r>
                <a14:m>
                  <m:oMath xmlns:m="http://schemas.openxmlformats.org/officeDocument/2006/math">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=3 </m:t>
                    </m:r>
                    <m:r>
                      <m:rPr>
                        <m:sty m:val="p"/>
                      </m:rPr>
                      <a:rPr lang="en-GB" sz="2400" b="0" i="0" smtClean="0">
                        <a:solidFill>
                          <a:srgbClr val="FF0000"/>
                        </a:solidFill>
                        <a:latin typeface="Cambria Math" panose="02040503050406030204" pitchFamily="18" charset="0"/>
                      </a:rPr>
                      <m:t>and</m:t>
                    </m:r>
                    <m:r>
                      <a:rPr lang="en-GB" sz="2400" b="0" i="1"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𝑦</m:t>
                    </m:r>
                    <m:r>
                      <a:rPr lang="en-GB" sz="2400" b="0" i="1" smtClean="0">
                        <a:solidFill>
                          <a:srgbClr val="FF0000"/>
                        </a:solidFill>
                        <a:latin typeface="Cambria Math" panose="02040503050406030204" pitchFamily="18" charset="0"/>
                      </a:rPr>
                      <m:t>=2</m:t>
                    </m:r>
                  </m:oMath>
                </a14:m>
                <a:r>
                  <a:rPr lang="en-US" sz="2400" dirty="0">
                    <a:solidFill>
                      <a:srgbClr val="FF0000"/>
                    </a:solidFill>
                  </a:rPr>
                  <a:t> satisfy the inequality?</a:t>
                </a:r>
              </a:p>
              <a:p>
                <a:pPr>
                  <a:spcAft>
                    <a:spcPts val="600"/>
                  </a:spcAft>
                </a:pPr>
                <a:r>
                  <a:rPr lang="en-US" sz="2400" dirty="0">
                    <a:solidFill>
                      <a:srgbClr val="FF0000"/>
                    </a:solidFill>
                  </a:rPr>
                  <a:t>            Is 2 ≥ 4</a:t>
                </a:r>
                <a14:m>
                  <m:oMath xmlns:m="http://schemas.openxmlformats.org/officeDocument/2006/math">
                    <m:r>
                      <a:rPr lang="en-US" sz="2400" i="1" smtClean="0">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3 −7=5?</m:t>
                    </m:r>
                  </m:oMath>
                </a14:m>
                <a:endParaRPr lang="en-GB" sz="2400" b="0" dirty="0">
                  <a:solidFill>
                    <a:srgbClr val="FF0000"/>
                  </a:solidFill>
                  <a:ea typeface="Cambria Math" panose="02040503050406030204" pitchFamily="18" charset="0"/>
                </a:endParaRPr>
              </a:p>
              <a:p>
                <a:pPr>
                  <a:spcAft>
                    <a:spcPts val="600"/>
                  </a:spcAft>
                </a:pPr>
                <a:r>
                  <a:rPr lang="en-US" sz="2400" dirty="0">
                    <a:solidFill>
                      <a:srgbClr val="FF0000"/>
                    </a:solidFill>
                  </a:rPr>
                  <a:t>Clearly not so we know the region is on the other side of the line as now shown.</a:t>
                </a:r>
              </a:p>
            </p:txBody>
          </p:sp>
        </mc:Choice>
        <mc:Fallback xmlns="">
          <p:sp>
            <p:nvSpPr>
              <p:cNvPr id="15" name="TextBox 14">
                <a:extLst>
                  <a:ext uri="{FF2B5EF4-FFF2-40B4-BE49-F238E27FC236}">
                    <a16:creationId xmlns:a16="http://schemas.microsoft.com/office/drawing/2014/main" id="{43580E61-1D55-C54E-93C8-85F3990B01F7}"/>
                  </a:ext>
                </a:extLst>
              </p:cNvPr>
              <p:cNvSpPr txBox="1">
                <a:spLocks noRot="1" noChangeAspect="1" noMove="1" noResize="1" noEditPoints="1" noAdjustHandles="1" noChangeArrowheads="1" noChangeShapeType="1" noTextEdit="1"/>
              </p:cNvSpPr>
              <p:nvPr/>
            </p:nvSpPr>
            <p:spPr>
              <a:xfrm>
                <a:off x="2337234" y="3808693"/>
                <a:ext cx="6136623" cy="1723549"/>
              </a:xfrm>
              <a:prstGeom prst="rect">
                <a:avLst/>
              </a:prstGeom>
              <a:blipFill>
                <a:blip r:embed="rId5"/>
                <a:stretch>
                  <a:fillRect l="-1446" t="-2941" r="-620" b="-6618"/>
                </a:stretch>
              </a:blipFill>
            </p:spPr>
            <p:txBody>
              <a:bodyPr/>
              <a:lstStyle/>
              <a:p>
                <a:r>
                  <a:rPr lang="en-US">
                    <a:noFill/>
                  </a:rPr>
                  <a:t> </a:t>
                </a:r>
              </a:p>
            </p:txBody>
          </p:sp>
        </mc:Fallback>
      </mc:AlternateContent>
      <p:pic>
        <p:nvPicPr>
          <p:cNvPr id="16" name="Picture 15">
            <a:extLst>
              <a:ext uri="{FF2B5EF4-FFF2-40B4-BE49-F238E27FC236}">
                <a16:creationId xmlns:a16="http://schemas.microsoft.com/office/drawing/2014/main" id="{041CC5CF-EC08-B240-A978-03114B3F7B51}"/>
              </a:ext>
            </a:extLst>
          </p:cNvPr>
          <p:cNvPicPr>
            <a:picLocks noChangeAspect="1"/>
          </p:cNvPicPr>
          <p:nvPr/>
        </p:nvPicPr>
        <p:blipFill>
          <a:blip r:embed="rId6"/>
          <a:stretch>
            <a:fillRect/>
          </a:stretch>
        </p:blipFill>
        <p:spPr>
          <a:xfrm>
            <a:off x="8165132" y="620688"/>
            <a:ext cx="4076700" cy="6667500"/>
          </a:xfrm>
          <a:prstGeom prst="rect">
            <a:avLst/>
          </a:prstGeom>
        </p:spPr>
      </p:pic>
    </p:spTree>
    <p:extLst>
      <p:ext uri="{BB962C8B-B14F-4D97-AF65-F5344CB8AC3E}">
        <p14:creationId xmlns:p14="http://schemas.microsoft.com/office/powerpoint/2010/main" val="7909337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3755739" y="706346"/>
            <a:ext cx="972108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solidFill>
                  <a:srgbClr val="FF0000"/>
                </a:solidFill>
              </a:rPr>
              <a:t>Here are some questions to check your progress; </a:t>
            </a:r>
          </a:p>
          <a:p>
            <a:r>
              <a:rPr lang="en-US" altLang="en-US" sz="2400" dirty="0">
                <a:solidFill>
                  <a:srgbClr val="FF0000"/>
                </a:solidFill>
              </a:rPr>
              <a:t>      there are more practice questions if needed.</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F6.4: </a:t>
            </a:r>
            <a:r>
              <a:rPr lang="en-US" altLang="en-US" sz="2800" b="1" dirty="0"/>
              <a:t>Fitness Check</a:t>
            </a:r>
          </a:p>
        </p:txBody>
      </p:sp>
      <p:sp>
        <p:nvSpPr>
          <p:cNvPr id="21" name="TextBox 20"/>
          <p:cNvSpPr txBox="1"/>
          <p:nvPr/>
        </p:nvSpPr>
        <p:spPr>
          <a:xfrm>
            <a:off x="5172075" y="6515100"/>
            <a:ext cx="184731" cy="400110"/>
          </a:xfrm>
          <a:prstGeom prst="rect">
            <a:avLst/>
          </a:prstGeom>
          <a:noFill/>
        </p:spPr>
        <p:txBody>
          <a:bodyPr wrap="none" rtlCol="0">
            <a:spAutoFit/>
          </a:bodyPr>
          <a:lstStyle/>
          <a:p>
            <a:endParaRPr lang="en-US" dirty="0"/>
          </a:p>
        </p:txBody>
      </p:sp>
      <p:sp>
        <p:nvSpPr>
          <p:cNvPr id="23" name="TextBox 7">
            <a:extLst>
              <a:ext uri="{FF2B5EF4-FFF2-40B4-BE49-F238E27FC236}">
                <a16:creationId xmlns:a16="http://schemas.microsoft.com/office/drawing/2014/main" id="{D71B9784-D0E6-304F-9783-F26E9A73CDCC}"/>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4</a:t>
            </a:r>
          </a:p>
        </p:txBody>
      </p:sp>
      <p:sp>
        <p:nvSpPr>
          <p:cNvPr id="2" name="TextBox 1">
            <a:extLst>
              <a:ext uri="{FF2B5EF4-FFF2-40B4-BE49-F238E27FC236}">
                <a16:creationId xmlns:a16="http://schemas.microsoft.com/office/drawing/2014/main" id="{C2191A34-DB4D-7B45-88A6-81EB16286D3E}"/>
              </a:ext>
            </a:extLst>
          </p:cNvPr>
          <p:cNvSpPr txBox="1"/>
          <p:nvPr/>
        </p:nvSpPr>
        <p:spPr>
          <a:xfrm>
            <a:off x="2999656" y="1537343"/>
            <a:ext cx="8352928" cy="830997"/>
          </a:xfrm>
          <a:prstGeom prst="rect">
            <a:avLst/>
          </a:prstGeom>
          <a:noFill/>
        </p:spPr>
        <p:txBody>
          <a:bodyPr wrap="square" rtlCol="0">
            <a:spAutoFit/>
          </a:bodyPr>
          <a:lstStyle/>
          <a:p>
            <a:pPr algn="ctr"/>
            <a:r>
              <a:rPr lang="en-US" sz="2400" dirty="0"/>
              <a:t>For each of the examples below, determine the </a:t>
            </a:r>
          </a:p>
          <a:p>
            <a:pPr algn="ctr"/>
            <a:r>
              <a:rPr lang="en-US" sz="2400" dirty="0"/>
              <a:t>inequality represented by the shaded region</a:t>
            </a:r>
          </a:p>
        </p:txBody>
      </p:sp>
      <p:pic>
        <p:nvPicPr>
          <p:cNvPr id="3" name="Picture 2">
            <a:extLst>
              <a:ext uri="{FF2B5EF4-FFF2-40B4-BE49-F238E27FC236}">
                <a16:creationId xmlns:a16="http://schemas.microsoft.com/office/drawing/2014/main" id="{D57BB3E2-B6F3-B64C-B9F4-96DB7D8E56C8}"/>
              </a:ext>
            </a:extLst>
          </p:cNvPr>
          <p:cNvPicPr>
            <a:picLocks noChangeAspect="1"/>
          </p:cNvPicPr>
          <p:nvPr/>
        </p:nvPicPr>
        <p:blipFill>
          <a:blip r:embed="rId3"/>
          <a:stretch>
            <a:fillRect/>
          </a:stretch>
        </p:blipFill>
        <p:spPr>
          <a:xfrm>
            <a:off x="3431704" y="2520688"/>
            <a:ext cx="3263452" cy="3436924"/>
          </a:xfrm>
          <a:prstGeom prst="rect">
            <a:avLst/>
          </a:prstGeom>
        </p:spPr>
      </p:pic>
      <p:pic>
        <p:nvPicPr>
          <p:cNvPr id="4" name="Picture 3">
            <a:extLst>
              <a:ext uri="{FF2B5EF4-FFF2-40B4-BE49-F238E27FC236}">
                <a16:creationId xmlns:a16="http://schemas.microsoft.com/office/drawing/2014/main" id="{CDD81226-5376-7741-9915-1AD2964A2FB6}"/>
              </a:ext>
            </a:extLst>
          </p:cNvPr>
          <p:cNvPicPr>
            <a:picLocks noChangeAspect="1"/>
          </p:cNvPicPr>
          <p:nvPr/>
        </p:nvPicPr>
        <p:blipFill>
          <a:blip r:embed="rId4"/>
          <a:stretch>
            <a:fillRect/>
          </a:stretch>
        </p:blipFill>
        <p:spPr>
          <a:xfrm>
            <a:off x="7824192" y="2520688"/>
            <a:ext cx="3336658" cy="3425340"/>
          </a:xfrm>
          <a:prstGeom prst="rect">
            <a:avLst/>
          </a:prstGeom>
        </p:spPr>
      </p:pic>
      <p:sp>
        <p:nvSpPr>
          <p:cNvPr id="5" name="TextBox 4">
            <a:extLst>
              <a:ext uri="{FF2B5EF4-FFF2-40B4-BE49-F238E27FC236}">
                <a16:creationId xmlns:a16="http://schemas.microsoft.com/office/drawing/2014/main" id="{A82A1F8A-4BBD-2145-BB2A-CBF6BA717F4F}"/>
              </a:ext>
            </a:extLst>
          </p:cNvPr>
          <p:cNvSpPr txBox="1"/>
          <p:nvPr/>
        </p:nvSpPr>
        <p:spPr>
          <a:xfrm>
            <a:off x="2711624" y="2520688"/>
            <a:ext cx="576064" cy="461665"/>
          </a:xfrm>
          <a:prstGeom prst="rect">
            <a:avLst/>
          </a:prstGeom>
          <a:noFill/>
        </p:spPr>
        <p:txBody>
          <a:bodyPr wrap="square" rtlCol="0">
            <a:spAutoFit/>
          </a:bodyPr>
          <a:lstStyle/>
          <a:p>
            <a:r>
              <a:rPr lang="en-US" sz="2400" dirty="0"/>
              <a:t>1.</a:t>
            </a:r>
          </a:p>
        </p:txBody>
      </p:sp>
      <p:sp>
        <p:nvSpPr>
          <p:cNvPr id="6" name="TextBox 5">
            <a:extLst>
              <a:ext uri="{FF2B5EF4-FFF2-40B4-BE49-F238E27FC236}">
                <a16:creationId xmlns:a16="http://schemas.microsoft.com/office/drawing/2014/main" id="{94FD0A21-081D-8E45-8F99-EE15BFCF1141}"/>
              </a:ext>
            </a:extLst>
          </p:cNvPr>
          <p:cNvSpPr txBox="1"/>
          <p:nvPr/>
        </p:nvSpPr>
        <p:spPr>
          <a:xfrm>
            <a:off x="7104112" y="2520688"/>
            <a:ext cx="720080" cy="461665"/>
          </a:xfrm>
          <a:prstGeom prst="rect">
            <a:avLst/>
          </a:prstGeom>
          <a:noFill/>
        </p:spPr>
        <p:txBody>
          <a:bodyPr wrap="square" rtlCol="0">
            <a:spAutoFit/>
          </a:bodyPr>
          <a:lstStyle/>
          <a:p>
            <a:r>
              <a:rPr lang="en-US" sz="2400" dirty="0"/>
              <a:t>2.</a:t>
            </a:r>
          </a:p>
        </p:txBody>
      </p:sp>
      <p:sp>
        <p:nvSpPr>
          <p:cNvPr id="7" name="TextBox 6">
            <a:extLst>
              <a:ext uri="{FF2B5EF4-FFF2-40B4-BE49-F238E27FC236}">
                <a16:creationId xmlns:a16="http://schemas.microsoft.com/office/drawing/2014/main" id="{B04E7FC5-90FD-7C49-92F0-66853FC0F76F}"/>
              </a:ext>
            </a:extLst>
          </p:cNvPr>
          <p:cNvSpPr txBox="1"/>
          <p:nvPr/>
        </p:nvSpPr>
        <p:spPr>
          <a:xfrm>
            <a:off x="3431704" y="6093296"/>
            <a:ext cx="1224136" cy="461665"/>
          </a:xfrm>
          <a:prstGeom prst="rect">
            <a:avLst/>
          </a:prstGeom>
          <a:noFill/>
        </p:spPr>
        <p:txBody>
          <a:bodyPr wrap="square" rtlCol="0">
            <a:spAutoFit/>
          </a:bodyPr>
          <a:lstStyle/>
          <a:p>
            <a:r>
              <a:rPr lang="en-US" sz="2400" dirty="0"/>
              <a:t>Answer</a:t>
            </a:r>
          </a:p>
        </p:txBody>
      </p:sp>
      <p:sp>
        <p:nvSpPr>
          <p:cNvPr id="12" name="TextBox 11">
            <a:extLst>
              <a:ext uri="{FF2B5EF4-FFF2-40B4-BE49-F238E27FC236}">
                <a16:creationId xmlns:a16="http://schemas.microsoft.com/office/drawing/2014/main" id="{7F43CD1B-C11B-BE46-B885-3CCDFEF2182A}"/>
              </a:ext>
            </a:extLst>
          </p:cNvPr>
          <p:cNvSpPr txBox="1"/>
          <p:nvPr/>
        </p:nvSpPr>
        <p:spPr>
          <a:xfrm>
            <a:off x="7901101" y="6115992"/>
            <a:ext cx="1224136" cy="461665"/>
          </a:xfrm>
          <a:prstGeom prst="rect">
            <a:avLst/>
          </a:prstGeom>
          <a:noFill/>
        </p:spPr>
        <p:txBody>
          <a:bodyPr wrap="square" rtlCol="0">
            <a:spAutoFit/>
          </a:bodyPr>
          <a:lstStyle/>
          <a:p>
            <a:r>
              <a:rPr lang="en-US" sz="2400" dirty="0"/>
              <a:t>Answer</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6403A83-32DD-794C-BF23-D0C11BD98B9C}"/>
                  </a:ext>
                </a:extLst>
              </p:cNvPr>
              <p:cNvSpPr txBox="1"/>
              <p:nvPr/>
            </p:nvSpPr>
            <p:spPr>
              <a:xfrm>
                <a:off x="4799856" y="6093295"/>
                <a:ext cx="1584176"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rPr>
                        <m:t>𝑦</m:t>
                      </m:r>
                      <m:r>
                        <a:rPr lang="en-GB" sz="2400" b="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+1</m:t>
                      </m:r>
                    </m:oMath>
                  </m:oMathPara>
                </a14:m>
                <a:endParaRPr lang="en-US" sz="2400" dirty="0">
                  <a:solidFill>
                    <a:srgbClr val="FF0000"/>
                  </a:solidFill>
                </a:endParaRPr>
              </a:p>
            </p:txBody>
          </p:sp>
        </mc:Choice>
        <mc:Fallback xmlns="">
          <p:sp>
            <p:nvSpPr>
              <p:cNvPr id="8" name="TextBox 7">
                <a:extLst>
                  <a:ext uri="{FF2B5EF4-FFF2-40B4-BE49-F238E27FC236}">
                    <a16:creationId xmlns:a16="http://schemas.microsoft.com/office/drawing/2014/main" id="{D6403A83-32DD-794C-BF23-D0C11BD98B9C}"/>
                  </a:ext>
                </a:extLst>
              </p:cNvPr>
              <p:cNvSpPr txBox="1">
                <a:spLocks noRot="1" noChangeAspect="1" noMove="1" noResize="1" noEditPoints="1" noAdjustHandles="1" noChangeArrowheads="1" noChangeShapeType="1" noTextEdit="1"/>
              </p:cNvSpPr>
              <p:nvPr/>
            </p:nvSpPr>
            <p:spPr>
              <a:xfrm>
                <a:off x="4799856" y="6093295"/>
                <a:ext cx="1584176" cy="461665"/>
              </a:xfrm>
              <a:prstGeom prst="rect">
                <a:avLst/>
              </a:prstGeom>
              <a:blipFill>
                <a:blip r:embed="rId5"/>
                <a:stretch>
                  <a:fillRect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C1FBFE0-5986-834A-9DAE-4338F221A06D}"/>
                  </a:ext>
                </a:extLst>
              </p:cNvPr>
              <p:cNvSpPr txBox="1"/>
              <p:nvPr/>
            </p:nvSpPr>
            <p:spPr>
              <a:xfrm>
                <a:off x="9264352" y="6115992"/>
                <a:ext cx="172819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rPr>
                        <m:t>𝑦</m:t>
                      </m:r>
                      <m:r>
                        <a:rPr lang="en-GB" sz="2400" b="0" i="1" smtClean="0">
                          <a:solidFill>
                            <a:srgbClr val="FF0000"/>
                          </a:solidFill>
                          <a:latin typeface="Cambria Math" panose="02040503050406030204" pitchFamily="18" charset="0"/>
                        </a:rPr>
                        <m:t>&gt;2</m:t>
                      </m:r>
                      <m:r>
                        <a:rPr lang="en-GB" sz="2400" b="0" i="1" smtClean="0">
                          <a:solidFill>
                            <a:srgbClr val="FF0000"/>
                          </a:solidFill>
                          <a:latin typeface="Cambria Math" panose="02040503050406030204" pitchFamily="18" charset="0"/>
                        </a:rPr>
                        <m:t>𝑥</m:t>
                      </m:r>
                    </m:oMath>
                  </m:oMathPara>
                </a14:m>
                <a:endParaRPr lang="en-US" sz="2400" dirty="0">
                  <a:solidFill>
                    <a:srgbClr val="FF0000"/>
                  </a:solidFill>
                </a:endParaRPr>
              </a:p>
            </p:txBody>
          </p:sp>
        </mc:Choice>
        <mc:Fallback xmlns="">
          <p:sp>
            <p:nvSpPr>
              <p:cNvPr id="9" name="TextBox 8">
                <a:extLst>
                  <a:ext uri="{FF2B5EF4-FFF2-40B4-BE49-F238E27FC236}">
                    <a16:creationId xmlns:a16="http://schemas.microsoft.com/office/drawing/2014/main" id="{8C1FBFE0-5986-834A-9DAE-4338F221A06D}"/>
                  </a:ext>
                </a:extLst>
              </p:cNvPr>
              <p:cNvSpPr txBox="1">
                <a:spLocks noRot="1" noChangeAspect="1" noMove="1" noResize="1" noEditPoints="1" noAdjustHandles="1" noChangeArrowheads="1" noChangeShapeType="1" noTextEdit="1"/>
              </p:cNvSpPr>
              <p:nvPr/>
            </p:nvSpPr>
            <p:spPr>
              <a:xfrm>
                <a:off x="9264352" y="6115992"/>
                <a:ext cx="1728192" cy="461665"/>
              </a:xfrm>
              <a:prstGeom prst="rect">
                <a:avLst/>
              </a:prstGeom>
              <a:blipFill>
                <a:blip r:embed="rId6"/>
                <a:stretch>
                  <a:fillRect b="-8108"/>
                </a:stretch>
              </a:blipFill>
            </p:spPr>
            <p:txBody>
              <a:bodyPr/>
              <a:lstStyle/>
              <a:p>
                <a:r>
                  <a:rPr lang="en-US">
                    <a:noFill/>
                  </a:rPr>
                  <a:t> </a:t>
                </a:r>
              </a:p>
            </p:txBody>
          </p:sp>
        </mc:Fallback>
      </mc:AlternateContent>
    </p:spTree>
    <p:extLst>
      <p:ext uri="{BB962C8B-B14F-4D97-AF65-F5344CB8AC3E}">
        <p14:creationId xmlns:p14="http://schemas.microsoft.com/office/powerpoint/2010/main" val="4130733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p:bldP spid="2" grpId="0"/>
      <p:bldP spid="5" grpId="0"/>
      <p:bldP spid="6" grpId="0"/>
      <p:bldP spid="7" grpId="0"/>
      <p:bldP spid="12"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F6.4: </a:t>
            </a:r>
            <a:r>
              <a:rPr lang="en-US" altLang="en-US" sz="2800" b="1" dirty="0"/>
              <a:t>Fitness Check</a:t>
            </a:r>
          </a:p>
        </p:txBody>
      </p:sp>
      <p:sp>
        <p:nvSpPr>
          <p:cNvPr id="21" name="TextBox 20"/>
          <p:cNvSpPr txBox="1"/>
          <p:nvPr/>
        </p:nvSpPr>
        <p:spPr>
          <a:xfrm>
            <a:off x="5172075" y="6515100"/>
            <a:ext cx="184731" cy="400110"/>
          </a:xfrm>
          <a:prstGeom prst="rect">
            <a:avLst/>
          </a:prstGeom>
          <a:noFill/>
        </p:spPr>
        <p:txBody>
          <a:bodyPr wrap="none" rtlCol="0">
            <a:spAutoFit/>
          </a:bodyPr>
          <a:lstStyle/>
          <a:p>
            <a:endParaRPr lang="en-US" dirty="0"/>
          </a:p>
        </p:txBody>
      </p:sp>
      <p:sp>
        <p:nvSpPr>
          <p:cNvPr id="23" name="TextBox 7">
            <a:extLst>
              <a:ext uri="{FF2B5EF4-FFF2-40B4-BE49-F238E27FC236}">
                <a16:creationId xmlns:a16="http://schemas.microsoft.com/office/drawing/2014/main" id="{D71B9784-D0E6-304F-9783-F26E9A73CDCC}"/>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4</a:t>
            </a:r>
          </a:p>
        </p:txBody>
      </p:sp>
      <p:sp>
        <p:nvSpPr>
          <p:cNvPr id="2" name="TextBox 1">
            <a:extLst>
              <a:ext uri="{FF2B5EF4-FFF2-40B4-BE49-F238E27FC236}">
                <a16:creationId xmlns:a16="http://schemas.microsoft.com/office/drawing/2014/main" id="{C2191A34-DB4D-7B45-88A6-81EB16286D3E}"/>
              </a:ext>
            </a:extLst>
          </p:cNvPr>
          <p:cNvSpPr txBox="1"/>
          <p:nvPr/>
        </p:nvSpPr>
        <p:spPr>
          <a:xfrm>
            <a:off x="2733204" y="1023828"/>
            <a:ext cx="8352928" cy="830997"/>
          </a:xfrm>
          <a:prstGeom prst="rect">
            <a:avLst/>
          </a:prstGeom>
          <a:noFill/>
        </p:spPr>
        <p:txBody>
          <a:bodyPr wrap="square" rtlCol="0">
            <a:spAutoFit/>
          </a:bodyPr>
          <a:lstStyle/>
          <a:p>
            <a:pPr algn="ctr"/>
            <a:r>
              <a:rPr lang="en-US" sz="2400" dirty="0"/>
              <a:t>For each of the examples below, determine the </a:t>
            </a:r>
          </a:p>
          <a:p>
            <a:pPr algn="ctr"/>
            <a:r>
              <a:rPr lang="en-US" sz="2400" dirty="0"/>
              <a:t>inequality represented by the shaded region</a:t>
            </a:r>
          </a:p>
        </p:txBody>
      </p:sp>
      <p:sp>
        <p:nvSpPr>
          <p:cNvPr id="5" name="TextBox 4">
            <a:extLst>
              <a:ext uri="{FF2B5EF4-FFF2-40B4-BE49-F238E27FC236}">
                <a16:creationId xmlns:a16="http://schemas.microsoft.com/office/drawing/2014/main" id="{A82A1F8A-4BBD-2145-BB2A-CBF6BA717F4F}"/>
              </a:ext>
            </a:extLst>
          </p:cNvPr>
          <p:cNvSpPr txBox="1"/>
          <p:nvPr/>
        </p:nvSpPr>
        <p:spPr>
          <a:xfrm>
            <a:off x="2711624" y="2520688"/>
            <a:ext cx="576064" cy="461665"/>
          </a:xfrm>
          <a:prstGeom prst="rect">
            <a:avLst/>
          </a:prstGeom>
          <a:noFill/>
        </p:spPr>
        <p:txBody>
          <a:bodyPr wrap="square" rtlCol="0">
            <a:spAutoFit/>
          </a:bodyPr>
          <a:lstStyle/>
          <a:p>
            <a:r>
              <a:rPr lang="en-US" sz="2400" dirty="0"/>
              <a:t>3.</a:t>
            </a:r>
          </a:p>
        </p:txBody>
      </p:sp>
      <p:sp>
        <p:nvSpPr>
          <p:cNvPr id="6" name="TextBox 5">
            <a:extLst>
              <a:ext uri="{FF2B5EF4-FFF2-40B4-BE49-F238E27FC236}">
                <a16:creationId xmlns:a16="http://schemas.microsoft.com/office/drawing/2014/main" id="{94FD0A21-081D-8E45-8F99-EE15BFCF1141}"/>
              </a:ext>
            </a:extLst>
          </p:cNvPr>
          <p:cNvSpPr txBox="1"/>
          <p:nvPr/>
        </p:nvSpPr>
        <p:spPr>
          <a:xfrm>
            <a:off x="7104112" y="2520688"/>
            <a:ext cx="720080" cy="461665"/>
          </a:xfrm>
          <a:prstGeom prst="rect">
            <a:avLst/>
          </a:prstGeom>
          <a:noFill/>
        </p:spPr>
        <p:txBody>
          <a:bodyPr wrap="square" rtlCol="0">
            <a:spAutoFit/>
          </a:bodyPr>
          <a:lstStyle/>
          <a:p>
            <a:r>
              <a:rPr lang="en-US" sz="2400" dirty="0"/>
              <a:t>4.</a:t>
            </a:r>
          </a:p>
        </p:txBody>
      </p:sp>
      <p:pic>
        <p:nvPicPr>
          <p:cNvPr id="7" name="Picture 6">
            <a:extLst>
              <a:ext uri="{FF2B5EF4-FFF2-40B4-BE49-F238E27FC236}">
                <a16:creationId xmlns:a16="http://schemas.microsoft.com/office/drawing/2014/main" id="{49F12A0D-E97D-FA4F-925F-8805D4F92194}"/>
              </a:ext>
            </a:extLst>
          </p:cNvPr>
          <p:cNvPicPr>
            <a:picLocks noChangeAspect="1"/>
          </p:cNvPicPr>
          <p:nvPr/>
        </p:nvPicPr>
        <p:blipFill>
          <a:blip r:embed="rId3"/>
          <a:stretch>
            <a:fillRect/>
          </a:stretch>
        </p:blipFill>
        <p:spPr>
          <a:xfrm>
            <a:off x="3335893" y="2539475"/>
            <a:ext cx="3496159" cy="3462755"/>
          </a:xfrm>
          <a:prstGeom prst="rect">
            <a:avLst/>
          </a:prstGeom>
        </p:spPr>
      </p:pic>
      <p:pic>
        <p:nvPicPr>
          <p:cNvPr id="8" name="Picture 7">
            <a:extLst>
              <a:ext uri="{FF2B5EF4-FFF2-40B4-BE49-F238E27FC236}">
                <a16:creationId xmlns:a16="http://schemas.microsoft.com/office/drawing/2014/main" id="{203EB56D-4A38-5843-B746-1B80729C7B02}"/>
              </a:ext>
            </a:extLst>
          </p:cNvPr>
          <p:cNvPicPr>
            <a:picLocks noChangeAspect="1"/>
          </p:cNvPicPr>
          <p:nvPr/>
        </p:nvPicPr>
        <p:blipFill>
          <a:blip r:embed="rId4"/>
          <a:stretch>
            <a:fillRect/>
          </a:stretch>
        </p:blipFill>
        <p:spPr>
          <a:xfrm>
            <a:off x="7968208" y="2527519"/>
            <a:ext cx="3334501" cy="3509517"/>
          </a:xfrm>
          <a:prstGeom prst="rect">
            <a:avLst/>
          </a:prstGeom>
        </p:spPr>
      </p:pic>
      <p:sp>
        <p:nvSpPr>
          <p:cNvPr id="13" name="TextBox 12">
            <a:extLst>
              <a:ext uri="{FF2B5EF4-FFF2-40B4-BE49-F238E27FC236}">
                <a16:creationId xmlns:a16="http://schemas.microsoft.com/office/drawing/2014/main" id="{86459C55-BD16-0C4C-94E2-CF57C4EF126C}"/>
              </a:ext>
            </a:extLst>
          </p:cNvPr>
          <p:cNvSpPr txBox="1"/>
          <p:nvPr/>
        </p:nvSpPr>
        <p:spPr>
          <a:xfrm>
            <a:off x="3431704" y="6093296"/>
            <a:ext cx="1224136" cy="461665"/>
          </a:xfrm>
          <a:prstGeom prst="rect">
            <a:avLst/>
          </a:prstGeom>
          <a:noFill/>
        </p:spPr>
        <p:txBody>
          <a:bodyPr wrap="square" rtlCol="0">
            <a:spAutoFit/>
          </a:bodyPr>
          <a:lstStyle/>
          <a:p>
            <a:r>
              <a:rPr lang="en-US" sz="2400" dirty="0"/>
              <a:t>Answer</a:t>
            </a:r>
          </a:p>
        </p:txBody>
      </p:sp>
      <p:sp>
        <p:nvSpPr>
          <p:cNvPr id="14" name="TextBox 13">
            <a:extLst>
              <a:ext uri="{FF2B5EF4-FFF2-40B4-BE49-F238E27FC236}">
                <a16:creationId xmlns:a16="http://schemas.microsoft.com/office/drawing/2014/main" id="{478EDF9C-C5AC-EE4A-9513-CF76FAC0F1F2}"/>
              </a:ext>
            </a:extLst>
          </p:cNvPr>
          <p:cNvSpPr txBox="1"/>
          <p:nvPr/>
        </p:nvSpPr>
        <p:spPr>
          <a:xfrm>
            <a:off x="7869932" y="6107608"/>
            <a:ext cx="1224136" cy="461665"/>
          </a:xfrm>
          <a:prstGeom prst="rect">
            <a:avLst/>
          </a:prstGeom>
          <a:noFill/>
        </p:spPr>
        <p:txBody>
          <a:bodyPr wrap="square" rtlCol="0">
            <a:spAutoFit/>
          </a:bodyPr>
          <a:lstStyle/>
          <a:p>
            <a:r>
              <a:rPr lang="en-US" sz="2400" dirty="0"/>
              <a:t>Answer</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B6BDA29-5D04-CD40-8944-0059CDAF8CF5}"/>
                  </a:ext>
                </a:extLst>
              </p:cNvPr>
              <p:cNvSpPr txBox="1"/>
              <p:nvPr/>
            </p:nvSpPr>
            <p:spPr>
              <a:xfrm>
                <a:off x="4455788" y="6093296"/>
                <a:ext cx="237626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𝑦</m:t>
                      </m:r>
                      <m:r>
                        <a:rPr lang="en-GB" sz="2400" b="0" i="1" smtClean="0">
                          <a:solidFill>
                            <a:srgbClr val="FF0000"/>
                          </a:solidFill>
                          <a:latin typeface="Cambria Math" panose="02040503050406030204" pitchFamily="18" charset="0"/>
                        </a:rPr>
                        <m:t>&gt;4</m:t>
                      </m:r>
                    </m:oMath>
                  </m:oMathPara>
                </a14:m>
                <a:endParaRPr lang="en-US" sz="2400" dirty="0">
                  <a:solidFill>
                    <a:srgbClr val="FF0000"/>
                  </a:solidFill>
                </a:endParaRPr>
              </a:p>
            </p:txBody>
          </p:sp>
        </mc:Choice>
        <mc:Fallback xmlns="">
          <p:sp>
            <p:nvSpPr>
              <p:cNvPr id="9" name="TextBox 8">
                <a:extLst>
                  <a:ext uri="{FF2B5EF4-FFF2-40B4-BE49-F238E27FC236}">
                    <a16:creationId xmlns:a16="http://schemas.microsoft.com/office/drawing/2014/main" id="{EB6BDA29-5D04-CD40-8944-0059CDAF8CF5}"/>
                  </a:ext>
                </a:extLst>
              </p:cNvPr>
              <p:cNvSpPr txBox="1">
                <a:spLocks noRot="1" noChangeAspect="1" noMove="1" noResize="1" noEditPoints="1" noAdjustHandles="1" noChangeArrowheads="1" noChangeShapeType="1" noTextEdit="1"/>
              </p:cNvSpPr>
              <p:nvPr/>
            </p:nvSpPr>
            <p:spPr>
              <a:xfrm>
                <a:off x="4455788" y="6093296"/>
                <a:ext cx="2376264" cy="461665"/>
              </a:xfrm>
              <a:prstGeom prst="rect">
                <a:avLst/>
              </a:prstGeom>
              <a:blipFill>
                <a:blip r:embed="rId5"/>
                <a:stretch>
                  <a:fillRect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E18D29D-FBC0-0A4B-9CFC-3488FDDE773A}"/>
                  </a:ext>
                </a:extLst>
              </p:cNvPr>
              <p:cNvSpPr txBox="1"/>
              <p:nvPr/>
            </p:nvSpPr>
            <p:spPr>
              <a:xfrm>
                <a:off x="9192344" y="6093296"/>
                <a:ext cx="2016224"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rPr>
                        <m:t>𝑦</m:t>
                      </m:r>
                      <m:r>
                        <a:rPr lang="en-GB" sz="2400" b="0" i="1" smtClean="0">
                          <a:solidFill>
                            <a:srgbClr val="FF0000"/>
                          </a:solidFill>
                          <a:latin typeface="Cambria Math" panose="02040503050406030204" pitchFamily="18" charset="0"/>
                        </a:rPr>
                        <m:t>&lt;</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+1</m:t>
                      </m:r>
                    </m:oMath>
                  </m:oMathPara>
                </a14:m>
                <a:endParaRPr lang="en-US" sz="2400" dirty="0">
                  <a:solidFill>
                    <a:srgbClr val="FF0000"/>
                  </a:solidFill>
                </a:endParaRPr>
              </a:p>
            </p:txBody>
          </p:sp>
        </mc:Choice>
        <mc:Fallback xmlns="">
          <p:sp>
            <p:nvSpPr>
              <p:cNvPr id="10" name="TextBox 9">
                <a:extLst>
                  <a:ext uri="{FF2B5EF4-FFF2-40B4-BE49-F238E27FC236}">
                    <a16:creationId xmlns:a16="http://schemas.microsoft.com/office/drawing/2014/main" id="{4E18D29D-FBC0-0A4B-9CFC-3488FDDE773A}"/>
                  </a:ext>
                </a:extLst>
              </p:cNvPr>
              <p:cNvSpPr txBox="1">
                <a:spLocks noRot="1" noChangeAspect="1" noMove="1" noResize="1" noEditPoints="1" noAdjustHandles="1" noChangeArrowheads="1" noChangeShapeType="1" noTextEdit="1"/>
              </p:cNvSpPr>
              <p:nvPr/>
            </p:nvSpPr>
            <p:spPr>
              <a:xfrm>
                <a:off x="9192344" y="6093296"/>
                <a:ext cx="2016224" cy="461665"/>
              </a:xfrm>
              <a:prstGeom prst="rect">
                <a:avLst/>
              </a:prstGeom>
              <a:blipFill>
                <a:blip r:embed="rId6"/>
                <a:stretch>
                  <a:fillRect b="-8333"/>
                </a:stretch>
              </a:blipFill>
            </p:spPr>
            <p:txBody>
              <a:bodyPr/>
              <a:lstStyle/>
              <a:p>
                <a:r>
                  <a:rPr lang="en-US">
                    <a:noFill/>
                  </a:rPr>
                  <a:t> </a:t>
                </a:r>
              </a:p>
            </p:txBody>
          </p:sp>
        </mc:Fallback>
      </mc:AlternateContent>
    </p:spTree>
    <p:extLst>
      <p:ext uri="{BB962C8B-B14F-4D97-AF65-F5344CB8AC3E}">
        <p14:creationId xmlns:p14="http://schemas.microsoft.com/office/powerpoint/2010/main" val="8343483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13" grpId="0"/>
      <p:bldP spid="14"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F6.4: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fourth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http://szalonta.hu/ske/text/F6/skef6s4.html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F6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F6.4</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829592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5172075" y="6515100"/>
            <a:ext cx="184731" cy="400110"/>
          </a:xfrm>
          <a:prstGeom prst="rect">
            <a:avLst/>
          </a:prstGeom>
          <a:noFill/>
        </p:spPr>
        <p:txBody>
          <a:bodyPr wrap="none" rtlCol="0">
            <a:spAutoFit/>
          </a:bodyPr>
          <a:lstStyle/>
          <a:p>
            <a:endParaRPr lang="en-US"/>
          </a:p>
        </p:txBody>
      </p:sp>
      <p:sp>
        <p:nvSpPr>
          <p:cNvPr id="23" name="TextBox 7">
            <a:extLst>
              <a:ext uri="{FF2B5EF4-FFF2-40B4-BE49-F238E27FC236}">
                <a16:creationId xmlns:a16="http://schemas.microsoft.com/office/drawing/2014/main" id="{D71B9784-D0E6-304F-9783-F26E9A73CDCC}"/>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a:t>
            </a:r>
            <a:r>
              <a:rPr lang="en-US" altLang="en-US" b="1" dirty="0" smtClean="0">
                <a:solidFill>
                  <a:prstClr val="white"/>
                </a:solidFill>
              </a:rPr>
              <a:t>F6.</a:t>
            </a:r>
            <a:r>
              <a:rPr lang="en-US" altLang="en-US" b="1" dirty="0" smtClean="0">
                <a:solidFill>
                  <a:schemeClr val="bg1"/>
                </a:solidFill>
              </a:rPr>
              <a:t>5</a:t>
            </a:r>
            <a:endParaRPr lang="en-US" altLang="en-US" b="1" dirty="0">
              <a:solidFill>
                <a:schemeClr val="bg1"/>
              </a:solidFill>
            </a:endParaRPr>
          </a:p>
        </p:txBody>
      </p:sp>
      <p:cxnSp>
        <p:nvCxnSpPr>
          <p:cNvPr id="35" name="Straight Connector 34">
            <a:extLst>
              <a:ext uri="{FF2B5EF4-FFF2-40B4-BE49-F238E27FC236}">
                <a16:creationId xmlns:a16="http://schemas.microsoft.com/office/drawing/2014/main" id="{076FABBB-DCB7-0B4E-9C24-1312A7A0FC16}"/>
              </a:ext>
            </a:extLst>
          </p:cNvPr>
          <p:cNvCxnSpPr>
            <a:cxnSpLocks/>
          </p:cNvCxnSpPr>
          <p:nvPr/>
        </p:nvCxnSpPr>
        <p:spPr bwMode="auto">
          <a:xfrm>
            <a:off x="12192000" y="4735141"/>
            <a:ext cx="0" cy="1614536"/>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02AED29F-D02F-3E42-9201-2D28C4C7F602}"/>
              </a:ext>
            </a:extLst>
          </p:cNvPr>
          <p:cNvCxnSpPr>
            <a:cxnSpLocks/>
          </p:cNvCxnSpPr>
          <p:nvPr/>
        </p:nvCxnSpPr>
        <p:spPr bwMode="auto">
          <a:xfrm>
            <a:off x="0" y="4709964"/>
            <a:ext cx="0" cy="1614536"/>
          </a:xfrm>
          <a:prstGeom prst="line">
            <a:avLst/>
          </a:prstGeom>
          <a:solidFill>
            <a:srgbClr val="00B8FF"/>
          </a:solidFill>
          <a:ln w="9525" cap="flat" cmpd="sng" algn="ctr">
            <a:solidFill>
              <a:schemeClr val="tx1"/>
            </a:solidFill>
            <a:prstDash val="solid"/>
            <a:round/>
            <a:headEnd type="none" w="med" len="med"/>
            <a:tailEnd type="none" w="med" len="med"/>
          </a:ln>
          <a:effectLst/>
        </p:spPr>
      </p:cxnSp>
      <p:sp>
        <p:nvSpPr>
          <p:cNvPr id="22" name="TextBox 1">
            <a:extLst>
              <a:ext uri="{FF2B5EF4-FFF2-40B4-BE49-F238E27FC236}">
                <a16:creationId xmlns:a16="http://schemas.microsoft.com/office/drawing/2014/main" id="{553E8602-37BF-4041-A25D-C2419E3B2D86}"/>
              </a:ext>
            </a:extLst>
          </p:cNvPr>
          <p:cNvSpPr txBox="1">
            <a:spLocks noChangeArrowheads="1"/>
          </p:cNvSpPr>
          <p:nvPr/>
        </p:nvSpPr>
        <p:spPr bwMode="auto">
          <a:xfrm>
            <a:off x="2194793" y="4802"/>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More than One Inequality</a:t>
            </a:r>
          </a:p>
        </p:txBody>
      </p:sp>
      <p:sp>
        <p:nvSpPr>
          <p:cNvPr id="5" name="TextBox 4">
            <a:extLst>
              <a:ext uri="{FF2B5EF4-FFF2-40B4-BE49-F238E27FC236}">
                <a16:creationId xmlns:a16="http://schemas.microsoft.com/office/drawing/2014/main" id="{BAB159C5-A987-C345-9161-BCEED1396BD9}"/>
              </a:ext>
            </a:extLst>
          </p:cNvPr>
          <p:cNvSpPr txBox="1"/>
          <p:nvPr/>
        </p:nvSpPr>
        <p:spPr>
          <a:xfrm>
            <a:off x="2775952" y="980728"/>
            <a:ext cx="8712968" cy="2015936"/>
          </a:xfrm>
          <a:prstGeom prst="rect">
            <a:avLst/>
          </a:prstGeom>
          <a:noFill/>
        </p:spPr>
        <p:txBody>
          <a:bodyPr wrap="square" rtlCol="0">
            <a:spAutoFit/>
          </a:bodyPr>
          <a:lstStyle/>
          <a:p>
            <a:pPr algn="ctr">
              <a:spcAft>
                <a:spcPts val="600"/>
              </a:spcAft>
            </a:pPr>
            <a:r>
              <a:rPr lang="en-US" sz="2400" dirty="0"/>
              <a:t>Here we extend our graphical approach in the previous section and now look at problems with more than one inequality.</a:t>
            </a:r>
          </a:p>
          <a:p>
            <a:pPr algn="ctr"/>
            <a:r>
              <a:rPr lang="en-US" sz="2400" dirty="0"/>
              <a:t>This is the beginning of a topic called “</a:t>
            </a:r>
            <a:r>
              <a:rPr lang="en-US" sz="2400" b="1" dirty="0"/>
              <a:t>Linear Programming</a:t>
            </a:r>
            <a:r>
              <a:rPr lang="en-US" sz="2400" dirty="0"/>
              <a:t>” which has applications in many different contexts from </a:t>
            </a:r>
            <a:r>
              <a:rPr lang="en-US" sz="2400" b="1" dirty="0"/>
              <a:t>Business</a:t>
            </a:r>
            <a:r>
              <a:rPr lang="en-US" sz="2400" dirty="0"/>
              <a:t> planning and scheduling to </a:t>
            </a:r>
            <a:r>
              <a:rPr lang="en-US" sz="2400" b="1" dirty="0"/>
              <a:t>Economic</a:t>
            </a:r>
            <a:r>
              <a:rPr lang="en-US" sz="2400" dirty="0"/>
              <a:t> modelling.</a:t>
            </a:r>
          </a:p>
        </p:txBody>
      </p:sp>
      <p:sp>
        <p:nvSpPr>
          <p:cNvPr id="6" name="TextBox 5">
            <a:extLst>
              <a:ext uri="{FF2B5EF4-FFF2-40B4-BE49-F238E27FC236}">
                <a16:creationId xmlns:a16="http://schemas.microsoft.com/office/drawing/2014/main" id="{44CF5B14-9CDE-5A46-8E71-4DA70CE86741}"/>
              </a:ext>
            </a:extLst>
          </p:cNvPr>
          <p:cNvSpPr txBox="1"/>
          <p:nvPr/>
        </p:nvSpPr>
        <p:spPr>
          <a:xfrm>
            <a:off x="2775952" y="3212976"/>
            <a:ext cx="9163733" cy="2462213"/>
          </a:xfrm>
          <a:prstGeom prst="rect">
            <a:avLst/>
          </a:prstGeom>
          <a:noFill/>
        </p:spPr>
        <p:txBody>
          <a:bodyPr wrap="square" rtlCol="0">
            <a:spAutoFit/>
          </a:bodyPr>
          <a:lstStyle/>
          <a:p>
            <a:pPr>
              <a:spcAft>
                <a:spcPts val="600"/>
              </a:spcAft>
            </a:pPr>
            <a:r>
              <a:rPr lang="en-US" sz="2400" b="1" dirty="0"/>
              <a:t>Problem</a:t>
            </a:r>
          </a:p>
          <a:p>
            <a:pPr>
              <a:spcAft>
                <a:spcPts val="600"/>
              </a:spcAft>
            </a:pPr>
            <a:r>
              <a:rPr lang="en-US" sz="2400" dirty="0"/>
              <a:t>A small factory employs people at two rates of pay.  The maximum number of people who can be employed is 10.  More workers are employed on the lower rate than on the higher rate.</a:t>
            </a:r>
          </a:p>
          <a:p>
            <a:r>
              <a:rPr lang="en-US" sz="2400" dirty="0"/>
              <a:t>Describe this situation using inequalities, and draw a graph to show the feasible region in which they are satisfied.</a:t>
            </a:r>
          </a:p>
        </p:txBody>
      </p:sp>
      <p:sp>
        <p:nvSpPr>
          <p:cNvPr id="8" name="TextBox 7">
            <a:extLst>
              <a:ext uri="{FF2B5EF4-FFF2-40B4-BE49-F238E27FC236}">
                <a16:creationId xmlns:a16="http://schemas.microsoft.com/office/drawing/2014/main" id="{4BEFCF06-6652-B64E-AE78-21FAE47EC394}"/>
              </a:ext>
            </a:extLst>
          </p:cNvPr>
          <p:cNvSpPr txBox="1"/>
          <p:nvPr/>
        </p:nvSpPr>
        <p:spPr>
          <a:xfrm>
            <a:off x="4439816" y="5916613"/>
            <a:ext cx="4752523" cy="461665"/>
          </a:xfrm>
          <a:prstGeom prst="rect">
            <a:avLst/>
          </a:prstGeom>
          <a:noFill/>
        </p:spPr>
        <p:txBody>
          <a:bodyPr wrap="square" rtlCol="0">
            <a:spAutoFit/>
          </a:bodyPr>
          <a:lstStyle/>
          <a:p>
            <a:r>
              <a:rPr lang="en-US" sz="2400" dirty="0">
                <a:solidFill>
                  <a:srgbClr val="FF0000"/>
                </a:solidFill>
              </a:rPr>
              <a:t>This continues on the next slide</a:t>
            </a:r>
          </a:p>
        </p:txBody>
      </p:sp>
    </p:spTree>
    <p:extLst>
      <p:ext uri="{BB962C8B-B14F-4D97-AF65-F5344CB8AC3E}">
        <p14:creationId xmlns:p14="http://schemas.microsoft.com/office/powerpoint/2010/main" val="36553275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5172075" y="6515100"/>
            <a:ext cx="184731" cy="400110"/>
          </a:xfrm>
          <a:prstGeom prst="rect">
            <a:avLst/>
          </a:prstGeom>
          <a:noFill/>
        </p:spPr>
        <p:txBody>
          <a:bodyPr wrap="none" rtlCol="0">
            <a:spAutoFit/>
          </a:bodyPr>
          <a:lstStyle/>
          <a:p>
            <a:endParaRPr lang="en-US"/>
          </a:p>
        </p:txBody>
      </p:sp>
      <p:sp>
        <p:nvSpPr>
          <p:cNvPr id="23" name="TextBox 7">
            <a:extLst>
              <a:ext uri="{FF2B5EF4-FFF2-40B4-BE49-F238E27FC236}">
                <a16:creationId xmlns:a16="http://schemas.microsoft.com/office/drawing/2014/main" id="{D71B9784-D0E6-304F-9783-F26E9A73CDCC}"/>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5</a:t>
            </a:r>
          </a:p>
        </p:txBody>
      </p:sp>
      <p:cxnSp>
        <p:nvCxnSpPr>
          <p:cNvPr id="35" name="Straight Connector 34">
            <a:extLst>
              <a:ext uri="{FF2B5EF4-FFF2-40B4-BE49-F238E27FC236}">
                <a16:creationId xmlns:a16="http://schemas.microsoft.com/office/drawing/2014/main" id="{076FABBB-DCB7-0B4E-9C24-1312A7A0FC16}"/>
              </a:ext>
            </a:extLst>
          </p:cNvPr>
          <p:cNvCxnSpPr>
            <a:cxnSpLocks/>
          </p:cNvCxnSpPr>
          <p:nvPr/>
        </p:nvCxnSpPr>
        <p:spPr bwMode="auto">
          <a:xfrm>
            <a:off x="12192000" y="4735141"/>
            <a:ext cx="0" cy="1614536"/>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02AED29F-D02F-3E42-9201-2D28C4C7F602}"/>
              </a:ext>
            </a:extLst>
          </p:cNvPr>
          <p:cNvCxnSpPr>
            <a:cxnSpLocks/>
          </p:cNvCxnSpPr>
          <p:nvPr/>
        </p:nvCxnSpPr>
        <p:spPr bwMode="auto">
          <a:xfrm>
            <a:off x="0" y="4709964"/>
            <a:ext cx="0" cy="1614536"/>
          </a:xfrm>
          <a:prstGeom prst="line">
            <a:avLst/>
          </a:prstGeom>
          <a:solidFill>
            <a:srgbClr val="00B8FF"/>
          </a:solidFill>
          <a:ln w="9525" cap="flat" cmpd="sng" algn="ctr">
            <a:solidFill>
              <a:schemeClr val="tx1"/>
            </a:solidFill>
            <a:prstDash val="solid"/>
            <a:round/>
            <a:headEnd type="none" w="med" len="med"/>
            <a:tailEnd type="none" w="med" len="med"/>
          </a:ln>
          <a:effectLst/>
        </p:spPr>
      </p:cxnSp>
      <p:pic>
        <p:nvPicPr>
          <p:cNvPr id="2" name="Picture 1">
            <a:extLst>
              <a:ext uri="{FF2B5EF4-FFF2-40B4-BE49-F238E27FC236}">
                <a16:creationId xmlns:a16="http://schemas.microsoft.com/office/drawing/2014/main" id="{1D25D04E-9F55-8C44-8A31-70453E7B95E0}"/>
              </a:ext>
            </a:extLst>
          </p:cNvPr>
          <p:cNvPicPr>
            <a:picLocks noChangeAspect="1"/>
          </p:cNvPicPr>
          <p:nvPr/>
        </p:nvPicPr>
        <p:blipFill>
          <a:blip r:embed="rId3"/>
          <a:stretch>
            <a:fillRect/>
          </a:stretch>
        </p:blipFill>
        <p:spPr>
          <a:xfrm>
            <a:off x="6492973" y="1682587"/>
            <a:ext cx="5629228" cy="4221921"/>
          </a:xfrm>
          <a:prstGeom prst="rect">
            <a:avLst/>
          </a:prstGeom>
        </p:spPr>
      </p:pic>
      <p:sp>
        <p:nvSpPr>
          <p:cNvPr id="3" name="Rectangle 2">
            <a:extLst>
              <a:ext uri="{FF2B5EF4-FFF2-40B4-BE49-F238E27FC236}">
                <a16:creationId xmlns:a16="http://schemas.microsoft.com/office/drawing/2014/main" id="{878F346B-EA27-D146-BD7E-376EC84F27A9}"/>
              </a:ext>
            </a:extLst>
          </p:cNvPr>
          <p:cNvSpPr/>
          <p:nvPr/>
        </p:nvSpPr>
        <p:spPr bwMode="auto">
          <a:xfrm>
            <a:off x="7069037" y="5252636"/>
            <a:ext cx="4392488" cy="576064"/>
          </a:xfrm>
          <a:prstGeom prst="rect">
            <a:avLst/>
          </a:prstGeom>
          <a:solidFill>
            <a:srgbClr val="C6CDD1">
              <a:alpha val="2941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 name="Rectangle 3">
            <a:extLst>
              <a:ext uri="{FF2B5EF4-FFF2-40B4-BE49-F238E27FC236}">
                <a16:creationId xmlns:a16="http://schemas.microsoft.com/office/drawing/2014/main" id="{2D3CFC1B-DAEB-D146-8CAA-FBDF14864C94}"/>
              </a:ext>
            </a:extLst>
          </p:cNvPr>
          <p:cNvSpPr/>
          <p:nvPr/>
        </p:nvSpPr>
        <p:spPr bwMode="auto">
          <a:xfrm>
            <a:off x="6532177" y="2084284"/>
            <a:ext cx="536860" cy="3744416"/>
          </a:xfrm>
          <a:prstGeom prst="rect">
            <a:avLst/>
          </a:prstGeom>
          <a:solidFill>
            <a:srgbClr val="C6CDD1">
              <a:alpha val="33333"/>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7" name="Diagonal Stripe 6">
            <a:extLst>
              <a:ext uri="{FF2B5EF4-FFF2-40B4-BE49-F238E27FC236}">
                <a16:creationId xmlns:a16="http://schemas.microsoft.com/office/drawing/2014/main" id="{B72D4FC7-861D-804A-BB47-F52ADD7D941F}"/>
              </a:ext>
            </a:extLst>
          </p:cNvPr>
          <p:cNvSpPr/>
          <p:nvPr/>
        </p:nvSpPr>
        <p:spPr bwMode="auto">
          <a:xfrm flipH="1">
            <a:off x="7065287" y="2413015"/>
            <a:ext cx="2808312" cy="2880320"/>
          </a:xfrm>
          <a:prstGeom prst="diagStripe">
            <a:avLst>
              <a:gd name="adj" fmla="val 71588"/>
            </a:avLst>
          </a:prstGeom>
          <a:solidFill>
            <a:srgbClr val="C6CDD1">
              <a:alpha val="3254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cxnSp>
        <p:nvCxnSpPr>
          <p:cNvPr id="9" name="Straight Connector 8">
            <a:extLst>
              <a:ext uri="{FF2B5EF4-FFF2-40B4-BE49-F238E27FC236}">
                <a16:creationId xmlns:a16="http://schemas.microsoft.com/office/drawing/2014/main" id="{C539F5CB-A517-B449-8480-6DEC15C9F510}"/>
              </a:ext>
            </a:extLst>
          </p:cNvPr>
          <p:cNvCxnSpPr/>
          <p:nvPr/>
        </p:nvCxnSpPr>
        <p:spPr bwMode="auto">
          <a:xfrm>
            <a:off x="7069037" y="2372316"/>
            <a:ext cx="2880320" cy="2880320"/>
          </a:xfrm>
          <a:prstGeom prst="line">
            <a:avLst/>
          </a:prstGeom>
          <a:solidFill>
            <a:srgbClr val="00B8FF"/>
          </a:solidFill>
          <a:ln w="19050" cap="flat" cmpd="sng" algn="ctr">
            <a:solidFill>
              <a:schemeClr val="tx1"/>
            </a:solidFill>
            <a:prstDash val="solid"/>
            <a:round/>
            <a:headEnd type="none" w="med" len="med"/>
            <a:tailEnd type="none" w="med" len="med"/>
          </a:ln>
          <a:effectLst/>
        </p:spPr>
      </p:cxnSp>
      <p:sp>
        <p:nvSpPr>
          <p:cNvPr id="10" name="Triangle 9">
            <a:extLst>
              <a:ext uri="{FF2B5EF4-FFF2-40B4-BE49-F238E27FC236}">
                <a16:creationId xmlns:a16="http://schemas.microsoft.com/office/drawing/2014/main" id="{B1D36B10-4FF2-7E4B-9990-0C2F08B463AF}"/>
              </a:ext>
            </a:extLst>
          </p:cNvPr>
          <p:cNvSpPr/>
          <p:nvPr/>
        </p:nvSpPr>
        <p:spPr bwMode="auto">
          <a:xfrm>
            <a:off x="9877349" y="4460548"/>
            <a:ext cx="936104" cy="792088"/>
          </a:xfrm>
          <a:prstGeom prst="triangle">
            <a:avLst>
              <a:gd name="adj" fmla="val 1811"/>
            </a:avLst>
          </a:prstGeom>
          <a:solidFill>
            <a:srgbClr val="C6CDD1">
              <a:alpha val="31765"/>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1" name="Right Triangle 10">
            <a:extLst>
              <a:ext uri="{FF2B5EF4-FFF2-40B4-BE49-F238E27FC236}">
                <a16:creationId xmlns:a16="http://schemas.microsoft.com/office/drawing/2014/main" id="{D9CA7348-9CB5-4340-8448-06D105EF8649}"/>
              </a:ext>
            </a:extLst>
          </p:cNvPr>
          <p:cNvSpPr/>
          <p:nvPr/>
        </p:nvSpPr>
        <p:spPr bwMode="auto">
          <a:xfrm>
            <a:off x="7605897" y="2084284"/>
            <a:ext cx="255228" cy="288032"/>
          </a:xfrm>
          <a:prstGeom prst="rtTriangle">
            <a:avLst/>
          </a:prstGeom>
          <a:solidFill>
            <a:srgbClr val="C6CDD1">
              <a:alpha val="3568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12" name="Rectangle 11">
            <a:extLst>
              <a:ext uri="{FF2B5EF4-FFF2-40B4-BE49-F238E27FC236}">
                <a16:creationId xmlns:a16="http://schemas.microsoft.com/office/drawing/2014/main" id="{D24AAFF5-14A9-994A-91A0-D9E1760C07BD}"/>
              </a:ext>
            </a:extLst>
          </p:cNvPr>
          <p:cNvSpPr/>
          <p:nvPr/>
        </p:nvSpPr>
        <p:spPr bwMode="auto">
          <a:xfrm>
            <a:off x="7012395" y="2084284"/>
            <a:ext cx="608868" cy="288032"/>
          </a:xfrm>
          <a:prstGeom prst="rect">
            <a:avLst/>
          </a:prstGeom>
          <a:solidFill>
            <a:srgbClr val="C6CDD1">
              <a:alpha val="28235"/>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cxnSp>
        <p:nvCxnSpPr>
          <p:cNvPr id="14" name="Straight Connector 13">
            <a:extLst>
              <a:ext uri="{FF2B5EF4-FFF2-40B4-BE49-F238E27FC236}">
                <a16:creationId xmlns:a16="http://schemas.microsoft.com/office/drawing/2014/main" id="{585AEA17-1B0E-F443-ACC9-E421829D84C1}"/>
              </a:ext>
            </a:extLst>
          </p:cNvPr>
          <p:cNvCxnSpPr/>
          <p:nvPr/>
        </p:nvCxnSpPr>
        <p:spPr bwMode="auto">
          <a:xfrm flipV="1">
            <a:off x="7069037" y="2084284"/>
            <a:ext cx="3096344" cy="3168352"/>
          </a:xfrm>
          <a:prstGeom prst="line">
            <a:avLst/>
          </a:prstGeom>
          <a:solidFill>
            <a:srgbClr val="00B8FF"/>
          </a:solidFill>
          <a:ln w="19050" cap="flat" cmpd="sng" algn="ctr">
            <a:solidFill>
              <a:schemeClr val="tx1"/>
            </a:solidFill>
            <a:prstDash val="dash"/>
            <a:round/>
            <a:headEnd type="none" w="med" len="med"/>
            <a:tailEnd type="none" w="med" len="med"/>
          </a:ln>
          <a:effectLst/>
        </p:spPr>
      </p:cxnSp>
      <p:sp>
        <p:nvSpPr>
          <p:cNvPr id="16" name="Diagonal Stripe 15">
            <a:extLst>
              <a:ext uri="{FF2B5EF4-FFF2-40B4-BE49-F238E27FC236}">
                <a16:creationId xmlns:a16="http://schemas.microsoft.com/office/drawing/2014/main" id="{D5EAEA2A-60F7-C347-93A6-39BFEFA55683}"/>
              </a:ext>
            </a:extLst>
          </p:cNvPr>
          <p:cNvSpPr/>
          <p:nvPr/>
        </p:nvSpPr>
        <p:spPr bwMode="auto">
          <a:xfrm>
            <a:off x="7012395" y="2084284"/>
            <a:ext cx="3152986" cy="3168352"/>
          </a:xfrm>
          <a:prstGeom prst="diagStripe">
            <a:avLst>
              <a:gd name="adj" fmla="val 72575"/>
            </a:avLst>
          </a:prstGeom>
          <a:solidFill>
            <a:srgbClr val="C6CDD1">
              <a:alpha val="33333"/>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2" name="TextBox 1">
            <a:extLst>
              <a:ext uri="{FF2B5EF4-FFF2-40B4-BE49-F238E27FC236}">
                <a16:creationId xmlns:a16="http://schemas.microsoft.com/office/drawing/2014/main" id="{553E8602-37BF-4041-A25D-C2419E3B2D86}"/>
              </a:ext>
            </a:extLst>
          </p:cNvPr>
          <p:cNvSpPr txBox="1">
            <a:spLocks noChangeArrowheads="1"/>
          </p:cNvSpPr>
          <p:nvPr/>
        </p:nvSpPr>
        <p:spPr bwMode="auto">
          <a:xfrm>
            <a:off x="2194793" y="4802"/>
            <a:ext cx="99844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More than One Inequality</a:t>
            </a:r>
          </a:p>
        </p:txBody>
      </p:sp>
      <p:sp>
        <p:nvSpPr>
          <p:cNvPr id="17" name="TextBox 16">
            <a:extLst>
              <a:ext uri="{FF2B5EF4-FFF2-40B4-BE49-F238E27FC236}">
                <a16:creationId xmlns:a16="http://schemas.microsoft.com/office/drawing/2014/main" id="{BB422073-B1F8-9F42-91D8-049FA6B1EFD1}"/>
              </a:ext>
            </a:extLst>
          </p:cNvPr>
          <p:cNvSpPr txBox="1"/>
          <p:nvPr/>
        </p:nvSpPr>
        <p:spPr>
          <a:xfrm>
            <a:off x="2439589" y="714899"/>
            <a:ext cx="9477870" cy="830997"/>
          </a:xfrm>
          <a:prstGeom prst="rect">
            <a:avLst/>
          </a:prstGeom>
          <a:noFill/>
        </p:spPr>
        <p:txBody>
          <a:bodyPr wrap="square" rtlCol="0">
            <a:spAutoFit/>
          </a:bodyPr>
          <a:lstStyle/>
          <a:p>
            <a:pPr algn="ctr"/>
            <a:r>
              <a:rPr lang="en-US" sz="2400" dirty="0"/>
              <a:t>Let  </a:t>
            </a:r>
            <a:r>
              <a:rPr lang="en-US" sz="2400" i="1" dirty="0">
                <a:latin typeface="Times" pitchFamily="2" charset="0"/>
              </a:rPr>
              <a:t>x </a:t>
            </a:r>
            <a:r>
              <a:rPr lang="en-US" sz="2400" dirty="0"/>
              <a:t>= number employed at the lower rate of pay</a:t>
            </a:r>
          </a:p>
          <a:p>
            <a:pPr algn="ctr"/>
            <a:r>
              <a:rPr lang="en-US" sz="2400" dirty="0"/>
              <a:t>and  </a:t>
            </a:r>
            <a:r>
              <a:rPr lang="en-US" sz="2400" i="1" dirty="0">
                <a:latin typeface="Times" pitchFamily="2" charset="0"/>
              </a:rPr>
              <a:t>y</a:t>
            </a:r>
            <a:r>
              <a:rPr lang="en-US" sz="2400" dirty="0"/>
              <a:t> = number employed at the higher rate of pay</a:t>
            </a:r>
          </a:p>
        </p:txBody>
      </p:sp>
      <p:sp>
        <p:nvSpPr>
          <p:cNvPr id="18" name="TextBox 17">
            <a:extLst>
              <a:ext uri="{FF2B5EF4-FFF2-40B4-BE49-F238E27FC236}">
                <a16:creationId xmlns:a16="http://schemas.microsoft.com/office/drawing/2014/main" id="{395F506A-A018-CF46-A9E9-BA802EAE2048}"/>
              </a:ext>
            </a:extLst>
          </p:cNvPr>
          <p:cNvSpPr txBox="1"/>
          <p:nvPr/>
        </p:nvSpPr>
        <p:spPr>
          <a:xfrm>
            <a:off x="2244033" y="1649048"/>
            <a:ext cx="4284394" cy="1569660"/>
          </a:xfrm>
          <a:prstGeom prst="rect">
            <a:avLst/>
          </a:prstGeom>
          <a:noFill/>
        </p:spPr>
        <p:txBody>
          <a:bodyPr wrap="square" rtlCol="0">
            <a:spAutoFit/>
          </a:bodyPr>
          <a:lstStyle/>
          <a:p>
            <a:r>
              <a:rPr lang="en-US" sz="2400" dirty="0">
                <a:solidFill>
                  <a:srgbClr val="FF0000"/>
                </a:solidFill>
              </a:rPr>
              <a:t>Maximum number employed is 10 so    </a:t>
            </a:r>
            <a:r>
              <a:rPr lang="en-US" sz="2400" i="1" dirty="0">
                <a:solidFill>
                  <a:srgbClr val="FF0000"/>
                </a:solidFill>
                <a:latin typeface="Times" pitchFamily="2" charset="0"/>
              </a:rPr>
              <a:t>x</a:t>
            </a:r>
            <a:r>
              <a:rPr lang="en-US" sz="2400" dirty="0">
                <a:solidFill>
                  <a:srgbClr val="FF0000"/>
                </a:solidFill>
              </a:rPr>
              <a:t> + </a:t>
            </a:r>
            <a:r>
              <a:rPr lang="en-US" sz="2400" i="1" dirty="0">
                <a:solidFill>
                  <a:srgbClr val="FF0000"/>
                </a:solidFill>
                <a:latin typeface="Times" pitchFamily="2" charset="0"/>
              </a:rPr>
              <a:t>y</a:t>
            </a:r>
            <a:r>
              <a:rPr lang="en-US" sz="2400" dirty="0">
                <a:solidFill>
                  <a:srgbClr val="FF0000"/>
                </a:solidFill>
              </a:rPr>
              <a:t> ≤ 10</a:t>
            </a:r>
          </a:p>
          <a:p>
            <a:r>
              <a:rPr lang="en-US" sz="2400" dirty="0">
                <a:solidFill>
                  <a:srgbClr val="FF0000"/>
                </a:solidFill>
              </a:rPr>
              <a:t>See diagram, noting that we shade out the side not wanted </a:t>
            </a:r>
          </a:p>
        </p:txBody>
      </p:sp>
      <p:sp>
        <p:nvSpPr>
          <p:cNvPr id="19" name="TextBox 18">
            <a:extLst>
              <a:ext uri="{FF2B5EF4-FFF2-40B4-BE49-F238E27FC236}">
                <a16:creationId xmlns:a16="http://schemas.microsoft.com/office/drawing/2014/main" id="{C455904C-D00B-A140-9120-21EC5D245EA4}"/>
              </a:ext>
            </a:extLst>
          </p:cNvPr>
          <p:cNvSpPr txBox="1"/>
          <p:nvPr/>
        </p:nvSpPr>
        <p:spPr>
          <a:xfrm>
            <a:off x="2318401" y="3330542"/>
            <a:ext cx="3460958" cy="1200329"/>
          </a:xfrm>
          <a:prstGeom prst="rect">
            <a:avLst/>
          </a:prstGeom>
          <a:noFill/>
        </p:spPr>
        <p:txBody>
          <a:bodyPr wrap="square" rtlCol="0">
            <a:spAutoFit/>
          </a:bodyPr>
          <a:lstStyle/>
          <a:p>
            <a:r>
              <a:rPr lang="en-US" sz="2400" dirty="0">
                <a:solidFill>
                  <a:srgbClr val="FF0000"/>
                </a:solidFill>
              </a:rPr>
              <a:t>More people employed at lower rate so   </a:t>
            </a:r>
            <a:r>
              <a:rPr lang="en-US" sz="2400" i="1" dirty="0">
                <a:solidFill>
                  <a:srgbClr val="FF0000"/>
                </a:solidFill>
                <a:latin typeface="Times" pitchFamily="2" charset="0"/>
              </a:rPr>
              <a:t>x</a:t>
            </a:r>
            <a:r>
              <a:rPr lang="en-US" sz="2400" i="1" dirty="0">
                <a:solidFill>
                  <a:srgbClr val="FF0000"/>
                </a:solidFill>
              </a:rPr>
              <a:t> </a:t>
            </a:r>
            <a:r>
              <a:rPr lang="en-US" sz="2400" dirty="0">
                <a:solidFill>
                  <a:srgbClr val="FF0000"/>
                </a:solidFill>
              </a:rPr>
              <a:t>&gt; </a:t>
            </a:r>
            <a:r>
              <a:rPr lang="en-US" sz="2400" i="1" dirty="0">
                <a:solidFill>
                  <a:srgbClr val="FF0000"/>
                </a:solidFill>
                <a:latin typeface="Times" pitchFamily="2" charset="0"/>
              </a:rPr>
              <a:t>y</a:t>
            </a:r>
          </a:p>
          <a:p>
            <a:r>
              <a:rPr lang="en-US" sz="2400" i="1" dirty="0">
                <a:solidFill>
                  <a:srgbClr val="FF0000"/>
                </a:solidFill>
                <a:latin typeface="Times" pitchFamily="2" charset="0"/>
              </a:rPr>
              <a:t>            </a:t>
            </a:r>
            <a:r>
              <a:rPr lang="en-US" sz="2400" dirty="0">
                <a:solidFill>
                  <a:srgbClr val="FF0000"/>
                </a:solidFill>
                <a:latin typeface="+mj-lt"/>
              </a:rPr>
              <a:t>See diagram</a:t>
            </a:r>
            <a:endParaRPr lang="en-US" sz="2400" i="1" dirty="0">
              <a:solidFill>
                <a:srgbClr val="FF0000"/>
              </a:solidFill>
              <a:latin typeface="Times" pitchFamily="2" charset="0"/>
            </a:endParaRPr>
          </a:p>
        </p:txBody>
      </p:sp>
      <p:sp>
        <p:nvSpPr>
          <p:cNvPr id="20" name="TextBox 19">
            <a:extLst>
              <a:ext uri="{FF2B5EF4-FFF2-40B4-BE49-F238E27FC236}">
                <a16:creationId xmlns:a16="http://schemas.microsoft.com/office/drawing/2014/main" id="{9118C5A7-E342-834D-AB1A-73052ED1212F}"/>
              </a:ext>
            </a:extLst>
          </p:cNvPr>
          <p:cNvSpPr txBox="1"/>
          <p:nvPr/>
        </p:nvSpPr>
        <p:spPr>
          <a:xfrm>
            <a:off x="2165872" y="4677838"/>
            <a:ext cx="4405262" cy="1200329"/>
          </a:xfrm>
          <a:prstGeom prst="rect">
            <a:avLst/>
          </a:prstGeom>
          <a:noFill/>
        </p:spPr>
        <p:txBody>
          <a:bodyPr wrap="square" rtlCol="0">
            <a:spAutoFit/>
          </a:bodyPr>
          <a:lstStyle/>
          <a:p>
            <a:r>
              <a:rPr lang="en-US" sz="2400" dirty="0">
                <a:solidFill>
                  <a:srgbClr val="FF0000"/>
                </a:solidFill>
              </a:rPr>
              <a:t>As </a:t>
            </a:r>
            <a:r>
              <a:rPr lang="en-US" sz="2400" i="1" dirty="0">
                <a:solidFill>
                  <a:srgbClr val="FF0000"/>
                </a:solidFill>
                <a:latin typeface="Times" pitchFamily="2" charset="0"/>
              </a:rPr>
              <a:t>x </a:t>
            </a:r>
            <a:r>
              <a:rPr lang="en-US" sz="2400" dirty="0">
                <a:solidFill>
                  <a:srgbClr val="FF0000"/>
                </a:solidFill>
              </a:rPr>
              <a:t>and </a:t>
            </a:r>
            <a:r>
              <a:rPr lang="en-US" sz="2400" i="1" dirty="0">
                <a:solidFill>
                  <a:srgbClr val="FF0000"/>
                </a:solidFill>
                <a:latin typeface="Times" pitchFamily="2" charset="0"/>
              </a:rPr>
              <a:t>y</a:t>
            </a:r>
            <a:r>
              <a:rPr lang="en-US" sz="2400" dirty="0">
                <a:solidFill>
                  <a:srgbClr val="FF0000"/>
                </a:solidFill>
              </a:rPr>
              <a:t> must be positive,     </a:t>
            </a:r>
          </a:p>
          <a:p>
            <a:r>
              <a:rPr lang="en-US" sz="2400" dirty="0">
                <a:solidFill>
                  <a:srgbClr val="FF0000"/>
                </a:solidFill>
              </a:rPr>
              <a:t>          </a:t>
            </a:r>
            <a:r>
              <a:rPr lang="en-US" sz="2400" i="1" dirty="0">
                <a:solidFill>
                  <a:srgbClr val="FF0000"/>
                </a:solidFill>
                <a:latin typeface="Times" pitchFamily="2" charset="0"/>
              </a:rPr>
              <a:t>x</a:t>
            </a:r>
            <a:r>
              <a:rPr lang="en-US" sz="2400" dirty="0">
                <a:solidFill>
                  <a:srgbClr val="FF0000"/>
                </a:solidFill>
              </a:rPr>
              <a:t> ≥ 0 and </a:t>
            </a:r>
            <a:r>
              <a:rPr lang="en-US" sz="2400" i="1" dirty="0">
                <a:solidFill>
                  <a:srgbClr val="FF0000"/>
                </a:solidFill>
                <a:latin typeface="Times" pitchFamily="2" charset="0"/>
              </a:rPr>
              <a:t>y</a:t>
            </a:r>
            <a:r>
              <a:rPr lang="en-US" sz="2400" dirty="0">
                <a:solidFill>
                  <a:srgbClr val="FF0000"/>
                </a:solidFill>
              </a:rPr>
              <a:t> ≥ 0</a:t>
            </a:r>
          </a:p>
          <a:p>
            <a:r>
              <a:rPr lang="en-US" sz="2400" dirty="0">
                <a:solidFill>
                  <a:srgbClr val="FF0000"/>
                </a:solidFill>
              </a:rPr>
              <a:t>            See diagram</a:t>
            </a:r>
          </a:p>
        </p:txBody>
      </p:sp>
      <p:sp>
        <p:nvSpPr>
          <p:cNvPr id="5" name="TextBox 4">
            <a:extLst>
              <a:ext uri="{FF2B5EF4-FFF2-40B4-BE49-F238E27FC236}">
                <a16:creationId xmlns:a16="http://schemas.microsoft.com/office/drawing/2014/main" id="{E7028BA0-A0E6-8E4C-BFD0-1442F64600F9}"/>
              </a:ext>
            </a:extLst>
          </p:cNvPr>
          <p:cNvSpPr txBox="1"/>
          <p:nvPr/>
        </p:nvSpPr>
        <p:spPr>
          <a:xfrm>
            <a:off x="2194793" y="5963732"/>
            <a:ext cx="4226841" cy="830997"/>
          </a:xfrm>
          <a:prstGeom prst="rect">
            <a:avLst/>
          </a:prstGeom>
          <a:noFill/>
        </p:spPr>
        <p:txBody>
          <a:bodyPr wrap="square" rtlCol="0">
            <a:spAutoFit/>
          </a:bodyPr>
          <a:lstStyle/>
          <a:p>
            <a:r>
              <a:rPr lang="en-US" sz="2400" dirty="0">
                <a:solidFill>
                  <a:srgbClr val="FF0000"/>
                </a:solidFill>
              </a:rPr>
              <a:t>The feasible region is the lower RED triangle as shown.</a:t>
            </a:r>
          </a:p>
        </p:txBody>
      </p:sp>
      <p:sp>
        <p:nvSpPr>
          <p:cNvPr id="6" name="Triangle 5">
            <a:extLst>
              <a:ext uri="{FF2B5EF4-FFF2-40B4-BE49-F238E27FC236}">
                <a16:creationId xmlns:a16="http://schemas.microsoft.com/office/drawing/2014/main" id="{E6ADF7C6-0FA0-F646-99B9-D1415C8B1B3E}"/>
              </a:ext>
            </a:extLst>
          </p:cNvPr>
          <p:cNvSpPr/>
          <p:nvPr/>
        </p:nvSpPr>
        <p:spPr bwMode="auto">
          <a:xfrm>
            <a:off x="7069037" y="3812476"/>
            <a:ext cx="2833326" cy="1440160"/>
          </a:xfrm>
          <a:prstGeom prst="triangle">
            <a:avLst/>
          </a:prstGeom>
          <a:solidFill>
            <a:srgbClr val="FF0000">
              <a:alpha val="2588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8" name="TextBox 7">
            <a:extLst>
              <a:ext uri="{FF2B5EF4-FFF2-40B4-BE49-F238E27FC236}">
                <a16:creationId xmlns:a16="http://schemas.microsoft.com/office/drawing/2014/main" id="{1CE42EB2-3FBD-4C4E-9EBB-C39950EDDA3E}"/>
              </a:ext>
            </a:extLst>
          </p:cNvPr>
          <p:cNvSpPr txBox="1"/>
          <p:nvPr/>
        </p:nvSpPr>
        <p:spPr>
          <a:xfrm>
            <a:off x="6495244" y="6022201"/>
            <a:ext cx="5422215" cy="830997"/>
          </a:xfrm>
          <a:prstGeom prst="rect">
            <a:avLst/>
          </a:prstGeom>
          <a:noFill/>
        </p:spPr>
        <p:txBody>
          <a:bodyPr wrap="square" rtlCol="0">
            <a:spAutoFit/>
          </a:bodyPr>
          <a:lstStyle/>
          <a:p>
            <a:r>
              <a:rPr lang="en-US" sz="2400" dirty="0">
                <a:solidFill>
                  <a:srgbClr val="FF0000"/>
                </a:solidFill>
              </a:rPr>
              <a:t>Only integer solutions are possible and these are marked with RED dots</a:t>
            </a:r>
          </a:p>
        </p:txBody>
      </p:sp>
      <p:sp>
        <p:nvSpPr>
          <p:cNvPr id="13" name="Oval 12">
            <a:extLst>
              <a:ext uri="{FF2B5EF4-FFF2-40B4-BE49-F238E27FC236}">
                <a16:creationId xmlns:a16="http://schemas.microsoft.com/office/drawing/2014/main" id="{82ED3123-0D50-A04D-9D2A-E31A131ACC1A}"/>
              </a:ext>
            </a:extLst>
          </p:cNvPr>
          <p:cNvSpPr/>
          <p:nvPr/>
        </p:nvSpPr>
        <p:spPr bwMode="auto">
          <a:xfrm>
            <a:off x="8722661" y="4063535"/>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5" name="Oval 24">
            <a:extLst>
              <a:ext uri="{FF2B5EF4-FFF2-40B4-BE49-F238E27FC236}">
                <a16:creationId xmlns:a16="http://schemas.microsoft.com/office/drawing/2014/main" id="{C3D10190-37ED-D940-AE86-16B405E1238F}"/>
              </a:ext>
            </a:extLst>
          </p:cNvPr>
          <p:cNvSpPr/>
          <p:nvPr/>
        </p:nvSpPr>
        <p:spPr bwMode="auto">
          <a:xfrm>
            <a:off x="9024243" y="4368983"/>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6" name="Oval 25">
            <a:extLst>
              <a:ext uri="{FF2B5EF4-FFF2-40B4-BE49-F238E27FC236}">
                <a16:creationId xmlns:a16="http://schemas.microsoft.com/office/drawing/2014/main" id="{F30B9938-4DA2-CC4A-8F81-8B9718056C5A}"/>
              </a:ext>
            </a:extLst>
          </p:cNvPr>
          <p:cNvSpPr/>
          <p:nvPr/>
        </p:nvSpPr>
        <p:spPr bwMode="auto">
          <a:xfrm>
            <a:off x="9307587" y="4644863"/>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7" name="Oval 26">
            <a:extLst>
              <a:ext uri="{FF2B5EF4-FFF2-40B4-BE49-F238E27FC236}">
                <a16:creationId xmlns:a16="http://schemas.microsoft.com/office/drawing/2014/main" id="{F66E819A-4A0E-F24C-95CD-20F3CEB64888}"/>
              </a:ext>
            </a:extLst>
          </p:cNvPr>
          <p:cNvSpPr/>
          <p:nvPr/>
        </p:nvSpPr>
        <p:spPr bwMode="auto">
          <a:xfrm>
            <a:off x="9589317" y="4947088"/>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8" name="Oval 27">
            <a:extLst>
              <a:ext uri="{FF2B5EF4-FFF2-40B4-BE49-F238E27FC236}">
                <a16:creationId xmlns:a16="http://schemas.microsoft.com/office/drawing/2014/main" id="{5BFA4449-EB2B-B440-8F72-134DA9A65F18}"/>
              </a:ext>
            </a:extLst>
          </p:cNvPr>
          <p:cNvSpPr/>
          <p:nvPr/>
        </p:nvSpPr>
        <p:spPr bwMode="auto">
          <a:xfrm>
            <a:off x="9868921" y="5203827"/>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9" name="Oval 28">
            <a:extLst>
              <a:ext uri="{FF2B5EF4-FFF2-40B4-BE49-F238E27FC236}">
                <a16:creationId xmlns:a16="http://schemas.microsoft.com/office/drawing/2014/main" id="{23F16901-2C33-F84D-AEAB-EE6CE7D46C6D}"/>
              </a:ext>
            </a:extLst>
          </p:cNvPr>
          <p:cNvSpPr/>
          <p:nvPr/>
        </p:nvSpPr>
        <p:spPr bwMode="auto">
          <a:xfrm>
            <a:off x="8736211" y="4365104"/>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0" name="Oval 29">
            <a:extLst>
              <a:ext uri="{FF2B5EF4-FFF2-40B4-BE49-F238E27FC236}">
                <a16:creationId xmlns:a16="http://schemas.microsoft.com/office/drawing/2014/main" id="{49F37D72-8724-D84A-A6A4-FBAF051BC8BA}"/>
              </a:ext>
            </a:extLst>
          </p:cNvPr>
          <p:cNvSpPr/>
          <p:nvPr/>
        </p:nvSpPr>
        <p:spPr bwMode="auto">
          <a:xfrm>
            <a:off x="8722661" y="4653136"/>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1" name="Oval 30">
            <a:extLst>
              <a:ext uri="{FF2B5EF4-FFF2-40B4-BE49-F238E27FC236}">
                <a16:creationId xmlns:a16="http://schemas.microsoft.com/office/drawing/2014/main" id="{3F2FFD43-7E42-8347-8E32-EF224FB2FCA1}"/>
              </a:ext>
            </a:extLst>
          </p:cNvPr>
          <p:cNvSpPr/>
          <p:nvPr/>
        </p:nvSpPr>
        <p:spPr bwMode="auto">
          <a:xfrm>
            <a:off x="9015124" y="4648479"/>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3" name="Oval 32">
            <a:extLst>
              <a:ext uri="{FF2B5EF4-FFF2-40B4-BE49-F238E27FC236}">
                <a16:creationId xmlns:a16="http://schemas.microsoft.com/office/drawing/2014/main" id="{3914F89C-27EC-2142-9E8A-F052DF81CC23}"/>
              </a:ext>
            </a:extLst>
          </p:cNvPr>
          <p:cNvSpPr/>
          <p:nvPr/>
        </p:nvSpPr>
        <p:spPr bwMode="auto">
          <a:xfrm>
            <a:off x="8722661" y="4932151"/>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4" name="Oval 33">
            <a:extLst>
              <a:ext uri="{FF2B5EF4-FFF2-40B4-BE49-F238E27FC236}">
                <a16:creationId xmlns:a16="http://schemas.microsoft.com/office/drawing/2014/main" id="{7FBBB62B-EC6B-4241-8A7E-AB4519F5EA91}"/>
              </a:ext>
            </a:extLst>
          </p:cNvPr>
          <p:cNvSpPr/>
          <p:nvPr/>
        </p:nvSpPr>
        <p:spPr bwMode="auto">
          <a:xfrm>
            <a:off x="9018621" y="4932151"/>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7" name="Oval 36">
            <a:extLst>
              <a:ext uri="{FF2B5EF4-FFF2-40B4-BE49-F238E27FC236}">
                <a16:creationId xmlns:a16="http://schemas.microsoft.com/office/drawing/2014/main" id="{43EB7D02-BCBE-6248-A222-780F69D03D48}"/>
              </a:ext>
            </a:extLst>
          </p:cNvPr>
          <p:cNvSpPr/>
          <p:nvPr/>
        </p:nvSpPr>
        <p:spPr bwMode="auto">
          <a:xfrm>
            <a:off x="9289956" y="4925072"/>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8" name="Oval 37">
            <a:extLst>
              <a:ext uri="{FF2B5EF4-FFF2-40B4-BE49-F238E27FC236}">
                <a16:creationId xmlns:a16="http://schemas.microsoft.com/office/drawing/2014/main" id="{FFEC23CC-0161-C14C-A152-17A7D6A43348}"/>
              </a:ext>
            </a:extLst>
          </p:cNvPr>
          <p:cNvSpPr/>
          <p:nvPr/>
        </p:nvSpPr>
        <p:spPr bwMode="auto">
          <a:xfrm>
            <a:off x="9580483" y="5211404"/>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9" name="Oval 38">
            <a:extLst>
              <a:ext uri="{FF2B5EF4-FFF2-40B4-BE49-F238E27FC236}">
                <a16:creationId xmlns:a16="http://schemas.microsoft.com/office/drawing/2014/main" id="{BF9BBCB8-37CF-A840-8B90-05390CDBFF59}"/>
              </a:ext>
            </a:extLst>
          </p:cNvPr>
          <p:cNvSpPr/>
          <p:nvPr/>
        </p:nvSpPr>
        <p:spPr bwMode="auto">
          <a:xfrm>
            <a:off x="9292451" y="5217045"/>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0" name="Oval 39">
            <a:extLst>
              <a:ext uri="{FF2B5EF4-FFF2-40B4-BE49-F238E27FC236}">
                <a16:creationId xmlns:a16="http://schemas.microsoft.com/office/drawing/2014/main" id="{0326BB61-8ECD-6341-9FAD-8E8BF91E55E0}"/>
              </a:ext>
            </a:extLst>
          </p:cNvPr>
          <p:cNvSpPr/>
          <p:nvPr/>
        </p:nvSpPr>
        <p:spPr bwMode="auto">
          <a:xfrm>
            <a:off x="9015124" y="5216431"/>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1" name="Oval 40">
            <a:extLst>
              <a:ext uri="{FF2B5EF4-FFF2-40B4-BE49-F238E27FC236}">
                <a16:creationId xmlns:a16="http://schemas.microsoft.com/office/drawing/2014/main" id="{DFEBD304-7143-B347-88E5-13C0663733D9}"/>
              </a:ext>
            </a:extLst>
          </p:cNvPr>
          <p:cNvSpPr/>
          <p:nvPr/>
        </p:nvSpPr>
        <p:spPr bwMode="auto">
          <a:xfrm>
            <a:off x="8722661" y="5217045"/>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2" name="Oval 41">
            <a:extLst>
              <a:ext uri="{FF2B5EF4-FFF2-40B4-BE49-F238E27FC236}">
                <a16:creationId xmlns:a16="http://schemas.microsoft.com/office/drawing/2014/main" id="{3714AE6F-0D05-C641-8336-A34253FD0415}"/>
              </a:ext>
            </a:extLst>
          </p:cNvPr>
          <p:cNvSpPr/>
          <p:nvPr/>
        </p:nvSpPr>
        <p:spPr bwMode="auto">
          <a:xfrm>
            <a:off x="8446548" y="4076786"/>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3" name="Oval 42">
            <a:extLst>
              <a:ext uri="{FF2B5EF4-FFF2-40B4-BE49-F238E27FC236}">
                <a16:creationId xmlns:a16="http://schemas.microsoft.com/office/drawing/2014/main" id="{EF36A7C6-14B7-5547-9F46-1B296CDD932C}"/>
              </a:ext>
            </a:extLst>
          </p:cNvPr>
          <p:cNvSpPr/>
          <p:nvPr/>
        </p:nvSpPr>
        <p:spPr bwMode="auto">
          <a:xfrm>
            <a:off x="8446548" y="4361186"/>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4" name="Oval 43">
            <a:extLst>
              <a:ext uri="{FF2B5EF4-FFF2-40B4-BE49-F238E27FC236}">
                <a16:creationId xmlns:a16="http://schemas.microsoft.com/office/drawing/2014/main" id="{8F47F738-092C-4E4A-8E73-83D6E12D34D8}"/>
              </a:ext>
            </a:extLst>
          </p:cNvPr>
          <p:cNvSpPr/>
          <p:nvPr/>
        </p:nvSpPr>
        <p:spPr bwMode="auto">
          <a:xfrm>
            <a:off x="8430198" y="4663699"/>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5" name="Oval 44">
            <a:extLst>
              <a:ext uri="{FF2B5EF4-FFF2-40B4-BE49-F238E27FC236}">
                <a16:creationId xmlns:a16="http://schemas.microsoft.com/office/drawing/2014/main" id="{3C06CFDB-EEBE-6E40-AA33-AEF4F4674FDC}"/>
              </a:ext>
            </a:extLst>
          </p:cNvPr>
          <p:cNvSpPr/>
          <p:nvPr/>
        </p:nvSpPr>
        <p:spPr bwMode="auto">
          <a:xfrm>
            <a:off x="8446548" y="4932151"/>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6" name="Oval 45">
            <a:extLst>
              <a:ext uri="{FF2B5EF4-FFF2-40B4-BE49-F238E27FC236}">
                <a16:creationId xmlns:a16="http://schemas.microsoft.com/office/drawing/2014/main" id="{9CE215E6-559F-CB41-8516-750794D402ED}"/>
              </a:ext>
            </a:extLst>
          </p:cNvPr>
          <p:cNvSpPr/>
          <p:nvPr/>
        </p:nvSpPr>
        <p:spPr bwMode="auto">
          <a:xfrm>
            <a:off x="8442072" y="5212640"/>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7" name="Oval 46">
            <a:extLst>
              <a:ext uri="{FF2B5EF4-FFF2-40B4-BE49-F238E27FC236}">
                <a16:creationId xmlns:a16="http://schemas.microsoft.com/office/drawing/2014/main" id="{33DE1789-6624-8440-8F3A-A8C18F627903}"/>
              </a:ext>
            </a:extLst>
          </p:cNvPr>
          <p:cNvSpPr/>
          <p:nvPr/>
        </p:nvSpPr>
        <p:spPr bwMode="auto">
          <a:xfrm>
            <a:off x="8156885" y="4361186"/>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8" name="Oval 47">
            <a:extLst>
              <a:ext uri="{FF2B5EF4-FFF2-40B4-BE49-F238E27FC236}">
                <a16:creationId xmlns:a16="http://schemas.microsoft.com/office/drawing/2014/main" id="{B24E66A2-4BDE-414A-89AB-4DE44B12D87A}"/>
              </a:ext>
            </a:extLst>
          </p:cNvPr>
          <p:cNvSpPr/>
          <p:nvPr/>
        </p:nvSpPr>
        <p:spPr bwMode="auto">
          <a:xfrm>
            <a:off x="8156885" y="4659035"/>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9" name="Oval 48">
            <a:extLst>
              <a:ext uri="{FF2B5EF4-FFF2-40B4-BE49-F238E27FC236}">
                <a16:creationId xmlns:a16="http://schemas.microsoft.com/office/drawing/2014/main" id="{A8BBD153-45DB-764A-A99C-2A3B3268ED7D}"/>
              </a:ext>
            </a:extLst>
          </p:cNvPr>
          <p:cNvSpPr/>
          <p:nvPr/>
        </p:nvSpPr>
        <p:spPr bwMode="auto">
          <a:xfrm>
            <a:off x="8156687" y="4940696"/>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0" name="Oval 49">
            <a:extLst>
              <a:ext uri="{FF2B5EF4-FFF2-40B4-BE49-F238E27FC236}">
                <a16:creationId xmlns:a16="http://schemas.microsoft.com/office/drawing/2014/main" id="{66C4C85B-95BB-FD43-8213-BFE7D29327CA}"/>
              </a:ext>
            </a:extLst>
          </p:cNvPr>
          <p:cNvSpPr/>
          <p:nvPr/>
        </p:nvSpPr>
        <p:spPr bwMode="auto">
          <a:xfrm>
            <a:off x="8152308" y="5215815"/>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1" name="Oval 50">
            <a:extLst>
              <a:ext uri="{FF2B5EF4-FFF2-40B4-BE49-F238E27FC236}">
                <a16:creationId xmlns:a16="http://schemas.microsoft.com/office/drawing/2014/main" id="{1A17089C-C3B9-2A4F-8A7A-5EC6F75BA477}"/>
              </a:ext>
            </a:extLst>
          </p:cNvPr>
          <p:cNvSpPr/>
          <p:nvPr/>
        </p:nvSpPr>
        <p:spPr bwMode="auto">
          <a:xfrm>
            <a:off x="7875339" y="4653136"/>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2" name="Oval 51">
            <a:extLst>
              <a:ext uri="{FF2B5EF4-FFF2-40B4-BE49-F238E27FC236}">
                <a16:creationId xmlns:a16="http://schemas.microsoft.com/office/drawing/2014/main" id="{FE5C2D8C-9AC3-5B4F-B645-44C247F4D6E7}"/>
              </a:ext>
            </a:extLst>
          </p:cNvPr>
          <p:cNvSpPr/>
          <p:nvPr/>
        </p:nvSpPr>
        <p:spPr bwMode="auto">
          <a:xfrm>
            <a:off x="7871638" y="4932151"/>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3" name="Oval 52">
            <a:extLst>
              <a:ext uri="{FF2B5EF4-FFF2-40B4-BE49-F238E27FC236}">
                <a16:creationId xmlns:a16="http://schemas.microsoft.com/office/drawing/2014/main" id="{B1F8206E-EB6E-2242-BAC6-C9DBA2DE02E5}"/>
              </a:ext>
            </a:extLst>
          </p:cNvPr>
          <p:cNvSpPr/>
          <p:nvPr/>
        </p:nvSpPr>
        <p:spPr bwMode="auto">
          <a:xfrm>
            <a:off x="7871638" y="5213352"/>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4" name="Oval 53">
            <a:extLst>
              <a:ext uri="{FF2B5EF4-FFF2-40B4-BE49-F238E27FC236}">
                <a16:creationId xmlns:a16="http://schemas.microsoft.com/office/drawing/2014/main" id="{9634AC47-CF38-914B-B772-0AC82B7757B3}"/>
              </a:ext>
            </a:extLst>
          </p:cNvPr>
          <p:cNvSpPr/>
          <p:nvPr/>
        </p:nvSpPr>
        <p:spPr bwMode="auto">
          <a:xfrm>
            <a:off x="7590183" y="4939076"/>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5" name="Oval 54">
            <a:extLst>
              <a:ext uri="{FF2B5EF4-FFF2-40B4-BE49-F238E27FC236}">
                <a16:creationId xmlns:a16="http://schemas.microsoft.com/office/drawing/2014/main" id="{EA8BCDA4-DA01-674C-97A2-D6F8E4E3030F}"/>
              </a:ext>
            </a:extLst>
          </p:cNvPr>
          <p:cNvSpPr/>
          <p:nvPr/>
        </p:nvSpPr>
        <p:spPr bwMode="auto">
          <a:xfrm>
            <a:off x="7585259" y="5217045"/>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56" name="Oval 55">
            <a:extLst>
              <a:ext uri="{FF2B5EF4-FFF2-40B4-BE49-F238E27FC236}">
                <a16:creationId xmlns:a16="http://schemas.microsoft.com/office/drawing/2014/main" id="{6E7E8D41-CADB-0342-8970-A050CFFA687B}"/>
              </a:ext>
            </a:extLst>
          </p:cNvPr>
          <p:cNvSpPr/>
          <p:nvPr/>
        </p:nvSpPr>
        <p:spPr bwMode="auto">
          <a:xfrm>
            <a:off x="7298111" y="5217045"/>
            <a:ext cx="72008" cy="6595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9039459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0">
                                            <p:txEl>
                                              <p:pRg st="2" end="2"/>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1"/>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4"/>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6"/>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54"/>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45"/>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33"/>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3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3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6"/>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55"/>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53"/>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50"/>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6"/>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41"/>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40"/>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39"/>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8"/>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0" grpId="0" animBg="1"/>
      <p:bldP spid="11" grpId="0" animBg="1"/>
      <p:bldP spid="12" grpId="0" animBg="1"/>
      <p:bldP spid="16" grpId="0" animBg="1"/>
      <p:bldP spid="17" grpId="0"/>
      <p:bldP spid="5" grpId="0"/>
      <p:bldP spid="6" grpId="0" animBg="1"/>
      <p:bldP spid="8" grpId="0"/>
      <p:bldP spid="13" grpId="0" animBg="1"/>
      <p:bldP spid="25" grpId="0" animBg="1"/>
      <p:bldP spid="26" grpId="0" animBg="1"/>
      <p:bldP spid="27" grpId="0" animBg="1"/>
      <p:bldP spid="28" grpId="0" animBg="1"/>
      <p:bldP spid="29" grpId="0" animBg="1"/>
      <p:bldP spid="30" grpId="0" animBg="1"/>
      <p:bldP spid="31" grpId="0" animBg="1"/>
      <p:bldP spid="33" grpId="0" animBg="1"/>
      <p:bldP spid="34"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3071664" y="650928"/>
            <a:ext cx="972108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solidFill>
                  <a:srgbClr val="FF0000"/>
                </a:solidFill>
              </a:rPr>
              <a:t>Here are some questions to check your progress </a:t>
            </a:r>
          </a:p>
          <a:p>
            <a:r>
              <a:rPr lang="en-US" altLang="en-US" sz="2400" dirty="0">
                <a:solidFill>
                  <a:srgbClr val="FF0000"/>
                </a:solidFill>
              </a:rPr>
              <a:t>      </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F6.5</a:t>
            </a:r>
            <a:r>
              <a:rPr lang="en-US" altLang="en-US" sz="2800" b="1" dirty="0"/>
              <a:t>: Fitness Check</a:t>
            </a:r>
          </a:p>
        </p:txBody>
      </p:sp>
      <p:sp>
        <p:nvSpPr>
          <p:cNvPr id="21" name="TextBox 20"/>
          <p:cNvSpPr txBox="1"/>
          <p:nvPr/>
        </p:nvSpPr>
        <p:spPr>
          <a:xfrm>
            <a:off x="5172075" y="6515100"/>
            <a:ext cx="184731" cy="400110"/>
          </a:xfrm>
          <a:prstGeom prst="rect">
            <a:avLst/>
          </a:prstGeom>
          <a:noFill/>
        </p:spPr>
        <p:txBody>
          <a:bodyPr wrap="none" rtlCol="0">
            <a:spAutoFit/>
          </a:bodyPr>
          <a:lstStyle/>
          <a:p>
            <a:endParaRPr lang="en-US"/>
          </a:p>
        </p:txBody>
      </p:sp>
      <p:sp>
        <p:nvSpPr>
          <p:cNvPr id="23" name="TextBox 7">
            <a:extLst>
              <a:ext uri="{FF2B5EF4-FFF2-40B4-BE49-F238E27FC236}">
                <a16:creationId xmlns:a16="http://schemas.microsoft.com/office/drawing/2014/main" id="{D71B9784-D0E6-304F-9783-F26E9A73CDCC}"/>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5</a:t>
            </a:r>
          </a:p>
        </p:txBody>
      </p:sp>
      <p:pic>
        <p:nvPicPr>
          <p:cNvPr id="6" name="Picture 1" descr="A close up of a screen&#10;&#10;Description automatically generated">
            <a:extLst>
              <a:ext uri="{FF2B5EF4-FFF2-40B4-BE49-F238E27FC236}">
                <a16:creationId xmlns:a16="http://schemas.microsoft.com/office/drawing/2014/main" id="{64299CEF-E660-D749-BF6B-E0B7D0372F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5903" y="1177045"/>
            <a:ext cx="4306705" cy="498825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A381E7EC-B13D-6B4B-AF3F-4FBA7C2B885E}"/>
              </a:ext>
            </a:extLst>
          </p:cNvPr>
          <p:cNvCxnSpPr>
            <a:cxnSpLocks/>
          </p:cNvCxnSpPr>
          <p:nvPr/>
        </p:nvCxnSpPr>
        <p:spPr bwMode="auto">
          <a:xfrm>
            <a:off x="7414207" y="6165303"/>
            <a:ext cx="4392489" cy="1"/>
          </a:xfrm>
          <a:prstGeom prst="straightConnector1">
            <a:avLst/>
          </a:prstGeom>
          <a:solidFill>
            <a:srgbClr val="00B8FF"/>
          </a:solidFill>
          <a:ln w="19050" cap="flat" cmpd="sng" algn="ctr">
            <a:solidFill>
              <a:schemeClr val="tx1"/>
            </a:solidFill>
            <a:prstDash val="solid"/>
            <a:round/>
            <a:headEnd type="none" w="med" len="med"/>
            <a:tailEnd type="triangle"/>
          </a:ln>
          <a:effectLst/>
        </p:spPr>
      </p:cxnSp>
      <p:cxnSp>
        <p:nvCxnSpPr>
          <p:cNvPr id="8" name="Straight Arrow Connector 7">
            <a:extLst>
              <a:ext uri="{FF2B5EF4-FFF2-40B4-BE49-F238E27FC236}">
                <a16:creationId xmlns:a16="http://schemas.microsoft.com/office/drawing/2014/main" id="{DC2A5683-C574-F743-A284-4083B32CAB66}"/>
              </a:ext>
            </a:extLst>
          </p:cNvPr>
          <p:cNvCxnSpPr>
            <a:cxnSpLocks/>
          </p:cNvCxnSpPr>
          <p:nvPr/>
        </p:nvCxnSpPr>
        <p:spPr bwMode="auto">
          <a:xfrm flipV="1">
            <a:off x="7392143" y="1153056"/>
            <a:ext cx="0" cy="5012248"/>
          </a:xfrm>
          <a:prstGeom prst="straightConnector1">
            <a:avLst/>
          </a:prstGeom>
          <a:solidFill>
            <a:srgbClr val="00B8FF"/>
          </a:solidFill>
          <a:ln w="19050" cap="flat" cmpd="sng" algn="ctr">
            <a:solidFill>
              <a:schemeClr val="tx1"/>
            </a:solidFill>
            <a:prstDash val="solid"/>
            <a:round/>
            <a:headEnd type="none" w="med" len="med"/>
            <a:tailEnd type="triangle"/>
          </a:ln>
          <a:effectLst/>
        </p:spPr>
      </p:cxnSp>
      <p:sp>
        <p:nvSpPr>
          <p:cNvPr id="5" name="TextBox 4">
            <a:extLst>
              <a:ext uri="{FF2B5EF4-FFF2-40B4-BE49-F238E27FC236}">
                <a16:creationId xmlns:a16="http://schemas.microsoft.com/office/drawing/2014/main" id="{47D0C1D9-8D04-BA4D-8D1A-2CB1A1158D85}"/>
              </a:ext>
            </a:extLst>
          </p:cNvPr>
          <p:cNvSpPr txBox="1"/>
          <p:nvPr/>
        </p:nvSpPr>
        <p:spPr>
          <a:xfrm>
            <a:off x="7289929" y="6238101"/>
            <a:ext cx="4871864" cy="276999"/>
          </a:xfrm>
          <a:prstGeom prst="rect">
            <a:avLst/>
          </a:prstGeom>
          <a:noFill/>
        </p:spPr>
        <p:txBody>
          <a:bodyPr wrap="square" rtlCol="0">
            <a:spAutoFit/>
          </a:bodyPr>
          <a:lstStyle/>
          <a:p>
            <a:r>
              <a:rPr lang="en-US" sz="1200" dirty="0"/>
              <a:t>0            1            2             3           4             5            6            7</a:t>
            </a:r>
          </a:p>
        </p:txBody>
      </p:sp>
      <p:sp>
        <p:nvSpPr>
          <p:cNvPr id="9" name="TextBox 8">
            <a:extLst>
              <a:ext uri="{FF2B5EF4-FFF2-40B4-BE49-F238E27FC236}">
                <a16:creationId xmlns:a16="http://schemas.microsoft.com/office/drawing/2014/main" id="{9C0341E5-D868-884B-8E17-574A1DEDDEC5}"/>
              </a:ext>
            </a:extLst>
          </p:cNvPr>
          <p:cNvSpPr txBox="1"/>
          <p:nvPr/>
        </p:nvSpPr>
        <p:spPr>
          <a:xfrm>
            <a:off x="11859788" y="6001647"/>
            <a:ext cx="385304" cy="400110"/>
          </a:xfrm>
          <a:prstGeom prst="rect">
            <a:avLst/>
          </a:prstGeom>
          <a:noFill/>
        </p:spPr>
        <p:txBody>
          <a:bodyPr wrap="square" rtlCol="0">
            <a:spAutoFit/>
          </a:bodyPr>
          <a:lstStyle/>
          <a:p>
            <a:r>
              <a:rPr lang="en-US" i="1" dirty="0">
                <a:latin typeface="Times" pitchFamily="2" charset="0"/>
              </a:rPr>
              <a:t>x</a:t>
            </a:r>
          </a:p>
        </p:txBody>
      </p:sp>
      <p:sp>
        <p:nvSpPr>
          <p:cNvPr id="10" name="TextBox 9">
            <a:extLst>
              <a:ext uri="{FF2B5EF4-FFF2-40B4-BE49-F238E27FC236}">
                <a16:creationId xmlns:a16="http://schemas.microsoft.com/office/drawing/2014/main" id="{3D73DB09-39CA-FD46-946C-44DAE331FB0A}"/>
              </a:ext>
            </a:extLst>
          </p:cNvPr>
          <p:cNvSpPr txBox="1"/>
          <p:nvPr/>
        </p:nvSpPr>
        <p:spPr>
          <a:xfrm>
            <a:off x="6942634" y="1064272"/>
            <a:ext cx="383550" cy="400110"/>
          </a:xfrm>
          <a:prstGeom prst="rect">
            <a:avLst/>
          </a:prstGeom>
          <a:noFill/>
        </p:spPr>
        <p:txBody>
          <a:bodyPr wrap="square" rtlCol="0">
            <a:spAutoFit/>
          </a:bodyPr>
          <a:lstStyle/>
          <a:p>
            <a:r>
              <a:rPr lang="en-US" i="1" dirty="0">
                <a:latin typeface="Times" pitchFamily="2" charset="0"/>
              </a:rPr>
              <a:t>y</a:t>
            </a:r>
          </a:p>
        </p:txBody>
      </p:sp>
      <p:sp>
        <p:nvSpPr>
          <p:cNvPr id="11" name="TextBox 10">
            <a:extLst>
              <a:ext uri="{FF2B5EF4-FFF2-40B4-BE49-F238E27FC236}">
                <a16:creationId xmlns:a16="http://schemas.microsoft.com/office/drawing/2014/main" id="{59CA8789-F810-E647-8AD6-1AD3FE92A490}"/>
              </a:ext>
            </a:extLst>
          </p:cNvPr>
          <p:cNvSpPr txBox="1"/>
          <p:nvPr/>
        </p:nvSpPr>
        <p:spPr>
          <a:xfrm>
            <a:off x="7027739" y="1578855"/>
            <a:ext cx="383550" cy="4708981"/>
          </a:xfrm>
          <a:prstGeom prst="rect">
            <a:avLst/>
          </a:prstGeom>
          <a:noFill/>
        </p:spPr>
        <p:txBody>
          <a:bodyPr wrap="square" rtlCol="0">
            <a:spAutoFit/>
          </a:bodyPr>
          <a:lstStyle/>
          <a:p>
            <a:r>
              <a:rPr lang="en-US" sz="1200" dirty="0"/>
              <a:t>8</a:t>
            </a:r>
          </a:p>
          <a:p>
            <a:endParaRPr lang="en-US" sz="1200" dirty="0"/>
          </a:p>
          <a:p>
            <a:endParaRPr lang="en-US" sz="1200" dirty="0"/>
          </a:p>
          <a:p>
            <a:r>
              <a:rPr lang="en-US" sz="1200" dirty="0"/>
              <a:t>7</a:t>
            </a:r>
          </a:p>
          <a:p>
            <a:endParaRPr lang="en-US" sz="1200" dirty="0"/>
          </a:p>
          <a:p>
            <a:endParaRPr lang="en-US" sz="1200" dirty="0"/>
          </a:p>
          <a:p>
            <a:r>
              <a:rPr lang="en-US" sz="1200" dirty="0"/>
              <a:t>6</a:t>
            </a:r>
          </a:p>
          <a:p>
            <a:endParaRPr lang="en-US" sz="1200" dirty="0"/>
          </a:p>
          <a:p>
            <a:endParaRPr lang="en-US" sz="1200" dirty="0"/>
          </a:p>
          <a:p>
            <a:r>
              <a:rPr lang="en-US" sz="1200" dirty="0"/>
              <a:t>5</a:t>
            </a:r>
          </a:p>
          <a:p>
            <a:endParaRPr lang="en-US" sz="1200" dirty="0"/>
          </a:p>
          <a:p>
            <a:endParaRPr lang="en-US" sz="1200" dirty="0"/>
          </a:p>
          <a:p>
            <a:r>
              <a:rPr lang="en-US" sz="1200" dirty="0"/>
              <a:t>4</a:t>
            </a:r>
          </a:p>
          <a:p>
            <a:endParaRPr lang="en-US" sz="1200" dirty="0"/>
          </a:p>
          <a:p>
            <a:endParaRPr lang="en-US" sz="1200" dirty="0"/>
          </a:p>
          <a:p>
            <a:r>
              <a:rPr lang="en-US" sz="1200" dirty="0"/>
              <a:t>3</a:t>
            </a:r>
          </a:p>
          <a:p>
            <a:endParaRPr lang="en-US" sz="1200" dirty="0"/>
          </a:p>
          <a:p>
            <a:endParaRPr lang="en-US" sz="1200" dirty="0"/>
          </a:p>
          <a:p>
            <a:r>
              <a:rPr lang="en-US" sz="1200" dirty="0"/>
              <a:t>2</a:t>
            </a:r>
          </a:p>
          <a:p>
            <a:endParaRPr lang="en-US" sz="1200" dirty="0"/>
          </a:p>
          <a:p>
            <a:endParaRPr lang="en-US" sz="1200" dirty="0"/>
          </a:p>
          <a:p>
            <a:r>
              <a:rPr lang="en-US" sz="1200" dirty="0"/>
              <a:t>1</a:t>
            </a:r>
          </a:p>
          <a:p>
            <a:endParaRPr lang="en-US" sz="1200" dirty="0"/>
          </a:p>
          <a:p>
            <a:endParaRPr lang="en-US" sz="1200" dirty="0"/>
          </a:p>
          <a:p>
            <a:r>
              <a:rPr lang="en-US" sz="1200" dirty="0"/>
              <a:t>0</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48E771E-0D61-8646-BBC6-6CF0C1DEFF3F}"/>
                  </a:ext>
                </a:extLst>
              </p:cNvPr>
              <p:cNvSpPr txBox="1"/>
              <p:nvPr/>
            </p:nvSpPr>
            <p:spPr>
              <a:xfrm>
                <a:off x="2288791" y="1213421"/>
                <a:ext cx="4612280" cy="3647152"/>
              </a:xfrm>
              <a:prstGeom prst="rect">
                <a:avLst/>
              </a:prstGeom>
              <a:noFill/>
            </p:spPr>
            <p:txBody>
              <a:bodyPr wrap="square" rtlCol="0">
                <a:spAutoFit/>
              </a:bodyPr>
              <a:lstStyle/>
              <a:p>
                <a:pPr marL="457200" indent="-457200">
                  <a:spcAft>
                    <a:spcPts val="600"/>
                  </a:spcAft>
                  <a:buAutoNum type="arabicPeriod"/>
                </a:pPr>
                <a:r>
                  <a:rPr lang="en-US" sz="2400" dirty="0"/>
                  <a:t>Print out this slide and then draw on these inequalities using dashed lines where appropriate.</a:t>
                </a:r>
              </a:p>
              <a:p>
                <a:pPr>
                  <a:spcAft>
                    <a:spcPts val="600"/>
                  </a:spcAft>
                </a:pPr>
                <a:r>
                  <a:rPr lang="en-US" sz="2400" dirty="0"/>
                  <a:t>      </a:t>
                </a:r>
                <a14:m>
                  <m:oMath xmlns:m="http://schemas.openxmlformats.org/officeDocument/2006/math">
                    <m:r>
                      <a:rPr lang="en-GB" sz="2400">
                        <a:latin typeface="Cambria Math" panose="02040503050406030204" pitchFamily="18" charset="0"/>
                      </a:rPr>
                      <m:t>0</m:t>
                    </m:r>
                    <m:r>
                      <a:rPr lang="en-GB" sz="2400" b="0" i="0" smtClean="0">
                        <a:latin typeface="Cambria Math" panose="02040503050406030204" pitchFamily="18" charset="0"/>
                      </a:rPr>
                      <m:t>≤</m:t>
                    </m:r>
                    <m:r>
                      <a:rPr lang="en-GB" sz="2400" b="0" i="1" smtClean="0">
                        <a:latin typeface="Cambria Math" panose="02040503050406030204" pitchFamily="18" charset="0"/>
                      </a:rPr>
                      <m:t>𝑥</m:t>
                    </m:r>
                    <m:r>
                      <a:rPr lang="en-GB" sz="2400" b="0" i="1" smtClean="0">
                        <a:latin typeface="Cambria Math" panose="02040503050406030204" pitchFamily="18" charset="0"/>
                      </a:rPr>
                      <m:t>&gt;3,  </m:t>
                    </m:r>
                    <m:r>
                      <a:rPr lang="en-GB" sz="2400" b="0" i="1" smtClean="0">
                        <a:latin typeface="Cambria Math" panose="02040503050406030204" pitchFamily="18" charset="0"/>
                      </a:rPr>
                      <m:t>𝑦</m:t>
                    </m:r>
                    <m:r>
                      <a:rPr lang="en-GB" sz="2400" b="0" i="1" smtClean="0">
                        <a:latin typeface="Cambria Math" panose="02040503050406030204" pitchFamily="18" charset="0"/>
                      </a:rPr>
                      <m:t>&lt;3,  </m:t>
                    </m:r>
                    <m:r>
                      <a:rPr lang="en-GB" sz="2400" b="0" i="1" smtClean="0">
                        <a:latin typeface="Cambria Math" panose="02040503050406030204" pitchFamily="18" charset="0"/>
                      </a:rPr>
                      <m:t>𝑥</m:t>
                    </m:r>
                    <m:r>
                      <a:rPr lang="en-GB" sz="2400" b="0" i="1" smtClean="0">
                        <a:latin typeface="Cambria Math" panose="02040503050406030204" pitchFamily="18" charset="0"/>
                      </a:rPr>
                      <m:t>+</m:t>
                    </m:r>
                    <m:r>
                      <a:rPr lang="en-GB" sz="2400" b="0" i="1" smtClean="0">
                        <a:latin typeface="Cambria Math" panose="02040503050406030204" pitchFamily="18" charset="0"/>
                      </a:rPr>
                      <m:t>𝑦</m:t>
                    </m:r>
                    <m:r>
                      <a:rPr lang="en-GB" sz="2400" b="0" i="1" smtClean="0">
                        <a:latin typeface="Cambria Math" panose="02040503050406030204" pitchFamily="18" charset="0"/>
                      </a:rPr>
                      <m:t>≤7 </m:t>
                    </m:r>
                  </m:oMath>
                </a14:m>
                <a:endParaRPr lang="en-US" sz="2400" dirty="0"/>
              </a:p>
              <a:p>
                <a:pPr>
                  <a:spcAft>
                    <a:spcPts val="600"/>
                  </a:spcAft>
                </a:pPr>
                <a:r>
                  <a:rPr lang="en-US" sz="2400" dirty="0"/>
                  <a:t>       a) Show the feasible region</a:t>
                </a:r>
              </a:p>
              <a:p>
                <a:r>
                  <a:rPr lang="en-US" sz="2400" dirty="0"/>
                  <a:t>       b) If </a:t>
                </a:r>
                <a:r>
                  <a:rPr lang="en-US" sz="2400" i="1" dirty="0">
                    <a:latin typeface="Times" pitchFamily="2" charset="0"/>
                  </a:rPr>
                  <a:t>x</a:t>
                </a:r>
                <a:r>
                  <a:rPr lang="en-US" sz="2400" dirty="0"/>
                  <a:t> and </a:t>
                </a:r>
                <a:r>
                  <a:rPr lang="en-US" sz="2400" i="1" dirty="0">
                    <a:latin typeface="Times" pitchFamily="2" charset="0"/>
                  </a:rPr>
                  <a:t>y </a:t>
                </a:r>
                <a:r>
                  <a:rPr lang="en-US" sz="2400" dirty="0"/>
                  <a:t>have to be  </a:t>
                </a:r>
              </a:p>
              <a:p>
                <a:r>
                  <a:rPr lang="en-US" sz="2400" dirty="0"/>
                  <a:t>            integers what are the </a:t>
                </a:r>
              </a:p>
              <a:p>
                <a:r>
                  <a:rPr lang="en-US" sz="2400" dirty="0"/>
                  <a:t>            possible solutions?</a:t>
                </a:r>
              </a:p>
            </p:txBody>
          </p:sp>
        </mc:Choice>
        <mc:Fallback xmlns="">
          <p:sp>
            <p:nvSpPr>
              <p:cNvPr id="12" name="TextBox 11">
                <a:extLst>
                  <a:ext uri="{FF2B5EF4-FFF2-40B4-BE49-F238E27FC236}">
                    <a16:creationId xmlns:a16="http://schemas.microsoft.com/office/drawing/2014/main" id="{D48E771E-0D61-8646-BBC6-6CF0C1DEFF3F}"/>
                  </a:ext>
                </a:extLst>
              </p:cNvPr>
              <p:cNvSpPr txBox="1">
                <a:spLocks noRot="1" noChangeAspect="1" noMove="1" noResize="1" noEditPoints="1" noAdjustHandles="1" noChangeArrowheads="1" noChangeShapeType="1" noTextEdit="1"/>
              </p:cNvSpPr>
              <p:nvPr/>
            </p:nvSpPr>
            <p:spPr>
              <a:xfrm>
                <a:off x="2288791" y="1213421"/>
                <a:ext cx="4612280" cy="3647152"/>
              </a:xfrm>
              <a:prstGeom prst="rect">
                <a:avLst/>
              </a:prstGeom>
              <a:blipFill>
                <a:blip r:embed="rId4"/>
                <a:stretch>
                  <a:fillRect l="-1928" t="-1742" b="-2439"/>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1FB02A6D-A1BD-824B-A670-C6787173F955}"/>
              </a:ext>
            </a:extLst>
          </p:cNvPr>
          <p:cNvSpPr txBox="1"/>
          <p:nvPr/>
        </p:nvSpPr>
        <p:spPr>
          <a:xfrm>
            <a:off x="2288791" y="5289163"/>
            <a:ext cx="1485639" cy="461665"/>
          </a:xfrm>
          <a:prstGeom prst="rect">
            <a:avLst/>
          </a:prstGeom>
          <a:noFill/>
        </p:spPr>
        <p:txBody>
          <a:bodyPr wrap="square" rtlCol="0">
            <a:spAutoFit/>
          </a:bodyPr>
          <a:lstStyle/>
          <a:p>
            <a:r>
              <a:rPr lang="en-US" sz="2400" dirty="0">
                <a:solidFill>
                  <a:srgbClr val="FF0000"/>
                </a:solidFill>
              </a:rPr>
              <a:t>Answers</a:t>
            </a:r>
          </a:p>
        </p:txBody>
      </p:sp>
      <p:sp>
        <p:nvSpPr>
          <p:cNvPr id="14" name="TextBox 13">
            <a:extLst>
              <a:ext uri="{FF2B5EF4-FFF2-40B4-BE49-F238E27FC236}">
                <a16:creationId xmlns:a16="http://schemas.microsoft.com/office/drawing/2014/main" id="{BEAEB185-879D-F445-BEC4-6B86D47F058B}"/>
              </a:ext>
            </a:extLst>
          </p:cNvPr>
          <p:cNvSpPr txBox="1"/>
          <p:nvPr/>
        </p:nvSpPr>
        <p:spPr>
          <a:xfrm>
            <a:off x="2278699" y="5944522"/>
            <a:ext cx="9073316" cy="907941"/>
          </a:xfrm>
          <a:prstGeom prst="rect">
            <a:avLst/>
          </a:prstGeom>
          <a:noFill/>
        </p:spPr>
        <p:txBody>
          <a:bodyPr wrap="square" rtlCol="0">
            <a:spAutoFit/>
          </a:bodyPr>
          <a:lstStyle/>
          <a:p>
            <a:pPr marL="457200" indent="-457200">
              <a:spcAft>
                <a:spcPts val="600"/>
              </a:spcAft>
              <a:buAutoNum type="alphaLcParenR"/>
            </a:pPr>
            <a:r>
              <a:rPr lang="en-US" sz="2400" dirty="0">
                <a:solidFill>
                  <a:srgbClr val="FF0000"/>
                </a:solidFill>
              </a:rPr>
              <a:t>See diagram</a:t>
            </a:r>
          </a:p>
          <a:p>
            <a:pPr marL="457200" indent="-457200">
              <a:buAutoNum type="alphaLcParenR"/>
            </a:pPr>
            <a:r>
              <a:rPr lang="en-US" sz="2400" dirty="0">
                <a:solidFill>
                  <a:srgbClr val="FF0000"/>
                </a:solidFill>
              </a:rPr>
              <a:t>(4, 0), (4, 1), (4, 2), (5, 0), (5, 1), (5, 2), (6, 0), (6, 1), (7, 0)</a:t>
            </a:r>
          </a:p>
        </p:txBody>
      </p:sp>
      <p:cxnSp>
        <p:nvCxnSpPr>
          <p:cNvPr id="16" name="Straight Connector 15">
            <a:extLst>
              <a:ext uri="{FF2B5EF4-FFF2-40B4-BE49-F238E27FC236}">
                <a16:creationId xmlns:a16="http://schemas.microsoft.com/office/drawing/2014/main" id="{2B9A978F-73BE-4A45-8364-B5CEFEFFB39E}"/>
              </a:ext>
            </a:extLst>
          </p:cNvPr>
          <p:cNvCxnSpPr/>
          <p:nvPr/>
        </p:nvCxnSpPr>
        <p:spPr bwMode="auto">
          <a:xfrm>
            <a:off x="7414207" y="4509120"/>
            <a:ext cx="4298401" cy="0"/>
          </a:xfrm>
          <a:prstGeom prst="line">
            <a:avLst/>
          </a:prstGeom>
          <a:solidFill>
            <a:srgbClr val="00B8FF"/>
          </a:solidFill>
          <a:ln w="19050" cap="flat" cmpd="sng" algn="ctr">
            <a:solidFill>
              <a:schemeClr val="tx1"/>
            </a:solidFill>
            <a:prstDash val="dash"/>
            <a:round/>
            <a:headEnd type="none" w="med" len="med"/>
            <a:tailEnd type="none" w="med" len="med"/>
          </a:ln>
          <a:effectLst/>
        </p:spPr>
      </p:cxnSp>
      <p:cxnSp>
        <p:nvCxnSpPr>
          <p:cNvPr id="19" name="Straight Connector 18">
            <a:extLst>
              <a:ext uri="{FF2B5EF4-FFF2-40B4-BE49-F238E27FC236}">
                <a16:creationId xmlns:a16="http://schemas.microsoft.com/office/drawing/2014/main" id="{68070A3B-4B2F-9744-AEB5-ADCF52A9AD49}"/>
              </a:ext>
            </a:extLst>
          </p:cNvPr>
          <p:cNvCxnSpPr/>
          <p:nvPr/>
        </p:nvCxnSpPr>
        <p:spPr bwMode="auto">
          <a:xfrm flipV="1">
            <a:off x="9264352" y="1177045"/>
            <a:ext cx="0" cy="4988258"/>
          </a:xfrm>
          <a:prstGeom prst="line">
            <a:avLst/>
          </a:prstGeom>
          <a:solidFill>
            <a:srgbClr val="00B8FF"/>
          </a:solidFill>
          <a:ln w="19050" cap="flat" cmpd="sng" algn="ctr">
            <a:solidFill>
              <a:schemeClr val="tx1"/>
            </a:solidFill>
            <a:prstDash val="dash"/>
            <a:round/>
            <a:headEnd type="none" w="med" len="med"/>
            <a:tailEnd type="none" w="med" len="med"/>
          </a:ln>
          <a:effectLst/>
        </p:spPr>
      </p:cxnSp>
      <p:cxnSp>
        <p:nvCxnSpPr>
          <p:cNvPr id="22" name="Straight Connector 21">
            <a:extLst>
              <a:ext uri="{FF2B5EF4-FFF2-40B4-BE49-F238E27FC236}">
                <a16:creationId xmlns:a16="http://schemas.microsoft.com/office/drawing/2014/main" id="{3F39FBA1-58D6-CE4B-A58A-62156F70E4CF}"/>
              </a:ext>
            </a:extLst>
          </p:cNvPr>
          <p:cNvCxnSpPr/>
          <p:nvPr/>
        </p:nvCxnSpPr>
        <p:spPr bwMode="auto">
          <a:xfrm>
            <a:off x="7392143" y="2276872"/>
            <a:ext cx="4320465" cy="3888431"/>
          </a:xfrm>
          <a:prstGeom prst="line">
            <a:avLst/>
          </a:prstGeom>
          <a:solidFill>
            <a:srgbClr val="00B8FF"/>
          </a:solidFill>
          <a:ln w="19050" cap="flat" cmpd="sng" algn="ctr">
            <a:solidFill>
              <a:schemeClr val="tx1"/>
            </a:solidFill>
            <a:prstDash val="solid"/>
            <a:round/>
            <a:headEnd type="none" w="med" len="med"/>
            <a:tailEnd type="none" w="med" len="med"/>
          </a:ln>
          <a:effectLst/>
        </p:spPr>
      </p:cxnSp>
      <p:sp>
        <p:nvSpPr>
          <p:cNvPr id="24" name="Rectangle 23">
            <a:extLst>
              <a:ext uri="{FF2B5EF4-FFF2-40B4-BE49-F238E27FC236}">
                <a16:creationId xmlns:a16="http://schemas.microsoft.com/office/drawing/2014/main" id="{3F443203-B646-474C-A4BC-DBF3EEA4A9A2}"/>
              </a:ext>
            </a:extLst>
          </p:cNvPr>
          <p:cNvSpPr/>
          <p:nvPr/>
        </p:nvSpPr>
        <p:spPr bwMode="auto">
          <a:xfrm>
            <a:off x="7414207" y="4149080"/>
            <a:ext cx="4298401" cy="360040"/>
          </a:xfrm>
          <a:prstGeom prst="rect">
            <a:avLst/>
          </a:prstGeom>
          <a:solidFill>
            <a:srgbClr val="DFE3E5">
              <a:alpha val="21569"/>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5" name="Rectangle 24">
            <a:extLst>
              <a:ext uri="{FF2B5EF4-FFF2-40B4-BE49-F238E27FC236}">
                <a16:creationId xmlns:a16="http://schemas.microsoft.com/office/drawing/2014/main" id="{A9867473-FE16-0A4B-9912-34A80DE4E6E2}"/>
              </a:ext>
            </a:extLst>
          </p:cNvPr>
          <p:cNvSpPr/>
          <p:nvPr/>
        </p:nvSpPr>
        <p:spPr bwMode="auto">
          <a:xfrm>
            <a:off x="7352730" y="6169133"/>
            <a:ext cx="4480512" cy="349797"/>
          </a:xfrm>
          <a:prstGeom prst="rect">
            <a:avLst/>
          </a:prstGeom>
          <a:solidFill>
            <a:srgbClr val="DFE3E5">
              <a:alpha val="2392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7" name="Rectangle 26">
            <a:extLst>
              <a:ext uri="{FF2B5EF4-FFF2-40B4-BE49-F238E27FC236}">
                <a16:creationId xmlns:a16="http://schemas.microsoft.com/office/drawing/2014/main" id="{64D3EB60-0676-124E-9BBD-716FD8C80153}"/>
              </a:ext>
            </a:extLst>
          </p:cNvPr>
          <p:cNvSpPr/>
          <p:nvPr/>
        </p:nvSpPr>
        <p:spPr bwMode="auto">
          <a:xfrm>
            <a:off x="8904312" y="1177045"/>
            <a:ext cx="360040" cy="4988258"/>
          </a:xfrm>
          <a:prstGeom prst="rect">
            <a:avLst/>
          </a:prstGeom>
          <a:solidFill>
            <a:srgbClr val="DFE3E5">
              <a:alpha val="2431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8" name="Diagonal Stripe 27">
            <a:extLst>
              <a:ext uri="{FF2B5EF4-FFF2-40B4-BE49-F238E27FC236}">
                <a16:creationId xmlns:a16="http://schemas.microsoft.com/office/drawing/2014/main" id="{473AF99A-B38A-2545-9619-8839236EB93C}"/>
              </a:ext>
            </a:extLst>
          </p:cNvPr>
          <p:cNvSpPr/>
          <p:nvPr/>
        </p:nvSpPr>
        <p:spPr bwMode="auto">
          <a:xfrm flipH="1">
            <a:off x="7392142" y="2276871"/>
            <a:ext cx="4287560" cy="3839967"/>
          </a:xfrm>
          <a:prstGeom prst="diagStripe">
            <a:avLst>
              <a:gd name="adj" fmla="val 84608"/>
            </a:avLst>
          </a:prstGeom>
          <a:solidFill>
            <a:srgbClr val="DFE3E5">
              <a:alpha val="2078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29" name="Right Triangle 28">
            <a:extLst>
              <a:ext uri="{FF2B5EF4-FFF2-40B4-BE49-F238E27FC236}">
                <a16:creationId xmlns:a16="http://schemas.microsoft.com/office/drawing/2014/main" id="{F2DC1E74-C15A-1640-91AC-D992180C1586}"/>
              </a:ext>
            </a:extLst>
          </p:cNvPr>
          <p:cNvSpPr/>
          <p:nvPr/>
        </p:nvSpPr>
        <p:spPr bwMode="auto">
          <a:xfrm>
            <a:off x="7414207" y="1700808"/>
            <a:ext cx="626009" cy="576063"/>
          </a:xfrm>
          <a:prstGeom prst="rtTriangle">
            <a:avLst/>
          </a:prstGeom>
          <a:solidFill>
            <a:srgbClr val="DFE3E5">
              <a:alpha val="22353"/>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0" name="TextBox 29">
            <a:extLst>
              <a:ext uri="{FF2B5EF4-FFF2-40B4-BE49-F238E27FC236}">
                <a16:creationId xmlns:a16="http://schemas.microsoft.com/office/drawing/2014/main" id="{13D9EB24-617C-F74C-8CE5-C0463E9E8613}"/>
              </a:ext>
            </a:extLst>
          </p:cNvPr>
          <p:cNvSpPr txBox="1"/>
          <p:nvPr/>
        </p:nvSpPr>
        <p:spPr>
          <a:xfrm>
            <a:off x="9323591" y="5581551"/>
            <a:ext cx="2039288" cy="338554"/>
          </a:xfrm>
          <a:prstGeom prst="rect">
            <a:avLst/>
          </a:prstGeom>
          <a:noFill/>
        </p:spPr>
        <p:txBody>
          <a:bodyPr wrap="square" rtlCol="0">
            <a:spAutoFit/>
          </a:bodyPr>
          <a:lstStyle/>
          <a:p>
            <a:r>
              <a:rPr lang="en-US" sz="1600" dirty="0">
                <a:solidFill>
                  <a:srgbClr val="FF0000"/>
                </a:solidFill>
              </a:rPr>
              <a:t>Feasible Region</a:t>
            </a:r>
          </a:p>
        </p:txBody>
      </p:sp>
      <p:sp>
        <p:nvSpPr>
          <p:cNvPr id="31" name="Oval 30">
            <a:extLst>
              <a:ext uri="{FF2B5EF4-FFF2-40B4-BE49-F238E27FC236}">
                <a16:creationId xmlns:a16="http://schemas.microsoft.com/office/drawing/2014/main" id="{C9E6C1A5-C6F9-F04E-913F-B4D435EC179A}"/>
              </a:ext>
            </a:extLst>
          </p:cNvPr>
          <p:cNvSpPr/>
          <p:nvPr/>
        </p:nvSpPr>
        <p:spPr bwMode="auto">
          <a:xfrm>
            <a:off x="9840416" y="5013176"/>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4" name="Oval 33">
            <a:extLst>
              <a:ext uri="{FF2B5EF4-FFF2-40B4-BE49-F238E27FC236}">
                <a16:creationId xmlns:a16="http://schemas.microsoft.com/office/drawing/2014/main" id="{0447EB85-614F-C246-AB09-35263A42ED7E}"/>
              </a:ext>
            </a:extLst>
          </p:cNvPr>
          <p:cNvSpPr/>
          <p:nvPr/>
        </p:nvSpPr>
        <p:spPr bwMode="auto">
          <a:xfrm>
            <a:off x="10436022" y="5013176"/>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5" name="Oval 34">
            <a:extLst>
              <a:ext uri="{FF2B5EF4-FFF2-40B4-BE49-F238E27FC236}">
                <a16:creationId xmlns:a16="http://schemas.microsoft.com/office/drawing/2014/main" id="{76C3E8BA-9834-3846-8508-94E616927285}"/>
              </a:ext>
            </a:extLst>
          </p:cNvPr>
          <p:cNvSpPr/>
          <p:nvPr/>
        </p:nvSpPr>
        <p:spPr bwMode="auto">
          <a:xfrm>
            <a:off x="11064552" y="5571155"/>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6" name="Oval 35">
            <a:extLst>
              <a:ext uri="{FF2B5EF4-FFF2-40B4-BE49-F238E27FC236}">
                <a16:creationId xmlns:a16="http://schemas.microsoft.com/office/drawing/2014/main" id="{F1B0EAA0-0B9E-9E4F-98FC-91E8FDC5E654}"/>
              </a:ext>
            </a:extLst>
          </p:cNvPr>
          <p:cNvSpPr/>
          <p:nvPr/>
        </p:nvSpPr>
        <p:spPr bwMode="auto">
          <a:xfrm>
            <a:off x="10436022" y="5557134"/>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7" name="Oval 36">
            <a:extLst>
              <a:ext uri="{FF2B5EF4-FFF2-40B4-BE49-F238E27FC236}">
                <a16:creationId xmlns:a16="http://schemas.microsoft.com/office/drawing/2014/main" id="{2451A351-9BC8-CF4A-B7FF-AE5D3E2F13AE}"/>
              </a:ext>
            </a:extLst>
          </p:cNvPr>
          <p:cNvSpPr/>
          <p:nvPr/>
        </p:nvSpPr>
        <p:spPr bwMode="auto">
          <a:xfrm>
            <a:off x="9827455" y="5571155"/>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8" name="Oval 37">
            <a:extLst>
              <a:ext uri="{FF2B5EF4-FFF2-40B4-BE49-F238E27FC236}">
                <a16:creationId xmlns:a16="http://schemas.microsoft.com/office/drawing/2014/main" id="{9611B265-9AF7-B842-AC10-A3D68A390B46}"/>
              </a:ext>
            </a:extLst>
          </p:cNvPr>
          <p:cNvSpPr/>
          <p:nvPr/>
        </p:nvSpPr>
        <p:spPr bwMode="auto">
          <a:xfrm>
            <a:off x="9833234" y="6129694"/>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39" name="Oval 38">
            <a:extLst>
              <a:ext uri="{FF2B5EF4-FFF2-40B4-BE49-F238E27FC236}">
                <a16:creationId xmlns:a16="http://schemas.microsoft.com/office/drawing/2014/main" id="{612E50B7-7B81-6B4F-9886-D22BE3643318}"/>
              </a:ext>
            </a:extLst>
          </p:cNvPr>
          <p:cNvSpPr/>
          <p:nvPr/>
        </p:nvSpPr>
        <p:spPr bwMode="auto">
          <a:xfrm>
            <a:off x="10451904" y="6129299"/>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0" name="Oval 39">
            <a:extLst>
              <a:ext uri="{FF2B5EF4-FFF2-40B4-BE49-F238E27FC236}">
                <a16:creationId xmlns:a16="http://schemas.microsoft.com/office/drawing/2014/main" id="{D3E9D0C0-C5ED-E040-9F87-AE207BA3075D}"/>
              </a:ext>
            </a:extLst>
          </p:cNvPr>
          <p:cNvSpPr/>
          <p:nvPr/>
        </p:nvSpPr>
        <p:spPr bwMode="auto">
          <a:xfrm>
            <a:off x="11056789" y="6119914"/>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
        <p:nvSpPr>
          <p:cNvPr id="41" name="Oval 40">
            <a:extLst>
              <a:ext uri="{FF2B5EF4-FFF2-40B4-BE49-F238E27FC236}">
                <a16:creationId xmlns:a16="http://schemas.microsoft.com/office/drawing/2014/main" id="{EF7882E6-BD58-E041-AFE9-77281996B8BD}"/>
              </a:ext>
            </a:extLst>
          </p:cNvPr>
          <p:cNvSpPr/>
          <p:nvPr/>
        </p:nvSpPr>
        <p:spPr bwMode="auto">
          <a:xfrm>
            <a:off x="11643169" y="6111385"/>
            <a:ext cx="72008" cy="72008"/>
          </a:xfrm>
          <a:prstGeom prst="ellipse">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a:ln>
                <a:noFill/>
              </a:ln>
              <a:solidFill>
                <a:schemeClr val="tx1"/>
              </a:solidFill>
              <a:effectLst/>
              <a:latin typeface="Arial" charset="0"/>
              <a:ea typeface="ＭＳ Ｐゴシック" charset="0"/>
            </a:endParaRPr>
          </a:p>
        </p:txBody>
      </p:sp>
    </p:spTree>
    <p:extLst>
      <p:ext uri="{BB962C8B-B14F-4D97-AF65-F5344CB8AC3E}">
        <p14:creationId xmlns:p14="http://schemas.microsoft.com/office/powerpoint/2010/main" val="16551162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p:bldP spid="5" grpId="0"/>
      <p:bldP spid="9" grpId="0"/>
      <p:bldP spid="10" grpId="0"/>
      <p:bldP spid="11" grpId="0"/>
      <p:bldP spid="12" grpId="0"/>
      <p:bldP spid="17" grpId="0"/>
      <p:bldP spid="14" grpId="0"/>
      <p:bldP spid="24" grpId="0" animBg="1"/>
      <p:bldP spid="25" grpId="0" animBg="1"/>
      <p:bldP spid="27" grpId="0" animBg="1"/>
      <p:bldP spid="28" grpId="0" animBg="1"/>
      <p:bldP spid="29" grpId="0" animBg="1"/>
      <p:bldP spid="30" grpId="0"/>
      <p:bldP spid="31" grpId="0" animBg="1"/>
      <p:bldP spid="34" grpId="0" animBg="1"/>
      <p:bldP spid="35" grpId="0" animBg="1"/>
      <p:bldP spid="36" grpId="0" animBg="1"/>
      <p:bldP spid="37" grpId="0" animBg="1"/>
      <p:bldP spid="38" grpId="0" animBg="1"/>
      <p:bldP spid="39" grpId="0" animBg="1"/>
      <p:bldP spid="40" grpId="0" animBg="1"/>
      <p:bldP spid="4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F6.5</a:t>
            </a:r>
            <a:r>
              <a:rPr lang="en-US" altLang="en-US" sz="2800" b="1" dirty="0"/>
              <a:t>: Fitness Check</a:t>
            </a:r>
          </a:p>
        </p:txBody>
      </p:sp>
      <p:sp>
        <p:nvSpPr>
          <p:cNvPr id="21" name="TextBox 20"/>
          <p:cNvSpPr txBox="1"/>
          <p:nvPr/>
        </p:nvSpPr>
        <p:spPr>
          <a:xfrm>
            <a:off x="5172075" y="6515100"/>
            <a:ext cx="184731" cy="400110"/>
          </a:xfrm>
          <a:prstGeom prst="rect">
            <a:avLst/>
          </a:prstGeom>
          <a:noFill/>
        </p:spPr>
        <p:txBody>
          <a:bodyPr wrap="none" rtlCol="0">
            <a:spAutoFit/>
          </a:bodyPr>
          <a:lstStyle/>
          <a:p>
            <a:endParaRPr lang="en-US"/>
          </a:p>
        </p:txBody>
      </p:sp>
      <p:sp>
        <p:nvSpPr>
          <p:cNvPr id="23" name="TextBox 7">
            <a:extLst>
              <a:ext uri="{FF2B5EF4-FFF2-40B4-BE49-F238E27FC236}">
                <a16:creationId xmlns:a16="http://schemas.microsoft.com/office/drawing/2014/main" id="{D71B9784-D0E6-304F-9783-F26E9A73CDCC}"/>
              </a:ext>
            </a:extLst>
          </p:cNvPr>
          <p:cNvSpPr txBox="1">
            <a:spLocks noChangeArrowheads="1"/>
          </p:cNvSpPr>
          <p:nvPr/>
        </p:nvSpPr>
        <p:spPr bwMode="auto">
          <a:xfrm>
            <a:off x="-11938" y="20992"/>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a:t>
            </a:r>
            <a:r>
              <a:rPr lang="en-US" altLang="en-US" b="1" dirty="0">
                <a:solidFill>
                  <a:schemeClr val="bg1"/>
                </a:solidFill>
              </a:rPr>
              <a:t>5</a:t>
            </a:r>
          </a:p>
        </p:txBody>
      </p:sp>
      <p:sp>
        <p:nvSpPr>
          <p:cNvPr id="2" name="TextBox 1">
            <a:extLst>
              <a:ext uri="{FF2B5EF4-FFF2-40B4-BE49-F238E27FC236}">
                <a16:creationId xmlns:a16="http://schemas.microsoft.com/office/drawing/2014/main" id="{AAED80AE-A2CB-D849-9509-0B045C58DE7E}"/>
              </a:ext>
            </a:extLst>
          </p:cNvPr>
          <p:cNvSpPr txBox="1"/>
          <p:nvPr/>
        </p:nvSpPr>
        <p:spPr>
          <a:xfrm>
            <a:off x="2843146" y="959710"/>
            <a:ext cx="8712968" cy="830997"/>
          </a:xfrm>
          <a:prstGeom prst="rect">
            <a:avLst/>
          </a:prstGeom>
          <a:noFill/>
        </p:spPr>
        <p:txBody>
          <a:bodyPr wrap="square" rtlCol="0">
            <a:spAutoFit/>
          </a:bodyPr>
          <a:lstStyle/>
          <a:p>
            <a:r>
              <a:rPr lang="en-US" sz="2400" dirty="0"/>
              <a:t>2</a:t>
            </a:r>
            <a:r>
              <a:rPr lang="en-US" dirty="0"/>
              <a:t>.   </a:t>
            </a:r>
            <a:r>
              <a:rPr lang="en-US" sz="2400" dirty="0"/>
              <a:t>Each diagram shows a region which satisfies 3 inequalities.  </a:t>
            </a:r>
          </a:p>
          <a:p>
            <a:r>
              <a:rPr lang="en-US" dirty="0"/>
              <a:t>       </a:t>
            </a:r>
            <a:r>
              <a:rPr lang="en-US" sz="2400" dirty="0"/>
              <a:t>Find the three inequalities in each case.</a:t>
            </a:r>
          </a:p>
        </p:txBody>
      </p:sp>
      <p:pic>
        <p:nvPicPr>
          <p:cNvPr id="3" name="Picture 2">
            <a:extLst>
              <a:ext uri="{FF2B5EF4-FFF2-40B4-BE49-F238E27FC236}">
                <a16:creationId xmlns:a16="http://schemas.microsoft.com/office/drawing/2014/main" id="{CE7DF216-C546-D743-B828-6527DDE2BA49}"/>
              </a:ext>
            </a:extLst>
          </p:cNvPr>
          <p:cNvPicPr>
            <a:picLocks noChangeAspect="1"/>
          </p:cNvPicPr>
          <p:nvPr/>
        </p:nvPicPr>
        <p:blipFill>
          <a:blip r:embed="rId3"/>
          <a:stretch>
            <a:fillRect/>
          </a:stretch>
        </p:blipFill>
        <p:spPr>
          <a:xfrm>
            <a:off x="3371875" y="1988838"/>
            <a:ext cx="3600400" cy="3727473"/>
          </a:xfrm>
          <a:prstGeom prst="rect">
            <a:avLst/>
          </a:prstGeom>
        </p:spPr>
      </p:pic>
      <p:pic>
        <p:nvPicPr>
          <p:cNvPr id="4" name="Picture 3">
            <a:extLst>
              <a:ext uri="{FF2B5EF4-FFF2-40B4-BE49-F238E27FC236}">
                <a16:creationId xmlns:a16="http://schemas.microsoft.com/office/drawing/2014/main" id="{B9AB962A-248F-3C40-86CE-40429A3A415F}"/>
              </a:ext>
            </a:extLst>
          </p:cNvPr>
          <p:cNvPicPr>
            <a:picLocks noChangeAspect="1"/>
          </p:cNvPicPr>
          <p:nvPr/>
        </p:nvPicPr>
        <p:blipFill>
          <a:blip r:embed="rId4"/>
          <a:stretch>
            <a:fillRect/>
          </a:stretch>
        </p:blipFill>
        <p:spPr>
          <a:xfrm>
            <a:off x="8112223" y="1988839"/>
            <a:ext cx="3860123" cy="3727473"/>
          </a:xfrm>
          <a:prstGeom prst="rect">
            <a:avLst/>
          </a:prstGeom>
        </p:spPr>
      </p:pic>
      <p:sp>
        <p:nvSpPr>
          <p:cNvPr id="13" name="TextBox 12">
            <a:extLst>
              <a:ext uri="{FF2B5EF4-FFF2-40B4-BE49-F238E27FC236}">
                <a16:creationId xmlns:a16="http://schemas.microsoft.com/office/drawing/2014/main" id="{C41F9045-DD7E-114E-A7C7-46F0F764181E}"/>
              </a:ext>
            </a:extLst>
          </p:cNvPr>
          <p:cNvSpPr txBox="1"/>
          <p:nvPr/>
        </p:nvSpPr>
        <p:spPr>
          <a:xfrm>
            <a:off x="2711624" y="1988839"/>
            <a:ext cx="648072" cy="461665"/>
          </a:xfrm>
          <a:prstGeom prst="rect">
            <a:avLst/>
          </a:prstGeom>
          <a:noFill/>
        </p:spPr>
        <p:txBody>
          <a:bodyPr wrap="square" rtlCol="0">
            <a:spAutoFit/>
          </a:bodyPr>
          <a:lstStyle/>
          <a:p>
            <a:r>
              <a:rPr lang="en-US" sz="2400" dirty="0"/>
              <a:t>a)</a:t>
            </a:r>
          </a:p>
        </p:txBody>
      </p:sp>
      <p:sp>
        <p:nvSpPr>
          <p:cNvPr id="14" name="TextBox 13">
            <a:extLst>
              <a:ext uri="{FF2B5EF4-FFF2-40B4-BE49-F238E27FC236}">
                <a16:creationId xmlns:a16="http://schemas.microsoft.com/office/drawing/2014/main" id="{B3652425-4EC3-C440-8618-E227DAA04A49}"/>
              </a:ext>
            </a:extLst>
          </p:cNvPr>
          <p:cNvSpPr txBox="1"/>
          <p:nvPr/>
        </p:nvSpPr>
        <p:spPr>
          <a:xfrm>
            <a:off x="7392144" y="1988839"/>
            <a:ext cx="504056" cy="461665"/>
          </a:xfrm>
          <a:prstGeom prst="rect">
            <a:avLst/>
          </a:prstGeom>
          <a:noFill/>
        </p:spPr>
        <p:txBody>
          <a:bodyPr wrap="square" rtlCol="0">
            <a:spAutoFit/>
          </a:bodyPr>
          <a:lstStyle/>
          <a:p>
            <a:r>
              <a:rPr lang="en-US" sz="2400" dirty="0"/>
              <a:t>b)</a:t>
            </a:r>
          </a:p>
        </p:txBody>
      </p:sp>
      <p:sp>
        <p:nvSpPr>
          <p:cNvPr id="16" name="TextBox 15">
            <a:extLst>
              <a:ext uri="{FF2B5EF4-FFF2-40B4-BE49-F238E27FC236}">
                <a16:creationId xmlns:a16="http://schemas.microsoft.com/office/drawing/2014/main" id="{49B3F951-E2F8-D14C-883E-A0BC02DCA6A7}"/>
              </a:ext>
            </a:extLst>
          </p:cNvPr>
          <p:cNvSpPr txBox="1"/>
          <p:nvPr/>
        </p:nvSpPr>
        <p:spPr>
          <a:xfrm>
            <a:off x="2711624" y="5949280"/>
            <a:ext cx="1296144" cy="461665"/>
          </a:xfrm>
          <a:prstGeom prst="rect">
            <a:avLst/>
          </a:prstGeom>
          <a:noFill/>
        </p:spPr>
        <p:txBody>
          <a:bodyPr wrap="square" rtlCol="0">
            <a:spAutoFit/>
          </a:bodyPr>
          <a:lstStyle/>
          <a:p>
            <a:r>
              <a:rPr lang="en-US" sz="2400" dirty="0">
                <a:solidFill>
                  <a:srgbClr val="FF0000"/>
                </a:solidFill>
              </a:rPr>
              <a:t>Answer</a:t>
            </a:r>
          </a:p>
        </p:txBody>
      </p:sp>
      <p:sp>
        <p:nvSpPr>
          <p:cNvPr id="22" name="TextBox 21">
            <a:extLst>
              <a:ext uri="{FF2B5EF4-FFF2-40B4-BE49-F238E27FC236}">
                <a16:creationId xmlns:a16="http://schemas.microsoft.com/office/drawing/2014/main" id="{E73D26AC-6566-2D41-BA89-91A66133EB5B}"/>
              </a:ext>
            </a:extLst>
          </p:cNvPr>
          <p:cNvSpPr txBox="1"/>
          <p:nvPr/>
        </p:nvSpPr>
        <p:spPr>
          <a:xfrm>
            <a:off x="7392144" y="5979867"/>
            <a:ext cx="1296144" cy="461665"/>
          </a:xfrm>
          <a:prstGeom prst="rect">
            <a:avLst/>
          </a:prstGeom>
          <a:noFill/>
        </p:spPr>
        <p:txBody>
          <a:bodyPr wrap="square" rtlCol="0">
            <a:spAutoFit/>
          </a:bodyPr>
          <a:lstStyle/>
          <a:p>
            <a:r>
              <a:rPr lang="en-US" sz="2400" dirty="0">
                <a:solidFill>
                  <a:srgbClr val="FF0000"/>
                </a:solidFill>
              </a:rPr>
              <a:t>Answer</a:t>
            </a:r>
          </a:p>
        </p:txBody>
      </p:sp>
      <p:sp>
        <p:nvSpPr>
          <p:cNvPr id="17" name="Rectangle 16">
            <a:extLst>
              <a:ext uri="{FF2B5EF4-FFF2-40B4-BE49-F238E27FC236}">
                <a16:creationId xmlns:a16="http://schemas.microsoft.com/office/drawing/2014/main" id="{5A9B1E67-33EF-EE4C-8A1F-1432E4CC778E}"/>
              </a:ext>
            </a:extLst>
          </p:cNvPr>
          <p:cNvSpPr/>
          <p:nvPr/>
        </p:nvSpPr>
        <p:spPr>
          <a:xfrm>
            <a:off x="3998902" y="5949280"/>
            <a:ext cx="2715808" cy="461665"/>
          </a:xfrm>
          <a:prstGeom prst="rect">
            <a:avLst/>
          </a:prstGeom>
        </p:spPr>
        <p:txBody>
          <a:bodyPr wrap="none">
            <a:spAutoFit/>
          </a:bodyPr>
          <a:lstStyle/>
          <a:p>
            <a:r>
              <a:rPr lang="en-GB" sz="2400" i="1" dirty="0">
                <a:solidFill>
                  <a:srgbClr val="FF0000"/>
                </a:solidFill>
                <a:latin typeface="Times" pitchFamily="2" charset="0"/>
              </a:rPr>
              <a:t>x </a:t>
            </a:r>
            <a:r>
              <a:rPr lang="en-GB" sz="2400" dirty="0">
                <a:solidFill>
                  <a:srgbClr val="FF0000"/>
                </a:solidFill>
                <a:latin typeface="Times" pitchFamily="2" charset="0"/>
              </a:rPr>
              <a:t>≤ 5, </a:t>
            </a:r>
            <a:r>
              <a:rPr lang="en-GB" sz="2400" i="1" dirty="0">
                <a:solidFill>
                  <a:srgbClr val="FF0000"/>
                </a:solidFill>
                <a:latin typeface="Times" pitchFamily="2" charset="0"/>
              </a:rPr>
              <a:t>y </a:t>
            </a:r>
            <a:r>
              <a:rPr lang="en-GB" sz="2400" dirty="0">
                <a:solidFill>
                  <a:srgbClr val="FF0000"/>
                </a:solidFill>
                <a:latin typeface="Times" pitchFamily="2" charset="0"/>
              </a:rPr>
              <a:t>≥ 2, </a:t>
            </a:r>
            <a:r>
              <a:rPr lang="en-GB" sz="2400" i="1" dirty="0">
                <a:solidFill>
                  <a:srgbClr val="FF0000"/>
                </a:solidFill>
                <a:latin typeface="Times" pitchFamily="2" charset="0"/>
              </a:rPr>
              <a:t>y </a:t>
            </a:r>
            <a:r>
              <a:rPr lang="en-GB" sz="2400" dirty="0">
                <a:solidFill>
                  <a:srgbClr val="FF0000"/>
                </a:solidFill>
                <a:latin typeface="Times" pitchFamily="2" charset="0"/>
              </a:rPr>
              <a:t>≤ </a:t>
            </a:r>
            <a:r>
              <a:rPr lang="en-GB" sz="2400" i="1" dirty="0">
                <a:solidFill>
                  <a:srgbClr val="FF0000"/>
                </a:solidFill>
                <a:latin typeface="Times" pitchFamily="2" charset="0"/>
              </a:rPr>
              <a:t>x</a:t>
            </a:r>
            <a:r>
              <a:rPr lang="en-GB" sz="2400" dirty="0">
                <a:solidFill>
                  <a:srgbClr val="FF0000"/>
                </a:solidFill>
                <a:latin typeface="Times" pitchFamily="2" charset="0"/>
              </a:rPr>
              <a:t>+2 </a:t>
            </a:r>
          </a:p>
        </p:txBody>
      </p:sp>
      <p:sp>
        <p:nvSpPr>
          <p:cNvPr id="18" name="Rectangle 17">
            <a:extLst>
              <a:ext uri="{FF2B5EF4-FFF2-40B4-BE49-F238E27FC236}">
                <a16:creationId xmlns:a16="http://schemas.microsoft.com/office/drawing/2014/main" id="{BC62D38C-7627-F145-8BEC-B679617D99C9}"/>
              </a:ext>
            </a:extLst>
          </p:cNvPr>
          <p:cNvSpPr/>
          <p:nvPr/>
        </p:nvSpPr>
        <p:spPr>
          <a:xfrm>
            <a:off x="8655832" y="5979867"/>
            <a:ext cx="3198311" cy="461665"/>
          </a:xfrm>
          <a:prstGeom prst="rect">
            <a:avLst/>
          </a:prstGeom>
        </p:spPr>
        <p:txBody>
          <a:bodyPr wrap="none">
            <a:spAutoFit/>
          </a:bodyPr>
          <a:lstStyle/>
          <a:p>
            <a:r>
              <a:rPr lang="en-GB" sz="2400" i="1" dirty="0">
                <a:solidFill>
                  <a:srgbClr val="FF0000"/>
                </a:solidFill>
                <a:latin typeface="Times" pitchFamily="2" charset="0"/>
              </a:rPr>
              <a:t>x </a:t>
            </a:r>
            <a:r>
              <a:rPr lang="en-GB" sz="2400" dirty="0">
                <a:solidFill>
                  <a:srgbClr val="FF0000"/>
                </a:solidFill>
                <a:latin typeface="Times" pitchFamily="2" charset="0"/>
              </a:rPr>
              <a:t>≥ −2, </a:t>
            </a:r>
            <a:r>
              <a:rPr lang="en-GB" sz="2400" i="1" dirty="0">
                <a:solidFill>
                  <a:srgbClr val="FF0000"/>
                </a:solidFill>
                <a:latin typeface="Times" pitchFamily="2" charset="0"/>
              </a:rPr>
              <a:t>y </a:t>
            </a:r>
            <a:r>
              <a:rPr lang="en-GB" sz="2400" dirty="0">
                <a:solidFill>
                  <a:srgbClr val="FF0000"/>
                </a:solidFill>
                <a:latin typeface="Times" pitchFamily="2" charset="0"/>
              </a:rPr>
              <a:t>≥ </a:t>
            </a:r>
            <a:r>
              <a:rPr lang="en-GB" sz="2400" i="1" dirty="0">
                <a:solidFill>
                  <a:srgbClr val="FF0000"/>
                </a:solidFill>
                <a:latin typeface="Times" pitchFamily="2" charset="0"/>
              </a:rPr>
              <a:t>x</a:t>
            </a:r>
            <a:r>
              <a:rPr lang="en-GB" sz="2400" dirty="0">
                <a:solidFill>
                  <a:srgbClr val="FF0000"/>
                </a:solidFill>
                <a:latin typeface="Times" pitchFamily="2" charset="0"/>
              </a:rPr>
              <a:t>−2, </a:t>
            </a:r>
            <a:r>
              <a:rPr lang="en-GB" sz="2400" i="1" dirty="0">
                <a:solidFill>
                  <a:srgbClr val="FF0000"/>
                </a:solidFill>
                <a:latin typeface="Times" pitchFamily="2" charset="0"/>
              </a:rPr>
              <a:t>y </a:t>
            </a:r>
            <a:r>
              <a:rPr lang="en-GB" sz="2400" dirty="0">
                <a:solidFill>
                  <a:srgbClr val="FF0000"/>
                </a:solidFill>
                <a:latin typeface="Times" pitchFamily="2" charset="0"/>
              </a:rPr>
              <a:t>≤ 2−</a:t>
            </a:r>
            <a:r>
              <a:rPr lang="en-GB" sz="2400" i="1" dirty="0">
                <a:solidFill>
                  <a:srgbClr val="FF0000"/>
                </a:solidFill>
                <a:latin typeface="Times" pitchFamily="2" charset="0"/>
              </a:rPr>
              <a:t>x </a:t>
            </a:r>
            <a:endParaRPr lang="en-GB" sz="2400" dirty="0">
              <a:solidFill>
                <a:srgbClr val="FF0000"/>
              </a:solidFill>
              <a:latin typeface="Times" pitchFamily="2" charset="0"/>
            </a:endParaRPr>
          </a:p>
        </p:txBody>
      </p:sp>
    </p:spTree>
    <p:extLst>
      <p:ext uri="{BB962C8B-B14F-4D97-AF65-F5344CB8AC3E}">
        <p14:creationId xmlns:p14="http://schemas.microsoft.com/office/powerpoint/2010/main" val="15871164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4" grpId="0"/>
      <p:bldP spid="16" grpId="0"/>
      <p:bldP spid="22" grpId="0"/>
      <p:bldP spid="17"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F6.5: </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473010"/>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last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28498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r>
              <a:rPr kumimoji="0" lang="en-US" altLang="en-US" sz="2400" b="0" i="0" u="none" strike="noStrike" kern="1200" cap="none" spc="0" normalizeH="0" baseline="0" noProof="0">
                <a:ln>
                  <a:noFill/>
                </a:ln>
                <a:solidFill>
                  <a:srgbClr val="C00000"/>
                </a:solidFill>
                <a:effectLst/>
                <a:uLnTx/>
                <a:uFillTx/>
                <a:latin typeface="Arial" panose="020B0604020202020204" pitchFamily="34" charset="0"/>
                <a:ea typeface="ＭＳ Ｐゴシック" panose="020B0600070205080204" pitchFamily="34" charset="-128"/>
                <a:cs typeface="+mn-cs"/>
              </a:rPr>
              <a:t/>
            </a:r>
            <a:br>
              <a:rPr kumimoji="0" lang="en-US" altLang="en-US" sz="2400" b="0" i="0" u="none" strike="noStrike" kern="1200" cap="none" spc="0" normalizeH="0" baseline="0" noProof="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http://szalonta.hu/ske/text/F6/skef6s5.html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F6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F6.5</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56942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Inequalities on a Number Line</a:t>
            </a:r>
          </a:p>
        </p:txBody>
      </p:sp>
      <p:sp>
        <p:nvSpPr>
          <p:cNvPr id="22" name="TextBox 7">
            <a:extLst>
              <a:ext uri="{FF2B5EF4-FFF2-40B4-BE49-F238E27FC236}">
                <a16:creationId xmlns:a16="http://schemas.microsoft.com/office/drawing/2014/main" id="{E46AA504-BF0C-4F48-9702-85FF3A598610}"/>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F </a:t>
            </a:r>
          </a:p>
          <a:p>
            <a:pPr algn="ctr">
              <a:spcAft>
                <a:spcPts val="600"/>
              </a:spcAft>
            </a:pPr>
            <a:r>
              <a:rPr lang="en-US" altLang="en-US" b="1" dirty="0">
                <a:solidFill>
                  <a:schemeClr val="bg1"/>
                </a:solidFill>
              </a:rPr>
              <a:t>Unit F6</a:t>
            </a:r>
          </a:p>
          <a:p>
            <a:pPr algn="ctr"/>
            <a:r>
              <a:rPr lang="en-US" altLang="en-US" b="1" dirty="0" smtClean="0">
                <a:solidFill>
                  <a:schemeClr val="bg1"/>
                </a:solidFill>
              </a:rPr>
              <a:t>Section F6.1</a:t>
            </a:r>
            <a:endParaRPr lang="en-US" altLang="en-US" b="1" dirty="0">
              <a:solidFill>
                <a:schemeClr val="bg1"/>
              </a:solidFill>
            </a:endParaRPr>
          </a:p>
        </p:txBody>
      </p:sp>
      <p:sp>
        <p:nvSpPr>
          <p:cNvPr id="2" name="TextBox 1">
            <a:extLst>
              <a:ext uri="{FF2B5EF4-FFF2-40B4-BE49-F238E27FC236}">
                <a16:creationId xmlns:a16="http://schemas.microsoft.com/office/drawing/2014/main" id="{9BF103DF-9718-8A44-8E08-F8B0866558EC}"/>
              </a:ext>
            </a:extLst>
          </p:cNvPr>
          <p:cNvSpPr txBox="1"/>
          <p:nvPr/>
        </p:nvSpPr>
        <p:spPr>
          <a:xfrm>
            <a:off x="3359696" y="1124744"/>
            <a:ext cx="7848872" cy="1131848"/>
          </a:xfrm>
          <a:prstGeom prst="rect">
            <a:avLst/>
          </a:prstGeom>
          <a:noFill/>
        </p:spPr>
        <p:txBody>
          <a:bodyPr wrap="square" rtlCol="0">
            <a:spAutoFit/>
          </a:bodyPr>
          <a:lstStyle/>
          <a:p>
            <a:pPr>
              <a:lnSpc>
                <a:spcPct val="150000"/>
              </a:lnSpc>
            </a:pPr>
            <a:r>
              <a:rPr lang="en-US" sz="2400" dirty="0"/>
              <a:t>An Inequality involves using one or more of these signs:</a:t>
            </a:r>
          </a:p>
          <a:p>
            <a:pPr>
              <a:lnSpc>
                <a:spcPct val="150000"/>
              </a:lnSpc>
            </a:pPr>
            <a:r>
              <a:rPr lang="en-US" sz="2400" dirty="0"/>
              <a:t>                          &gt;,  ≥,  &lt;  or  ≤</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02AA29D-CE16-554D-8ED1-B8AD7F1027FF}"/>
                  </a:ext>
                </a:extLst>
              </p:cNvPr>
              <p:cNvSpPr txBox="1"/>
              <p:nvPr/>
            </p:nvSpPr>
            <p:spPr>
              <a:xfrm>
                <a:off x="3359696" y="2627283"/>
                <a:ext cx="7344816" cy="2978508"/>
              </a:xfrm>
              <a:prstGeom prst="rect">
                <a:avLst/>
              </a:prstGeom>
              <a:noFill/>
            </p:spPr>
            <p:txBody>
              <a:bodyPr wrap="square" rtlCol="0">
                <a:spAutoFit/>
              </a:bodyPr>
              <a:lstStyle/>
              <a:p>
                <a:r>
                  <a:rPr lang="en-US" sz="2400" dirty="0"/>
                  <a:t>For example:</a:t>
                </a:r>
              </a:p>
              <a:p>
                <a:endParaRPr lang="en-US" sz="2400" dirty="0"/>
              </a:p>
              <a:p>
                <a:pPr>
                  <a:lnSpc>
                    <a:spcPct val="150000"/>
                  </a:lnSpc>
                </a:pPr>
                <a:r>
                  <a:rPr lang="en-US" sz="2400" i="1" dirty="0"/>
                  <a:t>                  </a:t>
                </a:r>
                <a14:m>
                  <m:oMath xmlns:m="http://schemas.openxmlformats.org/officeDocument/2006/math">
                    <m:r>
                      <a:rPr lang="en-GB" sz="2400" i="1">
                        <a:latin typeface="Cambria Math" panose="02040503050406030204" pitchFamily="18" charset="0"/>
                        <a:ea typeface="Cambria Math" panose="02040503050406030204" pitchFamily="18" charset="0"/>
                      </a:rPr>
                      <m:t>𝑥</m:t>
                    </m:r>
                    <m:r>
                      <a:rPr lang="en-GB" sz="2400" i="1">
                        <a:latin typeface="Cambria Math" panose="02040503050406030204" pitchFamily="18" charset="0"/>
                        <a:ea typeface="Cambria Math" panose="02040503050406030204" pitchFamily="18" charset="0"/>
                      </a:rPr>
                      <m:t> </m:t>
                    </m:r>
                  </m:oMath>
                </a14:m>
                <a:r>
                  <a:rPr lang="en-US" sz="2400" dirty="0"/>
                  <a:t>&gt; 1 </a:t>
                </a:r>
                <a14:m>
                  <m:oMath xmlns:m="http://schemas.openxmlformats.org/officeDocument/2006/math">
                    <m:r>
                      <a:rPr lang="en-GB" sz="2400" b="0" i="0" smtClean="0">
                        <a:latin typeface="Cambria Math" panose="02040503050406030204" pitchFamily="18" charset="0"/>
                        <a:ea typeface="Cambria Math" panose="02040503050406030204" pitchFamily="18" charset="0"/>
                      </a:rPr>
                      <m:t>     </m:t>
                    </m:r>
                    <m:r>
                      <a:rPr lang="en-US"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𝑥</m:t>
                    </m:r>
                  </m:oMath>
                </a14:m>
                <a:r>
                  <a:rPr lang="en-US" sz="2400" dirty="0"/>
                  <a:t> is greater than 1</a:t>
                </a:r>
              </a:p>
              <a:p>
                <a:pPr>
                  <a:lnSpc>
                    <a:spcPct val="150000"/>
                  </a:lnSpc>
                </a:pPr>
                <a14:m>
                  <m:oMath xmlns:m="http://schemas.openxmlformats.org/officeDocument/2006/math">
                    <m:r>
                      <a:rPr lang="en-GB" sz="2400" b="0" i="1" smtClean="0">
                        <a:latin typeface="Cambria Math" panose="02040503050406030204" pitchFamily="18" charset="0"/>
                        <a:ea typeface="Cambria Math" panose="02040503050406030204" pitchFamily="18" charset="0"/>
                      </a:rPr>
                      <m:t>                       </m:t>
                    </m:r>
                    <m:r>
                      <a:rPr lang="en-GB" sz="2400" i="1">
                        <a:latin typeface="Cambria Math" panose="02040503050406030204" pitchFamily="18" charset="0"/>
                        <a:ea typeface="Cambria Math" panose="02040503050406030204" pitchFamily="18" charset="0"/>
                      </a:rPr>
                      <m:t>𝑥</m:t>
                    </m:r>
                    <m:r>
                      <a:rPr lang="en-GB" sz="2400" i="1">
                        <a:latin typeface="Cambria Math" panose="02040503050406030204" pitchFamily="18" charset="0"/>
                        <a:ea typeface="Cambria Math" panose="02040503050406030204" pitchFamily="18" charset="0"/>
                      </a:rPr>
                      <m:t> </m:t>
                    </m:r>
                  </m:oMath>
                </a14:m>
                <a:r>
                  <a:rPr lang="en-US" sz="2400" dirty="0"/>
                  <a:t>≥ 2 </a:t>
                </a:r>
                <a14:m>
                  <m:oMath xmlns:m="http://schemas.openxmlformats.org/officeDocument/2006/math">
                    <m:r>
                      <a:rPr lang="en-GB" sz="2400" b="0" i="0" smtClean="0">
                        <a:latin typeface="Cambria Math" panose="02040503050406030204" pitchFamily="18" charset="0"/>
                        <a:ea typeface="Cambria Math" panose="02040503050406030204" pitchFamily="18" charset="0"/>
                      </a:rPr>
                      <m:t>     </m:t>
                    </m:r>
                    <m:r>
                      <a:rPr lang="en-US" sz="2400" i="1" smtClean="0">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r>
                      <a:rPr lang="en-GB" sz="2400" b="0" i="0" smtClean="0">
                        <a:latin typeface="Cambria Math" panose="02040503050406030204" pitchFamily="18" charset="0"/>
                        <a:ea typeface="Cambria Math" panose="02040503050406030204" pitchFamily="18" charset="0"/>
                      </a:rPr>
                      <m:t>     </m:t>
                    </m:r>
                    <m:r>
                      <a:rPr lang="en-GB" sz="2400" i="1">
                        <a:latin typeface="Cambria Math" panose="02040503050406030204" pitchFamily="18" charset="0"/>
                        <a:ea typeface="Cambria Math" panose="02040503050406030204" pitchFamily="18" charset="0"/>
                      </a:rPr>
                      <m:t>𝑥</m:t>
                    </m:r>
                    <m:r>
                      <a:rPr lang="en-GB" sz="2400" i="1">
                        <a:latin typeface="Cambria Math" panose="02040503050406030204" pitchFamily="18" charset="0"/>
                        <a:ea typeface="Cambria Math" panose="02040503050406030204" pitchFamily="18" charset="0"/>
                      </a:rPr>
                      <m:t> </m:t>
                    </m:r>
                  </m:oMath>
                </a14:m>
                <a:r>
                  <a:rPr lang="en-US" sz="2400" dirty="0"/>
                  <a:t>is greater or equal to 2</a:t>
                </a:r>
              </a:p>
              <a:p>
                <a:pPr>
                  <a:lnSpc>
                    <a:spcPct val="150000"/>
                  </a:lnSpc>
                </a:pPr>
                <a:r>
                  <a:rPr lang="en-US" sz="2400" dirty="0"/>
                  <a:t> 			 </a:t>
                </a:r>
                <a14:m>
                  <m:oMath xmlns:m="http://schemas.openxmlformats.org/officeDocument/2006/math">
                    <m:r>
                      <a:rPr lang="en-GB" sz="2400" i="1">
                        <a:latin typeface="Cambria Math" panose="02040503050406030204" pitchFamily="18" charset="0"/>
                        <a:ea typeface="Cambria Math" panose="02040503050406030204" pitchFamily="18" charset="0"/>
                      </a:rPr>
                      <m:t>𝑥</m:t>
                    </m:r>
                  </m:oMath>
                </a14:m>
                <a:r>
                  <a:rPr lang="en-US" sz="2400" dirty="0"/>
                  <a:t> &lt; 10   </a:t>
                </a:r>
                <a14:m>
                  <m:oMath xmlns:m="http://schemas.openxmlformats.org/officeDocument/2006/math">
                    <m:r>
                      <a:rPr lang="en-GB" sz="2400" b="0" i="0" smtClean="0">
                        <a:latin typeface="Cambria Math" panose="02040503050406030204" pitchFamily="18" charset="0"/>
                        <a:ea typeface="Cambria Math" panose="02040503050406030204" pitchFamily="18" charset="0"/>
                      </a:rPr>
                      <m:t> </m:t>
                    </m:r>
                    <m:r>
                      <a:rPr lang="en-US"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r>
                      <a:rPr lang="en-GB" sz="2400" b="0" i="0" smtClean="0">
                        <a:latin typeface="Cambria Math" panose="02040503050406030204" pitchFamily="18" charset="0"/>
                        <a:ea typeface="Cambria Math" panose="02040503050406030204" pitchFamily="18" charset="0"/>
                      </a:rPr>
                      <m:t>     </m:t>
                    </m:r>
                    <m:r>
                      <a:rPr lang="en-GB" sz="2400" i="1">
                        <a:latin typeface="Cambria Math" panose="02040503050406030204" pitchFamily="18" charset="0"/>
                        <a:ea typeface="Cambria Math" panose="02040503050406030204" pitchFamily="18" charset="0"/>
                      </a:rPr>
                      <m:t>𝑥</m:t>
                    </m:r>
                  </m:oMath>
                </a14:m>
                <a:r>
                  <a:rPr lang="en-US" sz="2400" dirty="0"/>
                  <a:t> is less than 10</a:t>
                </a:r>
              </a:p>
              <a:p>
                <a:pPr>
                  <a:lnSpc>
                    <a:spcPct val="150000"/>
                  </a:lnSpc>
                </a:pPr>
                <a:r>
                  <a:rPr lang="en-US" sz="2400" dirty="0"/>
                  <a:t> </a:t>
                </a:r>
                <a14:m>
                  <m:oMath xmlns:m="http://schemas.openxmlformats.org/officeDocument/2006/math">
                    <m:r>
                      <a:rPr lang="en-GB" sz="2400" b="0" i="0" smtClean="0">
                        <a:latin typeface="Cambria Math" panose="02040503050406030204" pitchFamily="18" charset="0"/>
                        <a:ea typeface="Cambria Math" panose="02040503050406030204" pitchFamily="18" charset="0"/>
                      </a:rPr>
                      <m:t>        </m:t>
                    </m:r>
                    <m:r>
                      <a:rPr lang="en-GB" sz="2400" b="0" i="1" smtClean="0">
                        <a:latin typeface="Cambria Math" panose="02040503050406030204" pitchFamily="18" charset="0"/>
                        <a:ea typeface="Cambria Math" panose="02040503050406030204" pitchFamily="18" charset="0"/>
                      </a:rPr>
                      <m:t>            </m:t>
                    </m:r>
                    <m:r>
                      <a:rPr lang="en-GB" sz="2400" i="1">
                        <a:latin typeface="Cambria Math" panose="02040503050406030204" pitchFamily="18" charset="0"/>
                        <a:ea typeface="Cambria Math" panose="02040503050406030204" pitchFamily="18" charset="0"/>
                      </a:rPr>
                      <m:t>𝑥</m:t>
                    </m:r>
                  </m:oMath>
                </a14:m>
                <a:r>
                  <a:rPr lang="en-US" sz="2400" dirty="0"/>
                  <a:t> ≤ 12 </a:t>
                </a:r>
                <a14:m>
                  <m:oMath xmlns:m="http://schemas.openxmlformats.org/officeDocument/2006/math">
                    <m:r>
                      <a:rPr lang="en-GB" sz="2400" b="0" i="0" smtClean="0">
                        <a:latin typeface="Cambria Math" panose="02040503050406030204" pitchFamily="18" charset="0"/>
                        <a:ea typeface="Cambria Math" panose="02040503050406030204" pitchFamily="18" charset="0"/>
                      </a:rPr>
                      <m:t>   </m:t>
                    </m:r>
                    <m:r>
                      <a:rPr lang="en-GB" sz="2400" b="0" i="1" smtClean="0">
                        <a:latin typeface="Cambria Math" panose="02040503050406030204" pitchFamily="18" charset="0"/>
                        <a:ea typeface="Cambria Math" panose="02040503050406030204" pitchFamily="18" charset="0"/>
                      </a:rPr>
                      <m:t> </m:t>
                    </m:r>
                    <m:r>
                      <a:rPr lang="en-US" sz="2400" i="1">
                        <a:latin typeface="Cambria Math" panose="02040503050406030204" pitchFamily="18" charset="0"/>
                        <a:ea typeface="Cambria Math" panose="02040503050406030204" pitchFamily="18" charset="0"/>
                      </a:rPr>
                      <m:t>⟹</m:t>
                    </m:r>
                  </m:oMath>
                </a14:m>
                <a:r>
                  <a:rPr lang="en-US" sz="2400" dirty="0"/>
                  <a:t> </a:t>
                </a:r>
                <a14:m>
                  <m:oMath xmlns:m="http://schemas.openxmlformats.org/officeDocument/2006/math">
                    <m:r>
                      <a:rPr lang="en-GB" sz="2400" b="0" i="0" smtClean="0">
                        <a:latin typeface="Cambria Math" panose="02040503050406030204" pitchFamily="18" charset="0"/>
                        <a:ea typeface="Cambria Math" panose="02040503050406030204" pitchFamily="18" charset="0"/>
                      </a:rPr>
                      <m:t>     </m:t>
                    </m:r>
                    <m:r>
                      <a:rPr lang="en-GB" sz="2400" i="1">
                        <a:latin typeface="Cambria Math" panose="02040503050406030204" pitchFamily="18" charset="0"/>
                        <a:ea typeface="Cambria Math" panose="02040503050406030204" pitchFamily="18" charset="0"/>
                      </a:rPr>
                      <m:t>𝑥</m:t>
                    </m:r>
                  </m:oMath>
                </a14:m>
                <a:r>
                  <a:rPr lang="en-US" sz="2400" dirty="0"/>
                  <a:t> is less than or equal to 12</a:t>
                </a:r>
              </a:p>
            </p:txBody>
          </p:sp>
        </mc:Choice>
        <mc:Fallback xmlns="">
          <p:sp>
            <p:nvSpPr>
              <p:cNvPr id="3" name="TextBox 2">
                <a:extLst>
                  <a:ext uri="{FF2B5EF4-FFF2-40B4-BE49-F238E27FC236}">
                    <a16:creationId xmlns:a16="http://schemas.microsoft.com/office/drawing/2014/main" id="{B02AA29D-CE16-554D-8ED1-B8AD7F1027FF}"/>
                  </a:ext>
                </a:extLst>
              </p:cNvPr>
              <p:cNvSpPr txBox="1">
                <a:spLocks noRot="1" noChangeAspect="1" noMove="1" noResize="1" noEditPoints="1" noAdjustHandles="1" noChangeArrowheads="1" noChangeShapeType="1" noTextEdit="1"/>
              </p:cNvSpPr>
              <p:nvPr/>
            </p:nvSpPr>
            <p:spPr>
              <a:xfrm>
                <a:off x="3359696" y="2627283"/>
                <a:ext cx="7344816" cy="2978508"/>
              </a:xfrm>
              <a:prstGeom prst="rect">
                <a:avLst/>
              </a:prstGeom>
              <a:blipFill>
                <a:blip r:embed="rId3"/>
                <a:stretch>
                  <a:fillRect l="-1382" t="-1277" r="-691" b="-3830"/>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B1F9AA20-76D1-584A-BC06-BFC7AC6D2D7C}"/>
              </a:ext>
            </a:extLst>
          </p:cNvPr>
          <p:cNvSpPr txBox="1"/>
          <p:nvPr/>
        </p:nvSpPr>
        <p:spPr>
          <a:xfrm>
            <a:off x="3143672" y="5805264"/>
            <a:ext cx="8280920" cy="461665"/>
          </a:xfrm>
          <a:prstGeom prst="rect">
            <a:avLst/>
          </a:prstGeom>
          <a:noFill/>
        </p:spPr>
        <p:txBody>
          <a:bodyPr wrap="square" rtlCol="0">
            <a:spAutoFit/>
          </a:bodyPr>
          <a:lstStyle/>
          <a:p>
            <a:r>
              <a:rPr lang="en-US" sz="2400" dirty="0"/>
              <a:t>We will see how to represent inequalities on a number </a:t>
            </a:r>
            <a:r>
              <a:rPr lang="en-US" sz="2400" dirty="0" smtClean="0"/>
              <a:t>line.</a:t>
            </a:r>
            <a:endParaRPr lang="en-US" sz="2400" dirty="0"/>
          </a:p>
        </p:txBody>
      </p:sp>
    </p:spTree>
    <p:extLst>
      <p:ext uri="{BB962C8B-B14F-4D97-AF65-F5344CB8AC3E}">
        <p14:creationId xmlns:p14="http://schemas.microsoft.com/office/powerpoint/2010/main" val="7139234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568" y="-22917"/>
            <a:ext cx="98650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Example</a:t>
            </a:r>
          </a:p>
        </p:txBody>
      </p:sp>
      <p:sp>
        <p:nvSpPr>
          <p:cNvPr id="22" name="TextBox 7">
            <a:extLst>
              <a:ext uri="{FF2B5EF4-FFF2-40B4-BE49-F238E27FC236}">
                <a16:creationId xmlns:a16="http://schemas.microsoft.com/office/drawing/2014/main" id="{E46AA504-BF0C-4F48-9702-85FF3A598610}"/>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F </a:t>
            </a:r>
          </a:p>
          <a:p>
            <a:pPr algn="ctr">
              <a:spcAft>
                <a:spcPts val="600"/>
              </a:spcAft>
            </a:pPr>
            <a:r>
              <a:rPr lang="en-US" altLang="en-US" b="1" dirty="0">
                <a:solidFill>
                  <a:schemeClr val="bg1"/>
                </a:solidFill>
              </a:rPr>
              <a:t>Unit F6</a:t>
            </a:r>
          </a:p>
          <a:p>
            <a:pPr algn="ctr"/>
            <a:r>
              <a:rPr lang="en-US" altLang="en-US" b="1" dirty="0">
                <a:solidFill>
                  <a:schemeClr val="bg1"/>
                </a:solidFill>
              </a:rPr>
              <a:t>Section F6.1</a:t>
            </a:r>
          </a:p>
        </p:txBody>
      </p:sp>
      <p:sp>
        <p:nvSpPr>
          <p:cNvPr id="4" name="TextBox 3">
            <a:extLst>
              <a:ext uri="{FF2B5EF4-FFF2-40B4-BE49-F238E27FC236}">
                <a16:creationId xmlns:a16="http://schemas.microsoft.com/office/drawing/2014/main" id="{57677D06-C629-D54C-BCE0-3841F38C5086}"/>
              </a:ext>
            </a:extLst>
          </p:cNvPr>
          <p:cNvSpPr txBox="1"/>
          <p:nvPr/>
        </p:nvSpPr>
        <p:spPr>
          <a:xfrm>
            <a:off x="3282528" y="635976"/>
            <a:ext cx="8280920" cy="461665"/>
          </a:xfrm>
          <a:prstGeom prst="rect">
            <a:avLst/>
          </a:prstGeom>
          <a:noFill/>
        </p:spPr>
        <p:txBody>
          <a:bodyPr wrap="square" rtlCol="0">
            <a:spAutoFit/>
          </a:bodyPr>
          <a:lstStyle/>
          <a:p>
            <a:pPr>
              <a:spcAft>
                <a:spcPts val="600"/>
              </a:spcAft>
            </a:pPr>
            <a:r>
              <a:rPr lang="en-GB" sz="2400" dirty="0"/>
              <a:t>What is the inequality shown in each of these diagrams?</a:t>
            </a:r>
            <a:endParaRPr lang="en-US" sz="2400" dirty="0"/>
          </a:p>
        </p:txBody>
      </p:sp>
      <p:sp>
        <p:nvSpPr>
          <p:cNvPr id="6" name="TextBox 5">
            <a:extLst>
              <a:ext uri="{FF2B5EF4-FFF2-40B4-BE49-F238E27FC236}">
                <a16:creationId xmlns:a16="http://schemas.microsoft.com/office/drawing/2014/main" id="{4456A03F-8B16-C64C-B5C0-1D53C81F59FC}"/>
              </a:ext>
            </a:extLst>
          </p:cNvPr>
          <p:cNvSpPr txBox="1"/>
          <p:nvPr/>
        </p:nvSpPr>
        <p:spPr>
          <a:xfrm>
            <a:off x="2207568" y="1073255"/>
            <a:ext cx="9726240" cy="461665"/>
          </a:xfrm>
          <a:prstGeom prst="rect">
            <a:avLst/>
          </a:prstGeom>
          <a:noFill/>
        </p:spPr>
        <p:txBody>
          <a:bodyPr wrap="square" rtlCol="0">
            <a:spAutoFit/>
          </a:bodyPr>
          <a:lstStyle/>
          <a:p>
            <a:pPr>
              <a:spcAft>
                <a:spcPts val="0"/>
              </a:spcAft>
            </a:pPr>
            <a:r>
              <a:rPr lang="en-US" sz="2400" b="1" dirty="0"/>
              <a:t>Solution: </a:t>
            </a:r>
            <a:r>
              <a:rPr lang="en-US" sz="2400" dirty="0"/>
              <a:t>We use filled dot when the point is included and no fill if not </a:t>
            </a:r>
            <a:endParaRPr lang="en-US" sz="2400" dirty="0">
              <a:solidFill>
                <a:srgbClr val="FF0000"/>
              </a:solidFill>
            </a:endParaRPr>
          </a:p>
        </p:txBody>
      </p:sp>
      <p:pic>
        <p:nvPicPr>
          <p:cNvPr id="5" name="Picture 4">
            <a:extLst>
              <a:ext uri="{FF2B5EF4-FFF2-40B4-BE49-F238E27FC236}">
                <a16:creationId xmlns:a16="http://schemas.microsoft.com/office/drawing/2014/main" id="{C67D345D-F611-5943-8BB3-01CC6225F334}"/>
              </a:ext>
            </a:extLst>
          </p:cNvPr>
          <p:cNvPicPr>
            <a:picLocks noChangeAspect="1"/>
          </p:cNvPicPr>
          <p:nvPr/>
        </p:nvPicPr>
        <p:blipFill>
          <a:blip r:embed="rId3"/>
          <a:stretch>
            <a:fillRect/>
          </a:stretch>
        </p:blipFill>
        <p:spPr>
          <a:xfrm>
            <a:off x="3759684" y="1599820"/>
            <a:ext cx="7775674" cy="1267281"/>
          </a:xfrm>
          <a:prstGeom prst="rect">
            <a:avLst/>
          </a:prstGeom>
        </p:spPr>
      </p:pic>
      <p:sp>
        <p:nvSpPr>
          <p:cNvPr id="7" name="Oval 6">
            <a:extLst>
              <a:ext uri="{FF2B5EF4-FFF2-40B4-BE49-F238E27FC236}">
                <a16:creationId xmlns:a16="http://schemas.microsoft.com/office/drawing/2014/main" id="{49EC1EE7-DFD7-5C41-9A2A-02ECF2602FAE}"/>
              </a:ext>
            </a:extLst>
          </p:cNvPr>
          <p:cNvSpPr/>
          <p:nvPr/>
        </p:nvSpPr>
        <p:spPr bwMode="auto">
          <a:xfrm>
            <a:off x="5423518" y="1777718"/>
            <a:ext cx="216025" cy="203847"/>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11" name="Straight Arrow Connector 10">
            <a:extLst>
              <a:ext uri="{FF2B5EF4-FFF2-40B4-BE49-F238E27FC236}">
                <a16:creationId xmlns:a16="http://schemas.microsoft.com/office/drawing/2014/main" id="{3F6E41C1-AEA0-B449-A81B-97761183D5C4}"/>
              </a:ext>
            </a:extLst>
          </p:cNvPr>
          <p:cNvCxnSpPr>
            <a:cxnSpLocks/>
          </p:cNvCxnSpPr>
          <p:nvPr/>
        </p:nvCxnSpPr>
        <p:spPr bwMode="auto">
          <a:xfrm>
            <a:off x="5590920" y="1916832"/>
            <a:ext cx="5555953"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pic>
        <p:nvPicPr>
          <p:cNvPr id="13" name="Picture 12">
            <a:extLst>
              <a:ext uri="{FF2B5EF4-FFF2-40B4-BE49-F238E27FC236}">
                <a16:creationId xmlns:a16="http://schemas.microsoft.com/office/drawing/2014/main" id="{E4FE248E-1F32-564A-A0F5-4F73BD6762D3}"/>
              </a:ext>
            </a:extLst>
          </p:cNvPr>
          <p:cNvPicPr>
            <a:picLocks noChangeAspect="1"/>
          </p:cNvPicPr>
          <p:nvPr/>
        </p:nvPicPr>
        <p:blipFill>
          <a:blip r:embed="rId3"/>
          <a:stretch>
            <a:fillRect/>
          </a:stretch>
        </p:blipFill>
        <p:spPr>
          <a:xfrm>
            <a:off x="3759684" y="3354499"/>
            <a:ext cx="7775674" cy="1267281"/>
          </a:xfrm>
          <a:prstGeom prst="rect">
            <a:avLst/>
          </a:prstGeom>
        </p:spPr>
      </p:pic>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317F2E8-F5C0-0743-B244-C6CDD30C0BE9}"/>
                  </a:ext>
                </a:extLst>
              </p:cNvPr>
              <p:cNvSpPr txBox="1"/>
              <p:nvPr/>
            </p:nvSpPr>
            <p:spPr>
              <a:xfrm>
                <a:off x="3721347" y="2849744"/>
                <a:ext cx="740328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ea typeface="Cambria Math" panose="02040503050406030204" pitchFamily="18" charset="0"/>
                        </a:rPr>
                        <m:t>𝑥</m:t>
                      </m:r>
                      <m:r>
                        <a:rPr lang="en-GB" sz="2400" b="0" i="1" smtClean="0">
                          <a:solidFill>
                            <a:srgbClr val="FF0000"/>
                          </a:solidFill>
                          <a:latin typeface="Cambria Math" panose="02040503050406030204" pitchFamily="18" charset="0"/>
                          <a:ea typeface="Cambria Math" panose="02040503050406030204" pitchFamily="18" charset="0"/>
                        </a:rPr>
                        <m:t>&gt;−1</m:t>
                      </m:r>
                    </m:oMath>
                  </m:oMathPara>
                </a14:m>
                <a:endParaRPr lang="en-US" sz="2400" dirty="0">
                  <a:solidFill>
                    <a:srgbClr val="FF0000"/>
                  </a:solidFill>
                </a:endParaRPr>
              </a:p>
            </p:txBody>
          </p:sp>
        </mc:Choice>
        <mc:Fallback xmlns="">
          <p:sp>
            <p:nvSpPr>
              <p:cNvPr id="14" name="TextBox 13">
                <a:extLst>
                  <a:ext uri="{FF2B5EF4-FFF2-40B4-BE49-F238E27FC236}">
                    <a16:creationId xmlns:a16="http://schemas.microsoft.com/office/drawing/2014/main" id="{5317F2E8-F5C0-0743-B244-C6CDD30C0BE9}"/>
                  </a:ext>
                </a:extLst>
              </p:cNvPr>
              <p:cNvSpPr txBox="1">
                <a:spLocks noRot="1" noChangeAspect="1" noMove="1" noResize="1" noEditPoints="1" noAdjustHandles="1" noChangeArrowheads="1" noChangeShapeType="1" noTextEdit="1"/>
              </p:cNvSpPr>
              <p:nvPr/>
            </p:nvSpPr>
            <p:spPr>
              <a:xfrm>
                <a:off x="3721347" y="2849744"/>
                <a:ext cx="7403282" cy="461665"/>
              </a:xfrm>
              <a:prstGeom prst="rect">
                <a:avLst/>
              </a:prstGeom>
              <a:blipFill>
                <a:blip r:embed="rId4"/>
                <a:stretch>
                  <a:fillRect/>
                </a:stretch>
              </a:blipFill>
            </p:spPr>
            <p:txBody>
              <a:bodyPr/>
              <a:lstStyle/>
              <a:p>
                <a:r>
                  <a:rPr lang="en-US">
                    <a:noFill/>
                  </a:rPr>
                  <a:t> </a:t>
                </a:r>
              </a:p>
            </p:txBody>
          </p:sp>
        </mc:Fallback>
      </mc:AlternateContent>
      <p:pic>
        <p:nvPicPr>
          <p:cNvPr id="17" name="Picture 16">
            <a:extLst>
              <a:ext uri="{FF2B5EF4-FFF2-40B4-BE49-F238E27FC236}">
                <a16:creationId xmlns:a16="http://schemas.microsoft.com/office/drawing/2014/main" id="{7AB038AF-A6DB-194F-A62B-0489E90E5E2E}"/>
              </a:ext>
            </a:extLst>
          </p:cNvPr>
          <p:cNvPicPr>
            <a:picLocks noChangeAspect="1"/>
          </p:cNvPicPr>
          <p:nvPr/>
        </p:nvPicPr>
        <p:blipFill>
          <a:blip r:embed="rId3"/>
          <a:stretch>
            <a:fillRect/>
          </a:stretch>
        </p:blipFill>
        <p:spPr>
          <a:xfrm>
            <a:off x="3721347" y="5077333"/>
            <a:ext cx="7775674" cy="1267281"/>
          </a:xfrm>
          <a:prstGeom prst="rect">
            <a:avLst/>
          </a:prstGeom>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C73D8BD-9C53-824E-B5D5-F42B4C16591C}"/>
                  </a:ext>
                </a:extLst>
              </p:cNvPr>
              <p:cNvSpPr txBox="1"/>
              <p:nvPr/>
            </p:nvSpPr>
            <p:spPr>
              <a:xfrm>
                <a:off x="3780733" y="4665250"/>
                <a:ext cx="7766050" cy="461665"/>
              </a:xfrm>
              <a:prstGeom prst="rect">
                <a:avLst/>
              </a:prstGeom>
              <a:noFill/>
            </p:spPr>
            <p:txBody>
              <a:bodyPr wrap="square" rtlCol="0">
                <a:spAutoFit/>
              </a:bodyPr>
              <a:lstStyle/>
              <a:p>
                <a14:m>
                  <m:oMath xmlns:m="http://schemas.openxmlformats.org/officeDocument/2006/math">
                    <m:r>
                      <a:rPr lang="en-GB" sz="2400" b="0" i="1" smtClean="0">
                        <a:solidFill>
                          <a:srgbClr val="FF0000"/>
                        </a:solidFill>
                        <a:latin typeface="Cambria Math" panose="02040503050406030204" pitchFamily="18" charset="0"/>
                        <a:ea typeface="Cambria Math" panose="02040503050406030204" pitchFamily="18" charset="0"/>
                      </a:rPr>
                      <m:t>                                                </m:t>
                    </m:r>
                    <m:r>
                      <a:rPr lang="en-GB" sz="2400" i="1" smtClean="0">
                        <a:solidFill>
                          <a:srgbClr val="FF0000"/>
                        </a:solidFill>
                        <a:latin typeface="Cambria Math" panose="02040503050406030204" pitchFamily="18" charset="0"/>
                        <a:ea typeface="Cambria Math" panose="02040503050406030204" pitchFamily="18" charset="0"/>
                      </a:rPr>
                      <m:t>𝑥</m:t>
                    </m:r>
                    <m:r>
                      <a:rPr lang="en-GB" sz="2400" b="0" i="1" smtClean="0">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2</m:t>
                    </m:r>
                  </m:oMath>
                </a14:m>
                <a:r>
                  <a:rPr lang="en-US" sz="2400" dirty="0">
                    <a:solidFill>
                      <a:srgbClr val="FF0000"/>
                    </a:solidFill>
                  </a:rPr>
                  <a:t>    </a:t>
                </a:r>
              </a:p>
            </p:txBody>
          </p:sp>
        </mc:Choice>
        <mc:Fallback xmlns="">
          <p:sp>
            <p:nvSpPr>
              <p:cNvPr id="15" name="TextBox 14">
                <a:extLst>
                  <a:ext uri="{FF2B5EF4-FFF2-40B4-BE49-F238E27FC236}">
                    <a16:creationId xmlns:a16="http://schemas.microsoft.com/office/drawing/2014/main" id="{BC73D8BD-9C53-824E-B5D5-F42B4C16591C}"/>
                  </a:ext>
                </a:extLst>
              </p:cNvPr>
              <p:cNvSpPr txBox="1">
                <a:spLocks noRot="1" noChangeAspect="1" noMove="1" noResize="1" noEditPoints="1" noAdjustHandles="1" noChangeArrowheads="1" noChangeShapeType="1" noTextEdit="1"/>
              </p:cNvSpPr>
              <p:nvPr/>
            </p:nvSpPr>
            <p:spPr>
              <a:xfrm>
                <a:off x="3780733" y="4665250"/>
                <a:ext cx="7766050" cy="461665"/>
              </a:xfrm>
              <a:prstGeom prst="rect">
                <a:avLst/>
              </a:prstGeom>
              <a:blipFill>
                <a:blip r:embed="rId5"/>
                <a:stretch>
                  <a:fillRect l="-817" b="-18421"/>
                </a:stretch>
              </a:blipFill>
            </p:spPr>
            <p:txBody>
              <a:bodyPr/>
              <a:lstStyle/>
              <a:p>
                <a:r>
                  <a:rPr lang="en-US">
                    <a:noFill/>
                  </a:rPr>
                  <a:t> </a:t>
                </a:r>
              </a:p>
            </p:txBody>
          </p:sp>
        </mc:Fallback>
      </mc:AlternateContent>
      <p:sp>
        <p:nvSpPr>
          <p:cNvPr id="16" name="Oval 15">
            <a:extLst>
              <a:ext uri="{FF2B5EF4-FFF2-40B4-BE49-F238E27FC236}">
                <a16:creationId xmlns:a16="http://schemas.microsoft.com/office/drawing/2014/main" id="{C4E7D304-955F-9C4A-B1BB-88B512E90FF8}"/>
              </a:ext>
            </a:extLst>
          </p:cNvPr>
          <p:cNvSpPr/>
          <p:nvPr/>
        </p:nvSpPr>
        <p:spPr bwMode="auto">
          <a:xfrm>
            <a:off x="7718523" y="3577993"/>
            <a:ext cx="216024" cy="216024"/>
          </a:xfrm>
          <a:prstGeom prst="ellipse">
            <a:avLst/>
          </a:prstGeom>
          <a:solidFill>
            <a:schemeClr val="tx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19" name="Straight Arrow Connector 18">
            <a:extLst>
              <a:ext uri="{FF2B5EF4-FFF2-40B4-BE49-F238E27FC236}">
                <a16:creationId xmlns:a16="http://schemas.microsoft.com/office/drawing/2014/main" id="{26497CAD-9E3C-CB46-9295-4882069AF3AD}"/>
              </a:ext>
            </a:extLst>
          </p:cNvPr>
          <p:cNvCxnSpPr>
            <a:cxnSpLocks/>
          </p:cNvCxnSpPr>
          <p:nvPr/>
        </p:nvCxnSpPr>
        <p:spPr bwMode="auto">
          <a:xfrm flipH="1">
            <a:off x="3935760" y="3717032"/>
            <a:ext cx="3782763"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sp>
        <p:nvSpPr>
          <p:cNvPr id="23" name="Oval 22">
            <a:extLst>
              <a:ext uri="{FF2B5EF4-FFF2-40B4-BE49-F238E27FC236}">
                <a16:creationId xmlns:a16="http://schemas.microsoft.com/office/drawing/2014/main" id="{5D2762FF-61B2-9D4B-8E76-1525FF3AEFF3}"/>
              </a:ext>
            </a:extLst>
          </p:cNvPr>
          <p:cNvSpPr/>
          <p:nvPr/>
        </p:nvSpPr>
        <p:spPr bwMode="auto">
          <a:xfrm>
            <a:off x="9967799" y="5320596"/>
            <a:ext cx="216024" cy="225607"/>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sp>
        <p:nvSpPr>
          <p:cNvPr id="24" name="Oval 23">
            <a:extLst>
              <a:ext uri="{FF2B5EF4-FFF2-40B4-BE49-F238E27FC236}">
                <a16:creationId xmlns:a16="http://schemas.microsoft.com/office/drawing/2014/main" id="{036E65E4-74F6-C843-A7C8-2DA44973F61E}"/>
              </a:ext>
            </a:extLst>
          </p:cNvPr>
          <p:cNvSpPr/>
          <p:nvPr/>
        </p:nvSpPr>
        <p:spPr bwMode="auto">
          <a:xfrm>
            <a:off x="5423518" y="5342356"/>
            <a:ext cx="216025" cy="203847"/>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21" name="Straight Connector 20">
            <a:extLst>
              <a:ext uri="{FF2B5EF4-FFF2-40B4-BE49-F238E27FC236}">
                <a16:creationId xmlns:a16="http://schemas.microsoft.com/office/drawing/2014/main" id="{65DA96C1-B3C1-C147-8CC1-4B537CD32AEE}"/>
              </a:ext>
            </a:extLst>
          </p:cNvPr>
          <p:cNvCxnSpPr>
            <a:cxnSpLocks/>
          </p:cNvCxnSpPr>
          <p:nvPr/>
        </p:nvCxnSpPr>
        <p:spPr bwMode="auto">
          <a:xfrm flipV="1">
            <a:off x="5623767" y="5452110"/>
            <a:ext cx="4344032" cy="11163"/>
          </a:xfrm>
          <a:prstGeom prst="line">
            <a:avLst/>
          </a:prstGeom>
          <a:solidFill>
            <a:srgbClr val="00B8FF"/>
          </a:solidFill>
          <a:ln w="38100" cap="flat" cmpd="sng" algn="ctr">
            <a:solidFill>
              <a:schemeClr val="tx1"/>
            </a:solidFill>
            <a:prstDash val="solid"/>
            <a:round/>
            <a:headEnd type="none" w="med" len="med"/>
            <a:tailEnd type="none" w="med" len="med"/>
          </a:ln>
          <a:effectLst/>
        </p:spPr>
      </p:cxnSp>
      <p:sp>
        <p:nvSpPr>
          <p:cNvPr id="3" name="TextBox 2">
            <a:extLst>
              <a:ext uri="{FF2B5EF4-FFF2-40B4-BE49-F238E27FC236}">
                <a16:creationId xmlns:a16="http://schemas.microsoft.com/office/drawing/2014/main" id="{03C98523-C287-944A-90DE-D2DADC03049C}"/>
              </a:ext>
            </a:extLst>
          </p:cNvPr>
          <p:cNvSpPr txBox="1"/>
          <p:nvPr/>
        </p:nvSpPr>
        <p:spPr>
          <a:xfrm>
            <a:off x="2927648" y="1835527"/>
            <a:ext cx="504056" cy="461665"/>
          </a:xfrm>
          <a:prstGeom prst="rect">
            <a:avLst/>
          </a:prstGeom>
          <a:noFill/>
        </p:spPr>
        <p:txBody>
          <a:bodyPr wrap="square" rtlCol="0">
            <a:spAutoFit/>
          </a:bodyPr>
          <a:lstStyle/>
          <a:p>
            <a:r>
              <a:rPr lang="en-US" sz="2400" dirty="0"/>
              <a:t>a)</a:t>
            </a:r>
          </a:p>
        </p:txBody>
      </p:sp>
      <p:sp>
        <p:nvSpPr>
          <p:cNvPr id="9" name="TextBox 8">
            <a:extLst>
              <a:ext uri="{FF2B5EF4-FFF2-40B4-BE49-F238E27FC236}">
                <a16:creationId xmlns:a16="http://schemas.microsoft.com/office/drawing/2014/main" id="{D5A4D7BB-A5A2-DF41-B942-7448D1732B75}"/>
              </a:ext>
            </a:extLst>
          </p:cNvPr>
          <p:cNvSpPr txBox="1"/>
          <p:nvPr/>
        </p:nvSpPr>
        <p:spPr>
          <a:xfrm>
            <a:off x="2927648" y="3395549"/>
            <a:ext cx="504056" cy="461665"/>
          </a:xfrm>
          <a:prstGeom prst="rect">
            <a:avLst/>
          </a:prstGeom>
          <a:noFill/>
        </p:spPr>
        <p:txBody>
          <a:bodyPr wrap="square" rtlCol="0">
            <a:spAutoFit/>
          </a:bodyPr>
          <a:lstStyle/>
          <a:p>
            <a:r>
              <a:rPr lang="en-US" sz="2400" dirty="0"/>
              <a:t>b)</a:t>
            </a:r>
          </a:p>
        </p:txBody>
      </p:sp>
      <p:sp>
        <p:nvSpPr>
          <p:cNvPr id="10" name="TextBox 9">
            <a:extLst>
              <a:ext uri="{FF2B5EF4-FFF2-40B4-BE49-F238E27FC236}">
                <a16:creationId xmlns:a16="http://schemas.microsoft.com/office/drawing/2014/main" id="{F70144FB-B134-4D4D-96F9-76B30E4E7E77}"/>
              </a:ext>
            </a:extLst>
          </p:cNvPr>
          <p:cNvSpPr txBox="1"/>
          <p:nvPr/>
        </p:nvSpPr>
        <p:spPr>
          <a:xfrm>
            <a:off x="2927648" y="5147264"/>
            <a:ext cx="504056" cy="461665"/>
          </a:xfrm>
          <a:prstGeom prst="rect">
            <a:avLst/>
          </a:prstGeom>
          <a:noFill/>
        </p:spPr>
        <p:txBody>
          <a:bodyPr wrap="square" rtlCol="0">
            <a:spAutoFit/>
          </a:bodyPr>
          <a:lstStyle/>
          <a:p>
            <a:r>
              <a:rPr lang="en-US" sz="2400" dirty="0"/>
              <a:t>c)</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73D2999-251E-2F42-8CD6-EE6D19619847}"/>
                  </a:ext>
                </a:extLst>
              </p:cNvPr>
              <p:cNvSpPr txBox="1"/>
              <p:nvPr/>
            </p:nvSpPr>
            <p:spPr>
              <a:xfrm>
                <a:off x="6458383" y="6325722"/>
                <a:ext cx="2520280" cy="461665"/>
              </a:xfrm>
              <a:prstGeom prst="rect">
                <a:avLst/>
              </a:prstGeom>
              <a:noFill/>
            </p:spPr>
            <p:txBody>
              <a:bodyPr wrap="square" rtlCol="0">
                <a:spAutoFit/>
              </a:bodyPr>
              <a:lstStyle/>
              <a:p>
                <a14:m>
                  <m:oMath xmlns:m="http://schemas.openxmlformats.org/officeDocument/2006/math">
                    <m:r>
                      <a:rPr lang="en-GB" sz="2400" i="1" smtClean="0">
                        <a:solidFill>
                          <a:srgbClr val="FF0000"/>
                        </a:solidFill>
                        <a:latin typeface="Cambria Math" panose="02040503050406030204" pitchFamily="18" charset="0"/>
                        <a:ea typeface="Cambria Math" panose="02040503050406030204" pitchFamily="18" charset="0"/>
                      </a:rPr>
                      <m:t>−1</m:t>
                    </m:r>
                    <m:r>
                      <a:rPr lang="en-GB" sz="2400" b="0" i="1" smtClean="0">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𝑥</m:t>
                    </m:r>
                  </m:oMath>
                </a14:m>
                <a:r>
                  <a:rPr lang="en-US" sz="2400" dirty="0">
                    <a:solidFill>
                      <a:srgbClr val="FF0000"/>
                    </a:solidFill>
                  </a:rPr>
                  <a:t> &lt; 5</a:t>
                </a:r>
              </a:p>
            </p:txBody>
          </p:sp>
        </mc:Choice>
        <mc:Fallback xmlns="">
          <p:sp>
            <p:nvSpPr>
              <p:cNvPr id="12" name="TextBox 11">
                <a:extLst>
                  <a:ext uri="{FF2B5EF4-FFF2-40B4-BE49-F238E27FC236}">
                    <a16:creationId xmlns:a16="http://schemas.microsoft.com/office/drawing/2014/main" id="{573D2999-251E-2F42-8CD6-EE6D19619847}"/>
                  </a:ext>
                </a:extLst>
              </p:cNvPr>
              <p:cNvSpPr txBox="1">
                <a:spLocks noRot="1" noChangeAspect="1" noMove="1" noResize="1" noEditPoints="1" noAdjustHandles="1" noChangeArrowheads="1" noChangeShapeType="1" noTextEdit="1"/>
              </p:cNvSpPr>
              <p:nvPr/>
            </p:nvSpPr>
            <p:spPr>
              <a:xfrm>
                <a:off x="6458383" y="6325722"/>
                <a:ext cx="2520280" cy="461665"/>
              </a:xfrm>
              <a:prstGeom prst="rect">
                <a:avLst/>
              </a:prstGeom>
              <a:blipFill>
                <a:blip r:embed="rId6"/>
                <a:stretch>
                  <a:fillRect t="-8108" b="-27027"/>
                </a:stretch>
              </a:blipFill>
            </p:spPr>
            <p:txBody>
              <a:bodyPr/>
              <a:lstStyle/>
              <a:p>
                <a:r>
                  <a:rPr lang="en-US">
                    <a:noFill/>
                  </a:rPr>
                  <a:t> </a:t>
                </a:r>
              </a:p>
            </p:txBody>
          </p:sp>
        </mc:Fallback>
      </mc:AlternateContent>
    </p:spTree>
    <p:extLst>
      <p:ext uri="{BB962C8B-B14F-4D97-AF65-F5344CB8AC3E}">
        <p14:creationId xmlns:p14="http://schemas.microsoft.com/office/powerpoint/2010/main" val="38787776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15"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568" y="-22917"/>
            <a:ext cx="986509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Example</a:t>
            </a:r>
          </a:p>
        </p:txBody>
      </p:sp>
      <p:sp>
        <p:nvSpPr>
          <p:cNvPr id="22" name="TextBox 7">
            <a:extLst>
              <a:ext uri="{FF2B5EF4-FFF2-40B4-BE49-F238E27FC236}">
                <a16:creationId xmlns:a16="http://schemas.microsoft.com/office/drawing/2014/main" id="{E46AA504-BF0C-4F48-9702-85FF3A598610}"/>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F </a:t>
            </a:r>
          </a:p>
          <a:p>
            <a:pPr algn="ctr">
              <a:spcAft>
                <a:spcPts val="600"/>
              </a:spcAft>
            </a:pPr>
            <a:r>
              <a:rPr lang="en-US" altLang="en-US" b="1" dirty="0">
                <a:solidFill>
                  <a:schemeClr val="bg1"/>
                </a:solidFill>
              </a:rPr>
              <a:t>Unit F6</a:t>
            </a:r>
          </a:p>
          <a:p>
            <a:pPr algn="ctr"/>
            <a:r>
              <a:rPr lang="en-US" altLang="en-US" b="1" dirty="0">
                <a:solidFill>
                  <a:schemeClr val="bg1"/>
                </a:solidFill>
              </a:rPr>
              <a:t>Section F6.1</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7677D06-C629-D54C-BCE0-3841F38C5086}"/>
                  </a:ext>
                </a:extLst>
              </p:cNvPr>
              <p:cNvSpPr txBox="1"/>
              <p:nvPr/>
            </p:nvSpPr>
            <p:spPr>
              <a:xfrm>
                <a:off x="2192657" y="823577"/>
                <a:ext cx="9975552" cy="1800493"/>
              </a:xfrm>
              <a:prstGeom prst="rect">
                <a:avLst/>
              </a:prstGeom>
              <a:noFill/>
            </p:spPr>
            <p:txBody>
              <a:bodyPr wrap="square" rtlCol="0">
                <a:spAutoFit/>
              </a:bodyPr>
              <a:lstStyle/>
              <a:p>
                <a:pPr>
                  <a:spcAft>
                    <a:spcPts val="600"/>
                  </a:spcAft>
                </a:pPr>
                <a:r>
                  <a:rPr lang="en-GB" sz="2400" dirty="0"/>
                  <a:t>Represent these inequalities  a) </a:t>
                </a:r>
                <a14:m>
                  <m:oMath xmlns:m="http://schemas.openxmlformats.org/officeDocument/2006/math">
                    <m:r>
                      <a:rPr lang="en-GB" sz="2400" i="1" smtClean="0">
                        <a:solidFill>
                          <a:schemeClr val="tx1"/>
                        </a:solidFill>
                        <a:latin typeface="Cambria Math" panose="02040503050406030204" pitchFamily="18" charset="0"/>
                        <a:ea typeface="Cambria Math" panose="02040503050406030204" pitchFamily="18" charset="0"/>
                      </a:rPr>
                      <m:t>𝑥</m:t>
                    </m:r>
                    <m:r>
                      <a:rPr lang="en-GB" sz="2400" b="0" i="1" smtClean="0">
                        <a:solidFill>
                          <a:schemeClr val="tx1"/>
                        </a:solidFill>
                        <a:latin typeface="Cambria Math" panose="02040503050406030204" pitchFamily="18" charset="0"/>
                        <a:ea typeface="Cambria Math" panose="02040503050406030204" pitchFamily="18" charset="0"/>
                      </a:rPr>
                      <m:t>≥2     </m:t>
                    </m:r>
                    <m:r>
                      <a:rPr lang="en-GB" sz="2400" b="0" i="0" smtClean="0">
                        <a:solidFill>
                          <a:schemeClr val="tx1"/>
                        </a:solidFill>
                        <a:latin typeface="Cambria Math" panose="02040503050406030204" pitchFamily="18" charset="0"/>
                        <a:ea typeface="Cambria Math" panose="02040503050406030204" pitchFamily="18" charset="0"/>
                      </a:rPr>
                      <m:t>     </m:t>
                    </m:r>
                    <m:r>
                      <m:rPr>
                        <m:sty m:val="p"/>
                      </m:rPr>
                      <a:rPr lang="en-GB" sz="2400" b="0" i="0" smtClean="0">
                        <a:solidFill>
                          <a:schemeClr val="tx1"/>
                        </a:solidFill>
                        <a:latin typeface="Cambria Math" panose="02040503050406030204" pitchFamily="18" charset="0"/>
                        <a:ea typeface="Cambria Math" panose="02040503050406030204" pitchFamily="18" charset="0"/>
                      </a:rPr>
                      <m:t>b</m:t>
                    </m:r>
                    <m:r>
                      <a:rPr lang="en-GB" sz="2400" b="0" i="0" smtClean="0">
                        <a:solidFill>
                          <a:schemeClr val="tx1"/>
                        </a:solidFill>
                        <a:latin typeface="Cambria Math" panose="02040503050406030204" pitchFamily="18" charset="0"/>
                        <a:ea typeface="Cambria Math" panose="02040503050406030204" pitchFamily="18" charset="0"/>
                      </a:rPr>
                      <m:t>)</m:t>
                    </m:r>
                    <m:r>
                      <a:rPr lang="en-GB" sz="2400" b="0" i="1" smtClean="0">
                        <a:solidFill>
                          <a:schemeClr val="tx1"/>
                        </a:solidFill>
                        <a:latin typeface="Cambria Math" panose="02040503050406030204" pitchFamily="18" charset="0"/>
                        <a:ea typeface="Cambria Math" panose="02040503050406030204" pitchFamily="18" charset="0"/>
                      </a:rPr>
                      <m:t> </m:t>
                    </m:r>
                    <m:r>
                      <a:rPr lang="en-GB" sz="2400" i="1" smtClean="0">
                        <a:solidFill>
                          <a:schemeClr val="tx1"/>
                        </a:solidFill>
                        <a:latin typeface="Cambria Math" panose="02040503050406030204" pitchFamily="18" charset="0"/>
                        <a:ea typeface="Cambria Math" panose="02040503050406030204" pitchFamily="18" charset="0"/>
                      </a:rPr>
                      <m:t>𝑥</m:t>
                    </m:r>
                    <m:r>
                      <a:rPr lang="en-GB" sz="2400" b="0" i="1" smtClean="0">
                        <a:solidFill>
                          <a:schemeClr val="tx1"/>
                        </a:solidFill>
                        <a:latin typeface="Cambria Math" panose="02040503050406030204" pitchFamily="18" charset="0"/>
                        <a:ea typeface="Cambria Math" panose="02040503050406030204" pitchFamily="18" charset="0"/>
                      </a:rPr>
                      <m:t>&lt;</m:t>
                    </m:r>
                    <m:r>
                      <a:rPr lang="en-GB" sz="2400" i="1">
                        <a:solidFill>
                          <a:schemeClr val="tx1"/>
                        </a:solidFill>
                        <a:latin typeface="Cambria Math" panose="02040503050406030204" pitchFamily="18" charset="0"/>
                        <a:ea typeface="Cambria Math" panose="02040503050406030204" pitchFamily="18" charset="0"/>
                      </a:rPr>
                      <m:t>−1</m:t>
                    </m:r>
                    <m:r>
                      <a:rPr lang="en-GB" sz="2400" b="0" i="1" smtClean="0">
                        <a:solidFill>
                          <a:schemeClr val="tx1"/>
                        </a:solidFill>
                        <a:latin typeface="Cambria Math" panose="02040503050406030204" pitchFamily="18" charset="0"/>
                        <a:ea typeface="Cambria Math" panose="02040503050406030204" pitchFamily="18" charset="0"/>
                      </a:rPr>
                      <m:t>     </m:t>
                    </m:r>
                    <m:r>
                      <m:rPr>
                        <m:sty m:val="p"/>
                      </m:rPr>
                      <a:rPr lang="en-GB" sz="2400" b="0" i="0" smtClean="0">
                        <a:solidFill>
                          <a:schemeClr val="tx1"/>
                        </a:solidFill>
                        <a:latin typeface="Cambria Math" panose="02040503050406030204" pitchFamily="18" charset="0"/>
                        <a:ea typeface="Cambria Math" panose="02040503050406030204" pitchFamily="18" charset="0"/>
                      </a:rPr>
                      <m:t>c</m:t>
                    </m:r>
                    <m:r>
                      <a:rPr lang="en-GB" sz="2400" b="0" i="0" smtClean="0">
                        <a:solidFill>
                          <a:schemeClr val="tx1"/>
                        </a:solidFill>
                        <a:latin typeface="Cambria Math" panose="02040503050406030204" pitchFamily="18" charset="0"/>
                        <a:ea typeface="Cambria Math" panose="02040503050406030204" pitchFamily="18" charset="0"/>
                      </a:rPr>
                      <m:t>)</m:t>
                    </m:r>
                    <m:r>
                      <a:rPr lang="en-GB" sz="2400" i="1" smtClean="0">
                        <a:solidFill>
                          <a:schemeClr val="tx1"/>
                        </a:solidFill>
                        <a:latin typeface="Cambria Math" panose="02040503050406030204" pitchFamily="18" charset="0"/>
                        <a:ea typeface="Cambria Math" panose="02040503050406030204" pitchFamily="18" charset="0"/>
                      </a:rPr>
                      <m:t>−</m:t>
                    </m:r>
                    <m:r>
                      <a:rPr lang="en-GB" sz="2400" b="0" i="1" smtClean="0">
                        <a:solidFill>
                          <a:schemeClr val="tx1"/>
                        </a:solidFill>
                        <a:latin typeface="Cambria Math" panose="02040503050406030204" pitchFamily="18" charset="0"/>
                        <a:ea typeface="Cambria Math" panose="02040503050406030204" pitchFamily="18" charset="0"/>
                      </a:rPr>
                      <m:t>2&lt;</m:t>
                    </m:r>
                    <m:r>
                      <a:rPr lang="en-GB" sz="2400" i="1">
                        <a:solidFill>
                          <a:schemeClr val="tx1"/>
                        </a:solidFill>
                        <a:latin typeface="Cambria Math" panose="02040503050406030204" pitchFamily="18" charset="0"/>
                        <a:ea typeface="Cambria Math" panose="02040503050406030204" pitchFamily="18" charset="0"/>
                      </a:rPr>
                      <m:t>𝑥</m:t>
                    </m:r>
                    <m:r>
                      <m:rPr>
                        <m:nor/>
                      </m:rPr>
                      <a:rPr lang="en-US" sz="2400">
                        <a:solidFill>
                          <a:schemeClr val="tx1"/>
                        </a:solidFill>
                      </a:rPr>
                      <m:t> </m:t>
                    </m:r>
                    <m:r>
                      <m:rPr>
                        <m:nor/>
                      </m:rPr>
                      <a:rPr lang="en-GB" sz="2400" b="0" i="0" smtClean="0">
                        <a:solidFill>
                          <a:schemeClr val="tx1"/>
                        </a:solidFill>
                      </a:rPr>
                      <m:t>≤</m:t>
                    </m:r>
                    <m:r>
                      <m:rPr>
                        <m:nor/>
                      </m:rPr>
                      <a:rPr lang="en-US" sz="2400">
                        <a:solidFill>
                          <a:schemeClr val="tx1"/>
                        </a:solidFill>
                      </a:rPr>
                      <m:t> </m:t>
                    </m:r>
                    <m:r>
                      <m:rPr>
                        <m:nor/>
                      </m:rPr>
                      <a:rPr lang="en-GB" sz="2400" b="0" i="0" smtClean="0">
                        <a:solidFill>
                          <a:schemeClr val="tx1"/>
                        </a:solidFill>
                      </a:rPr>
                      <m:t>4</m:t>
                    </m:r>
                  </m:oMath>
                </a14:m>
                <a:endParaRPr lang="en-US" sz="2400" dirty="0">
                  <a:solidFill>
                    <a:schemeClr val="tx1"/>
                  </a:solidFill>
                </a:endParaRPr>
              </a:p>
              <a:p>
                <a:pPr>
                  <a:spcAft>
                    <a:spcPts val="600"/>
                  </a:spcAft>
                </a:pPr>
                <a:endParaRPr lang="en-US" sz="2400" dirty="0">
                  <a:solidFill>
                    <a:srgbClr val="FF0000"/>
                  </a:solidFill>
                </a:endParaRPr>
              </a:p>
              <a:p>
                <a:pPr>
                  <a:spcAft>
                    <a:spcPts val="600"/>
                  </a:spcAft>
                </a:pPr>
                <a:endParaRPr lang="en-US" sz="2400" dirty="0">
                  <a:solidFill>
                    <a:srgbClr val="FF0000"/>
                  </a:solidFill>
                </a:endParaRPr>
              </a:p>
              <a:p>
                <a:pPr>
                  <a:spcAft>
                    <a:spcPts val="600"/>
                  </a:spcAft>
                </a:pPr>
                <a:r>
                  <a:rPr lang="en-GB" sz="2400" dirty="0"/>
                  <a:t>     </a:t>
                </a:r>
                <a:endParaRPr lang="en-US" sz="2400" dirty="0"/>
              </a:p>
            </p:txBody>
          </p:sp>
        </mc:Choice>
        <mc:Fallback xmlns="">
          <p:sp>
            <p:nvSpPr>
              <p:cNvPr id="4" name="TextBox 3">
                <a:extLst>
                  <a:ext uri="{FF2B5EF4-FFF2-40B4-BE49-F238E27FC236}">
                    <a16:creationId xmlns:a16="http://schemas.microsoft.com/office/drawing/2014/main" id="{57677D06-C629-D54C-BCE0-3841F38C5086}"/>
                  </a:ext>
                </a:extLst>
              </p:cNvPr>
              <p:cNvSpPr txBox="1">
                <a:spLocks noRot="1" noChangeAspect="1" noMove="1" noResize="1" noEditPoints="1" noAdjustHandles="1" noChangeArrowheads="1" noChangeShapeType="1" noTextEdit="1"/>
              </p:cNvSpPr>
              <p:nvPr/>
            </p:nvSpPr>
            <p:spPr>
              <a:xfrm>
                <a:off x="2192657" y="823577"/>
                <a:ext cx="9975552" cy="1800493"/>
              </a:xfrm>
              <a:prstGeom prst="rect">
                <a:avLst/>
              </a:prstGeom>
              <a:blipFill>
                <a:blip r:embed="rId3"/>
                <a:stretch>
                  <a:fillRect l="-891" t="-2797"/>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4456A03F-8B16-C64C-B5C0-1D53C81F59FC}"/>
              </a:ext>
            </a:extLst>
          </p:cNvPr>
          <p:cNvSpPr txBox="1"/>
          <p:nvPr/>
        </p:nvSpPr>
        <p:spPr>
          <a:xfrm>
            <a:off x="2216448" y="1443437"/>
            <a:ext cx="9361040" cy="461665"/>
          </a:xfrm>
          <a:prstGeom prst="rect">
            <a:avLst/>
          </a:prstGeom>
          <a:noFill/>
        </p:spPr>
        <p:txBody>
          <a:bodyPr wrap="square" rtlCol="0">
            <a:spAutoFit/>
          </a:bodyPr>
          <a:lstStyle/>
          <a:p>
            <a:pPr>
              <a:spcAft>
                <a:spcPts val="0"/>
              </a:spcAft>
            </a:pPr>
            <a:r>
              <a:rPr lang="en-US" sz="2400" b="1" dirty="0"/>
              <a:t>Solution</a:t>
            </a:r>
            <a:endParaRPr lang="en-US" sz="2400" dirty="0">
              <a:solidFill>
                <a:srgbClr val="FF0000"/>
              </a:solidFill>
            </a:endParaRPr>
          </a:p>
        </p:txBody>
      </p:sp>
      <p:pic>
        <p:nvPicPr>
          <p:cNvPr id="5" name="Picture 4">
            <a:extLst>
              <a:ext uri="{FF2B5EF4-FFF2-40B4-BE49-F238E27FC236}">
                <a16:creationId xmlns:a16="http://schemas.microsoft.com/office/drawing/2014/main" id="{C67D345D-F611-5943-8BB3-01CC6225F334}"/>
              </a:ext>
            </a:extLst>
          </p:cNvPr>
          <p:cNvPicPr>
            <a:picLocks noChangeAspect="1"/>
          </p:cNvPicPr>
          <p:nvPr/>
        </p:nvPicPr>
        <p:blipFill>
          <a:blip r:embed="rId4"/>
          <a:stretch>
            <a:fillRect/>
          </a:stretch>
        </p:blipFill>
        <p:spPr>
          <a:xfrm>
            <a:off x="3759684" y="1936206"/>
            <a:ext cx="7775674" cy="1267281"/>
          </a:xfrm>
          <a:prstGeom prst="rect">
            <a:avLst/>
          </a:prstGeom>
        </p:spPr>
      </p:pic>
      <p:sp>
        <p:nvSpPr>
          <p:cNvPr id="7" name="Oval 6">
            <a:extLst>
              <a:ext uri="{FF2B5EF4-FFF2-40B4-BE49-F238E27FC236}">
                <a16:creationId xmlns:a16="http://schemas.microsoft.com/office/drawing/2014/main" id="{49EC1EE7-DFD7-5C41-9A2A-02ECF2602FAE}"/>
              </a:ext>
            </a:extLst>
          </p:cNvPr>
          <p:cNvSpPr/>
          <p:nvPr/>
        </p:nvSpPr>
        <p:spPr bwMode="auto">
          <a:xfrm>
            <a:off x="7711740" y="2036795"/>
            <a:ext cx="216025" cy="203847"/>
          </a:xfrm>
          <a:prstGeom prst="ellipse">
            <a:avLst/>
          </a:prstGeom>
          <a:solidFill>
            <a:schemeClr val="tx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11" name="Straight Arrow Connector 10">
            <a:extLst>
              <a:ext uri="{FF2B5EF4-FFF2-40B4-BE49-F238E27FC236}">
                <a16:creationId xmlns:a16="http://schemas.microsoft.com/office/drawing/2014/main" id="{3F6E41C1-AEA0-B449-A81B-97761183D5C4}"/>
              </a:ext>
            </a:extLst>
          </p:cNvPr>
          <p:cNvCxnSpPr>
            <a:cxnSpLocks/>
          </p:cNvCxnSpPr>
          <p:nvPr/>
        </p:nvCxnSpPr>
        <p:spPr bwMode="auto">
          <a:xfrm>
            <a:off x="7887115" y="2138718"/>
            <a:ext cx="3648243"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pic>
        <p:nvPicPr>
          <p:cNvPr id="13" name="Picture 12">
            <a:extLst>
              <a:ext uri="{FF2B5EF4-FFF2-40B4-BE49-F238E27FC236}">
                <a16:creationId xmlns:a16="http://schemas.microsoft.com/office/drawing/2014/main" id="{E4FE248E-1F32-564A-A0F5-4F73BD6762D3}"/>
              </a:ext>
            </a:extLst>
          </p:cNvPr>
          <p:cNvPicPr>
            <a:picLocks noChangeAspect="1"/>
          </p:cNvPicPr>
          <p:nvPr/>
        </p:nvPicPr>
        <p:blipFill>
          <a:blip r:embed="rId4"/>
          <a:stretch>
            <a:fillRect/>
          </a:stretch>
        </p:blipFill>
        <p:spPr>
          <a:xfrm>
            <a:off x="3759684" y="3727360"/>
            <a:ext cx="7775674" cy="1267281"/>
          </a:xfrm>
          <a:prstGeom prst="rect">
            <a:avLst/>
          </a:prstGeom>
        </p:spPr>
      </p:pic>
      <p:pic>
        <p:nvPicPr>
          <p:cNvPr id="17" name="Picture 16">
            <a:extLst>
              <a:ext uri="{FF2B5EF4-FFF2-40B4-BE49-F238E27FC236}">
                <a16:creationId xmlns:a16="http://schemas.microsoft.com/office/drawing/2014/main" id="{7AB038AF-A6DB-194F-A62B-0489E90E5E2E}"/>
              </a:ext>
            </a:extLst>
          </p:cNvPr>
          <p:cNvPicPr>
            <a:picLocks noChangeAspect="1"/>
          </p:cNvPicPr>
          <p:nvPr/>
        </p:nvPicPr>
        <p:blipFill>
          <a:blip r:embed="rId4"/>
          <a:stretch>
            <a:fillRect/>
          </a:stretch>
        </p:blipFill>
        <p:spPr>
          <a:xfrm>
            <a:off x="3759684" y="5563634"/>
            <a:ext cx="7775674" cy="1267281"/>
          </a:xfrm>
          <a:prstGeom prst="rect">
            <a:avLst/>
          </a:prstGeom>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C73D8BD-9C53-824E-B5D5-F42B4C16591C}"/>
                  </a:ext>
                </a:extLst>
              </p:cNvPr>
              <p:cNvSpPr txBox="1"/>
              <p:nvPr/>
            </p:nvSpPr>
            <p:spPr>
              <a:xfrm>
                <a:off x="3704133" y="4799916"/>
                <a:ext cx="776605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ea typeface="Cambria Math" panose="02040503050406030204" pitchFamily="18" charset="0"/>
                        </a:rPr>
                        <m:t>                                              </m:t>
                      </m:r>
                    </m:oMath>
                  </m:oMathPara>
                </a14:m>
                <a:endParaRPr lang="en-US" sz="2400" dirty="0">
                  <a:solidFill>
                    <a:srgbClr val="FF0000"/>
                  </a:solidFill>
                </a:endParaRPr>
              </a:p>
            </p:txBody>
          </p:sp>
        </mc:Choice>
        <mc:Fallback xmlns="">
          <p:sp>
            <p:nvSpPr>
              <p:cNvPr id="15" name="TextBox 14">
                <a:extLst>
                  <a:ext uri="{FF2B5EF4-FFF2-40B4-BE49-F238E27FC236}">
                    <a16:creationId xmlns:a16="http://schemas.microsoft.com/office/drawing/2014/main" id="{BC73D8BD-9C53-824E-B5D5-F42B4C16591C}"/>
                  </a:ext>
                </a:extLst>
              </p:cNvPr>
              <p:cNvSpPr txBox="1">
                <a:spLocks noRot="1" noChangeAspect="1" noMove="1" noResize="1" noEditPoints="1" noAdjustHandles="1" noChangeArrowheads="1" noChangeShapeType="1" noTextEdit="1"/>
              </p:cNvSpPr>
              <p:nvPr/>
            </p:nvSpPr>
            <p:spPr>
              <a:xfrm>
                <a:off x="3704133" y="4799916"/>
                <a:ext cx="7766050" cy="461665"/>
              </a:xfrm>
              <a:prstGeom prst="rect">
                <a:avLst/>
              </a:prstGeom>
              <a:blipFill>
                <a:blip r:embed="rId5"/>
                <a:stretch>
                  <a:fillRect b="-18919"/>
                </a:stretch>
              </a:blipFill>
            </p:spPr>
            <p:txBody>
              <a:bodyPr/>
              <a:lstStyle/>
              <a:p>
                <a:r>
                  <a:rPr lang="en-US">
                    <a:noFill/>
                  </a:rPr>
                  <a:t> </a:t>
                </a:r>
              </a:p>
            </p:txBody>
          </p:sp>
        </mc:Fallback>
      </mc:AlternateContent>
      <p:sp>
        <p:nvSpPr>
          <p:cNvPr id="16" name="Oval 15">
            <a:extLst>
              <a:ext uri="{FF2B5EF4-FFF2-40B4-BE49-F238E27FC236}">
                <a16:creationId xmlns:a16="http://schemas.microsoft.com/office/drawing/2014/main" id="{C4E7D304-955F-9C4A-B1BB-88B512E90FF8}"/>
              </a:ext>
            </a:extLst>
          </p:cNvPr>
          <p:cNvSpPr/>
          <p:nvPr/>
        </p:nvSpPr>
        <p:spPr bwMode="auto">
          <a:xfrm>
            <a:off x="5496765" y="3852961"/>
            <a:ext cx="216024" cy="216024"/>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19" name="Straight Arrow Connector 18">
            <a:extLst>
              <a:ext uri="{FF2B5EF4-FFF2-40B4-BE49-F238E27FC236}">
                <a16:creationId xmlns:a16="http://schemas.microsoft.com/office/drawing/2014/main" id="{26497CAD-9E3C-CB46-9295-4882069AF3AD}"/>
              </a:ext>
            </a:extLst>
          </p:cNvPr>
          <p:cNvCxnSpPr>
            <a:cxnSpLocks/>
          </p:cNvCxnSpPr>
          <p:nvPr/>
        </p:nvCxnSpPr>
        <p:spPr bwMode="auto">
          <a:xfrm flipH="1">
            <a:off x="3759684" y="3960973"/>
            <a:ext cx="1777028"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sp>
        <p:nvSpPr>
          <p:cNvPr id="23" name="Oval 22">
            <a:extLst>
              <a:ext uri="{FF2B5EF4-FFF2-40B4-BE49-F238E27FC236}">
                <a16:creationId xmlns:a16="http://schemas.microsoft.com/office/drawing/2014/main" id="{5D2762FF-61B2-9D4B-8E76-1525FF3AEFF3}"/>
              </a:ext>
            </a:extLst>
          </p:cNvPr>
          <p:cNvSpPr/>
          <p:nvPr/>
        </p:nvSpPr>
        <p:spPr bwMode="auto">
          <a:xfrm>
            <a:off x="9256156" y="5770072"/>
            <a:ext cx="216024" cy="225607"/>
          </a:xfrm>
          <a:prstGeom prst="ellipse">
            <a:avLst/>
          </a:prstGeom>
          <a:solidFill>
            <a:schemeClr val="tx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sp>
        <p:nvSpPr>
          <p:cNvPr id="24" name="Oval 23">
            <a:extLst>
              <a:ext uri="{FF2B5EF4-FFF2-40B4-BE49-F238E27FC236}">
                <a16:creationId xmlns:a16="http://schemas.microsoft.com/office/drawing/2014/main" id="{036E65E4-74F6-C843-A7C8-2DA44973F61E}"/>
              </a:ext>
            </a:extLst>
          </p:cNvPr>
          <p:cNvSpPr/>
          <p:nvPr/>
        </p:nvSpPr>
        <p:spPr bwMode="auto">
          <a:xfrm>
            <a:off x="4696098" y="5767367"/>
            <a:ext cx="216025" cy="203847"/>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21" name="Straight Connector 20">
            <a:extLst>
              <a:ext uri="{FF2B5EF4-FFF2-40B4-BE49-F238E27FC236}">
                <a16:creationId xmlns:a16="http://schemas.microsoft.com/office/drawing/2014/main" id="{65DA96C1-B3C1-C147-8CC1-4B537CD32AEE}"/>
              </a:ext>
            </a:extLst>
          </p:cNvPr>
          <p:cNvCxnSpPr>
            <a:cxnSpLocks/>
          </p:cNvCxnSpPr>
          <p:nvPr/>
        </p:nvCxnSpPr>
        <p:spPr bwMode="auto">
          <a:xfrm flipV="1">
            <a:off x="4912123" y="5882876"/>
            <a:ext cx="4344032" cy="11163"/>
          </a:xfrm>
          <a:prstGeom prst="line">
            <a:avLst/>
          </a:prstGeom>
          <a:solidFill>
            <a:srgbClr val="00B8FF"/>
          </a:solidFill>
          <a:ln w="38100" cap="flat" cmpd="sng" algn="ctr">
            <a:solidFill>
              <a:schemeClr val="tx1"/>
            </a:solidFill>
            <a:prstDash val="solid"/>
            <a:round/>
            <a:headEnd type="none" w="med" len="med"/>
            <a:tailEnd type="none" w="med" len="med"/>
          </a:ln>
          <a:effectLst/>
        </p:spPr>
      </p:cxn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3C98523-C287-944A-90DE-D2DADC03049C}"/>
                  </a:ext>
                </a:extLst>
              </p:cNvPr>
              <p:cNvSpPr txBox="1"/>
              <p:nvPr/>
            </p:nvSpPr>
            <p:spPr>
              <a:xfrm>
                <a:off x="3771874" y="1429540"/>
                <a:ext cx="7763483" cy="461665"/>
              </a:xfrm>
              <a:prstGeom prst="rect">
                <a:avLst/>
              </a:prstGeom>
              <a:noFill/>
            </p:spPr>
            <p:txBody>
              <a:bodyPr wrap="square" rtlCol="0">
                <a:spAutoFit/>
              </a:bodyPr>
              <a:lstStyle/>
              <a:p>
                <a:r>
                  <a:rPr lang="en-US" sz="2400" dirty="0">
                    <a:solidFill>
                      <a:srgbClr val="FF0000"/>
                    </a:solidFill>
                  </a:rPr>
                  <a:t>a) Here </a:t>
                </a:r>
                <a14:m>
                  <m:oMath xmlns:m="http://schemas.openxmlformats.org/officeDocument/2006/math">
                    <m:r>
                      <a:rPr lang="en-GB" sz="2400" i="1">
                        <a:solidFill>
                          <a:srgbClr val="FF0000"/>
                        </a:solidFill>
                        <a:latin typeface="Cambria Math" panose="02040503050406030204" pitchFamily="18" charset="0"/>
                        <a:ea typeface="Cambria Math" panose="02040503050406030204" pitchFamily="18" charset="0"/>
                      </a:rPr>
                      <m:t>𝑥</m:t>
                    </m:r>
                  </m:oMath>
                </a14:m>
                <a:r>
                  <a:rPr lang="en-US" sz="2400" dirty="0">
                    <a:solidFill>
                      <a:srgbClr val="FF0000"/>
                    </a:solidFill>
                  </a:rPr>
                  <a:t> is greater than or equal to 2 </a:t>
                </a:r>
              </a:p>
            </p:txBody>
          </p:sp>
        </mc:Choice>
        <mc:Fallback xmlns="">
          <p:sp>
            <p:nvSpPr>
              <p:cNvPr id="3" name="TextBox 2">
                <a:extLst>
                  <a:ext uri="{FF2B5EF4-FFF2-40B4-BE49-F238E27FC236}">
                    <a16:creationId xmlns:a16="http://schemas.microsoft.com/office/drawing/2014/main" id="{03C98523-C287-944A-90DE-D2DADC03049C}"/>
                  </a:ext>
                </a:extLst>
              </p:cNvPr>
              <p:cNvSpPr txBox="1">
                <a:spLocks noRot="1" noChangeAspect="1" noMove="1" noResize="1" noEditPoints="1" noAdjustHandles="1" noChangeArrowheads="1" noChangeShapeType="1" noTextEdit="1"/>
              </p:cNvSpPr>
              <p:nvPr/>
            </p:nvSpPr>
            <p:spPr>
              <a:xfrm>
                <a:off x="3771874" y="1429540"/>
                <a:ext cx="7763483" cy="461665"/>
              </a:xfrm>
              <a:prstGeom prst="rect">
                <a:avLst/>
              </a:prstGeom>
              <a:blipFill>
                <a:blip r:embed="rId6"/>
                <a:stretch>
                  <a:fillRect l="-1144" t="-10811" b="-2432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D5A4D7BB-A5A2-DF41-B942-7448D1732B75}"/>
                  </a:ext>
                </a:extLst>
              </p:cNvPr>
              <p:cNvSpPr txBox="1"/>
              <p:nvPr/>
            </p:nvSpPr>
            <p:spPr>
              <a:xfrm flipH="1">
                <a:off x="3721818" y="3234591"/>
                <a:ext cx="6910685" cy="461665"/>
              </a:xfrm>
              <a:prstGeom prst="rect">
                <a:avLst/>
              </a:prstGeom>
              <a:noFill/>
            </p:spPr>
            <p:txBody>
              <a:bodyPr wrap="square" rtlCol="0">
                <a:spAutoFit/>
              </a:bodyPr>
              <a:lstStyle/>
              <a:p>
                <a:r>
                  <a:rPr lang="en-US" sz="2400" dirty="0">
                    <a:solidFill>
                      <a:srgbClr val="FF0000"/>
                    </a:solidFill>
                  </a:rPr>
                  <a:t>b) Here </a:t>
                </a:r>
                <a14:m>
                  <m:oMath xmlns:m="http://schemas.openxmlformats.org/officeDocument/2006/math">
                    <m:r>
                      <a:rPr lang="en-GB" sz="2400" i="1">
                        <a:solidFill>
                          <a:srgbClr val="FF0000"/>
                        </a:solidFill>
                        <a:latin typeface="Cambria Math" panose="02040503050406030204" pitchFamily="18" charset="0"/>
                        <a:ea typeface="Cambria Math" panose="02040503050406030204" pitchFamily="18" charset="0"/>
                      </a:rPr>
                      <m:t>𝑥</m:t>
                    </m:r>
                  </m:oMath>
                </a14:m>
                <a:r>
                  <a:rPr lang="en-US" sz="2400" dirty="0">
                    <a:solidFill>
                      <a:srgbClr val="FF0000"/>
                    </a:solidFill>
                  </a:rPr>
                  <a:t> is less than </a:t>
                </a:r>
                <a14:m>
                  <m:oMath xmlns:m="http://schemas.openxmlformats.org/officeDocument/2006/math">
                    <m:r>
                      <a:rPr lang="en-GB" sz="2400" i="1" smtClean="0">
                        <a:solidFill>
                          <a:srgbClr val="FF0000"/>
                        </a:solidFill>
                        <a:latin typeface="Cambria Math" panose="02040503050406030204" pitchFamily="18" charset="0"/>
                        <a:ea typeface="Cambria Math" panose="02040503050406030204" pitchFamily="18" charset="0"/>
                      </a:rPr>
                      <m:t>−1</m:t>
                    </m:r>
                  </m:oMath>
                </a14:m>
                <a:endParaRPr lang="en-US" sz="2400" dirty="0"/>
              </a:p>
            </p:txBody>
          </p:sp>
        </mc:Choice>
        <mc:Fallback>
          <p:sp>
            <p:nvSpPr>
              <p:cNvPr id="9" name="TextBox 8">
                <a:extLst>
                  <a:ext uri="{FF2B5EF4-FFF2-40B4-BE49-F238E27FC236}">
                    <a16:creationId xmlns:a16="http://schemas.microsoft.com/office/drawing/2014/main" id="{D5A4D7BB-A5A2-DF41-B942-7448D1732B75}"/>
                  </a:ext>
                </a:extLst>
              </p:cNvPr>
              <p:cNvSpPr txBox="1">
                <a:spLocks noRot="1" noChangeAspect="1" noMove="1" noResize="1" noEditPoints="1" noAdjustHandles="1" noChangeArrowheads="1" noChangeShapeType="1" noTextEdit="1"/>
              </p:cNvSpPr>
              <p:nvPr/>
            </p:nvSpPr>
            <p:spPr>
              <a:xfrm flipH="1">
                <a:off x="3721818" y="3234591"/>
                <a:ext cx="6910685" cy="461665"/>
              </a:xfrm>
              <a:prstGeom prst="rect">
                <a:avLst/>
              </a:prstGeom>
              <a:blipFill>
                <a:blip r:embed="rId7"/>
                <a:stretch>
                  <a:fillRect l="-1412" t="-9333" b="-32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70144FB-B134-4D4D-96F9-76B30E4E7E77}"/>
                  </a:ext>
                </a:extLst>
              </p:cNvPr>
              <p:cNvSpPr txBox="1"/>
              <p:nvPr/>
            </p:nvSpPr>
            <p:spPr>
              <a:xfrm>
                <a:off x="3688128" y="5017115"/>
                <a:ext cx="7798060" cy="461665"/>
              </a:xfrm>
              <a:prstGeom prst="rect">
                <a:avLst/>
              </a:prstGeom>
              <a:noFill/>
            </p:spPr>
            <p:txBody>
              <a:bodyPr wrap="square" rtlCol="0">
                <a:spAutoFit/>
              </a:bodyPr>
              <a:lstStyle/>
              <a:p>
                <a:r>
                  <a:rPr lang="en-US" sz="2400" dirty="0">
                    <a:solidFill>
                      <a:srgbClr val="FF0000"/>
                    </a:solidFill>
                  </a:rPr>
                  <a:t>c) Here </a:t>
                </a:r>
                <a14:m>
                  <m:oMath xmlns:m="http://schemas.openxmlformats.org/officeDocument/2006/math">
                    <m:r>
                      <a:rPr lang="en-GB" sz="2400" i="1">
                        <a:solidFill>
                          <a:srgbClr val="FF0000"/>
                        </a:solidFill>
                        <a:latin typeface="Cambria Math" panose="02040503050406030204" pitchFamily="18" charset="0"/>
                        <a:ea typeface="Cambria Math" panose="02040503050406030204" pitchFamily="18" charset="0"/>
                      </a:rPr>
                      <m:t>𝑥</m:t>
                    </m:r>
                  </m:oMath>
                </a14:m>
                <a:r>
                  <a:rPr lang="en-US" sz="2400" dirty="0">
                    <a:solidFill>
                      <a:srgbClr val="FF0000"/>
                    </a:solidFill>
                  </a:rPr>
                  <a:t> is greater than </a:t>
                </a:r>
                <a14:m>
                  <m:oMath xmlns:m="http://schemas.openxmlformats.org/officeDocument/2006/math">
                    <m:r>
                      <a:rPr lang="en-GB" sz="2400" i="1">
                        <a:solidFill>
                          <a:srgbClr val="FF0000"/>
                        </a:solidFill>
                        <a:latin typeface="Cambria Math" panose="02040503050406030204" pitchFamily="18" charset="0"/>
                        <a:ea typeface="Cambria Math" panose="02040503050406030204" pitchFamily="18" charset="0"/>
                      </a:rPr>
                      <m:t>−</m:t>
                    </m:r>
                    <m:r>
                      <a:rPr lang="en-GB" sz="2400" b="0" i="1" smtClean="0">
                        <a:solidFill>
                          <a:srgbClr val="FF0000"/>
                        </a:solidFill>
                        <a:latin typeface="Cambria Math" panose="02040503050406030204" pitchFamily="18" charset="0"/>
                        <a:ea typeface="Cambria Math" panose="02040503050406030204" pitchFamily="18" charset="0"/>
                      </a:rPr>
                      <m:t>2</m:t>
                    </m:r>
                  </m:oMath>
                </a14:m>
                <a:r>
                  <a:rPr lang="en-US" sz="2400" dirty="0">
                    <a:solidFill>
                      <a:srgbClr val="FF0000"/>
                    </a:solidFill>
                  </a:rPr>
                  <a:t> and less than or equal to 4</a:t>
                </a:r>
              </a:p>
            </p:txBody>
          </p:sp>
        </mc:Choice>
        <mc:Fallback xmlns="">
          <p:sp>
            <p:nvSpPr>
              <p:cNvPr id="10" name="TextBox 9">
                <a:extLst>
                  <a:ext uri="{FF2B5EF4-FFF2-40B4-BE49-F238E27FC236}">
                    <a16:creationId xmlns:a16="http://schemas.microsoft.com/office/drawing/2014/main" id="{F70144FB-B134-4D4D-96F9-76B30E4E7E77}"/>
                  </a:ext>
                </a:extLst>
              </p:cNvPr>
              <p:cNvSpPr txBox="1">
                <a:spLocks noRot="1" noChangeAspect="1" noMove="1" noResize="1" noEditPoints="1" noAdjustHandles="1" noChangeArrowheads="1" noChangeShapeType="1" noTextEdit="1"/>
              </p:cNvSpPr>
              <p:nvPr/>
            </p:nvSpPr>
            <p:spPr>
              <a:xfrm>
                <a:off x="3688128" y="5017115"/>
                <a:ext cx="7798060" cy="461665"/>
              </a:xfrm>
              <a:prstGeom prst="rect">
                <a:avLst/>
              </a:prstGeom>
              <a:blipFill>
                <a:blip r:embed="rId8"/>
                <a:stretch>
                  <a:fillRect l="-1138" t="-8108" b="-27027"/>
                </a:stretch>
              </a:blipFill>
            </p:spPr>
            <p:txBody>
              <a:bodyPr/>
              <a:lstStyle/>
              <a:p>
                <a:r>
                  <a:rPr lang="en-US">
                    <a:noFill/>
                  </a:rPr>
                  <a:t> </a:t>
                </a:r>
              </a:p>
            </p:txBody>
          </p:sp>
        </mc:Fallback>
      </mc:AlternateContent>
    </p:spTree>
    <p:extLst>
      <p:ext uri="{BB962C8B-B14F-4D97-AF65-F5344CB8AC3E}">
        <p14:creationId xmlns:p14="http://schemas.microsoft.com/office/powerpoint/2010/main" val="25501071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animBg="1"/>
      <p:bldP spid="23" grpId="0" animBg="1"/>
      <p:bldP spid="24" grpId="0" animBg="1"/>
      <p:bldP spid="3"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2" name="TextBox 1"/>
          <p:cNvSpPr txBox="1">
            <a:spLocks noChangeArrowheads="1"/>
          </p:cNvSpPr>
          <p:nvPr/>
        </p:nvSpPr>
        <p:spPr bwMode="auto">
          <a:xfrm>
            <a:off x="3755739" y="706346"/>
            <a:ext cx="9721081" cy="830997"/>
          </a:xfrm>
          <a:prstGeom prst="rect">
            <a:avLst/>
          </a:prstGeom>
          <a:noFill/>
          <a:ln>
            <a:noFill/>
          </a:ln>
        </p:spPr>
        <p:txBody>
          <a:bodyPr wrap="square">
            <a:spAutoFit/>
          </a:bodyPr>
          <a:lstStyle>
            <a:lvl1pPr marL="457200" indent="-457200" eaLnBrk="0" hangingPunct="0">
              <a:tabLst>
                <a:tab pos="269875" algn="l"/>
              </a:tabLst>
              <a:defRPr sz="2000">
                <a:solidFill>
                  <a:schemeClr val="tx1"/>
                </a:solidFill>
                <a:latin typeface="Arial" charset="0"/>
                <a:ea typeface="ＭＳ Ｐゴシック" charset="0"/>
                <a:cs typeface="ＭＳ Ｐゴシック" charset="0"/>
              </a:defRPr>
            </a:lvl1pPr>
            <a:lvl2pPr eaLnBrk="0" hangingPunct="0">
              <a:tabLst>
                <a:tab pos="269875" algn="l"/>
              </a:tabLst>
              <a:defRPr sz="2000">
                <a:solidFill>
                  <a:schemeClr val="tx1"/>
                </a:solidFill>
                <a:latin typeface="Arial" charset="0"/>
                <a:ea typeface="ＭＳ Ｐゴシック" charset="0"/>
              </a:defRPr>
            </a:lvl2pPr>
            <a:lvl3pPr eaLnBrk="0" hangingPunct="0">
              <a:tabLst>
                <a:tab pos="269875" algn="l"/>
              </a:tabLst>
              <a:defRPr sz="2000">
                <a:solidFill>
                  <a:schemeClr val="tx1"/>
                </a:solidFill>
                <a:latin typeface="Arial" charset="0"/>
                <a:ea typeface="ＭＳ Ｐゴシック" charset="0"/>
              </a:defRPr>
            </a:lvl3pPr>
            <a:lvl4pPr eaLnBrk="0" hangingPunct="0">
              <a:tabLst>
                <a:tab pos="269875" algn="l"/>
              </a:tabLst>
              <a:defRPr sz="2000">
                <a:solidFill>
                  <a:schemeClr val="tx1"/>
                </a:solidFill>
                <a:latin typeface="Arial" charset="0"/>
                <a:ea typeface="ＭＳ Ｐゴシック" charset="0"/>
              </a:defRPr>
            </a:lvl4pPr>
            <a:lvl5pPr eaLnBrk="0" hangingPunct="0">
              <a:tabLst>
                <a:tab pos="269875" algn="l"/>
              </a:tabLst>
              <a:defRPr sz="2000">
                <a:solidFill>
                  <a:schemeClr val="tx1"/>
                </a:solidFill>
                <a:latin typeface="Arial" charset="0"/>
                <a:ea typeface="ＭＳ Ｐゴシック" charset="0"/>
              </a:defRPr>
            </a:lvl5pPr>
            <a:lvl6pPr marL="25146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6pPr>
            <a:lvl7pPr marL="29718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7pPr>
            <a:lvl8pPr marL="34290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8pPr>
            <a:lvl9pPr marL="3886200" indent="-228600" defTabSz="449263" eaLnBrk="0" fontAlgn="base" hangingPunct="0">
              <a:spcBef>
                <a:spcPct val="0"/>
              </a:spcBef>
              <a:spcAft>
                <a:spcPct val="0"/>
              </a:spcAft>
              <a:buClr>
                <a:srgbClr val="000000"/>
              </a:buClr>
              <a:buSzPct val="100000"/>
              <a:buFont typeface="Times New Roman" charset="0"/>
              <a:tabLst>
                <a:tab pos="269875" algn="l"/>
              </a:tabLst>
              <a:defRPr sz="2000">
                <a:solidFill>
                  <a:schemeClr val="tx1"/>
                </a:solidFill>
                <a:latin typeface="Arial" charset="0"/>
                <a:ea typeface="ＭＳ Ｐゴシック" charset="0"/>
              </a:defRPr>
            </a:lvl9pPr>
          </a:lstStyle>
          <a:p>
            <a:r>
              <a:rPr lang="en-US" altLang="en-US" sz="2400" dirty="0">
                <a:solidFill>
                  <a:srgbClr val="FF0000"/>
                </a:solidFill>
              </a:rPr>
              <a:t>Here are some questions to check your progress; </a:t>
            </a:r>
          </a:p>
          <a:p>
            <a:r>
              <a:rPr lang="en-US" altLang="en-US" sz="2400" dirty="0">
                <a:solidFill>
                  <a:srgbClr val="FF0000"/>
                </a:solidFill>
              </a:rPr>
              <a:t>      there are more practice questions if needed.</a:t>
            </a:r>
          </a:p>
        </p:txBody>
      </p:sp>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Section </a:t>
            </a:r>
            <a:r>
              <a:rPr lang="en-US" altLang="en-US" sz="2800" b="1" dirty="0" smtClean="0"/>
              <a:t>F6.1</a:t>
            </a:r>
            <a:r>
              <a:rPr lang="en-US" altLang="en-US" sz="2800" b="1" dirty="0"/>
              <a:t>: Fitness Check</a:t>
            </a:r>
          </a:p>
        </p:txBody>
      </p:sp>
      <p:sp>
        <p:nvSpPr>
          <p:cNvPr id="21" name="TextBox 20"/>
          <p:cNvSpPr txBox="1"/>
          <p:nvPr/>
        </p:nvSpPr>
        <p:spPr>
          <a:xfrm>
            <a:off x="5172075" y="6515100"/>
            <a:ext cx="184731" cy="400110"/>
          </a:xfrm>
          <a:prstGeom prst="rect">
            <a:avLst/>
          </a:prstGeom>
          <a:noFill/>
        </p:spPr>
        <p:txBody>
          <a:bodyPr wrap="none" rtlCol="0">
            <a:spAutoFit/>
          </a:bodyPr>
          <a:lstStyle/>
          <a:p>
            <a:endParaRPr lang="en-US" dirty="0"/>
          </a:p>
        </p:txBody>
      </p:sp>
      <p:sp>
        <p:nvSpPr>
          <p:cNvPr id="23" name="TextBox 7">
            <a:extLst>
              <a:ext uri="{FF2B5EF4-FFF2-40B4-BE49-F238E27FC236}">
                <a16:creationId xmlns:a16="http://schemas.microsoft.com/office/drawing/2014/main" id="{FA46AD31-3181-4447-BA3C-C8E7C4DDFDFC}"/>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600"/>
              </a:spcAft>
            </a:pPr>
            <a:r>
              <a:rPr lang="en-US" altLang="en-US" b="1" dirty="0">
                <a:solidFill>
                  <a:schemeClr val="bg1"/>
                </a:solidFill>
              </a:rPr>
              <a:t>Strand F </a:t>
            </a:r>
          </a:p>
          <a:p>
            <a:pPr algn="ctr">
              <a:spcAft>
                <a:spcPts val="600"/>
              </a:spcAft>
            </a:pPr>
            <a:r>
              <a:rPr lang="en-US" altLang="en-US" b="1" dirty="0">
                <a:solidFill>
                  <a:schemeClr val="bg1"/>
                </a:solidFill>
              </a:rPr>
              <a:t>Unit F6</a:t>
            </a:r>
          </a:p>
          <a:p>
            <a:pPr algn="ctr"/>
            <a:r>
              <a:rPr lang="en-US" altLang="en-US" b="1" dirty="0">
                <a:solidFill>
                  <a:schemeClr val="bg1"/>
                </a:solidFill>
              </a:rPr>
              <a:t>Section F6.1</a:t>
            </a:r>
          </a:p>
        </p:txBody>
      </p:sp>
      <p:pic>
        <p:nvPicPr>
          <p:cNvPr id="6" name="Picture 5">
            <a:extLst>
              <a:ext uri="{FF2B5EF4-FFF2-40B4-BE49-F238E27FC236}">
                <a16:creationId xmlns:a16="http://schemas.microsoft.com/office/drawing/2014/main" id="{6EF6BC5F-4570-0649-9189-99D4718192A0}"/>
              </a:ext>
            </a:extLst>
          </p:cNvPr>
          <p:cNvPicPr>
            <a:picLocks noChangeAspect="1"/>
          </p:cNvPicPr>
          <p:nvPr/>
        </p:nvPicPr>
        <p:blipFill>
          <a:blip r:embed="rId3"/>
          <a:stretch>
            <a:fillRect/>
          </a:stretch>
        </p:blipFill>
        <p:spPr>
          <a:xfrm>
            <a:off x="3468303" y="2023912"/>
            <a:ext cx="7775674" cy="1267281"/>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83347E0-0100-0A45-AC85-19D989E75312}"/>
                  </a:ext>
                </a:extLst>
              </p:cNvPr>
              <p:cNvSpPr txBox="1"/>
              <p:nvPr/>
            </p:nvSpPr>
            <p:spPr>
              <a:xfrm>
                <a:off x="2711624" y="1537343"/>
                <a:ext cx="9289032" cy="461665"/>
              </a:xfrm>
              <a:prstGeom prst="rect">
                <a:avLst/>
              </a:prstGeom>
              <a:noFill/>
            </p:spPr>
            <p:txBody>
              <a:bodyPr wrap="square" rtlCol="0">
                <a:spAutoFit/>
              </a:bodyPr>
              <a:lstStyle/>
              <a:p>
                <a:r>
                  <a:rPr lang="en-US" sz="2400" dirty="0"/>
                  <a:t>1.  Represent the inequality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GB" sz="2400" b="0" i="1" smtClean="0">
                        <a:latin typeface="Cambria Math" panose="02040503050406030204" pitchFamily="18" charset="0"/>
                        <a:ea typeface="Cambria Math" panose="02040503050406030204" pitchFamily="18" charset="0"/>
                      </a:rPr>
                      <m:t>1≤</m:t>
                    </m:r>
                    <m:r>
                      <a:rPr lang="en-GB" sz="2400" b="0" i="1" smtClean="0">
                        <a:latin typeface="Cambria Math" panose="02040503050406030204" pitchFamily="18" charset="0"/>
                        <a:ea typeface="Cambria Math" panose="02040503050406030204" pitchFamily="18" charset="0"/>
                      </a:rPr>
                      <m:t>𝑥</m:t>
                    </m:r>
                    <m:r>
                      <a:rPr lang="en-GB" sz="2400" b="0" i="1" smtClean="0">
                        <a:latin typeface="Cambria Math" panose="02040503050406030204" pitchFamily="18" charset="0"/>
                        <a:ea typeface="Cambria Math" panose="02040503050406030204" pitchFamily="18" charset="0"/>
                      </a:rPr>
                      <m:t>&lt;4 </m:t>
                    </m:r>
                  </m:oMath>
                </a14:m>
                <a:r>
                  <a:rPr lang="en-US" sz="2400" dirty="0"/>
                  <a:t>on the number line below.</a:t>
                </a:r>
              </a:p>
            </p:txBody>
          </p:sp>
        </mc:Choice>
        <mc:Fallback xmlns="">
          <p:sp>
            <p:nvSpPr>
              <p:cNvPr id="2" name="TextBox 1">
                <a:extLst>
                  <a:ext uri="{FF2B5EF4-FFF2-40B4-BE49-F238E27FC236}">
                    <a16:creationId xmlns:a16="http://schemas.microsoft.com/office/drawing/2014/main" id="{A83347E0-0100-0A45-AC85-19D989E75312}"/>
                  </a:ext>
                </a:extLst>
              </p:cNvPr>
              <p:cNvSpPr txBox="1">
                <a:spLocks noRot="1" noChangeAspect="1" noMove="1" noResize="1" noEditPoints="1" noAdjustHandles="1" noChangeArrowheads="1" noChangeShapeType="1" noTextEdit="1"/>
              </p:cNvSpPr>
              <p:nvPr/>
            </p:nvSpPr>
            <p:spPr>
              <a:xfrm>
                <a:off x="2711624" y="1537343"/>
                <a:ext cx="9289032" cy="461665"/>
              </a:xfrm>
              <a:prstGeom prst="rect">
                <a:avLst/>
              </a:prstGeom>
              <a:blipFill>
                <a:blip r:embed="rId4"/>
                <a:stretch>
                  <a:fillRect l="-1093" t="-8108" b="-27027"/>
                </a:stretch>
              </a:blipFill>
            </p:spPr>
            <p:txBody>
              <a:bodyPr/>
              <a:lstStyle/>
              <a:p>
                <a:r>
                  <a:rPr lang="en-US">
                    <a:noFill/>
                  </a:rPr>
                  <a:t> </a:t>
                </a:r>
              </a:p>
            </p:txBody>
          </p:sp>
        </mc:Fallback>
      </mc:AlternateContent>
      <p:cxnSp>
        <p:nvCxnSpPr>
          <p:cNvPr id="4" name="Straight Connector 3">
            <a:extLst>
              <a:ext uri="{FF2B5EF4-FFF2-40B4-BE49-F238E27FC236}">
                <a16:creationId xmlns:a16="http://schemas.microsoft.com/office/drawing/2014/main" id="{A9CFD2F9-43F8-C74F-8281-F44C9B808384}"/>
              </a:ext>
            </a:extLst>
          </p:cNvPr>
          <p:cNvCxnSpPr>
            <a:cxnSpLocks/>
          </p:cNvCxnSpPr>
          <p:nvPr/>
        </p:nvCxnSpPr>
        <p:spPr bwMode="auto">
          <a:xfrm>
            <a:off x="5264440" y="2368340"/>
            <a:ext cx="3711880" cy="0"/>
          </a:xfrm>
          <a:prstGeom prst="line">
            <a:avLst/>
          </a:prstGeom>
          <a:solidFill>
            <a:srgbClr val="00B8FF"/>
          </a:solidFill>
          <a:ln w="38100" cap="flat" cmpd="sng" algn="ctr">
            <a:solidFill>
              <a:srgbClr val="FF0000"/>
            </a:solidFill>
            <a:prstDash val="solid"/>
            <a:round/>
            <a:headEnd type="none" w="med" len="med"/>
            <a:tailEnd type="none" w="med" len="med"/>
          </a:ln>
          <a:effectLst/>
        </p:spPr>
      </p:cxnSp>
      <p:sp>
        <p:nvSpPr>
          <p:cNvPr id="11" name="Oval 10">
            <a:extLst>
              <a:ext uri="{FF2B5EF4-FFF2-40B4-BE49-F238E27FC236}">
                <a16:creationId xmlns:a16="http://schemas.microsoft.com/office/drawing/2014/main" id="{7E455CF5-AF32-2141-BBB8-D989B89B2402}"/>
              </a:ext>
            </a:extLst>
          </p:cNvPr>
          <p:cNvSpPr/>
          <p:nvPr/>
        </p:nvSpPr>
        <p:spPr bwMode="auto">
          <a:xfrm>
            <a:off x="5172075" y="2266416"/>
            <a:ext cx="216025" cy="203847"/>
          </a:xfrm>
          <a:prstGeom prst="ellipse">
            <a:avLst/>
          </a:prstGeom>
          <a:solidFill>
            <a:srgbClr val="FF00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sp>
        <p:nvSpPr>
          <p:cNvPr id="12" name="Oval 11">
            <a:extLst>
              <a:ext uri="{FF2B5EF4-FFF2-40B4-BE49-F238E27FC236}">
                <a16:creationId xmlns:a16="http://schemas.microsoft.com/office/drawing/2014/main" id="{2B5BC039-0922-484F-92C9-EEDB8A3ADE83}"/>
              </a:ext>
            </a:extLst>
          </p:cNvPr>
          <p:cNvSpPr/>
          <p:nvPr/>
        </p:nvSpPr>
        <p:spPr bwMode="auto">
          <a:xfrm flipH="1">
            <a:off x="8976320" y="2258382"/>
            <a:ext cx="239195" cy="207937"/>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sp>
        <p:nvSpPr>
          <p:cNvPr id="7" name="TextBox 6">
            <a:extLst>
              <a:ext uri="{FF2B5EF4-FFF2-40B4-BE49-F238E27FC236}">
                <a16:creationId xmlns:a16="http://schemas.microsoft.com/office/drawing/2014/main" id="{9408CA0B-2F29-484C-812E-77CB7E6D4E69}"/>
              </a:ext>
            </a:extLst>
          </p:cNvPr>
          <p:cNvSpPr txBox="1"/>
          <p:nvPr/>
        </p:nvSpPr>
        <p:spPr>
          <a:xfrm>
            <a:off x="2722588" y="3429000"/>
            <a:ext cx="8928992" cy="461665"/>
          </a:xfrm>
          <a:prstGeom prst="rect">
            <a:avLst/>
          </a:prstGeom>
          <a:noFill/>
        </p:spPr>
        <p:txBody>
          <a:bodyPr wrap="square" rtlCol="0">
            <a:spAutoFit/>
          </a:bodyPr>
          <a:lstStyle/>
          <a:p>
            <a:r>
              <a:rPr lang="en-US" sz="2400" dirty="0"/>
              <a:t>2. What inequality is represented on this number line?</a:t>
            </a:r>
          </a:p>
        </p:txBody>
      </p:sp>
      <p:pic>
        <p:nvPicPr>
          <p:cNvPr id="14" name="Picture 13">
            <a:extLst>
              <a:ext uri="{FF2B5EF4-FFF2-40B4-BE49-F238E27FC236}">
                <a16:creationId xmlns:a16="http://schemas.microsoft.com/office/drawing/2014/main" id="{4E9373B1-F9EC-BD48-8E40-7306E88C064E}"/>
              </a:ext>
            </a:extLst>
          </p:cNvPr>
          <p:cNvPicPr>
            <a:picLocks noChangeAspect="1"/>
          </p:cNvPicPr>
          <p:nvPr/>
        </p:nvPicPr>
        <p:blipFill>
          <a:blip r:embed="rId3"/>
          <a:stretch>
            <a:fillRect/>
          </a:stretch>
        </p:blipFill>
        <p:spPr>
          <a:xfrm>
            <a:off x="3464235" y="3838706"/>
            <a:ext cx="7775674" cy="1267281"/>
          </a:xfrm>
          <a:prstGeom prst="rect">
            <a:avLst/>
          </a:prstGeom>
        </p:spPr>
      </p:pic>
      <p:sp>
        <p:nvSpPr>
          <p:cNvPr id="15" name="Oval 14">
            <a:extLst>
              <a:ext uri="{FF2B5EF4-FFF2-40B4-BE49-F238E27FC236}">
                <a16:creationId xmlns:a16="http://schemas.microsoft.com/office/drawing/2014/main" id="{5003EABA-FD6F-8440-A989-5FB778C0D56A}"/>
              </a:ext>
            </a:extLst>
          </p:cNvPr>
          <p:cNvSpPr/>
          <p:nvPr/>
        </p:nvSpPr>
        <p:spPr bwMode="auto">
          <a:xfrm>
            <a:off x="5175602" y="4080517"/>
            <a:ext cx="216025" cy="203847"/>
          </a:xfrm>
          <a:prstGeom prst="ellipse">
            <a:avLst/>
          </a:prstGeom>
          <a:solidFill>
            <a:schemeClr val="tx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sp>
        <p:nvSpPr>
          <p:cNvPr id="16" name="Oval 15">
            <a:extLst>
              <a:ext uri="{FF2B5EF4-FFF2-40B4-BE49-F238E27FC236}">
                <a16:creationId xmlns:a16="http://schemas.microsoft.com/office/drawing/2014/main" id="{BBF045D8-498E-0C4F-8F7E-E0C3135BA22A}"/>
              </a:ext>
            </a:extLst>
          </p:cNvPr>
          <p:cNvSpPr/>
          <p:nvPr/>
        </p:nvSpPr>
        <p:spPr bwMode="auto">
          <a:xfrm>
            <a:off x="8179803" y="4080517"/>
            <a:ext cx="216025" cy="203847"/>
          </a:xfrm>
          <a:prstGeom prst="ellipse">
            <a:avLst/>
          </a:prstGeom>
          <a:solidFill>
            <a:schemeClr val="tx1"/>
          </a:solid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9" name="Straight Arrow Connector 8">
            <a:extLst>
              <a:ext uri="{FF2B5EF4-FFF2-40B4-BE49-F238E27FC236}">
                <a16:creationId xmlns:a16="http://schemas.microsoft.com/office/drawing/2014/main" id="{24F0DF02-9BDE-724E-869D-405B2D6F637D}"/>
              </a:ext>
            </a:extLst>
          </p:cNvPr>
          <p:cNvCxnSpPr/>
          <p:nvPr/>
        </p:nvCxnSpPr>
        <p:spPr bwMode="auto">
          <a:xfrm>
            <a:off x="8395828" y="4182440"/>
            <a:ext cx="2668724"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F61A464F-44E0-6B4F-9C29-99028BA00036}"/>
              </a:ext>
            </a:extLst>
          </p:cNvPr>
          <p:cNvCxnSpPr/>
          <p:nvPr/>
        </p:nvCxnSpPr>
        <p:spPr bwMode="auto">
          <a:xfrm flipH="1">
            <a:off x="3468303" y="4182440"/>
            <a:ext cx="1697712" cy="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49D8640A-3CC5-3D4D-87E6-9F5C770C2C4F}"/>
                  </a:ext>
                </a:extLst>
              </p:cNvPr>
              <p:cNvSpPr txBox="1"/>
              <p:nvPr/>
            </p:nvSpPr>
            <p:spPr>
              <a:xfrm>
                <a:off x="5175602" y="5106094"/>
                <a:ext cx="3831477" cy="461665"/>
              </a:xfrm>
              <a:prstGeom prst="rect">
                <a:avLst/>
              </a:prstGeom>
              <a:noFill/>
            </p:spPr>
            <p:txBody>
              <a:bodyPr wrap="square" rtlCol="0">
                <a:spAutoFit/>
              </a:bodyPr>
              <a:lstStyle/>
              <a:p>
                <a:r>
                  <a:rPr lang="en-US" sz="2400" dirty="0"/>
                  <a:t>Answer: </a:t>
                </a:r>
                <a14:m>
                  <m:oMath xmlns:m="http://schemas.openxmlformats.org/officeDocument/2006/math">
                    <m:r>
                      <a:rPr lang="en-GB" sz="2400" i="1" smtClean="0">
                        <a:solidFill>
                          <a:srgbClr val="FF0000"/>
                        </a:solidFill>
                        <a:latin typeface="Cambria Math" panose="02040503050406030204" pitchFamily="18" charset="0"/>
                        <a:ea typeface="Cambria Math" panose="02040503050406030204" pitchFamily="18" charset="0"/>
                      </a:rPr>
                      <m:t>𝑥</m:t>
                    </m:r>
                    <m:r>
                      <a:rPr lang="en-GB" sz="2400" b="0" i="1" smtClean="0">
                        <a:solidFill>
                          <a:srgbClr val="FF0000"/>
                        </a:solidFill>
                        <a:latin typeface="Cambria Math" panose="02040503050406030204" pitchFamily="18" charset="0"/>
                        <a:ea typeface="Cambria Math" panose="02040503050406030204" pitchFamily="18" charset="0"/>
                      </a:rPr>
                      <m:t>≥3  </m:t>
                    </m:r>
                  </m:oMath>
                </a14:m>
                <a:r>
                  <a:rPr lang="en-US" sz="2400" dirty="0">
                    <a:solidFill>
                      <a:srgbClr val="FF0000"/>
                    </a:solidFill>
                  </a:rPr>
                  <a:t>or </a:t>
                </a:r>
                <a14:m>
                  <m:oMath xmlns:m="http://schemas.openxmlformats.org/officeDocument/2006/math">
                    <m:r>
                      <a:rPr lang="en-GB" sz="2400" i="1">
                        <a:solidFill>
                          <a:srgbClr val="FF0000"/>
                        </a:solidFill>
                        <a:latin typeface="Cambria Math" panose="02040503050406030204" pitchFamily="18" charset="0"/>
                        <a:ea typeface="Cambria Math" panose="02040503050406030204" pitchFamily="18" charset="0"/>
                      </a:rPr>
                      <m:t>𝑥</m:t>
                    </m:r>
                  </m:oMath>
                </a14:m>
                <a:r>
                  <a:rPr lang="en-US" sz="2400" dirty="0">
                    <a:solidFill>
                      <a:srgbClr val="FF0000"/>
                    </a:solidFill>
                  </a:rPr>
                  <a:t> ≤ </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1</m:t>
                    </m:r>
                  </m:oMath>
                </a14:m>
                <a:r>
                  <a:rPr lang="en-US" sz="2400" dirty="0">
                    <a:solidFill>
                      <a:srgbClr val="FF0000"/>
                    </a:solidFill>
                  </a:rPr>
                  <a:t> </a:t>
                </a:r>
                <a:endParaRPr lang="en-US" sz="2400" dirty="0"/>
              </a:p>
            </p:txBody>
          </p:sp>
        </mc:Choice>
        <mc:Fallback xmlns="">
          <p:sp>
            <p:nvSpPr>
              <p:cNvPr id="17" name="TextBox 16">
                <a:extLst>
                  <a:ext uri="{FF2B5EF4-FFF2-40B4-BE49-F238E27FC236}">
                    <a16:creationId xmlns:a16="http://schemas.microsoft.com/office/drawing/2014/main" id="{49D8640A-3CC5-3D4D-87E6-9F5C770C2C4F}"/>
                  </a:ext>
                </a:extLst>
              </p:cNvPr>
              <p:cNvSpPr txBox="1">
                <a:spLocks noRot="1" noChangeAspect="1" noMove="1" noResize="1" noEditPoints="1" noAdjustHandles="1" noChangeArrowheads="1" noChangeShapeType="1" noTextEdit="1"/>
              </p:cNvSpPr>
              <p:nvPr/>
            </p:nvSpPr>
            <p:spPr>
              <a:xfrm>
                <a:off x="5175602" y="5106094"/>
                <a:ext cx="3831477" cy="461665"/>
              </a:xfrm>
              <a:prstGeom prst="rect">
                <a:avLst/>
              </a:prstGeom>
              <a:blipFill>
                <a:blip r:embed="rId5"/>
                <a:stretch>
                  <a:fillRect l="-2990" t="-8108" b="-270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EBC51C7F-3957-8B47-98F6-D4E614FA172C}"/>
                  </a:ext>
                </a:extLst>
              </p:cNvPr>
              <p:cNvSpPr txBox="1"/>
              <p:nvPr/>
            </p:nvSpPr>
            <p:spPr>
              <a:xfrm>
                <a:off x="2650402" y="5551489"/>
                <a:ext cx="8939956" cy="1238801"/>
              </a:xfrm>
              <a:prstGeom prst="rect">
                <a:avLst/>
              </a:prstGeom>
              <a:noFill/>
            </p:spPr>
            <p:txBody>
              <a:bodyPr wrap="square" rtlCol="0">
                <a:spAutoFit/>
              </a:bodyPr>
              <a:lstStyle/>
              <a:p>
                <a:r>
                  <a:rPr lang="en-US" sz="2400" dirty="0"/>
                  <a:t>3. List all the whole numbers that satisfy:</a:t>
                </a:r>
              </a:p>
              <a:p>
                <a:pPr>
                  <a:spcAft>
                    <a:spcPts val="300"/>
                  </a:spcAft>
                </a:pPr>
                <a:r>
                  <a:rPr lang="en-US" sz="2400" dirty="0"/>
                  <a:t>    a)  3 &lt; </a:t>
                </a:r>
                <a14:m>
                  <m:oMath xmlns:m="http://schemas.openxmlformats.org/officeDocument/2006/math">
                    <m:r>
                      <a:rPr lang="en-GB" sz="2400" i="1">
                        <a:latin typeface="Cambria Math" panose="02040503050406030204" pitchFamily="18" charset="0"/>
                        <a:ea typeface="Cambria Math" panose="02040503050406030204" pitchFamily="18" charset="0"/>
                      </a:rPr>
                      <m:t>𝑥</m:t>
                    </m:r>
                  </m:oMath>
                </a14:m>
                <a:r>
                  <a:rPr lang="en-US" sz="2400" dirty="0"/>
                  <a:t> &lt; 7 </a:t>
                </a:r>
              </a:p>
              <a:p>
                <a:pPr>
                  <a:spcAft>
                    <a:spcPts val="300"/>
                  </a:spcAft>
                </a:pPr>
                <a:r>
                  <a:rPr lang="en-US" sz="2400" dirty="0"/>
                  <a:t>    b)</a:t>
                </a:r>
                <a14:m>
                  <m:oMath xmlns:m="http://schemas.openxmlformats.org/officeDocument/2006/math">
                    <m:r>
                      <a:rPr lang="en-US" sz="2400" i="1">
                        <a:latin typeface="Cambria Math" panose="02040503050406030204" pitchFamily="18" charset="0"/>
                        <a:ea typeface="Cambria Math" panose="02040503050406030204" pitchFamily="18" charset="0"/>
                      </a:rPr>
                      <m:t>−</m:t>
                    </m:r>
                    <m:r>
                      <a:rPr lang="en-GB" sz="2400" i="1">
                        <a:latin typeface="Cambria Math" panose="02040503050406030204" pitchFamily="18" charset="0"/>
                        <a:ea typeface="Cambria Math" panose="02040503050406030204" pitchFamily="18" charset="0"/>
                      </a:rPr>
                      <m:t>1</m:t>
                    </m:r>
                  </m:oMath>
                </a14:m>
                <a:r>
                  <a:rPr lang="en-US" sz="2400" dirty="0"/>
                  <a:t> ≤ </a:t>
                </a:r>
                <a14:m>
                  <m:oMath xmlns:m="http://schemas.openxmlformats.org/officeDocument/2006/math">
                    <m:r>
                      <a:rPr lang="en-GB" sz="2400" i="1">
                        <a:latin typeface="Cambria Math" panose="02040503050406030204" pitchFamily="18" charset="0"/>
                        <a:ea typeface="Cambria Math" panose="02040503050406030204" pitchFamily="18" charset="0"/>
                      </a:rPr>
                      <m:t>𝑥</m:t>
                    </m:r>
                  </m:oMath>
                </a14:m>
                <a:r>
                  <a:rPr lang="en-US" sz="2400" dirty="0"/>
                  <a:t> &lt; 5</a:t>
                </a:r>
              </a:p>
            </p:txBody>
          </p:sp>
        </mc:Choice>
        <mc:Fallback xmlns="">
          <p:sp>
            <p:nvSpPr>
              <p:cNvPr id="18" name="TextBox 17">
                <a:extLst>
                  <a:ext uri="{FF2B5EF4-FFF2-40B4-BE49-F238E27FC236}">
                    <a16:creationId xmlns:a16="http://schemas.microsoft.com/office/drawing/2014/main" id="{EBC51C7F-3957-8B47-98F6-D4E614FA172C}"/>
                  </a:ext>
                </a:extLst>
              </p:cNvPr>
              <p:cNvSpPr txBox="1">
                <a:spLocks noRot="1" noChangeAspect="1" noMove="1" noResize="1" noEditPoints="1" noAdjustHandles="1" noChangeArrowheads="1" noChangeShapeType="1" noTextEdit="1"/>
              </p:cNvSpPr>
              <p:nvPr/>
            </p:nvSpPr>
            <p:spPr>
              <a:xfrm>
                <a:off x="2650402" y="5551489"/>
                <a:ext cx="8939956" cy="1238801"/>
              </a:xfrm>
              <a:prstGeom prst="rect">
                <a:avLst/>
              </a:prstGeom>
              <a:blipFill>
                <a:blip r:embed="rId6"/>
                <a:stretch>
                  <a:fillRect l="-993" t="-3030" b="-9091"/>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58A3D55D-C39E-CD4A-BF7D-F54075BCD148}"/>
              </a:ext>
            </a:extLst>
          </p:cNvPr>
          <p:cNvSpPr txBox="1"/>
          <p:nvPr/>
        </p:nvSpPr>
        <p:spPr>
          <a:xfrm>
            <a:off x="6210108" y="5951599"/>
            <a:ext cx="3005407" cy="461665"/>
          </a:xfrm>
          <a:prstGeom prst="rect">
            <a:avLst/>
          </a:prstGeom>
          <a:noFill/>
        </p:spPr>
        <p:txBody>
          <a:bodyPr wrap="square" rtlCol="0">
            <a:spAutoFit/>
          </a:bodyPr>
          <a:lstStyle/>
          <a:p>
            <a:pPr>
              <a:spcAft>
                <a:spcPts val="300"/>
              </a:spcAft>
            </a:pPr>
            <a:r>
              <a:rPr lang="en-US" sz="2400" dirty="0"/>
              <a:t>Answer: </a:t>
            </a:r>
            <a:r>
              <a:rPr lang="en-US" sz="2400" dirty="0">
                <a:solidFill>
                  <a:srgbClr val="FF0000"/>
                </a:solidFill>
              </a:rPr>
              <a:t>{4, 5, 6}</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992B7E89-C43B-344E-852B-26B2091CD44C}"/>
                  </a:ext>
                </a:extLst>
              </p:cNvPr>
              <p:cNvSpPr txBox="1"/>
              <p:nvPr/>
            </p:nvSpPr>
            <p:spPr>
              <a:xfrm>
                <a:off x="6210108" y="6413264"/>
                <a:ext cx="4422396" cy="461665"/>
              </a:xfrm>
              <a:prstGeom prst="rect">
                <a:avLst/>
              </a:prstGeom>
              <a:noFill/>
            </p:spPr>
            <p:txBody>
              <a:bodyPr wrap="square" rtlCol="0">
                <a:spAutoFit/>
              </a:bodyPr>
              <a:lstStyle/>
              <a:p>
                <a:r>
                  <a:rPr lang="en-US" sz="2400" dirty="0"/>
                  <a:t>Answer: </a:t>
                </a:r>
                <a:r>
                  <a:rPr lang="en-US" sz="2400" dirty="0">
                    <a:solidFill>
                      <a:srgbClr val="FF0000"/>
                    </a:solidFill>
                  </a:rPr>
                  <a:t>{</a:t>
                </a:r>
                <a14:m>
                  <m:oMath xmlns:m="http://schemas.openxmlformats.org/officeDocument/2006/math">
                    <m:r>
                      <a:rPr lang="en-US" sz="2400" i="1">
                        <a:solidFill>
                          <a:srgbClr val="FF0000"/>
                        </a:solidFill>
                        <a:latin typeface="Cambria Math" panose="02040503050406030204" pitchFamily="18" charset="0"/>
                        <a:ea typeface="Cambria Math" panose="02040503050406030204" pitchFamily="18" charset="0"/>
                      </a:rPr>
                      <m:t>−</m:t>
                    </m:r>
                    <m:r>
                      <a:rPr lang="en-GB" sz="2400" i="1">
                        <a:solidFill>
                          <a:srgbClr val="FF0000"/>
                        </a:solidFill>
                        <a:latin typeface="Cambria Math" panose="02040503050406030204" pitchFamily="18" charset="0"/>
                        <a:ea typeface="Cambria Math" panose="02040503050406030204" pitchFamily="18" charset="0"/>
                      </a:rPr>
                      <m:t>1</m:t>
                    </m:r>
                  </m:oMath>
                </a14:m>
                <a:r>
                  <a:rPr lang="en-US" sz="2400" dirty="0">
                    <a:solidFill>
                      <a:srgbClr val="FF0000"/>
                    </a:solidFill>
                  </a:rPr>
                  <a:t>, 0, 1, 2, 3, 4}</a:t>
                </a:r>
                <a:endParaRPr lang="en-US" sz="2400" dirty="0"/>
              </a:p>
            </p:txBody>
          </p:sp>
        </mc:Choice>
        <mc:Fallback xmlns="">
          <p:sp>
            <p:nvSpPr>
              <p:cNvPr id="20" name="TextBox 19">
                <a:extLst>
                  <a:ext uri="{FF2B5EF4-FFF2-40B4-BE49-F238E27FC236}">
                    <a16:creationId xmlns:a16="http://schemas.microsoft.com/office/drawing/2014/main" id="{992B7E89-C43B-344E-852B-26B2091CD44C}"/>
                  </a:ext>
                </a:extLst>
              </p:cNvPr>
              <p:cNvSpPr txBox="1">
                <a:spLocks noRot="1" noChangeAspect="1" noMove="1" noResize="1" noEditPoints="1" noAdjustHandles="1" noChangeArrowheads="1" noChangeShapeType="1" noTextEdit="1"/>
              </p:cNvSpPr>
              <p:nvPr/>
            </p:nvSpPr>
            <p:spPr>
              <a:xfrm>
                <a:off x="6210108" y="6413264"/>
                <a:ext cx="4422396" cy="461665"/>
              </a:xfrm>
              <a:prstGeom prst="rect">
                <a:avLst/>
              </a:prstGeom>
              <a:blipFill>
                <a:blip r:embed="rId7"/>
                <a:stretch>
                  <a:fillRect l="-2006" t="-8108" b="-27027"/>
                </a:stretch>
              </a:blipFill>
            </p:spPr>
            <p:txBody>
              <a:bodyPr/>
              <a:lstStyle/>
              <a:p>
                <a:r>
                  <a:rPr lang="en-US">
                    <a:noFill/>
                  </a:rPr>
                  <a:t> </a:t>
                </a:r>
              </a:p>
            </p:txBody>
          </p:sp>
        </mc:Fallback>
      </mc:AlternateContent>
    </p:spTree>
    <p:extLst>
      <p:ext uri="{BB962C8B-B14F-4D97-AF65-F5344CB8AC3E}">
        <p14:creationId xmlns:p14="http://schemas.microsoft.com/office/powerpoint/2010/main" val="7598697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7" grpId="0"/>
      <p:bldP spid="15" grpId="0" animBg="1"/>
      <p:bldP spid="16" grpId="0" animBg="1"/>
      <p:bldP spid="17"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8B52B4C6-DA2B-0547-97B0-9A9D90264677}"/>
              </a:ext>
            </a:extLst>
          </p:cNvPr>
          <p:cNvSpPr txBox="1">
            <a:spLocks noChangeArrowheads="1"/>
          </p:cNvSpPr>
          <p:nvPr/>
        </p:nvSpPr>
        <p:spPr bwMode="auto">
          <a:xfrm>
            <a:off x="2276786" y="31132"/>
            <a:ext cx="991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a:pP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Section </a:t>
            </a:r>
            <a:r>
              <a:rPr kumimoji="0" lang="en-US" altLang="en-US" sz="2800" b="1"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panose="020B0600070205080204" pitchFamily="34" charset="-128"/>
                <a:cs typeface="+mn-cs"/>
              </a:rPr>
              <a:t>F6.1</a:t>
            </a:r>
            <a:r>
              <a:rPr kumimoji="0" lang="en-US"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Review</a:t>
            </a:r>
          </a:p>
        </p:txBody>
      </p:sp>
      <p:sp>
        <p:nvSpPr>
          <p:cNvPr id="15364" name="TextBox 1">
            <a:extLst>
              <a:ext uri="{FF2B5EF4-FFF2-40B4-BE49-F238E27FC236}">
                <a16:creationId xmlns:a16="http://schemas.microsoft.com/office/drawing/2014/main" id="{E7CC74F8-45F4-7F42-8935-A4038D39D35A}"/>
              </a:ext>
            </a:extLst>
          </p:cNvPr>
          <p:cNvSpPr txBox="1">
            <a:spLocks noChangeArrowheads="1"/>
          </p:cNvSpPr>
          <p:nvPr/>
        </p:nvSpPr>
        <p:spPr bwMode="auto">
          <a:xfrm>
            <a:off x="2207568" y="1019175"/>
            <a:ext cx="99844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You have completed the </a:t>
            </a: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first Section.</a:t>
            </a:r>
          </a:p>
        </p:txBody>
      </p:sp>
      <p:sp>
        <p:nvSpPr>
          <p:cNvPr id="2" name="TextBox 1">
            <a:extLst>
              <a:ext uri="{FF2B5EF4-FFF2-40B4-BE49-F238E27FC236}">
                <a16:creationId xmlns:a16="http://schemas.microsoft.com/office/drawing/2014/main" id="{680F8782-DF76-DB40-940C-99195A385260}"/>
              </a:ext>
            </a:extLst>
          </p:cNvPr>
          <p:cNvSpPr txBox="1">
            <a:spLocks noChangeArrowheads="1"/>
          </p:cNvSpPr>
          <p:nvPr/>
        </p:nvSpPr>
        <p:spPr bwMode="auto">
          <a:xfrm>
            <a:off x="2242177" y="2192765"/>
            <a:ext cx="9984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If you have completed and understood this </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section,</a:t>
            </a:r>
            <a:b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click</a:t>
            </a:r>
            <a:r>
              <a:rPr kumimoji="0" lang="en-US" altLang="en-US" sz="2400" b="0" i="0" u="none" strike="noStrike" kern="1200" cap="none" spc="0" normalizeH="0" baseline="0" noProof="0" dirty="0" smtClean="0">
                <a:ln>
                  <a:noFill/>
                </a:ln>
                <a:solidFill>
                  <a:srgbClr val="00B050"/>
                </a:solidFill>
                <a:effectLst/>
                <a:uLnTx/>
                <a:uFillTx/>
                <a:latin typeface="Arial" panose="020B0604020202020204" pitchFamily="34" charset="0"/>
                <a:ea typeface="ＭＳ Ｐゴシック" panose="020B0600070205080204" pitchFamily="34" charset="-128"/>
                <a:cs typeface="+mn-cs"/>
              </a:rPr>
              <a:t> </a:t>
            </a:r>
            <a:r>
              <a:rPr kumimoji="0" lang="en-US" altLang="en-US" sz="2400" b="0"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to start the </a:t>
            </a:r>
            <a:r>
              <a:rPr kumimoji="0" lang="en-US" altLang="en-US" sz="2400" b="1" i="0" u="none" strike="noStrike" kern="1200" cap="none" spc="0" normalizeH="0" baseline="0" noProof="0" dirty="0">
                <a:ln>
                  <a:noFill/>
                </a:ln>
                <a:solidFill>
                  <a:srgbClr val="00B050"/>
                </a:solidFill>
                <a:effectLst/>
                <a:uLnTx/>
                <a:uFillTx/>
                <a:latin typeface="Arial" panose="020B0604020202020204" pitchFamily="34" charset="0"/>
                <a:ea typeface="ＭＳ Ｐゴシック" panose="020B0600070205080204" pitchFamily="34" charset="-128"/>
                <a:cs typeface="+mn-cs"/>
              </a:rPr>
              <a:t>next Section.</a:t>
            </a:r>
          </a:p>
        </p:txBody>
      </p:sp>
      <p:sp>
        <p:nvSpPr>
          <p:cNvPr id="3" name="TextBox 2">
            <a:extLst>
              <a:ext uri="{FF2B5EF4-FFF2-40B4-BE49-F238E27FC236}">
                <a16:creationId xmlns:a16="http://schemas.microsoft.com/office/drawing/2014/main" id="{61145AA3-138E-F040-BCA6-F2E25BC3753E}"/>
              </a:ext>
            </a:extLst>
          </p:cNvPr>
          <p:cNvSpPr txBox="1">
            <a:spLocks noChangeArrowheads="1"/>
          </p:cNvSpPr>
          <p:nvPr/>
        </p:nvSpPr>
        <p:spPr bwMode="auto">
          <a:xfrm>
            <a:off x="2207568" y="3776664"/>
            <a:ext cx="9984432"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ctr" defTabSz="449263"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t>If you need more examples and interactive practice, go to</a:t>
            </a:r>
            <a:br>
              <a:rPr kumimoji="0" lang="en-US" altLang="en-US" sz="2400" b="0"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rPr>
            </a:br>
            <a:r>
              <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hlinkClick r:id="rId2"/>
              </a:rPr>
              <a:t>http://szalonta.hu/ske/text/F6/skef6s1.html</a:t>
            </a:r>
            <a:endParaRPr kumimoji="0" lang="en-US" altLang="en-US" sz="2400" b="1" i="0" u="none" strike="noStrike" kern="1200" cap="none" spc="0" normalizeH="0" baseline="0" noProof="0" dirty="0" smtClean="0">
              <a:ln>
                <a:noFill/>
              </a:ln>
              <a:solidFill>
                <a:srgbClr val="FF0000"/>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C00000"/>
              </a:solidFill>
              <a:effectLst/>
              <a:uLnTx/>
              <a:uFillTx/>
              <a:latin typeface="Arial" panose="020B0604020202020204" pitchFamily="34" charset="0"/>
              <a:ea typeface="ＭＳ Ｐゴシック" panose="020B0600070205080204" pitchFamily="34" charset="-128"/>
              <a:cs typeface="+mn-cs"/>
            </a:endParaRPr>
          </a:p>
          <a:p>
            <a:pPr marL="0" marR="0" lvl="0" indent="0" algn="l" defTabSz="449263" rtl="0" eaLnBrk="0" fontAlgn="base" latinLnBrk="0" hangingPunct="0">
              <a:lnSpc>
                <a:spcPct val="100000"/>
              </a:lnSpc>
              <a:spcBef>
                <a:spcPct val="0"/>
              </a:spcBef>
              <a:spcAft>
                <a:spcPct val="0"/>
              </a:spcAft>
              <a:buClrTx/>
              <a:buSzTx/>
              <a:buFontTx/>
              <a:buNone/>
              <a:tabLst/>
              <a:defRPr/>
            </a:pPr>
            <a:endParaRPr kumimoji="0" lang="en-US" altLang="en-US" sz="2000" b="1" i="0" u="none" strike="noStrike" kern="1200" cap="none" spc="0" normalizeH="0" baseline="0" noProof="0" dirty="0">
              <a:ln>
                <a:noFill/>
              </a:ln>
              <a:solidFill>
                <a:srgbClr val="FF0000"/>
              </a:solidFill>
              <a:effectLst/>
              <a:uLnTx/>
              <a:uFillTx/>
              <a:latin typeface="Arial" panose="020B0604020202020204" pitchFamily="34" charset="0"/>
              <a:ea typeface="ＭＳ Ｐゴシック" panose="020B0600070205080204" pitchFamily="34" charset="-128"/>
              <a:cs typeface="+mn-cs"/>
            </a:endParaRPr>
          </a:p>
        </p:txBody>
      </p:sp>
      <p:sp>
        <p:nvSpPr>
          <p:cNvPr id="8" name="TextBox 7">
            <a:extLst>
              <a:ext uri="{FF2B5EF4-FFF2-40B4-BE49-F238E27FC236}">
                <a16:creationId xmlns:a16="http://schemas.microsoft.com/office/drawing/2014/main" id="{51795AB3-9361-A14E-B00B-69D3DC525EC5}"/>
              </a:ext>
            </a:extLst>
          </p:cNvPr>
          <p:cNvSpPr txBox="1">
            <a:spLocks noChangeArrowheads="1"/>
          </p:cNvSpPr>
          <p:nvPr/>
        </p:nvSpPr>
        <p:spPr bwMode="auto">
          <a:xfrm>
            <a:off x="-136214" y="44636"/>
            <a:ext cx="2413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STRAND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Unit F6 </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a:p>
            <a:pPr marL="0" marR="0" lvl="0" indent="0" algn="ctr" defTabSz="449263" rtl="0" eaLnBrk="0" fontAlgn="base" latinLnBrk="0" hangingPunct="0">
              <a:lnSpc>
                <a:spcPct val="100000"/>
              </a:lnSpc>
              <a:spcBef>
                <a:spcPct val="0"/>
              </a:spcBef>
              <a:spcAft>
                <a:spcPts val="600"/>
              </a:spcAft>
              <a:buClrTx/>
              <a:buSzTx/>
              <a:buFontTx/>
              <a:buNone/>
              <a:tabLst/>
              <a:defRPr/>
            </a:pPr>
            <a:r>
              <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rPr>
              <a:t>Section </a:t>
            </a:r>
            <a:r>
              <a:rPr kumimoji="0" lang="en-US" altLang="en-US" sz="2000" b="1" i="0" u="none" strike="noStrike" kern="1200" cap="none" spc="0" normalizeH="0" baseline="0" noProof="0" dirty="0" smtClean="0">
                <a:ln>
                  <a:noFill/>
                </a:ln>
                <a:solidFill>
                  <a:prstClr val="white"/>
                </a:solidFill>
                <a:effectLst/>
                <a:uLnTx/>
                <a:uFillTx/>
                <a:latin typeface="Arial" panose="020B0604020202020204" pitchFamily="34" charset="0"/>
                <a:ea typeface="ＭＳ Ｐゴシック" panose="020B0600070205080204" pitchFamily="34" charset="-128"/>
                <a:cs typeface="+mn-cs"/>
              </a:rPr>
              <a:t>F6.1</a:t>
            </a:r>
            <a:endParaRPr kumimoji="0" lang="en-US"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8893682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26956" y="28301"/>
            <a:ext cx="99650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Solution of Linear Inequalities</a:t>
            </a:r>
          </a:p>
        </p:txBody>
      </p:sp>
      <p:sp>
        <p:nvSpPr>
          <p:cNvPr id="24" name="TextBox 7">
            <a:extLst>
              <a:ext uri="{FF2B5EF4-FFF2-40B4-BE49-F238E27FC236}">
                <a16:creationId xmlns:a16="http://schemas.microsoft.com/office/drawing/2014/main" id="{386AEC84-E9F4-084F-ACBD-8105C8497B56}"/>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a:t>
            </a:r>
            <a:r>
              <a:rPr lang="en-US" altLang="en-US" b="1" dirty="0" smtClean="0">
                <a:solidFill>
                  <a:prstClr val="white"/>
                </a:solidFill>
              </a:rPr>
              <a:t>F6.2</a:t>
            </a:r>
            <a:endParaRPr lang="en-US" altLang="en-US" b="1" dirty="0">
              <a:solidFill>
                <a:prstClr val="white"/>
              </a:solidFill>
            </a:endParaRPr>
          </a:p>
        </p:txBody>
      </p:sp>
      <p:sp>
        <p:nvSpPr>
          <p:cNvPr id="2" name="TextBox 1">
            <a:extLst>
              <a:ext uri="{FF2B5EF4-FFF2-40B4-BE49-F238E27FC236}">
                <a16:creationId xmlns:a16="http://schemas.microsoft.com/office/drawing/2014/main" id="{DE9E45AC-5728-4D44-9E83-C3FB6D4D7174}"/>
              </a:ext>
            </a:extLst>
          </p:cNvPr>
          <p:cNvSpPr txBox="1"/>
          <p:nvPr/>
        </p:nvSpPr>
        <p:spPr>
          <a:xfrm>
            <a:off x="3249038" y="724747"/>
            <a:ext cx="7776864" cy="830997"/>
          </a:xfrm>
          <a:prstGeom prst="rect">
            <a:avLst/>
          </a:prstGeom>
          <a:noFill/>
        </p:spPr>
        <p:txBody>
          <a:bodyPr wrap="square" rtlCol="0">
            <a:spAutoFit/>
          </a:bodyPr>
          <a:lstStyle/>
          <a:p>
            <a:pPr algn="ctr"/>
            <a:r>
              <a:rPr lang="en-US" sz="2400" dirty="0"/>
              <a:t>We can solve linear inequalities in a similar way to linear equations as we see in the following  examples. </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E35C846-C697-CF41-A16D-81671A5E6B06}"/>
                  </a:ext>
                </a:extLst>
              </p:cNvPr>
              <p:cNvSpPr txBox="1"/>
              <p:nvPr/>
            </p:nvSpPr>
            <p:spPr>
              <a:xfrm>
                <a:off x="2402248" y="1555744"/>
                <a:ext cx="9427756" cy="907941"/>
              </a:xfrm>
              <a:prstGeom prst="rect">
                <a:avLst/>
              </a:prstGeom>
              <a:noFill/>
            </p:spPr>
            <p:txBody>
              <a:bodyPr wrap="square" rtlCol="0">
                <a:spAutoFit/>
              </a:bodyPr>
              <a:lstStyle/>
              <a:p>
                <a:pPr>
                  <a:spcAft>
                    <a:spcPts val="600"/>
                  </a:spcAft>
                </a:pPr>
                <a:r>
                  <a:rPr lang="en-US" sz="2400" b="1" dirty="0"/>
                  <a:t>Example </a:t>
                </a:r>
              </a:p>
              <a:p>
                <a:r>
                  <a:rPr lang="en-US" sz="2400" dirty="0"/>
                  <a:t>Solve the inequality  </a:t>
                </a:r>
                <a14:m>
                  <m:oMath xmlns:m="http://schemas.openxmlformats.org/officeDocument/2006/math">
                    <m:r>
                      <a:rPr lang="en-GB" sz="2400" b="0" i="1" smtClean="0">
                        <a:latin typeface="Cambria Math" panose="02040503050406030204" pitchFamily="18" charset="0"/>
                      </a:rPr>
                      <m:t>6</m:t>
                    </m:r>
                    <m:r>
                      <a:rPr lang="en-GB" sz="2400" b="0" i="1" smtClean="0">
                        <a:latin typeface="Cambria Math" panose="02040503050406030204" pitchFamily="18" charset="0"/>
                      </a:rPr>
                      <m:t>𝑥</m:t>
                    </m:r>
                    <m:r>
                      <a:rPr lang="en-GB" sz="2400" b="0" i="1" smtClean="0">
                        <a:latin typeface="Cambria Math" panose="02040503050406030204" pitchFamily="18" charset="0"/>
                      </a:rPr>
                      <m:t>−7≤5</m:t>
                    </m:r>
                  </m:oMath>
                </a14:m>
                <a:r>
                  <a:rPr lang="en-US" sz="2400" dirty="0"/>
                  <a:t> and illustrate this on a number line.</a:t>
                </a:r>
              </a:p>
            </p:txBody>
          </p:sp>
        </mc:Choice>
        <mc:Fallback xmlns="">
          <p:sp>
            <p:nvSpPr>
              <p:cNvPr id="3" name="TextBox 2">
                <a:extLst>
                  <a:ext uri="{FF2B5EF4-FFF2-40B4-BE49-F238E27FC236}">
                    <a16:creationId xmlns:a16="http://schemas.microsoft.com/office/drawing/2014/main" id="{1E35C846-C697-CF41-A16D-81671A5E6B06}"/>
                  </a:ext>
                </a:extLst>
              </p:cNvPr>
              <p:cNvSpPr txBox="1">
                <a:spLocks noRot="1" noChangeAspect="1" noMove="1" noResize="1" noEditPoints="1" noAdjustHandles="1" noChangeArrowheads="1" noChangeShapeType="1" noTextEdit="1"/>
              </p:cNvSpPr>
              <p:nvPr/>
            </p:nvSpPr>
            <p:spPr>
              <a:xfrm>
                <a:off x="2402248" y="1555744"/>
                <a:ext cx="9427756" cy="907941"/>
              </a:xfrm>
              <a:prstGeom prst="rect">
                <a:avLst/>
              </a:prstGeom>
              <a:blipFill>
                <a:blip r:embed="rId3"/>
                <a:stretch>
                  <a:fillRect l="-942" t="-4110" b="-1369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581B3405-A2A8-2445-8832-48D4720B2C1A}"/>
                  </a:ext>
                </a:extLst>
              </p:cNvPr>
              <p:cNvSpPr txBox="1"/>
              <p:nvPr/>
            </p:nvSpPr>
            <p:spPr>
              <a:xfrm>
                <a:off x="2423592" y="2463685"/>
                <a:ext cx="9427756" cy="2831544"/>
              </a:xfrm>
              <a:prstGeom prst="rect">
                <a:avLst/>
              </a:prstGeom>
              <a:noFill/>
            </p:spPr>
            <p:txBody>
              <a:bodyPr wrap="square" rtlCol="0">
                <a:spAutoFit/>
              </a:bodyPr>
              <a:lstStyle/>
              <a:p>
                <a:r>
                  <a:rPr lang="en-US" sz="2400" b="1" dirty="0"/>
                  <a:t>Solution</a:t>
                </a:r>
              </a:p>
              <a:p>
                <a:r>
                  <a:rPr lang="en-US" sz="2400" dirty="0">
                    <a:solidFill>
                      <a:srgbClr val="FF0000"/>
                    </a:solidFill>
                  </a:rPr>
                  <a:t>We can first add 7 to both sides of the inequality:</a:t>
                </a:r>
              </a:p>
              <a:p>
                <a:pPr>
                  <a:spcAft>
                    <a:spcPts val="300"/>
                  </a:spcAft>
                </a:pPr>
                <a:r>
                  <a:rPr lang="en-US"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6</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−7≤5</m:t>
                    </m:r>
                  </m:oMath>
                </a14:m>
                <a:endParaRPr lang="en-US" sz="2400" dirty="0">
                  <a:solidFill>
                    <a:srgbClr val="FF0000"/>
                  </a:solidFill>
                </a:endParaRPr>
              </a:p>
              <a:p>
                <a:pPr>
                  <a:spcAft>
                    <a:spcPts val="300"/>
                  </a:spcAft>
                </a:pPr>
                <a:r>
                  <a:rPr lang="en-US" dirty="0">
                    <a:solidFill>
                      <a:srgbClr val="FF0000"/>
                    </a:solidFill>
                  </a:rPr>
                  <a:t> 				     </a:t>
                </a:r>
                <a14:m>
                  <m:oMath xmlns:m="http://schemas.openxmlformats.org/officeDocument/2006/math">
                    <m:r>
                      <a:rPr lang="en-GB" sz="2400" i="1">
                        <a:solidFill>
                          <a:srgbClr val="FF0000"/>
                        </a:solidFill>
                        <a:latin typeface="Cambria Math" panose="02040503050406030204" pitchFamily="18" charset="0"/>
                      </a:rPr>
                      <m:t>6</m:t>
                    </m:r>
                    <m:r>
                      <a:rPr lang="en-GB" sz="2400" i="1">
                        <a:solidFill>
                          <a:srgbClr val="FF0000"/>
                        </a:solidFill>
                        <a:latin typeface="Cambria Math" panose="02040503050406030204" pitchFamily="18" charset="0"/>
                      </a:rPr>
                      <m:t>𝑥</m:t>
                    </m:r>
                    <m:r>
                      <a:rPr lang="en-GB" sz="2400" i="1">
                        <a:solidFill>
                          <a:srgbClr val="FF0000"/>
                        </a:solidFill>
                        <a:latin typeface="Cambria Math" panose="02040503050406030204" pitchFamily="18" charset="0"/>
                      </a:rPr>
                      <m:t>−7+7≤5</m:t>
                    </m:r>
                    <m:r>
                      <a:rPr lang="en-GB" sz="2400" b="0" i="0" smtClean="0">
                        <a:solidFill>
                          <a:srgbClr val="FF0000"/>
                        </a:solidFill>
                        <a:latin typeface="Cambria Math" panose="02040503050406030204" pitchFamily="18" charset="0"/>
                      </a:rPr>
                      <m:t>+7</m:t>
                    </m:r>
                  </m:oMath>
                </a14:m>
                <a:endParaRPr lang="en-GB" sz="2400" b="0" dirty="0">
                  <a:solidFill>
                    <a:srgbClr val="FF0000"/>
                  </a:solidFill>
                </a:endParaRPr>
              </a:p>
              <a:p>
                <a:pPr>
                  <a:spcAft>
                    <a:spcPts val="300"/>
                  </a:spcAft>
                </a:pPr>
                <a14:m>
                  <m:oMath xmlns:m="http://schemas.openxmlformats.org/officeDocument/2006/math">
                    <m:r>
                      <a:rPr lang="en-GB" sz="2400" b="0" i="1" smtClean="0">
                        <a:solidFill>
                          <a:srgbClr val="FF0000"/>
                        </a:solidFill>
                        <a:latin typeface="Cambria Math" panose="02040503050406030204" pitchFamily="18" charset="0"/>
                      </a:rPr>
                      <m:t>                                        </m:t>
                    </m:r>
                    <m:r>
                      <a:rPr lang="en-GB" sz="2400" i="1">
                        <a:solidFill>
                          <a:srgbClr val="FF0000"/>
                        </a:solidFill>
                        <a:latin typeface="Cambria Math" panose="02040503050406030204" pitchFamily="18" charset="0"/>
                      </a:rPr>
                      <m:t>6</m:t>
                    </m:r>
                    <m:r>
                      <a:rPr lang="en-GB" sz="2400" i="1">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+0</m:t>
                    </m:r>
                    <m:r>
                      <a:rPr lang="en-GB" sz="2400" i="1">
                        <a:solidFill>
                          <a:srgbClr val="FF0000"/>
                        </a:solidFill>
                        <a:latin typeface="Cambria Math" panose="02040503050406030204" pitchFamily="18" charset="0"/>
                      </a:rPr>
                      <m:t>≤</m:t>
                    </m:r>
                    <m:r>
                      <a:rPr lang="en-GB" sz="2400" b="0" i="1" smtClean="0">
                        <a:solidFill>
                          <a:srgbClr val="FF0000"/>
                        </a:solidFill>
                        <a:latin typeface="Cambria Math" panose="02040503050406030204" pitchFamily="18" charset="0"/>
                      </a:rPr>
                      <m:t>12</m:t>
                    </m:r>
                  </m:oMath>
                </a14:m>
                <a:r>
                  <a:rPr lang="en-US" sz="2400" dirty="0">
                    <a:solidFill>
                      <a:srgbClr val="FF0000"/>
                    </a:solidFill>
                  </a:rPr>
                  <a:t> </a:t>
                </a:r>
              </a:p>
              <a:p>
                <a:pPr>
                  <a:spcAft>
                    <a:spcPts val="300"/>
                  </a:spcAft>
                </a:pPr>
                <a:r>
                  <a:rPr lang="en-US" sz="2400" dirty="0">
                    <a:solidFill>
                      <a:srgbClr val="FF0000"/>
                    </a:solidFill>
                  </a:rPr>
                  <a:t>                                      </a:t>
                </a:r>
                <a14:m>
                  <m:oMath xmlns:m="http://schemas.openxmlformats.org/officeDocument/2006/math">
                    <m:r>
                      <a:rPr lang="en-GB" sz="2400" b="0" i="1" smtClean="0">
                        <a:solidFill>
                          <a:srgbClr val="FF0000"/>
                        </a:solidFill>
                        <a:latin typeface="Cambria Math" panose="02040503050406030204" pitchFamily="18" charset="0"/>
                      </a:rPr>
                      <m:t>6</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≤12</m:t>
                    </m:r>
                  </m:oMath>
                </a14:m>
                <a:endParaRPr lang="en-GB" sz="2400" b="0" dirty="0">
                  <a:solidFill>
                    <a:srgbClr val="FF0000"/>
                  </a:solidFill>
                </a:endParaRPr>
              </a:p>
              <a:p>
                <a:r>
                  <a:rPr lang="en-US" sz="2400" dirty="0">
                    <a:solidFill>
                      <a:srgbClr val="FF0000"/>
                    </a:solidFill>
                  </a:rPr>
                  <a:t> and dividing by 6, gives the solution </a:t>
                </a:r>
                <a14:m>
                  <m:oMath xmlns:m="http://schemas.openxmlformats.org/officeDocument/2006/math">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≤2</m:t>
                    </m:r>
                    <m:r>
                      <a:rPr lang="en-GB" sz="2400" b="0" i="0" smtClean="0">
                        <a:solidFill>
                          <a:srgbClr val="FF0000"/>
                        </a:solidFill>
                        <a:latin typeface="Cambria Math" panose="02040503050406030204" pitchFamily="18" charset="0"/>
                      </a:rPr>
                      <m:t>.</m:t>
                    </m:r>
                  </m:oMath>
                </a14:m>
                <a:r>
                  <a:rPr lang="en-US" sz="2400" dirty="0">
                    <a:solidFill>
                      <a:srgbClr val="FF0000"/>
                    </a:solidFill>
                  </a:rPr>
                  <a:t>         </a:t>
                </a:r>
              </a:p>
            </p:txBody>
          </p:sp>
        </mc:Choice>
        <mc:Fallback xmlns="">
          <p:sp>
            <p:nvSpPr>
              <p:cNvPr id="4" name="TextBox 3">
                <a:extLst>
                  <a:ext uri="{FF2B5EF4-FFF2-40B4-BE49-F238E27FC236}">
                    <a16:creationId xmlns:a16="http://schemas.microsoft.com/office/drawing/2014/main" id="{581B3405-A2A8-2445-8832-48D4720B2C1A}"/>
                  </a:ext>
                </a:extLst>
              </p:cNvPr>
              <p:cNvSpPr txBox="1">
                <a:spLocks noRot="1" noChangeAspect="1" noMove="1" noResize="1" noEditPoints="1" noAdjustHandles="1" noChangeArrowheads="1" noChangeShapeType="1" noTextEdit="1"/>
              </p:cNvSpPr>
              <p:nvPr/>
            </p:nvSpPr>
            <p:spPr>
              <a:xfrm>
                <a:off x="2423592" y="2463685"/>
                <a:ext cx="9427756" cy="2831544"/>
              </a:xfrm>
              <a:prstGeom prst="rect">
                <a:avLst/>
              </a:prstGeom>
              <a:blipFill>
                <a:blip r:embed="rId4"/>
                <a:stretch>
                  <a:fillRect l="-942" t="-1339" b="-3571"/>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BF7E41C5-4814-824C-B6F6-99C4805FF90B}"/>
              </a:ext>
            </a:extLst>
          </p:cNvPr>
          <p:cNvPicPr>
            <a:picLocks noChangeAspect="1"/>
          </p:cNvPicPr>
          <p:nvPr/>
        </p:nvPicPr>
        <p:blipFill>
          <a:blip r:embed="rId5"/>
          <a:stretch>
            <a:fillRect/>
          </a:stretch>
        </p:blipFill>
        <p:spPr>
          <a:xfrm>
            <a:off x="3647728" y="5731959"/>
            <a:ext cx="6735419" cy="1097740"/>
          </a:xfrm>
          <a:prstGeom prst="rect">
            <a:avLst/>
          </a:prstGeom>
        </p:spPr>
      </p:pic>
      <p:sp>
        <p:nvSpPr>
          <p:cNvPr id="5" name="TextBox 4">
            <a:extLst>
              <a:ext uri="{FF2B5EF4-FFF2-40B4-BE49-F238E27FC236}">
                <a16:creationId xmlns:a16="http://schemas.microsoft.com/office/drawing/2014/main" id="{D0668AAF-1F2A-F44D-A019-A6CE912906AA}"/>
              </a:ext>
            </a:extLst>
          </p:cNvPr>
          <p:cNvSpPr txBox="1"/>
          <p:nvPr/>
        </p:nvSpPr>
        <p:spPr>
          <a:xfrm>
            <a:off x="2495600" y="5295229"/>
            <a:ext cx="6552728" cy="461665"/>
          </a:xfrm>
          <a:prstGeom prst="rect">
            <a:avLst/>
          </a:prstGeom>
          <a:noFill/>
        </p:spPr>
        <p:txBody>
          <a:bodyPr wrap="square" rtlCol="0">
            <a:spAutoFit/>
          </a:bodyPr>
          <a:lstStyle/>
          <a:p>
            <a:r>
              <a:rPr lang="en-US" sz="2400" dirty="0">
                <a:solidFill>
                  <a:srgbClr val="FF0000"/>
                </a:solidFill>
              </a:rPr>
              <a:t>This is shown on the number line below:</a:t>
            </a:r>
          </a:p>
        </p:txBody>
      </p:sp>
      <p:sp>
        <p:nvSpPr>
          <p:cNvPr id="9" name="Oval 8">
            <a:extLst>
              <a:ext uri="{FF2B5EF4-FFF2-40B4-BE49-F238E27FC236}">
                <a16:creationId xmlns:a16="http://schemas.microsoft.com/office/drawing/2014/main" id="{AB62BFA0-F6CF-ED47-8A31-1F683F667ABF}"/>
              </a:ext>
            </a:extLst>
          </p:cNvPr>
          <p:cNvSpPr/>
          <p:nvPr/>
        </p:nvSpPr>
        <p:spPr bwMode="auto">
          <a:xfrm>
            <a:off x="7081086" y="5908822"/>
            <a:ext cx="216025" cy="203847"/>
          </a:xfrm>
          <a:prstGeom prst="ellipse">
            <a:avLst/>
          </a:prstGeom>
          <a:solidFill>
            <a:srgbClr val="FF0000"/>
          </a:solid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10" name="Straight Arrow Connector 9">
            <a:extLst>
              <a:ext uri="{FF2B5EF4-FFF2-40B4-BE49-F238E27FC236}">
                <a16:creationId xmlns:a16="http://schemas.microsoft.com/office/drawing/2014/main" id="{9782AF4A-48CE-8D47-B2A3-A81274F6E3CA}"/>
              </a:ext>
            </a:extLst>
          </p:cNvPr>
          <p:cNvCxnSpPr>
            <a:cxnSpLocks/>
          </p:cNvCxnSpPr>
          <p:nvPr/>
        </p:nvCxnSpPr>
        <p:spPr bwMode="auto">
          <a:xfrm flipH="1">
            <a:off x="3791744" y="6021288"/>
            <a:ext cx="3289342" cy="0"/>
          </a:xfrm>
          <a:prstGeom prst="straightConnector1">
            <a:avLst/>
          </a:prstGeom>
          <a:solidFill>
            <a:srgbClr val="00B8FF"/>
          </a:solidFill>
          <a:ln w="3810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0378759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73" name="TextBox 2"/>
          <p:cNvSpPr txBox="1">
            <a:spLocks noChangeArrowheads="1"/>
          </p:cNvSpPr>
          <p:nvPr/>
        </p:nvSpPr>
        <p:spPr bwMode="auto">
          <a:xfrm>
            <a:off x="2207260" y="0"/>
            <a:ext cx="998474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buClr>
                <a:srgbClr val="000000"/>
              </a:buClr>
              <a:buSzPct val="100000"/>
              <a:buFont typeface="Times New Roman" panose="02020603050405020304" pitchFamily="18" charset="0"/>
              <a:buNone/>
            </a:pPr>
            <a:r>
              <a:rPr lang="en-US" altLang="en-US" sz="2800" b="1" dirty="0"/>
              <a:t>More Examples</a:t>
            </a:r>
          </a:p>
        </p:txBody>
      </p:sp>
      <p:sp>
        <p:nvSpPr>
          <p:cNvPr id="29" name="TextBox 7">
            <a:extLst>
              <a:ext uri="{FF2B5EF4-FFF2-40B4-BE49-F238E27FC236}">
                <a16:creationId xmlns:a16="http://schemas.microsoft.com/office/drawing/2014/main" id="{1424C8CF-F6B5-9548-ADCE-457046F65E84}"/>
              </a:ext>
            </a:extLst>
          </p:cNvPr>
          <p:cNvSpPr txBox="1">
            <a:spLocks noChangeArrowheads="1"/>
          </p:cNvSpPr>
          <p:nvPr/>
        </p:nvSpPr>
        <p:spPr bwMode="auto">
          <a:xfrm>
            <a:off x="0" y="115888"/>
            <a:ext cx="2207568"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lvl="0" algn="ctr">
              <a:spcAft>
                <a:spcPts val="600"/>
              </a:spcAft>
              <a:defRPr/>
            </a:pPr>
            <a:r>
              <a:rPr lang="en-US" altLang="en-US" b="1" dirty="0">
                <a:solidFill>
                  <a:prstClr val="white"/>
                </a:solidFill>
              </a:rPr>
              <a:t>STRAND F</a:t>
            </a:r>
          </a:p>
          <a:p>
            <a:pPr lvl="0" algn="ctr">
              <a:spcAft>
                <a:spcPts val="600"/>
              </a:spcAft>
              <a:defRPr/>
            </a:pPr>
            <a:r>
              <a:rPr lang="en-US" altLang="en-US" b="1" dirty="0">
                <a:solidFill>
                  <a:prstClr val="white"/>
                </a:solidFill>
              </a:rPr>
              <a:t>Unit F6 </a:t>
            </a:r>
          </a:p>
          <a:p>
            <a:pPr lvl="0" algn="ctr">
              <a:spcAft>
                <a:spcPts val="600"/>
              </a:spcAft>
              <a:defRPr/>
            </a:pPr>
            <a:r>
              <a:rPr lang="en-US" altLang="en-US" b="1" dirty="0">
                <a:solidFill>
                  <a:prstClr val="white"/>
                </a:solidFill>
              </a:rPr>
              <a:t>Section F6.2</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BB9E2313-A99E-AA47-A7B5-10769359C893}"/>
                  </a:ext>
                </a:extLst>
              </p:cNvPr>
              <p:cNvSpPr txBox="1"/>
              <p:nvPr/>
            </p:nvSpPr>
            <p:spPr>
              <a:xfrm>
                <a:off x="2423592" y="745817"/>
                <a:ext cx="8496944" cy="461665"/>
              </a:xfrm>
              <a:prstGeom prst="rect">
                <a:avLst/>
              </a:prstGeom>
              <a:noFill/>
            </p:spPr>
            <p:txBody>
              <a:bodyPr wrap="square" rtlCol="0">
                <a:spAutoFit/>
              </a:bodyPr>
              <a:lstStyle/>
              <a:p>
                <a:r>
                  <a:rPr lang="en-US" sz="2400" b="1" dirty="0"/>
                  <a:t>Example</a:t>
                </a:r>
                <a:r>
                  <a:rPr lang="en-US" sz="2400" dirty="0"/>
                  <a:t>: Solve the inequality </a:t>
                </a:r>
                <a14:m>
                  <m:oMath xmlns:m="http://schemas.openxmlformats.org/officeDocument/2006/math">
                    <m:r>
                      <a:rPr lang="en-GB" sz="2400" b="0" i="1" smtClean="0">
                        <a:latin typeface="Cambria Math" panose="02040503050406030204" pitchFamily="18" charset="0"/>
                      </a:rPr>
                      <m:t>4</m:t>
                    </m:r>
                    <m:d>
                      <m:dPr>
                        <m:ctrlPr>
                          <a:rPr lang="en-GB" sz="2400" b="0" i="1" smtClean="0">
                            <a:latin typeface="Cambria Math" panose="02040503050406030204" pitchFamily="18" charset="0"/>
                          </a:rPr>
                        </m:ctrlPr>
                      </m:dPr>
                      <m:e>
                        <m:r>
                          <a:rPr lang="en-GB" sz="2400" b="0" i="1" smtClean="0">
                            <a:latin typeface="Cambria Math" panose="02040503050406030204" pitchFamily="18" charset="0"/>
                          </a:rPr>
                          <m:t>𝑥</m:t>
                        </m:r>
                        <m:r>
                          <a:rPr lang="en-GB" sz="2400" b="0" i="1" smtClean="0">
                            <a:latin typeface="Cambria Math" panose="02040503050406030204" pitchFamily="18" charset="0"/>
                          </a:rPr>
                          <m:t>−2</m:t>
                        </m:r>
                      </m:e>
                    </m:d>
                    <m:r>
                      <a:rPr lang="en-GB" sz="2400" b="0" i="1" smtClean="0">
                        <a:latin typeface="Cambria Math" panose="02040503050406030204" pitchFamily="18" charset="0"/>
                      </a:rPr>
                      <m:t>&gt;20</m:t>
                    </m:r>
                  </m:oMath>
                </a14:m>
                <a:endParaRPr lang="en-US" sz="2400" dirty="0"/>
              </a:p>
            </p:txBody>
          </p:sp>
        </mc:Choice>
        <mc:Fallback xmlns="">
          <p:sp>
            <p:nvSpPr>
              <p:cNvPr id="2" name="TextBox 1">
                <a:extLst>
                  <a:ext uri="{FF2B5EF4-FFF2-40B4-BE49-F238E27FC236}">
                    <a16:creationId xmlns:a16="http://schemas.microsoft.com/office/drawing/2014/main" id="{BB9E2313-A99E-AA47-A7B5-10769359C893}"/>
                  </a:ext>
                </a:extLst>
              </p:cNvPr>
              <p:cNvSpPr txBox="1">
                <a:spLocks noRot="1" noChangeAspect="1" noMove="1" noResize="1" noEditPoints="1" noAdjustHandles="1" noChangeArrowheads="1" noChangeShapeType="1" noTextEdit="1"/>
              </p:cNvSpPr>
              <p:nvPr/>
            </p:nvSpPr>
            <p:spPr>
              <a:xfrm>
                <a:off x="2423592" y="745817"/>
                <a:ext cx="8496944" cy="461665"/>
              </a:xfrm>
              <a:prstGeom prst="rect">
                <a:avLst/>
              </a:prstGeom>
              <a:blipFill>
                <a:blip r:embed="rId3"/>
                <a:stretch>
                  <a:fillRect l="-1045" t="-10811" b="-270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8C3A395-8AA5-8C4E-A850-E2EA282BA8B4}"/>
                  </a:ext>
                </a:extLst>
              </p:cNvPr>
              <p:cNvSpPr txBox="1"/>
              <p:nvPr/>
            </p:nvSpPr>
            <p:spPr>
              <a:xfrm>
                <a:off x="2432713" y="1324409"/>
                <a:ext cx="8712968" cy="1277273"/>
              </a:xfrm>
              <a:prstGeom prst="rect">
                <a:avLst/>
              </a:prstGeom>
              <a:noFill/>
            </p:spPr>
            <p:txBody>
              <a:bodyPr wrap="square" rtlCol="0">
                <a:spAutoFit/>
              </a:bodyPr>
              <a:lstStyle/>
              <a:p>
                <a:pPr>
                  <a:spcAft>
                    <a:spcPts val="300"/>
                  </a:spcAft>
                </a:pPr>
                <a:r>
                  <a:rPr lang="en-US" sz="2400" b="1" dirty="0"/>
                  <a:t>Solution:</a:t>
                </a:r>
                <a:r>
                  <a:rPr lang="en-US" sz="2400" dirty="0"/>
                  <a:t> </a:t>
                </a:r>
                <a:r>
                  <a:rPr lang="en-US" sz="2400" dirty="0">
                    <a:solidFill>
                      <a:srgbClr val="FF0000"/>
                    </a:solidFill>
                  </a:rPr>
                  <a:t>Divide both sides by 4 to give </a:t>
                </a:r>
              </a:p>
              <a:p>
                <a:pPr>
                  <a:spcAft>
                    <a:spcPts val="300"/>
                  </a:spcAft>
                </a:pPr>
                <a14:m>
                  <m:oMathPara xmlns:m="http://schemas.openxmlformats.org/officeDocument/2006/math">
                    <m:oMathParaPr>
                      <m:jc m:val="centerGroup"/>
                    </m:oMathParaPr>
                    <m:oMath xmlns:m="http://schemas.openxmlformats.org/officeDocument/2006/math">
                      <m:r>
                        <a:rPr lang="en-GB" sz="2400" b="0" i="1"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−2&gt;5</m:t>
                      </m:r>
                    </m:oMath>
                  </m:oMathPara>
                </a14:m>
                <a:endParaRPr lang="en-US" sz="2400" dirty="0">
                  <a:solidFill>
                    <a:srgbClr val="FF0000"/>
                  </a:solidFill>
                </a:endParaRPr>
              </a:p>
              <a:p>
                <a:pPr>
                  <a:spcAft>
                    <a:spcPts val="300"/>
                  </a:spcAft>
                </a:pPr>
                <a:r>
                  <a:rPr lang="en-US" sz="2400" dirty="0">
                    <a:solidFill>
                      <a:srgbClr val="FF0000"/>
                    </a:solidFill>
                  </a:rPr>
                  <a:t>Adding 2 to both sides:   </a:t>
                </a:r>
                <a14:m>
                  <m:oMath xmlns:m="http://schemas.openxmlformats.org/officeDocument/2006/math">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−2+2&gt;5</m:t>
                    </m:r>
                    <m:r>
                      <a:rPr lang="en-GB" sz="2400" b="0" i="0"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ea typeface="Cambria Math" panose="02040503050406030204" pitchFamily="18" charset="0"/>
                      </a:rPr>
                      <m:t>⟹</m:t>
                    </m:r>
                    <m:r>
                      <a:rPr lang="en-GB" sz="2400" b="0" i="0"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&gt;5</m:t>
                    </m:r>
                  </m:oMath>
                </a14:m>
                <a:endParaRPr lang="en-US" sz="2400" dirty="0"/>
              </a:p>
            </p:txBody>
          </p:sp>
        </mc:Choice>
        <mc:Fallback xmlns="">
          <p:sp>
            <p:nvSpPr>
              <p:cNvPr id="3" name="TextBox 2">
                <a:extLst>
                  <a:ext uri="{FF2B5EF4-FFF2-40B4-BE49-F238E27FC236}">
                    <a16:creationId xmlns:a16="http://schemas.microsoft.com/office/drawing/2014/main" id="{78C3A395-8AA5-8C4E-A850-E2EA282BA8B4}"/>
                  </a:ext>
                </a:extLst>
              </p:cNvPr>
              <p:cNvSpPr txBox="1">
                <a:spLocks noRot="1" noChangeAspect="1" noMove="1" noResize="1" noEditPoints="1" noAdjustHandles="1" noChangeArrowheads="1" noChangeShapeType="1" noTextEdit="1"/>
              </p:cNvSpPr>
              <p:nvPr/>
            </p:nvSpPr>
            <p:spPr>
              <a:xfrm>
                <a:off x="2432713" y="1324409"/>
                <a:ext cx="8712968" cy="1277273"/>
              </a:xfrm>
              <a:prstGeom prst="rect">
                <a:avLst/>
              </a:prstGeom>
              <a:blipFill>
                <a:blip r:embed="rId4"/>
                <a:stretch>
                  <a:fillRect l="-1312" t="-2941" b="-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919892E-BAB1-ED45-92A0-A99208141603}"/>
                  </a:ext>
                </a:extLst>
              </p:cNvPr>
              <p:cNvSpPr txBox="1"/>
              <p:nvPr/>
            </p:nvSpPr>
            <p:spPr>
              <a:xfrm>
                <a:off x="2432713" y="2696190"/>
                <a:ext cx="9649072" cy="830997"/>
              </a:xfrm>
              <a:prstGeom prst="rect">
                <a:avLst/>
              </a:prstGeom>
              <a:noFill/>
            </p:spPr>
            <p:txBody>
              <a:bodyPr wrap="square" rtlCol="0">
                <a:spAutoFit/>
              </a:bodyPr>
              <a:lstStyle/>
              <a:p>
                <a:r>
                  <a:rPr lang="en-US" sz="2400" b="1" dirty="0"/>
                  <a:t>Example </a:t>
                </a:r>
              </a:p>
              <a:p>
                <a:r>
                  <a:rPr lang="en-US" sz="2400" dirty="0"/>
                  <a:t>Solve   </a:t>
                </a:r>
                <a14:m>
                  <m:oMath xmlns:m="http://schemas.openxmlformats.org/officeDocument/2006/math">
                    <m:r>
                      <a:rPr lang="en-GB" sz="2400" b="0" i="1" smtClean="0">
                        <a:latin typeface="Cambria Math" panose="02040503050406030204" pitchFamily="18" charset="0"/>
                      </a:rPr>
                      <m:t>−10&lt;6</m:t>
                    </m:r>
                    <m:r>
                      <a:rPr lang="en-GB" sz="2400" b="0" i="1" smtClean="0">
                        <a:latin typeface="Cambria Math" panose="02040503050406030204" pitchFamily="18" charset="0"/>
                      </a:rPr>
                      <m:t>𝑥</m:t>
                    </m:r>
                    <m:r>
                      <a:rPr lang="en-GB" sz="2400" b="0" i="1" smtClean="0">
                        <a:latin typeface="Cambria Math" panose="02040503050406030204" pitchFamily="18" charset="0"/>
                      </a:rPr>
                      <m:t>+2&lt;32   </m:t>
                    </m:r>
                  </m:oMath>
                </a14:m>
                <a:r>
                  <a:rPr lang="en-US" sz="2400" dirty="0"/>
                  <a:t>and show the solution on a number line</a:t>
                </a:r>
              </a:p>
            </p:txBody>
          </p:sp>
        </mc:Choice>
        <mc:Fallback xmlns="">
          <p:sp>
            <p:nvSpPr>
              <p:cNvPr id="4" name="TextBox 3">
                <a:extLst>
                  <a:ext uri="{FF2B5EF4-FFF2-40B4-BE49-F238E27FC236}">
                    <a16:creationId xmlns:a16="http://schemas.microsoft.com/office/drawing/2014/main" id="{0919892E-BAB1-ED45-92A0-A99208141603}"/>
                  </a:ext>
                </a:extLst>
              </p:cNvPr>
              <p:cNvSpPr txBox="1">
                <a:spLocks noRot="1" noChangeAspect="1" noMove="1" noResize="1" noEditPoints="1" noAdjustHandles="1" noChangeArrowheads="1" noChangeShapeType="1" noTextEdit="1"/>
              </p:cNvSpPr>
              <p:nvPr/>
            </p:nvSpPr>
            <p:spPr>
              <a:xfrm>
                <a:off x="2432713" y="2696190"/>
                <a:ext cx="9649072" cy="830997"/>
              </a:xfrm>
              <a:prstGeom prst="rect">
                <a:avLst/>
              </a:prstGeom>
              <a:blipFill>
                <a:blip r:embed="rId5"/>
                <a:stretch>
                  <a:fillRect l="-1186" t="-4478" b="-134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B443631-9E1E-8142-BF64-7CC7B313496B}"/>
                  </a:ext>
                </a:extLst>
              </p:cNvPr>
              <p:cNvSpPr txBox="1"/>
              <p:nvPr/>
            </p:nvSpPr>
            <p:spPr>
              <a:xfrm>
                <a:off x="2403376" y="3611854"/>
                <a:ext cx="9540730" cy="1646605"/>
              </a:xfrm>
              <a:prstGeom prst="rect">
                <a:avLst/>
              </a:prstGeom>
              <a:noFill/>
            </p:spPr>
            <p:txBody>
              <a:bodyPr wrap="square" rtlCol="0">
                <a:spAutoFit/>
              </a:bodyPr>
              <a:lstStyle/>
              <a:p>
                <a:pPr>
                  <a:spcAft>
                    <a:spcPts val="300"/>
                  </a:spcAft>
                </a:pPr>
                <a:r>
                  <a:rPr lang="en-US" sz="2400" b="1" dirty="0"/>
                  <a:t>Solution: </a:t>
                </a:r>
                <a:r>
                  <a:rPr lang="en-US" sz="2400" dirty="0">
                    <a:solidFill>
                      <a:srgbClr val="FF0000"/>
                    </a:solidFill>
                  </a:rPr>
                  <a:t>Note that the same operation must be performed on each part of the inequality; so here we subtract 2 from each part to give:</a:t>
                </a:r>
              </a:p>
              <a:p>
                <a:pPr>
                  <a:spcAft>
                    <a:spcPts val="300"/>
                  </a:spcAft>
                </a:pPr>
                <a:r>
                  <a:rPr lang="en-US" sz="2400" dirty="0">
                    <a:solidFill>
                      <a:srgbClr val="FF0000"/>
                    </a:solidFill>
                  </a:rPr>
                  <a:t>                                 </a:t>
                </a:r>
                <a14:m>
                  <m:oMath xmlns:m="http://schemas.openxmlformats.org/officeDocument/2006/math">
                    <m:r>
                      <a:rPr lang="en-GB" sz="2400" b="0" i="0"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−12&lt;6</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&lt;30</m:t>
                    </m:r>
                  </m:oMath>
                </a14:m>
                <a:endParaRPr lang="en-GB" sz="2400" b="0" dirty="0">
                  <a:solidFill>
                    <a:srgbClr val="FF0000"/>
                  </a:solidFill>
                </a:endParaRPr>
              </a:p>
              <a:p>
                <a:pPr>
                  <a:spcAft>
                    <a:spcPts val="300"/>
                  </a:spcAft>
                </a:pPr>
                <a:r>
                  <a:rPr lang="en-US" sz="2400" dirty="0">
                    <a:solidFill>
                      <a:srgbClr val="FF0000"/>
                    </a:solidFill>
                  </a:rPr>
                  <a:t>Dividing by 6 gives         </a:t>
                </a:r>
                <a14:m>
                  <m:oMath xmlns:m="http://schemas.openxmlformats.org/officeDocument/2006/math">
                    <m:r>
                      <a:rPr lang="en-GB" sz="2400" b="0" i="0" smtClean="0">
                        <a:solidFill>
                          <a:srgbClr val="FF0000"/>
                        </a:solidFill>
                        <a:latin typeface="Cambria Math" panose="02040503050406030204" pitchFamily="18" charset="0"/>
                      </a:rPr>
                      <m:t> </m:t>
                    </m:r>
                    <m:r>
                      <a:rPr lang="en-GB" sz="2400" b="0" i="1" smtClean="0">
                        <a:solidFill>
                          <a:srgbClr val="FF0000"/>
                        </a:solidFill>
                        <a:latin typeface="Cambria Math" panose="02040503050406030204" pitchFamily="18" charset="0"/>
                      </a:rPr>
                      <m:t>−2&lt;</m:t>
                    </m:r>
                    <m:r>
                      <a:rPr lang="en-GB" sz="2400" b="0" i="1" smtClean="0">
                        <a:solidFill>
                          <a:srgbClr val="FF0000"/>
                        </a:solidFill>
                        <a:latin typeface="Cambria Math" panose="02040503050406030204" pitchFamily="18" charset="0"/>
                      </a:rPr>
                      <m:t>𝑥</m:t>
                    </m:r>
                    <m:r>
                      <a:rPr lang="en-GB" sz="2400" b="0" i="1" smtClean="0">
                        <a:solidFill>
                          <a:srgbClr val="FF0000"/>
                        </a:solidFill>
                        <a:latin typeface="Cambria Math" panose="02040503050406030204" pitchFamily="18" charset="0"/>
                      </a:rPr>
                      <m:t>&lt;5</m:t>
                    </m:r>
                  </m:oMath>
                </a14:m>
                <a:r>
                  <a:rPr lang="en-US" sz="2400" dirty="0"/>
                  <a:t>   </a:t>
                </a:r>
              </a:p>
            </p:txBody>
          </p:sp>
        </mc:Choice>
        <mc:Fallback xmlns="">
          <p:sp>
            <p:nvSpPr>
              <p:cNvPr id="5" name="TextBox 4">
                <a:extLst>
                  <a:ext uri="{FF2B5EF4-FFF2-40B4-BE49-F238E27FC236}">
                    <a16:creationId xmlns:a16="http://schemas.microsoft.com/office/drawing/2014/main" id="{6B443631-9E1E-8142-BF64-7CC7B313496B}"/>
                  </a:ext>
                </a:extLst>
              </p:cNvPr>
              <p:cNvSpPr txBox="1">
                <a:spLocks noRot="1" noChangeAspect="1" noMove="1" noResize="1" noEditPoints="1" noAdjustHandles="1" noChangeArrowheads="1" noChangeShapeType="1" noTextEdit="1"/>
              </p:cNvSpPr>
              <p:nvPr/>
            </p:nvSpPr>
            <p:spPr>
              <a:xfrm>
                <a:off x="2403376" y="3611854"/>
                <a:ext cx="9540730" cy="1646605"/>
              </a:xfrm>
              <a:prstGeom prst="rect">
                <a:avLst/>
              </a:prstGeom>
              <a:blipFill>
                <a:blip r:embed="rId6"/>
                <a:stretch>
                  <a:fillRect l="-931" t="-2290" b="-6870"/>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0E945820-73DA-FE4C-9142-74265CF86372}"/>
              </a:ext>
            </a:extLst>
          </p:cNvPr>
          <p:cNvPicPr>
            <a:picLocks noChangeAspect="1"/>
          </p:cNvPicPr>
          <p:nvPr/>
        </p:nvPicPr>
        <p:blipFill>
          <a:blip r:embed="rId7"/>
          <a:stretch>
            <a:fillRect/>
          </a:stretch>
        </p:blipFill>
        <p:spPr>
          <a:xfrm>
            <a:off x="3647728" y="5760260"/>
            <a:ext cx="6735419" cy="1097740"/>
          </a:xfrm>
          <a:prstGeom prst="rect">
            <a:avLst/>
          </a:prstGeom>
        </p:spPr>
      </p:pic>
      <p:sp>
        <p:nvSpPr>
          <p:cNvPr id="6" name="TextBox 5">
            <a:extLst>
              <a:ext uri="{FF2B5EF4-FFF2-40B4-BE49-F238E27FC236}">
                <a16:creationId xmlns:a16="http://schemas.microsoft.com/office/drawing/2014/main" id="{72B7B5CF-CD47-6E45-AD3E-3C92AE6EA69A}"/>
              </a:ext>
            </a:extLst>
          </p:cNvPr>
          <p:cNvSpPr txBox="1"/>
          <p:nvPr/>
        </p:nvSpPr>
        <p:spPr>
          <a:xfrm>
            <a:off x="2432713" y="5301208"/>
            <a:ext cx="8487823" cy="461665"/>
          </a:xfrm>
          <a:prstGeom prst="rect">
            <a:avLst/>
          </a:prstGeom>
          <a:noFill/>
        </p:spPr>
        <p:txBody>
          <a:bodyPr wrap="square" rtlCol="0">
            <a:spAutoFit/>
          </a:bodyPr>
          <a:lstStyle/>
          <a:p>
            <a:r>
              <a:rPr lang="en-US" sz="2400" dirty="0">
                <a:solidFill>
                  <a:srgbClr val="FF0000"/>
                </a:solidFill>
              </a:rPr>
              <a:t>This solution is shown on the number line below:</a:t>
            </a:r>
          </a:p>
        </p:txBody>
      </p:sp>
      <p:sp>
        <p:nvSpPr>
          <p:cNvPr id="10" name="Oval 9">
            <a:extLst>
              <a:ext uri="{FF2B5EF4-FFF2-40B4-BE49-F238E27FC236}">
                <a16:creationId xmlns:a16="http://schemas.microsoft.com/office/drawing/2014/main" id="{DAD33ABA-DE05-C343-9A49-C48A79E37732}"/>
              </a:ext>
            </a:extLst>
          </p:cNvPr>
          <p:cNvSpPr/>
          <p:nvPr/>
        </p:nvSpPr>
        <p:spPr bwMode="auto">
          <a:xfrm>
            <a:off x="9048328" y="5891393"/>
            <a:ext cx="216024" cy="216024"/>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sp>
        <p:nvSpPr>
          <p:cNvPr id="11" name="Oval 10">
            <a:extLst>
              <a:ext uri="{FF2B5EF4-FFF2-40B4-BE49-F238E27FC236}">
                <a16:creationId xmlns:a16="http://schemas.microsoft.com/office/drawing/2014/main" id="{D10AC8F1-51FD-BC41-A7CD-677901EA9C9F}"/>
              </a:ext>
            </a:extLst>
          </p:cNvPr>
          <p:cNvSpPr/>
          <p:nvPr/>
        </p:nvSpPr>
        <p:spPr bwMode="auto">
          <a:xfrm flipV="1">
            <a:off x="4488653" y="5873461"/>
            <a:ext cx="216024" cy="216025"/>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pPr>
            <a:endParaRPr kumimoji="0" lang="en-US" sz="2000" b="0" i="0" u="none" strike="noStrike" cap="none" normalizeH="0" baseline="0" dirty="0">
              <a:ln>
                <a:noFill/>
              </a:ln>
              <a:solidFill>
                <a:schemeClr val="tx1"/>
              </a:solidFill>
              <a:effectLst/>
              <a:latin typeface="Arial" charset="0"/>
              <a:ea typeface="ＭＳ Ｐゴシック" charset="0"/>
            </a:endParaRPr>
          </a:p>
        </p:txBody>
      </p:sp>
      <p:cxnSp>
        <p:nvCxnSpPr>
          <p:cNvPr id="9" name="Straight Connector 8">
            <a:extLst>
              <a:ext uri="{FF2B5EF4-FFF2-40B4-BE49-F238E27FC236}">
                <a16:creationId xmlns:a16="http://schemas.microsoft.com/office/drawing/2014/main" id="{EFA664CA-9AE3-474D-A828-CB9594D106D8}"/>
              </a:ext>
            </a:extLst>
          </p:cNvPr>
          <p:cNvCxnSpPr>
            <a:cxnSpLocks/>
          </p:cNvCxnSpPr>
          <p:nvPr/>
        </p:nvCxnSpPr>
        <p:spPr bwMode="auto">
          <a:xfrm flipV="1">
            <a:off x="4685055" y="5974621"/>
            <a:ext cx="4375287" cy="13704"/>
          </a:xfrm>
          <a:prstGeom prst="line">
            <a:avLst/>
          </a:prstGeom>
          <a:solidFill>
            <a:srgbClr val="00B8FF"/>
          </a:solidFill>
          <a:ln w="38100" cap="flat"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5487438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10" grpId="0" animBg="1"/>
      <p:bldP spid="11" grpId="0" animBg="1"/>
    </p:bldLst>
  </p:timing>
</p:sld>
</file>

<file path=ppt/theme/theme1.xml><?xml version="1.0" encoding="utf-8"?>
<a:theme xmlns:a="http://schemas.openxmlformats.org/drawingml/2006/main" name="Alapértelmezett terv">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lapértelmezett terv">
  <a:themeElements>
    <a:clrScheme name="Custom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C00000"/>
      </a:hlink>
      <a:folHlink>
        <a:srgbClr val="C00000"/>
      </a:folHlink>
    </a:clrScheme>
    <a:fontScheme name="Alapértelmezett terv">
      <a:majorFont>
        <a:latin typeface="Arial"/>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2000" b="0" i="0" u="none" strike="noStrike" cap="none" normalizeH="0" baseline="0">
            <a:ln>
              <a:noFill/>
            </a:ln>
            <a:solidFill>
              <a:schemeClr val="tx1"/>
            </a:solidFill>
            <a:effectLst/>
            <a:latin typeface="Arial" charset="0"/>
            <a:ea typeface="ＭＳ Ｐゴシック" charset="0"/>
          </a:defRPr>
        </a:defPPr>
      </a:lstStyle>
    </a:lnDef>
  </a:objectDefaults>
  <a:extraClrSchemeLst>
    <a:extraClrScheme>
      <a:clrScheme name="Alapértelmezett terv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lapértelmezett terv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lapértelmezett terv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lapértelmezett terv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
      <a:clrScheme name="Alapértelmezett terv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7242D3088D216458E0212DCF115C968" ma:contentTypeVersion="13" ma:contentTypeDescription="Create a new document." ma:contentTypeScope="" ma:versionID="dec315d4ad1de463c9cd8d1883a63030">
  <xsd:schema xmlns:xsd="http://www.w3.org/2001/XMLSchema" xmlns:xs="http://www.w3.org/2001/XMLSchema" xmlns:p="http://schemas.microsoft.com/office/2006/metadata/properties" xmlns:ns3="9ee75292-5076-4fcc-bc52-dcc754448144" xmlns:ns4="f7b00057-f5aa-46f4-8410-da255f325540" targetNamespace="http://schemas.microsoft.com/office/2006/metadata/properties" ma:root="true" ma:fieldsID="dd1e531ce6b01eaefd4a7de6ab057d9e" ns3:_="" ns4:_="">
    <xsd:import namespace="9ee75292-5076-4fcc-bc52-dcc754448144"/>
    <xsd:import namespace="f7b00057-f5aa-46f4-8410-da255f32554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e75292-5076-4fcc-bc52-dcc75444814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b00057-f5aa-46f4-8410-da255f32554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243552F-E41D-424C-8547-11ECC67B9BE1}">
  <ds:schemaRefs>
    <ds:schemaRef ds:uri="http://schemas.microsoft.com/sharepoint/v3/contenttype/forms"/>
  </ds:schemaRefs>
</ds:datastoreItem>
</file>

<file path=customXml/itemProps2.xml><?xml version="1.0" encoding="utf-8"?>
<ds:datastoreItem xmlns:ds="http://schemas.openxmlformats.org/officeDocument/2006/customXml" ds:itemID="{F6BE0993-3E8D-4AAE-A529-3CB4C627C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e75292-5076-4fcc-bc52-dcc754448144"/>
    <ds:schemaRef ds:uri="f7b00057-f5aa-46f4-8410-da255f3255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D26DF9-5106-4408-AEB8-21B8AFA51FB3}">
  <ds:schemaRefs>
    <ds:schemaRef ds:uri="http://purl.org/dc/terms/"/>
    <ds:schemaRef ds:uri="http://schemas.microsoft.com/office/2006/documentManagement/types"/>
    <ds:schemaRef ds:uri="http://schemas.microsoft.com/office/2006/metadata/properties"/>
    <ds:schemaRef ds:uri="9ee75292-5076-4fcc-bc52-dcc754448144"/>
    <ds:schemaRef ds:uri="http://purl.org/dc/elements/1.1/"/>
    <ds:schemaRef ds:uri="http://schemas.microsoft.com/office/infopath/2007/PartnerControls"/>
    <ds:schemaRef ds:uri="f7b00057-f5aa-46f4-8410-da255f325540"/>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26768</TotalTime>
  <Words>2591</Words>
  <Application>Microsoft Office PowerPoint</Application>
  <PresentationFormat>Widescreen</PresentationFormat>
  <Paragraphs>377</Paragraphs>
  <Slides>29</Slides>
  <Notes>22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ＭＳ Ｐゴシック</vt:lpstr>
      <vt:lpstr>Arial</vt:lpstr>
      <vt:lpstr>Calibri</vt:lpstr>
      <vt:lpstr>Cambria Math</vt:lpstr>
      <vt:lpstr>Times</vt:lpstr>
      <vt:lpstr>Times New Roman</vt:lpstr>
      <vt:lpstr>Alapértelmezett terv</vt:lpstr>
      <vt:lpstr>1_Alapértelmezett terv</vt:lpstr>
      <vt:lpstr>TSST Strand F UNIT F6: Solving Inequalities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dc:title>
  <dc:creator>a</dc:creator>
  <cp:lastModifiedBy>Russell Geach</cp:lastModifiedBy>
  <cp:revision>640</cp:revision>
  <cp:lastPrinted>2020-06-10T09:16:02Z</cp:lastPrinted>
  <dcterms:created xsi:type="dcterms:W3CDTF">2012-10-10T19:07:13Z</dcterms:created>
  <dcterms:modified xsi:type="dcterms:W3CDTF">2021-03-19T13:44:04Z</dcterms:modified>
</cp:coreProperties>
</file>