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42"/>
  </p:notesMasterIdLst>
  <p:handoutMasterIdLst>
    <p:handoutMasterId r:id="rId43"/>
  </p:handoutMasterIdLst>
  <p:sldIdLst>
    <p:sldId id="355" r:id="rId6"/>
    <p:sldId id="283" r:id="rId7"/>
    <p:sldId id="356" r:id="rId8"/>
    <p:sldId id="360" r:id="rId9"/>
    <p:sldId id="429" r:id="rId10"/>
    <p:sldId id="366" r:id="rId11"/>
    <p:sldId id="464" r:id="rId12"/>
    <p:sldId id="372" r:id="rId13"/>
    <p:sldId id="430" r:id="rId14"/>
    <p:sldId id="431" r:id="rId15"/>
    <p:sldId id="433" r:id="rId16"/>
    <p:sldId id="432" r:id="rId17"/>
    <p:sldId id="465" r:id="rId18"/>
    <p:sldId id="386" r:id="rId19"/>
    <p:sldId id="435" r:id="rId20"/>
    <p:sldId id="439" r:id="rId21"/>
    <p:sldId id="437" r:id="rId22"/>
    <p:sldId id="442" r:id="rId23"/>
    <p:sldId id="466" r:id="rId24"/>
    <p:sldId id="443" r:id="rId25"/>
    <p:sldId id="444" r:id="rId26"/>
    <p:sldId id="445" r:id="rId27"/>
    <p:sldId id="447" r:id="rId28"/>
    <p:sldId id="450" r:id="rId29"/>
    <p:sldId id="451" r:id="rId30"/>
    <p:sldId id="462" r:id="rId31"/>
    <p:sldId id="463" r:id="rId32"/>
    <p:sldId id="453" r:id="rId33"/>
    <p:sldId id="467" r:id="rId34"/>
    <p:sldId id="456" r:id="rId35"/>
    <p:sldId id="457" r:id="rId36"/>
    <p:sldId id="458" r:id="rId37"/>
    <p:sldId id="459" r:id="rId38"/>
    <p:sldId id="460" r:id="rId39"/>
    <p:sldId id="461" r:id="rId40"/>
    <p:sldId id="468" r:id="rId41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3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4" autoAdjust="0"/>
    <p:restoredTop sz="94656"/>
  </p:normalViewPr>
  <p:slideViewPr>
    <p:cSldViewPr>
      <p:cViewPr varScale="1">
        <p:scale>
          <a:sx n="65" d="100"/>
          <a:sy n="65" d="100"/>
        </p:scale>
        <p:origin x="984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45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1/22/2021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42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40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42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841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954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919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6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122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016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97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774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43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981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147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2138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1419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4250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1173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98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1474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0420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98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0521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605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938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45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08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707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834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467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51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30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1198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01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2727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237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408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2845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1794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962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829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09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1/skeg1s2.html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1/skeg1s3.html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1/skeg1s4.html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1/skeg1s5.html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1/skeg1s1.html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G</a:t>
            </a:r>
            <a:br>
              <a:rPr lang="en-GB" sz="3600" b="1" dirty="0" smtClean="0"/>
            </a:br>
            <a:r>
              <a:rPr lang="en-GB" sz="3600" b="1" dirty="0" smtClean="0"/>
              <a:t>UNIT G1: </a:t>
            </a:r>
            <a:r>
              <a:rPr lang="en-GB" sz="3600" b="1" dirty="0"/>
              <a:t>Coordinates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Coordinates: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587" y="7429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5642" y="1243845"/>
            <a:ext cx="9517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Write down the coordinates of each place on the map of the island.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226642" y="768663"/>
            <a:ext cx="213688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 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226642" y="1927610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33359" y="2513231"/>
            <a:ext cx="34974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Lighthouse 		(7, 5)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Jetty 				(1, 3)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600" y="2092412"/>
            <a:ext cx="5878040" cy="403237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406575" y="3427828"/>
            <a:ext cx="3524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Church 			(3, </a:t>
            </a:r>
            <a:r>
              <a:rPr lang="en-GB" sz="2400" dirty="0" smtClean="0">
                <a:solidFill>
                  <a:srgbClr val="FF0000"/>
                </a:solidFill>
              </a:rPr>
              <a:t>–2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Camp Site 		(1, </a:t>
            </a:r>
            <a:r>
              <a:rPr lang="en-GB" sz="2400" dirty="0" smtClean="0">
                <a:solidFill>
                  <a:srgbClr val="FF0000"/>
                </a:solidFill>
              </a:rPr>
              <a:t>–3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385395" y="4382781"/>
            <a:ext cx="3545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Shop 				</a:t>
            </a:r>
            <a:r>
              <a:rPr lang="en-GB" sz="2400" dirty="0" smtClean="0">
                <a:solidFill>
                  <a:srgbClr val="FF0000"/>
                </a:solidFill>
              </a:rPr>
              <a:t>(–4</a:t>
            </a:r>
            <a:r>
              <a:rPr lang="en-GB" sz="2400" dirty="0">
                <a:solidFill>
                  <a:srgbClr val="FF0000"/>
                </a:solidFill>
              </a:rPr>
              <a:t>, 2)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Telephone Box 	</a:t>
            </a:r>
            <a:r>
              <a:rPr lang="en-GB" sz="2400" dirty="0" smtClean="0">
                <a:solidFill>
                  <a:srgbClr val="FF0000"/>
                </a:solidFill>
              </a:rPr>
              <a:t>(–4</a:t>
            </a:r>
            <a:r>
              <a:rPr lang="en-GB" sz="2400" dirty="0">
                <a:solidFill>
                  <a:srgbClr val="FF0000"/>
                </a:solidFill>
              </a:rPr>
              <a:t>, 1)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385394" y="5293790"/>
            <a:ext cx="36385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Café 				</a:t>
            </a:r>
            <a:r>
              <a:rPr lang="en-GB" sz="2400" dirty="0" smtClean="0">
                <a:solidFill>
                  <a:srgbClr val="FF0000"/>
                </a:solidFill>
              </a:rPr>
              <a:t>(–5 </a:t>
            </a:r>
            <a:r>
              <a:rPr lang="en-GB" sz="2400" dirty="0">
                <a:solidFill>
                  <a:srgbClr val="FF0000"/>
                </a:solidFill>
              </a:rPr>
              <a:t>, </a:t>
            </a:r>
            <a:r>
              <a:rPr lang="en-GB" sz="2400" dirty="0" smtClean="0">
                <a:solidFill>
                  <a:srgbClr val="FF0000"/>
                </a:solidFill>
              </a:rPr>
              <a:t>–2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Lifeboat Station 	</a:t>
            </a:r>
            <a:r>
              <a:rPr lang="en-GB" sz="2400" dirty="0" smtClean="0">
                <a:solidFill>
                  <a:srgbClr val="FF0000"/>
                </a:solidFill>
              </a:rPr>
              <a:t>(–2</a:t>
            </a:r>
            <a:r>
              <a:rPr lang="en-GB" sz="2400" dirty="0">
                <a:solidFill>
                  <a:srgbClr val="FF0000"/>
                </a:solidFill>
              </a:rPr>
              <a:t>, </a:t>
            </a:r>
            <a:r>
              <a:rPr lang="en-GB" sz="2400" dirty="0" smtClean="0">
                <a:solidFill>
                  <a:srgbClr val="FF0000"/>
                </a:solidFill>
              </a:rPr>
              <a:t>–2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14126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1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Coordinates: </a:t>
            </a:r>
            <a:r>
              <a:rPr lang="en-US" altLang="en-US" sz="2800" b="1" dirty="0"/>
              <a:t>Fitness Check</a:t>
            </a:r>
            <a:endParaRPr lang="en-GB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01600" y="1395098"/>
            <a:ext cx="9517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map shows some Australian towns and cities.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639615" y="2691489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20776" y="3564513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Canberra 	(5, –4)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20776" y="4371943"/>
            <a:ext cx="3835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Brisbane	 	(6, –3)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639615" y="5228959"/>
            <a:ext cx="38164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Perth		 	(–6, –5)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612" y="2389275"/>
            <a:ext cx="5101641" cy="42300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01600" y="1892186"/>
            <a:ext cx="96496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 smtClean="0">
                <a:solidFill>
                  <a:prstClr val="black"/>
                </a:solidFill>
              </a:rPr>
              <a:t>1. Write </a:t>
            </a:r>
            <a:r>
              <a:rPr lang="en-GB" sz="2400" dirty="0">
                <a:solidFill>
                  <a:prstClr val="black"/>
                </a:solidFill>
              </a:rPr>
              <a:t>down the coordinates of Canberra, Brisbane and Perth.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C80E7-81B6-F048-8702-99EA2DE5ACAE}"/>
              </a:ext>
            </a:extLst>
          </p:cNvPr>
          <p:cNvSpPr txBox="1"/>
          <p:nvPr/>
        </p:nvSpPr>
        <p:spPr>
          <a:xfrm>
            <a:off x="2537556" y="6258403"/>
            <a:ext cx="394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3016113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1" grpId="0"/>
      <p:bldP spid="19" grpId="0"/>
      <p:bldP spid="20" grpId="0"/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 smtClean="0"/>
              <a:t>Section G1.2: </a:t>
            </a:r>
            <a:r>
              <a:rPr lang="en-US" altLang="en-US" sz="2800" b="1" dirty="0"/>
              <a:t>Fitness Check</a:t>
            </a:r>
            <a:endParaRPr lang="en-GB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79642" y="2089995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2.  A </a:t>
            </a:r>
            <a:r>
              <a:rPr lang="en-GB" sz="2400" dirty="0"/>
              <a:t>ship has coordinates </a:t>
            </a:r>
          </a:p>
          <a:p>
            <a:r>
              <a:rPr lang="en-GB" sz="2400" dirty="0"/>
              <a:t>(–5, 2) at the start of a voyage and coordinates (–6, –5) at the end. Where does it start and where does it finish?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279642" y="4526977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1067" y="5157192"/>
            <a:ext cx="2916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 smtClean="0">
                <a:solidFill>
                  <a:srgbClr val="FF0000"/>
                </a:solidFill>
              </a:rPr>
              <a:t>Broome,  Perth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58704" y="761008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080" y="2089995"/>
            <a:ext cx="5101641" cy="423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176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http://szalonta.hu/ske/text/G1/skeg1s2.html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31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Plotting Straight Lines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882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9422" y="740978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By calculating values of coordinates you can find points and draw a graph for any relationship, such as </a:t>
            </a:r>
            <a:r>
              <a:rPr lang="en-GB" sz="2400" i="1" dirty="0">
                <a:latin typeface="Times" pitchFamily="2" charset="0"/>
              </a:rPr>
              <a:t>y </a:t>
            </a:r>
            <a:r>
              <a:rPr lang="en-GB" sz="2400" dirty="0"/>
              <a:t>= 2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i="1" dirty="0"/>
              <a:t> </a:t>
            </a:r>
            <a:r>
              <a:rPr lang="en-GB" sz="2400" dirty="0"/>
              <a:t>− 5.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422" y="1599307"/>
            <a:ext cx="1792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1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98526" y="1929117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Copy and complete the following pairs of coordinates using the relationship </a:t>
            </a:r>
            <a:r>
              <a:rPr lang="en-GB" sz="2400" i="1" dirty="0">
                <a:latin typeface="Times" pitchFamily="2" charset="0"/>
              </a:rPr>
              <a:t>y </a:t>
            </a:r>
            <a:r>
              <a:rPr lang="en-GB" sz="2400" dirty="0">
                <a:latin typeface="Times" pitchFamily="2" charset="0"/>
              </a:rPr>
              <a:t>= </a:t>
            </a:r>
            <a:r>
              <a:rPr lang="en-GB" sz="2400" i="1" dirty="0">
                <a:latin typeface="Times" pitchFamily="2" charset="0"/>
              </a:rPr>
              <a:t>x </a:t>
            </a:r>
            <a:r>
              <a:rPr lang="en-GB" sz="2400" dirty="0"/>
              <a:t>− 2.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46558" y="3726826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 smtClean="0"/>
              <a:t>Solution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2279422" y="3228080"/>
            <a:ext cx="10006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b) Plot the points on a set of axes and draw a straight line through them.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28887" y="2703881"/>
            <a:ext cx="38991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(4, </a:t>
            </a:r>
            <a:r>
              <a:rPr lang="en-GB" sz="2400" b="1" dirty="0">
                <a:solidFill>
                  <a:prstClr val="black"/>
                </a:solidFill>
              </a:rPr>
              <a:t>?</a:t>
            </a:r>
            <a:r>
              <a:rPr lang="en-GB" sz="2400" dirty="0">
                <a:solidFill>
                  <a:prstClr val="black"/>
                </a:solidFill>
              </a:rPr>
              <a:t> ), 	(1, </a:t>
            </a:r>
            <a:r>
              <a:rPr lang="en-GB" sz="2400" b="1" dirty="0">
                <a:solidFill>
                  <a:prstClr val="black"/>
                </a:solidFill>
              </a:rPr>
              <a:t>?</a:t>
            </a:r>
            <a:r>
              <a:rPr lang="en-GB" sz="2400" dirty="0">
                <a:solidFill>
                  <a:prstClr val="black"/>
                </a:solidFill>
              </a:rPr>
              <a:t> ), 	(–1, </a:t>
            </a:r>
            <a:r>
              <a:rPr lang="en-GB" sz="2400" b="1" dirty="0">
                <a:solidFill>
                  <a:prstClr val="black"/>
                </a:solidFill>
              </a:rPr>
              <a:t>?</a:t>
            </a:r>
            <a:r>
              <a:rPr lang="en-GB" sz="2400" dirty="0">
                <a:solidFill>
                  <a:prstClr val="black"/>
                </a:solidFill>
              </a:rPr>
              <a:t> 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55626" y="4163472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solidFill>
                  <a:srgbClr val="FF0000"/>
                </a:solidFill>
              </a:rPr>
              <a:t>With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dirty="0">
                <a:solidFill>
                  <a:srgbClr val="FF0000"/>
                </a:solidFill>
                <a:latin typeface="Times" pitchFamily="2" charset="0"/>
              </a:rPr>
              <a:t> =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− 2, for the first point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 , so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	</a:t>
            </a:r>
            <a:r>
              <a:rPr lang="en-GB" sz="2400" dirty="0">
                <a:solidFill>
                  <a:srgbClr val="FF0000"/>
                </a:solidFill>
              </a:rPr>
              <a:t>= 4 − 2 = 2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     So the first point is (4, 2).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3A71FE-5625-6B40-8731-129DA222DF14}"/>
              </a:ext>
            </a:extLst>
          </p:cNvPr>
          <p:cNvSpPr/>
          <p:nvPr/>
        </p:nvSpPr>
        <p:spPr>
          <a:xfrm>
            <a:off x="2298526" y="5036198"/>
            <a:ext cx="9591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     For the second point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1 , so 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	</a:t>
            </a:r>
            <a:r>
              <a:rPr lang="en-GB" sz="2400" dirty="0">
                <a:solidFill>
                  <a:srgbClr val="FF0000"/>
                </a:solidFill>
              </a:rPr>
              <a:t>= 1 − 2  = </a:t>
            </a:r>
            <a:r>
              <a:rPr lang="en-GB" sz="2400" dirty="0" smtClean="0">
                <a:solidFill>
                  <a:srgbClr val="FF0000"/>
                </a:solidFill>
              </a:rPr>
              <a:t>–1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     So the second point is (1, </a:t>
            </a:r>
            <a:r>
              <a:rPr lang="en-GB" sz="2400" dirty="0" smtClean="0">
                <a:solidFill>
                  <a:srgbClr val="FF0000"/>
                </a:solidFill>
              </a:rPr>
              <a:t>–1</a:t>
            </a:r>
            <a:r>
              <a:rPr lang="en-GB" sz="2400" dirty="0">
                <a:solidFill>
                  <a:srgbClr val="FF0000"/>
                </a:solidFill>
              </a:rPr>
              <a:t>).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EDC44B-B2B8-034A-9436-55676A743711}"/>
              </a:ext>
            </a:extLst>
          </p:cNvPr>
          <p:cNvSpPr/>
          <p:nvPr/>
        </p:nvSpPr>
        <p:spPr>
          <a:xfrm>
            <a:off x="2279422" y="5899451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     For the third point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dirty="0" smtClean="0">
                <a:solidFill>
                  <a:srgbClr val="FF0000"/>
                </a:solidFill>
              </a:rPr>
              <a:t>–1 </a:t>
            </a:r>
            <a:r>
              <a:rPr lang="en-GB" sz="2400" dirty="0">
                <a:solidFill>
                  <a:srgbClr val="FF0000"/>
                </a:solidFill>
              </a:rPr>
              <a:t>, so   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	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dirty="0" smtClean="0">
                <a:solidFill>
                  <a:srgbClr val="FF0000"/>
                </a:solidFill>
              </a:rPr>
              <a:t>–1 </a:t>
            </a:r>
            <a:r>
              <a:rPr lang="en-GB" sz="2400" dirty="0">
                <a:solidFill>
                  <a:srgbClr val="FF0000"/>
                </a:solidFill>
              </a:rPr>
              <a:t>− 2  = </a:t>
            </a:r>
            <a:r>
              <a:rPr lang="en-GB" sz="2400" dirty="0" smtClean="0">
                <a:solidFill>
                  <a:srgbClr val="FF0000"/>
                </a:solidFill>
              </a:rPr>
              <a:t>–3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     So the third point is </a:t>
            </a:r>
            <a:r>
              <a:rPr lang="en-GB" sz="2400" dirty="0" smtClean="0">
                <a:solidFill>
                  <a:srgbClr val="FF0000"/>
                </a:solidFill>
              </a:rPr>
              <a:t>(–1</a:t>
            </a:r>
            <a:r>
              <a:rPr lang="en-GB" sz="2400" dirty="0">
                <a:solidFill>
                  <a:srgbClr val="FF0000"/>
                </a:solidFill>
              </a:rPr>
              <a:t>, </a:t>
            </a:r>
            <a:r>
              <a:rPr lang="en-GB" sz="2400" dirty="0" smtClean="0">
                <a:solidFill>
                  <a:srgbClr val="FF0000"/>
                </a:solidFill>
              </a:rPr>
              <a:t>–3</a:t>
            </a:r>
            <a:r>
              <a:rPr lang="en-GB" sz="2400" dirty="0">
                <a:solidFill>
                  <a:srgbClr val="FF0000"/>
                </a:solidFill>
              </a:rPr>
              <a:t>).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7D0C11-3B77-1C43-9B40-002B352F2606}"/>
              </a:ext>
            </a:extLst>
          </p:cNvPr>
          <p:cNvSpPr txBox="1"/>
          <p:nvPr/>
        </p:nvSpPr>
        <p:spPr>
          <a:xfrm>
            <a:off x="8976320" y="6381328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65645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/>
      <p:bldP spid="9" grpId="0"/>
      <p:bldP spid="10" grpId="0"/>
      <p:bldP spid="13" grpId="0"/>
      <p:bldP spid="16" grpId="0"/>
      <p:bldP spid="1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Straight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5" y="9930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9485" y="684084"/>
            <a:ext cx="3256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</a:t>
            </a:r>
            <a:r>
              <a:rPr lang="en-GB" sz="2400" b="1" dirty="0"/>
              <a:t>olution</a:t>
            </a:r>
            <a:r>
              <a:rPr lang="en-GB" sz="2400" b="1" dirty="0">
                <a:solidFill>
                  <a:prstClr val="black"/>
                </a:solidFill>
              </a:rPr>
              <a:t> (continued)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45330" y="1151303"/>
            <a:ext cx="5434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b) 	</a:t>
            </a:r>
            <a:r>
              <a:rPr lang="en-GB" sz="2400" dirty="0">
                <a:solidFill>
                  <a:srgbClr val="FF0000"/>
                </a:solidFill>
              </a:rPr>
              <a:t>The points can be plotted, as 	shown on the right.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45330" y="2142221"/>
            <a:ext cx="5616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c) 	</a:t>
            </a:r>
            <a:r>
              <a:rPr lang="en-GB" sz="2400" dirty="0">
                <a:solidFill>
                  <a:srgbClr val="FF0000"/>
                </a:solidFill>
              </a:rPr>
              <a:t>Then a straight line can be drawn 	through these points, as below.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1145749"/>
            <a:ext cx="3698882" cy="3654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656" y="3100653"/>
            <a:ext cx="3662618" cy="366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43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Straight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30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7024" y="684084"/>
            <a:ext cx="1792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2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45330" y="1177384"/>
            <a:ext cx="9984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Draw the graph of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= 2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i="1" dirty="0"/>
              <a:t> </a:t>
            </a:r>
            <a:r>
              <a:rPr lang="en-GB" sz="2400" dirty="0"/>
              <a:t>− 1.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14737" y="1719909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27024" y="2194206"/>
            <a:ext cx="94861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first step is to find the coordinates of three points on the line. Choose any three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srgbClr val="FF0000"/>
                </a:solidFill>
              </a:rPr>
              <a:t>-values for the coordinates. Three possible values are given below:</a:t>
            </a:r>
          </a:p>
          <a:p>
            <a:pPr lvl="0"/>
            <a:r>
              <a:rPr lang="en-GB" sz="2400" dirty="0">
                <a:solidFill>
                  <a:srgbClr val="FF0000"/>
                </a:solidFill>
              </a:rPr>
              <a:t>                                      (4, </a:t>
            </a:r>
            <a:r>
              <a:rPr lang="en-GB" sz="2400" b="1" dirty="0">
                <a:solidFill>
                  <a:srgbClr val="FF0000"/>
                </a:solidFill>
              </a:rPr>
              <a:t>?</a:t>
            </a:r>
            <a:r>
              <a:rPr lang="en-GB" sz="2400" dirty="0">
                <a:solidFill>
                  <a:srgbClr val="FF0000"/>
                </a:solidFill>
              </a:rPr>
              <a:t> ), 	(2, </a:t>
            </a:r>
            <a:r>
              <a:rPr lang="en-GB" sz="2400" b="1" dirty="0">
                <a:solidFill>
                  <a:srgbClr val="FF0000"/>
                </a:solidFill>
              </a:rPr>
              <a:t>?</a:t>
            </a:r>
            <a:r>
              <a:rPr lang="en-GB" sz="2400" dirty="0">
                <a:solidFill>
                  <a:srgbClr val="FF0000"/>
                </a:solidFill>
              </a:rPr>
              <a:t> ), 	(–2, </a:t>
            </a:r>
            <a:r>
              <a:rPr lang="en-GB" sz="2400" b="1" dirty="0">
                <a:solidFill>
                  <a:srgbClr val="FF0000"/>
                </a:solidFill>
              </a:rPr>
              <a:t>?</a:t>
            </a:r>
            <a:r>
              <a:rPr lang="en-GB" sz="2400" dirty="0">
                <a:solidFill>
                  <a:srgbClr val="FF0000"/>
                </a:solidFill>
              </a:rPr>
              <a:t> 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45330" y="3903524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With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dirty="0">
                <a:solidFill>
                  <a:srgbClr val="FF0000"/>
                </a:solidFill>
              </a:rPr>
              <a:t> = 2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srgbClr val="FF0000"/>
                </a:solidFill>
              </a:rPr>
              <a:t> − 1, for the first point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4,  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2×4 − 1 = 7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the first point is (4, 7).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858267-2D35-AA49-96B7-AC7C0C934FB0}"/>
              </a:ext>
            </a:extLst>
          </p:cNvPr>
          <p:cNvSpPr/>
          <p:nvPr/>
        </p:nvSpPr>
        <p:spPr>
          <a:xfrm>
            <a:off x="2245330" y="4848127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the second point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 , so   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2×2 − 1 = 3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the second point is (2, 3).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88857E-44AA-A24A-A39D-2FCE3DEB9BE1}"/>
              </a:ext>
            </a:extLst>
          </p:cNvPr>
          <p:cNvSpPr/>
          <p:nvPr/>
        </p:nvSpPr>
        <p:spPr>
          <a:xfrm>
            <a:off x="2245330" y="5792730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the third point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dirty="0" smtClean="0">
                <a:solidFill>
                  <a:srgbClr val="FF0000"/>
                </a:solidFill>
              </a:rPr>
              <a:t>−2 </a:t>
            </a:r>
            <a:r>
              <a:rPr lang="en-GB" sz="2400" dirty="0">
                <a:solidFill>
                  <a:srgbClr val="FF0000"/>
                </a:solidFill>
              </a:rPr>
              <a:t>, so  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2× </a:t>
            </a:r>
            <a:r>
              <a:rPr lang="en-GB" sz="2400" dirty="0" smtClean="0">
                <a:solidFill>
                  <a:srgbClr val="FF0000"/>
                </a:solidFill>
              </a:rPr>
              <a:t>−2 </a:t>
            </a:r>
            <a:r>
              <a:rPr lang="en-GB" sz="2400" dirty="0">
                <a:solidFill>
                  <a:srgbClr val="FF0000"/>
                </a:solidFill>
              </a:rPr>
              <a:t>− 1 = </a:t>
            </a:r>
            <a:r>
              <a:rPr lang="en-GB" sz="2400" dirty="0" smtClean="0">
                <a:solidFill>
                  <a:srgbClr val="FF0000"/>
                </a:solidFill>
              </a:rPr>
              <a:t>–5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So the third point is (</a:t>
            </a:r>
            <a:r>
              <a:rPr lang="en-GB" sz="2400" dirty="0" smtClean="0">
                <a:solidFill>
                  <a:srgbClr val="FF0000"/>
                </a:solidFill>
              </a:rPr>
              <a:t>−2</a:t>
            </a:r>
            <a:r>
              <a:rPr lang="en-GB" sz="2400" dirty="0">
                <a:solidFill>
                  <a:srgbClr val="FF0000"/>
                </a:solidFill>
              </a:rPr>
              <a:t>, </a:t>
            </a:r>
            <a:r>
              <a:rPr lang="en-GB" sz="2400" dirty="0" smtClean="0">
                <a:solidFill>
                  <a:srgbClr val="FF0000"/>
                </a:solidFill>
              </a:rPr>
              <a:t>−5</a:t>
            </a:r>
            <a:r>
              <a:rPr lang="en-GB" sz="2400" dirty="0">
                <a:solidFill>
                  <a:srgbClr val="FF0000"/>
                </a:solidFill>
              </a:rPr>
              <a:t>).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25A6E5-5DF7-0C44-A24F-A63E67D07981}"/>
              </a:ext>
            </a:extLst>
          </p:cNvPr>
          <p:cNvSpPr txBox="1"/>
          <p:nvPr/>
        </p:nvSpPr>
        <p:spPr>
          <a:xfrm>
            <a:off x="8976320" y="6381328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40921754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0" grpId="0"/>
      <p:bldP spid="13" grpId="0" build="p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Straight Lines: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540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9485" y="684084"/>
            <a:ext cx="3256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</a:t>
            </a:r>
            <a:r>
              <a:rPr lang="en-GB" sz="2400" b="1" dirty="0"/>
              <a:t>olution</a:t>
            </a:r>
            <a:r>
              <a:rPr lang="en-GB" sz="2400" b="1" dirty="0">
                <a:solidFill>
                  <a:prstClr val="black"/>
                </a:solidFill>
              </a:rPr>
              <a:t> (continued)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48734" y="1254889"/>
            <a:ext cx="45707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So three coordinates which lie on the line are: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(4, 7), (2, 3) and (</a:t>
            </a:r>
            <a:r>
              <a:rPr lang="en-GB" sz="2400" dirty="0" smtClean="0">
                <a:solidFill>
                  <a:srgbClr val="FF0000"/>
                </a:solidFill>
              </a:rPr>
              <a:t>−2</a:t>
            </a:r>
            <a:r>
              <a:rPr lang="en-GB" sz="2400" dirty="0">
                <a:solidFill>
                  <a:srgbClr val="FF0000"/>
                </a:solidFill>
              </a:rPr>
              <a:t>, </a:t>
            </a:r>
            <a:r>
              <a:rPr lang="en-GB" sz="2400" dirty="0" smtClean="0">
                <a:solidFill>
                  <a:srgbClr val="FF0000"/>
                </a:solidFill>
              </a:rPr>
              <a:t>−5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These points can now be plotted, as shown on the axes on the right.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Then a straight line can be drawn through them.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144" y="1145749"/>
            <a:ext cx="3923732" cy="549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4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 smtClean="0"/>
              <a:t>Section G1.3: </a:t>
            </a:r>
            <a:r>
              <a:rPr lang="en-GB" altLang="en-US" sz="2800" b="1" dirty="0"/>
              <a:t>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93982" y="4883583"/>
            <a:ext cx="4570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1.  (4, 10), (2, 4) and (</a:t>
            </a:r>
            <a:r>
              <a:rPr lang="en-GB" sz="2400" dirty="0" smtClean="0">
                <a:solidFill>
                  <a:srgbClr val="FF0000"/>
                </a:solidFill>
              </a:rPr>
              <a:t>−2</a:t>
            </a:r>
            <a:r>
              <a:rPr lang="en-GB" sz="2400" dirty="0">
                <a:solidFill>
                  <a:srgbClr val="FF0000"/>
                </a:solidFill>
              </a:rPr>
              <a:t>, </a:t>
            </a:r>
            <a:r>
              <a:rPr lang="en-GB" sz="2400" dirty="0" smtClean="0">
                <a:solidFill>
                  <a:srgbClr val="FF0000"/>
                </a:solidFill>
              </a:rPr>
              <a:t>−8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3025" y="1944890"/>
            <a:ext cx="4152954" cy="41746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702FD5-F6F2-FF41-B24B-F9899A75A6E0}"/>
              </a:ext>
            </a:extLst>
          </p:cNvPr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4F69AE-2192-9847-A9AF-AB5F57B978A7}"/>
              </a:ext>
            </a:extLst>
          </p:cNvPr>
          <p:cNvSpPr/>
          <p:nvPr/>
        </p:nvSpPr>
        <p:spPr>
          <a:xfrm>
            <a:off x="2269790" y="1944890"/>
            <a:ext cx="573323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   Use the relationship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= 3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i="1" dirty="0"/>
              <a:t> </a:t>
            </a:r>
            <a:r>
              <a:rPr lang="en-GB" sz="2400" dirty="0"/>
              <a:t>− 2 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      to complete the coordinates below: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	(4, ? ), 	(2, ? ), 	(–2, ? )</a:t>
            </a:r>
          </a:p>
          <a:p>
            <a:r>
              <a:rPr lang="en-GB" sz="2400" dirty="0"/>
              <a:t>2.  Plot these points on a set of axes and </a:t>
            </a:r>
          </a:p>
          <a:p>
            <a:r>
              <a:rPr lang="en-GB" sz="2400" dirty="0"/>
              <a:t>    draw a straight line through the points.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71CEC85C-233F-7441-B572-0CE873518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82" y="4400449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D44339-6BCF-EF47-BE64-E6F2A4E065CF}"/>
              </a:ext>
            </a:extLst>
          </p:cNvPr>
          <p:cNvSpPr txBox="1"/>
          <p:nvPr/>
        </p:nvSpPr>
        <p:spPr>
          <a:xfrm>
            <a:off x="2312561" y="5763216"/>
            <a:ext cx="4154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2. Graph shown opposite:</a:t>
            </a:r>
          </a:p>
        </p:txBody>
      </p:sp>
    </p:spTree>
    <p:extLst>
      <p:ext uri="{BB962C8B-B14F-4D97-AF65-F5344CB8AC3E}">
        <p14:creationId xmlns:p14="http://schemas.microsoft.com/office/powerpoint/2010/main" val="8688035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http://szalonta.hu/ske/text/G1/skeg1s3.html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91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677371"/>
            <a:ext cx="9721081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/>
              <a:t>Coordinates are used to describe position in two </a:t>
            </a:r>
            <a:r>
              <a:rPr lang="en-US" altLang="en-US" sz="2400" dirty="0" smtClean="0"/>
              <a:t>dimensions. This</a:t>
            </a:r>
            <a:endParaRPr lang="en-US" altLang="en-US" sz="2400" dirty="0"/>
          </a:p>
          <a:p>
            <a:r>
              <a:rPr lang="en-US" altLang="en-US" sz="2400" dirty="0"/>
              <a:t>Unit will show you how to use coordinates and apply them to some</a:t>
            </a:r>
          </a:p>
          <a:p>
            <a:r>
              <a:rPr lang="en-US" altLang="en-US" sz="2400" dirty="0"/>
              <a:t>problems.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five sections to work through and there are check up audits</a:t>
            </a:r>
          </a:p>
          <a:p>
            <a:r>
              <a:rPr lang="en-US" altLang="en-US" sz="2400" dirty="0" smtClean="0"/>
              <a:t>and </a:t>
            </a:r>
            <a:r>
              <a:rPr lang="en-US" altLang="en-US" sz="2400" dirty="0"/>
              <a:t>fitness tests for each section.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Coordinates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0805"/>
            <a:ext cx="220726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</a:t>
            </a:r>
            <a:r>
              <a:rPr lang="en-US" altLang="en-US" b="1" dirty="0" smtClean="0">
                <a:solidFill>
                  <a:schemeClr val="bg1"/>
                </a:solidFill>
              </a:rPr>
              <a:t>G </a:t>
            </a:r>
            <a:endParaRPr lang="en-US" altLang="en-US" b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G1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329" y="3212976"/>
            <a:ext cx="5400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2400" dirty="0"/>
              <a:t>Positive Coordinates</a:t>
            </a:r>
          </a:p>
          <a:p>
            <a:pPr>
              <a:buAutoNum type="arabicPeriod"/>
            </a:pPr>
            <a:endParaRPr lang="en-GB" sz="2400" dirty="0"/>
          </a:p>
          <a:p>
            <a:pPr>
              <a:buFont typeface="+mj-lt"/>
              <a:buAutoNum type="arabicPeriod" startAt="2"/>
            </a:pPr>
            <a:r>
              <a:rPr lang="en-GB" sz="2400" dirty="0"/>
              <a:t>Coordinates</a:t>
            </a:r>
          </a:p>
          <a:p>
            <a:pPr>
              <a:buAutoNum type="arabicPeriod" startAt="2"/>
            </a:pPr>
            <a:endParaRPr lang="en-GB" sz="2400" dirty="0"/>
          </a:p>
          <a:p>
            <a:pPr>
              <a:buFont typeface="+mj-lt"/>
              <a:buAutoNum type="arabicPeriod" startAt="3"/>
            </a:pPr>
            <a:r>
              <a:rPr lang="en-GB" sz="2400" dirty="0"/>
              <a:t>Plotting Straight Lines</a:t>
            </a:r>
          </a:p>
          <a:p>
            <a:pPr>
              <a:buAutoNum type="arabicPeriod" startAt="3"/>
            </a:pPr>
            <a:endParaRPr lang="en-GB" sz="2400" dirty="0"/>
          </a:p>
          <a:p>
            <a:pPr>
              <a:buFont typeface="+mj-lt"/>
              <a:buAutoNum type="arabicPeriod" startAt="4"/>
            </a:pPr>
            <a:r>
              <a:rPr lang="en-GB" sz="2400" dirty="0"/>
              <a:t>Plotting Curves</a:t>
            </a:r>
          </a:p>
          <a:p>
            <a:pPr>
              <a:buAutoNum type="arabicPeriod" startAt="4"/>
            </a:pPr>
            <a:endParaRPr lang="en-GB" sz="2400" dirty="0"/>
          </a:p>
          <a:p>
            <a:r>
              <a:rPr lang="en-GB" sz="2400" dirty="0" smtClean="0"/>
              <a:t>5.</a:t>
            </a:r>
            <a:r>
              <a:rPr lang="en-GB" sz="2400" dirty="0"/>
              <a:t>	Mid-Points of Line Segments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Plotting Curves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9422" y="740978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Some relationships produce </a:t>
            </a:r>
            <a:r>
              <a:rPr lang="en-GB" sz="2400" i="1" dirty="0">
                <a:solidFill>
                  <a:prstClr val="black"/>
                </a:solidFill>
              </a:rPr>
              <a:t>curves </a:t>
            </a:r>
            <a:r>
              <a:rPr lang="en-GB" sz="2400" dirty="0">
                <a:solidFill>
                  <a:prstClr val="black"/>
                </a:solidFill>
              </a:rPr>
              <a:t>rather than straight lines when plotted.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422" y="1599307"/>
            <a:ext cx="1792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1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98527" y="2093502"/>
            <a:ext cx="9984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Complete the table below using the relationship </a:t>
            </a:r>
            <a:r>
              <a:rPr lang="en-GB" sz="2400" i="1" dirty="0">
                <a:latin typeface="Times" pitchFamily="2" charset="0"/>
              </a:rPr>
              <a:t>y </a:t>
            </a:r>
            <a:r>
              <a:rPr lang="en-GB" sz="2400" dirty="0">
                <a:latin typeface="Times" pitchFamily="2" charset="0"/>
              </a:rPr>
              <a:t>=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baseline="30000" dirty="0">
                <a:latin typeface="Times" pitchFamily="2" charset="0"/>
              </a:rPr>
              <a:t>2</a:t>
            </a:r>
            <a:r>
              <a:rPr lang="en-GB" sz="2400" i="1" dirty="0">
                <a:latin typeface="Times" pitchFamily="2" charset="0"/>
              </a:rPr>
              <a:t> </a:t>
            </a:r>
            <a:r>
              <a:rPr lang="en-GB" sz="2400" dirty="0"/>
              <a:t>− 2.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79422" y="4471511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298526" y="4071795"/>
            <a:ext cx="83339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c) </a:t>
            </a:r>
            <a:r>
              <a:rPr lang="en-GB" sz="2400" dirty="0"/>
              <a:t>Plot the points and draw a smooth curve through them.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98526" y="3585826"/>
            <a:ext cx="7690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b) </a:t>
            </a:r>
            <a:r>
              <a:rPr lang="en-GB" sz="2400" dirty="0"/>
              <a:t>Write a list of coordinates using the data in the table.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79422" y="4880144"/>
            <a:ext cx="91980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solidFill>
                  <a:srgbClr val="FF0000"/>
                </a:solidFill>
              </a:rPr>
              <a:t>With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dirty="0">
                <a:solidFill>
                  <a:srgbClr val="FF0000"/>
                </a:solidFill>
                <a:latin typeface="Times" pitchFamily="2" charset="0"/>
              </a:rPr>
              <a:t> =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baseline="30000" dirty="0">
                <a:solidFill>
                  <a:srgbClr val="FF0000"/>
                </a:solidFill>
                <a:latin typeface="Times" pitchFamily="2" charset="0"/>
              </a:rPr>
              <a:t>2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GB" sz="2400" i="1" dirty="0">
                <a:solidFill>
                  <a:srgbClr val="FF0000"/>
                </a:solidFill>
              </a:rPr>
              <a:t>− 2</a:t>
            </a:r>
            <a:r>
              <a:rPr lang="en-GB" sz="2400" dirty="0">
                <a:solidFill>
                  <a:srgbClr val="FF0000"/>
                </a:solidFill>
              </a:rPr>
              <a:t>, for the last column, with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3 , then</a:t>
            </a:r>
          </a:p>
          <a:p>
            <a:r>
              <a:rPr lang="en-GB" sz="2400" i="1" dirty="0">
                <a:solidFill>
                  <a:srgbClr val="FF0000"/>
                </a:solidFill>
              </a:rPr>
              <a:t>					  			       		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 y</a:t>
            </a:r>
            <a:r>
              <a:rPr lang="en-GB" sz="2400" i="1" dirty="0">
                <a:solidFill>
                  <a:srgbClr val="FF0000"/>
                </a:solidFill>
              </a:rPr>
              <a:t> 	</a:t>
            </a:r>
            <a:r>
              <a:rPr lang="en-GB" sz="2400" dirty="0">
                <a:solidFill>
                  <a:srgbClr val="FF0000"/>
                </a:solidFill>
              </a:rPr>
              <a:t>= 3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− 2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								= 9 – 2 = 7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So in the table, in the last column, the value for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is </a:t>
            </a:r>
            <a:r>
              <a:rPr lang="en-GB" sz="2400" b="1" dirty="0">
                <a:solidFill>
                  <a:srgbClr val="FF0000"/>
                </a:solidFill>
              </a:rPr>
              <a:t>7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704" y="2605790"/>
            <a:ext cx="6706536" cy="9621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260253-ADEA-374B-B46E-0BBA802D9093}"/>
              </a:ext>
            </a:extLst>
          </p:cNvPr>
          <p:cNvSpPr txBox="1"/>
          <p:nvPr/>
        </p:nvSpPr>
        <p:spPr>
          <a:xfrm>
            <a:off x="8760296" y="6458030"/>
            <a:ext cx="3240360" cy="399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107592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/>
      <p:bldP spid="8" grpId="0"/>
      <p:bldP spid="9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233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7615" y="738476"/>
            <a:ext cx="3256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</a:t>
            </a:r>
            <a:r>
              <a:rPr lang="en-GB" sz="2400" b="1" dirty="0"/>
              <a:t>olution</a:t>
            </a:r>
            <a:r>
              <a:rPr lang="en-GB" sz="2400" b="1" dirty="0">
                <a:solidFill>
                  <a:prstClr val="black"/>
                </a:solidFill>
              </a:rPr>
              <a:t> (continued)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75463" y="2946273"/>
            <a:ext cx="9198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Similarly, as another example, if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 , 		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 </a:t>
            </a:r>
            <a:r>
              <a:rPr lang="en-GB" sz="2400" dirty="0">
                <a:solidFill>
                  <a:srgbClr val="FF0000"/>
                </a:solidFill>
              </a:rPr>
              <a:t>= 2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− 2 = </a:t>
            </a:r>
            <a:r>
              <a:rPr lang="en-GB" sz="2400" b="1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600" y="1826262"/>
            <a:ext cx="6706181" cy="9632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34260" y="1320443"/>
            <a:ext cx="6178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You can start to fill in the blanks in the table: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8506781" y="224175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7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2275463" y="3630876"/>
            <a:ext cx="9419357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Note that it doesn’t matter what order you complete the table in.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Another example: if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dirty="0" smtClean="0">
                <a:solidFill>
                  <a:srgbClr val="FF0000"/>
                </a:solidFill>
              </a:rPr>
              <a:t>−2 </a:t>
            </a:r>
            <a:r>
              <a:rPr lang="en-GB" sz="2400" dirty="0">
                <a:solidFill>
                  <a:srgbClr val="FF0000"/>
                </a:solidFill>
              </a:rPr>
              <a:t>,		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(</a:t>
            </a:r>
            <a:r>
              <a:rPr lang="en-GB" sz="2400" dirty="0" smtClean="0">
                <a:solidFill>
                  <a:srgbClr val="FF0000"/>
                </a:solidFill>
              </a:rPr>
              <a:t>−2)</a:t>
            </a:r>
            <a:r>
              <a:rPr lang="en-GB" sz="2400" baseline="30000" dirty="0" smtClean="0">
                <a:solidFill>
                  <a:srgbClr val="FF0000"/>
                </a:solidFill>
              </a:rPr>
              <a:t>2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− 2 = 4 – 2 = </a:t>
            </a:r>
            <a:r>
              <a:rPr lang="en-GB" sz="2400" b="1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2995" y="5295445"/>
            <a:ext cx="6706181" cy="96325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02267" y="4814334"/>
            <a:ext cx="5428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You can fill in more blanks in the table: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3579" y="5722485"/>
            <a:ext cx="542591" cy="6462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3849" y="5702241"/>
            <a:ext cx="542591" cy="6462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962" y="5709511"/>
            <a:ext cx="542591" cy="64623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C87E2A-1F24-354B-BD80-FC626E89FAAF}"/>
              </a:ext>
            </a:extLst>
          </p:cNvPr>
          <p:cNvSpPr txBox="1"/>
          <p:nvPr/>
        </p:nvSpPr>
        <p:spPr>
          <a:xfrm>
            <a:off x="8760296" y="6458030"/>
            <a:ext cx="3240360" cy="399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8992398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6" y="15370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7615" y="738476"/>
            <a:ext cx="3256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</a:t>
            </a:r>
            <a:r>
              <a:rPr lang="en-GB" sz="2400" b="1" dirty="0"/>
              <a:t>olution</a:t>
            </a:r>
            <a:r>
              <a:rPr lang="en-GB" sz="2400" b="1" dirty="0">
                <a:solidFill>
                  <a:prstClr val="black"/>
                </a:solidFill>
              </a:rPr>
              <a:t> (continued)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94637" y="1104521"/>
            <a:ext cx="8690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Do the same for all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srgbClr val="FF0000"/>
                </a:solidFill>
              </a:rPr>
              <a:t> values. The complete table looks like this: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222576" y="2852936"/>
            <a:ext cx="965103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AutoNum type="alphaLcParenR" startAt="2"/>
            </a:pPr>
            <a:r>
              <a:rPr lang="en-GB" sz="2400" dirty="0">
                <a:solidFill>
                  <a:srgbClr val="FF0000"/>
                </a:solidFill>
              </a:rPr>
              <a:t>The coordinates of the points are 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      (–3, 7), (–2, 2), (–1, –1), (0, –2),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      (1, –1), (2, 2) and (3, 7).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These points plotted are shown opposite.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4637" y="1550229"/>
            <a:ext cx="6735115" cy="9812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1A51D9-9C55-C04A-8C93-81EDF5A63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4390" y="2684210"/>
            <a:ext cx="4030068" cy="400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08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1" y="9930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8526" y="684084"/>
            <a:ext cx="1877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 2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98526" y="1174072"/>
            <a:ext cx="9984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Draw the graph of </a:t>
            </a:r>
            <a:r>
              <a:rPr lang="en-GB" sz="2400" i="1" dirty="0">
                <a:latin typeface="Times" pitchFamily="2" charset="0"/>
              </a:rPr>
              <a:t>y </a:t>
            </a:r>
            <a:r>
              <a:rPr lang="en-GB" sz="2400" dirty="0">
                <a:latin typeface="Times" pitchFamily="2" charset="0"/>
              </a:rPr>
              <a:t>=</a:t>
            </a:r>
            <a:r>
              <a:rPr lang="en-GB" sz="2400" i="1" dirty="0">
                <a:latin typeface="Times" pitchFamily="2" charset="0"/>
              </a:rPr>
              <a:t> x</a:t>
            </a:r>
            <a:r>
              <a:rPr lang="en-GB" sz="2400" i="1" baseline="30000" dirty="0">
                <a:latin typeface="Times" pitchFamily="2" charset="0"/>
              </a:rPr>
              <a:t>3</a:t>
            </a:r>
            <a:r>
              <a:rPr lang="en-GB" sz="2400" i="1" dirty="0">
                <a:latin typeface="Times" pitchFamily="2" charset="0"/>
              </a:rPr>
              <a:t> </a:t>
            </a:r>
            <a:r>
              <a:rPr lang="en-GB" sz="2400" dirty="0"/>
              <a:t>− 4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 for values of </a:t>
            </a:r>
            <a:r>
              <a:rPr lang="en-GB" sz="2400" i="1" dirty="0">
                <a:latin typeface="Times" pitchFamily="2" charset="0"/>
              </a:rPr>
              <a:t>x </a:t>
            </a:r>
            <a:r>
              <a:rPr lang="en-GB" sz="2400" dirty="0"/>
              <a:t>from –3 to 3.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98015" y="1838446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848" y="3287597"/>
            <a:ext cx="7123844" cy="10157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298015" y="2300111"/>
            <a:ext cx="955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first step is to draw up and complete a table of values using the relationship.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2393297" y="4549836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example, if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dirty="0" smtClean="0">
                <a:solidFill>
                  <a:srgbClr val="FF0000"/>
                </a:solidFill>
              </a:rPr>
              <a:t>–3</a:t>
            </a:r>
            <a:r>
              <a:rPr lang="en-GB" sz="2400" dirty="0">
                <a:solidFill>
                  <a:srgbClr val="FF0000"/>
                </a:solidFill>
              </a:rPr>
              <a:t>, 		 </a:t>
            </a:r>
            <a:r>
              <a:rPr lang="en-GB" sz="2400" i="1" dirty="0" smtClean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(</a:t>
            </a:r>
            <a:r>
              <a:rPr lang="en-GB" sz="2400" dirty="0" smtClean="0">
                <a:solidFill>
                  <a:srgbClr val="FF0000"/>
                </a:solidFill>
              </a:rPr>
              <a:t>−3)</a:t>
            </a:r>
            <a:r>
              <a:rPr lang="en-GB" sz="2400" baseline="30000" dirty="0" smtClean="0">
                <a:solidFill>
                  <a:srgbClr val="FF0000"/>
                </a:solidFill>
              </a:rPr>
              <a:t>3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− 4</a:t>
            </a:r>
            <a:r>
              <a:rPr lang="en-GB" sz="2400" dirty="0" smtClean="0">
                <a:solidFill>
                  <a:srgbClr val="FF0000"/>
                </a:solidFill>
              </a:rPr>
              <a:t>×(–3</a:t>
            </a:r>
            <a:r>
              <a:rPr lang="en-GB" sz="2400" dirty="0">
                <a:solidFill>
                  <a:srgbClr val="FF0000"/>
                </a:solidFill>
              </a:rPr>
              <a:t>) 	= </a:t>
            </a:r>
            <a:r>
              <a:rPr lang="en-GB" sz="2400" dirty="0" smtClean="0">
                <a:solidFill>
                  <a:srgbClr val="FF0000"/>
                </a:solidFill>
              </a:rPr>
              <a:t>−27 </a:t>
            </a:r>
            <a:r>
              <a:rPr lang="en-GB" sz="2400" dirty="0">
                <a:solidFill>
                  <a:srgbClr val="FF0000"/>
                </a:solidFill>
              </a:rPr>
              <a:t>+ 12</a:t>
            </a:r>
            <a:endParaRPr lang="en-GB" sz="2400" b="1" dirty="0">
              <a:solidFill>
                <a:srgbClr val="FF0000"/>
              </a:solidFill>
            </a:endParaRPr>
          </a:p>
          <a:p>
            <a:r>
              <a:rPr lang="en-GB" sz="2400" b="1" dirty="0">
                <a:solidFill>
                  <a:srgbClr val="FF0000"/>
                </a:solidFill>
              </a:rPr>
              <a:t>														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b="1" dirty="0" smtClean="0">
                <a:solidFill>
                  <a:srgbClr val="FF0000"/>
                </a:solidFill>
              </a:rPr>
              <a:t>−15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98015" y="5342919"/>
            <a:ext cx="9198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			and, if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2, 		 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i="1" dirty="0" smtClean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</a:t>
            </a:r>
            <a:r>
              <a:rPr lang="en-GB" sz="2400" baseline="30000" dirty="0">
                <a:solidFill>
                  <a:srgbClr val="FF0000"/>
                </a:solidFill>
              </a:rPr>
              <a:t>3</a:t>
            </a:r>
            <a:r>
              <a:rPr lang="en-GB" sz="2400" dirty="0">
                <a:solidFill>
                  <a:srgbClr val="FF0000"/>
                </a:solidFill>
              </a:rPr>
              <a:t> − 4×2 		= 8 − 8 </a:t>
            </a:r>
            <a:endParaRPr lang="en-GB" sz="2400" b="1" dirty="0">
              <a:solidFill>
                <a:srgbClr val="FF0000"/>
              </a:solidFill>
            </a:endParaRPr>
          </a:p>
          <a:p>
            <a:r>
              <a:rPr lang="en-GB" sz="2400" b="1" dirty="0">
                <a:solidFill>
                  <a:srgbClr val="FF0000"/>
                </a:solidFill>
              </a:rPr>
              <a:t>														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F75FE5-0CE1-AF43-8F9F-D062027D21F7}"/>
              </a:ext>
            </a:extLst>
          </p:cNvPr>
          <p:cNvSpPr txBox="1"/>
          <p:nvPr/>
        </p:nvSpPr>
        <p:spPr>
          <a:xfrm>
            <a:off x="8760296" y="6458030"/>
            <a:ext cx="3240360" cy="399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40254895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8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15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7608" y="811037"/>
            <a:ext cx="3256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</a:t>
            </a:r>
            <a:r>
              <a:rPr lang="en-GB" sz="2400" b="1" dirty="0"/>
              <a:t>olution</a:t>
            </a:r>
            <a:r>
              <a:rPr lang="en-GB" sz="2400" b="1" dirty="0">
                <a:solidFill>
                  <a:prstClr val="black"/>
                </a:solidFill>
              </a:rPr>
              <a:t> (continued)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7608" y="1772816"/>
            <a:ext cx="5762601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Each pair of values from the table represent coordinates: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(–3, –15), (–2, 0), (–1, 3), (0, 0),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      (1, –3), (2, 0), (3, 15)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320" y="755142"/>
            <a:ext cx="2573535" cy="59574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67608" y="40050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These coordinates can be plotted and a smooth curve can be drawn through them, as seen on the graph.</a:t>
            </a:r>
          </a:p>
        </p:txBody>
      </p:sp>
    </p:spTree>
    <p:extLst>
      <p:ext uri="{BB962C8B-B14F-4D97-AF65-F5344CB8AC3E}">
        <p14:creationId xmlns:p14="http://schemas.microsoft.com/office/powerpoint/2010/main" val="6175360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Curves: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02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06981" y="1544024"/>
            <a:ext cx="9984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1) 	a) Complete a copy of the table below for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=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baseline="30000" dirty="0"/>
              <a:t>2</a:t>
            </a:r>
            <a:r>
              <a:rPr lang="en-GB" sz="2400" i="1" dirty="0"/>
              <a:t> </a:t>
            </a:r>
            <a:r>
              <a:rPr lang="en-GB" sz="2400" dirty="0"/>
              <a:t>− 5.</a:t>
            </a:r>
          </a:p>
          <a:p>
            <a:pPr marL="457200" indent="-457200">
              <a:buAutoNum type="alphaLcParenR"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	b) Plot the points and draw a </a:t>
            </a:r>
          </a:p>
          <a:p>
            <a:r>
              <a:rPr lang="en-GB" sz="2400" dirty="0"/>
              <a:t>          smooth curve through the points.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307716" y="4052995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99962" y="4655205"/>
            <a:ext cx="9198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632" y="2062545"/>
            <a:ext cx="6687483" cy="943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8438" y="4655206"/>
            <a:ext cx="5539810" cy="8015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993CB6-9216-464F-8CDF-841CE5C9E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514" y="3175071"/>
            <a:ext cx="3403951" cy="339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784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Curves: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06981" y="1544024"/>
            <a:ext cx="9984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1) 	a) Complete a copy of the table below for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=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baseline="30000" dirty="0"/>
              <a:t>2</a:t>
            </a:r>
            <a:r>
              <a:rPr lang="en-GB" sz="2400" i="1" dirty="0"/>
              <a:t> </a:t>
            </a:r>
            <a:r>
              <a:rPr lang="en-GB" sz="2400" dirty="0"/>
              <a:t>− 5.</a:t>
            </a:r>
          </a:p>
          <a:p>
            <a:pPr marL="457200" indent="-457200">
              <a:buAutoNum type="alphaLcParenR"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	b) Plot the points and draw a </a:t>
            </a:r>
          </a:p>
          <a:p>
            <a:r>
              <a:rPr lang="en-GB" sz="2400" dirty="0"/>
              <a:t>          smooth curve through the points.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307716" y="4052995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99962" y="4655205"/>
            <a:ext cx="9198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632" y="2062545"/>
            <a:ext cx="6687483" cy="943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8438" y="4655206"/>
            <a:ext cx="5539810" cy="8015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993CB6-9216-464F-8CDF-841CE5C9E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514" y="3175071"/>
            <a:ext cx="3403951" cy="339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790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Plotting Curves: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505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06981" y="1544024"/>
            <a:ext cx="9984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1) 	a) Complete a copy of the table below for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=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baseline="30000" dirty="0"/>
              <a:t>2</a:t>
            </a:r>
            <a:r>
              <a:rPr lang="en-GB" sz="2400" i="1" dirty="0"/>
              <a:t> </a:t>
            </a:r>
            <a:r>
              <a:rPr lang="en-GB" sz="2400" dirty="0"/>
              <a:t>− 5.</a:t>
            </a:r>
          </a:p>
          <a:p>
            <a:pPr marL="457200" indent="-457200">
              <a:buAutoNum type="alphaLcParenR"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	b) Plot the points and draw a </a:t>
            </a:r>
          </a:p>
          <a:p>
            <a:r>
              <a:rPr lang="en-GB" sz="2400" dirty="0"/>
              <a:t>          smooth curve through the points.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307716" y="4052995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99962" y="4655205"/>
            <a:ext cx="9198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632" y="2062545"/>
            <a:ext cx="6687483" cy="943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8438" y="4655206"/>
            <a:ext cx="5539810" cy="8015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993CB6-9216-464F-8CDF-841CE5C9E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514" y="3175071"/>
            <a:ext cx="3403951" cy="33961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D2E919D-278B-CD4B-A6E9-3F4F6ADF3EE3}"/>
              </a:ext>
            </a:extLst>
          </p:cNvPr>
          <p:cNvSpPr txBox="1"/>
          <p:nvPr/>
        </p:nvSpPr>
        <p:spPr>
          <a:xfrm>
            <a:off x="2306981" y="5688894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b) Graph shown opposite</a:t>
            </a:r>
          </a:p>
        </p:txBody>
      </p:sp>
    </p:spTree>
    <p:extLst>
      <p:ext uri="{BB962C8B-B14F-4D97-AF65-F5344CB8AC3E}">
        <p14:creationId xmlns:p14="http://schemas.microsoft.com/office/powerpoint/2010/main" val="28399401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build="p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 smtClean="0"/>
              <a:t>Section G1.4</a:t>
            </a:r>
            <a:r>
              <a:rPr lang="en-GB" altLang="en-US" sz="2800" b="1" dirty="0" smtClean="0"/>
              <a:t>: </a:t>
            </a:r>
            <a:r>
              <a:rPr lang="en-GB" altLang="en-US" sz="2800" b="1" dirty="0"/>
              <a:t>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4" y="4834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06981" y="1544024"/>
            <a:ext cx="9984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 	a) Complete a copy of the table using the relationship </a:t>
            </a:r>
            <a:r>
              <a:rPr lang="en-GB" sz="2400" i="1" dirty="0">
                <a:latin typeface="Times" pitchFamily="2" charset="0"/>
              </a:rPr>
              <a:t>y </a:t>
            </a:r>
            <a:r>
              <a:rPr lang="en-GB" sz="2400" dirty="0"/>
              <a:t>=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baseline="30000" dirty="0"/>
              <a:t>3</a:t>
            </a:r>
            <a:r>
              <a:rPr lang="en-GB" sz="2400" i="1" dirty="0"/>
              <a:t> </a:t>
            </a:r>
            <a:r>
              <a:rPr lang="en-GB" sz="2400" dirty="0"/>
              <a:t>−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	b) Plot the points and draw a smooth </a:t>
            </a:r>
          </a:p>
          <a:p>
            <a:r>
              <a:rPr lang="en-GB" sz="2400" dirty="0"/>
              <a:t>          curve through the points.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301600" y="3937971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688" y="1990645"/>
            <a:ext cx="4968552" cy="923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7910" y="4591070"/>
            <a:ext cx="5087060" cy="9621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DAA11E-195A-7749-80A7-2955490DB0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899" y="2379574"/>
            <a:ext cx="3011887" cy="41909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1FF6FE-B098-E446-8A3F-C1B2F02C31D3}"/>
              </a:ext>
            </a:extLst>
          </p:cNvPr>
          <p:cNvSpPr txBox="1"/>
          <p:nvPr/>
        </p:nvSpPr>
        <p:spPr>
          <a:xfrm>
            <a:off x="2423592" y="4730359"/>
            <a:ext cx="563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A41962-CB0D-204B-B70E-77385B5E0B6B}"/>
              </a:ext>
            </a:extLst>
          </p:cNvPr>
          <p:cNvSpPr txBox="1"/>
          <p:nvPr/>
        </p:nvSpPr>
        <p:spPr>
          <a:xfrm>
            <a:off x="2423592" y="586453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b) Graph shown opposite</a:t>
            </a:r>
          </a:p>
        </p:txBody>
      </p:sp>
    </p:spTree>
    <p:extLst>
      <p:ext uri="{BB962C8B-B14F-4D97-AF65-F5344CB8AC3E}">
        <p14:creationId xmlns:p14="http://schemas.microsoft.com/office/powerpoint/2010/main" val="819923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fourth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http://szalonta.hu/ske/text/G1/skeg1s4.html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67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Positive Coordinates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86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</a:t>
            </a:r>
            <a:r>
              <a:rPr lang="en-US" altLang="en-US" b="1" dirty="0" smtClean="0">
                <a:solidFill>
                  <a:schemeClr val="bg1"/>
                </a:solidFill>
              </a:rPr>
              <a:t>G </a:t>
            </a:r>
            <a:endParaRPr lang="en-US" altLang="en-US" b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G1</a:t>
            </a:r>
            <a:endParaRPr lang="en-US" altLang="en-US" b="1" dirty="0">
              <a:solidFill>
                <a:schemeClr val="bg1"/>
              </a:solidFill>
            </a:endParaRP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 smtClean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Section G1.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39760" y="640248"/>
            <a:ext cx="9649459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i="1" dirty="0"/>
              <a:t>Coordinates </a:t>
            </a:r>
            <a:r>
              <a:rPr lang="en-GB" sz="2400" dirty="0"/>
              <a:t>are pairs of numbers that uniquely describe a position on</a:t>
            </a:r>
          </a:p>
          <a:p>
            <a:r>
              <a:rPr lang="en-GB" sz="2400" dirty="0"/>
              <a:t>a rectangular grid. These numbers are sometimes referred to as</a:t>
            </a:r>
          </a:p>
          <a:p>
            <a:r>
              <a:rPr lang="en-GB" sz="2400" i="1" dirty="0"/>
              <a:t>Cartesian coordinates</a:t>
            </a:r>
            <a:r>
              <a:rPr lang="en-GB" sz="2400" dirty="0"/>
              <a:t>.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26630" y="2132856"/>
            <a:ext cx="3775881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dirty="0"/>
              <a:t>The first number refers to</a:t>
            </a:r>
          </a:p>
          <a:p>
            <a:r>
              <a:rPr lang="en-GB" sz="2400" dirty="0"/>
              <a:t>the horizontal 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-axis) and</a:t>
            </a:r>
          </a:p>
          <a:p>
            <a:r>
              <a:rPr lang="en-GB" sz="2400" dirty="0"/>
              <a:t>the second the vertical</a:t>
            </a:r>
          </a:p>
          <a:p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dirty="0"/>
              <a:t>-axis).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The coordinates (4, 3)</a:t>
            </a:r>
          </a:p>
          <a:p>
            <a:r>
              <a:rPr lang="en-GB" sz="2400" dirty="0"/>
              <a:t>describe a point that is 4</a:t>
            </a:r>
          </a:p>
          <a:p>
            <a:r>
              <a:rPr lang="en-GB" sz="2400" dirty="0"/>
              <a:t>units across and 3 units</a:t>
            </a:r>
          </a:p>
          <a:p>
            <a:r>
              <a:rPr lang="en-GB" sz="2400" dirty="0"/>
              <a:t>up on a grid from the</a:t>
            </a:r>
          </a:p>
          <a:p>
            <a:r>
              <a:rPr lang="en-GB" sz="2400" dirty="0"/>
              <a:t>origin (0, 0).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9878" t="19535" r="28147" b="7980"/>
          <a:stretch/>
        </p:blipFill>
        <p:spPr>
          <a:xfrm>
            <a:off x="6176789" y="2137179"/>
            <a:ext cx="5712430" cy="4479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44DE91-94ED-0E43-A6C9-271A27EE86DE}"/>
              </a:ext>
            </a:extLst>
          </p:cNvPr>
          <p:cNvSpPr txBox="1"/>
          <p:nvPr/>
        </p:nvSpPr>
        <p:spPr>
          <a:xfrm>
            <a:off x="2782422" y="386104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Note that </a:t>
            </a:r>
            <a:r>
              <a:rPr lang="en-GB" dirty="0" smtClean="0">
                <a:solidFill>
                  <a:srgbClr val="0070C0"/>
                </a:solidFill>
              </a:rPr>
              <a:t>axes </a:t>
            </a:r>
            <a:r>
              <a:rPr lang="en-GB" dirty="0">
                <a:solidFill>
                  <a:srgbClr val="0070C0"/>
                </a:solidFill>
              </a:rPr>
              <a:t>should always be labelled</a:t>
            </a:r>
          </a:p>
        </p:txBody>
      </p:sp>
    </p:spTree>
    <p:extLst>
      <p:ext uri="{BB962C8B-B14F-4D97-AF65-F5344CB8AC3E}">
        <p14:creationId xmlns:p14="http://schemas.microsoft.com/office/powerpoint/2010/main" val="3870125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Mid-Points of Line Segments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76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9576" y="643540"/>
            <a:ext cx="96490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coordinates of the </a:t>
            </a:r>
            <a:r>
              <a:rPr lang="en-GB" sz="2400" dirty="0" smtClean="0"/>
              <a:t>mid-point between </a:t>
            </a:r>
            <a:r>
              <a:rPr lang="en-GB" sz="2400" dirty="0"/>
              <a:t>two other points may be found by drawing or by calculation. The diagram below shows the mid-point of the coordinates (2, 2) and (6, 8); the coordinate of the mid-point is (4, 5).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832" y="2302742"/>
            <a:ext cx="4968552" cy="43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216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Mid-Points of Line Segments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02293" y="999192"/>
            <a:ext cx="54250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value of the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i="1" dirty="0"/>
              <a:t>-</a:t>
            </a:r>
            <a:r>
              <a:rPr lang="en-GB" sz="2400" dirty="0"/>
              <a:t>coordinate of the mid-point of the line segment AB is the mean value of the two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i="1" dirty="0"/>
              <a:t>-</a:t>
            </a:r>
            <a:r>
              <a:rPr lang="en-GB" sz="2400" dirty="0"/>
              <a:t>coordinates of the end points A and B.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909" y="655261"/>
            <a:ext cx="4011831" cy="35071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69563" y="4263747"/>
            <a:ext cx="91550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Similarly, for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y-</a:t>
            </a:r>
            <a:r>
              <a:rPr lang="en-GB" sz="2400" dirty="0">
                <a:solidFill>
                  <a:prstClr val="black"/>
                </a:solidFill>
              </a:rPr>
              <a:t>coordinate of the mid-point, it is the mean of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prstClr val="black"/>
                </a:solidFill>
              </a:rPr>
              <a:t>-</a:t>
            </a:r>
            <a:r>
              <a:rPr lang="en-GB" sz="2400" dirty="0">
                <a:solidFill>
                  <a:prstClr val="black"/>
                </a:solidFill>
              </a:rPr>
              <a:t>coordinates of the end points A and B.</a:t>
            </a:r>
          </a:p>
          <a:p>
            <a:pPr lvl="0"/>
            <a:endParaRPr lang="en-GB" sz="2400" dirty="0">
              <a:solidFill>
                <a:prstClr val="black"/>
              </a:solidFill>
            </a:endParaRPr>
          </a:p>
          <a:p>
            <a:r>
              <a:rPr lang="en-GB" sz="2400" dirty="0"/>
              <a:t>Here, the value of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y</a:t>
            </a:r>
            <a:r>
              <a:rPr lang="en-GB" sz="2400" i="1" dirty="0" smtClean="0"/>
              <a:t>-</a:t>
            </a:r>
            <a:r>
              <a:rPr lang="en-GB" sz="2400" dirty="0" smtClean="0"/>
              <a:t>coordinate </a:t>
            </a:r>
            <a:r>
              <a:rPr lang="en-GB" sz="2400" dirty="0"/>
              <a:t>of the mid-point is the mean of 2 and 8, which is </a:t>
            </a:r>
            <a:r>
              <a:rPr lang="en-GB" sz="2400" b="1" dirty="0"/>
              <a:t>5</a:t>
            </a:r>
            <a:r>
              <a:rPr lang="en-GB" sz="2400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72721" y="2816135"/>
            <a:ext cx="5425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Here, the value of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prstClr val="black"/>
                </a:solidFill>
              </a:rPr>
              <a:t>-</a:t>
            </a:r>
            <a:r>
              <a:rPr lang="en-GB" sz="2400" dirty="0">
                <a:solidFill>
                  <a:prstClr val="black"/>
                </a:solidFill>
              </a:rPr>
              <a:t>coordinate of the mid-point is the mean of 2 and 6, which is </a:t>
            </a:r>
            <a:r>
              <a:rPr lang="en-GB" sz="2400" b="1" dirty="0">
                <a:solidFill>
                  <a:prstClr val="black"/>
                </a:solidFill>
              </a:rPr>
              <a:t>4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73070" y="6228211"/>
            <a:ext cx="8906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This is how the mid-point coordinate of (4, 5) has been found.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52DADD-52E7-084E-B5C8-D6CE19071FA8}"/>
              </a:ext>
            </a:extLst>
          </p:cNvPr>
          <p:cNvSpPr txBox="1"/>
          <p:nvPr/>
        </p:nvSpPr>
        <p:spPr>
          <a:xfrm>
            <a:off x="8472264" y="2808749"/>
            <a:ext cx="288032" cy="396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B0DD87-F494-9D45-A050-6EF7B4C3E7A5}"/>
              </a:ext>
            </a:extLst>
          </p:cNvPr>
          <p:cNvSpPr txBox="1"/>
          <p:nvPr/>
        </p:nvSpPr>
        <p:spPr>
          <a:xfrm>
            <a:off x="9402784" y="1383912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885352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>
                <a:latin typeface="+mj-lt"/>
              </a:rPr>
              <a:t>Mid-Points of Line Segments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0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6483" y="3693695"/>
            <a:ext cx="4890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Generally, for any two points, the </a:t>
            </a:r>
          </a:p>
          <a:p>
            <a:r>
              <a:rPr lang="en-GB" sz="2400" dirty="0"/>
              <a:t>coordinates of the mid-point of the </a:t>
            </a:r>
          </a:p>
          <a:p>
            <a:r>
              <a:rPr lang="en-GB" sz="2400" dirty="0"/>
              <a:t>line segment joining the points </a:t>
            </a:r>
          </a:p>
          <a:p>
            <a:r>
              <a:rPr lang="en-GB" sz="2400" dirty="0"/>
              <a:t>(</a:t>
            </a:r>
            <a:r>
              <a:rPr lang="en-GB" sz="2400" i="1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GB" sz="2400" i="1" dirty="0"/>
              <a:t>, </a:t>
            </a:r>
            <a:r>
              <a:rPr lang="en-GB" sz="2400" i="1" dirty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en-GB" sz="2400" dirty="0"/>
              <a:t>) and (</a:t>
            </a:r>
            <a:r>
              <a:rPr lang="en-GB" sz="2400" i="1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GB" sz="2400" i="1" dirty="0"/>
              <a:t>, </a:t>
            </a:r>
            <a:r>
              <a:rPr lang="en-GB" sz="2400" i="1" dirty="0"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en-GB" sz="2400" dirty="0"/>
              <a:t>) is given by</a:t>
            </a:r>
          </a:p>
        </p:txBody>
      </p:sp>
      <p:sp>
        <p:nvSpPr>
          <p:cNvPr id="5" name="Rectangle 4"/>
          <p:cNvSpPr/>
          <p:nvPr/>
        </p:nvSpPr>
        <p:spPr>
          <a:xfrm>
            <a:off x="2351584" y="889060"/>
            <a:ext cx="9394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coordinates of the mid-point could </a:t>
            </a:r>
          </a:p>
          <a:p>
            <a:r>
              <a:rPr lang="en-GB" sz="2400" dirty="0"/>
              <a:t>have been calculated directly as follows: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251" y="1934101"/>
            <a:ext cx="3070864" cy="1512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2328" y="5536121"/>
            <a:ext cx="2448272" cy="1011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5592CC-7995-7D47-8B02-C10EDDF324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317" y="1934101"/>
            <a:ext cx="4280115" cy="37417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8C992A-8575-5B4F-9D42-7ED71D77A327}"/>
              </a:ext>
            </a:extLst>
          </p:cNvPr>
          <p:cNvSpPr txBox="1"/>
          <p:nvPr/>
        </p:nvSpPr>
        <p:spPr>
          <a:xfrm>
            <a:off x="8401084" y="4149080"/>
            <a:ext cx="288032" cy="396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CFC473-48B0-274D-AED0-CE9E524E8E77}"/>
              </a:ext>
            </a:extLst>
          </p:cNvPr>
          <p:cNvSpPr txBox="1"/>
          <p:nvPr/>
        </p:nvSpPr>
        <p:spPr>
          <a:xfrm>
            <a:off x="9331334" y="2700050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2318708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Mid-Points of Line Segments: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3" y="9930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9485" y="684084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Example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45330" y="1151303"/>
            <a:ext cx="9984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coordinates of the mid-point of the line segment: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404" y="1618522"/>
            <a:ext cx="4297228" cy="4564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495600" y="1611433"/>
            <a:ext cx="3384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a) AB   b) AC   c) BD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19485" y="2080045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19485" y="2533228"/>
            <a:ext cx="517265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coordinates of A are (2, 7).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The coordinates of B are (5, 3).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 coordinates of the mid-point AB are (3.5, 5), as calculated below: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051" y="4275368"/>
            <a:ext cx="2016004" cy="23110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3A6372-DF0B-9A49-86C4-9C2FE4DF95C2}"/>
              </a:ext>
            </a:extLst>
          </p:cNvPr>
          <p:cNvSpPr txBox="1"/>
          <p:nvPr/>
        </p:nvSpPr>
        <p:spPr>
          <a:xfrm>
            <a:off x="8040216" y="6309320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7208431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Mid-Points of Line Segments: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12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76712" y="722900"/>
            <a:ext cx="3171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 (continued)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72396" y="1526059"/>
            <a:ext cx="5539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coordinates of A are (2, 7).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 coordinates of C are (–5, 3).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The coordinates of the mid-point AC are (–1.5, 5), as calculated on the right.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89682" y="4293096"/>
            <a:ext cx="55225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coordinates of B are (5, 3).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 coordinates of D are (−4, −5) 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The coordinates of the mid-point BD are (0.5, −1), as calculated on the right.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767" y="1526059"/>
            <a:ext cx="2520316" cy="23974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5335" y="4308851"/>
            <a:ext cx="2655890" cy="228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879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 smtClean="0"/>
              <a:t>Section G1.5: </a:t>
            </a:r>
            <a:r>
              <a:rPr lang="en-GB" altLang="en-US" sz="2800" b="1" dirty="0"/>
              <a:t>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34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01600" y="1718829"/>
            <a:ext cx="51925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diagram shows the points </a:t>
            </a:r>
          </a:p>
          <a:p>
            <a:r>
              <a:rPr lang="en-GB" sz="2400" dirty="0"/>
              <a:t>         A, B, C, D and E.</a:t>
            </a:r>
          </a:p>
          <a:p>
            <a:endParaRPr lang="en-GB" sz="2400" dirty="0"/>
          </a:p>
          <a:p>
            <a:r>
              <a:rPr lang="en-GB" sz="2400" dirty="0"/>
              <a:t>Find the coordinates of the mid-point of these line segments:</a:t>
            </a:r>
          </a:p>
          <a:p>
            <a:endParaRPr lang="en-GB" sz="2400" dirty="0"/>
          </a:p>
          <a:p>
            <a:r>
              <a:rPr lang="it-IT" sz="2400" dirty="0"/>
              <a:t>a) AB 	 b) AD   </a:t>
            </a:r>
            <a:r>
              <a:rPr lang="pt-BR" sz="2400" dirty="0" err="1"/>
              <a:t>c</a:t>
            </a:r>
            <a:r>
              <a:rPr lang="pt-BR" sz="2400" dirty="0"/>
              <a:t>) CD 	d) CE</a:t>
            </a:r>
            <a:endParaRPr lang="en-GB" sz="2400" dirty="0"/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301600" y="4725144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Answers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01600" y="5262959"/>
            <a:ext cx="51925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solidFill>
                  <a:srgbClr val="FF0000"/>
                </a:solidFill>
              </a:rPr>
              <a:t>(4, 4)			b) (–0.5, 1.5)</a:t>
            </a:r>
          </a:p>
          <a:p>
            <a:r>
              <a:rPr lang="en-GB" sz="2400" dirty="0">
                <a:solidFill>
                  <a:srgbClr val="FF0000"/>
                </a:solidFill>
              </a:rPr>
              <a:t>c) (–0.5, –3.5)	d) (–0.5, 0)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216" y="1739140"/>
            <a:ext cx="4305901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992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G1.5: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http://szalonta.hu/ske/text/G1/skeg1s5.html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G1.5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7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056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G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G1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97924" y="2841952"/>
            <a:ext cx="5149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(3, 8) move 3 across and 8 up.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97923" y="2201452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30924" y="695344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72419" y="1160238"/>
            <a:ext cx="441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Plot the points with coordinates (3, 8), (6, 1) and (2, 5</a:t>
            </a:r>
            <a:r>
              <a:rPr lang="en-GB" sz="2400" dirty="0" smtClean="0"/>
              <a:t>).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Positive Coordinates: Examples</a:t>
            </a:r>
            <a:endParaRPr lang="en-US" alt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0550" t="21636" r="30510" b="11132"/>
          <a:stretch/>
        </p:blipFill>
        <p:spPr>
          <a:xfrm>
            <a:off x="7447518" y="695343"/>
            <a:ext cx="4647282" cy="606991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97922" y="3770167"/>
            <a:ext cx="5149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(6, 1) move 6 across and 1 up.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97923" y="4698383"/>
            <a:ext cx="5149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(2, 5) move 2 across and 5 up.</a:t>
            </a:r>
          </a:p>
        </p:txBody>
      </p:sp>
    </p:spTree>
    <p:extLst>
      <p:ext uri="{BB962C8B-B14F-4D97-AF65-F5344CB8AC3E}">
        <p14:creationId xmlns:p14="http://schemas.microsoft.com/office/powerpoint/2010/main" val="2232707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056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G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G1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37815" y="5971328"/>
            <a:ext cx="93457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D is 8 across and no movement up, so the coordinates are (8, 0).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215206" y="1647859"/>
            <a:ext cx="15121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230924" y="695344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72419" y="1160238"/>
            <a:ext cx="9607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/>
              <a:t>Write down the coordinates of each point in the diagram below.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2753542" y="45376"/>
            <a:ext cx="873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altLang="en-US" sz="2800" b="1" dirty="0"/>
              <a:t>Positive Coordinates: Examples</a:t>
            </a:r>
            <a:endParaRPr lang="en-US" altLang="en-US" sz="2800" b="1" dirty="0"/>
          </a:p>
        </p:txBody>
      </p:sp>
      <p:sp>
        <p:nvSpPr>
          <p:cNvPr id="15" name="Rectangle 14"/>
          <p:cNvSpPr/>
          <p:nvPr/>
        </p:nvSpPr>
        <p:spPr>
          <a:xfrm>
            <a:off x="2237815" y="2328795"/>
            <a:ext cx="51495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 is 6 across and 5 up, so the coordinates are (6, 5).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30924" y="3355542"/>
            <a:ext cx="4081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B has no movement across and is straight up 5, so the coordinates are (0, 5).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1651" t="25838" r="26375" b="11132"/>
          <a:stretch/>
        </p:blipFill>
        <p:spPr>
          <a:xfrm>
            <a:off x="6456040" y="1986717"/>
            <a:ext cx="5592958" cy="38133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37815" y="4812660"/>
            <a:ext cx="4081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 is 6 across and 3 up, so the coordinates are (6, 3).</a:t>
            </a:r>
          </a:p>
        </p:txBody>
      </p:sp>
    </p:spTree>
    <p:extLst>
      <p:ext uri="{BB962C8B-B14F-4D97-AF65-F5344CB8AC3E}">
        <p14:creationId xmlns:p14="http://schemas.microsoft.com/office/powerpoint/2010/main" val="27715719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3" grpId="0"/>
      <p:bldP spid="15" grpId="0"/>
      <p:bldP spid="16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G1.1</a:t>
            </a:r>
            <a:r>
              <a:rPr lang="en-US" altLang="en-US" sz="2800" b="1" dirty="0"/>
              <a:t>: Fitness Check 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G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G1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G1.1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01600" y="633119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3" name="Rectangle 2"/>
          <p:cNvSpPr/>
          <p:nvPr/>
        </p:nvSpPr>
        <p:spPr>
          <a:xfrm>
            <a:off x="6536059" y="2955792"/>
            <a:ext cx="5456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2. </a:t>
            </a:r>
            <a:r>
              <a:rPr lang="en-GB" sz="2400" dirty="0"/>
              <a:t>	On the coordinate </a:t>
            </a:r>
            <a:r>
              <a:rPr lang="en-GB" sz="2400" dirty="0" smtClean="0"/>
              <a:t>grid, </a:t>
            </a:r>
            <a:r>
              <a:rPr lang="en-GB" sz="2400" dirty="0"/>
              <a:t>plot the points </a:t>
            </a:r>
            <a:r>
              <a:rPr lang="pt-BR" sz="2400" dirty="0">
                <a:solidFill>
                  <a:prstClr val="black"/>
                </a:solidFill>
              </a:rPr>
              <a:t>P (3,4),  Q (0,2),  R (4,0)</a:t>
            </a:r>
            <a:endParaRPr lang="en-GB" sz="2400" dirty="0">
              <a:cs typeface="Arial" panose="020B0604020202020204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6547098" y="1960330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106" y="1995165"/>
            <a:ext cx="3862406" cy="3030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8299" y="3846051"/>
            <a:ext cx="3824729" cy="29668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01600" y="1462599"/>
            <a:ext cx="9499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1. </a:t>
            </a:r>
            <a:r>
              <a:rPr lang="en-GB" sz="2400" dirty="0"/>
              <a:t>Write down the co-ordinates of A and the coordinates of </a:t>
            </a:r>
            <a:r>
              <a:rPr lang="en-GB" sz="2400" dirty="0" smtClean="0"/>
              <a:t>B.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36059" y="2458061"/>
            <a:ext cx="2657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+mj-lt"/>
              </a:rPr>
              <a:t>A (2, 1)	B) (1, 5)</a:t>
            </a:r>
            <a:endParaRPr lang="en-GB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6547098" y="3896898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4026521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9" grpId="0"/>
      <p:bldP spid="10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http://szalonta.hu/ske/text/G1/skeg1s1.html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G1.1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80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Coordinates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1" y="11337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18125" y="692696"/>
            <a:ext cx="9682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coordinates of a point are written as a pair of numbers, 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i="1" dirty="0"/>
              <a:t>,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dirty="0"/>
              <a:t>), which describe where the point is on a set of axes. The axes can include positive and negative values for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>
                <a:latin typeface="Times" pitchFamily="2" charset="0"/>
              </a:rPr>
              <a:t> </a:t>
            </a:r>
            <a:r>
              <a:rPr lang="en-GB" sz="2400" dirty="0"/>
              <a:t>and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439" y="2009398"/>
            <a:ext cx="4096545" cy="45494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95346" y="4111448"/>
            <a:ext cx="51460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prstClr val="black"/>
                </a:solidFill>
              </a:rPr>
              <a:t>-coordinate is always given first and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y</a:t>
            </a:r>
            <a:r>
              <a:rPr lang="en-GB" sz="2400" dirty="0">
                <a:solidFill>
                  <a:prstClr val="black"/>
                </a:solidFill>
              </a:rPr>
              <a:t>-coordinate second.</a:t>
            </a:r>
          </a:p>
        </p:txBody>
      </p:sp>
      <p:sp>
        <p:nvSpPr>
          <p:cNvPr id="5" name="Rectangle 4"/>
          <p:cNvSpPr/>
          <p:nvPr/>
        </p:nvSpPr>
        <p:spPr>
          <a:xfrm>
            <a:off x="2318125" y="2515422"/>
            <a:ext cx="5303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prstClr val="black"/>
                </a:solidFill>
              </a:rPr>
              <a:t>-axis is always horizontal (i.e. </a:t>
            </a:r>
            <a:r>
              <a:rPr lang="en-GB" sz="2400" i="1" dirty="0">
                <a:solidFill>
                  <a:prstClr val="black"/>
                </a:solidFill>
              </a:rPr>
              <a:t>across </a:t>
            </a:r>
            <a:r>
              <a:rPr lang="en-GB" sz="2400" dirty="0">
                <a:solidFill>
                  <a:prstClr val="black"/>
                </a:solidFill>
              </a:rPr>
              <a:t>the page) and the </a:t>
            </a:r>
            <a:r>
              <a:rPr lang="en-GB" sz="2400" i="1" dirty="0">
                <a:solidFill>
                  <a:prstClr val="black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prstClr val="black"/>
                </a:solidFill>
              </a:rPr>
              <a:t>-</a:t>
            </a:r>
            <a:r>
              <a:rPr lang="en-GB" sz="2400" dirty="0">
                <a:solidFill>
                  <a:prstClr val="black"/>
                </a:solidFill>
              </a:rPr>
              <a:t>axis always vertical (i.e. </a:t>
            </a:r>
            <a:r>
              <a:rPr lang="en-GB" sz="2400" i="1" dirty="0">
                <a:solidFill>
                  <a:prstClr val="black"/>
                </a:solidFill>
              </a:rPr>
              <a:t>up </a:t>
            </a:r>
            <a:r>
              <a:rPr lang="en-GB" sz="2400" dirty="0">
                <a:solidFill>
                  <a:prstClr val="black"/>
                </a:solidFill>
              </a:rPr>
              <a:t>the page).</a:t>
            </a:r>
          </a:p>
        </p:txBody>
      </p:sp>
    </p:spTree>
    <p:extLst>
      <p:ext uri="{BB962C8B-B14F-4D97-AF65-F5344CB8AC3E}">
        <p14:creationId xmlns:p14="http://schemas.microsoft.com/office/powerpoint/2010/main" val="3763386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72682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800" b="1" dirty="0"/>
              <a:t>Coordinates: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43548" y="1038940"/>
            <a:ext cx="9517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On a grid, plot the point A which has coordinates (–2, 4), the point B with coordinates (3, –2) and the point C with coordinates (– 4, –3).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226642" y="624671"/>
            <a:ext cx="213688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2530106"/>
            <a:ext cx="4297690" cy="42484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26643" y="2333685"/>
            <a:ext cx="5303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For A, begin at (0, 0), where the two axes cross. Move –2 in the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direction. Move 4 in the </a:t>
            </a:r>
            <a:r>
              <a:rPr lang="en-GB" sz="2400" i="1" dirty="0" smtClean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direction.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226642" y="1872214"/>
            <a:ext cx="162120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10044" y="5420092"/>
            <a:ext cx="5303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For C, move </a:t>
            </a:r>
            <a:r>
              <a:rPr lang="en-GB" sz="2400" dirty="0" smtClean="0">
                <a:solidFill>
                  <a:srgbClr val="FF0000"/>
                </a:solidFill>
              </a:rPr>
              <a:t>–4 </a:t>
            </a:r>
            <a:r>
              <a:rPr lang="en-GB" sz="2400" dirty="0">
                <a:solidFill>
                  <a:srgbClr val="FF0000"/>
                </a:solidFill>
              </a:rPr>
              <a:t>in the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direction and –3 in the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direction.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43549" y="4501038"/>
            <a:ext cx="51485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For B, move 3 in the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direction and –2 in the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direction.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43548" y="3600597"/>
            <a:ext cx="52906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</a:rPr>
              <a:t>Points B and C are plotted in a similar way:</a:t>
            </a:r>
          </a:p>
        </p:txBody>
      </p:sp>
    </p:spTree>
    <p:extLst>
      <p:ext uri="{BB962C8B-B14F-4D97-AF65-F5344CB8AC3E}">
        <p14:creationId xmlns:p14="http://schemas.microsoft.com/office/powerpoint/2010/main" val="2213591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build="p"/>
      <p:bldP spid="15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9ee75292-5076-4fcc-bc52-dcc754448144"/>
    <ds:schemaRef ds:uri="http://purl.org/dc/terms/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12676</TotalTime>
  <Words>3029</Words>
  <Application>Microsoft Office PowerPoint</Application>
  <PresentationFormat>Widescreen</PresentationFormat>
  <Paragraphs>406</Paragraphs>
  <Slides>36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MS PGothic</vt:lpstr>
      <vt:lpstr>MS PGothic</vt:lpstr>
      <vt:lpstr>Arial</vt:lpstr>
      <vt:lpstr>Calibri</vt:lpstr>
      <vt:lpstr>Cambria</vt:lpstr>
      <vt:lpstr>Times</vt:lpstr>
      <vt:lpstr>Times New Roman</vt:lpstr>
      <vt:lpstr>Alapértelmezett terv</vt:lpstr>
      <vt:lpstr>1_Alapértelmezett terv</vt:lpstr>
      <vt:lpstr>TSST Strand G UNIT G1: Coordinates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561</cp:revision>
  <cp:lastPrinted>2016-10-17T08:47:54Z</cp:lastPrinted>
  <dcterms:created xsi:type="dcterms:W3CDTF">2012-10-10T19:07:13Z</dcterms:created>
  <dcterms:modified xsi:type="dcterms:W3CDTF">2021-01-22T10:56:42Z</dcterms:modified>
</cp:coreProperties>
</file>