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36"/>
  </p:notesMasterIdLst>
  <p:handoutMasterIdLst>
    <p:handoutMasterId r:id="rId37"/>
  </p:handoutMasterIdLst>
  <p:sldIdLst>
    <p:sldId id="355" r:id="rId6"/>
    <p:sldId id="357" r:id="rId7"/>
    <p:sldId id="358" r:id="rId8"/>
    <p:sldId id="362" r:id="rId9"/>
    <p:sldId id="359" r:id="rId10"/>
    <p:sldId id="378" r:id="rId11"/>
    <p:sldId id="379" r:id="rId12"/>
    <p:sldId id="377" r:id="rId13"/>
    <p:sldId id="363" r:id="rId14"/>
    <p:sldId id="364" r:id="rId15"/>
    <p:sldId id="380" r:id="rId16"/>
    <p:sldId id="360" r:id="rId17"/>
    <p:sldId id="388" r:id="rId18"/>
    <p:sldId id="365" r:id="rId19"/>
    <p:sldId id="376" r:id="rId20"/>
    <p:sldId id="374" r:id="rId21"/>
    <p:sldId id="375" r:id="rId22"/>
    <p:sldId id="381" r:id="rId23"/>
    <p:sldId id="382" r:id="rId24"/>
    <p:sldId id="366" r:id="rId25"/>
    <p:sldId id="389" r:id="rId26"/>
    <p:sldId id="368" r:id="rId27"/>
    <p:sldId id="386" r:id="rId28"/>
    <p:sldId id="369" r:id="rId29"/>
    <p:sldId id="390" r:id="rId30"/>
    <p:sldId id="371" r:id="rId31"/>
    <p:sldId id="384" r:id="rId32"/>
    <p:sldId id="385" r:id="rId33"/>
    <p:sldId id="372" r:id="rId34"/>
    <p:sldId id="387" r:id="rId35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2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9" autoAdjust="0"/>
    <p:restoredTop sz="94656"/>
  </p:normalViewPr>
  <p:slideViewPr>
    <p:cSldViewPr>
      <p:cViewPr varScale="1">
        <p:scale>
          <a:sx n="65" d="100"/>
          <a:sy n="65" d="100"/>
        </p:scale>
        <p:origin x="930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1/22/2021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963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1857399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551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059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862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517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291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86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41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326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278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272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158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7047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440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069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69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963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181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065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577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033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061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693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588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300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05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76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86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6919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05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1492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681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715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1437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7961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8581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471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85" y="5031616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37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3/skeg3s1.html" TargetMode="Externa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12" Type="http://schemas.openxmlformats.org/officeDocument/2006/relationships/image" Target="../media/image5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14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3/skeg3s2.html" TargetMode="Externa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3/skeg3s3.html" TargetMode="Externa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3/skeg3s4.html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5301208"/>
            <a:ext cx="11737304" cy="1325563"/>
          </a:xfrm>
        </p:spPr>
        <p:txBody>
          <a:bodyPr/>
          <a:lstStyle/>
          <a:p>
            <a:r>
              <a:rPr lang="en-GB" sz="3600" b="1" dirty="0" smtClean="0"/>
              <a:t>TSST Strand G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b="1" dirty="0" smtClean="0"/>
              <a:t>UNIT G3: Using Graphs to Solve Equations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46902" y="1599943"/>
            <a:ext cx="755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and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658696" y="6325655"/>
            <a:ext cx="9533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Top tip: Graphing software (such as DESMOS) can be used to </a:t>
            </a:r>
            <a:r>
              <a:rPr lang="en-US" sz="1600" dirty="0" smtClean="0"/>
              <a:t>plot </a:t>
            </a:r>
            <a:r>
              <a:rPr lang="en-US" sz="1600" dirty="0"/>
              <a:t>and </a:t>
            </a:r>
            <a:r>
              <a:rPr lang="en-US" sz="1600" dirty="0" smtClean="0"/>
              <a:t>explore </a:t>
            </a:r>
            <a:r>
              <a:rPr lang="en-US" sz="1600" dirty="0"/>
              <a:t>graphs effortlessly.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15680" y="5043256"/>
            <a:ext cx="8497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two lines intersect at the point (3, 5), so the </a:t>
            </a:r>
            <a:r>
              <a:rPr lang="en-GB" sz="2400"/>
              <a:t>solution is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64738" y="5486117"/>
                <a:ext cx="371563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3   and	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738" y="5486117"/>
                <a:ext cx="3715637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2627"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 bwMode="auto">
          <a:xfrm>
            <a:off x="2589517" y="1549967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19223" y="905796"/>
            <a:ext cx="4257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These points are then plotted: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287688" y="1574786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(0, 8)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45502" y="1582005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(8, 0)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055423" y="1561242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(0, 7)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232857" y="1557262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(3, 5)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7801133" y="1545636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298" y="2296885"/>
            <a:ext cx="3191644" cy="2654219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 bwMode="auto">
          <a:xfrm>
            <a:off x="6258041" y="3443837"/>
            <a:ext cx="183863" cy="180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381298" y="5482311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7127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2" grpId="0" animBg="1"/>
      <p:bldP spid="24" grpId="0"/>
      <p:bldP spid="3" grpId="0"/>
      <p:bldP spid="5" grpId="0"/>
      <p:bldP spid="9" grpId="0"/>
      <p:bldP spid="10" grpId="0"/>
      <p:bldP spid="25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66192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87688" y="5960811"/>
                <a:ext cx="87683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Use the graph to solve the simultaneous equations.</a:t>
                </a:r>
              </a:p>
              <a:p>
                <a:r>
                  <a:rPr lang="en-GB" sz="2400" dirty="0"/>
                  <a:t>				</a:t>
                </a:r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960811"/>
                <a:ext cx="8768378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42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51372" y="981669"/>
                <a:ext cx="802117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The graphs of the straight lines with the equations </a:t>
                </a:r>
              </a:p>
              <a:p>
                <a:r>
                  <a:rPr lang="en-GB" sz="2400" dirty="0"/>
                  <a:t>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 New Roman" charset="0"/>
                        <a:ea typeface="Times New Roman" charset="0"/>
                        <a:cs typeface="Times New Roman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12 </m:t>
                    </m:r>
                  </m:oMath>
                </a14:m>
                <a:r>
                  <a:rPr lang="en-GB" sz="2400" dirty="0"/>
                  <a:t>and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1 have been drawn on the grid.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372" y="981669"/>
                <a:ext cx="8021170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1217" t="-3553" r="-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1855153"/>
            <a:ext cx="4320056" cy="410375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456040" y="4302033"/>
            <a:ext cx="183863" cy="180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987875" y="6376309"/>
            <a:ext cx="3511970" cy="41048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97222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G3.1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83703" y="1501176"/>
            <a:ext cx="9446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 the graph </a:t>
            </a:r>
            <a:r>
              <a:rPr lang="en-US" sz="2400"/>
              <a:t>method to solve </a:t>
            </a:r>
            <a:r>
              <a:rPr lang="en-US" sz="2400" dirty="0"/>
              <a:t>each pair of simultaneous equations.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73014" y="2110279"/>
                <a:ext cx="20311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5;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2110279"/>
                <a:ext cx="2031194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4491" t="-101316" b="-13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5739" y="3337990"/>
                <a:ext cx="41044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b)     </a:t>
                </a:r>
                <a:r>
                  <a:rPr lang="en-GB" sz="2400" dirty="0"/>
                  <a:t>	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4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 </a:t>
                </a:r>
                <a:r>
                  <a:rPr lang="en-GB" sz="2400" dirty="0">
                    <a:ea typeface="Cambria Math" panose="02040503050406030204" pitchFamily="18" charset="0"/>
                  </a:rPr>
                  <a:t> 	</a:t>
                </a:r>
                <a:r>
                  <a:rPr lang="en-GB" sz="2400" dirty="0"/>
                  <a:t>4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</m:t>
                    </m:r>
                    <m:r>
                      <m:rPr>
                        <m:nor/>
                      </m:rPr>
                      <a:rPr lang="en-GB" sz="2400" b="0" i="0" dirty="0" smtClean="0"/>
                      <m:t>9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337990"/>
                <a:ext cx="4104456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2229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574050" y="3291824"/>
                <a:ext cx="19575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10;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050" y="3291824"/>
                <a:ext cx="1957587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4984" t="-102632" r="-1869" b="-13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55739" y="2156446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400" dirty="0"/>
                  <a:t>    	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2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 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19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	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15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2156446"/>
                <a:ext cx="3599310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2200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73014" y="4427801"/>
                <a:ext cx="20655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4;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4427801"/>
                <a:ext cx="206550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4425" t="-10526" r="-354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4286" y="4473968"/>
                <a:ext cx="33483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c</a:t>
                </a:r>
                <a:r>
                  <a:rPr lang="en-GB" sz="2400" dirty="0"/>
                  <a:t>)     	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	 </a:t>
                </a:r>
                <a:r>
                  <a:rPr lang="en-GB" sz="2400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4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7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30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286" y="4473968"/>
                <a:ext cx="3348373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2732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74286" y="5684103"/>
                <a:ext cx="35993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d</a:t>
                </a:r>
                <a:r>
                  <a:rPr lang="en-GB" sz="2400" dirty="0"/>
                  <a:t>)		5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dirty="0"/>
                  <a:t>2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:r>
                  <a:rPr lang="en-GB" sz="2400" dirty="0" smtClean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4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44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286" y="5684103"/>
                <a:ext cx="359931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2538"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73014" y="5637936"/>
                <a:ext cx="24632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2;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12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014" y="5637936"/>
                <a:ext cx="2463242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3713" t="-102632" b="-13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6007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http://szalonta.hu/ske/text/G3/skeg3s1.html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47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491800" y="780365"/>
                <a:ext cx="8496944" cy="3354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Linear Functions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Linear functions are always straight lines and 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have equations which can be put in the form: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                          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mx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+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c </a:t>
                </a:r>
              </a:p>
              <a:p>
                <a:pPr marL="0" indent="0" eaLnBrk="1" hangingPunct="1">
                  <a:spcAft>
                    <a:spcPts val="12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Note that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c </a:t>
                </a:r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is the intercept on the </a:t>
                </a:r>
                <a:r>
                  <a:rPr lang="en-GB" sz="2400" i="1" dirty="0">
                    <a:latin typeface="Times" pitchFamily="2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-axis.</a:t>
                </a:r>
                <a:endParaRPr lang="en-GB" sz="2400" dirty="0"/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b="1" dirty="0"/>
                  <a:t>Quadratic functions</a:t>
                </a: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Quadratic functions contain an</a:t>
                </a:r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baseline="30000" dirty="0"/>
                  <a:t>2</a:t>
                </a:r>
                <a:r>
                  <a:rPr lang="en-GB" sz="2400" i="1" dirty="0"/>
                  <a:t> </a:t>
                </a:r>
                <a:r>
                  <a:rPr lang="en-GB" sz="2400" dirty="0"/>
                  <a:t>term as well as multiples of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 smtClean="0"/>
                  <a:t> </a:t>
                </a:r>
                <a:r>
                  <a:rPr lang="en-GB" sz="2400" dirty="0"/>
                  <a:t>and a constant. The following graphs show three examples: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1800" y="780365"/>
                <a:ext cx="8496944" cy="3354765"/>
              </a:xfrm>
              <a:prstGeom prst="rect">
                <a:avLst/>
              </a:prstGeom>
              <a:blipFill rotWithShape="1">
                <a:blip r:embed="rId3"/>
                <a:stretch>
                  <a:fillRect l="-1148" t="-1273" r="-646" b="-3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79576" y="49143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Graphs of Common Functions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492" y="1194543"/>
            <a:ext cx="2222500" cy="1854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4135130"/>
            <a:ext cx="6577520" cy="2635935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6037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567608" y="764174"/>
            <a:ext cx="9433048" cy="4601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b="1" dirty="0"/>
              <a:t>Cubic Functions</a:t>
            </a: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Cubic functions contain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an</a:t>
            </a:r>
            <a:r>
              <a:rPr lang="en-GB" sz="2400" i="1" dirty="0"/>
              <a:t> 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x</a:t>
            </a:r>
            <a:r>
              <a:rPr lang="en-GB" sz="2400" baseline="30000" dirty="0"/>
              <a:t>3</a:t>
            </a:r>
            <a:r>
              <a:rPr lang="en-GB" sz="2400" i="1" dirty="0"/>
              <a:t> </a:t>
            </a:r>
            <a:r>
              <a:rPr lang="en-GB" sz="2400" dirty="0"/>
              <a:t>term as well as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multiples of 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x</a:t>
            </a:r>
            <a:r>
              <a:rPr lang="en-GB" sz="2400" baseline="30000" dirty="0"/>
              <a:t>2</a:t>
            </a:r>
            <a:r>
              <a:rPr lang="en-GB" sz="2400" i="1" dirty="0"/>
              <a:t>,</a:t>
            </a:r>
            <a:r>
              <a:rPr lang="en-GB" sz="2400" dirty="0"/>
              <a:t> 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x </a:t>
            </a:r>
            <a:r>
              <a:rPr lang="en-GB" sz="2400" dirty="0"/>
              <a:t>and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a constant.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Some examples are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shown opposite: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b="1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60240" y="1385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Graphs of Common Functions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908720"/>
            <a:ext cx="6316782" cy="54598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068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567608" y="836712"/>
                <a:ext cx="8496944" cy="22785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b="1" dirty="0"/>
                  <a:t>Reciprocal functions</a:t>
                </a:r>
                <a:endParaRPr lang="en-GB" sz="2400" dirty="0"/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Reciprocal functions have the form of a </a:t>
                </a:r>
                <a:r>
                  <a:rPr lang="en-GB" sz="2400" dirty="0" smtClean="0"/>
                  <a:t>fraction </a:t>
                </a:r>
                <a:r>
                  <a:rPr lang="en-GB" sz="2400" dirty="0"/>
                  <a:t>with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as the denominator, for example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400" dirty="0" smtClean="0"/>
                  <a:t>.</a:t>
                </a: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following graphs show three examples: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7608" y="836712"/>
                <a:ext cx="8496944" cy="2278572"/>
              </a:xfrm>
              <a:prstGeom prst="rect">
                <a:avLst/>
              </a:prstGeom>
              <a:blipFill rotWithShape="1">
                <a:blip r:embed="rId3"/>
                <a:stretch>
                  <a:fillRect l="-1076" t="-18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Graphs of Common Functions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2924944"/>
            <a:ext cx="8209006" cy="37341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1917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567608" y="764704"/>
                <a:ext cx="9145016" cy="1990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Exponential Functions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spcAft>
                    <a:spcPts val="4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Exponential functions contain a term with the variable (unknown) as the power (or index or </a:t>
                </a:r>
                <a:r>
                  <a:rPr lang="en-GB" sz="2400" b="1" dirty="0"/>
                  <a:t>exponent</a:t>
                </a:r>
                <a:r>
                  <a:rPr lang="en-GB" sz="2400" dirty="0"/>
                  <a:t>), for example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2400" i="1" baseline="30000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.</a:t>
                </a:r>
                <a:endParaRPr lang="en-GB" sz="2400" i="1" baseline="30000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following graph shows </a:t>
                </a:r>
                <a:r>
                  <a:rPr lang="en-GB" sz="2400" dirty="0" smtClean="0"/>
                  <a:t>the graph of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7608" y="764704"/>
                <a:ext cx="9145016" cy="1990288"/>
              </a:xfrm>
              <a:prstGeom prst="rect">
                <a:avLst/>
              </a:prstGeom>
              <a:blipFill rotWithShape="1">
                <a:blip r:embed="rId3"/>
                <a:stretch>
                  <a:fillRect l="-1000" t="-2141" b="-61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79576" y="30976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Graphs of Common Functions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2996952"/>
            <a:ext cx="4279900" cy="3606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FE6456-5173-3A44-92B4-E0F110D178A8}"/>
              </a:ext>
            </a:extLst>
          </p:cNvPr>
          <p:cNvSpPr txBox="1"/>
          <p:nvPr/>
        </p:nvSpPr>
        <p:spPr>
          <a:xfrm>
            <a:off x="4727848" y="2996952"/>
            <a:ext cx="4320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" pitchFamily="2" charset="0"/>
              </a:rPr>
              <a:t>  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70B52F-8014-1845-B148-9BBA291C1D55}"/>
                  </a:ext>
                </a:extLst>
              </p:cNvPr>
              <p:cNvSpPr txBox="1"/>
              <p:nvPr/>
            </p:nvSpPr>
            <p:spPr>
              <a:xfrm>
                <a:off x="7032104" y="3531552"/>
                <a:ext cx="86409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18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1800" dirty="0"/>
                  <a:t>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GB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1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70B52F-8014-1845-B148-9BBA291C1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531552"/>
                <a:ext cx="864096" cy="369332"/>
              </a:xfrm>
              <a:prstGeom prst="rect">
                <a:avLst/>
              </a:prstGeom>
              <a:blipFill>
                <a:blip r:embed="rId6"/>
                <a:stretch>
                  <a:fillRect l="-5797" t="-3333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ABC7B4E-BA2F-A841-81F0-46C1190F63FE}"/>
              </a:ext>
            </a:extLst>
          </p:cNvPr>
          <p:cNvSpPr txBox="1"/>
          <p:nvPr/>
        </p:nvSpPr>
        <p:spPr>
          <a:xfrm>
            <a:off x="8544272" y="6165304"/>
            <a:ext cx="46347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" pitchFamily="2" charset="0"/>
              </a:rPr>
              <a:t>x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9110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640961" y="980728"/>
                <a:ext cx="9145016" cy="52524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Example 1: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Write down the letter of the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graph which could have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equation:</a:t>
                </a:r>
              </a:p>
              <a:p>
                <a:pPr marL="0" indent="0"/>
                <a:endParaRPr lang="en-GB" sz="2400" b="1" dirty="0">
                  <a:cs typeface="Times New Roman" charset="0"/>
                </a:endParaRPr>
              </a:p>
              <a:p>
                <a:pPr marL="0" indent="0"/>
                <a:r>
                  <a:rPr lang="en-GB" sz="2400" dirty="0" smtClean="0">
                    <a:latin typeface="+mj-lt"/>
                    <a:ea typeface="Times New Roman" charset="0"/>
                    <a:cs typeface="Times New Roman" charset="0"/>
                  </a:rPr>
                  <a:t>a</a:t>
                </a:r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) </a:t>
                </a:r>
                <a:r>
                  <a:rPr lang="en-GB" sz="2400" dirty="0" smtClean="0">
                    <a:latin typeface="+mj-lt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</a:p>
              <a:p>
                <a:pPr>
                  <a:buAutoNum type="alphaLcParenBoth"/>
                </a:pPr>
                <a:endParaRPr lang="en-GB" sz="2400" baseline="30000" dirty="0"/>
              </a:p>
              <a:p>
                <a:pPr>
                  <a:buAutoNum type="alphaLcParenBoth"/>
                </a:pPr>
                <a:endParaRPr lang="en-GB" sz="2400" baseline="30000" dirty="0"/>
              </a:p>
              <a:p>
                <a:pPr>
                  <a:buAutoNum type="alphaLcParenBoth"/>
                </a:pPr>
                <a:endParaRPr lang="en-GB" sz="2400" baseline="30000" dirty="0"/>
              </a:p>
              <a:p>
                <a:pPr marL="0" indent="0"/>
                <a:r>
                  <a:rPr lang="en-GB" sz="2400" dirty="0" smtClean="0">
                    <a:latin typeface="+mj-lt"/>
                    <a:ea typeface="Times New Roman" charset="0"/>
                    <a:cs typeface="Times New Roman" charset="0"/>
                  </a:rPr>
                  <a:t>b</a:t>
                </a:r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) </a:t>
                </a:r>
                <a:r>
                  <a:rPr lang="en-GB" sz="2400" dirty="0" smtClean="0">
                    <a:latin typeface="+mj-lt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 </a:t>
                </a:r>
                <a:r>
                  <a:rPr lang="en-GB" sz="2400" baseline="30000" dirty="0"/>
                  <a:t>2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5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/>
                  <a:t> </a:t>
                </a:r>
              </a:p>
              <a:p>
                <a:pPr>
                  <a:buAutoNum type="alphaLcParenBoth" startAt="2"/>
                </a:pPr>
                <a:endParaRPr lang="en-GB" sz="2400" baseline="30000" dirty="0"/>
              </a:p>
              <a:p>
                <a:pPr marL="0" indent="0"/>
                <a:endParaRPr lang="en-GB" sz="2400" baseline="30000" dirty="0"/>
              </a:p>
              <a:p>
                <a:r>
                  <a:rPr lang="de-DE" sz="2400" dirty="0" smtClean="0"/>
                  <a:t>c</a:t>
                </a:r>
                <a:r>
                  <a:rPr lang="de-DE" sz="2400" dirty="0"/>
                  <a:t>)</a:t>
                </a:r>
                <a:r>
                  <a:rPr lang="en-GB" sz="2400" dirty="0"/>
                  <a:t>	</a:t>
                </a:r>
                <a:r>
                  <a:rPr lang="en-GB" sz="2400" dirty="0" smtClean="0"/>
                  <a:t>  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/>
                          <m:t>3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den>
                    </m:f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40961" y="980728"/>
                <a:ext cx="9145016" cy="5252464"/>
              </a:xfrm>
              <a:prstGeom prst="rect">
                <a:avLst/>
              </a:prstGeom>
              <a:blipFill rotWithShape="1">
                <a:blip r:embed="rId3"/>
                <a:stretch>
                  <a:fillRect l="-1000" t="-8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79576" y="0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Graphs of Common Functions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964" y="821226"/>
            <a:ext cx="5429325" cy="57761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07968" y="3185467"/>
            <a:ext cx="798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9823" y="426969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07968" y="5353917"/>
            <a:ext cx="761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8521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572723" y="643444"/>
                <a:ext cx="9145016" cy="48320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Aft>
                    <a:spcPts val="12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Example 2: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This sketch shows part of the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graph with equation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pq</a:t>
                </a:r>
                <a:r>
                  <a:rPr lang="en-GB" sz="2400" i="1" baseline="30000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endParaRPr lang="en-GB" sz="2400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where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p</a:t>
                </a:r>
                <a:r>
                  <a:rPr lang="en-GB" sz="2400" dirty="0"/>
                  <a:t> and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q</a:t>
                </a:r>
                <a:r>
                  <a:rPr lang="en-GB" sz="2400" dirty="0"/>
                  <a:t>  are constants.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The points with coordinates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(0, 8), (1, 18) and (1.5,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k</a:t>
                </a:r>
                <a:r>
                  <a:rPr lang="en-GB" sz="2400" dirty="0"/>
                  <a:t>)</a:t>
                </a:r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lie on the graph.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Work out the values of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p</a:t>
                </a:r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,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q</a:t>
                </a:r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and</a:t>
                </a:r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k</a:t>
                </a:r>
                <a:r>
                  <a:rPr lang="en-GB" sz="2400" i="1" dirty="0"/>
                  <a:t>.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i="1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i="1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pq</a:t>
                </a:r>
                <a:r>
                  <a:rPr lang="en-GB" sz="2400" i="1" baseline="30000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baseline="30000" dirty="0"/>
                  <a:t>	</a:t>
                </a:r>
                <a:endParaRPr lang="en-GB" sz="2400" dirty="0"/>
              </a:p>
              <a:p>
                <a:r>
                  <a:rPr lang="en-GB" sz="2400" i="1" dirty="0"/>
                  <a:t>						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2723" y="643444"/>
                <a:ext cx="9145016" cy="4832092"/>
              </a:xfrm>
              <a:prstGeom prst="rect">
                <a:avLst/>
              </a:prstGeom>
              <a:blipFill>
                <a:blip r:embed="rId3"/>
                <a:stretch>
                  <a:fillRect l="-1110" t="-10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095102" y="38142"/>
            <a:ext cx="10230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Graphs of Common Functions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46698" y="4336593"/>
                <a:ext cx="54366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Using (1, 18) and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p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8</a:t>
                </a:r>
                <a:r>
                  <a:rPr lang="en-GB" sz="2400" dirty="0"/>
                  <a:t>: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698" y="4336593"/>
                <a:ext cx="5436604" cy="461665"/>
              </a:xfrm>
              <a:prstGeom prst="rect">
                <a:avLst/>
              </a:prstGeom>
              <a:blipFill>
                <a:blip r:embed="rId5"/>
                <a:stretch>
                  <a:fillRect l="-1632"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43874" y="4746254"/>
                <a:ext cx="12009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pq</a:t>
                </a:r>
                <a:r>
                  <a:rPr lang="en-GB" sz="2400" i="1" baseline="30000" dirty="0"/>
                  <a:t>	</a:t>
                </a:r>
                <a:endParaRPr lang="en-GB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874" y="4746254"/>
                <a:ext cx="1200970" cy="461665"/>
              </a:xfrm>
              <a:prstGeom prst="rect">
                <a:avLst/>
              </a:prstGeom>
              <a:blipFill>
                <a:blip r:embed="rId6"/>
                <a:stretch>
                  <a:fillRect l="-7292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342" y="680133"/>
            <a:ext cx="5245956" cy="2882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62183" y="4336593"/>
            <a:ext cx="1861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Using (0, 8):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9907" y="4687389"/>
                <a:ext cx="12009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8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pq</a:t>
                </a:r>
                <a:r>
                  <a:rPr lang="en-GB" sz="2400" baseline="30000" dirty="0"/>
                  <a:t>0</a:t>
                </a:r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907" y="4687389"/>
                <a:ext cx="1200970" cy="461665"/>
              </a:xfrm>
              <a:prstGeom prst="rect">
                <a:avLst/>
              </a:prstGeom>
              <a:blipFill>
                <a:blip r:embed="rId8"/>
                <a:stretch>
                  <a:fillRect l="-7292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72406" y="5142893"/>
                <a:ext cx="1149674" cy="1926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q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b="0" i="0" dirty="0" smtClean="0"/>
                          <m:t>18</m:t>
                        </m:r>
                        <m:r>
                          <m:rPr>
                            <m:nor/>
                          </m:rPr>
                          <a:rPr lang="en-GB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b="0" i="0" dirty="0" smtClean="0"/>
                          <m:t>8</m:t>
                        </m:r>
                      </m:den>
                    </m:f>
                    <m:r>
                      <a:rPr lang="en-GB" i="1" dirty="0">
                        <a:latin typeface="Cambria Math" charset="0"/>
                      </a:rPr>
                      <m:t> </m:t>
                    </m:r>
                  </m:oMath>
                </a14:m>
                <a:endParaRPr lang="en-GB" dirty="0"/>
              </a:p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q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4</m:t>
                        </m:r>
                      </m:den>
                    </m:f>
                    <m:r>
                      <a:rPr lang="en-GB" i="1" dirty="0" smtClean="0">
                        <a:latin typeface="Cambria Math" charset="0"/>
                      </a:rPr>
                      <m:t> </m:t>
                    </m:r>
                  </m:oMath>
                </a14:m>
                <a:endParaRPr lang="en-GB" dirty="0"/>
              </a:p>
              <a:p>
                <a:endParaRPr lang="en-GB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406" y="5142893"/>
                <a:ext cx="1149674" cy="1926874"/>
              </a:xfrm>
              <a:prstGeom prst="rect">
                <a:avLst/>
              </a:prstGeom>
              <a:blipFill>
                <a:blip r:embed="rId9"/>
                <a:stretch>
                  <a:fillRect l="-7609" t="-1307" r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618873" y="5667939"/>
            <a:ext cx="21002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Using (1.5, </a:t>
            </a:r>
            <a:r>
              <a:rPr lang="en-US" sz="2400" i="1" dirty="0">
                <a:latin typeface="Times New Roman" charset="0"/>
                <a:ea typeface="Times New Roman" charset="0"/>
                <a:cs typeface="Times New Roman" charset="0"/>
              </a:rPr>
              <a:t>k</a:t>
            </a:r>
            <a:r>
              <a:rPr lang="en-US" sz="2400" dirty="0"/>
              <a:t>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40975" y="5520703"/>
                <a:ext cx="2304256" cy="736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k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1.5</m:t>
                        </m:r>
                      </m:sup>
                    </m:sSup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975" y="5520703"/>
                <a:ext cx="2304256" cy="736740"/>
              </a:xfrm>
              <a:prstGeom prst="rect">
                <a:avLst/>
              </a:prstGeom>
              <a:blipFill>
                <a:blip r:embed="rId10"/>
                <a:stretch>
                  <a:fillRect l="-3825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03514" y="6132306"/>
                <a:ext cx="1537985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k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8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27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514" y="6132306"/>
                <a:ext cx="1537985" cy="645048"/>
              </a:xfrm>
              <a:prstGeom prst="rect">
                <a:avLst/>
              </a:prstGeom>
              <a:blipFill>
                <a:blip r:embed="rId11"/>
                <a:stretch>
                  <a:fillRect l="-5738" b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99589" y="6254507"/>
                <a:ext cx="1080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k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27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589" y="6254507"/>
                <a:ext cx="1080745" cy="461665"/>
              </a:xfrm>
              <a:prstGeom prst="rect">
                <a:avLst/>
              </a:prstGeom>
              <a:blipFill rotWithShape="0">
                <a:blip r:embed="rId12"/>
                <a:stretch>
                  <a:fillRect l="-9040" t="-10526" r="-621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525782" y="4005064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Solution:</a:t>
            </a: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3909494" y="4835247"/>
            <a:ext cx="444776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9308225" y="4977086"/>
            <a:ext cx="444776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Rectangle 24"/>
          <p:cNvSpPr/>
          <p:nvPr/>
        </p:nvSpPr>
        <p:spPr bwMode="auto">
          <a:xfrm>
            <a:off x="6929161" y="6254507"/>
            <a:ext cx="1378467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9823144" y="5715475"/>
            <a:ext cx="1300607" cy="66378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939907" y="5095566"/>
            <a:ext cx="1149743" cy="42024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6341499" y="6534243"/>
            <a:ext cx="444776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A36B900-4783-684D-9D2B-3B77640A452D}"/>
                  </a:ext>
                </a:extLst>
              </p:cNvPr>
              <p:cNvSpPr txBox="1"/>
              <p:nvPr/>
            </p:nvSpPr>
            <p:spPr>
              <a:xfrm>
                <a:off x="9940749" y="4746253"/>
                <a:ext cx="15803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/>
                  <a:t>18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q</a:t>
                </a:r>
                <a:r>
                  <a:rPr lang="en-GB" sz="2400" baseline="30000" dirty="0"/>
                  <a:t>1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A36B900-4783-684D-9D2B-3B77640A4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749" y="4746253"/>
                <a:ext cx="1580333" cy="461665"/>
              </a:xfrm>
              <a:prstGeom prst="rect">
                <a:avLst/>
              </a:prstGeom>
              <a:blipFill>
                <a:blip r:embed="rId13"/>
                <a:stretch>
                  <a:fillRect l="-5600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92DF166-83A2-D04F-9559-17FAABDC2476}"/>
              </a:ext>
            </a:extLst>
          </p:cNvPr>
          <p:cNvSpPr txBox="1"/>
          <p:nvPr/>
        </p:nvSpPr>
        <p:spPr>
          <a:xfrm>
            <a:off x="5059916" y="5080177"/>
            <a:ext cx="1407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 = 8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75672" y="2942233"/>
            <a:ext cx="284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366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25" grpId="0" animBg="1"/>
      <p:bldP spid="26" grpId="0" animBg="1"/>
      <p:bldP spid="27" grpId="0" animBg="1"/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Using Graphs to Solve Equations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</a:t>
            </a:r>
            <a:r>
              <a:rPr lang="en-US" altLang="en-US" b="1" dirty="0" smtClean="0">
                <a:solidFill>
                  <a:prstClr val="white"/>
                </a:solidFill>
              </a:rPr>
              <a:t>G3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0" y="823774"/>
            <a:ext cx="928903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 smtClean="0"/>
              <a:t>A</a:t>
            </a:r>
            <a:r>
              <a:rPr lang="en-GB" sz="2400" dirty="0"/>
              <a:t> </a:t>
            </a:r>
            <a:r>
              <a:rPr lang="en-GB" sz="2400" b="1" dirty="0"/>
              <a:t>graph</a:t>
            </a:r>
            <a:r>
              <a:rPr lang="en-GB" sz="2400" dirty="0"/>
              <a:t> is a diagram showing the relationship between some variable quantities</a:t>
            </a:r>
            <a:r>
              <a:rPr lang="en-GB" sz="2400" dirty="0" smtClean="0"/>
              <a:t>.</a:t>
            </a:r>
          </a:p>
          <a:p>
            <a:pPr algn="ctr"/>
            <a:endParaRPr lang="en-GB" altLang="en-US" sz="2400" dirty="0" smtClean="0"/>
          </a:p>
          <a:p>
            <a:pPr algn="ctr"/>
            <a:endParaRPr lang="en-GB" altLang="en-US" sz="2400" dirty="0" smtClean="0"/>
          </a:p>
          <a:p>
            <a:pPr algn="ctr"/>
            <a:r>
              <a:rPr lang="en-US" altLang="en-US" sz="2400" dirty="0" smtClean="0"/>
              <a:t>You have four sections to work through and there are check up audits and fitness tests for each section. </a:t>
            </a:r>
            <a:endParaRPr lang="en-US" altLang="en-US" sz="2400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3239407"/>
            <a:ext cx="7200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Solution of Simultaneous Equations by Graphs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Graphs of Common Functions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Graphical Solutions of Equations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Tangents to Curves</a:t>
            </a:r>
          </a:p>
        </p:txBody>
      </p:sp>
    </p:spTree>
    <p:extLst>
      <p:ext uri="{BB962C8B-B14F-4D97-AF65-F5344CB8AC3E}">
        <p14:creationId xmlns:p14="http://schemas.microsoft.com/office/powerpoint/2010/main" val="184649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G3.2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83703" y="1501176"/>
            <a:ext cx="9096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400" dirty="0"/>
              <a:t>State whether each equation below would produce the graph </a:t>
            </a:r>
          </a:p>
          <a:p>
            <a:r>
              <a:rPr lang="en-GB" sz="2400" dirty="0"/>
              <a:t>	of a </a:t>
            </a:r>
            <a:r>
              <a:rPr lang="en-GB" sz="2400" i="1" dirty="0"/>
              <a:t>linear</a:t>
            </a:r>
            <a:r>
              <a:rPr lang="en-GB" sz="2400" dirty="0"/>
              <a:t>,</a:t>
            </a:r>
            <a:r>
              <a:rPr lang="en-GB" sz="2400" i="1" dirty="0"/>
              <a:t> quadratic</a:t>
            </a:r>
            <a:r>
              <a:rPr lang="en-GB" sz="2400" dirty="0"/>
              <a:t>,</a:t>
            </a:r>
            <a:r>
              <a:rPr lang="en-GB" sz="2400" i="1" dirty="0"/>
              <a:t> cubic</a:t>
            </a:r>
            <a:r>
              <a:rPr lang="en-GB" sz="2400" dirty="0"/>
              <a:t>,</a:t>
            </a:r>
            <a:r>
              <a:rPr lang="en-GB" sz="2400" i="1" dirty="0"/>
              <a:t> reciprocal or exponential </a:t>
            </a:r>
            <a:r>
              <a:rPr lang="en-GB" sz="2400" dirty="0"/>
              <a:t>function.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656368" y="2344357"/>
            <a:ext cx="2031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cubic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87120" y="2190300"/>
                <a:ext cx="4104456" cy="706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:r>
                  <a:rPr lang="en-GB" sz="2400" dirty="0" smtClean="0"/>
                  <a:t>b</a:t>
                </a:r>
                <a:r>
                  <a:rPr lang="en-GB" sz="2400" dirty="0"/>
                  <a:t>)    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</m:oMath>
                </a14:m>
                <a:endParaRPr lang="en-GB" sz="2400" i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120" y="2190300"/>
                <a:ext cx="4104456" cy="706219"/>
              </a:xfrm>
              <a:prstGeom prst="rect">
                <a:avLst/>
              </a:prstGeom>
              <a:blipFill rotWithShape="1">
                <a:blip r:embed="rId3"/>
                <a:stretch>
                  <a:fillRect l="-297" b="-60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868169" y="2320654"/>
            <a:ext cx="939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linear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91232" y="2356021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400" dirty="0"/>
                  <a:t>   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3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:endParaRPr lang="en-GB" sz="2400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232" y="2356021"/>
                <a:ext cx="359931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37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261853" y="2896169"/>
            <a:ext cx="1452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quadratic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87120" y="2896170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d</a:t>
                </a:r>
                <a:r>
                  <a:rPr lang="en-GB" sz="2400" dirty="0">
                    <a:solidFill>
                      <a:schemeClr val="tx1"/>
                    </a:solidFill>
                  </a:rPr>
                  <a:t>)    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6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>
                    <a:solidFill>
                      <a:schemeClr val="tx1"/>
                    </a:solidFill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5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120" y="2896170"/>
                <a:ext cx="334837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6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91232" y="2829350"/>
                <a:ext cx="3599310" cy="706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 smtClean="0"/>
                  <a:t>c</a:t>
                </a:r>
                <a:r>
                  <a:rPr lang="en-GB" sz="2400" dirty="0"/>
                  <a:t>)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/>
                          <m:t>3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400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232" y="2829350"/>
                <a:ext cx="3599310" cy="706219"/>
              </a:xfrm>
              <a:prstGeom prst="rect">
                <a:avLst/>
              </a:prstGeom>
              <a:blipFill rotWithShape="1">
                <a:blip r:embed="rId6"/>
                <a:stretch>
                  <a:fillRect l="-2712" b="-60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5288891" y="2918777"/>
            <a:ext cx="2463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reciprocal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83703" y="3572917"/>
            <a:ext cx="6956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2.	Match each graph to the appropriate equation:</a:t>
            </a:r>
            <a:endParaRPr lang="en-US" sz="2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4023064"/>
            <a:ext cx="3785769" cy="265152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151870" y="560996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82055" y="4410505"/>
                <a:ext cx="3317575" cy="18004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/>
                  <a:t>A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3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</a:t>
                </a:r>
                <a:endParaRPr lang="en-GB" sz="2400" baseline="300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B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3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:endParaRPr lang="en-GB" sz="2400" baseline="300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C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 4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1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D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2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/>
                  <a:t>1</a:t>
                </a:r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055" y="4410505"/>
                <a:ext cx="3317575" cy="1800493"/>
              </a:xfrm>
              <a:prstGeom prst="rect">
                <a:avLst/>
              </a:prstGeom>
              <a:blipFill rotWithShape="1">
                <a:blip r:embed="rId8"/>
                <a:stretch>
                  <a:fillRect l="-2941" t="-2712" r="-1103" b="-7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0964311" y="4333064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13452" y="5511490"/>
            <a:ext cx="417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88174" y="5511490"/>
            <a:ext cx="354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60611" y="4316551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880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  <p:bldP spid="5" grpId="0"/>
      <p:bldP spid="18" grpId="0"/>
      <p:bldP spid="19" grpId="0"/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http://szalonta.hu/ske/text/G3/skeg3s2.html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37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567608" y="731418"/>
                <a:ext cx="9624392" cy="61806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How can we solve: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by a graphical method?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We can plot the graphs of: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				 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and		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1 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(Try plotting these graphs </a:t>
                </a:r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using the DESMOS software.)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The solution will be where the </a:t>
                </a:r>
              </a:p>
              <a:p>
                <a:pPr marL="0" indent="0" eaLnBrk="1" hangingPunct="1">
                  <a:spcAft>
                    <a:spcPts val="3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graphs intersect (cross). 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This is because the </a:t>
                </a:r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US" sz="2400" dirty="0">
                    <a:latin typeface="+mj-lt"/>
                    <a:ea typeface="Times New Roman" charset="0"/>
                    <a:cs typeface="Times New Roman" charset="0"/>
                  </a:rPr>
                  <a:t>values will be equal</a:t>
                </a:r>
                <a:r>
                  <a:rPr lang="en-US" sz="2400" dirty="0">
                    <a:cs typeface="Times New Roman" charset="0"/>
                  </a:rPr>
                  <a:t> </a:t>
                </a:r>
                <a:r>
                  <a:rPr lang="en-US" sz="2400" dirty="0"/>
                  <a:t>at this point, and so     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                               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1 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The curves intersect at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>
                    <a:solidFill>
                      <a:srgbClr val="FF0000"/>
                    </a:solidFill>
                    <a:cs typeface="Times New Roman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1.45 </a:t>
                </a:r>
                <a:r>
                  <a:rPr lang="en-GB" sz="2400" dirty="0"/>
                  <a:t>and so this is the approximate  solution to the equation.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7608" y="731418"/>
                <a:ext cx="9624392" cy="6180666"/>
              </a:xfrm>
              <a:prstGeom prst="rect">
                <a:avLst/>
              </a:prstGeom>
              <a:blipFill rotWithShape="1">
                <a:blip r:embed="rId3"/>
                <a:stretch>
                  <a:fillRect l="-950" t="-690" b="-19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Graphical Solutions of Equations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447928" y="584775"/>
                <a:ext cx="2088232" cy="1066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x</a:t>
                </a:r>
                <a:r>
                  <a:rPr lang="en-GB" sz="2400" baseline="30000" dirty="0"/>
                  <a:t>2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/>
                          <m:t>1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400" i="1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584775"/>
                <a:ext cx="2088232" cy="1066702"/>
              </a:xfrm>
              <a:prstGeom prst="rect">
                <a:avLst/>
              </a:prstGeom>
              <a:blipFill>
                <a:blip r:embed="rId5"/>
                <a:stretch>
                  <a:fillRect l="-606" t="-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96" y="731418"/>
            <a:ext cx="4640024" cy="435554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9192344" y="3313498"/>
            <a:ext cx="183863" cy="180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G3.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3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67439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855640" y="692696"/>
                <a:ext cx="9624392" cy="57861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Example: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How would you find the solution to: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								  </a:t>
                </a:r>
                <a:r>
                  <a:rPr lang="en-GB" sz="2400" dirty="0"/>
                  <a:t>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>
                    <a:latin typeface="Times New Roman" charset="0"/>
                    <a:ea typeface="Times New Roman" charset="0"/>
                    <a:cs typeface="Times New Roman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 smtClean="0"/>
                  <a:t> </a:t>
                </a:r>
                <a:r>
                  <a:rPr lang="en-GB" sz="2400" dirty="0"/>
                  <a:t>?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Plot the graphs of: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				 			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and					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>
                    <a:latin typeface="Times New Roman" charset="0"/>
                    <a:ea typeface="Times New Roman" charset="0"/>
                    <a:cs typeface="Times New Roman" charset="0"/>
                  </a:rPr>
                  <a:t>3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(Try plotting these graphs using the DESMOS or other software.)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eaLnBrk="1" hangingPunct="1">
                  <a:spcAft>
                    <a:spcPts val="3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The solution will be where the graphs intersect (cross). </a:t>
                </a:r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At this point the </a:t>
                </a:r>
                <a:r>
                  <a:rPr lang="en-US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US" sz="2400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US" sz="2400" dirty="0">
                    <a:latin typeface="+mj-lt"/>
                    <a:ea typeface="Times New Roman" charset="0"/>
                    <a:cs typeface="Times New Roman" charset="0"/>
                  </a:rPr>
                  <a:t>values will be equal </a:t>
                </a:r>
                <a:r>
                  <a:rPr lang="en-US" sz="2400" dirty="0"/>
                  <a:t>and so:</a:t>
                </a:r>
              </a:p>
              <a:p>
                <a:pPr marL="0" indent="0" eaLnBrk="1" hangingPunct="1">
                  <a:spcAft>
                    <a:spcPts val="6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								  </a:t>
                </a:r>
                <a:r>
                  <a:rPr lang="en-GB" sz="2400" dirty="0"/>
                  <a:t>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>
                    <a:latin typeface="Times New Roman" charset="0"/>
                    <a:ea typeface="Times New Roman" charset="0"/>
                    <a:cs typeface="Times New Roman" charset="0"/>
                  </a:rPr>
                  <a:t>3</a:t>
                </a:r>
                <a:endParaRPr lang="en-US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The curves intersect at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0,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2,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/>
                  <a:t>and so these are the 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solutions to the equation.</a:t>
                </a:r>
                <a:endParaRPr lang="en-US" sz="2400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5640" y="692696"/>
                <a:ext cx="9624392" cy="5786199"/>
              </a:xfrm>
              <a:prstGeom prst="rect">
                <a:avLst/>
              </a:prstGeom>
              <a:blipFill rotWithShape="1">
                <a:blip r:embed="rId3"/>
                <a:stretch>
                  <a:fillRect l="-950" t="-738" b="-22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Graphical Solutions of Equations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3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1906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G3.3</a:t>
            </a:r>
            <a:r>
              <a:rPr lang="en-US" altLang="en-US" sz="2800" b="1" dirty="0"/>
              <a:t>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83703" y="1501176"/>
            <a:ext cx="763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 graphs to find solutions to the following equations.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06131" y="2148312"/>
                <a:ext cx="24632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2 or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131" y="2148312"/>
                <a:ext cx="246324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371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21707" y="3152465"/>
                <a:ext cx="41044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:r>
                  <a:rPr lang="en-GB" sz="2400" dirty="0" smtClean="0"/>
                  <a:t>b</a:t>
                </a:r>
                <a:r>
                  <a:rPr lang="en-GB" sz="2400" dirty="0"/>
                  <a:t>) 	 3</a:t>
                </a:r>
                <a:r>
                  <a:rPr lang="en-GB" sz="2400" i="1" baseline="30000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 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 </a:t>
                </a:r>
                <a:r>
                  <a:rPr lang="en-GB" sz="2400" dirty="0">
                    <a:ea typeface="Cambria Math" panose="02040503050406030204" pitchFamily="18" charset="0"/>
                  </a:rPr>
                  <a:t> 	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707" y="3152465"/>
                <a:ext cx="4104456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297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506131" y="3089818"/>
            <a:ext cx="1829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no solutions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07802" y="2156446"/>
                <a:ext cx="35993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a</a:t>
                </a:r>
                <a:r>
                  <a:rPr lang="en-GB" sz="2400" dirty="0"/>
                  <a:t>)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baseline="300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6</a:t>
                </a:r>
                <a:endParaRPr lang="en-GB" sz="2400" baseline="30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2156446"/>
                <a:ext cx="359931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712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06131" y="4162643"/>
                <a:ext cx="23070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or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131" y="4162643"/>
                <a:ext cx="2307042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3958" t="-10526" r="-131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21707" y="4162644"/>
                <a:ext cx="3348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</a:t>
                </a:r>
                <a:r>
                  <a:rPr lang="en-GB" sz="2400" dirty="0" smtClean="0"/>
                  <a:t>c</a:t>
                </a:r>
                <a:r>
                  <a:rPr lang="en-GB" sz="2400" dirty="0"/>
                  <a:t>)     	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i="1" dirty="0">
                        <a:latin typeface="Times New Roman" charset="0"/>
                        <a:ea typeface="Times New Roman" charset="0"/>
                        <a:cs typeface="Times New Roman" charset="0"/>
                      </a:rPr>
                      <m:t>x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707" y="4162644"/>
                <a:ext cx="3348373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6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07802" y="5104340"/>
                <a:ext cx="3599310" cy="697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/>
                  <a:t>d</a:t>
                </a:r>
                <a:r>
                  <a:rPr lang="en-GB" sz="2400" dirty="0"/>
                  <a:t>)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1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802" y="5104340"/>
                <a:ext cx="3599310" cy="697370"/>
              </a:xfrm>
              <a:prstGeom prst="rect">
                <a:avLst/>
              </a:prstGeom>
              <a:blipFill rotWithShape="1">
                <a:blip r:embed="rId8"/>
                <a:stretch>
                  <a:fillRect l="-2712" b="-69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506131" y="5104340"/>
            <a:ext cx="2463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</a:t>
            </a:r>
            <a:r>
              <a:rPr lang="en-GB" sz="2400" dirty="0" smtClean="0">
                <a:solidFill>
                  <a:srgbClr val="FF0000"/>
                </a:solidFill>
              </a:rPr>
              <a:t>bout </a:t>
            </a:r>
            <a:r>
              <a:rPr lang="en-US" sz="2400" dirty="0">
                <a:solidFill>
                  <a:srgbClr val="FF0000"/>
                </a:solidFill>
              </a:rPr>
              <a:t>1.6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3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200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http://szalonta.hu/ske/text/G3/skeg3s3.html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G3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35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639616" y="836712"/>
            <a:ext cx="8496944" cy="57092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</a:t>
            </a:r>
            <a:r>
              <a:rPr lang="en-GB" sz="2400" dirty="0"/>
              <a:t> </a:t>
            </a:r>
            <a:r>
              <a:rPr lang="en-GB" sz="2400" b="1" dirty="0"/>
              <a:t>tangent</a:t>
            </a:r>
            <a:r>
              <a:rPr lang="en-GB" sz="2400" dirty="0"/>
              <a:t> is a line that touches a curve at one point only, as shown here.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GB" sz="2400" dirty="0"/>
              <a:t>The gradient of the tangent gives the gradient of the curve at that point. A gradient of the curve gives the rate at which a quantity is changing.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For example, the gradient of a distance-time curve gives the rate of distance with respect to time, which actually gives us the velocity.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Tangents to Curves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56" y="1340768"/>
            <a:ext cx="3860800" cy="2514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G3.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4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15719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639616" y="836712"/>
            <a:ext cx="8496944" cy="56323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You may have seen</a:t>
            </a:r>
            <a:r>
              <a:rPr lang="en-GB" sz="2400" dirty="0"/>
              <a:t> </a:t>
            </a:r>
            <a:r>
              <a:rPr lang="en-GB" sz="2400" b="1" dirty="0"/>
              <a:t>tangents</a:t>
            </a:r>
            <a:r>
              <a:rPr lang="en-GB" sz="2400" dirty="0"/>
              <a:t> whilst working with circles.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GB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GB" sz="2400" dirty="0"/>
              <a:t>BA and BC </a:t>
            </a:r>
            <a:r>
              <a:rPr lang="en-GB" sz="2400" dirty="0" smtClean="0"/>
              <a:t>each touch </a:t>
            </a:r>
            <a:r>
              <a:rPr lang="en-GB" sz="2400" dirty="0"/>
              <a:t>the circle at just one point. </a:t>
            </a: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Tangents to Curves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484784"/>
            <a:ext cx="3409972" cy="43155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4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71644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639616" y="1096144"/>
                <a:ext cx="8496944" cy="56323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eaLnBrk="1" hangingPunct="1">
                  <a:spcAft>
                    <a:spcPts val="300"/>
                  </a:spcAft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Draw the graph of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3    </a:t>
                </a:r>
                <a:r>
                  <a:rPr lang="en-GB" sz="2400" dirty="0"/>
                  <a:t>for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2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</m:oMath>
                </a14:m>
                <a:r>
                  <a:rPr lang="en-GB" sz="2400" dirty="0"/>
                  <a:t> 2. Draw tangents to the curve at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  and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dirty="0"/>
                  <a:t>1.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Find the gradients of these tangents.</a:t>
                </a:r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endParaRPr lang="en-GB" sz="2400" dirty="0"/>
              </a:p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GB" sz="2400" dirty="0"/>
                  <a:t>Using the triangles shown under each tangent, we can see that the gradients of both tangents are </a:t>
                </a:r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39616" y="1096144"/>
                <a:ext cx="8496944" cy="5632311"/>
              </a:xfrm>
              <a:prstGeom prst="rect">
                <a:avLst/>
              </a:prstGeom>
              <a:blipFill rotWithShape="1">
                <a:blip r:embed="rId3"/>
                <a:stretch>
                  <a:fillRect l="-1076" t="-866" b="-2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3791744" y="0"/>
            <a:ext cx="7058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Tangents to Curves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234" y="2276872"/>
            <a:ext cx="3874603" cy="36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7628" y="634478"/>
            <a:ext cx="1553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Example: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4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4816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G3.4</a:t>
            </a:r>
            <a:r>
              <a:rPr lang="en-US" altLang="en-US" sz="2800" b="1" dirty="0"/>
              <a:t>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75921" y="1456064"/>
                <a:ext cx="63087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1.	</a:t>
                </a:r>
                <a:r>
                  <a:rPr lang="en-US" sz="2400" dirty="0">
                    <a:latin typeface="+mj-lt"/>
                    <a:ea typeface="Times New Roman" charset="0"/>
                    <a:cs typeface="Times New Roman" charset="0"/>
                  </a:rPr>
                  <a:t>Draw</a:t>
                </a:r>
                <a:r>
                  <a:rPr lang="en-US" sz="2400" dirty="0"/>
                  <a:t> the graph of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baseline="30000" dirty="0"/>
                  <a:t>2    </a:t>
                </a:r>
                <a:r>
                  <a:rPr lang="en-GB" sz="2400" dirty="0"/>
                  <a:t> for </a:t>
                </a:r>
                <a:r>
                  <a:rPr lang="en-GB" sz="2400" dirty="0" smtClean="0"/>
                  <a:t> 0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</m:oMath>
                </a14:m>
                <a:r>
                  <a:rPr lang="en-GB" sz="2400" dirty="0"/>
                  <a:t> 4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921" y="1456064"/>
                <a:ext cx="6308778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54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024366" y="5412542"/>
            <a:ext cx="4889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b</a:t>
            </a:r>
            <a:r>
              <a:rPr lang="en-GB" sz="2400" dirty="0"/>
              <a:t>)	The gradient of the curve when </a:t>
            </a:r>
          </a:p>
          <a:p>
            <a:r>
              <a:rPr lang="en-GB" sz="2400" dirty="0"/>
              <a:t>	the time, 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GB" sz="2400" dirty="0"/>
              <a:t>, is 4 secs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27648" y="2990004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 </a:t>
            </a:r>
            <a:r>
              <a:rPr lang="en-GB" sz="2400" dirty="0" smtClean="0"/>
              <a:t>b</a:t>
            </a:r>
            <a:r>
              <a:rPr lang="en-GB" sz="2400" dirty="0"/>
              <a:t>) </a:t>
            </a:r>
            <a:r>
              <a:rPr lang="en-GB" sz="2400" dirty="0" smtClean="0"/>
              <a:t> Comment </a:t>
            </a:r>
            <a:r>
              <a:rPr lang="en-GB" sz="2400" dirty="0"/>
              <a:t>on any </a:t>
            </a:r>
            <a:r>
              <a:rPr lang="en-GB" sz="2400" dirty="0" smtClean="0"/>
              <a:t>patterns. 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673328" y="5046395"/>
            <a:ext cx="2866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solidFill>
                  <a:srgbClr val="FF0000"/>
                </a:solidFill>
              </a:rPr>
              <a:t>approximately 24ºC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16445" y="1907475"/>
                <a:ext cx="94524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lphaLcParenR"/>
                </a:pPr>
                <a:r>
                  <a:rPr lang="en-GB" sz="2400" dirty="0" smtClean="0"/>
                  <a:t>By </a:t>
                </a:r>
                <a:r>
                  <a:rPr lang="en-GB" sz="2400" dirty="0"/>
                  <a:t>drawing tangents find the gradient of the curve at  </a:t>
                </a:r>
              </a:p>
              <a:p>
                <a:r>
                  <a:rPr lang="en-GB" sz="2400" i="1" dirty="0"/>
                  <a:t>	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0,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1,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2,</a:t>
                </a:r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 and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a:rPr lang="en-GB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4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445" y="1907475"/>
                <a:ext cx="9452402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903" t="-5147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078574" y="2954828"/>
                <a:ext cx="46517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gradient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574" y="2954828"/>
                <a:ext cx="4651778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966" t="-104000" b="-134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575921" y="3542137"/>
            <a:ext cx="9306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2.	This graph represents the cooling curve for a certain liquid.</a:t>
            </a:r>
          </a:p>
          <a:p>
            <a:r>
              <a:rPr lang="en-GB" sz="2400" dirty="0"/>
              <a:t>	Use the graph to estimate: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008639" y="4354886"/>
            <a:ext cx="9043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en-GB" sz="2400" dirty="0"/>
              <a:t>The temperature when </a:t>
            </a:r>
          </a:p>
          <a:p>
            <a:r>
              <a:rPr lang="en-GB" sz="2400" dirty="0"/>
              <a:t>	the time, 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GB" sz="2400" dirty="0"/>
              <a:t>, is 12 secs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63459" y="6168320"/>
                <a:ext cx="6194382" cy="603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FF0000"/>
                    </a:solidFill>
                  </a:rPr>
                  <a:t>Gradient </a:t>
                </a:r>
                <a14:m>
                  <m:oMath xmlns:m="http://schemas.openxmlformats.org/officeDocument/2006/math">
                    <m:r>
                      <a:rPr lang="el-GR" i="1" smtClean="0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≈</m:t>
                    </m:r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0</m:t>
                        </m:r>
                        <m: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</m:t>
                        </m:r>
                        <m:r>
                          <a:rPr lang="en-GB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60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</a:rPr>
                          <m:t>2</m:t>
                        </m:r>
                        <m: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5ºC per sec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459" y="6168320"/>
                <a:ext cx="6194382" cy="603755"/>
              </a:xfrm>
              <a:prstGeom prst="rect">
                <a:avLst/>
              </a:prstGeom>
              <a:blipFill rotWithShape="1">
                <a:blip r:embed="rId6"/>
                <a:stretch>
                  <a:fillRect l="-1575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378" y="2322973"/>
            <a:ext cx="2908300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4232916"/>
            <a:ext cx="3220231" cy="25502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148" y="4128227"/>
            <a:ext cx="1955982" cy="189141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 bwMode="auto">
          <a:xfrm>
            <a:off x="10416480" y="5590480"/>
            <a:ext cx="1152128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 flipV="1">
            <a:off x="10416480" y="5046395"/>
            <a:ext cx="0" cy="542845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8445858" y="6179449"/>
            <a:ext cx="1152128" cy="724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8819873" y="1570854"/>
            <a:ext cx="32228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Try using DESMOS, </a:t>
            </a:r>
            <a:r>
              <a:rPr lang="en-US" sz="1600">
                <a:solidFill>
                  <a:srgbClr val="FF0000"/>
                </a:solidFill>
              </a:rPr>
              <a:t>to plot graph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8899006" y="1591611"/>
            <a:ext cx="3143672" cy="30220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G3.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4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67428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15" grpId="0"/>
      <p:bldP spid="20" grpId="0"/>
      <p:bldP spid="23" grpId="0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</a:t>
            </a:r>
            <a:r>
              <a:rPr lang="en-US" altLang="en-US" sz="2800" b="1" dirty="0" smtClean="0"/>
              <a:t>Simultaneous </a:t>
            </a:r>
            <a:r>
              <a:rPr lang="en-US" altLang="en-US" sz="2800" b="1" dirty="0"/>
              <a:t>Equations by Graphs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38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 smtClean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Section G3.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1</a:t>
            </a:r>
            <a:endParaRPr lang="en-US" sz="2000" b="1" kern="1200" dirty="0">
              <a:solidFill>
                <a:schemeClr val="bg1"/>
              </a:solidFill>
              <a:effectLst/>
              <a:latin typeface="Arial"/>
              <a:ea typeface="MS PGothic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6" y="768491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Try solving: 		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</a:t>
                </a:r>
                <a:endParaRPr lang="en-US" sz="2400" dirty="0"/>
              </a:p>
              <a:p>
                <a:pPr algn="ctr"/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6" y="768491"/>
                <a:ext cx="9645335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432978" y="1237191"/>
            <a:ext cx="9533304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What could ‘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x</a:t>
            </a:r>
            <a:r>
              <a:rPr lang="en-US" sz="2400" dirty="0"/>
              <a:t>’ be? What could ‘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y</a:t>
            </a:r>
            <a:r>
              <a:rPr lang="en-US" sz="2400" dirty="0"/>
              <a:t>’ be?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There are simply too many </a:t>
            </a:r>
            <a:r>
              <a:rPr lang="en-US" sz="2400" i="1" dirty="0"/>
              <a:t>possible</a:t>
            </a:r>
            <a:r>
              <a:rPr lang="en-US" sz="2400" dirty="0"/>
              <a:t> solutions.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So if we have more than one ‘unknown’ (variable),</a:t>
            </a:r>
          </a:p>
          <a:p>
            <a:pPr algn="ctr">
              <a:spcAft>
                <a:spcPts val="900"/>
              </a:spcAft>
            </a:pPr>
            <a:r>
              <a:rPr lang="en-US" sz="2400" dirty="0"/>
              <a:t>we must have more than one equation</a:t>
            </a:r>
            <a:r>
              <a:rPr lang="en-US" sz="2400" dirty="0" smtClean="0"/>
              <a:t>.</a:t>
            </a:r>
            <a:endParaRPr lang="en-US" sz="2400" dirty="0"/>
          </a:p>
          <a:p>
            <a:pPr algn="ctr"/>
            <a:r>
              <a:rPr lang="en-US" sz="2400" dirty="0"/>
              <a:t>With</a:t>
            </a:r>
            <a:r>
              <a:rPr lang="en-US" sz="2400" b="1" dirty="0"/>
              <a:t> two </a:t>
            </a:r>
            <a:r>
              <a:rPr lang="en-US" sz="2400" dirty="0"/>
              <a:t>‘unknowns’, we must have at least </a:t>
            </a:r>
            <a:r>
              <a:rPr lang="en-US" sz="2400" b="1" dirty="0"/>
              <a:t>two</a:t>
            </a:r>
            <a:r>
              <a:rPr lang="en-US" sz="2400" dirty="0"/>
              <a:t> </a:t>
            </a:r>
            <a:r>
              <a:rPr lang="en-US" sz="2400" dirty="0" smtClean="0"/>
              <a:t>equations,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867514" y="4042616"/>
            <a:ext cx="8864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  <a:r>
              <a:rPr lang="en-US" sz="2400" dirty="0" smtClean="0"/>
              <a:t>nd </a:t>
            </a:r>
            <a:r>
              <a:rPr lang="en-US" sz="2400" dirty="0"/>
              <a:t>we must solve them at the same time, i.e. </a:t>
            </a:r>
            <a:r>
              <a:rPr lang="en-US" sz="2400" b="1" dirty="0"/>
              <a:t>simultaneously.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27848" y="4647044"/>
                <a:ext cx="57174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tabLst>
                    <a:tab pos="3500438" algn="r"/>
                  </a:tabLst>
                </a:pPr>
                <a:r>
                  <a:rPr lang="en-GB" sz="2400" dirty="0"/>
                  <a:t>	</a:t>
                </a:r>
                <a:r>
                  <a:rPr lang="en-GB" sz="2400" dirty="0" smtClean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	</a:t>
                </a:r>
                <a:r>
                  <a:rPr lang="en-GB" sz="2400" dirty="0" smtClean="0"/>
                  <a:t>	and</a:t>
                </a:r>
                <a:endParaRPr lang="en-GB" sz="2400" dirty="0"/>
              </a:p>
              <a:p>
                <a:pPr algn="ctr">
                  <a:tabLst>
                    <a:tab pos="3500438" algn="r"/>
                  </a:tabLst>
                </a:pPr>
                <a:r>
                  <a:rPr lang="en-GB" sz="2400" dirty="0"/>
                  <a:t>     </a:t>
                </a:r>
                <a:r>
                  <a:rPr lang="en-GB" sz="2400" dirty="0" smtClean="0"/>
                  <a:t>            2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20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4647044"/>
                <a:ext cx="5717438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320982" y="4647044"/>
            <a:ext cx="1542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Try again: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2137" y="5468166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Can you solve it now?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4130" y="6095648"/>
            <a:ext cx="2911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See next slide for worked solution.</a:t>
            </a:r>
          </a:p>
        </p:txBody>
      </p:sp>
    </p:spTree>
    <p:extLst>
      <p:ext uri="{BB962C8B-B14F-4D97-AF65-F5344CB8AC3E}">
        <p14:creationId xmlns:p14="http://schemas.microsoft.com/office/powerpoint/2010/main" val="4551044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G3.4: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http://szalonta.hu/ske/text/G3/skeg3s4.html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G3.4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61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11007" y="923740"/>
                <a:ext cx="96453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		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			</a:t>
                </a:r>
              </a:p>
              <a:p>
                <a:pPr algn="ctr"/>
                <a:r>
                  <a:rPr lang="en-GB" sz="2400" dirty="0"/>
                  <a:t>      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20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007" y="923740"/>
                <a:ext cx="9645335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530709" y="2040420"/>
            <a:ext cx="95333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What could </a:t>
            </a:r>
            <a:r>
              <a:rPr lang="en-US" sz="2400" i="1" dirty="0">
                <a:latin typeface="Times New Roman" charset="0"/>
                <a:ea typeface="Times New Roman" charset="0"/>
                <a:cs typeface="Times New Roman" charset="0"/>
              </a:rPr>
              <a:t>x</a:t>
            </a:r>
            <a:r>
              <a:rPr lang="en-US" sz="2400" dirty="0"/>
              <a:t> be? </a:t>
            </a:r>
          </a:p>
          <a:p>
            <a:endParaRPr lang="en-US" sz="2400" dirty="0"/>
          </a:p>
          <a:p>
            <a:r>
              <a:rPr lang="en-US" sz="2400" dirty="0"/>
              <a:t>From the  </a:t>
            </a:r>
            <a:r>
              <a:rPr lang="en-US" sz="2400" dirty="0">
                <a:solidFill>
                  <a:schemeClr val="accent2"/>
                </a:solidFill>
              </a:rPr>
              <a:t>equation 2</a:t>
            </a:r>
            <a:r>
              <a:rPr lang="en-US" sz="2400" dirty="0"/>
              <a:t>, 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558663" y="3419888"/>
            <a:ext cx="6610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o </a:t>
            </a:r>
            <a:r>
              <a:rPr lang="en-US" sz="2400" dirty="0"/>
              <a:t>now we can use this solution and ‘plug’ it in </a:t>
            </a:r>
          </a:p>
          <a:p>
            <a:r>
              <a:rPr lang="en-US" sz="2400" dirty="0"/>
              <a:t>(i.e. substitute) this value </a:t>
            </a:r>
            <a:r>
              <a:rPr lang="en-US" sz="2400" dirty="0" smtClean="0"/>
              <a:t>into the </a:t>
            </a:r>
            <a:r>
              <a:rPr lang="en-US" sz="2400" dirty="0">
                <a:solidFill>
                  <a:schemeClr val="accent2"/>
                </a:solidFill>
              </a:rPr>
              <a:t>equation 1</a:t>
            </a:r>
            <a:r>
              <a:rPr lang="en-US" sz="24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48271" y="4275940"/>
                <a:ext cx="571743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	</a:t>
                </a:r>
              </a:p>
              <a:p>
                <a:pPr algn="ctr"/>
                <a:r>
                  <a:rPr lang="en-GB" sz="2400" dirty="0">
                    <a:solidFill>
                      <a:srgbClr val="FF0000"/>
                    </a:solidFill>
                  </a:rPr>
                  <a:t>10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 		</a:t>
                </a:r>
              </a:p>
              <a:p>
                <a:pPr algn="ctr"/>
                <a:r>
                  <a:rPr lang="en-GB" sz="2400" dirty="0"/>
                  <a:t>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14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271" y="4275940"/>
                <a:ext cx="5717438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558663" y="4697433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Substitute </a:t>
            </a:r>
            <a:r>
              <a:rPr lang="en-US" sz="1800" i="1" dirty="0">
                <a:latin typeface="Times" pitchFamily="2" charset="0"/>
              </a:rPr>
              <a:t>x</a:t>
            </a:r>
            <a:r>
              <a:rPr lang="en-US" sz="1800" i="1" dirty="0"/>
              <a:t> </a:t>
            </a:r>
            <a:r>
              <a:rPr lang="en-US" sz="1800" dirty="0"/>
              <a:t>value into </a:t>
            </a:r>
            <a:r>
              <a:rPr lang="en-US" sz="1800" dirty="0">
                <a:solidFill>
                  <a:schemeClr val="accent2"/>
                </a:solidFill>
              </a:rPr>
              <a:t>equation 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58663" y="5035987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Now solve for </a:t>
            </a:r>
            <a:r>
              <a:rPr lang="en-US" sz="1800" i="1" dirty="0" smtClean="0">
                <a:latin typeface="Times" pitchFamily="2" charset="0"/>
              </a:rPr>
              <a:t>y</a:t>
            </a:r>
            <a:r>
              <a:rPr lang="en-US" sz="1800" dirty="0" smtClean="0">
                <a:latin typeface="Times" pitchFamily="2" charset="0"/>
              </a:rPr>
              <a:t>:</a:t>
            </a:r>
            <a:endParaRPr lang="en-US" sz="1800" dirty="0">
              <a:latin typeface="Time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97011" y="135442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97010" y="92374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8536791" y="1167526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8566654" y="154036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92523" y="2049047"/>
            <a:ext cx="2545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could </a:t>
            </a:r>
            <a:r>
              <a:rPr lang="en-GB" sz="2400" i="1" dirty="0">
                <a:latin typeface="Times New Roman" charset="0"/>
                <a:ea typeface="Times New Roman" charset="0"/>
                <a:cs typeface="Times New Roman" charset="0"/>
              </a:rPr>
              <a:t>y</a:t>
            </a:r>
            <a:r>
              <a:rPr lang="en-US" sz="2400" dirty="0"/>
              <a:t> be?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58663" y="552018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86551" y="5533040"/>
                <a:ext cx="60209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10   			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14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 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551" y="5533040"/>
                <a:ext cx="6020919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1621"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558663" y="944655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Solve: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9897010" y="1375543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897009" y="931468"/>
            <a:ext cx="327335" cy="37898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881350" y="5501324"/>
            <a:ext cx="3342994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96792" y="2817555"/>
                <a:ext cx="35429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we can work out </a:t>
                </a:r>
                <a:r>
                  <a:rPr lang="en-US" sz="2400" dirty="0" smtClean="0"/>
                  <a:t> </a:t>
                </a:r>
                <a:r>
                  <a:rPr lang="en-GB" sz="2400" i="1" dirty="0" smtClean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92" y="2817555"/>
                <a:ext cx="3542958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75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530354" y="2431196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First, label the equations.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6881350" y="4710669"/>
            <a:ext cx="273713" cy="30509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528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68344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4" grpId="0"/>
      <p:bldP spid="16" grpId="0"/>
      <p:bldP spid="3" grpId="0"/>
      <p:bldP spid="4" grpId="0"/>
      <p:bldP spid="15" grpId="0"/>
      <p:bldP spid="20" grpId="0"/>
      <p:bldP spid="21" grpId="0" animBg="1"/>
      <p:bldP spid="23" grpId="0" animBg="1"/>
      <p:bldP spid="22" grpId="0" animBg="1"/>
      <p:bldP spid="24" grpId="0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35653" y="3441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05356" y="1226566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There are 3 ways to </a:t>
            </a:r>
            <a:r>
              <a:rPr lang="en-GB" sz="2400" i="1" dirty="0"/>
              <a:t>solve</a:t>
            </a:r>
            <a:r>
              <a:rPr lang="en-GB" sz="2400" dirty="0"/>
              <a:t> </a:t>
            </a:r>
            <a:r>
              <a:rPr lang="en-GB" sz="2400" b="1" dirty="0"/>
              <a:t>simultaneous linear equations</a:t>
            </a:r>
            <a:r>
              <a:rPr lang="en-GB" sz="2400" dirty="0"/>
              <a:t>:</a:t>
            </a:r>
            <a:r>
              <a:rPr lang="en-US" sz="2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92102" y="1857437"/>
            <a:ext cx="9533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another Unit we have seen how to solve by: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i="1" dirty="0"/>
              <a:t>substitution</a:t>
            </a:r>
            <a:r>
              <a:rPr lang="en-US" sz="2400" dirty="0"/>
              <a:t> (as in the example on previous slides); 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i="1" dirty="0"/>
              <a:t>e</a:t>
            </a:r>
            <a:r>
              <a:rPr lang="en-US" sz="2400" i="1" dirty="0" smtClean="0"/>
              <a:t>limination.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592102" y="3064640"/>
            <a:ext cx="79736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this Unit, we will look at solving </a:t>
            </a:r>
            <a:r>
              <a:rPr lang="en-GB" sz="2400" dirty="0"/>
              <a:t>simultaneous linear </a:t>
            </a:r>
          </a:p>
          <a:p>
            <a:r>
              <a:rPr lang="en-GB" sz="2400" dirty="0"/>
              <a:t>equations by: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i="1" dirty="0"/>
              <a:t>drawing graphs</a:t>
            </a:r>
            <a:r>
              <a:rPr lang="en-US" sz="2400" b="1" i="1" dirty="0"/>
              <a:t> </a:t>
            </a:r>
            <a:r>
              <a:rPr lang="en-US" sz="2400" dirty="0"/>
              <a:t>(and finding the coordinates of where</a:t>
            </a:r>
          </a:p>
          <a:p>
            <a:r>
              <a:rPr lang="en-US" sz="2400" dirty="0"/>
              <a:t>    the 2 lines cross</a:t>
            </a:r>
            <a:r>
              <a:rPr lang="en-US" sz="2400" dirty="0" smtClean="0"/>
              <a:t>). </a:t>
            </a:r>
            <a:endParaRPr lang="en-US" sz="2400" dirty="0"/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59771" y="4680902"/>
                <a:ext cx="57174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		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			</a:t>
                </a:r>
              </a:p>
              <a:p>
                <a:pPr algn="ctr"/>
                <a:r>
                  <a:rPr lang="en-GB" sz="2400" dirty="0"/>
                  <a:t>      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20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71" y="4680902"/>
                <a:ext cx="5717438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247983" y="4677251"/>
            <a:ext cx="3918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Now try solving graphically: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23992" y="6331485"/>
            <a:ext cx="2911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See next slide for worked solution.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12652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97388" y="42514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222055" y="1837328"/>
                <a:ext cx="201555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 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20</a:t>
                </a:r>
                <a:r>
                  <a:rPr lang="en-US" sz="2400" dirty="0"/>
                  <a:t> </a:t>
                </a:r>
                <a:r>
                  <a:rPr lang="en-GB" sz="2400" dirty="0"/>
                  <a:t>	   </a:t>
                </a:r>
              </a:p>
              <a:p>
                <a:pPr algn="ctr"/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055" y="1837328"/>
                <a:ext cx="2015559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741187" y="2883601"/>
            <a:ext cx="9533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are both linear (straight line) equations.</a:t>
            </a:r>
          </a:p>
          <a:p>
            <a:r>
              <a:rPr lang="en-US" sz="2400" dirty="0"/>
              <a:t>To draw a straight line, only two pairs of coordinates are required.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49845" y="3753545"/>
                <a:ext cx="849765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For: 		      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, 			</a:t>
                </a:r>
              </a:p>
              <a:p>
                <a:r>
                  <a:rPr lang="en-GB" sz="2400" dirty="0"/>
                  <a:t>if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0, then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	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 and</a:t>
                </a:r>
              </a:p>
              <a:p>
                <a:r>
                  <a:rPr lang="en-GB" sz="2400" dirty="0"/>
                  <a:t>i</a:t>
                </a:r>
                <a:r>
                  <a:rPr lang="en-GB" sz="2400" dirty="0" smtClean="0"/>
                  <a:t>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24, then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</a:t>
                </a:r>
              </a:p>
              <a:p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			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845" y="3753545"/>
                <a:ext cx="8497657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1076" t="-2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302625" y="3698418"/>
                <a:ext cx="806489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For:				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10</m:t>
                    </m:r>
                  </m:oMath>
                </a14:m>
                <a:r>
                  <a:rPr lang="en-GB" sz="2400" dirty="0"/>
                  <a:t>, 	</a:t>
                </a:r>
              </a:p>
              <a:p>
                <a:r>
                  <a:rPr lang="en-GB" sz="2400" dirty="0"/>
                  <a:t>for each and every ‘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’</a:t>
                </a:r>
                <a:r>
                  <a:rPr lang="en-GB" sz="2400" dirty="0"/>
                  <a:t> coordinate, </a:t>
                </a:r>
              </a:p>
              <a:p>
                <a:r>
                  <a:rPr lang="en-GB" sz="2400" dirty="0"/>
                  <a:t>				      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10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625" y="3698418"/>
                <a:ext cx="8064896" cy="1569660"/>
              </a:xfrm>
              <a:prstGeom prst="rect">
                <a:avLst/>
              </a:prstGeom>
              <a:blipFill rotWithShape="0">
                <a:blip r:embed="rId5"/>
                <a:stretch>
                  <a:fillRect l="-1209" t="-3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 bwMode="auto">
          <a:xfrm>
            <a:off x="3040923" y="5140433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02625" y="1406329"/>
            <a:ext cx="3847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From the second equation,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41187" y="698343"/>
                <a:ext cx="8438529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First we rearrange the equations and write in the form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is-IS" sz="2400" dirty="0">
                    <a:solidFill>
                      <a:schemeClr val="tx1"/>
                    </a:solidFill>
                  </a:rPr>
                  <a:t>…</a:t>
                </a:r>
              </a:p>
              <a:p>
                <a:endParaRPr lang="is-IS" sz="2400" dirty="0">
                  <a:solidFill>
                    <a:schemeClr val="tx1"/>
                  </a:solidFill>
                </a:endParaRPr>
              </a:p>
              <a:p>
                <a:r>
                  <a:rPr lang="is-IS" sz="2400" dirty="0">
                    <a:solidFill>
                      <a:schemeClr val="tx1"/>
                    </a:solidFill>
                  </a:rPr>
                  <a:t>From the first equation,</a:t>
                </a:r>
              </a:p>
              <a:p>
                <a:r>
                  <a:rPr lang="en-GB" sz="2400" dirty="0"/>
                  <a:t>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			</a:t>
                </a:r>
              </a:p>
              <a:p>
                <a:r>
                  <a:rPr lang="en-GB" sz="2400" dirty="0"/>
                  <a:t>		 	 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24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endParaRPr lang="en-GB" sz="2400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187" y="698343"/>
                <a:ext cx="8438529" cy="1938992"/>
              </a:xfrm>
              <a:prstGeom prst="rect">
                <a:avLst/>
              </a:prstGeom>
              <a:blipFill rotWithShape="0">
                <a:blip r:embed="rId6"/>
                <a:stretch>
                  <a:fillRect l="-1156" t="-2516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287688" y="516525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(0, 24)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96908" y="5174121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(24, 0)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91960" y="5070511"/>
                <a:ext cx="329930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This is the vertical line </a:t>
                </a:r>
              </a:p>
              <a:p>
                <a:r>
                  <a:rPr lang="en-GB" sz="2400" dirty="0"/>
                  <a:t>going through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10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960" y="5070511"/>
                <a:ext cx="3299301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2768" t="-3553" r="-18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 bwMode="auto">
          <a:xfrm>
            <a:off x="7575120" y="5031442"/>
            <a:ext cx="3511970" cy="93946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67589" y="2590310"/>
            <a:ext cx="2840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600" dirty="0"/>
              <a:t>there is no ‘</a:t>
            </a:r>
            <a:r>
              <a:rPr lang="en-US" sz="1600" i="1" dirty="0">
                <a:latin typeface="Times New Roman" charset="0"/>
                <a:ea typeface="Times New Roman" charset="0"/>
                <a:cs typeface="Times New Roman" charset="0"/>
              </a:rPr>
              <a:t>y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’ in this equation)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538177" y="6376698"/>
            <a:ext cx="2920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Graphs </a:t>
            </a:r>
            <a:r>
              <a:rPr lang="en-US" sz="1600" dirty="0"/>
              <a:t>shown on next slide</a:t>
            </a:r>
            <a:r>
              <a:rPr lang="is-IS" sz="1600" dirty="0"/>
              <a:t>…</a:t>
            </a:r>
            <a:endParaRPr lang="en-US" sz="1600" dirty="0"/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31066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/>
      <p:bldP spid="5" grpId="0"/>
      <p:bldP spid="9" grpId="0"/>
      <p:bldP spid="25" grpId="0" animBg="1"/>
      <p:bldP spid="4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44178" y="1027991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387587" y="37070"/>
            <a:ext cx="96490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 bwMode="auto">
          <a:xfrm flipH="1">
            <a:off x="6968475" y="1660722"/>
            <a:ext cx="22160" cy="4800436"/>
          </a:xfrm>
          <a:prstGeom prst="line">
            <a:avLst/>
          </a:prstGeom>
          <a:ln>
            <a:solidFill>
              <a:srgbClr val="0070C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 flipH="1" flipV="1">
            <a:off x="5042871" y="1636666"/>
            <a:ext cx="14155" cy="4584411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3813592" y="5085184"/>
            <a:ext cx="7128792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1049548" y="4858163"/>
            <a:ext cx="298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79204" y="1186137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charset="0"/>
                <a:ea typeface="Times New Roman" charset="0"/>
                <a:cs typeface="Times New Roman" charset="0"/>
              </a:rPr>
              <a:t>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12071" y="5054486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9204" y="488512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96649" y="5054486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98115" y="164354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24</a:t>
            </a: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4498115" y="1443490"/>
            <a:ext cx="5558325" cy="401110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6979555" y="2913211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(10, 14)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723466" y="6125115"/>
                <a:ext cx="34307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Solution: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10,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14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466" y="6125115"/>
                <a:ext cx="3430747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2842" t="-10526" r="-53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 bwMode="auto">
          <a:xfrm>
            <a:off x="7680176" y="6094346"/>
            <a:ext cx="3667852" cy="63432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rot="16200000">
                <a:off x="6498254" y="1774689"/>
                <a:ext cx="7841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6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0070C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1600" dirty="0">
                    <a:solidFill>
                      <a:srgbClr val="0070C0"/>
                    </a:solidFill>
                  </a:rPr>
                  <a:t> 10</a:t>
                </a:r>
                <a:endParaRPr lang="en-US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498254" y="1774689"/>
                <a:ext cx="784189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5455" t="-1563" r="-23636" b="-4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0" name="TextBox 15359"/>
              <p:cNvSpPr txBox="1"/>
              <p:nvPr/>
            </p:nvSpPr>
            <p:spPr>
              <a:xfrm rot="2256681">
                <a:off x="5194441" y="2009586"/>
                <a:ext cx="11336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0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7030A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1600" dirty="0">
                    <a:solidFill>
                      <a:srgbClr val="7030A0"/>
                    </a:solidFill>
                  </a:rPr>
                  <a:t> 24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7030A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600" dirty="0">
                    <a:solidFill>
                      <a:srgbClr val="7030A0"/>
                    </a:solidFill>
                  </a:rPr>
                  <a:t> </a:t>
                </a:r>
                <a:r>
                  <a:rPr lang="en-GB" sz="1600" i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n-GB" sz="1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360" name="TextBox 153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256681">
                <a:off x="5194441" y="2009586"/>
                <a:ext cx="1133644" cy="338554"/>
              </a:xfrm>
              <a:prstGeom prst="rect">
                <a:avLst/>
              </a:prstGeom>
              <a:blipFill rotWithShape="1">
                <a:blip r:embed="rId6"/>
                <a:stretch>
                  <a:fillRect l="-6044" t="-3145" r="-2198" b="-6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1" name="TextBox 15360"/>
          <p:cNvSpPr txBox="1"/>
          <p:nvPr/>
        </p:nvSpPr>
        <p:spPr>
          <a:xfrm>
            <a:off x="7297271" y="916192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362" name="Oval 15361"/>
          <p:cNvSpPr/>
          <p:nvPr/>
        </p:nvSpPr>
        <p:spPr bwMode="auto">
          <a:xfrm>
            <a:off x="6898703" y="3128122"/>
            <a:ext cx="183863" cy="18015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93668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4" grpId="0"/>
      <p:bldP spid="25" grpId="0"/>
      <p:bldP spid="28" grpId="0"/>
      <p:bldP spid="29" grpId="0"/>
      <p:bldP spid="30" grpId="0" animBg="1"/>
      <p:bldP spid="31" grpId="0"/>
      <p:bldP spid="15360" grpId="0"/>
      <p:bldP spid="153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19736" y="2667877"/>
                <a:ext cx="57174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		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	 and</a:t>
                </a:r>
              </a:p>
              <a:p>
                <a:pPr algn="ctr"/>
                <a:r>
                  <a:rPr lang="en-GB" sz="2400" dirty="0"/>
                  <a:t>   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21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2667877"/>
                <a:ext cx="5717438" cy="830997"/>
              </a:xfrm>
              <a:prstGeom prst="rect">
                <a:avLst/>
              </a:prstGeom>
              <a:blipFill>
                <a:blip r:embed="rId3"/>
                <a:stretch>
                  <a:fillRect t="-4478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999656" y="1836516"/>
            <a:ext cx="4463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By drawing graphs, try solving: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7380" y="6012865"/>
            <a:ext cx="3308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See next slide for worked solution.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99656" y="1179868"/>
            <a:ext cx="1535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Example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9656" y="3924872"/>
                <a:ext cx="7922362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Remember we first need to rearrange the equations and </a:t>
                </a:r>
              </a:p>
              <a:p>
                <a:r>
                  <a:rPr lang="en-US" sz="2400" dirty="0"/>
                  <a:t>write in the form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is-IS" sz="2400" dirty="0"/>
                  <a:t>…</a:t>
                </a:r>
              </a:p>
              <a:p>
                <a:endParaRPr lang="is-IS" sz="2400" dirty="0"/>
              </a:p>
              <a:p>
                <a:r>
                  <a:rPr lang="is-IS" sz="2400" dirty="0"/>
                  <a:t>Try doing this now.</a:t>
                </a:r>
              </a:p>
              <a:p>
                <a:endParaRPr lang="is-I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924872"/>
                <a:ext cx="7922362" cy="1938992"/>
              </a:xfrm>
              <a:prstGeom prst="rect">
                <a:avLst/>
              </a:prstGeom>
              <a:blipFill rotWithShape="0">
                <a:blip r:embed="rId4"/>
                <a:stretch>
                  <a:fillRect l="-1154" t="-2201" r="-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4486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063552" y="6777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Solutions of Simultaneous Equations by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14582" y="1391298"/>
                <a:ext cx="9645335" cy="2797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		</a:t>
                </a:r>
              </a:p>
              <a:p>
                <a:r>
                  <a:rPr lang="en-GB" sz="2400" dirty="0"/>
                  <a:t>								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21</a:t>
                </a:r>
              </a:p>
              <a:p>
                <a:r>
                  <a:rPr lang="en-GB" sz="2400" dirty="0"/>
                  <a:t>									   3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21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x </a:t>
                </a:r>
                <a:r>
                  <a:rPr lang="en-GB" sz="2400" dirty="0"/>
                  <a:t>															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21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 </a:t>
                </a:r>
                <a:endParaRPr lang="en-GB" sz="2400" dirty="0"/>
              </a:p>
              <a:p>
                <a:r>
                  <a:rPr lang="en-GB" sz="2400" dirty="0"/>
                  <a:t>							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21</m:t>
                        </m:r>
                        <m:r>
                          <m:rPr>
                            <m:nor/>
                          </m:rPr>
                          <a:rPr lang="en-GB" sz="24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/>
                          <m:t>3</m:t>
                        </m:r>
                      </m:den>
                    </m:f>
                  </m:oMath>
                </a14:m>
                <a:endParaRPr lang="en-GB" sz="2400" dirty="0"/>
              </a:p>
              <a:p>
                <a:r>
                  <a:rPr lang="en-GB" sz="2400" dirty="0"/>
                  <a:t>									</a:t>
                </a:r>
                <a:r>
                  <a:rPr lang="en-GB" sz="2400" i="1" dirty="0"/>
                  <a:t>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7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582" y="1391298"/>
                <a:ext cx="9645335" cy="2797432"/>
              </a:xfrm>
              <a:prstGeom prst="rect">
                <a:avLst/>
              </a:prstGeom>
              <a:blipFill rotWithShape="0">
                <a:blip r:embed="rId3"/>
                <a:stretch>
                  <a:fillRect b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717823" y="4011493"/>
            <a:ext cx="9533304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/>
              <a:t>These are both linear (straight line) equations.</a:t>
            </a:r>
          </a:p>
          <a:p>
            <a:r>
              <a:rPr lang="en-US" sz="2400" dirty="0"/>
              <a:t>To draw a straight line, only two pairs of coordinates are required.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11624" y="4880962"/>
                <a:ext cx="849765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For: 			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, 			</a:t>
                </a:r>
              </a:p>
              <a:p>
                <a:r>
                  <a:rPr lang="en-GB" sz="2400" dirty="0"/>
                  <a:t>if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0, then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	 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 and</a:t>
                </a:r>
              </a:p>
              <a:p>
                <a:r>
                  <a:rPr lang="en-GB" sz="2400" dirty="0"/>
                  <a:t>i</a:t>
                </a:r>
                <a:r>
                  <a:rPr lang="en-GB" sz="2400" dirty="0" smtClean="0"/>
                  <a:t>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8, then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 </a:t>
                </a:r>
              </a:p>
              <a:p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			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880962"/>
                <a:ext cx="8497657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1148" t="-2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302625" y="4721822"/>
                <a:ext cx="8064896" cy="1814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For:		  </a:t>
                </a:r>
                <a:r>
                  <a:rPr lang="en-GB" sz="2400" dirty="0" smtClean="0"/>
                  <a:t>   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7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den>
                    </m:f>
                  </m:oMath>
                </a14:m>
                <a:r>
                  <a:rPr lang="en-GB" sz="2400" dirty="0"/>
                  <a:t>, 	</a:t>
                </a:r>
              </a:p>
              <a:p>
                <a:r>
                  <a:rPr lang="en-GB" sz="2400" dirty="0"/>
                  <a:t>if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0, then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7 and</a:t>
                </a:r>
              </a:p>
              <a:p>
                <a:r>
                  <a:rPr lang="en-GB" sz="2400" dirty="0"/>
                  <a:t>if</a:t>
                </a:r>
                <a:r>
                  <a:rPr lang="en-GB" sz="2400" i="1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3, then 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5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625" y="4721822"/>
                <a:ext cx="8064896" cy="1814215"/>
              </a:xfrm>
              <a:prstGeom prst="rect">
                <a:avLst/>
              </a:prstGeom>
              <a:blipFill rotWithShape="1">
                <a:blip r:embed="rId5"/>
                <a:stretch>
                  <a:fillRect l="-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 bwMode="auto">
          <a:xfrm>
            <a:off x="3040923" y="6200367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02625" y="1406329"/>
            <a:ext cx="3847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From the second equation,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11624" y="744970"/>
                <a:ext cx="8438529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First we rearrange the equations and write in the form </a:t>
                </a:r>
                <a:r>
                  <a:rPr lang="en-GB" sz="2400" i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:r>
                  <a:rPr lang="is-IS" sz="2400" dirty="0">
                    <a:solidFill>
                      <a:schemeClr val="tx1"/>
                    </a:solidFill>
                  </a:rPr>
                  <a:t>…</a:t>
                </a:r>
              </a:p>
              <a:p>
                <a:endParaRPr lang="is-IS" sz="2400" dirty="0">
                  <a:solidFill>
                    <a:schemeClr val="tx1"/>
                  </a:solidFill>
                </a:endParaRPr>
              </a:p>
              <a:p>
                <a:r>
                  <a:rPr lang="is-IS" sz="2400" dirty="0">
                    <a:solidFill>
                      <a:schemeClr val="tx1"/>
                    </a:solidFill>
                  </a:rPr>
                  <a:t>From the first equation,</a:t>
                </a:r>
              </a:p>
              <a:p>
                <a:r>
                  <a:rPr lang="en-GB" sz="2400" dirty="0"/>
                  <a:t>	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  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y</a:t>
                </a:r>
                <a:r>
                  <a:rPr lang="en-GB" sz="2400" i="1" dirty="0"/>
                  <a:t>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 </a:t>
                </a:r>
              </a:p>
              <a:p>
                <a:r>
                  <a:rPr lang="en-GB" sz="2400" dirty="0"/>
                  <a:t>		   </a:t>
                </a:r>
                <a:r>
                  <a:rPr lang="en-GB" sz="2400" dirty="0" smtClean="0"/>
                  <a:t> </a:t>
                </a:r>
                <a:r>
                  <a:rPr lang="en-GB" sz="2400" i="1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y 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8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x</a:t>
                </a:r>
                <a:endParaRPr lang="en-GB" sz="2400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744970"/>
                <a:ext cx="8438529" cy="1938992"/>
              </a:xfrm>
              <a:prstGeom prst="rect">
                <a:avLst/>
              </a:prstGeom>
              <a:blipFill rotWithShape="1">
                <a:blip r:embed="rId6"/>
                <a:stretch>
                  <a:fillRect l="-1156" t="-2516" b="-62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445777" y="6225184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(0, 8)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652711" y="6225184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(8, 0)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766878" y="6215834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(0, 7)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285845" y="6225184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(3, 5)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7292843" y="6205858"/>
            <a:ext cx="3511970" cy="51130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60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G3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G3.1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1498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/>
      <p:bldP spid="5" grpId="0"/>
      <p:bldP spid="9" grpId="0"/>
      <p:bldP spid="25" grpId="0" animBg="1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2006/documentManagement/types"/>
    <ds:schemaRef ds:uri="9ee75292-5076-4fcc-bc52-dcc754448144"/>
    <ds:schemaRef ds:uri="http://purl.org/dc/elements/1.1/"/>
    <ds:schemaRef ds:uri="f7b00057-f5aa-46f4-8410-da255f325540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16425</TotalTime>
  <Words>2770</Words>
  <Application>Microsoft Office PowerPoint</Application>
  <PresentationFormat>Widescreen</PresentationFormat>
  <Paragraphs>473</Paragraphs>
  <Slides>30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MS PGothic</vt:lpstr>
      <vt:lpstr>MS PGothic</vt:lpstr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TSST Strand G UNIT G3: Using Graphs to Solve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361</cp:revision>
  <cp:lastPrinted>2016-10-17T08:47:54Z</cp:lastPrinted>
  <dcterms:created xsi:type="dcterms:W3CDTF">2012-10-10T19:07:13Z</dcterms:created>
  <dcterms:modified xsi:type="dcterms:W3CDTF">2021-01-22T11:37:56Z</dcterms:modified>
</cp:coreProperties>
</file>