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37"/>
  </p:notesMasterIdLst>
  <p:handoutMasterIdLst>
    <p:handoutMasterId r:id="rId38"/>
  </p:handoutMasterIdLst>
  <p:sldIdLst>
    <p:sldId id="355" r:id="rId6"/>
    <p:sldId id="356" r:id="rId7"/>
    <p:sldId id="357" r:id="rId8"/>
    <p:sldId id="432" r:id="rId9"/>
    <p:sldId id="468" r:id="rId10"/>
    <p:sldId id="470" r:id="rId11"/>
    <p:sldId id="492" r:id="rId12"/>
    <p:sldId id="471" r:id="rId13"/>
    <p:sldId id="472" r:id="rId14"/>
    <p:sldId id="450" r:id="rId15"/>
    <p:sldId id="494" r:id="rId16"/>
    <p:sldId id="469" r:id="rId17"/>
    <p:sldId id="473" r:id="rId18"/>
    <p:sldId id="474" r:id="rId19"/>
    <p:sldId id="475" r:id="rId20"/>
    <p:sldId id="476" r:id="rId21"/>
    <p:sldId id="495" r:id="rId22"/>
    <p:sldId id="434" r:id="rId23"/>
    <p:sldId id="477" r:id="rId24"/>
    <p:sldId id="493" r:id="rId25"/>
    <p:sldId id="479" r:id="rId26"/>
    <p:sldId id="496" r:id="rId27"/>
    <p:sldId id="480" r:id="rId28"/>
    <p:sldId id="483" r:id="rId29"/>
    <p:sldId id="488" r:id="rId30"/>
    <p:sldId id="489" r:id="rId31"/>
    <p:sldId id="491" r:id="rId32"/>
    <p:sldId id="490" r:id="rId33"/>
    <p:sldId id="460" r:id="rId34"/>
    <p:sldId id="486" r:id="rId35"/>
    <p:sldId id="497" r:id="rId36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3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77" autoAdjust="0"/>
    <p:restoredTop sz="94656"/>
  </p:normalViewPr>
  <p:slideViewPr>
    <p:cSldViewPr>
      <p:cViewPr varScale="1">
        <p:scale>
          <a:sx n="107" d="100"/>
          <a:sy n="107" d="100"/>
        </p:scale>
        <p:origin x="824" y="168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51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ommentAuthors" Target="commentAuthor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4/14/21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700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249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737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32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465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115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428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996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8905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867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4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9458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041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2783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4249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6396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6316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98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016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820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247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086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166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30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5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48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45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44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755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735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4411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167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64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2478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8618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6231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319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539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4/skeg4s1.html" TargetMode="Externa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5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0" Type="http://schemas.openxmlformats.org/officeDocument/2006/relationships/image" Target="../media/image63.png"/><Relationship Id="rId4" Type="http://schemas.openxmlformats.org/officeDocument/2006/relationships/image" Target="../media/image58.png"/><Relationship Id="rId9" Type="http://schemas.openxmlformats.org/officeDocument/2006/relationships/image" Target="../media/image6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4/skeg4s2.html" TargetMode="Externa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4/skeg4s3.html" TargetMode="Externa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5.png"/><Relationship Id="rId7" Type="http://schemas.openxmlformats.org/officeDocument/2006/relationships/image" Target="../media/image12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301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10" Type="http://schemas.openxmlformats.org/officeDocument/2006/relationships/image" Target="../media/image136.png"/><Relationship Id="rId4" Type="http://schemas.openxmlformats.org/officeDocument/2006/relationships/image" Target="../media/image1300.png"/><Relationship Id="rId9" Type="http://schemas.openxmlformats.org/officeDocument/2006/relationships/image" Target="../media/image13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3" Type="http://schemas.openxmlformats.org/officeDocument/2006/relationships/image" Target="../media/image146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36.png"/><Relationship Id="rId3" Type="http://schemas.openxmlformats.org/officeDocument/2006/relationships/image" Target="../media/image1450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0" Type="http://schemas.openxmlformats.org/officeDocument/2006/relationships/image" Target="../media/image153.png"/><Relationship Id="rId4" Type="http://schemas.openxmlformats.org/officeDocument/2006/relationships/image" Target="../media/image1470.png"/><Relationship Id="rId9" Type="http://schemas.openxmlformats.org/officeDocument/2006/relationships/image" Target="../media/image15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G4/skeg4s4.html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085184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 Strand G</a:t>
            </a:r>
            <a:br>
              <a:rPr lang="en-GB" sz="3600" dirty="0"/>
            </a:br>
            <a:r>
              <a:rPr lang="en-GB" sz="3600" b="1" dirty="0"/>
              <a:t>UNIT G4: Functions</a:t>
            </a:r>
            <a:br>
              <a:rPr lang="en-GB" sz="3600" b="1" dirty="0"/>
            </a:b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G4.1: 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803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48818" y="1524020"/>
                <a:ext cx="429797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1.  Given that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 i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5 find: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818" y="1524020"/>
                <a:ext cx="4297971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270" t="-10526" r="-56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34124" y="1869605"/>
                <a:ext cx="1411933" cy="470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(5)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0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124" y="1869605"/>
                <a:ext cx="1411933" cy="470128"/>
              </a:xfrm>
              <a:prstGeom prst="rect">
                <a:avLst/>
              </a:prstGeom>
              <a:blipFill rotWithShape="1"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66161" y="2769848"/>
                <a:ext cx="41044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c)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6)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161" y="2769848"/>
                <a:ext cx="410445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229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67698" y="2257412"/>
                <a:ext cx="15322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)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7698" y="2257412"/>
                <a:ext cx="1532214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066161" y="2342786"/>
            <a:ext cx="3205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b) </a:t>
            </a:r>
            <a:r>
              <a:rPr lang="en-GB" sz="2400" i="1" dirty="0">
                <a:latin typeface="Times" pitchFamily="2" charset="0"/>
              </a:rPr>
              <a:t>f</a:t>
            </a:r>
            <a:r>
              <a:rPr lang="en-GB" sz="2400" dirty="0"/>
              <a:t>(3)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79047" y="2686134"/>
                <a:ext cx="20697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6)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11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047" y="2686134"/>
                <a:ext cx="2069797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093898" y="1933403"/>
            <a:ext cx="318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a) </a:t>
            </a:r>
            <a:r>
              <a:rPr lang="en-GB" sz="2400" i="1" dirty="0">
                <a:latin typeface="Times" pitchFamily="2" charset="0"/>
              </a:rPr>
              <a:t>f</a:t>
            </a:r>
            <a:r>
              <a:rPr lang="en-GB" sz="2400" dirty="0"/>
              <a:t>(5)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03990" y="3612748"/>
                <a:ext cx="13895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)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7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990" y="3612748"/>
                <a:ext cx="1389547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48818" y="3257291"/>
                <a:ext cx="46499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2.  Given that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5 find: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818" y="3257291"/>
                <a:ext cx="464994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100" t="-10526" r="-13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107179" y="3720843"/>
            <a:ext cx="1803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a) </a:t>
            </a:r>
            <a:r>
              <a:rPr lang="en-GB" sz="2400" i="1" dirty="0">
                <a:latin typeface="Times" pitchFamily="2" charset="0"/>
              </a:rPr>
              <a:t>g</a:t>
            </a:r>
            <a:r>
              <a:rPr lang="en-GB" sz="2400" dirty="0"/>
              <a:t>(2)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93898" y="4109059"/>
                <a:ext cx="27941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b)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2) 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898" y="4109059"/>
                <a:ext cx="279419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49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66161" y="4534566"/>
                <a:ext cx="29308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c) Solve: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22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161" y="4534566"/>
                <a:ext cx="2930844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119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82114" y="4026616"/>
                <a:ext cx="17556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a:rPr lang="en-GB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2)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7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114" y="4026616"/>
                <a:ext cx="1755609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88476" y="4518951"/>
                <a:ext cx="412414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i="1" baseline="3000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5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22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      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i="1" baseline="300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27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</a:rPr>
                      <m:t>           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b="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	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476" y="4518951"/>
                <a:ext cx="4124147" cy="1200329"/>
              </a:xfrm>
              <a:prstGeom prst="rect">
                <a:avLst/>
              </a:prstGeom>
              <a:blipFill>
                <a:blip r:embed="rId13"/>
                <a:stretch>
                  <a:fillRect l="-1538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55739" y="5719280"/>
                <a:ext cx="37527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 startAt="3"/>
                </a:pPr>
                <a:r>
                  <a:rPr lang="en-GB" sz="2400" dirty="0"/>
                  <a:t>Is  3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9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/>
                      <m:t>12  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a function?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5719280"/>
                <a:ext cx="3752744" cy="830997"/>
              </a:xfrm>
              <a:prstGeom prst="rect">
                <a:avLst/>
              </a:prstGeom>
              <a:blipFill>
                <a:blip r:embed="rId14"/>
                <a:stretch>
                  <a:fillRect l="-2365" t="-4478"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03990" y="5719280"/>
                <a:ext cx="4421403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 smtClean="0">
                        <a:solidFill>
                          <a:srgbClr val="FF0000"/>
                        </a:solidFill>
                      </a:rPr>
                      <m:t>Yes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: 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4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 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(So for each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given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, there is only one,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and exactly one, value of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</a:t>
                </a:r>
                <a:r>
                  <a:rPr lang="en-US" sz="2400" dirty="0">
                    <a:solidFill>
                      <a:srgbClr val="FF0000"/>
                    </a:solidFill>
                  </a:rPr>
                  <a:t>.)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990" y="5719280"/>
                <a:ext cx="4421403" cy="1200329"/>
              </a:xfrm>
              <a:prstGeom prst="rect">
                <a:avLst/>
              </a:prstGeom>
              <a:blipFill>
                <a:blip r:embed="rId15"/>
                <a:stretch>
                  <a:fillRect l="-2006" t="-3125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879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G4.1: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section,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http://szalonta.hu/ske/text/G4/skeg4s1.html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</p:spTree>
    <p:extLst>
      <p:ext uri="{BB962C8B-B14F-4D97-AF65-F5344CB8AC3E}">
        <p14:creationId xmlns:p14="http://schemas.microsoft.com/office/powerpoint/2010/main" val="387516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Composite 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83632" y="750033"/>
                <a:ext cx="9645335" cy="600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Composite functions </a:t>
                </a:r>
                <a:r>
                  <a:rPr lang="en-GB" sz="2400" dirty="0"/>
                  <a:t>are ‘functions of a function’. </a:t>
                </a:r>
              </a:p>
              <a:p>
                <a:r>
                  <a:rPr lang="en-GB" sz="2400" dirty="0"/>
                  <a:t>In other words the output from one function is the input to another!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Suppose you are given two functions: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Composition means that you can plug one into the other, </a:t>
                </a:r>
              </a:p>
              <a:p>
                <a:r>
                  <a:rPr lang="en-GB" sz="2400" dirty="0"/>
                  <a:t>for example:</a:t>
                </a:r>
              </a:p>
              <a:p>
                <a:endParaRPr lang="en-GB" sz="2400" dirty="0"/>
              </a:p>
              <a:p>
                <a:r>
                  <a:rPr lang="en-GB" sz="2400" i="1" dirty="0"/>
                  <a:t>								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4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chemeClr val="accent2"/>
                        </a:solidFill>
                        <a:latin typeface="Times" pitchFamily="2" charset="0"/>
                      </a:rPr>
                      <m:t>f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(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>
                        <a:solidFill>
                          <a:schemeClr val="accent2"/>
                        </a:solidFill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−</m:t>
                    </m:r>
                    <m:r>
                      <m:rPr>
                        <m:nor/>
                      </m:rPr>
                      <a:rPr lang="en-GB" sz="2400" dirty="0"/>
                      <m:t> 2</m:t>
                    </m:r>
                  </m:oMath>
                </a14:m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And the output from </a:t>
                </a:r>
                <a:r>
                  <a:rPr lang="en-GB" sz="2400" i="1" dirty="0"/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becomes the input to </a:t>
                </a:r>
                <a:r>
                  <a:rPr lang="en-GB" sz="2400" i="1" dirty="0"/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		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4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</a:rPr>
                      <m:t>(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 1</m:t>
                    </m:r>
                    <m:r>
                      <a:rPr lang="en-GB" sz="2400" smtClean="0">
                        <a:solidFill>
                          <a:schemeClr val="tx1"/>
                        </a:solidFill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				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</m:oMath>
                </a14:m>
                <a:r>
                  <a:rPr lang="en-GB" sz="2400" dirty="0"/>
                  <a:t>										 							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2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750033"/>
                <a:ext cx="9645335" cy="6001643"/>
              </a:xfrm>
              <a:prstGeom prst="rect">
                <a:avLst/>
              </a:prstGeom>
              <a:blipFill>
                <a:blip r:embed="rId3"/>
                <a:stretch>
                  <a:fillRect l="-920" t="-633" b="-6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63952" y="2383056"/>
                <a:ext cx="612794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/>
                  <a:t>		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  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1</a:t>
                </a:r>
              </a:p>
              <a:p>
                <a:r>
                  <a:rPr lang="en-GB" sz="2400" dirty="0"/>
                  <a:t>and 	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 4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2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					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2383056"/>
                <a:ext cx="6127948" cy="1200329"/>
              </a:xfrm>
              <a:prstGeom prst="rect">
                <a:avLst/>
              </a:prstGeom>
              <a:blipFill>
                <a:blip r:embed="rId4"/>
                <a:stretch>
                  <a:fillRect l="-1449" t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83632" y="5759199"/>
                <a:ext cx="33727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2"/>
                    </a:solidFill>
                  </a:rPr>
                  <a:t>the output from </a:t>
                </a:r>
              </a:p>
              <a:p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chemeClr val="accent2"/>
                            </a:solidFill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is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1		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5759199"/>
                <a:ext cx="3372728" cy="830997"/>
              </a:xfrm>
              <a:prstGeom prst="rect">
                <a:avLst/>
              </a:prstGeom>
              <a:blipFill>
                <a:blip r:embed="rId5"/>
                <a:stretch>
                  <a:fillRect l="-2622" t="-4478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69909" y="3752553"/>
                <a:ext cx="110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b="0" i="0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909" y="3752553"/>
                <a:ext cx="1101264" cy="461665"/>
              </a:xfrm>
              <a:prstGeom prst="rect">
                <a:avLst/>
              </a:prstGeom>
              <a:blipFill>
                <a:blip r:embed="rId6"/>
                <a:stretch>
                  <a:fillRect l="-9195" t="-10526" r="-1149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83632" y="4239932"/>
                <a:ext cx="263110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chemeClr val="accent2"/>
                            </a:solidFill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becomes the </a:t>
                </a:r>
              </a:p>
              <a:p>
                <a:r>
                  <a:rPr lang="en-GB" sz="2400" dirty="0">
                    <a:solidFill>
                      <a:schemeClr val="accent2"/>
                    </a:solidFill>
                  </a:rPr>
                  <a:t>input to </a:t>
                </a:r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chemeClr val="accent2"/>
                            </a:solidFill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4239932"/>
                <a:ext cx="2631105" cy="830997"/>
              </a:xfrm>
              <a:prstGeom prst="rect">
                <a:avLst/>
              </a:prstGeom>
              <a:blipFill>
                <a:blip r:embed="rId7"/>
                <a:stretch>
                  <a:fillRect l="-3365" t="-7576" r="-2885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2783632" y="4239932"/>
            <a:ext cx="2631105" cy="83099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783632" y="5766615"/>
            <a:ext cx="2631105" cy="83099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320136" y="6321895"/>
            <a:ext cx="1707963" cy="42978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31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Composite 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1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83632" y="750033"/>
                <a:ext cx="9645335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When working with composite functions you work from </a:t>
                </a:r>
              </a:p>
              <a:p>
                <a:r>
                  <a:rPr lang="en-GB" sz="2400" dirty="0"/>
                  <a:t>inside to out (or from right to left) which may, at first, feel a little counter-intuitive.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Here are another two functions: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This time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is the input to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GB" sz="2400" dirty="0"/>
                  <a:t>), and so the output from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becomes the input to </a:t>
                </a:r>
                <a:r>
                  <a:rPr lang="en-GB" sz="2400" i="1" dirty="0"/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</m:oMath>
                </a14:m>
                <a:r>
                  <a:rPr lang="en-GB" sz="2400" dirty="0"/>
                  <a:t>. So you deal with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first.</a:t>
                </a:r>
              </a:p>
              <a:p>
                <a:r>
                  <a:rPr lang="en-GB" sz="2400" i="1" dirty="0"/>
                  <a:t>								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smtClean="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accent2"/>
                        </a:solidFill>
                        <a:latin typeface="Times" pitchFamily="2" charset="0"/>
                      </a:rPr>
                      <m:t>g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(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>
                        <a:solidFill>
                          <a:schemeClr val="accent2"/>
                        </a:solidFill>
                        <a:latin typeface="Cambria Math" charset="0"/>
                      </a:rPr>
                      <m:t>)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)</m:t>
                    </m:r>
                    <m:r>
                      <m:rPr>
                        <m:nor/>
                      </m:rPr>
                      <a:rPr lang="en-US" sz="2400" i="1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GB" sz="2400" dirty="0"/>
                      <m:t> 3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				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accent2"/>
                        </a:solidFill>
                      </a:rPr>
                      <m:t>4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 1</m:t>
                    </m:r>
                    <m:r>
                      <a:rPr lang="en-GB" sz="2400" smtClean="0">
                        <a:solidFill>
                          <a:schemeClr val="tx1"/>
                        </a:solidFill>
                        <a:latin typeface="Cambria Math" charset="0"/>
                      </a:rPr>
                      <m:t>)</m:t>
                    </m:r>
                    <m:r>
                      <m:rPr>
                        <m:nor/>
                      </m:rPr>
                      <a:rPr lang="en-US" sz="2400" i="1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dirty="0" smtClean="0"/>
                      <m:t>3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				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16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𝑥</m:t>
                    </m:r>
                    <m:r>
                      <m:rPr>
                        <m:nor/>
                      </m:rPr>
                      <a:rPr lang="en-US" sz="2400" i="1" baseline="30000" dirty="0">
                        <a:solidFill>
                          <a:schemeClr val="tx1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8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tx1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1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3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				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</a:rPr>
                      <m:t>16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m:rPr>
                        <m:nor/>
                      </m:rPr>
                      <a:rPr lang="en-US" sz="2400" i="1" baseline="300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8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750033"/>
                <a:ext cx="9645335" cy="5632311"/>
              </a:xfrm>
              <a:prstGeom prst="rect">
                <a:avLst/>
              </a:prstGeom>
              <a:blipFill rotWithShape="1">
                <a:blip r:embed="rId3"/>
                <a:stretch>
                  <a:fillRect l="-1011" t="-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07968" y="2570730"/>
                <a:ext cx="61279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/>
                  <a:t>		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   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en-GB" sz="2400" dirty="0"/>
                  <a:t> 3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	</a:t>
                </a:r>
              </a:p>
              <a:p>
                <a:r>
                  <a:rPr lang="en-GB" sz="2400" dirty="0"/>
                  <a:t>and 	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  4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1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2570730"/>
                <a:ext cx="6127948" cy="830997"/>
              </a:xfrm>
              <a:prstGeom prst="rect">
                <a:avLst/>
              </a:prstGeom>
              <a:blipFill>
                <a:blip r:embed="rId4"/>
                <a:stretch>
                  <a:fillRect l="-1446" t="-5970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69263" y="5122694"/>
                <a:ext cx="226909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2"/>
                    </a:solidFill>
                  </a:rPr>
                  <a:t>the output from </a:t>
                </a:r>
              </a:p>
              <a:p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chemeClr val="accent2"/>
                            </a:solidFill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is 4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1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263" y="5122694"/>
                <a:ext cx="2269098" cy="830997"/>
              </a:xfrm>
              <a:prstGeom prst="rect">
                <a:avLst/>
              </a:prstGeom>
              <a:blipFill>
                <a:blip r:embed="rId5"/>
                <a:stretch>
                  <a:fillRect l="-3333" t="-4478" r="-6111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05035" y="3437719"/>
                <a:ext cx="110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b="0" i="0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035" y="3437719"/>
                <a:ext cx="1101264" cy="461665"/>
              </a:xfrm>
              <a:prstGeom prst="rect">
                <a:avLst/>
              </a:prstGeom>
              <a:blipFill>
                <a:blip r:embed="rId6"/>
                <a:stretch>
                  <a:fillRect l="-7955" t="-13514" r="-1136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3215680" y="5132517"/>
            <a:ext cx="2376264" cy="83099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395778" y="5939988"/>
            <a:ext cx="2520280" cy="44235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6303" y="3457356"/>
            <a:ext cx="3281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And you want to know:</a:t>
            </a:r>
          </a:p>
        </p:txBody>
      </p:sp>
    </p:spTree>
    <p:extLst>
      <p:ext uri="{BB962C8B-B14F-4D97-AF65-F5344CB8AC3E}">
        <p14:creationId xmlns:p14="http://schemas.microsoft.com/office/powerpoint/2010/main" val="2923224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Composite 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07510" y="710528"/>
                <a:ext cx="9645335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		Compare this with: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Remember the functions are: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	Now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is the input to</a:t>
                </a:r>
                <a:r>
                  <a:rPr lang="en-GB" sz="2400" dirty="0">
                    <a:latin typeface="Times" pitchFamily="2" charset="0"/>
                  </a:rPr>
                  <a:t>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GB" sz="2400" dirty="0"/>
                  <a:t>).</a:t>
                </a:r>
              </a:p>
              <a:p>
                <a:r>
                  <a:rPr lang="en-GB" sz="2400" dirty="0"/>
                  <a:t>	So the output from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becomes the input to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</m:oMath>
                </a14:m>
                <a:r>
                  <a:rPr lang="en-GB" sz="2400" dirty="0"/>
                  <a:t>. </a:t>
                </a:r>
                <a:r>
                  <a:rPr lang="en-GB" sz="2400" i="1" dirty="0"/>
                  <a:t>																	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m:rPr>
                        <m:nor/>
                      </m:rPr>
                      <a:rPr lang="en-GB" sz="2400" b="0" smtClean="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accent2"/>
                        </a:solidFill>
                        <a:latin typeface="Times" pitchFamily="2" charset="0"/>
                      </a:rPr>
                      <m:t>f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(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>
                        <a:solidFill>
                          <a:schemeClr val="accent2"/>
                        </a:solidFill>
                        <a:latin typeface="Cambria Math" charset="0"/>
                      </a:rPr>
                      <m:t>)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GB" sz="2400" dirty="0"/>
                      <m:t>1</m:t>
                    </m:r>
                  </m:oMath>
                </a14:m>
                <a:r>
                  <a:rPr lang="en-GB" sz="2400" dirty="0"/>
                  <a:t>										 							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4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</a:rPr>
                      <m:t>(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  <m:r>
                      <m:rPr>
                        <m:nor/>
                      </m:rPr>
                      <a:rPr lang="en-US" sz="2400" i="1" baseline="30000" dirty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3</m:t>
                    </m:r>
                    <m:r>
                      <a:rPr lang="en-GB" sz="2400" smtClean="0">
                        <a:solidFill>
                          <a:schemeClr val="tx1"/>
                        </a:solidFill>
                        <a:latin typeface="Cambria Math" charset="0"/>
                      </a:rPr>
                      <m:t>)</m:t>
                    </m:r>
                    <m:r>
                      <a:rPr lang="en-GB" sz="240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				 				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m:rPr>
                        <m:nor/>
                      </m:rPr>
                      <a:rPr lang="en-US" sz="2400" i="1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dirty="0" smtClean="0"/>
                      <m:t>12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1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				</a:t>
                </a:r>
                <a:r>
                  <a:rPr lang="en-GB" sz="2400" dirty="0">
                    <a:solidFill>
                      <a:srgbClr val="FF0000"/>
                    </a:solidFill>
                  </a:rPr>
                  <a:t> 			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m:rPr>
                        <m:nor/>
                      </m:rPr>
                      <a:rPr lang="en-US" sz="2400" i="1" baseline="300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13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510" y="710528"/>
                <a:ext cx="9645335" cy="4154984"/>
              </a:xfrm>
              <a:prstGeom prst="rect">
                <a:avLst/>
              </a:prstGeom>
              <a:blipFill>
                <a:blip r:embed="rId3"/>
                <a:stretch>
                  <a:fillRect t="-1220" b="-1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076105" y="1485616"/>
                <a:ext cx="61279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/>
                  <a:t>		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 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en-GB" sz="2400" dirty="0"/>
                  <a:t> 3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	</a:t>
                </a:r>
              </a:p>
              <a:p>
                <a:r>
                  <a:rPr lang="en-GB" sz="2400" dirty="0"/>
                  <a:t>and 	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4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1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105" y="1485616"/>
                <a:ext cx="6127948" cy="830997"/>
              </a:xfrm>
              <a:prstGeom prst="rect">
                <a:avLst/>
              </a:prstGeom>
              <a:blipFill>
                <a:blip r:embed="rId4"/>
                <a:stretch>
                  <a:fillRect l="-1446" t="-606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13795" y="3517557"/>
                <a:ext cx="226909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2"/>
                    </a:solidFill>
                  </a:rPr>
                  <a:t>the output from </a:t>
                </a:r>
              </a:p>
              <a:p>
                <a:r>
                  <a:rPr lang="en-GB" sz="2400" i="1" dirty="0">
                    <a:solidFill>
                      <a:schemeClr val="accent2"/>
                    </a:solidFill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chemeClr val="accent2"/>
                            </a:solidFill>
                            <a:latin typeface="Cambria Math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is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>
                    <a:solidFill>
                      <a:schemeClr val="accent2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+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 3</a:t>
                </a:r>
                <a14:m>
                  <m:oMath xmlns:m="http://schemas.openxmlformats.org/officeDocument/2006/math">
                    <m:r>
                      <a:rPr lang="en-GB" sz="2400" dirty="0">
                        <a:solidFill>
                          <a:schemeClr val="accent2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endParaRPr lang="en-GB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795" y="3517557"/>
                <a:ext cx="2269098" cy="830997"/>
              </a:xfrm>
              <a:prstGeom prst="rect">
                <a:avLst/>
              </a:prstGeom>
              <a:blipFill>
                <a:blip r:embed="rId5"/>
                <a:stretch>
                  <a:fillRect l="-3889" t="-4545" r="-611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41512" y="710528"/>
                <a:ext cx="110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b="0" i="0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512" y="710528"/>
                <a:ext cx="1101264" cy="461665"/>
              </a:xfrm>
              <a:prstGeom prst="rect">
                <a:avLst/>
              </a:prstGeom>
              <a:blipFill>
                <a:blip r:embed="rId6"/>
                <a:stretch>
                  <a:fillRect l="-8046" t="-13514" r="-2299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3215680" y="3488295"/>
            <a:ext cx="2376264" cy="83099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782725" y="4377113"/>
            <a:ext cx="2434227" cy="44235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79085" y="5125748"/>
                <a:ext cx="67851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Note: in this case 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i="1" dirty="0"/>
                  <a:t>does not </a:t>
                </a:r>
                <a:r>
                  <a:rPr lang="en-US" sz="2400" dirty="0"/>
                  <a:t>equal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  <m:r>
                      <a:rPr lang="en-GB" sz="2400" b="0" i="0" smtClean="0">
                        <a:latin typeface="Cambria Math" charset="0"/>
                      </a:rPr>
                      <m:t>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9085" y="5125748"/>
                <a:ext cx="6785191" cy="461665"/>
              </a:xfrm>
              <a:prstGeom prst="rect">
                <a:avLst/>
              </a:prstGeom>
              <a:blipFill>
                <a:blip r:embed="rId7"/>
                <a:stretch>
                  <a:fillRect l="-1308" t="-13514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95769" y="5662390"/>
                <a:ext cx="724255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dirty="0"/>
                  <a:t>And the result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+mj-lt"/>
                  </a:rPr>
                  <a:t>is </a:t>
                </a:r>
                <a:r>
                  <a:rPr lang="en-US" sz="2400" i="1" dirty="0">
                    <a:latin typeface="+mj-lt"/>
                  </a:rPr>
                  <a:t>not generally </a:t>
                </a:r>
                <a:r>
                  <a:rPr lang="en-US" sz="2400" dirty="0">
                    <a:latin typeface="+mj-lt"/>
                  </a:rPr>
                  <a:t>true </a:t>
                </a:r>
              </a:p>
              <a:p>
                <a:pPr algn="ctr"/>
                <a:r>
                  <a:rPr lang="en-US" sz="2400" dirty="0">
                    <a:latin typeface="+mj-lt"/>
                  </a:rPr>
                  <a:t>(although it can be so on occasions).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769" y="5662390"/>
                <a:ext cx="7242559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589" t="-5882" r="-673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 bwMode="auto">
          <a:xfrm>
            <a:off x="3224064" y="5600317"/>
            <a:ext cx="7992888" cy="107928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24192" y="1513870"/>
            <a:ext cx="2781011" cy="86481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8570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3" grpId="0"/>
      <p:bldP spid="2" grpId="0"/>
      <p:bldP spid="3" grpId="1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Composite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10905" y="750033"/>
                <a:ext cx="9645335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For shorthand, we often write 			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</m:oMath>
                </a14:m>
                <a:r>
                  <a:rPr lang="en-US" sz="2400" dirty="0"/>
                  <a:t> as</a:t>
                </a:r>
              </a:p>
              <a:p>
                <a:r>
                  <a:rPr lang="en-GB" sz="2400" dirty="0"/>
                  <a:t>							  and 			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))</m:t>
                    </m:r>
                  </m:oMath>
                </a14:m>
                <a:r>
                  <a:rPr lang="en-US" sz="2400" dirty="0"/>
                  <a:t> as</a:t>
                </a:r>
              </a:p>
              <a:p>
                <a:r>
                  <a:rPr lang="en-GB" sz="2400" dirty="0"/>
                  <a:t>i.e. by removing set of brackets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But we must be careful to remember what this notation means!!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i="1" dirty="0"/>
                  <a:t>														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905" y="750033"/>
                <a:ext cx="9645335" cy="3785652"/>
              </a:xfrm>
              <a:prstGeom prst="rect">
                <a:avLst/>
              </a:prstGeom>
              <a:blipFill>
                <a:blip r:embed="rId3"/>
                <a:stretch>
                  <a:fillRect l="-920" t="-1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555086" y="1084923"/>
                <a:ext cx="61279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gf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086" y="1084923"/>
                <a:ext cx="6127948" cy="461665"/>
              </a:xfrm>
              <a:prstGeom prst="rect">
                <a:avLst/>
              </a:prstGeom>
              <a:blipFill>
                <a:blip r:embed="rId4"/>
                <a:stretch>
                  <a:fillRect l="-1446" t="-789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04804" y="4171988"/>
                <a:ext cx="14897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)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4804" y="4171988"/>
                <a:ext cx="1489711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555086" y="741450"/>
                <a:ext cx="8704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 err="1">
                    <a:latin typeface="Times" pitchFamily="2" charset="0"/>
                  </a:rPr>
                  <a:t>f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086" y="741450"/>
                <a:ext cx="870431" cy="461665"/>
              </a:xfrm>
              <a:prstGeom prst="rect">
                <a:avLst/>
              </a:prstGeom>
              <a:blipFill>
                <a:blip r:embed="rId6"/>
                <a:stretch>
                  <a:fillRect l="-10000" t="-7895" r="-1429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8747671" y="5144726"/>
            <a:ext cx="2376264" cy="48168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935760" y="5174403"/>
            <a:ext cx="2276089" cy="44235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27648" y="2828342"/>
                <a:ext cx="57663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Given that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5</a:t>
                </a:r>
                <a:r>
                  <a:rPr lang="en-GB" sz="2400" i="1" dirty="0">
                    <a:latin typeface="Times" pitchFamily="2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 and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5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828342"/>
                <a:ext cx="5766322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58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910905" y="3349176"/>
            <a:ext cx="2393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Find: 		</a:t>
            </a:r>
            <a:r>
              <a:rPr lang="en-GB" sz="2400" i="1" dirty="0">
                <a:latin typeface="Times" pitchFamily="2" charset="0"/>
              </a:rPr>
              <a:t>gf</a:t>
            </a:r>
            <a:r>
              <a:rPr lang="en-GB" sz="2400" dirty="0"/>
              <a:t>(4)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24547" y="5180950"/>
            <a:ext cx="18957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   	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g f</a:t>
            </a:r>
            <a:r>
              <a:rPr lang="en-GB" sz="2400" dirty="0">
                <a:solidFill>
                  <a:srgbClr val="FF0000"/>
                </a:solidFill>
              </a:rPr>
              <a:t>(4)</a:t>
            </a:r>
          </a:p>
          <a:p>
            <a:r>
              <a:rPr lang="en-US" sz="2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78962" y="4127137"/>
                <a:ext cx="15150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)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8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8962" y="4127137"/>
                <a:ext cx="1515008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74141" y="5164749"/>
                <a:ext cx="9273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71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141" y="5164749"/>
                <a:ext cx="927369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520723" y="3336603"/>
                <a:ext cx="22294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Find: 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fg</m:t>
                    </m:r>
                  </m:oMath>
                </a14:m>
                <a:r>
                  <a:rPr lang="en-GB" sz="2400" dirty="0"/>
                  <a:t>(1)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723" y="3336603"/>
                <a:ext cx="2229456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4384" t="-9211" r="-548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693970" y="3821202"/>
                <a:ext cx="2940227" cy="12454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fg</m:t>
                      </m:r>
                      <m:r>
                        <m:rPr>
                          <m:nor/>
                        </m:rPr>
                        <a:rPr lang="en-GB" sz="2400" dirty="0" smtClean="0"/>
                        <m:t>(1)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5</m:t>
                      </m:r>
                      <m:r>
                        <m:rPr>
                          <m:nor/>
                        </m:rPr>
                        <a:rPr lang="en-GB" sz="2400" dirty="0"/>
                        <m:t>(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)</m:t>
                      </m:r>
                      <m:r>
                        <m:rPr>
                          <m:nor/>
                        </m:rPr>
                        <a:rPr lang="en-GB" sz="2400" dirty="0"/>
                        <m:t>)</m:t>
                      </m:r>
                      <m:r>
                        <a:rPr lang="en-GB" sz="2400" i="1" dirty="0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400" dirty="0"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/>
                        <m:t>	   </m:t>
                      </m:r>
                      <m:r>
                        <a:rPr lang="en-GB" sz="2400" b="0" i="1" dirty="0" smtClean="0">
                          <a:latin typeface="Cambria Math" charset="0"/>
                        </a:rPr>
                        <m:t>      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5</m:t>
                      </m:r>
                      <m:r>
                        <m:rPr>
                          <m:nor/>
                        </m:rPr>
                        <a:rPr lang="en-GB" sz="2400">
                          <a:latin typeface="Cambria Math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8</m:t>
                      </m:r>
                      <m:r>
                        <a:rPr lang="en-GB" sz="2400">
                          <a:latin typeface="Cambria Math" charset="0"/>
                        </a:rPr>
                        <m:t>)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m:rPr>
                          <m:nor/>
                        </m:rPr>
                        <a:rPr lang="en-GB" sz="2400" dirty="0"/>
                        <m:t>	 		   </m:t>
                      </m:r>
                    </m:oMath>
                  </m:oMathPara>
                </a14:m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Cambria Math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3970" y="3821202"/>
                <a:ext cx="2940227" cy="124540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7863835" y="5113033"/>
            <a:ext cx="18957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   	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f g</a:t>
            </a:r>
            <a:r>
              <a:rPr lang="en-GB" sz="2400" dirty="0">
                <a:solidFill>
                  <a:srgbClr val="FF0000"/>
                </a:solidFill>
              </a:rPr>
              <a:t>(1)</a:t>
            </a:r>
          </a:p>
          <a:p>
            <a:r>
              <a:rPr lang="en-US" sz="2400" dirty="0"/>
              <a:t> 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700487" y="5092548"/>
                <a:ext cx="100405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0487" y="5092548"/>
                <a:ext cx="1004057" cy="83099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237976" y="3849394"/>
                <a:ext cx="288159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gf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dirty="0"/>
                  <a:t>4)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3</m:t>
                    </m:r>
                    <m:r>
                      <m:rPr>
                        <m:nor/>
                      </m:rPr>
                      <a:rPr lang="en-GB" sz="2400" b="0" dirty="0" smtClean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chemeClr val="accent2"/>
                        </a:solidFill>
                        <a:latin typeface="Times" pitchFamily="2" charset="0"/>
                      </a:rPr>
                      <m:t>f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(4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)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tx1"/>
                        </a:solidFill>
                      </a:rPr>
                      <m:t>)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5</m:t>
                    </m:r>
                  </m:oMath>
                </a14:m>
                <a:endParaRPr lang="en-US" sz="2400" dirty="0"/>
              </a:p>
              <a:p>
                <a:r>
                  <a:rPr lang="en-GB" sz="2400" dirty="0"/>
                  <a:t>	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3</m:t>
                    </m:r>
                    <m:r>
                      <m:rPr>
                        <m:nor/>
                      </m:rPr>
                      <a:rPr lang="en-GB" sz="240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accent2"/>
                        </a:solidFill>
                      </a:rPr>
                      <m:t>22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5</m:t>
                    </m:r>
                  </m:oMath>
                </a14:m>
                <a:r>
                  <a:rPr lang="en-GB" sz="2400" dirty="0"/>
                  <a:t>	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71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976" y="3849394"/>
                <a:ext cx="2881591" cy="1200329"/>
              </a:xfrm>
              <a:prstGeom prst="rect">
                <a:avLst/>
              </a:prstGeom>
              <a:blipFill rotWithShape="1">
                <a:blip r:embed="rId13"/>
                <a:stretch>
                  <a:fillRect l="-3171" t="-4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 bwMode="auto">
          <a:xfrm>
            <a:off x="2363561" y="4200505"/>
            <a:ext cx="1572199" cy="44235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181166" y="4175797"/>
            <a:ext cx="1572199" cy="44235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G4.2</a:t>
            </a:r>
          </a:p>
        </p:txBody>
      </p:sp>
    </p:spTree>
    <p:extLst>
      <p:ext uri="{BB962C8B-B14F-4D97-AF65-F5344CB8AC3E}">
        <p14:creationId xmlns:p14="http://schemas.microsoft.com/office/powerpoint/2010/main" val="1578060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3" grpId="0"/>
      <p:bldP spid="2" grpId="0"/>
      <p:bldP spid="3" grpId="0"/>
      <p:bldP spid="9" grpId="0"/>
      <p:bldP spid="10" grpId="0"/>
      <p:bldP spid="14" grpId="0"/>
      <p:bldP spid="17" grpId="0"/>
      <p:bldP spid="18" grpId="0"/>
      <p:bldP spid="21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G4.2: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13918" y="1496106"/>
                <a:ext cx="62840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1.  Given that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 i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4 and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" pitchFamily="2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5 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918" y="1496106"/>
                <a:ext cx="6284093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552" t="-10526" r="-97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34124" y="1869605"/>
                <a:ext cx="301859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chemeClr val="accent2"/>
                        </a:solidFill>
                        <a:latin typeface="Times" pitchFamily="2" charset="0"/>
                      </a:rPr>
                      <m:t>f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accent2"/>
                        </a:solidFill>
                        <a:latin typeface="Times" pitchFamily="2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accent2"/>
                        </a:solidFill>
                      </a:rPr>
                      <m:t>)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2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accent2"/>
                        </a:solidFill>
                        <a:latin typeface="Times" pitchFamily="2" charset="0"/>
                      </a:rPr>
                      <m:t>g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)</m:t>
                    </m:r>
                    <m:r>
                      <a:rPr lang="en-GB" sz="2400" i="1">
                        <a:solidFill>
                          <a:schemeClr val="accent2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11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124" y="1869605"/>
                <a:ext cx="3018593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818" t="-51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27205" y="2285103"/>
                <a:ext cx="32773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5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)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20,   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20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)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36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7205" y="2285103"/>
                <a:ext cx="3277307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130041" y="2443637"/>
            <a:ext cx="3205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b) Find: </a:t>
            </a:r>
            <a:r>
              <a:rPr lang="en-GB" sz="2400" i="1" dirty="0" err="1">
                <a:latin typeface="Times" pitchFamily="2" charset="0"/>
              </a:rPr>
              <a:t>fg</a:t>
            </a:r>
            <a:r>
              <a:rPr lang="en-GB" sz="2400" dirty="0"/>
              <a:t>(5)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01556" y="6159472"/>
                <a:ext cx="16643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)</m:t>
                    </m:r>
                    <m:r>
                      <m:rPr>
                        <m:nor/>
                      </m:rPr>
                      <a:rPr lang="en-US" sz="2400" i="1" baseline="30000" dirty="0">
                        <a:solidFill>
                          <a:srgbClr val="FF0000"/>
                        </a:solidFill>
                      </a:rPr>
                      <m:t>2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556" y="6159472"/>
                <a:ext cx="1664302" cy="461665"/>
              </a:xfrm>
              <a:prstGeom prst="rect">
                <a:avLst/>
              </a:prstGeom>
              <a:blipFill>
                <a:blip r:embed="rId6"/>
                <a:stretch>
                  <a:fillRect l="-3030" t="-10811" r="-3030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130041" y="1934494"/>
            <a:ext cx="318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a) Find: </a:t>
            </a:r>
            <a:r>
              <a:rPr lang="en-GB" sz="2400" i="1" dirty="0">
                <a:latin typeface="Times" pitchFamily="2" charset="0"/>
              </a:rPr>
              <a:t>gf</a:t>
            </a:r>
            <a:r>
              <a:rPr lang="en-GB" sz="2400" dirty="0"/>
              <a:t>(3)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287121" y="3586606"/>
                <a:ext cx="12464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i="1" baseline="3000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a:rPr lang="en-GB" sz="2400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121" y="3586606"/>
                <a:ext cx="124643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23492" y="3115927"/>
                <a:ext cx="70556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2. Given that </a:t>
                </a:r>
                <a:r>
                  <a:rPr lang="en-GB" sz="2400" i="1" dirty="0">
                    <a:latin typeface="Times" pitchFamily="2" charset="0"/>
                  </a:rPr>
                  <a:t>f 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1 and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/>
                  <a:t>2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492" y="3115927"/>
                <a:ext cx="7055694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29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130041" y="3591574"/>
            <a:ext cx="5588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a) Write down an expression for: </a:t>
            </a:r>
            <a:r>
              <a:rPr lang="en-GB" sz="2400" i="1" dirty="0" err="1">
                <a:latin typeface="Times" pitchFamily="2" charset="0"/>
              </a:rPr>
              <a:t>fg</a:t>
            </a:r>
            <a:r>
              <a:rPr lang="en-GB" sz="2400" dirty="0"/>
              <a:t>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)   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130041" y="4151847"/>
            <a:ext cx="574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b) Write down an expression for: </a:t>
            </a:r>
            <a:r>
              <a:rPr lang="en-GB" sz="2400" i="1" dirty="0">
                <a:latin typeface="Times" pitchFamily="2" charset="0"/>
              </a:rPr>
              <a:t>gf</a:t>
            </a:r>
            <a:r>
              <a:rPr lang="en-GB" sz="2400" dirty="0"/>
              <a:t>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66160" y="4534566"/>
                <a:ext cx="39740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c) Solve: </a:t>
                </a:r>
                <a:r>
                  <a:rPr lang="en-GB" sz="2400" i="1" dirty="0" err="1">
                    <a:latin typeface="Times" pitchFamily="2" charset="0"/>
                  </a:rPr>
                  <a:t>fg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gf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160" y="4534566"/>
                <a:ext cx="3974055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30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238360" y="4104567"/>
                <a:ext cx="145161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)</m:t>
                      </m:r>
                      <m:r>
                        <m:rPr>
                          <m:nor/>
                        </m:rPr>
                        <a:rPr lang="en-US" sz="2400" i="1" baseline="30000" dirty="0">
                          <a:solidFill>
                            <a:srgbClr val="FF0000"/>
                          </a:solidFill>
                        </a:rPr>
                        <m:t>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8360" y="4104567"/>
                <a:ext cx="1451616" cy="461665"/>
              </a:xfrm>
              <a:prstGeom prst="rect">
                <a:avLst/>
              </a:prstGeom>
              <a:blipFill>
                <a:blip r:embed="rId10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7588476" y="4518951"/>
                <a:ext cx="53482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i="1" baseline="3000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400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(3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1)</m:t>
                      </m:r>
                      <m:r>
                        <m:rPr>
                          <m:nor/>
                        </m:rPr>
                        <a:rPr lang="en-US" sz="2400" i="1" baseline="30000" dirty="0">
                          <a:solidFill>
                            <a:srgbClr val="FF0000"/>
                          </a:solidFill>
                        </a:rPr>
                        <m:t>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 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6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		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 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6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1)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</a:rPr>
                      <m:t>           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0	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476" y="4518951"/>
                <a:ext cx="5348284" cy="1569660"/>
              </a:xfrm>
              <a:prstGeom prst="rect">
                <a:avLst/>
              </a:prstGeom>
              <a:blipFill>
                <a:blip r:embed="rId11"/>
                <a:stretch>
                  <a:fillRect l="-118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23492" y="5413397"/>
                <a:ext cx="469664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Tx/>
                  <a:buAutoNum type="arabicPeriod" startAt="3"/>
                </a:pPr>
                <a:r>
                  <a:rPr lang="en-GB" sz="2400" dirty="0"/>
                  <a:t>A function is defined such that: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/>
                  <a:t>2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1 </a:t>
                </a:r>
                <a:endParaRPr lang="en-US" sz="2400" b="1" i="1" dirty="0"/>
              </a:p>
              <a:p>
                <a:r>
                  <a:rPr lang="en-US" sz="2400" dirty="0"/>
                  <a:t>	Find an expression for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2)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492" y="5413397"/>
                <a:ext cx="4696644" cy="1200329"/>
              </a:xfrm>
              <a:prstGeom prst="rect">
                <a:avLst/>
              </a:prstGeom>
              <a:blipFill rotWithShape="1">
                <a:blip r:embed="rId12"/>
                <a:stretch>
                  <a:fillRect l="-1686" t="-3553" r="-2205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07860" y="6137261"/>
                <a:ext cx="19923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4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860" y="6137261"/>
                <a:ext cx="1992340" cy="461665"/>
              </a:xfrm>
              <a:prstGeom prst="rect">
                <a:avLst/>
              </a:prstGeom>
              <a:blipFill>
                <a:blip r:embed="rId13"/>
                <a:stretch>
                  <a:fillRect t="-10526" r="-1899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G4.2</a:t>
            </a:r>
          </a:p>
        </p:txBody>
      </p:sp>
    </p:spTree>
    <p:extLst>
      <p:ext uri="{BB962C8B-B14F-4D97-AF65-F5344CB8AC3E}">
        <p14:creationId xmlns:p14="http://schemas.microsoft.com/office/powerpoint/2010/main" val="21183947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G4.2: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section,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http://szalonta.hu/ske/text/G4/skeg4s2.html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G4.2</a:t>
            </a:r>
          </a:p>
        </p:txBody>
      </p:sp>
    </p:spTree>
    <p:extLst>
      <p:ext uri="{BB962C8B-B14F-4D97-AF65-F5344CB8AC3E}">
        <p14:creationId xmlns:p14="http://schemas.microsoft.com/office/powerpoint/2010/main" val="363297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Inverse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83631" y="922337"/>
                <a:ext cx="8928993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An </a:t>
                </a:r>
                <a:r>
                  <a:rPr lang="en-GB" sz="2400" b="1" dirty="0"/>
                  <a:t>inverse function </a:t>
                </a:r>
                <a:r>
                  <a:rPr lang="en-GB" sz="2400" dirty="0"/>
                  <a:t>is a function that reverses another function. </a:t>
                </a:r>
              </a:p>
              <a:p>
                <a:pPr algn="ctr"/>
                <a:r>
                  <a:rPr lang="en-GB" sz="2400" dirty="0"/>
                  <a:t>It ‘un-does’ what has been ‘done’, taking us back to </a:t>
                </a:r>
              </a:p>
              <a:p>
                <a:pPr algn="ctr"/>
                <a:r>
                  <a:rPr lang="en-GB" sz="2400" dirty="0"/>
                  <a:t>where we started!</a:t>
                </a:r>
              </a:p>
              <a:p>
                <a:pPr algn="ctr"/>
                <a:endParaRPr lang="en-GB" sz="2400" dirty="0"/>
              </a:p>
              <a:p>
                <a:pPr algn="ctr"/>
                <a:endParaRPr lang="en-GB" sz="2400" dirty="0"/>
              </a:p>
              <a:p>
                <a:pPr algn="ctr"/>
                <a:endParaRPr lang="en-GB" sz="2400" dirty="0"/>
              </a:p>
              <a:p>
                <a:r>
                  <a:rPr lang="en-GB" sz="2400" dirty="0"/>
                  <a:t>If we input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 to </a:t>
                </a:r>
                <a:r>
                  <a:rPr lang="en-GB" sz="2400" dirty="0"/>
                  <a:t>a function 	</a:t>
                </a:r>
                <a:r>
                  <a:rPr lang="en-GB" sz="2400" i="1" dirty="0">
                    <a:latin typeface="Times" pitchFamily="2" charset="0"/>
                  </a:rPr>
                  <a:t>  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y </a:t>
                </a:r>
              </a:p>
              <a:p>
                <a:r>
                  <a:rPr lang="en-GB" sz="2400" dirty="0"/>
                  <a:t>then the inverse function   </a:t>
                </a:r>
                <a:r>
                  <a:rPr lang="en-GB" sz="2400" i="1" dirty="0">
                    <a:latin typeface="Times" pitchFamily="2" charset="0"/>
                  </a:rPr>
                  <a:t>f </a:t>
                </a:r>
                <a:r>
                  <a:rPr lang="en-GB" sz="2400" i="1" baseline="30000" dirty="0"/>
                  <a:t>-1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1" y="922337"/>
                <a:ext cx="8928993" cy="3046988"/>
              </a:xfrm>
              <a:prstGeom prst="rect">
                <a:avLst/>
              </a:prstGeom>
              <a:blipFill rotWithShape="1">
                <a:blip r:embed="rId3"/>
                <a:stretch>
                  <a:fillRect l="-1093" t="-1400" r="-1844" b="-36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896200" y="5327646"/>
                <a:ext cx="2217216" cy="793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y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</m:t>
                          </m:r>
                          <m: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dirty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4 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5327646"/>
                <a:ext cx="2217216" cy="793551"/>
              </a:xfrm>
              <a:prstGeom prst="rect">
                <a:avLst/>
              </a:prstGeom>
              <a:blipFill>
                <a:blip r:embed="rId4"/>
                <a:stretch>
                  <a:fillRect t="-3125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73564" y="4173138"/>
                <a:ext cx="8749126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Suppose we have the function:	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4</a:t>
                </a:r>
              </a:p>
              <a:p>
                <a:r>
                  <a:rPr lang="en-GB" sz="2400" dirty="0"/>
                  <a:t>We can call the output: 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</a:p>
              <a:p>
                <a:r>
                  <a:rPr lang="en-GB" sz="2400" dirty="0"/>
                  <a:t>To ‘undo’ this, we would first have to: 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4</a:t>
                </a:r>
                <a:r>
                  <a:rPr lang="en-US" sz="2400" dirty="0"/>
                  <a:t> to the output (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dirty="0"/>
                  <a:t>) and </a:t>
                </a:r>
              </a:p>
              <a:p>
                <a:r>
                  <a:rPr lang="en-US" sz="2400" dirty="0"/>
                  <a:t>then divide by 2.</a:t>
                </a:r>
              </a:p>
              <a:p>
                <a:r>
                  <a:rPr lang="en-US" sz="2400" dirty="0"/>
                  <a:t>This gives the inverse function: 	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 </a:t>
                </a:r>
                <a:r>
                  <a:rPr lang="en-GB" sz="2400" i="1" baseline="30000" dirty="0">
                    <a:solidFill>
                      <a:srgbClr val="FF0000"/>
                    </a:solidFill>
                  </a:rPr>
                  <a:t>-1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564" y="4173138"/>
                <a:ext cx="8749126" cy="1938992"/>
              </a:xfrm>
              <a:prstGeom prst="rect">
                <a:avLst/>
              </a:prstGeom>
              <a:blipFill rotWithShape="1">
                <a:blip r:embed="rId5"/>
                <a:stretch>
                  <a:fillRect l="-1045" t="-2516" b="-62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21959" y="2528889"/>
                <a:ext cx="28083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b="0" i="0" dirty="0" smtClean="0">
                        <a:solidFill>
                          <a:srgbClr val="FF0000"/>
                        </a:solidFill>
                      </a:rPr>
                      <m:t>We</m:t>
                    </m:r>
                    <m:r>
                      <m:rPr>
                        <m:nor/>
                      </m:rPr>
                      <a:rPr lang="en-GB" b="0" i="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b="0" i="0" dirty="0" smtClean="0">
                        <a:solidFill>
                          <a:srgbClr val="FF0000"/>
                        </a:solidFill>
                      </a:rPr>
                      <m:t>say</m:t>
                    </m:r>
                    <m:r>
                      <m:rPr>
                        <m:nor/>
                      </m:rPr>
                      <a:rPr lang="en-GB" b="0" i="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a:rPr lang="en-GB" b="0" i="1" dirty="0" smtClean="0">
                        <a:solidFill>
                          <a:srgbClr val="FF0000"/>
                        </a:solidFill>
                        <a:latin typeface="Cambria Math" charset="0"/>
                      </a:rPr>
                      <m:t>“</m:t>
                    </m:r>
                    <m:r>
                      <m:rPr>
                        <m:nor/>
                      </m:rPr>
                      <a:rPr lang="en-GB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f</m:t>
                    </m:r>
                    <m:r>
                      <m:rPr>
                        <m:nor/>
                      </m:rPr>
                      <a:rPr lang="en-GB" b="0" i="1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b="1" i="1" dirty="0">
                        <a:solidFill>
                          <a:srgbClr val="FF0000"/>
                        </a:solidFill>
                      </a:rPr>
                      <m:t>inverse</m:t>
                    </m:r>
                    <m:r>
                      <m:rPr>
                        <m:nor/>
                      </m:rPr>
                      <a:rPr lang="en-GB" b="0" i="1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b="0" i="1" dirty="0" smtClean="0">
                        <a:solidFill>
                          <a:srgbClr val="FF0000"/>
                        </a:solidFill>
                      </a:rPr>
                      <m:t>of</m:t>
                    </m:r>
                    <m:r>
                      <m:rPr>
                        <m:nor/>
                      </m:rPr>
                      <a:rPr lang="en-GB" b="0" i="1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y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”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959" y="2528889"/>
                <a:ext cx="2808312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9211" r="-325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63695" y="2113390"/>
                <a:ext cx="856657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An inverse function is usually shown with a little ‘</a:t>
                </a:r>
                <a14:m>
                  <m:oMath xmlns:m="http://schemas.openxmlformats.org/officeDocument/2006/math">
                    <m:r>
                      <a:rPr lang="en-GB" sz="1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800" dirty="0"/>
                  <a:t>1</a:t>
                </a:r>
                <a:r>
                  <a:rPr lang="en-GB" sz="2400" dirty="0"/>
                  <a:t>’ after the </a:t>
                </a:r>
              </a:p>
              <a:p>
                <a:r>
                  <a:rPr lang="en-GB" sz="2400" dirty="0"/>
                  <a:t>function name, like this: 	 </a:t>
                </a:r>
                <a:r>
                  <a:rPr lang="en-GB" sz="2400" i="1" dirty="0">
                    <a:latin typeface="Times" pitchFamily="2" charset="0"/>
                  </a:rPr>
                  <a:t>f </a:t>
                </a:r>
                <a:r>
                  <a:rPr lang="en-GB" sz="2400" i="1" baseline="30000" dirty="0"/>
                  <a:t>-1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695" y="2113390"/>
                <a:ext cx="8566576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1139" t="-5147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 bwMode="auto">
          <a:xfrm>
            <a:off x="7248128" y="5348080"/>
            <a:ext cx="3161779" cy="99168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84617" y="3389672"/>
            <a:ext cx="2364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taking us back to the </a:t>
            </a:r>
          </a:p>
          <a:p>
            <a:r>
              <a:rPr lang="en-US" sz="1800" dirty="0">
                <a:solidFill>
                  <a:schemeClr val="accent2"/>
                </a:solidFill>
              </a:rPr>
              <a:t>original input, </a:t>
            </a:r>
            <a:r>
              <a:rPr lang="en-US" sz="18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1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984616" y="3460057"/>
            <a:ext cx="2223951" cy="57594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44072" y="3125198"/>
            <a:ext cx="32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endParaRPr lang="en-US" sz="2400" dirty="0">
              <a:solidFill>
                <a:schemeClr val="accent2"/>
              </a:solidFill>
              <a:latin typeface="Times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92144" y="3471393"/>
            <a:ext cx="320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>
                <a:solidFill>
                  <a:schemeClr val="accent2"/>
                </a:solidFill>
                <a:latin typeface="Times" pitchFamily="2" charset="0"/>
              </a:rPr>
              <a:t>x</a:t>
            </a:r>
            <a:endParaRPr lang="en-US" sz="2400" dirty="0">
              <a:solidFill>
                <a:schemeClr val="accent2"/>
              </a:solidFill>
              <a:latin typeface="Times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651367" y="5513330"/>
                <a:ext cx="5870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1367" y="5513330"/>
                <a:ext cx="587020" cy="461665"/>
              </a:xfrm>
              <a:prstGeom prst="rect">
                <a:avLst/>
              </a:prstGeom>
              <a:blipFill>
                <a:blip r:embed="rId8"/>
                <a:stretch>
                  <a:fillRect t="-8108" r="-1063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G4.3</a:t>
            </a:r>
          </a:p>
        </p:txBody>
      </p:sp>
    </p:spTree>
    <p:extLst>
      <p:ext uri="{BB962C8B-B14F-4D97-AF65-F5344CB8AC3E}">
        <p14:creationId xmlns:p14="http://schemas.microsoft.com/office/powerpoint/2010/main" val="15021354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5" grpId="0"/>
      <p:bldP spid="9" grpId="0" animBg="1"/>
      <p:bldP spid="10" grpId="0"/>
      <p:bldP spid="11" grpId="0" animBg="1"/>
      <p:bldP spid="13" grpId="0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Inverse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83630" y="676263"/>
                <a:ext cx="8928993" cy="2550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Let’s try it!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Let us input 5 into the function: 	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4</a:t>
                </a:r>
              </a:p>
              <a:p>
                <a:r>
                  <a:rPr lang="en-GB" sz="2400" i="1" dirty="0"/>
                  <a:t>									     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(5)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10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4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6</a:t>
                </a:r>
              </a:p>
              <a:p>
                <a:endParaRPr lang="en-GB" sz="2400" i="1" dirty="0"/>
              </a:p>
              <a:p>
                <a:r>
                  <a:rPr lang="en-GB" sz="2400" dirty="0"/>
                  <a:t>The inverse function:  			  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i="1" dirty="0"/>
                  <a:t> </a:t>
                </a:r>
                <a:r>
                  <a:rPr lang="en-GB" sz="2400" i="1" baseline="30000" dirty="0"/>
                  <a:t>-1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chemeClr val="tx1"/>
                            </a:solidFill>
                            <a:latin typeface="Times" pitchFamily="2" charset="0"/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  <m:r>
                          <a:rPr lang="en-GB" sz="2400" i="1" dirty="0">
                            <a:solidFill>
                              <a:schemeClr val="tx1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GB" sz="2400" dirty="0">
                            <a:solidFill>
                              <a:schemeClr val="tx1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</a:rPr>
                          <m:t>4 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0" y="676263"/>
                <a:ext cx="8928993" cy="2550378"/>
              </a:xfrm>
              <a:prstGeom prst="rect">
                <a:avLst/>
              </a:prstGeom>
              <a:blipFill rotWithShape="1">
                <a:blip r:embed="rId3"/>
                <a:stretch>
                  <a:fillRect l="-1093" t="-1675" b="-1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43743" y="3196309"/>
                <a:ext cx="5548507" cy="10716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									 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  <m:r>
                          <a:rPr lang="en-GB" sz="2400" i="1" dirty="0">
                            <a:solidFill>
                              <a:schemeClr val="tx1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GB" sz="2400" dirty="0">
                            <a:solidFill>
                              <a:schemeClr val="tx1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</a:rPr>
                          <m:t>4 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endParaRPr lang="en-GB" sz="2400" dirty="0"/>
              </a:p>
              <a:p>
                <a:r>
                  <a:rPr lang="en-GB" sz="2400" dirty="0"/>
                  <a:t>									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GB" sz="2400" dirty="0"/>
                  <a:t>5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743" y="3196309"/>
                <a:ext cx="5548507" cy="1071640"/>
              </a:xfrm>
              <a:prstGeom prst="rect">
                <a:avLst/>
              </a:prstGeom>
              <a:blipFill rotWithShape="0"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91078" y="4320212"/>
                <a:ext cx="84880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So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applying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function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 smtClean="0">
                        <a:solidFill>
                          <a:schemeClr val="tx1"/>
                        </a:solidFill>
                        <a:latin typeface="Times" pitchFamily="2" charset="0"/>
                      </a:rPr>
                      <m:t>f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tx1"/>
                        </a:solidFill>
                        <a:latin typeface="Times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i="0" dirty="0" smtClean="0">
                        <a:solidFill>
                          <a:schemeClr val="tx1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nd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then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its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tx1"/>
                        </a:solidFill>
                      </a:rPr>
                      <m:t>inverse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f </a:t>
                </a:r>
                <a:r>
                  <a:rPr lang="en-GB" sz="2400" i="1" baseline="30000" dirty="0">
                    <a:solidFill>
                      <a:schemeClr val="tx1"/>
                    </a:solidFill>
                  </a:rPr>
                  <a:t>-1</a:t>
                </a:r>
                <a:r>
                  <a:rPr lang="en-GB" sz="2400" i="1" dirty="0">
                    <a:solidFill>
                      <a:schemeClr val="tx1"/>
                    </a:solidFill>
                  </a:rPr>
                  <a:t>  </a:t>
                </a:r>
                <a:r>
                  <a:rPr lang="en-GB" sz="2400" dirty="0">
                    <a:solidFill>
                      <a:schemeClr val="tx1"/>
                    </a:solidFill>
                  </a:rPr>
                  <a:t>gives us the original value back again.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078" y="4320212"/>
                <a:ext cx="8488073" cy="830997"/>
              </a:xfrm>
              <a:prstGeom prst="rect">
                <a:avLst/>
              </a:prstGeom>
              <a:blipFill>
                <a:blip r:embed="rId5"/>
                <a:stretch>
                  <a:fillRect l="-1198" t="-5970" r="-749"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62220" y="5438215"/>
                <a:ext cx="56085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We can also write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baseline="30000" dirty="0">
                    <a:solidFill>
                      <a:srgbClr val="FF0000"/>
                    </a:solidFill>
                  </a:rPr>
                  <a:t>-1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) as: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baseline="30000" dirty="0">
                    <a:solidFill>
                      <a:srgbClr val="FF0000"/>
                    </a:solidFill>
                  </a:rPr>
                  <a:t>-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))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endParaRPr lang="en-GB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220" y="5438215"/>
                <a:ext cx="560852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739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9640581" y="3395753"/>
            <a:ext cx="1875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taking us back to the </a:t>
            </a:r>
          </a:p>
          <a:p>
            <a:r>
              <a:rPr lang="en-US" sz="1400" dirty="0">
                <a:solidFill>
                  <a:schemeClr val="accent2"/>
                </a:solidFill>
              </a:rPr>
              <a:t>original input of 5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9640581" y="3359311"/>
            <a:ext cx="1771712" cy="523220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582096" y="175400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5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56240" y="378736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</a:rPr>
              <a:t>5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575720" y="5247552"/>
            <a:ext cx="7836574" cy="96993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G4.3</a:t>
            </a:r>
          </a:p>
        </p:txBody>
      </p:sp>
    </p:spTree>
    <p:extLst>
      <p:ext uri="{BB962C8B-B14F-4D97-AF65-F5344CB8AC3E}">
        <p14:creationId xmlns:p14="http://schemas.microsoft.com/office/powerpoint/2010/main" val="6890020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 animBg="1"/>
      <p:bldP spid="13" grpId="0"/>
      <p:bldP spid="14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Functions</a:t>
            </a:r>
            <a:endParaRPr lang="en-US" altLang="en-US" sz="2800" b="1" dirty="0"/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600" y="823774"/>
            <a:ext cx="9289032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altLang="en-US" sz="2400" dirty="0"/>
              <a:t>A </a:t>
            </a:r>
            <a:r>
              <a:rPr lang="en-GB" altLang="en-US" sz="2400" b="1" dirty="0"/>
              <a:t>function</a:t>
            </a:r>
            <a:r>
              <a:rPr lang="en-GB" altLang="en-US" sz="2400" dirty="0"/>
              <a:t> is an important tool to use in algebra. Functions usually have numerical inputs and outputs and are often defined by an algebraic expression.</a:t>
            </a:r>
          </a:p>
          <a:p>
            <a:pPr algn="ctr"/>
            <a:r>
              <a:rPr lang="en-US" altLang="en-US" sz="2400" dirty="0"/>
              <a:t>You have four sections to work through and there are 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848" y="3212976"/>
            <a:ext cx="648072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/>
              <a:t>Functions, Mappings and Domain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Composite Functions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Inverse Functions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Transformations of Graphs of Functions</a:t>
            </a:r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Inverse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16857" y="1363411"/>
                <a:ext cx="8928993" cy="1440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By convention we can the replace the ‘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’ notation with ‘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’</a:t>
                </a:r>
              </a:p>
              <a:p>
                <a:r>
                  <a:rPr lang="en-GB" sz="2400" dirty="0"/>
                  <a:t>to give the inverse function:  		</a:t>
                </a:r>
              </a:p>
              <a:p>
                <a:r>
                  <a:rPr lang="en-GB" sz="2400" dirty="0"/>
                  <a:t>								</a:t>
                </a:r>
                <a:r>
                  <a:rPr lang="en-GB" sz="2400" dirty="0">
                    <a:latin typeface="Times" pitchFamily="2" charset="0"/>
                  </a:rPr>
                  <a:t> 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i="1" dirty="0"/>
                  <a:t> </a:t>
                </a:r>
                <a:r>
                  <a:rPr lang="en-GB" sz="2400" i="1" baseline="30000" dirty="0"/>
                  <a:t>-1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1" dirty="0" smtClean="0">
                            <a:solidFill>
                              <a:schemeClr val="tx1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  <a:latin typeface="Times" pitchFamily="2" charset="0"/>
                          </a:rPr>
                          <m:t> </m:t>
                        </m:r>
                        <m:r>
                          <a:rPr lang="en-GB" sz="2400" i="1" dirty="0">
                            <a:solidFill>
                              <a:schemeClr val="tx1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GB" sz="2400" dirty="0">
                            <a:solidFill>
                              <a:schemeClr val="tx1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</a:rPr>
                          <m:t>4 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tx1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857" y="1363411"/>
                <a:ext cx="8928993" cy="1440074"/>
              </a:xfrm>
              <a:prstGeom prst="rect">
                <a:avLst/>
              </a:prstGeom>
              <a:blipFill rotWithShape="1">
                <a:blip r:embed="rId3"/>
                <a:stretch>
                  <a:fillRect l="-1024" t="-3390" b="-25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23836" y="3614610"/>
                <a:ext cx="83515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We </a:t>
                </a:r>
                <a:r>
                  <a:rPr lang="en-GB" sz="2400" dirty="0">
                    <a:solidFill>
                      <a:srgbClr val="FF0000"/>
                    </a:solidFill>
                  </a:rPr>
                  <a:t>could write this in the other order and it would still work:</a:t>
                </a:r>
              </a:p>
              <a:p>
                <a:endParaRPr lang="en-GB" sz="2400" dirty="0">
                  <a:solidFill>
                    <a:srgbClr val="FF000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								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baseline="30000" dirty="0">
                    <a:solidFill>
                      <a:srgbClr val="FF0000"/>
                    </a:solidFill>
                  </a:rPr>
                  <a:t>-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))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endParaRPr lang="en-GB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836" y="3614610"/>
                <a:ext cx="8351588" cy="1200329"/>
              </a:xfrm>
              <a:prstGeom prst="rect">
                <a:avLst/>
              </a:prstGeom>
              <a:blipFill>
                <a:blip r:embed="rId4"/>
                <a:stretch>
                  <a:fillRect l="-1062" t="-4211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90006" y="2939488"/>
                <a:ext cx="27148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And: 	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 </a:t>
                </a:r>
                <a:r>
                  <a:rPr lang="en-GB" sz="2400" i="1" baseline="30000" dirty="0">
                    <a:solidFill>
                      <a:srgbClr val="FF0000"/>
                    </a:solidFill>
                  </a:rPr>
                  <a:t>-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))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endParaRPr lang="en-GB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006" y="2939488"/>
                <a:ext cx="2714846" cy="461665"/>
              </a:xfrm>
              <a:prstGeom prst="rect">
                <a:avLst/>
              </a:prstGeom>
              <a:blipFill>
                <a:blip r:embed="rId5"/>
                <a:stretch>
                  <a:fillRect l="-3256" t="-10526" r="-46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4202027" y="5349681"/>
            <a:ext cx="5690803" cy="115212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28206" y="5582933"/>
                <a:ext cx="52901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 </a:t>
                </a:r>
                <a:r>
                  <a:rPr lang="en-GB" sz="2400" i="1" baseline="30000" dirty="0">
                    <a:solidFill>
                      <a:srgbClr val="FF0000"/>
                    </a:solidFill>
                  </a:rPr>
                  <a:t>-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))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 </a:t>
                </a:r>
                <a:r>
                  <a:rPr lang="en-GB" sz="2400" dirty="0">
                    <a:solidFill>
                      <a:srgbClr val="FF0000"/>
                    </a:solidFill>
                  </a:rPr>
                  <a:t>and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baseline="30000" dirty="0">
                    <a:solidFill>
                      <a:srgbClr val="FF0000"/>
                    </a:solidFill>
                  </a:rPr>
                  <a:t>-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))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:endParaRPr lang="en-GB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206" y="5582933"/>
                <a:ext cx="5290120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1728" t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G4.3</a:t>
            </a:r>
          </a:p>
        </p:txBody>
      </p:sp>
    </p:spTree>
    <p:extLst>
      <p:ext uri="{BB962C8B-B14F-4D97-AF65-F5344CB8AC3E}">
        <p14:creationId xmlns:p14="http://schemas.microsoft.com/office/powerpoint/2010/main" val="15666294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G4.3: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82367" y="1494248"/>
                <a:ext cx="620714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1.  Given that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 i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4 and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5 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367" y="1494248"/>
                <a:ext cx="6207148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472" t="-10526" r="-19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789272" y="1851659"/>
                <a:ext cx="2573513" cy="796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US" sz="240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dirty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4 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272" y="1851659"/>
                <a:ext cx="2573513" cy="796565"/>
              </a:xfrm>
              <a:prstGeom prst="rect">
                <a:avLst/>
              </a:prstGeom>
              <a:blipFill>
                <a:blip r:embed="rId4"/>
                <a:stretch>
                  <a:fillRect t="-4688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462396" y="1752368"/>
                <a:ext cx="2785695" cy="793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dirty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396" y="1752368"/>
                <a:ext cx="2785695" cy="793551"/>
              </a:xfrm>
              <a:prstGeom prst="rect">
                <a:avLst/>
              </a:prstGeom>
              <a:blipFill>
                <a:blip r:embed="rId5"/>
                <a:stretch>
                  <a:fillRect t="-4762"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043959" y="1918312"/>
            <a:ext cx="2146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b) Find:  </a:t>
            </a:r>
            <a:r>
              <a:rPr lang="en-GB" sz="2400" i="1" dirty="0">
                <a:latin typeface="Times" pitchFamily="2" charset="0"/>
              </a:rPr>
              <a:t>g</a:t>
            </a:r>
            <a:r>
              <a:rPr lang="en-GB" sz="2400" i="1" baseline="30000" dirty="0"/>
              <a:t>-1</a:t>
            </a:r>
            <a:r>
              <a:rPr lang="en-GB" sz="2400" dirty="0"/>
              <a:t>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190920" y="2964859"/>
                <a:ext cx="1428083" cy="797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dirty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0920" y="2964859"/>
                <a:ext cx="1428083" cy="797462"/>
              </a:xfrm>
              <a:prstGeom prst="rect">
                <a:avLst/>
              </a:prstGeom>
              <a:blipFill>
                <a:blip r:embed="rId6"/>
                <a:stretch>
                  <a:fillRect t="-4688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248736" y="2028282"/>
            <a:ext cx="318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a) Find:  </a:t>
            </a:r>
            <a:r>
              <a:rPr lang="en-GB" sz="2400" i="1" dirty="0">
                <a:latin typeface="Times" pitchFamily="2" charset="0"/>
              </a:rPr>
              <a:t>f </a:t>
            </a:r>
            <a:r>
              <a:rPr lang="en-GB" sz="2400" i="1" baseline="30000" dirty="0"/>
              <a:t>-1</a:t>
            </a:r>
            <a:r>
              <a:rPr lang="en-GB" sz="2400" dirty="0"/>
              <a:t>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183454" y="4758006"/>
                <a:ext cx="1828193" cy="543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s-IS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a:rPr lang="en-GB" sz="2400" i="1" dirty="0" smtClean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17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b="1" i="1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3454" y="4758006"/>
                <a:ext cx="1828193" cy="543162"/>
              </a:xfrm>
              <a:prstGeom prst="rect">
                <a:avLst/>
              </a:prstGeom>
              <a:blipFill>
                <a:blip r:embed="rId7"/>
                <a:stretch>
                  <a:fillRect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73828" y="2599918"/>
                <a:ext cx="55923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2. Given that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1 and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/>
                  <a:t>2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828" y="2599918"/>
                <a:ext cx="5592368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63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248736" y="3121130"/>
            <a:ext cx="5540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a) Write down an expression for:  </a:t>
            </a:r>
            <a:r>
              <a:rPr lang="en-GB" sz="2400" i="1" dirty="0">
                <a:latin typeface="Times" pitchFamily="2" charset="0"/>
              </a:rPr>
              <a:t>f </a:t>
            </a:r>
            <a:r>
              <a:rPr lang="en-GB" sz="2400" i="1" baseline="30000" dirty="0">
                <a:latin typeface="Times" pitchFamily="2" charset="0"/>
              </a:rPr>
              <a:t>-</a:t>
            </a:r>
            <a:r>
              <a:rPr lang="en-GB" sz="2400" i="1" baseline="30000" dirty="0"/>
              <a:t>1</a:t>
            </a:r>
            <a:r>
              <a:rPr lang="en-GB" sz="2400" dirty="0"/>
              <a:t>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)   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248736" y="3887461"/>
            <a:ext cx="5746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b) Write down an expression for:  </a:t>
            </a:r>
            <a:r>
              <a:rPr lang="en-GB" sz="2400" i="1" dirty="0">
                <a:latin typeface="Times" pitchFamily="2" charset="0"/>
              </a:rPr>
              <a:t>g</a:t>
            </a:r>
            <a:r>
              <a:rPr lang="en-GB" sz="2400" i="1" baseline="30000" dirty="0"/>
              <a:t>-1</a:t>
            </a:r>
            <a:r>
              <a:rPr lang="en-GB" sz="2400" dirty="0"/>
              <a:t>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)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995254" y="6351959"/>
                <a:ext cx="2774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u="sng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GB" sz="2400" i="1" u="sng">
                        <a:solidFill>
                          <a:srgbClr val="FF0000"/>
                        </a:solidFill>
                        <a:latin typeface="Cambria Math" charset="0"/>
                      </a:rPr>
                      <m:t> =</m:t>
                    </m:r>
                    <m:r>
                      <a:rPr lang="en-US" sz="2400" u="sng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u="sng" dirty="0">
                        <a:solidFill>
                          <a:srgbClr val="FF0000"/>
                        </a:solidFill>
                      </a:rPr>
                      <m:t>8</m:t>
                    </m:r>
                    <m:r>
                      <m:rPr>
                        <m:nor/>
                      </m:rPr>
                      <a:rPr lang="en-GB" sz="2400" b="0" i="1" u="sng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i="1" u="sng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i="1" u="sng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 u="sng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 u="sng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a:rPr lang="en-GB" sz="2400" b="0" i="1" u="sng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u="sng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254" y="6351959"/>
                <a:ext cx="2774038" cy="461665"/>
              </a:xfrm>
              <a:prstGeom prst="rect">
                <a:avLst/>
              </a:prstGeom>
              <a:blipFill>
                <a:blip r:embed="rId9"/>
                <a:stretch>
                  <a:fillRect l="-3653"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241186" y="3843653"/>
                <a:ext cx="940321" cy="473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s-IS" sz="24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</m:e>
                      </m:rad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1186" y="3843653"/>
                <a:ext cx="940321" cy="47365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241186" y="5277050"/>
                <a:ext cx="14163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i="1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 dirty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1186" y="5277050"/>
                <a:ext cx="1416336" cy="461665"/>
              </a:xfrm>
              <a:prstGeom prst="rect">
                <a:avLst/>
              </a:prstGeom>
              <a:blipFill>
                <a:blip r:embed="rId11"/>
                <a:stretch>
                  <a:fillRect t="-2703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72488" y="4516338"/>
                <a:ext cx="681586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Tx/>
                  <a:buAutoNum type="arabicPeriod" startAt="3"/>
                </a:pPr>
                <a:r>
                  <a:rPr lang="en-GB" sz="2400" dirty="0"/>
                  <a:t>Given that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17 and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 </a:t>
                </a:r>
                <a:endParaRPr lang="en-US" sz="2400" b="1" i="1" dirty="0"/>
              </a:p>
              <a:p>
                <a:r>
                  <a:rPr lang="en-GB" sz="2400" dirty="0"/>
                  <a:t>	a) Write down an expression for: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i="1" dirty="0"/>
                  <a:t> </a:t>
                </a:r>
                <a:r>
                  <a:rPr lang="en-GB" sz="2400" i="1" baseline="30000" dirty="0"/>
                  <a:t>-1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  </a:t>
                </a:r>
                <a:endParaRPr lang="en-US" sz="2400" dirty="0"/>
              </a:p>
              <a:p>
                <a:r>
                  <a:rPr lang="en-GB" sz="2400" dirty="0"/>
                  <a:t>	b) Write down an expression for: 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i="1" baseline="30000" dirty="0"/>
                  <a:t>-1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</a:t>
                </a:r>
              </a:p>
              <a:p>
                <a:r>
                  <a:rPr lang="en-GB" sz="2400" dirty="0"/>
                  <a:t>	c) Solve: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i="1" dirty="0"/>
                  <a:t> </a:t>
                </a:r>
                <a:r>
                  <a:rPr lang="en-GB" sz="2400" i="1" baseline="30000" dirty="0"/>
                  <a:t>-1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g</a:t>
                </a:r>
                <a:r>
                  <a:rPr lang="en-GB" sz="2400" i="1" baseline="30000" dirty="0"/>
                  <a:t>-1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488" y="4516338"/>
                <a:ext cx="6815867" cy="1569660"/>
              </a:xfrm>
              <a:prstGeom prst="rect">
                <a:avLst/>
              </a:prstGeom>
              <a:blipFill rotWithShape="1">
                <a:blip r:embed="rId12"/>
                <a:stretch>
                  <a:fillRect l="-1252" t="-3113" b="-8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995254" y="5647416"/>
                <a:ext cx="261270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7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 =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8)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rgbClr val="FF0000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254" y="5647416"/>
                <a:ext cx="2612703" cy="830997"/>
              </a:xfrm>
              <a:prstGeom prst="rect">
                <a:avLst/>
              </a:prstGeom>
              <a:blipFill rotWithShape="1">
                <a:blip r:embed="rId13"/>
                <a:stretch>
                  <a:fillRect l="-3738" t="-5839" r="-1402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02071" y="5620596"/>
                <a:ext cx="2372957" cy="5002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is-I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</a:rPr>
                          <m:t>17</m:t>
                        </m:r>
                      </m:e>
                    </m:ra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3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071" y="5620596"/>
                <a:ext cx="2372957" cy="50020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G4.3</a:t>
            </a:r>
          </a:p>
        </p:txBody>
      </p:sp>
    </p:spTree>
    <p:extLst>
      <p:ext uri="{BB962C8B-B14F-4D97-AF65-F5344CB8AC3E}">
        <p14:creationId xmlns:p14="http://schemas.microsoft.com/office/powerpoint/2010/main" val="1998467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G4.3: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third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section,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http://szalonta.hu/ske/text/G4/skeg4s3.html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G4.3</a:t>
            </a:r>
          </a:p>
        </p:txBody>
      </p:sp>
    </p:spTree>
    <p:extLst>
      <p:ext uri="{BB962C8B-B14F-4D97-AF65-F5344CB8AC3E}">
        <p14:creationId xmlns:p14="http://schemas.microsoft.com/office/powerpoint/2010/main" val="363794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Transformations of Graphs of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23593" y="764704"/>
                <a:ext cx="972364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Just like transformations we have may have met before (of shapes),</a:t>
                </a:r>
              </a:p>
              <a:p>
                <a:pPr algn="ctr"/>
                <a:r>
                  <a:rPr lang="en-GB" sz="2400" dirty="0"/>
                  <a:t>we can </a:t>
                </a:r>
                <a:r>
                  <a:rPr lang="en-GB" sz="2400" i="1" dirty="0"/>
                  <a:t>move and resize </a:t>
                </a:r>
                <a:r>
                  <a:rPr lang="en-GB" sz="2400" dirty="0"/>
                  <a:t>the graphs of functions.</a:t>
                </a:r>
              </a:p>
              <a:p>
                <a:pPr algn="ctr"/>
                <a:endParaRPr lang="en-GB" sz="2400" dirty="0"/>
              </a:p>
              <a:p>
                <a:pPr algn="ctr"/>
                <a:r>
                  <a:rPr lang="en-GB" sz="2400" dirty="0"/>
                  <a:t>Look at the function: 	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/>
                  <a:t>2</a:t>
                </a:r>
                <a:endParaRPr lang="en-US" sz="2400" b="1" i="1" dirty="0"/>
              </a:p>
              <a:p>
                <a:r>
                  <a:rPr lang="en-GB" sz="2400" i="1" dirty="0"/>
                  <a:t> </a:t>
                </a:r>
              </a:p>
              <a:p>
                <a:r>
                  <a:rPr lang="en-GB" sz="2400" dirty="0"/>
                  <a:t>We can plot the graph of this function (or use software to do it for us!!) and look at some simple things we can do to move the graph </a:t>
                </a:r>
              </a:p>
              <a:p>
                <a:r>
                  <a:rPr lang="en-GB" sz="2400" i="1" dirty="0">
                    <a:solidFill>
                      <a:srgbClr val="FF0000"/>
                    </a:solidFill>
                  </a:rPr>
                  <a:t>up </a:t>
                </a:r>
                <a:r>
                  <a:rPr lang="en-GB" sz="2400" dirty="0">
                    <a:solidFill>
                      <a:srgbClr val="FF0000"/>
                    </a:solidFill>
                  </a:rPr>
                  <a:t>and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down</a:t>
                </a:r>
                <a:r>
                  <a:rPr lang="en-GB" sz="2400" i="1" dirty="0"/>
                  <a:t>, or 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left </a:t>
                </a:r>
                <a:r>
                  <a:rPr lang="en-GB" sz="2400" dirty="0">
                    <a:solidFill>
                      <a:srgbClr val="FF0000"/>
                    </a:solidFill>
                  </a:rPr>
                  <a:t>and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 right</a:t>
                </a:r>
                <a:r>
                  <a:rPr lang="en-GB" sz="2400" dirty="0"/>
                  <a:t>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3" y="764704"/>
                <a:ext cx="9723644" cy="3046988"/>
              </a:xfrm>
              <a:prstGeom prst="rect">
                <a:avLst/>
              </a:prstGeom>
              <a:blipFill rotWithShape="1">
                <a:blip r:embed="rId3"/>
                <a:stretch>
                  <a:fillRect l="-1003" t="-1400" r="-502" b="-3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3464991"/>
            <a:ext cx="2949686" cy="33930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23593" y="4051170"/>
                <a:ext cx="5285421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Here we have transformed the graph </a:t>
                </a:r>
              </a:p>
              <a:p>
                <a:r>
                  <a:rPr lang="en-US" sz="2400" dirty="0"/>
                  <a:t>of	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 f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)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/>
                  <a:t>by </a:t>
                </a:r>
                <a:r>
                  <a:rPr lang="en-US" sz="2400" dirty="0"/>
                  <a:t>moving it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up</a:t>
                </a:r>
                <a:r>
                  <a:rPr lang="en-US" sz="2400" dirty="0"/>
                  <a:t> 2 places,</a:t>
                </a:r>
              </a:p>
              <a:p>
                <a:r>
                  <a:rPr lang="en-US" sz="2400" dirty="0"/>
                  <a:t>by </a:t>
                </a:r>
                <a:r>
                  <a:rPr lang="en-GB" sz="2400" dirty="0"/>
                  <a:t>adding a constant of 2,</a:t>
                </a:r>
                <a:r>
                  <a:rPr lang="en-US" sz="2400" dirty="0"/>
                  <a:t> giving us: </a:t>
                </a:r>
              </a:p>
              <a:p>
                <a:r>
                  <a:rPr lang="en-US" sz="2400" i="1" dirty="0"/>
                  <a:t>	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)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3" y="4051170"/>
                <a:ext cx="5285421" cy="1569660"/>
              </a:xfrm>
              <a:prstGeom prst="rect">
                <a:avLst/>
              </a:prstGeom>
              <a:blipFill>
                <a:blip r:embed="rId5"/>
                <a:stretch>
                  <a:fillRect l="-1679" t="-3200" r="-719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76" y="5368558"/>
            <a:ext cx="3194546" cy="13258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G4.4</a:t>
            </a:r>
          </a:p>
        </p:txBody>
      </p:sp>
    </p:spTree>
    <p:extLst>
      <p:ext uri="{BB962C8B-B14F-4D97-AF65-F5344CB8AC3E}">
        <p14:creationId xmlns:p14="http://schemas.microsoft.com/office/powerpoint/2010/main" val="20067187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Transformations of Graphs of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09065" y="751566"/>
                <a:ext cx="892899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400" dirty="0"/>
              </a:p>
              <a:p>
                <a:r>
                  <a:rPr lang="en-GB" sz="2400" dirty="0"/>
                  <a:t>Graph the function: 	</a:t>
                </a:r>
                <a:r>
                  <a:rPr lang="en-GB" sz="2400" i="1" dirty="0">
                    <a:latin typeface="Times" pitchFamily="2" charset="0"/>
                  </a:rPr>
                  <a:t>  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r>
                  <a:rPr lang="en-GB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</a:rPr>
                      <m:t>=</m:t>
                    </m:r>
                    <m:r>
                      <a:rPr lang="en-US" sz="2400" b="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>
                    <a:latin typeface="Times" pitchFamily="2" charset="0"/>
                  </a:rPr>
                  <a:t>2</a:t>
                </a:r>
                <a:endParaRPr lang="en-US" sz="2400" i="1" dirty="0">
                  <a:latin typeface="Times" pitchFamily="2" charset="0"/>
                </a:endParaRPr>
              </a:p>
              <a:p>
                <a:r>
                  <a:rPr lang="en-GB" sz="2400" i="1" dirty="0"/>
                  <a:t> </a:t>
                </a:r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065" y="751566"/>
                <a:ext cx="8928993" cy="1569660"/>
              </a:xfrm>
              <a:prstGeom prst="rect">
                <a:avLst/>
              </a:prstGeom>
              <a:blipFill>
                <a:blip r:embed="rId3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354784" y="1609016"/>
                <a:ext cx="5868914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Here we have transformed the graph of</a:t>
                </a:r>
              </a:p>
              <a:p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 f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)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dirty="0"/>
                  <a:t>by </a:t>
                </a:r>
                <a:r>
                  <a:rPr lang="en-US" sz="2400" dirty="0"/>
                  <a:t>translating it to the 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left</a:t>
                </a:r>
                <a:r>
                  <a:rPr lang="en-US" sz="2400" dirty="0"/>
                  <a:t> 1 place.</a:t>
                </a:r>
              </a:p>
              <a:p>
                <a:r>
                  <a:rPr lang="en-US" sz="2400" dirty="0"/>
                  <a:t>We do this by by </a:t>
                </a:r>
                <a:r>
                  <a:rPr lang="en-GB" sz="2400" dirty="0">
                    <a:solidFill>
                      <a:srgbClr val="FF0000"/>
                    </a:solidFill>
                  </a:rPr>
                  <a:t>adding</a:t>
                </a:r>
                <a:r>
                  <a:rPr lang="en-GB" sz="2400" dirty="0"/>
                  <a:t> 1 to the input,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,</a:t>
                </a:r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giving us: </a:t>
                </a:r>
              </a:p>
              <a:p>
                <a:r>
                  <a:rPr lang="en-US" sz="2400" i="1" dirty="0"/>
                  <a:t>	              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1)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784" y="1609016"/>
                <a:ext cx="5868914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1558" t="-2201" r="-831" b="-62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40" y="1038246"/>
            <a:ext cx="3766497" cy="3543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64197" y="3712960"/>
            <a:ext cx="4839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Try it, with an input value, </a:t>
            </a:r>
            <a:r>
              <a:rPr lang="en-US" sz="2400" i="1" dirty="0">
                <a:latin typeface="Times" pitchFamily="2" charset="0"/>
              </a:rPr>
              <a:t>x</a:t>
            </a:r>
            <a:r>
              <a:rPr lang="en-US" sz="2400" i="1" dirty="0"/>
              <a:t>,</a:t>
            </a:r>
            <a:r>
              <a:rPr lang="en-US" sz="2400" dirty="0"/>
              <a:t> of 1: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400" y="4841756"/>
            <a:ext cx="3623667" cy="186318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86962" y="4342977"/>
                <a:ext cx="186621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r>
                  <a:rPr lang="en-GB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/>
                  <a:t>2</a:t>
                </a:r>
              </a:p>
              <a:p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1</a:t>
                </a:r>
                <a:r>
                  <a:rPr lang="en-US" sz="2400" i="1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1</a:t>
                </a:r>
                <a:endParaRPr lang="en-US" sz="2400" b="1" i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962" y="4342977"/>
                <a:ext cx="1866217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4886" t="-5839" r="-390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81945" y="5677674"/>
                <a:ext cx="3623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chemeClr val="tx1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1)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</a:rPr>
                      <m:t>(</m:t>
                    </m:r>
                  </m:oMath>
                </a14:m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chemeClr val="tx1"/>
                    </a:solidFill>
                    <a:latin typeface="Times" pitchFamily="2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1)</a:t>
                </a:r>
                <a:r>
                  <a:rPr lang="en-US" sz="2400" i="1" baseline="30000" dirty="0">
                    <a:solidFill>
                      <a:schemeClr val="tx1"/>
                    </a:solidFill>
                  </a:rPr>
                  <a:t>2</a:t>
                </a:r>
              </a:p>
              <a:p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1)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>
                        <a:latin typeface="Cambria Math" charset="0"/>
                      </a:rPr>
                      <m:t>(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1)</a:t>
                </a:r>
                <a:r>
                  <a:rPr lang="en-US" sz="2400" i="1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4</a:t>
                </a:r>
                <a:endParaRPr lang="en-US" sz="2400" b="1" i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945" y="5677674"/>
                <a:ext cx="3623667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2694" t="-5839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486373" y="4358773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Original: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35069" y="5274395"/>
            <a:ext cx="232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Transformation: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4457" y="4701168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(1,  )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0869" y="5666533"/>
            <a:ext cx="901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(1,   )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20930" y="470116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94257" y="5677674"/>
            <a:ext cx="37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G4.4</a:t>
            </a:r>
          </a:p>
        </p:txBody>
      </p:sp>
    </p:spTree>
    <p:extLst>
      <p:ext uri="{BB962C8B-B14F-4D97-AF65-F5344CB8AC3E}">
        <p14:creationId xmlns:p14="http://schemas.microsoft.com/office/powerpoint/2010/main" val="21270618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Transformations of Graphs of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30623" y="699361"/>
                <a:ext cx="892899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400" dirty="0"/>
              </a:p>
              <a:p>
                <a:r>
                  <a:rPr lang="en-GB" sz="2400" dirty="0"/>
                  <a:t>Graph the function: 	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r>
                  <a:rPr lang="en-GB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</a:rPr>
                      <m:t>=</m:t>
                    </m:r>
                    <m:r>
                      <a:rPr lang="en-US" sz="2400" b="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>
                    <a:latin typeface="Times" pitchFamily="2" charset="0"/>
                  </a:rPr>
                  <a:t>2</a:t>
                </a:r>
                <a:endParaRPr lang="en-US" sz="2400" i="1" dirty="0">
                  <a:latin typeface="Times" pitchFamily="2" charset="0"/>
                </a:endParaRPr>
              </a:p>
              <a:p>
                <a:r>
                  <a:rPr lang="en-GB" sz="2400" i="1" dirty="0"/>
                  <a:t> </a:t>
                </a:r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623" y="699361"/>
                <a:ext cx="8928993" cy="1569660"/>
              </a:xfrm>
              <a:prstGeom prst="rect">
                <a:avLst/>
              </a:prstGeom>
              <a:blipFill>
                <a:blip r:embed="rId3"/>
                <a:stretch>
                  <a:fillRect l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94398" y="1512826"/>
                <a:ext cx="6338915" cy="23852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Here we have transformed the graph </a:t>
                </a:r>
              </a:p>
              <a:p>
                <a:r>
                  <a:rPr lang="en-US" sz="2400" dirty="0"/>
                  <a:t>of	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 f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x) </a:t>
                </a:r>
                <a:r>
                  <a:rPr lang="en-GB" sz="2400" dirty="0"/>
                  <a:t>by </a:t>
                </a:r>
                <a:r>
                  <a:rPr lang="en-US" sz="2400" dirty="0"/>
                  <a:t>compressing it by a factor of 2.</a:t>
                </a:r>
              </a:p>
              <a:p>
                <a:r>
                  <a:rPr lang="en-US" sz="2400" dirty="0"/>
                  <a:t>We do this by by </a:t>
                </a:r>
                <a:r>
                  <a:rPr lang="en-GB" sz="2400" dirty="0">
                    <a:solidFill>
                      <a:srgbClr val="FF0000"/>
                    </a:solidFill>
                  </a:rPr>
                  <a:t>multiplying </a:t>
                </a:r>
                <a:r>
                  <a:rPr lang="en-GB" sz="2400" dirty="0"/>
                  <a:t>the input,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,</a:t>
                </a:r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by the factor: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i="1" dirty="0"/>
                  <a:t>			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(2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)</a:t>
                </a:r>
              </a:p>
              <a:p>
                <a:r>
                  <a:rPr lang="en-GB" sz="2400" dirty="0"/>
                  <a:t>The curve for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 </a:t>
                </a:r>
                <a:r>
                  <a:rPr lang="en-GB" sz="2400" dirty="0"/>
                  <a:t>is much steeper than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).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398" y="1512826"/>
                <a:ext cx="6338915" cy="2385268"/>
              </a:xfrm>
              <a:prstGeom prst="rect">
                <a:avLst/>
              </a:prstGeom>
              <a:blipFill rotWithShape="1">
                <a:blip r:embed="rId4"/>
                <a:stretch>
                  <a:fillRect l="-1442" t="-1790" r="-577" b="-5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494398" y="4252722"/>
            <a:ext cx="4839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Try it with an input value, </a:t>
            </a:r>
            <a:r>
              <a:rPr lang="en-US" sz="2400" i="1" dirty="0">
                <a:latin typeface="Times" pitchFamily="2" charset="0"/>
              </a:rPr>
              <a:t>x</a:t>
            </a:r>
            <a:r>
              <a:rPr lang="en-US" sz="2400" i="1" dirty="0"/>
              <a:t>,</a:t>
            </a:r>
            <a:r>
              <a:rPr lang="en-US" sz="2400" dirty="0"/>
              <a:t> of 2: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02731" y="4584951"/>
                <a:ext cx="186621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r>
                  <a:rPr lang="en-GB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/>
                  <a:t>2</a:t>
                </a:r>
              </a:p>
              <a:p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US" sz="2400" i="1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4</a:t>
                </a:r>
                <a:endParaRPr lang="en-US" sz="2400" b="1" i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731" y="4584951"/>
                <a:ext cx="1866217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4902" t="-5882" r="-4248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03042" y="5954673"/>
                <a:ext cx="335540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  f</a:t>
                </a:r>
                <a:r>
                  <a:rPr lang="en-GB" sz="2400" dirty="0">
                    <a:solidFill>
                      <a:schemeClr val="tx1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2x</a:t>
                </a:r>
                <a:r>
                  <a:rPr lang="en-GB" sz="2400" dirty="0">
                    <a:solidFill>
                      <a:schemeClr val="tx1"/>
                    </a:solidFill>
                    <a:latin typeface="Times" pitchFamily="2" charset="0"/>
                  </a:rPr>
                  <a:t>)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</a:rPr>
                      <m:t>  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b="0" i="0" smtClean="0">
                        <a:solidFill>
                          <a:schemeClr val="tx1"/>
                        </a:solidFill>
                        <a:latin typeface="Cambria Math" charset="0"/>
                      </a:rPr>
                      <m:t>(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chemeClr val="tx1"/>
                    </a:solidFill>
                  </a:rPr>
                  <a:t>)</a:t>
                </a:r>
                <a:r>
                  <a:rPr lang="en-US" sz="2400" i="1" baseline="30000" dirty="0">
                    <a:solidFill>
                      <a:schemeClr val="tx1"/>
                    </a:solidFill>
                  </a:rPr>
                  <a:t>2</a:t>
                </a:r>
              </a:p>
              <a:p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dirty="0"/>
                  <a:t>2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(2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)</a:t>
                </a:r>
                <a:r>
                  <a:rPr lang="en-US" sz="2400" i="1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16</a:t>
                </a:r>
                <a:endParaRPr lang="en-US" sz="2400" b="1" i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042" y="5954673"/>
                <a:ext cx="3355406" cy="830997"/>
              </a:xfrm>
              <a:prstGeom prst="rect">
                <a:avLst/>
              </a:prstGeom>
              <a:blipFill>
                <a:blip r:embed="rId6"/>
                <a:stretch>
                  <a:fillRect l="-2642" t="-6061" r="-1509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538864" y="4584682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Original: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26685" y="5550047"/>
            <a:ext cx="232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Transformation: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60226" y="4943142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(2,  )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76638" y="5908507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(2,    )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36699" y="494314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33035" y="5922655"/>
            <a:ext cx="919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16</a:t>
            </a:r>
            <a:endParaRPr lang="en-US" sz="2400" dirty="0">
              <a:solidFill>
                <a:schemeClr val="accent2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191" y="836712"/>
            <a:ext cx="3331547" cy="391866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767" y="5230196"/>
            <a:ext cx="3804776" cy="135662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22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G4.4</a:t>
            </a:r>
          </a:p>
        </p:txBody>
      </p:sp>
    </p:spTree>
    <p:extLst>
      <p:ext uri="{BB962C8B-B14F-4D97-AF65-F5344CB8AC3E}">
        <p14:creationId xmlns:p14="http://schemas.microsoft.com/office/powerpoint/2010/main" val="3199734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Transformations of Graphs of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44002" y="683994"/>
                <a:ext cx="892899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400" dirty="0"/>
              </a:p>
              <a:p>
                <a:r>
                  <a:rPr lang="en-GB" sz="2400" dirty="0"/>
                  <a:t>Graph the function: 	</a:t>
                </a:r>
                <a:r>
                  <a:rPr lang="en-GB" sz="2400" i="1" dirty="0">
                    <a:latin typeface="Times" pitchFamily="2" charset="0"/>
                  </a:rPr>
                  <a:t>  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r>
                  <a:rPr lang="en-GB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</a:rPr>
                      <m:t>=</m:t>
                    </m:r>
                    <m:r>
                      <a:rPr lang="en-US" sz="2400" b="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>
                    <a:latin typeface="Times" pitchFamily="2" charset="0"/>
                  </a:rPr>
                  <a:t>2</a:t>
                </a:r>
                <a:endParaRPr lang="en-US" sz="2400" i="1" dirty="0">
                  <a:latin typeface="Times" pitchFamily="2" charset="0"/>
                </a:endParaRPr>
              </a:p>
              <a:p>
                <a:r>
                  <a:rPr lang="en-GB" sz="2400" i="1" dirty="0"/>
                  <a:t> </a:t>
                </a:r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002" y="683994"/>
                <a:ext cx="8928993" cy="1569660"/>
              </a:xfrm>
              <a:prstGeom prst="rect">
                <a:avLst/>
              </a:prstGeom>
              <a:blipFill>
                <a:blip r:embed="rId3"/>
                <a:stretch>
                  <a:fillRect l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43698" y="1568694"/>
                <a:ext cx="5449762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Here we have transformed the graph </a:t>
                </a:r>
              </a:p>
              <a:p>
                <a:r>
                  <a:rPr lang="en-US" sz="2400" dirty="0"/>
                  <a:t>of	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 f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) </a:t>
                </a:r>
                <a:r>
                  <a:rPr lang="en-GB" sz="2400" dirty="0"/>
                  <a:t>by </a:t>
                </a:r>
                <a:r>
                  <a:rPr lang="en-US" sz="2400" dirty="0"/>
                  <a:t>stretching it in the </a:t>
                </a:r>
              </a:p>
              <a:p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US" sz="2400" dirty="0"/>
                  <a:t>-direction by a factor of 2.</a:t>
                </a:r>
              </a:p>
              <a:p>
                <a:r>
                  <a:rPr lang="en-US" sz="2400" dirty="0"/>
                  <a:t>We do this by by </a:t>
                </a:r>
                <a:r>
                  <a:rPr lang="en-GB" sz="2400" dirty="0">
                    <a:solidFill>
                      <a:srgbClr val="FF0000"/>
                    </a:solidFill>
                  </a:rPr>
                  <a:t>multiplying </a:t>
                </a:r>
                <a:r>
                  <a:rPr lang="en-GB" sz="2400" dirty="0"/>
                  <a:t>the output</a:t>
                </a:r>
                <a:endParaRPr lang="en-US" sz="2400" dirty="0"/>
              </a:p>
              <a:p>
                <a:r>
                  <a:rPr lang="en-US" sz="2400" dirty="0"/>
                  <a:t>by the factor: </a:t>
                </a:r>
              </a:p>
              <a:p>
                <a:r>
                  <a:rPr lang="en-US" sz="2400" i="1" dirty="0"/>
                  <a:t>	                    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2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698" y="1568694"/>
                <a:ext cx="5449762" cy="2308324"/>
              </a:xfrm>
              <a:prstGeom prst="rect">
                <a:avLst/>
              </a:prstGeom>
              <a:blipFill rotWithShape="1">
                <a:blip r:embed="rId4"/>
                <a:stretch>
                  <a:fillRect l="-1678" t="-1847" r="-895" b="-5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523677" y="4039526"/>
            <a:ext cx="4839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Try it with an input value, </a:t>
            </a:r>
            <a:r>
              <a:rPr lang="en-US" sz="2400" i="1" dirty="0">
                <a:latin typeface="Times" pitchFamily="2" charset="0"/>
              </a:rPr>
              <a:t>x</a:t>
            </a:r>
            <a:r>
              <a:rPr lang="en-US" sz="2400" i="1" dirty="0"/>
              <a:t>,</a:t>
            </a:r>
            <a:r>
              <a:rPr lang="en-US" sz="2400" dirty="0"/>
              <a:t> of 2: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02731" y="4584951"/>
                <a:ext cx="186621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r>
                  <a:rPr lang="en-GB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</a:rPr>
                      <m:t>=</m:t>
                    </m:r>
                    <m:r>
                      <a:rPr lang="en-US" sz="2400" b="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i="1" baseline="30000" dirty="0">
                    <a:latin typeface="Times" pitchFamily="2" charset="0"/>
                  </a:rPr>
                  <a:t>2</a:t>
                </a:r>
              </a:p>
              <a:p>
                <a:r>
                  <a:rPr lang="en-GB" sz="2400" i="1" dirty="0">
                    <a:latin typeface="Times" pitchFamily="2" charset="0"/>
                    <a:ea typeface="Cambria Math" panose="02040503050406030204" pitchFamily="18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US" sz="2400" i="1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4</a:t>
                </a:r>
                <a:endParaRPr lang="en-US" sz="2400" b="1" i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731" y="4584951"/>
                <a:ext cx="1866217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4902" t="-5882" r="-4248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41394" y="5933691"/>
                <a:ext cx="294022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     2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chemeClr val="tx1"/>
                    </a:solidFill>
                  </a:rPr>
                  <a:t>(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chemeClr val="tx1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chemeClr val="tx1"/>
                    </a:solidFill>
                  </a:rPr>
                  <a:t>)</a:t>
                </a:r>
                <a:r>
                  <a:rPr lang="en-US" sz="2400" i="1" baseline="30000" dirty="0">
                    <a:solidFill>
                      <a:schemeClr val="tx1"/>
                    </a:solidFill>
                  </a:rPr>
                  <a:t>2</a:t>
                </a:r>
              </a:p>
              <a:p>
                <a:r>
                  <a:rPr lang="en-GB" sz="2400" dirty="0"/>
                  <a:t>     2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2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/>
                  <a:t>)</a:t>
                </a:r>
                <a:r>
                  <a:rPr lang="en-US" sz="2400" i="1" baseline="30000" dirty="0"/>
                  <a:t>2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>
                    <a:solidFill>
                      <a:schemeClr val="accent2"/>
                    </a:solidFill>
                  </a:rPr>
                  <a:t>8</a:t>
                </a:r>
                <a:endParaRPr lang="en-US" sz="2400" b="1" i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394" y="5933691"/>
                <a:ext cx="2940228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839" r="-2282" b="-15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538864" y="4584682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Original: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38864" y="5566434"/>
            <a:ext cx="232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Transformation: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60226" y="4943142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(2,  )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76638" y="5908507"/>
            <a:ext cx="901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(2,   )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36699" y="494314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80837" y="5926119"/>
            <a:ext cx="37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29800" y="25146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135" y="916097"/>
            <a:ext cx="3730937" cy="35786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564" y="4887640"/>
            <a:ext cx="3574663" cy="155099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20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G4.4</a:t>
            </a:r>
          </a:p>
        </p:txBody>
      </p:sp>
    </p:spTree>
    <p:extLst>
      <p:ext uri="{BB962C8B-B14F-4D97-AF65-F5344CB8AC3E}">
        <p14:creationId xmlns:p14="http://schemas.microsoft.com/office/powerpoint/2010/main" val="988895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Transformations of Graphs of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30623" y="699361"/>
                <a:ext cx="892899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What happens if we multiply the input or output by a negative value?:</a:t>
                </a:r>
              </a:p>
              <a:p>
                <a:r>
                  <a:rPr lang="en-GB" sz="2400" dirty="0"/>
                  <a:t>The graph of 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 f</a:t>
                </a:r>
                <a:r>
                  <a:rPr lang="en-GB" sz="2400" dirty="0">
                    <a:solidFill>
                      <a:schemeClr val="tx1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chemeClr val="tx1"/>
                    </a:solidFill>
                    <a:latin typeface="Times" pitchFamily="2" charset="0"/>
                  </a:rPr>
                  <a:t>)</a:t>
                </a:r>
                <a:r>
                  <a:rPr lang="en-GB" sz="2400" dirty="0">
                    <a:solidFill>
                      <a:schemeClr val="tx1"/>
                    </a:solidFill>
                  </a:rPr>
                  <a:t> is shown</a:t>
                </a:r>
                <a:r>
                  <a:rPr lang="en-GB" sz="2400" b="1" dirty="0"/>
                  <a:t>: </a:t>
                </a:r>
                <a:r>
                  <a:rPr lang="en-GB" sz="2400" dirty="0"/>
                  <a:t>	</a:t>
                </a:r>
                <a:endParaRPr lang="en-GB" sz="2400" i="1" dirty="0"/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623" y="699361"/>
                <a:ext cx="8928993" cy="1569660"/>
              </a:xfrm>
              <a:prstGeom prst="rect">
                <a:avLst/>
              </a:prstGeom>
              <a:blipFill>
                <a:blip r:embed="rId3"/>
                <a:stretch>
                  <a:fillRect l="-994" t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38955" y="6289341"/>
                <a:ext cx="51908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Times" pitchFamily="2" charset="0"/>
                  </a:rPr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r>
                  <a:rPr lang="en-GB" sz="2400" dirty="0"/>
                  <a:t> is a </a:t>
                </a:r>
                <a:r>
                  <a:rPr lang="en-GB" sz="2400" dirty="0">
                    <a:solidFill>
                      <a:srgbClr val="FF0000"/>
                    </a:solidFill>
                  </a:rPr>
                  <a:t>reflection in the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y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-</a:t>
                </a:r>
                <a:r>
                  <a:rPr lang="en-GB" sz="2400" dirty="0">
                    <a:solidFill>
                      <a:srgbClr val="FF0000"/>
                    </a:solidFill>
                  </a:rPr>
                  <a:t>axis</a:t>
                </a:r>
                <a:r>
                  <a:rPr lang="en-GB" sz="2400" dirty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955" y="6289341"/>
                <a:ext cx="5190845" cy="461665"/>
              </a:xfrm>
              <a:prstGeom prst="rect">
                <a:avLst/>
              </a:prstGeom>
              <a:blipFill>
                <a:blip r:embed="rId4"/>
                <a:stretch>
                  <a:fillRect l="-1707"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38728" y="5416395"/>
                <a:ext cx="52758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r>
                  <a:rPr lang="en-GB" sz="2400" dirty="0"/>
                  <a:t> is a </a:t>
                </a:r>
                <a:r>
                  <a:rPr lang="en-GB" sz="2400" dirty="0">
                    <a:solidFill>
                      <a:srgbClr val="FF0000"/>
                    </a:solidFill>
                  </a:rPr>
                  <a:t>reflection in the </a:t>
                </a:r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i="1" dirty="0">
                    <a:solidFill>
                      <a:srgbClr val="FF0000"/>
                    </a:solidFill>
                  </a:rPr>
                  <a:t>-</a:t>
                </a:r>
                <a:r>
                  <a:rPr lang="en-GB" sz="2400" dirty="0">
                    <a:solidFill>
                      <a:srgbClr val="FF0000"/>
                    </a:solidFill>
                  </a:rPr>
                  <a:t>axis</a:t>
                </a:r>
                <a:r>
                  <a:rPr lang="en-GB" sz="2400" dirty="0"/>
                  <a:t>: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728" y="5416395"/>
                <a:ext cx="5275803" cy="461665"/>
              </a:xfrm>
              <a:prstGeom prst="rect">
                <a:avLst/>
              </a:prstGeom>
              <a:blipFill>
                <a:blip r:embed="rId5"/>
                <a:stretch>
                  <a:fillRect l="-1679" t="-1052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23464" y="5878060"/>
                <a:ext cx="68467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Multiplying the input, 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, by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1, will flip it left-right: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464" y="5878060"/>
                <a:ext cx="684674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335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829800" y="25146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23464" y="5022172"/>
                <a:ext cx="82557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Multiplying the whole function by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1, will flip it upside down: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464" y="5022172"/>
                <a:ext cx="8255786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107" t="-9211" r="-1033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923" y="1962605"/>
            <a:ext cx="4822577" cy="30634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556" y="2198959"/>
            <a:ext cx="1026769" cy="128466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92326" y="3458792"/>
            <a:ext cx="1026769" cy="1300037"/>
          </a:xfrm>
          <a:prstGeom prst="rect">
            <a:avLst/>
          </a:prstGeom>
        </p:spPr>
      </p:pic>
      <p:sp>
        <p:nvSpPr>
          <p:cNvPr id="14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G4.4</a:t>
            </a:r>
          </a:p>
        </p:txBody>
      </p:sp>
    </p:spTree>
    <p:extLst>
      <p:ext uri="{BB962C8B-B14F-4D97-AF65-F5344CB8AC3E}">
        <p14:creationId xmlns:p14="http://schemas.microsoft.com/office/powerpoint/2010/main" val="14741512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Transformations of Graphs of Functions</a:t>
            </a:r>
            <a:endParaRPr lang="en-US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30623" y="699361"/>
                <a:ext cx="892899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Example</a:t>
                </a:r>
              </a:p>
              <a:p>
                <a:r>
                  <a:rPr lang="en-GB" sz="2400" dirty="0"/>
                  <a:t>The graph of </a:t>
                </a:r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solidFill>
                          <a:schemeClr val="tx1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Times" pitchFamily="2" charset="0"/>
                  </a:rPr>
                  <a:t> 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f</a:t>
                </a:r>
                <a:r>
                  <a:rPr lang="en-GB" sz="2400" dirty="0">
                    <a:solidFill>
                      <a:schemeClr val="tx1"/>
                    </a:solidFill>
                    <a:latin typeface="Times" pitchFamily="2" charset="0"/>
                  </a:rPr>
                  <a:t>(</a:t>
                </a:r>
                <a:r>
                  <a:rPr lang="en-GB" sz="2400" i="1" dirty="0">
                    <a:solidFill>
                      <a:schemeClr val="tx1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chemeClr val="tx1"/>
                    </a:solidFill>
                    <a:latin typeface="Times" pitchFamily="2" charset="0"/>
                  </a:rPr>
                  <a:t>)</a:t>
                </a:r>
                <a:r>
                  <a:rPr lang="en-GB" sz="2400" dirty="0">
                    <a:solidFill>
                      <a:schemeClr val="tx1"/>
                    </a:solidFill>
                  </a:rPr>
                  <a:t> is shown</a:t>
                </a:r>
                <a:r>
                  <a:rPr lang="en-GB" sz="2400" b="1" dirty="0"/>
                  <a:t> </a:t>
                </a:r>
                <a:r>
                  <a:rPr lang="en-GB" sz="2400" dirty="0"/>
                  <a:t>opposite.</a:t>
                </a:r>
                <a:r>
                  <a:rPr lang="en-GB" sz="2400" b="1" dirty="0"/>
                  <a:t> </a:t>
                </a:r>
                <a:r>
                  <a:rPr lang="en-GB" sz="2400" dirty="0"/>
                  <a:t>	</a:t>
                </a:r>
                <a:endParaRPr lang="en-GB" sz="2400" i="1" dirty="0"/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623" y="699361"/>
                <a:ext cx="8928993" cy="1200329"/>
              </a:xfrm>
              <a:prstGeom prst="rect">
                <a:avLst/>
              </a:prstGeom>
              <a:blipFill>
                <a:blip r:embed="rId3"/>
                <a:stretch>
                  <a:fillRect l="-994" t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943475" y="81867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38864" y="1512618"/>
                <a:ext cx="5506636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The coordinates of the maximum point </a:t>
                </a:r>
              </a:p>
              <a:p>
                <a:r>
                  <a:rPr lang="en-GB" sz="2400" dirty="0"/>
                  <a:t>of this curve are (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2, 1).</a:t>
                </a:r>
              </a:p>
              <a:p>
                <a:r>
                  <a:rPr lang="en-GB" sz="2400" dirty="0"/>
                  <a:t>Write down the coordinates of the </a:t>
                </a:r>
              </a:p>
              <a:p>
                <a:r>
                  <a:rPr lang="en-GB" sz="2400" dirty="0"/>
                  <a:t>maximum point of the curve with </a:t>
                </a:r>
              </a:p>
              <a:p>
                <a:r>
                  <a:rPr lang="en-GB" sz="2400" dirty="0"/>
                  <a:t>equation: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864" y="1512618"/>
                <a:ext cx="5506636" cy="1938992"/>
              </a:xfrm>
              <a:prstGeom prst="rect">
                <a:avLst/>
              </a:prstGeom>
              <a:blipFill rotWithShape="0">
                <a:blip r:embed="rId4"/>
                <a:stretch>
                  <a:fillRect l="-1659" t="-5031" r="-774" b="-6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67447" y="4705393"/>
                <a:ext cx="2419905" cy="1800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>
                    <a:cs typeface="Arial" panose="020B0604020202020204" pitchFamily="34" charset="0"/>
                  </a:rPr>
                  <a:t>a)  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3)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b)  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c)  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/>
                  <a:t>d)   </a:t>
                </a:r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447" y="4705393"/>
                <a:ext cx="2419905" cy="1800493"/>
              </a:xfrm>
              <a:prstGeom prst="rect">
                <a:avLst/>
              </a:prstGeom>
              <a:blipFill rotWithShape="1">
                <a:blip r:embed="rId5"/>
                <a:stretch>
                  <a:fillRect l="-3778" t="-2712" b="-71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9963539" y="5553513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(2, 1)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69879" y="4705393"/>
            <a:ext cx="513313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Char char="•"/>
            </a:pPr>
            <a:r>
              <a:rPr lang="en-US" sz="2400" dirty="0"/>
              <a:t>translating it 3 places to the </a:t>
            </a:r>
            <a:r>
              <a:rPr lang="en-US" sz="2400" i="1" dirty="0">
                <a:solidFill>
                  <a:srgbClr val="FF0000"/>
                </a:solidFill>
              </a:rPr>
              <a:t>right</a:t>
            </a:r>
            <a:r>
              <a:rPr lang="en-US" sz="2400" dirty="0"/>
              <a:t>: </a:t>
            </a:r>
          </a:p>
          <a:p>
            <a:pPr marL="342900" indent="-342900">
              <a:spcAft>
                <a:spcPts val="600"/>
              </a:spcAft>
              <a:buFont typeface="Arial" charset="0"/>
              <a:buChar char="•"/>
            </a:pPr>
            <a:r>
              <a:rPr lang="en-US" sz="2400" dirty="0"/>
              <a:t>translating it 2 places </a:t>
            </a:r>
            <a:r>
              <a:rPr lang="en-US" sz="2400" i="1" dirty="0">
                <a:solidFill>
                  <a:srgbClr val="FF0000"/>
                </a:solidFill>
              </a:rPr>
              <a:t>down</a:t>
            </a:r>
            <a:r>
              <a:rPr lang="en-US" sz="2400" dirty="0"/>
              <a:t>:</a:t>
            </a:r>
          </a:p>
          <a:p>
            <a:pPr marL="342900" indent="-342900">
              <a:spcAft>
                <a:spcPts val="600"/>
              </a:spcAft>
              <a:buFont typeface="Arial" charset="0"/>
              <a:buChar char="•"/>
            </a:pPr>
            <a:r>
              <a:rPr lang="en-GB" sz="2400" dirty="0"/>
              <a:t>reflecting it in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-</a:t>
            </a:r>
            <a:r>
              <a:rPr lang="en-GB" sz="2400" dirty="0">
                <a:solidFill>
                  <a:srgbClr val="FF0000"/>
                </a:solidFill>
              </a:rPr>
              <a:t>axis</a:t>
            </a:r>
            <a:r>
              <a:rPr lang="en-GB" sz="2400" dirty="0"/>
              <a:t>:</a:t>
            </a:r>
            <a:endParaRPr lang="en-US" sz="2400" dirty="0"/>
          </a:p>
          <a:p>
            <a:pPr marL="342900" indent="-342900">
              <a:spcAft>
                <a:spcPts val="600"/>
              </a:spcAft>
              <a:buFont typeface="Arial" charset="0"/>
              <a:buChar char="•"/>
            </a:pPr>
            <a:r>
              <a:rPr lang="en-GB" sz="2400" dirty="0"/>
              <a:t>reflecting it in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-</a:t>
            </a:r>
            <a:r>
              <a:rPr lang="en-GB" sz="2400" dirty="0">
                <a:solidFill>
                  <a:srgbClr val="FF0000"/>
                </a:solidFill>
              </a:rPr>
              <a:t>axis</a:t>
            </a:r>
            <a:r>
              <a:rPr lang="en-GB" sz="2400" dirty="0"/>
              <a:t>:</a:t>
            </a:r>
            <a:endParaRPr lang="en-US" sz="2400" dirty="0"/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001425" y="5960951"/>
                <a:ext cx="13612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2,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1)</a:t>
                </a:r>
                <a:endParaRPr lang="en-US" sz="24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1425" y="5960951"/>
                <a:ext cx="1361270" cy="461665"/>
              </a:xfrm>
              <a:prstGeom prst="rect">
                <a:avLst/>
              </a:prstGeom>
              <a:blipFill>
                <a:blip r:embed="rId6"/>
                <a:stretch>
                  <a:fillRect l="-6481" t="-7895" r="-5556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955801" y="5152525"/>
                <a:ext cx="15135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2,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1</a:t>
                </a:r>
                <a:r>
                  <a:rPr lang="en-US" sz="2400" dirty="0">
                    <a:solidFill>
                      <a:srgbClr val="FF0000"/>
                    </a:solidFill>
                  </a:rPr>
                  <a:t> )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5801" y="5152525"/>
                <a:ext cx="1513556" cy="461665"/>
              </a:xfrm>
              <a:prstGeom prst="rect">
                <a:avLst/>
              </a:prstGeom>
              <a:blipFill>
                <a:blip r:embed="rId7"/>
                <a:stretch>
                  <a:fillRect l="-5833" t="-10811" r="-5000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959049" y="4729890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(1, 1)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29800" y="25146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255" y="682446"/>
            <a:ext cx="2971800" cy="2730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08E3C-2B6C-0349-80D3-7D33419939EC}"/>
              </a:ext>
            </a:extLst>
          </p:cNvPr>
          <p:cNvSpPr txBox="1"/>
          <p:nvPr/>
        </p:nvSpPr>
        <p:spPr>
          <a:xfrm>
            <a:off x="2567447" y="4033336"/>
            <a:ext cx="1899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8DED75-F4EB-7241-87E7-3FB2B97D85C5}"/>
                  </a:ext>
                </a:extLst>
              </p:cNvPr>
              <p:cNvSpPr txBox="1"/>
              <p:nvPr/>
            </p:nvSpPr>
            <p:spPr>
              <a:xfrm>
                <a:off x="2783632" y="3451610"/>
                <a:ext cx="871246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a)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3)    b)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     c)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     d) </a:t>
                </a:r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8DED75-F4EB-7241-87E7-3FB2B97D8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451610"/>
                <a:ext cx="8712469" cy="461665"/>
              </a:xfrm>
              <a:prstGeom prst="rect">
                <a:avLst/>
              </a:prstGeom>
              <a:blipFill>
                <a:blip r:embed="rId9"/>
                <a:stretch>
                  <a:fillRect l="-1019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0F578364-2865-C040-8B9D-B96DFFDFE31D}"/>
              </a:ext>
            </a:extLst>
          </p:cNvPr>
          <p:cNvSpPr txBox="1"/>
          <p:nvPr/>
        </p:nvSpPr>
        <p:spPr>
          <a:xfrm>
            <a:off x="4769106" y="4055452"/>
            <a:ext cx="5912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Here we transform the graph </a:t>
            </a:r>
            <a:r>
              <a:rPr lang="en-GB" sz="2400" dirty="0"/>
              <a:t>by: </a:t>
            </a: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G4.4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645" y="1689884"/>
            <a:ext cx="754743" cy="2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7147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3" grpId="0"/>
      <p:bldP spid="11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G4.4: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69031" y="1627981"/>
                <a:ext cx="9232849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1.  The graph of </a:t>
                </a:r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is shown below.</a:t>
                </a:r>
              </a:p>
              <a:p>
                <a:r>
                  <a:rPr lang="en-GB" sz="2400" dirty="0"/>
                  <a:t>     The coordinates of the minimum point of this curve are (2,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3).</a:t>
                </a:r>
              </a:p>
              <a:p>
                <a:r>
                  <a:rPr lang="en-GB" sz="2400" dirty="0"/>
                  <a:t>     Write down the coordinates of the minimum point of the curve </a:t>
                </a:r>
              </a:p>
              <a:p>
                <a:r>
                  <a:rPr lang="en-GB" sz="2400" dirty="0"/>
                  <a:t>      with equation: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031" y="1627981"/>
                <a:ext cx="9232849" cy="1569660"/>
              </a:xfrm>
              <a:prstGeom prst="rect">
                <a:avLst/>
              </a:prstGeom>
              <a:blipFill>
                <a:blip r:embed="rId3"/>
                <a:stretch>
                  <a:fillRect l="-962" t="-3200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84405" y="3345993"/>
                <a:ext cx="1182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0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,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405" y="3345993"/>
                <a:ext cx="118297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4639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40120" y="3968696"/>
                <a:ext cx="57966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b)  </a:t>
                </a:r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120" y="3968696"/>
                <a:ext cx="579664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11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81888" y="3906321"/>
                <a:ext cx="10134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888" y="3906321"/>
                <a:ext cx="1013419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4790"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817508" y="4595637"/>
                <a:ext cx="1268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(2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508" y="4595637"/>
                <a:ext cx="1268874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846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40120" y="4601812"/>
                <a:ext cx="2865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c) 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 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120" y="4601812"/>
                <a:ext cx="2865219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42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40120" y="5260632"/>
                <a:ext cx="27994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d) 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/>
                  <a:t>(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120" y="5260632"/>
                <a:ext cx="2799448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43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817508" y="5260631"/>
                <a:ext cx="20396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508" y="5260631"/>
                <a:ext cx="2039689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388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40120" y="3370695"/>
                <a:ext cx="2408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 a)	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2 )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120" y="3370695"/>
                <a:ext cx="2408352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506" t="-10526" r="-278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70" y="3358011"/>
            <a:ext cx="4127500" cy="2755900"/>
          </a:xfrm>
          <a:prstGeom prst="rect">
            <a:avLst/>
          </a:prstGeom>
        </p:spPr>
      </p:pic>
      <p:sp>
        <p:nvSpPr>
          <p:cNvPr id="1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G4.4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227" y="3975786"/>
            <a:ext cx="754743" cy="2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2523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3" grpId="0"/>
      <p:bldP spid="4" grpId="0"/>
      <p:bldP spid="10" grpId="0"/>
      <p:bldP spid="13" grpId="0"/>
      <p:bldP spid="9" grpId="0"/>
      <p:bldP spid="15" grpId="0"/>
      <p:bldP spid="20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Functions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25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624" y="922337"/>
                <a:ext cx="9645335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altLang="en-US" sz="2400" dirty="0"/>
                  <a:t>A </a:t>
                </a:r>
                <a:r>
                  <a:rPr lang="en-GB" altLang="en-US" sz="2400" b="1" dirty="0"/>
                  <a:t>function</a:t>
                </a:r>
                <a:r>
                  <a:rPr lang="en-GB" altLang="en-US" sz="2400" dirty="0"/>
                  <a:t> is a way of describing what happens to an input variable, </a:t>
                </a:r>
              </a:p>
              <a:p>
                <a:pPr algn="ctr"/>
                <a:r>
                  <a:rPr lang="en-GB" altLang="en-US" sz="2400" dirty="0"/>
                  <a:t>in order to get the output result. If we think of a simple </a:t>
                </a:r>
              </a:p>
              <a:p>
                <a:pPr algn="ctr"/>
                <a:r>
                  <a:rPr lang="en-GB" altLang="en-US" sz="2400" b="1" dirty="0"/>
                  <a:t>function</a:t>
                </a:r>
                <a:r>
                  <a:rPr lang="en-GB" altLang="en-US" sz="2400" dirty="0"/>
                  <a:t> such as </a:t>
                </a:r>
                <a:r>
                  <a:rPr lang="en-GB" altLang="en-US" sz="2400" b="1" dirty="0"/>
                  <a:t>add five</a:t>
                </a:r>
                <a:r>
                  <a:rPr lang="en-GB" altLang="en-US" sz="2400" dirty="0"/>
                  <a:t>, we can determine a set of output values. </a:t>
                </a:r>
              </a:p>
              <a:p>
                <a:pPr algn="ctr"/>
                <a:endParaRPr lang="en-GB" altLang="en-US" sz="2400" dirty="0"/>
              </a:p>
              <a:p>
                <a:pPr algn="ctr"/>
                <a:endParaRPr lang="en-GB" altLang="en-US" sz="2400" dirty="0"/>
              </a:p>
              <a:p>
                <a:pPr algn="ctr"/>
                <a:endParaRPr lang="en-GB" altLang="en-US" sz="2400" dirty="0"/>
              </a:p>
              <a:p>
                <a:pPr algn="ctr"/>
                <a:endParaRPr lang="en-GB" altLang="en-US" sz="2400" dirty="0"/>
              </a:p>
              <a:p>
                <a:pPr algn="ctr"/>
                <a:endParaRPr lang="en-GB" altLang="en-US" sz="2400" dirty="0"/>
              </a:p>
              <a:p>
                <a:pPr algn="ctr"/>
                <a:endParaRPr lang="en-GB" altLang="en-US" sz="2400" dirty="0"/>
              </a:p>
              <a:p>
                <a:pPr algn="ctr"/>
                <a:endParaRPr lang="en-GB" altLang="en-US" sz="2400" dirty="0"/>
              </a:p>
              <a:p>
                <a:pPr algn="ctr"/>
                <a:endParaRPr lang="en-GB" altLang="en-US" sz="2400" dirty="0"/>
              </a:p>
              <a:p>
                <a:pPr algn="ctr"/>
                <a:endParaRPr lang="en-GB" altLang="en-US" sz="2400" dirty="0"/>
              </a:p>
              <a:p>
                <a:pPr algn="ctr"/>
                <a:r>
                  <a:rPr lang="en-GB" altLang="en-US" sz="2400" dirty="0"/>
                  <a:t>Instead of writing </a:t>
                </a:r>
                <a:r>
                  <a:rPr lang="en-GB" altLang="en-US" sz="2400" b="1" dirty="0"/>
                  <a:t>function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altLang="en-US" sz="2400" b="1" dirty="0"/>
                  <a:t> add 5 </a:t>
                </a:r>
                <a:r>
                  <a:rPr lang="en-GB" altLang="en-US" sz="2400" dirty="0"/>
                  <a:t>we can use algebra.</a:t>
                </a:r>
              </a:p>
              <a:p>
                <a:r>
                  <a:rPr lang="en-US" sz="2400" i="1" dirty="0"/>
                  <a:t>							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624" y="922337"/>
                <a:ext cx="9645335" cy="5262979"/>
              </a:xfrm>
              <a:prstGeom prst="rect">
                <a:avLst/>
              </a:prstGeom>
              <a:blipFill rotWithShape="0">
                <a:blip r:embed="rId3"/>
                <a:stretch>
                  <a:fillRect t="-810" r="-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79776" y="2794384"/>
                <a:ext cx="953330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Input        </a:t>
                </a:r>
                <a:r>
                  <a:rPr lang="en-US" sz="2400" b="1" dirty="0"/>
                  <a:t>FUNCTION</a:t>
                </a:r>
                <a:r>
                  <a:rPr lang="en-GB" sz="2400" b="1" dirty="0"/>
                  <a:t>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altLang="en-US" sz="2400" b="1" dirty="0"/>
                  <a:t> add 5</a:t>
                </a:r>
                <a:r>
                  <a:rPr lang="en-US" sz="2400" dirty="0"/>
                  <a:t>         Output</a:t>
                </a:r>
              </a:p>
              <a:p>
                <a:r>
                  <a:rPr lang="en-US" sz="2400" dirty="0"/>
                  <a:t>2				  		</a:t>
                </a:r>
                <a:r>
                  <a:rPr lang="en-GB" sz="2400" dirty="0"/>
                  <a:t>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r>
                  <a:rPr lang="en-US" sz="2400" dirty="0"/>
                  <a:t> 				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7</a:t>
                </a:r>
              </a:p>
              <a:p>
                <a:r>
                  <a:rPr lang="en-US" sz="2400" dirty="0"/>
                  <a:t>3				  		</a:t>
                </a:r>
                <a:r>
                  <a:rPr lang="en-GB" sz="2400" dirty="0"/>
                  <a:t>3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r>
                  <a:rPr lang="en-US" sz="2400" dirty="0"/>
                  <a:t> 				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8</a:t>
                </a:r>
              </a:p>
              <a:p>
                <a:r>
                  <a:rPr lang="en-US" sz="2400" dirty="0"/>
                  <a:t>4				  		</a:t>
                </a:r>
                <a:r>
                  <a:rPr lang="en-GB" sz="2400" dirty="0"/>
                  <a:t>4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r>
                  <a:rPr lang="en-US" sz="2400" dirty="0"/>
                  <a:t> 				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9</a:t>
                </a:r>
              </a:p>
              <a:p>
                <a:r>
                  <a:rPr lang="en-US" sz="2400" dirty="0"/>
                  <a:t>5				  		</a:t>
                </a:r>
                <a:r>
                  <a:rPr lang="en-GB" sz="2400" dirty="0"/>
                  <a:t>5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r>
                  <a:rPr lang="en-US" sz="2400" dirty="0"/>
                  <a:t> 				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10</a:t>
                </a:r>
              </a:p>
              <a:p>
                <a:r>
                  <a:rPr lang="en-US" sz="2400" dirty="0"/>
                  <a:t>6				  		</a:t>
                </a:r>
                <a:r>
                  <a:rPr lang="en-GB" sz="2400" dirty="0"/>
                  <a:t>6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5</a:t>
                </a:r>
                <a:r>
                  <a:rPr lang="en-US" sz="2400" dirty="0"/>
                  <a:t> 				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11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2794384"/>
                <a:ext cx="9533304" cy="2308324"/>
              </a:xfrm>
              <a:prstGeom prst="rect">
                <a:avLst/>
              </a:prstGeom>
              <a:blipFill rotWithShape="0">
                <a:blip r:embed="rId4"/>
                <a:stretch>
                  <a:fillRect l="-959" t="-4222" b="-258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887371" y="2190486"/>
            <a:ext cx="4976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Input        FUNCTION         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55407" y="5723829"/>
                <a:ext cx="87449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We can call the </a:t>
                </a:r>
                <a:r>
                  <a:rPr lang="en-US" sz="2400" b="1" dirty="0"/>
                  <a:t>input</a:t>
                </a:r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shorten the </a:t>
                </a:r>
                <a:r>
                  <a:rPr lang="en-US" sz="2400" b="1" dirty="0"/>
                  <a:t>function of 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  <a:r>
                  <a:rPr lang="en-US" sz="2400" b="1" i="1" dirty="0"/>
                  <a:t> </a:t>
                </a:r>
                <a:r>
                  <a:rPr lang="en-US" sz="2400" dirty="0"/>
                  <a:t>to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400" dirty="0"/>
                  <a:t>(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  <a:r>
                  <a:rPr lang="en-US" sz="2400" dirty="0"/>
                  <a:t>):</a:t>
                </a:r>
              </a:p>
              <a:p>
                <a:r>
                  <a:rPr lang="en-US" sz="2400" i="1" dirty="0"/>
                  <a:t>						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dirty="0">
                    <a:solidFill>
                      <a:srgbClr val="FF0000"/>
                    </a:solidFill>
                  </a:rPr>
                  <a:t>)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1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5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407" y="5723829"/>
                <a:ext cx="8744969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045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 bwMode="auto">
          <a:xfrm>
            <a:off x="5879976" y="2485479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8184232" y="2485479"/>
            <a:ext cx="360040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Rectangle 1"/>
          <p:cNvSpPr/>
          <p:nvPr/>
        </p:nvSpPr>
        <p:spPr bwMode="auto">
          <a:xfrm>
            <a:off x="4887371" y="2190486"/>
            <a:ext cx="5169069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60353" y="6151395"/>
            <a:ext cx="161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function</a:t>
            </a:r>
            <a:r>
              <a:rPr lang="en-US" sz="1400" dirty="0">
                <a:solidFill>
                  <a:schemeClr val="accent2"/>
                </a:solidFill>
              </a:rPr>
              <a:t> </a:t>
            </a:r>
            <a:r>
              <a:rPr lang="en-US" sz="1800" dirty="0">
                <a:solidFill>
                  <a:schemeClr val="accent2"/>
                </a:solidFill>
              </a:rPr>
              <a:t>name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90465" y="646252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input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11639" y="6390359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output</a:t>
            </a:r>
          </a:p>
        </p:txBody>
      </p:sp>
      <p:cxnSp>
        <p:nvCxnSpPr>
          <p:cNvPr id="13" name="Curved Connector 12"/>
          <p:cNvCxnSpPr/>
          <p:nvPr/>
        </p:nvCxnSpPr>
        <p:spPr bwMode="auto">
          <a:xfrm>
            <a:off x="5879976" y="6298502"/>
            <a:ext cx="612068" cy="11614"/>
          </a:xfrm>
          <a:prstGeom prst="curvedConnector3">
            <a:avLst/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Curved Connector 16"/>
          <p:cNvCxnSpPr/>
          <p:nvPr/>
        </p:nvCxnSpPr>
        <p:spPr bwMode="auto">
          <a:xfrm flipV="1">
            <a:off x="6500058" y="6493831"/>
            <a:ext cx="262604" cy="118549"/>
          </a:xfrm>
          <a:prstGeom prst="curvedConnector3">
            <a:avLst/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Curved Connector 22"/>
          <p:cNvCxnSpPr>
            <a:stCxn id="11" idx="1"/>
          </p:cNvCxnSpPr>
          <p:nvPr/>
        </p:nvCxnSpPr>
        <p:spPr bwMode="auto">
          <a:xfrm rot="10800000">
            <a:off x="7672675" y="6456199"/>
            <a:ext cx="538964" cy="118826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713923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/>
      <p:bldP spid="9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more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G4.4: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73377" y="1671114"/>
                <a:ext cx="8971559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2. The graph of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 is shown below.</a:t>
                </a:r>
              </a:p>
              <a:p>
                <a:r>
                  <a:rPr lang="en-GB" sz="2400" dirty="0"/>
                  <a:t>    The coordinates of the maximum point of this curve are (1, 4).</a:t>
                </a:r>
              </a:p>
              <a:p>
                <a:r>
                  <a:rPr lang="en-GB" sz="2400" dirty="0"/>
                  <a:t>    Write down the coordinates of the maximum point of the curve </a:t>
                </a:r>
              </a:p>
              <a:p>
                <a:r>
                  <a:rPr lang="en-GB" sz="2400" dirty="0"/>
                  <a:t>    with equation: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377" y="1671114"/>
                <a:ext cx="8971559" cy="1569660"/>
              </a:xfrm>
              <a:prstGeom prst="rect">
                <a:avLst/>
              </a:prstGeom>
              <a:blipFill>
                <a:blip r:embed="rId3"/>
                <a:stretch>
                  <a:fillRect l="-989" t="-4878" r="-989"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98931" y="3345994"/>
                <a:ext cx="17127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2,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931" y="3345994"/>
                <a:ext cx="171275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847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43672" y="3934692"/>
                <a:ext cx="57966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b)  </a:t>
                </a:r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934692"/>
                <a:ext cx="579664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1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98931" y="3840957"/>
                <a:ext cx="1268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931" y="3840957"/>
                <a:ext cx="126887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828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598931" y="4551448"/>
                <a:ext cx="9028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(1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931" y="4551448"/>
                <a:ext cx="902811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369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43672" y="4567808"/>
                <a:ext cx="2865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c)  </a:t>
                </a:r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Times" pitchFamily="2" charset="0"/>
                  </a:rPr>
                  <a:t> </a:t>
                </a:r>
                <a:r>
                  <a:rPr lang="en-GB" sz="2400" dirty="0">
                    <a:latin typeface="Times" pitchFamily="2" charset="0"/>
                  </a:rPr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 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4567808"/>
                <a:ext cx="2865219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42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43672" y="5226628"/>
                <a:ext cx="27994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d)  </a:t>
                </a:r>
                <a:r>
                  <a:rPr lang="en-US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>
                    <a:latin typeface="Times" pitchFamily="2" charset="0"/>
                  </a:rPr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x</a:t>
                </a:r>
                <a:r>
                  <a:rPr lang="en-GB" sz="2400" dirty="0">
                    <a:latin typeface="Times" pitchFamily="2" charset="0"/>
                  </a:rPr>
                  <a:t>)</a:t>
                </a:r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226628"/>
                <a:ext cx="2799448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436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604197" y="5226627"/>
                <a:ext cx="20396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197" y="5226627"/>
                <a:ext cx="2039689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388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43672" y="3336691"/>
                <a:ext cx="23903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cs typeface="Arial" panose="020B0604020202020204" pitchFamily="34" charset="0"/>
                  </a:rPr>
                  <a:t> a)</a:t>
                </a:r>
                <a:r>
                  <a:rPr lang="en-GB" sz="2400" dirty="0">
                    <a:cs typeface="Arial" panose="020B0604020202020204" pitchFamily="34" charset="0"/>
                  </a:rPr>
                  <a:t>  </a:t>
                </a:r>
                <a:r>
                  <a:rPr lang="en-US" sz="2400" i="1" dirty="0">
                    <a:latin typeface="Times" pitchFamily="2" charset="0"/>
                  </a:rPr>
                  <a:t>y</a:t>
                </a:r>
                <a:r>
                  <a:rPr lang="en-US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GB" sz="2400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:r>
                  <a:rPr lang="en-GB" sz="2400" i="1" dirty="0">
                    <a:latin typeface="Times" pitchFamily="2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3 )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336691"/>
                <a:ext cx="2390398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510" t="-10526" r="-280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3274349"/>
            <a:ext cx="4546600" cy="2717800"/>
          </a:xfrm>
          <a:prstGeom prst="rect">
            <a:avLst/>
          </a:prstGeom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8" y="12575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G4.4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4084508"/>
            <a:ext cx="754743" cy="2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0716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3" grpId="0"/>
      <p:bldP spid="4" grpId="0"/>
      <p:bldP spid="10" grpId="0"/>
      <p:bldP spid="13" grpId="0"/>
      <p:bldP spid="9" grpId="0"/>
      <p:bldP spid="15" grpId="0"/>
      <p:bldP spid="20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G4.4: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http://szalonta.hu/ske/text/G4/skeg4s4.html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G</a:t>
            </a: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G4</a:t>
            </a: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G4.4</a:t>
            </a:r>
          </a:p>
        </p:txBody>
      </p:sp>
    </p:spTree>
    <p:extLst>
      <p:ext uri="{BB962C8B-B14F-4D97-AF65-F5344CB8AC3E}">
        <p14:creationId xmlns:p14="http://schemas.microsoft.com/office/powerpoint/2010/main" val="327958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4490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91413" y="998570"/>
                <a:ext cx="9645335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Worked Example 1</a:t>
                </a:r>
                <a:r>
                  <a:rPr lang="en-US" sz="2400" dirty="0"/>
                  <a:t>:		</a:t>
                </a:r>
              </a:p>
              <a:p>
                <a:r>
                  <a:rPr lang="en-US" sz="2400" dirty="0"/>
                  <a:t>Given that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(</m:t>
                    </m:r>
                    <m:r>
                      <a:rPr lang="en-GB" sz="2400" b="0" i="1" smtClean="0">
                        <a:latin typeface="Cambria Math" charset="0"/>
                      </a:rPr>
                      <m:t>𝑥</m:t>
                    </m:r>
                    <m:r>
                      <a:rPr lang="en-GB" sz="2400" b="0" i="0" smtClean="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  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3   find:</a:t>
                </a:r>
              </a:p>
              <a:p>
                <a:endParaRPr lang="en-GB" sz="2400" dirty="0"/>
              </a:p>
              <a:p>
                <a:pPr lvl="2" indent="0"/>
                <a:r>
                  <a:rPr lang="en-GB" sz="2400" dirty="0">
                    <a:latin typeface="Times" pitchFamily="2" charset="0"/>
                  </a:rPr>
                  <a:t>a) 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chemeClr val="accent2"/>
                            </a:solidFill>
                          </a:rPr>
                          <m:t>5</m:t>
                        </m:r>
                      </m:e>
                    </m:d>
                    <m:r>
                      <a:rPr lang="en-GB" sz="2400" b="0" i="1" smtClean="0">
                        <a:latin typeface="Cambria Math" charset="0"/>
                      </a:rPr>
                      <m:t>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endParaRPr lang="en-GB" sz="2400" i="1" dirty="0"/>
              </a:p>
              <a:p>
                <a:pPr lvl="1" indent="0"/>
                <a:r>
                  <a:rPr lang="en-GB" sz="2400" dirty="0"/>
                  <a:t> </a:t>
                </a:r>
              </a:p>
              <a:p>
                <a:pPr lvl="2" indent="0"/>
                <a:r>
                  <a:rPr lang="en-GB" sz="2400" dirty="0">
                    <a:latin typeface="Times" pitchFamily="2" charset="0"/>
                  </a:rPr>
                  <a:t>b) 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1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413" y="998570"/>
                <a:ext cx="9645335" cy="2308324"/>
              </a:xfrm>
              <a:prstGeom prst="rect">
                <a:avLst/>
              </a:prstGeom>
              <a:blipFill rotWithShape="1">
                <a:blip r:embed="rId3"/>
                <a:stretch>
                  <a:fillRect l="-1011" t="-1852" b="-5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06621" y="2062904"/>
                <a:ext cx="166795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2"/>
                    </a:solidFill>
                  </a:rPr>
                  <a:t>  5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3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2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621" y="2062904"/>
                <a:ext cx="1667957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9211" r="-365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47123" y="2822557"/>
                <a:ext cx="27745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4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123" y="2822557"/>
                <a:ext cx="2774513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94612" y="3861047"/>
                <a:ext cx="6127948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Worked Example 2</a:t>
                </a:r>
                <a:r>
                  <a:rPr lang="en-US" sz="2400" dirty="0"/>
                  <a:t>:		</a:t>
                </a:r>
              </a:p>
              <a:p>
                <a:r>
                  <a:rPr lang="en-US" sz="2400" dirty="0"/>
                  <a:t>Given that   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charset="0"/>
                      </a:rPr>
                      <m:t>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charset="0"/>
                      </a:rPr>
                      <m:t>  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 8   find:</a:t>
                </a:r>
              </a:p>
              <a:p>
                <a:endParaRPr lang="en-GB" sz="2400" dirty="0"/>
              </a:p>
              <a:p>
                <a:pPr lvl="2" indent="0"/>
                <a:r>
                  <a:rPr lang="en-GB" sz="2400" dirty="0">
                    <a:latin typeface="Times" pitchFamily="2" charset="0"/>
                  </a:rPr>
                  <a:t>a)  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GB" sz="2400" dirty="0" smtClean="0">
                            <a:solidFill>
                              <a:schemeClr val="accent2"/>
                            </a:solidFill>
                          </a:rPr>
                          <m:t>3</m:t>
                        </m:r>
                      </m:e>
                    </m:d>
                    <m:r>
                      <a:rPr lang="en-GB" sz="2400" b="0" i="1" dirty="0" smtClean="0">
                        <a:latin typeface="Cambria Math" charset="0"/>
                      </a:rPr>
                      <m:t>   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 marL="457200" indent="-457200">
                  <a:buAutoNum type="alphaLcParenR"/>
                </a:pPr>
                <a:endParaRPr lang="en-GB" sz="2400" dirty="0"/>
              </a:p>
              <a:p>
                <a:pPr lvl="2" indent="0"/>
                <a:r>
                  <a:rPr lang="en-GB" sz="2400" dirty="0">
                    <a:latin typeface="Times" pitchFamily="2" charset="0"/>
                  </a:rPr>
                  <a:t>b)   </a:t>
                </a:r>
                <a:r>
                  <a:rPr lang="en-GB" sz="2400" i="1" dirty="0">
                    <a:latin typeface="Times" pitchFamily="2" charset="0"/>
                  </a:rPr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 smtClean="0">
                            <a:solidFill>
                              <a:schemeClr val="accent2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chemeClr val="accent2"/>
                            </a:solidFill>
                          </a:rPr>
                          <m:t>4</m:t>
                        </m:r>
                      </m:e>
                    </m:d>
                    <m:r>
                      <a:rPr lang="en-GB" sz="2400" b="0" i="1" dirty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612" y="3861047"/>
                <a:ext cx="6127948" cy="2677656"/>
              </a:xfrm>
              <a:prstGeom prst="rect">
                <a:avLst/>
              </a:prstGeom>
              <a:blipFill rotWithShape="1">
                <a:blip r:embed="rId6"/>
                <a:stretch>
                  <a:fillRect l="-1493" t="-15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84586" y="4969043"/>
                <a:ext cx="30077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tx1"/>
                        </a:solidFill>
                      </a:rPr>
                      <m:t>2</m:t>
                    </m:r>
                    <m:r>
                      <a:rPr lang="en-GB" sz="2400" b="0" i="1" dirty="0" smtClean="0">
                        <a:solidFill>
                          <a:schemeClr val="tx1"/>
                        </a:solidFill>
                        <a:latin typeface="Cambria Math" charset="0"/>
                      </a:rPr>
                      <m:t>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3</a:t>
                </a:r>
                <a:r>
                  <a:rPr lang="en-US" sz="2400" i="1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8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charset="0"/>
                      </a:rPr>
                      <m:t>    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10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586" y="4969043"/>
                <a:ext cx="3007757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811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84587" y="5728696"/>
                <a:ext cx="28953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>
                        <a:solidFill>
                          <a:schemeClr val="tx1"/>
                        </a:solidFill>
                      </a:rPr>
                      <m:t>2</m:t>
                    </m:r>
                    <m:r>
                      <a:rPr lang="en-GB" sz="2400" i="1" dirty="0">
                        <a:solidFill>
                          <a:schemeClr val="tx1"/>
                        </a:solidFill>
                        <a:latin typeface="Cambria Math" charset="0"/>
                      </a:rPr>
                      <m:t>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4</a:t>
                </a:r>
                <a:r>
                  <a:rPr lang="en-GB" sz="2400" dirty="0">
                    <a:solidFill>
                      <a:schemeClr val="tx1"/>
                    </a:solidFill>
                  </a:rPr>
                  <a:t>)</a:t>
                </a:r>
                <a:r>
                  <a:rPr lang="en-US" sz="2400" i="1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8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24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587" y="5728696"/>
                <a:ext cx="2895344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844" t="-102667" b="-1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4710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400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51497" y="938082"/>
                <a:ext cx="9645335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Worked Example 3</a:t>
                </a:r>
                <a:r>
                  <a:rPr lang="en-US" sz="2400" dirty="0"/>
                  <a:t>:		</a:t>
                </a:r>
              </a:p>
              <a:p>
                <a:r>
                  <a:rPr lang="en-US" sz="2400" dirty="0"/>
                  <a:t>Given that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(</m:t>
                    </m:r>
                    <m:r>
                      <a:rPr lang="en-GB" sz="2400" b="0" i="1" smtClean="0">
                        <a:latin typeface="Cambria Math" charset="0"/>
                      </a:rPr>
                      <m:t>𝑥</m:t>
                    </m:r>
                    <m:r>
                      <a:rPr lang="en-GB" sz="2400" b="0" i="0" smtClean="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 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GB" sz="2400" dirty="0"/>
                  <a:t> 3  find:</a:t>
                </a:r>
              </a:p>
              <a:p>
                <a:endParaRPr lang="en-GB" sz="2400" dirty="0"/>
              </a:p>
              <a:p>
                <a:pPr lvl="1" indent="0"/>
                <a:r>
                  <a:rPr lang="en-GB" sz="2400" dirty="0">
                    <a:latin typeface="Times" pitchFamily="2" charset="0"/>
                  </a:rPr>
                  <a:t>a) 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GB" sz="2400" b="0" dirty="0" smtClean="0">
                            <a:solidFill>
                              <a:schemeClr val="accent2"/>
                            </a:solidFill>
                          </a:rPr>
                          <m:t>10</m:t>
                        </m:r>
                      </m:e>
                    </m:d>
                    <m:r>
                      <a:rPr lang="en-GB" sz="2400" b="0" i="0" dirty="0" smtClean="0">
                        <a:latin typeface="Cambria Math" charset="0"/>
                      </a:rPr>
                      <m:t> </m:t>
                    </m:r>
                    <m:r>
                      <a:rPr lang="en-GB" sz="2400" i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 marL="457200" indent="-457200">
                  <a:buAutoNum type="alphaLcParenR"/>
                </a:pPr>
                <a:endParaRPr lang="en-GB" sz="2400" dirty="0"/>
              </a:p>
              <a:p>
                <a:pPr lvl="1" indent="0"/>
                <a:r>
                  <a:rPr lang="en-GB" sz="2400" dirty="0">
                    <a:latin typeface="Times" pitchFamily="2" charset="0"/>
                  </a:rPr>
                  <a:t>b)  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0">
                        <a:latin typeface="Cambria Math" charset="0"/>
                      </a:rPr>
                      <m:t>(</m:t>
                    </m:r>
                    <m:r>
                      <a:rPr lang="en-GB" sz="2400" i="0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accent2"/>
                        </a:solidFill>
                      </a:rPr>
                      <m:t>3</m:t>
                    </m:r>
                    <m:r>
                      <a:rPr lang="en-GB" sz="2400" i="0">
                        <a:latin typeface="Cambria Math" charset="0"/>
                      </a:rPr>
                      <m:t>)=</m:t>
                    </m:r>
                  </m:oMath>
                </a14:m>
                <a:endParaRPr lang="en-US" sz="2400" dirty="0"/>
              </a:p>
              <a:p>
                <a:pPr marL="457200" indent="-457200">
                  <a:buFontTx/>
                  <a:buAutoNum type="alphaLcParenR"/>
                </a:pPr>
                <a:endParaRPr lang="en-US" sz="2400" dirty="0"/>
              </a:p>
              <a:p>
                <a:pPr marL="457200" indent="-457200">
                  <a:buFontTx/>
                  <a:buAutoNum type="alphaLcParenR"/>
                </a:pPr>
                <a:r>
                  <a:rPr lang="en-US" sz="2400" dirty="0"/>
                  <a:t>Solve: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</a:t>
                </a:r>
              </a:p>
              <a:p>
                <a:pPr marL="457200" indent="-457200">
                  <a:buFontTx/>
                  <a:buAutoNum type="alphaLcParenR"/>
                </a:pPr>
                <a:endParaRPr lang="en-GB" sz="2400" dirty="0"/>
              </a:p>
              <a:p>
                <a:pPr marL="457200" indent="-457200">
                  <a:buFontTx/>
                  <a:buAutoNum type="alphaLcParenR"/>
                </a:pPr>
                <a:endParaRPr lang="en-GB" sz="2400" dirty="0"/>
              </a:p>
              <a:p>
                <a:pPr marL="457200" indent="-457200">
                  <a:buFontTx/>
                  <a:buAutoNum type="alphaLcParenR"/>
                </a:pPr>
                <a:endParaRPr lang="en-GB" sz="2400" dirty="0"/>
              </a:p>
              <a:p>
                <a:pPr marL="457200" indent="-457200">
                  <a:buFontTx/>
                  <a:buAutoNum type="alphaLcParenR"/>
                </a:pPr>
                <a:endParaRPr lang="en-GB" sz="2400" dirty="0"/>
              </a:p>
              <a:p>
                <a:pPr marL="457200" indent="-457200">
                  <a:buFontTx/>
                  <a:buAutoNum type="alphaLcParenR"/>
                </a:pPr>
                <a:r>
                  <a:rPr lang="en-US" sz="2400" dirty="0"/>
                  <a:t>Solve: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13</a:t>
                </a:r>
              </a:p>
              <a:p>
                <a:pPr marL="457200" indent="-457200">
                  <a:buFontTx/>
                  <a:buAutoNum type="alphaLcParenR"/>
                </a:pP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497" y="938082"/>
                <a:ext cx="9645335" cy="5262979"/>
              </a:xfrm>
              <a:prstGeom prst="rect">
                <a:avLst/>
              </a:prstGeom>
              <a:blipFill rotWithShape="1">
                <a:blip r:embed="rId3"/>
                <a:stretch>
                  <a:fillRect l="-948" t="-8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703556" y="2038302"/>
                <a:ext cx="19548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2"/>
                    </a:solidFill>
                  </a:rPr>
                  <a:t>10</a:t>
                </a:r>
                <a:r>
                  <a:rPr lang="en-US" sz="2400" i="1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97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556" y="2038302"/>
                <a:ext cx="195489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5000" t="-9211" r="-312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91944" y="2743834"/>
                <a:ext cx="27745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accent2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2"/>
                    </a:solidFill>
                  </a:rPr>
                  <a:t>3</a:t>
                </a:r>
                <a:r>
                  <a:rPr lang="en-GB" sz="2400" dirty="0">
                    <a:solidFill>
                      <a:schemeClr val="tx1"/>
                    </a:solidFill>
                  </a:rPr>
                  <a:t>)</a:t>
                </a:r>
                <a:r>
                  <a:rPr lang="en-US" sz="2400" i="1" baseline="30000" dirty="0">
                    <a:solidFill>
                      <a:schemeClr val="tx1"/>
                    </a:solidFill>
                  </a:rPr>
                  <a:t>2</a:t>
                </a: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</a:rPr>
                      <m:t>6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2743834"/>
                <a:ext cx="2774513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329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285782" y="3502795"/>
                <a:ext cx="612794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When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1,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GB" sz="2400" dirty="0"/>
                  <a:t> 3</a:t>
                </a:r>
                <a14:m>
                  <m:oMath xmlns:m="http://schemas.openxmlformats.org/officeDocument/2006/math">
                    <m:r>
                      <a:rPr lang="en-GB" sz="2400" dirty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</a:t>
                </a:r>
              </a:p>
              <a:p>
                <a:r>
                  <a:rPr lang="en-GB" sz="2400" dirty="0"/>
                  <a:t>					 	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</a:rPr>
                      <m:t> 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4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782" y="3502795"/>
                <a:ext cx="6127948" cy="1569660"/>
              </a:xfrm>
              <a:prstGeom prst="rect">
                <a:avLst/>
              </a:prstGeom>
              <a:blipFill>
                <a:blip r:embed="rId6"/>
                <a:stretch>
                  <a:fillRect l="-1449" t="-4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172773" y="6396335"/>
                <a:ext cx="26449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4  or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4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2773" y="6396335"/>
                <a:ext cx="264499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830344" y="4628932"/>
                <a:ext cx="29854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   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  or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𝑥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0344" y="4628932"/>
                <a:ext cx="2985459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2249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85782" y="5298028"/>
                <a:ext cx="472757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When </a:t>
                </a:r>
                <a:r>
                  <a:rPr lang="en-GB" sz="2400" i="1" dirty="0">
                    <a:latin typeface="Times" pitchFamily="2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  <m:r>
                      <a:rPr lang="en-GB" sz="2400">
                        <a:latin typeface="Cambria Math" charset="0"/>
                      </a:rPr>
                      <m:t>)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13,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GB" sz="2400" dirty="0"/>
                  <a:t> 3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13</a:t>
                </a:r>
              </a:p>
              <a:p>
                <a:r>
                  <a:rPr lang="en-GB" sz="2400" dirty="0"/>
                  <a:t>						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13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/>
                  <a:t> 3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</a:rPr>
                      <m:t> 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						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</a:rPr>
                      <m:t>  </m:t>
                    </m:r>
                    <m:r>
                      <a:rPr lang="en-GB" sz="2400" i="1">
                        <a:latin typeface="Cambria Math" charset="0"/>
                      </a:rPr>
                      <m:t>𝑥</m:t>
                    </m:r>
                  </m:oMath>
                </a14:m>
                <a:r>
                  <a:rPr lang="en-US" sz="2400" i="1" baseline="30000" dirty="0"/>
                  <a:t>2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16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782" y="5298028"/>
                <a:ext cx="4727576" cy="1200329"/>
              </a:xfrm>
              <a:prstGeom prst="rect">
                <a:avLst/>
              </a:prstGeom>
              <a:blipFill>
                <a:blip r:embed="rId9"/>
                <a:stretch>
                  <a:fillRect l="-1877" t="-4167" r="-268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8575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23961" y="748640"/>
            <a:ext cx="9645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 function can be thought of as a ‘well behaved’ relation, in other words, given a starting point we know exactly what to do and where to go. Given an input, we get </a:t>
            </a:r>
            <a:r>
              <a:rPr lang="en-GB" sz="2400" i="1" dirty="0"/>
              <a:t>exactly one output</a:t>
            </a:r>
            <a:r>
              <a:rPr lang="en-GB" sz="2400" dirty="0"/>
              <a:t>; that is, given an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/>
              <a:t> </a:t>
            </a:r>
            <a:r>
              <a:rPr lang="en-GB" sz="2400" dirty="0"/>
              <a:t>we get </a:t>
            </a:r>
            <a:r>
              <a:rPr lang="en-GB" sz="2400" i="1" dirty="0"/>
              <a:t>one </a:t>
            </a:r>
            <a:r>
              <a:rPr lang="en-GB" sz="2400" dirty="0"/>
              <a:t>and</a:t>
            </a:r>
            <a:r>
              <a:rPr lang="en-GB" sz="2400" i="1" dirty="0"/>
              <a:t> only one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/>
              <a:t> </a:t>
            </a:r>
            <a:r>
              <a:rPr lang="en-GB" sz="2400" dirty="0"/>
              <a:t>and we write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dirty="0"/>
              <a:t> = </a:t>
            </a:r>
            <a:r>
              <a:rPr lang="en-GB" sz="2400" i="1" dirty="0">
                <a:latin typeface="Times" pitchFamily="2" charset="0"/>
              </a:rPr>
              <a:t>f</a:t>
            </a:r>
            <a:r>
              <a:rPr lang="en-GB" sz="2400" dirty="0"/>
              <a:t>(</a:t>
            </a:r>
            <a:r>
              <a:rPr lang="en-GB" sz="2400" i="1" dirty="0">
                <a:latin typeface="Times" pitchFamily="2" charset="0"/>
              </a:rPr>
              <a:t>x</a:t>
            </a:r>
            <a:r>
              <a:rPr lang="en-GB" sz="2400" dirty="0"/>
              <a:t>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9562" y="2480480"/>
            <a:ext cx="5862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 mapping diagram can show </a:t>
            </a:r>
          </a:p>
          <a:p>
            <a:r>
              <a:rPr lang="en-GB" sz="2400" dirty="0"/>
              <a:t>this relationship:</a:t>
            </a:r>
          </a:p>
          <a:p>
            <a:r>
              <a:rPr lang="en-US" sz="2400" dirty="0"/>
              <a:t>In simple terms: the </a:t>
            </a:r>
            <a:r>
              <a:rPr lang="en-US" sz="2400" i="1" dirty="0"/>
              <a:t>domain</a:t>
            </a:r>
            <a:r>
              <a:rPr lang="en-US" sz="2400" dirty="0"/>
              <a:t> is all the values that go into the function, and the </a:t>
            </a:r>
            <a:r>
              <a:rPr lang="en-US" sz="2400" i="1" dirty="0"/>
              <a:t>range</a:t>
            </a:r>
            <a:r>
              <a:rPr lang="en-US" sz="2400" dirty="0"/>
              <a:t> is all the values that come out.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29563" y="4574739"/>
            <a:ext cx="92890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 summary: For a relation to be a function, </a:t>
            </a:r>
          </a:p>
          <a:p>
            <a:r>
              <a:rPr lang="en-GB" sz="2400" dirty="0"/>
              <a:t>there must be </a:t>
            </a:r>
            <a:r>
              <a:rPr lang="en-GB" sz="2400" i="1" dirty="0"/>
              <a:t>only one</a:t>
            </a:r>
            <a:r>
              <a:rPr lang="en-GB" sz="2400" dirty="0"/>
              <a:t> (</a:t>
            </a:r>
            <a:r>
              <a:rPr lang="en-GB" sz="2400" i="1" dirty="0"/>
              <a:t>and exactly one</a:t>
            </a:r>
            <a:r>
              <a:rPr lang="en-GB" sz="2400" dirty="0"/>
              <a:t>) </a:t>
            </a:r>
          </a:p>
          <a:p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/>
              <a:t> </a:t>
            </a:r>
            <a:r>
              <a:rPr lang="en-GB" sz="2400" dirty="0"/>
              <a:t>that corresponds to a given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/>
              <a:t>. </a:t>
            </a:r>
          </a:p>
          <a:p>
            <a:endParaRPr lang="en-GB" sz="2400" i="1" dirty="0"/>
          </a:p>
          <a:p>
            <a:r>
              <a:rPr lang="en-GB" sz="2400" dirty="0"/>
              <a:t>But note: 	In some functions, as in this one, multiple input values </a:t>
            </a:r>
          </a:p>
          <a:p>
            <a:r>
              <a:rPr lang="en-GB" sz="2400" dirty="0"/>
              <a:t>			(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values) </a:t>
            </a:r>
            <a:r>
              <a:rPr lang="en-GB" sz="2400" i="1" dirty="0"/>
              <a:t>can</a:t>
            </a:r>
            <a:r>
              <a:rPr lang="en-GB" sz="2400" dirty="0"/>
              <a:t> lead to </a:t>
            </a:r>
            <a:r>
              <a:rPr lang="en-GB" sz="2400" i="1" dirty="0"/>
              <a:t>the same (single) output.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2458624"/>
            <a:ext cx="2360034" cy="36376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2458624"/>
            <a:ext cx="2661459" cy="4363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02309" y="5684430"/>
                <a:ext cx="186179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FF0000"/>
                    </a:solidFill>
                  </a:rPr>
                  <a:t>e.g.   3 </a:t>
                </a:r>
                <a:r>
                  <a:rPr lang="en-US" sz="1400" i="1" dirty="0">
                    <a:solidFill>
                      <a:srgbClr val="FF0000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1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400" dirty="0">
                    <a:solidFill>
                      <a:srgbClr val="FF0000"/>
                    </a:solidFill>
                  </a:rPr>
                  <a:t>3        9</a:t>
                </a:r>
                <a:r>
                  <a:rPr lang="en-US" sz="1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2309" y="5684430"/>
                <a:ext cx="1861795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980" t="-1961" b="-19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 bwMode="auto">
          <a:xfrm>
            <a:off x="11208568" y="5838293"/>
            <a:ext cx="177447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14"/>
          <p:cNvSpPr/>
          <p:nvPr/>
        </p:nvSpPr>
        <p:spPr bwMode="auto">
          <a:xfrm>
            <a:off x="9857131" y="5654635"/>
            <a:ext cx="1872208" cy="36736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8470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505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2727" y="860097"/>
            <a:ext cx="96453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     So to be absolutely clear!! ...</a:t>
            </a:r>
          </a:p>
          <a:p>
            <a:pPr algn="ctr"/>
            <a:endParaRPr lang="en-GB" sz="2400" dirty="0"/>
          </a:p>
          <a:p>
            <a:r>
              <a:rPr lang="en-GB" sz="2400" dirty="0"/>
              <a:t>	For a function:</a:t>
            </a:r>
          </a:p>
          <a:p>
            <a:r>
              <a:rPr lang="en-GB" sz="2400" dirty="0"/>
              <a:t>	</a:t>
            </a:r>
            <a:r>
              <a:rPr lang="en-GB" sz="2400" i="1" dirty="0"/>
              <a:t>One</a:t>
            </a:r>
            <a:r>
              <a:rPr lang="en-GB" sz="2400" dirty="0"/>
              <a:t> input can lead to </a:t>
            </a:r>
            <a:r>
              <a:rPr lang="en-GB" sz="2400" i="1" dirty="0"/>
              <a:t>one</a:t>
            </a:r>
            <a:r>
              <a:rPr lang="en-GB" sz="2400" dirty="0"/>
              <a:t> output.</a:t>
            </a:r>
          </a:p>
          <a:p>
            <a:r>
              <a:rPr lang="en-GB" sz="2400" dirty="0"/>
              <a:t>	This is called a 1 : 1 mapping.</a:t>
            </a:r>
          </a:p>
          <a:p>
            <a:r>
              <a:rPr lang="en-GB" sz="2400" dirty="0"/>
              <a:t>	For example: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89974" y="3277802"/>
            <a:ext cx="5862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Or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789974" y="3899453"/>
            <a:ext cx="92890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/>
              <a:t>Different </a:t>
            </a:r>
            <a:r>
              <a:rPr lang="en-GB" sz="2400" dirty="0"/>
              <a:t>input values </a:t>
            </a:r>
            <a:r>
              <a:rPr lang="en-GB" sz="2400" i="1" dirty="0"/>
              <a:t>can</a:t>
            </a:r>
            <a:r>
              <a:rPr lang="en-GB" sz="2400" dirty="0"/>
              <a:t> lead to </a:t>
            </a:r>
          </a:p>
          <a:p>
            <a:r>
              <a:rPr lang="en-GB" sz="2400" dirty="0"/>
              <a:t>the same output value.</a:t>
            </a:r>
          </a:p>
          <a:p>
            <a:r>
              <a:rPr lang="en-GB" sz="2400" dirty="0"/>
              <a:t>This is an 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2400" dirty="0"/>
              <a:t> : 1 mapping.</a:t>
            </a:r>
          </a:p>
          <a:p>
            <a:endParaRPr lang="en-GB" sz="2400" dirty="0"/>
          </a:p>
          <a:p>
            <a:r>
              <a:rPr lang="en-GB" sz="2400" dirty="0"/>
              <a:t>But: a function </a:t>
            </a:r>
            <a:r>
              <a:rPr lang="en-GB" sz="2400" i="1" dirty="0"/>
              <a:t>can not </a:t>
            </a:r>
            <a:r>
              <a:rPr lang="en-GB" sz="2400" dirty="0"/>
              <a:t>have an input value</a:t>
            </a:r>
          </a:p>
          <a:p>
            <a:r>
              <a:rPr lang="en-GB" sz="2400" dirty="0"/>
              <a:t>mapping to more than one output.</a:t>
            </a:r>
          </a:p>
          <a:p>
            <a:r>
              <a:rPr lang="en-GB" sz="2400" dirty="0"/>
              <a:t>It</a:t>
            </a:r>
            <a:r>
              <a:rPr lang="en-GB" sz="2400" i="1" dirty="0"/>
              <a:t> cannot </a:t>
            </a:r>
            <a:r>
              <a:rPr lang="en-GB" sz="2400" dirty="0"/>
              <a:t>be a 1 :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2400" dirty="0"/>
              <a:t> mapping or an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2400" dirty="0"/>
              <a:t> :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400" dirty="0"/>
              <a:t> mapping.</a:t>
            </a:r>
            <a:endParaRPr lang="en-US" sz="24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453" y="872467"/>
            <a:ext cx="1800200" cy="30269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3689580"/>
            <a:ext cx="2013630" cy="303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753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" y="54227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2727" y="860097"/>
            <a:ext cx="9645335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</a:t>
            </a:r>
            <a:r>
              <a:rPr lang="en-GB" sz="2400" b="1" dirty="0"/>
              <a:t>vertical line test </a:t>
            </a:r>
            <a:r>
              <a:rPr lang="en-GB" sz="2400" dirty="0"/>
              <a:t>is a good way to decide </a:t>
            </a:r>
          </a:p>
          <a:p>
            <a:pPr algn="ctr">
              <a:spcAft>
                <a:spcPts val="600"/>
              </a:spcAft>
            </a:pPr>
            <a:r>
              <a:rPr lang="en-GB" sz="2400" dirty="0"/>
              <a:t>whether a relationship is a function.</a:t>
            </a:r>
          </a:p>
          <a:p>
            <a:pPr algn="ctr"/>
            <a:r>
              <a:rPr lang="en-GB" sz="2400" dirty="0"/>
              <a:t>If you graphically plot a relationship you can decide whether a </a:t>
            </a:r>
          </a:p>
          <a:p>
            <a:pPr algn="ctr"/>
            <a:r>
              <a:rPr lang="en-GB" sz="2400" dirty="0"/>
              <a:t>relationship is a function by drawing vertical lines.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5114" y="2699256"/>
            <a:ext cx="8856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If you can draw a vertical line that crosses the graph in more than one place then the relation is </a:t>
            </a:r>
            <a:r>
              <a:rPr lang="en-GB" sz="2400" i="1" dirty="0"/>
              <a:t>not</a:t>
            </a:r>
            <a:r>
              <a:rPr lang="en-GB" sz="2400" dirty="0"/>
              <a:t> a function.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555114" y="3722808"/>
            <a:ext cx="9289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For example, the graph of a circle does </a:t>
            </a:r>
            <a:r>
              <a:rPr lang="en-GB" sz="2400" i="1" dirty="0"/>
              <a:t>not</a:t>
            </a:r>
            <a:r>
              <a:rPr lang="en-GB" sz="2400" dirty="0"/>
              <a:t> show a function.</a:t>
            </a:r>
            <a:endParaRPr lang="en-GB" sz="2400" i="1" dirty="0"/>
          </a:p>
          <a:p>
            <a:endParaRPr lang="en-GB" sz="2400" i="1" dirty="0"/>
          </a:p>
        </p:txBody>
      </p:sp>
      <p:sp>
        <p:nvSpPr>
          <p:cNvPr id="3" name="Oval 2"/>
          <p:cNvSpPr/>
          <p:nvPr/>
        </p:nvSpPr>
        <p:spPr bwMode="auto">
          <a:xfrm>
            <a:off x="6464720" y="4553805"/>
            <a:ext cx="1287463" cy="1293051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6816080" y="4221088"/>
            <a:ext cx="0" cy="216024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10653" y="4415968"/>
                <a:ext cx="4379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653" y="4415968"/>
                <a:ext cx="437940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597110" y="5541515"/>
                <a:ext cx="43794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110" y="5541515"/>
                <a:ext cx="437940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8001184" y="5415726"/>
            <a:ext cx="40174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 single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/>
              <a:t>-value would </a:t>
            </a:r>
          </a:p>
          <a:p>
            <a:r>
              <a:rPr lang="en-US" sz="2400" dirty="0"/>
              <a:t>map to </a:t>
            </a:r>
            <a:r>
              <a:rPr lang="en-US" sz="2400" i="1" dirty="0"/>
              <a:t>more</a:t>
            </a:r>
            <a:r>
              <a:rPr lang="en-US" sz="2400" dirty="0"/>
              <a:t> than </a:t>
            </a:r>
            <a:r>
              <a:rPr lang="en-US" sz="2400"/>
              <a:t>1 </a:t>
            </a:r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i="1"/>
              <a:t>-</a:t>
            </a:r>
            <a:r>
              <a:rPr lang="en-US" sz="2400"/>
              <a:t>value</a:t>
            </a:r>
            <a:r>
              <a:rPr lang="en-US" sz="2400" dirty="0"/>
              <a:t>.</a:t>
            </a:r>
          </a:p>
          <a:p>
            <a:r>
              <a:rPr lang="en-US" sz="2400" dirty="0"/>
              <a:t>This is</a:t>
            </a:r>
            <a:r>
              <a:rPr lang="en-US" sz="2400" i="1" dirty="0"/>
              <a:t> not </a:t>
            </a:r>
            <a:r>
              <a:rPr lang="en-US" sz="2400" dirty="0"/>
              <a:t>a function.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7971153" y="5331815"/>
            <a:ext cx="3909606" cy="136815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0574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/>
      <p:bldP spid="16" grpId="0"/>
      <p:bldP spid="20" grpId="0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Functions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G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G4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G4.1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2727" y="860097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Are these functions?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47168" y="1321762"/>
                <a:ext cx="8856452" cy="99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900"/>
                  </a:spcAft>
                </a:pPr>
                <a:r>
                  <a:rPr lang="en-GB" sz="2400" dirty="0"/>
                  <a:t>2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3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1</m:t>
                    </m:r>
                  </m:oMath>
                </a14:m>
                <a:endParaRPr lang="en-GB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400" i="1" baseline="30000" dirty="0"/>
                        <m:t>2</m:t>
                      </m:r>
                      <m:r>
                        <a:rPr lang="en-GB" sz="2400" b="0" i="1" smtClean="0">
                          <a:latin typeface="Cambria Math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1</m:t>
                      </m:r>
                      <m:r>
                        <m:rPr>
                          <m:nor/>
                        </m:rPr>
                        <a:rPr lang="en-GB" sz="2400" dirty="0" smtClean="0"/>
                        <m:t>6</m:t>
                      </m:r>
                      <m:r>
                        <a:rPr lang="en-GB" sz="2400" i="1" smtClean="0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9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168" y="1321762"/>
                <a:ext cx="8856452" cy="991490"/>
              </a:xfrm>
              <a:prstGeom prst="rect">
                <a:avLst/>
              </a:prstGeom>
              <a:blipFill rotWithShape="1">
                <a:blip r:embed="rId3"/>
                <a:stretch>
                  <a:fillRect t="-43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100583" y="2583579"/>
            <a:ext cx="9289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 other words, can these be solved to give a unique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dirty="0"/>
              <a:t> value?</a:t>
            </a:r>
            <a:endParaRPr lang="en-GB" sz="24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28505" y="3345349"/>
            <a:ext cx="4249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Yes this is a function.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It </a:t>
            </a:r>
            <a:r>
              <a:rPr lang="en-GB" sz="2400" i="1" dirty="0">
                <a:solidFill>
                  <a:srgbClr val="FF0000"/>
                </a:solidFill>
              </a:rPr>
              <a:t>can</a:t>
            </a:r>
            <a:r>
              <a:rPr lang="en-GB" sz="2400" dirty="0">
                <a:solidFill>
                  <a:srgbClr val="FF0000"/>
                </a:solidFill>
              </a:rPr>
              <a:t> be solved for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a unique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y.</a:t>
            </a:r>
            <a:endParaRPr lang="en-US" sz="2400" dirty="0">
              <a:solidFill>
                <a:srgbClr val="FF0000"/>
              </a:solidFill>
              <a:latin typeface="Times" pitchFamily="2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655217" y="3353346"/>
            <a:ext cx="3600398" cy="118433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52727" y="4785163"/>
                <a:ext cx="4392488" cy="1286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Times" pitchFamily="2" charset="0"/>
                  </a:rPr>
                  <a:t>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US" sz="2400" i="1" baseline="30000" dirty="0" smtClean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16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9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	</m:t>
                    </m:r>
                  </m:oMath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400" i="1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9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b="0" i="1" smtClean="0">
                          <a:latin typeface="Cambria Math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16</m:t>
                      </m:r>
                    </m:oMath>
                  </m:oMathPara>
                </a14:m>
                <a:endParaRPr lang="en-US" sz="2400" dirty="0"/>
              </a:p>
              <a:p>
                <a:r>
                  <a:rPr lang="en-GB" sz="2400" dirty="0"/>
                  <a:t> 	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is-IS" sz="2400" i="1" dirty="0">
                        <a:latin typeface="Cambria Math" charset="0"/>
                        <a:ea typeface="Cambria Math" charset="0"/>
                        <a:cs typeface="Cambria Math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is-IS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dirty="0"/>
                          <m:t>9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a:rPr lang="en-GB" sz="2400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16</m:t>
                        </m:r>
                      </m:e>
                    </m:ra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727" y="4785163"/>
                <a:ext cx="4392488" cy="12863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38187" y="3105693"/>
                <a:ext cx="3816424" cy="1486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2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3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 smtClean="0"/>
                      <m:t>1</m:t>
                    </m:r>
                  </m:oMath>
                </a14:m>
                <a:endParaRPr lang="en-GB" sz="2400" dirty="0"/>
              </a:p>
              <a:p>
                <a:pPr algn="ctr"/>
                <a:r>
                  <a:rPr lang="en-GB" sz="2400" dirty="0"/>
                  <a:t>		        2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1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	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endParaRPr lang="en-GB" sz="2400" dirty="0">
                  <a:latin typeface="Times" pitchFamily="2" charset="0"/>
                </a:endParaRPr>
              </a:p>
              <a:p>
                <a:pPr algn="ctr"/>
                <a:r>
                  <a:rPr lang="en-GB" sz="2400" dirty="0"/>
                  <a:t>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1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/>
                          <m:t>2</m:t>
                        </m:r>
                      </m:den>
                    </m:f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endParaRPr lang="en-GB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187" y="3105693"/>
                <a:ext cx="3816424" cy="1486048"/>
              </a:xfrm>
              <a:prstGeom prst="rect">
                <a:avLst/>
              </a:prstGeom>
              <a:blipFill rotWithShape="1">
                <a:blip r:embed="rId5"/>
                <a:stretch>
                  <a:fillRect t="-2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745215" y="4842321"/>
            <a:ext cx="3443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No this is </a:t>
            </a:r>
            <a:r>
              <a:rPr lang="en-GB" sz="2400" i="1" dirty="0">
                <a:solidFill>
                  <a:srgbClr val="FF0000"/>
                </a:solidFill>
              </a:rPr>
              <a:t>not</a:t>
            </a:r>
            <a:r>
              <a:rPr lang="en-GB" sz="2400" dirty="0">
                <a:solidFill>
                  <a:srgbClr val="FF0000"/>
                </a:solidFill>
              </a:rPr>
              <a:t> a function.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It </a:t>
            </a:r>
            <a:r>
              <a:rPr lang="en-GB" sz="2400" i="1" dirty="0">
                <a:solidFill>
                  <a:srgbClr val="FF0000"/>
                </a:solidFill>
              </a:rPr>
              <a:t>cannot </a:t>
            </a:r>
            <a:r>
              <a:rPr lang="en-GB" sz="2400" dirty="0">
                <a:solidFill>
                  <a:srgbClr val="FF0000"/>
                </a:solidFill>
              </a:rPr>
              <a:t>be solved for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a unique </a:t>
            </a:r>
            <a:r>
              <a:rPr lang="en-GB" sz="2400" i="1" dirty="0">
                <a:solidFill>
                  <a:srgbClr val="FF0000"/>
                </a:solidFill>
                <a:latin typeface="Times" pitchFamily="2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.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6655217" y="4855793"/>
            <a:ext cx="3600399" cy="118433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42659" y="5951004"/>
                <a:ext cx="2383345" cy="545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a:rPr lang="en-GB" sz="2400" b="0" i="1" dirty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is-IS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GB" sz="2400" dirty="0"/>
                            <m:t>9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16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659" y="5951004"/>
                <a:ext cx="2383345" cy="54553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00286" y="5987152"/>
                <a:ext cx="2818528" cy="5025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and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/>
                      </a:rPr>
                      <m:t> 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a:rPr lang="en-GB" sz="2400" b="0" i="1" smtClean="0">
                        <a:latin typeface="Cambria Math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is-IS" sz="24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GB" sz="2400" dirty="0"/>
                          <m:t>9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a:rPr lang="en-GB" sz="2400" i="1">
                            <a:latin typeface="Cambria Math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16</m:t>
                        </m:r>
                      </m:e>
                    </m:ra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286" y="5987152"/>
                <a:ext cx="2818528" cy="502573"/>
              </a:xfrm>
              <a:prstGeom prst="rect">
                <a:avLst/>
              </a:prstGeom>
              <a:blipFill rotWithShape="1">
                <a:blip r:embed="rId7"/>
                <a:stretch>
                  <a:fillRect l="-3240" t="-1205" b="-265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073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9" grpId="0"/>
      <p:bldP spid="17" grpId="0" animBg="1"/>
      <p:bldP spid="11" grpId="0"/>
      <p:bldP spid="18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D26DF9-5106-4408-AEB8-21B8AFA51FB3}">
  <ds:schemaRefs>
    <ds:schemaRef ds:uri="http://purl.org/dc/terms/"/>
    <ds:schemaRef ds:uri="http://schemas.microsoft.com/office/2006/documentManagement/types"/>
    <ds:schemaRef ds:uri="f7b00057-f5aa-46f4-8410-da255f325540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ee75292-5076-4fcc-bc52-dcc75444814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43657</TotalTime>
  <Words>4283</Words>
  <Application>Microsoft Macintosh PowerPoint</Application>
  <PresentationFormat>Widescreen</PresentationFormat>
  <Paragraphs>581</Paragraphs>
  <Slides>31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Cambria Math</vt:lpstr>
      <vt:lpstr>Times</vt:lpstr>
      <vt:lpstr>Times New Roman</vt:lpstr>
      <vt:lpstr>Alapértelmezett terv</vt:lpstr>
      <vt:lpstr>1_Alapértelmezett terv</vt:lpstr>
      <vt:lpstr>TSST Strand G UNIT G4: Functions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David Burghes</cp:lastModifiedBy>
  <cp:revision>956</cp:revision>
  <cp:lastPrinted>2016-10-17T08:47:54Z</cp:lastPrinted>
  <dcterms:created xsi:type="dcterms:W3CDTF">2012-10-10T19:07:13Z</dcterms:created>
  <dcterms:modified xsi:type="dcterms:W3CDTF">2021-04-14T20:30:13Z</dcterms:modified>
</cp:coreProperties>
</file>