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4916" r:id="rId5"/>
  </p:sldMasterIdLst>
  <p:notesMasterIdLst>
    <p:notesMasterId r:id="rId43"/>
  </p:notesMasterIdLst>
  <p:handoutMasterIdLst>
    <p:handoutMasterId r:id="rId44"/>
  </p:handoutMasterIdLst>
  <p:sldIdLst>
    <p:sldId id="355" r:id="rId6"/>
    <p:sldId id="283" r:id="rId7"/>
    <p:sldId id="356" r:id="rId8"/>
    <p:sldId id="360" r:id="rId9"/>
    <p:sldId id="498" r:id="rId10"/>
    <p:sldId id="499" r:id="rId11"/>
    <p:sldId id="366" r:id="rId12"/>
    <p:sldId id="541" r:id="rId13"/>
    <p:sldId id="502" r:id="rId14"/>
    <p:sldId id="504" r:id="rId15"/>
    <p:sldId id="372" r:id="rId16"/>
    <p:sldId id="505" r:id="rId17"/>
    <p:sldId id="542" r:id="rId18"/>
    <p:sldId id="386" r:id="rId19"/>
    <p:sldId id="506" r:id="rId20"/>
    <p:sldId id="484" r:id="rId21"/>
    <p:sldId id="508" r:id="rId22"/>
    <p:sldId id="509" r:id="rId23"/>
    <p:sldId id="511" r:id="rId24"/>
    <p:sldId id="510" r:id="rId25"/>
    <p:sldId id="514" r:id="rId26"/>
    <p:sldId id="543" r:id="rId27"/>
    <p:sldId id="443" r:id="rId28"/>
    <p:sldId id="515" r:id="rId29"/>
    <p:sldId id="522" r:id="rId30"/>
    <p:sldId id="523" r:id="rId31"/>
    <p:sldId id="524" r:id="rId32"/>
    <p:sldId id="525" r:id="rId33"/>
    <p:sldId id="520" r:id="rId34"/>
    <p:sldId id="529" r:id="rId35"/>
    <p:sldId id="544" r:id="rId36"/>
    <p:sldId id="530" r:id="rId37"/>
    <p:sldId id="538" r:id="rId38"/>
    <p:sldId id="539" r:id="rId39"/>
    <p:sldId id="540" r:id="rId40"/>
    <p:sldId id="536" r:id="rId41"/>
    <p:sldId id="545" r:id="rId42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ville Davies" initials="ND" lastIdx="3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97" autoAdjust="0"/>
    <p:restoredTop sz="94656"/>
  </p:normalViewPr>
  <p:slideViewPr>
    <p:cSldViewPr>
      <p:cViewPr varScale="1">
        <p:scale>
          <a:sx n="65" d="100"/>
          <a:sy n="65" d="100"/>
        </p:scale>
        <p:origin x="900" y="48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1/29/2021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0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368342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424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74587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9424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9431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05112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99563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2397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34154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5849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75135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122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6432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72741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1319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05560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10566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66230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76383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6028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54321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47811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459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90521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7846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234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887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4966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945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076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6787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08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443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6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50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728916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6632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073059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355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04386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79562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64172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18161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8415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149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17" r:id="rId1"/>
    <p:sldLayoutId id="2147484918" r:id="rId2"/>
    <p:sldLayoutId id="2147484919" r:id="rId3"/>
    <p:sldLayoutId id="2147484920" r:id="rId4"/>
    <p:sldLayoutId id="2147484921" r:id="rId5"/>
    <p:sldLayoutId id="2147484922" r:id="rId6"/>
    <p:sldLayoutId id="2147484923" r:id="rId7"/>
    <p:sldLayoutId id="2147484924" r:id="rId8"/>
    <p:sldLayoutId id="2147484925" r:id="rId9"/>
    <p:sldLayoutId id="2147484926" r:id="rId10"/>
    <p:sldLayoutId id="2147484927" r:id="rId11"/>
    <p:sldLayoutId id="2147484928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H1/skeh1s2.html" TargetMode="Externa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2.png"/><Relationship Id="rId7" Type="http://schemas.openxmlformats.org/officeDocument/2006/relationships/image" Target="../media/image4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5" Type="http://schemas.openxmlformats.org/officeDocument/2006/relationships/image" Target="../media/image55.png"/><Relationship Id="rId4" Type="http://schemas.openxmlformats.org/officeDocument/2006/relationships/image" Target="../media/image400.png"/><Relationship Id="rId9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460.png"/><Relationship Id="rId10" Type="http://schemas.openxmlformats.org/officeDocument/2006/relationships/image" Target="../media/image64.png"/><Relationship Id="rId4" Type="http://schemas.openxmlformats.org/officeDocument/2006/relationships/image" Target="../media/image430.png"/><Relationship Id="rId9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65.png"/><Relationship Id="rId4" Type="http://schemas.openxmlformats.org/officeDocument/2006/relationships/image" Target="../media/image5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0.png"/><Relationship Id="rId5" Type="http://schemas.openxmlformats.org/officeDocument/2006/relationships/image" Target="../media/image480.png"/><Relationship Id="rId4" Type="http://schemas.openxmlformats.org/officeDocument/2006/relationships/image" Target="../media/image4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2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2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69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H1/skeh1s3.html" TargetMode="Externa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0.png"/><Relationship Id="rId3" Type="http://schemas.openxmlformats.org/officeDocument/2006/relationships/image" Target="../media/image2.png"/><Relationship Id="rId7" Type="http://schemas.openxmlformats.org/officeDocument/2006/relationships/image" Target="../media/image7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png"/><Relationship Id="rId5" Type="http://schemas.openxmlformats.org/officeDocument/2006/relationships/image" Target="../media/image76.png"/><Relationship Id="rId10" Type="http://schemas.openxmlformats.org/officeDocument/2006/relationships/image" Target="../media/image760.png"/><Relationship Id="rId4" Type="http://schemas.openxmlformats.org/officeDocument/2006/relationships/image" Target="../media/image77.png"/><Relationship Id="rId9" Type="http://schemas.openxmlformats.org/officeDocument/2006/relationships/image" Target="../media/image74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0.png"/><Relationship Id="rId3" Type="http://schemas.openxmlformats.org/officeDocument/2006/relationships/image" Target="../media/image2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png"/><Relationship Id="rId5" Type="http://schemas.openxmlformats.org/officeDocument/2006/relationships/image" Target="../media/image771.png"/><Relationship Id="rId4" Type="http://schemas.openxmlformats.org/officeDocument/2006/relationships/image" Target="../media/image710.png"/><Relationship Id="rId9" Type="http://schemas.openxmlformats.org/officeDocument/2006/relationships/image" Target="../media/image7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2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770.png"/><Relationship Id="rId9" Type="http://schemas.openxmlformats.org/officeDocument/2006/relationships/image" Target="../media/image8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2.png"/><Relationship Id="rId7" Type="http://schemas.openxmlformats.org/officeDocument/2006/relationships/image" Target="../media/image8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70.png"/><Relationship Id="rId5" Type="http://schemas.openxmlformats.org/officeDocument/2006/relationships/image" Target="../media/image860.png"/><Relationship Id="rId10" Type="http://schemas.openxmlformats.org/officeDocument/2006/relationships/image" Target="../media/image89.png"/><Relationship Id="rId4" Type="http://schemas.openxmlformats.org/officeDocument/2006/relationships/image" Target="../media/image830.png"/><Relationship Id="rId9" Type="http://schemas.openxmlformats.org/officeDocument/2006/relationships/image" Target="../media/image8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2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7.png"/><Relationship Id="rId5" Type="http://schemas.openxmlformats.org/officeDocument/2006/relationships/image" Target="../media/image90.png"/><Relationship Id="rId4" Type="http://schemas.openxmlformats.org/officeDocument/2006/relationships/image" Target="../media/image9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2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10.png"/><Relationship Id="rId9" Type="http://schemas.openxmlformats.org/officeDocument/2006/relationships/image" Target="../media/image10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2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1.png"/><Relationship Id="rId5" Type="http://schemas.openxmlformats.org/officeDocument/2006/relationships/image" Target="../media/image105.png"/><Relationship Id="rId10" Type="http://schemas.openxmlformats.org/officeDocument/2006/relationships/image" Target="../media/image1090.png"/><Relationship Id="rId4" Type="http://schemas.openxmlformats.org/officeDocument/2006/relationships/image" Target="../media/image104.png"/><Relationship Id="rId9" Type="http://schemas.openxmlformats.org/officeDocument/2006/relationships/image" Target="../media/image10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H1/skeh1s4.html" TargetMode="Externa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2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0.png"/><Relationship Id="rId3" Type="http://schemas.openxmlformats.org/officeDocument/2006/relationships/image" Target="../media/image2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80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8.png"/><Relationship Id="rId5" Type="http://schemas.openxmlformats.org/officeDocument/2006/relationships/image" Target="../media/image116.png"/><Relationship Id="rId4" Type="http://schemas.openxmlformats.org/officeDocument/2006/relationships/image" Target="../media/image1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1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2.pn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6.png"/><Relationship Id="rId5" Type="http://schemas.openxmlformats.org/officeDocument/2006/relationships/image" Target="../media/image124.png"/><Relationship Id="rId4" Type="http://schemas.openxmlformats.org/officeDocument/2006/relationships/image" Target="../media/image12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H1/skeh1s5.html" TargetMode="Externa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openxmlformats.org/officeDocument/2006/relationships/image" Target="../media/image30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H1/skeh1s1.html" TargetMode="Externa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5301208"/>
            <a:ext cx="11593288" cy="1325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3600" b="1" dirty="0" smtClean="0"/>
              <a:t>TSST Strand H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en-GB" sz="3600" b="1" dirty="0" smtClean="0"/>
              <a:t>UNIT H1: </a:t>
            </a:r>
            <a:r>
              <a:rPr lang="en-GB" sz="3600" b="1" dirty="0"/>
              <a:t>Angles and Symmetry</a:t>
            </a:r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72682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Line Symmetry and Reflection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H1.2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07260" y="612472"/>
            <a:ext cx="96825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Shapes have </a:t>
            </a:r>
            <a:r>
              <a:rPr lang="en-GB" sz="2400" i="1" dirty="0"/>
              <a:t>line symmetry </a:t>
            </a:r>
            <a:r>
              <a:rPr lang="en-GB" sz="2400" dirty="0"/>
              <a:t>if a mirror could be placed so that one side is an exact reflection of the other. These imaginary 'mirror lines' are shown by dotted lines in the diagrams below.</a:t>
            </a:r>
          </a:p>
        </p:txBody>
      </p:sp>
      <p:sp>
        <p:nvSpPr>
          <p:cNvPr id="8" name="Rectangle 7"/>
          <p:cNvSpPr/>
          <p:nvPr/>
        </p:nvSpPr>
        <p:spPr>
          <a:xfrm>
            <a:off x="3088085" y="4943899"/>
            <a:ext cx="34399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This shape has 2 lines of symmetry.</a:t>
            </a:r>
          </a:p>
        </p:txBody>
      </p:sp>
      <p:sp>
        <p:nvSpPr>
          <p:cNvPr id="5" name="Rectangle 4"/>
          <p:cNvSpPr/>
          <p:nvPr/>
        </p:nvSpPr>
        <p:spPr>
          <a:xfrm>
            <a:off x="7589676" y="4943898"/>
            <a:ext cx="34028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This shape has 4 lines of symmetry.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069" y="2447570"/>
            <a:ext cx="1953003" cy="18615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4230" y="2447570"/>
            <a:ext cx="1979243" cy="186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6172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72682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Line and Rotational Symmetry: Example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9135" y="99309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2188125" y="607141"/>
            <a:ext cx="21605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1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11925" y="1062168"/>
            <a:ext cx="53962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For the given shape, state:</a:t>
            </a:r>
          </a:p>
          <a:p>
            <a:r>
              <a:rPr lang="en-GB" sz="2400" dirty="0"/>
              <a:t>a) the number of lines of symmetry,</a:t>
            </a:r>
          </a:p>
          <a:p>
            <a:r>
              <a:rPr lang="en-GB" sz="2400" dirty="0">
                <a:solidFill>
                  <a:prstClr val="black"/>
                </a:solidFill>
              </a:rPr>
              <a:t>b) the order of rotational symmetry.</a:t>
            </a:r>
          </a:p>
          <a:p>
            <a:endParaRPr lang="en-GB" sz="2400" dirty="0"/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207260" y="2427675"/>
            <a:ext cx="21605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841590" y="5224684"/>
            <a:ext cx="631583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b) There is rotational symmetry with order </a:t>
            </a:r>
            <a:r>
              <a:rPr lang="en-GB" sz="2400" dirty="0" smtClean="0">
                <a:solidFill>
                  <a:srgbClr val="FF0000"/>
                </a:solidFill>
              </a:rPr>
              <a:t>3</a:t>
            </a:r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because the point marked A could be rotated</a:t>
            </a:r>
          </a:p>
          <a:p>
            <a:r>
              <a:rPr lang="en-GB" sz="2400" dirty="0">
                <a:solidFill>
                  <a:srgbClr val="FF0000"/>
                </a:solidFill>
              </a:rPr>
              <a:t>to A' then to A'' and fit exactly over its original</a:t>
            </a:r>
          </a:p>
          <a:p>
            <a:r>
              <a:rPr lang="en-GB" sz="2400" dirty="0">
                <a:solidFill>
                  <a:srgbClr val="FF0000"/>
                </a:solidFill>
              </a:rPr>
              <a:t>shape at each of these points.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8967" y="759627"/>
            <a:ext cx="2240408" cy="19458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1814" y="3088300"/>
            <a:ext cx="2088232" cy="194585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5091" y="3128228"/>
            <a:ext cx="2244415" cy="1865996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207260" y="5224684"/>
            <a:ext cx="3901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a) There are 3 lines of </a:t>
            </a:r>
            <a:r>
              <a:rPr lang="en-GB" sz="2400" dirty="0" smtClean="0">
                <a:solidFill>
                  <a:srgbClr val="FF0000"/>
                </a:solidFill>
              </a:rPr>
              <a:t>symmetry, </a:t>
            </a:r>
            <a:r>
              <a:rPr lang="en-GB" sz="2400" dirty="0">
                <a:solidFill>
                  <a:srgbClr val="FF0000"/>
                </a:solidFill>
              </a:rPr>
              <a:t>as shown.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33865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72682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H1.2</a:t>
            </a:r>
            <a:r>
              <a:rPr lang="en-US" altLang="en-US" sz="2800" b="1" dirty="0"/>
              <a:t>: 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6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185416" y="1412776"/>
            <a:ext cx="9665242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Which </a:t>
            </a:r>
            <a:r>
              <a:rPr lang="en-GB" sz="2400" dirty="0"/>
              <a:t>of the shapes below have</a:t>
            </a:r>
          </a:p>
          <a:p>
            <a:pPr marL="457200" indent="-457200">
              <a:spcAft>
                <a:spcPts val="600"/>
              </a:spcAft>
              <a:buAutoNum type="alphaLcParenR"/>
            </a:pPr>
            <a:r>
              <a:rPr lang="en-GB" sz="2400" dirty="0"/>
              <a:t>line symmetry		b) rotational symmetry?</a:t>
            </a:r>
          </a:p>
          <a:p>
            <a:pPr>
              <a:spcAft>
                <a:spcPts val="600"/>
              </a:spcAft>
            </a:pPr>
            <a:r>
              <a:rPr lang="en-GB" sz="2400" dirty="0"/>
              <a:t>For line symmetry, copy the shape and draw in the mirror lines.</a:t>
            </a:r>
          </a:p>
          <a:p>
            <a:r>
              <a:rPr lang="en-GB" sz="2400" dirty="0"/>
              <a:t>For rotational symmetry state the order.</a:t>
            </a:r>
          </a:p>
        </p:txBody>
      </p:sp>
      <p:sp>
        <p:nvSpPr>
          <p:cNvPr id="9" name="Rectangle 8"/>
          <p:cNvSpPr/>
          <p:nvPr/>
        </p:nvSpPr>
        <p:spPr>
          <a:xfrm>
            <a:off x="2207260" y="653307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7197" y="3202648"/>
            <a:ext cx="2048676" cy="20767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9889" y="3235990"/>
            <a:ext cx="2078122" cy="207812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72682" y="3073067"/>
            <a:ext cx="78837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</a:rPr>
              <a:t>A						  	B							C		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2207260" y="5877272"/>
            <a:ext cx="99847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arenR"/>
              <a:tabLst>
                <a:tab pos="3546475" algn="l"/>
                <a:tab pos="6797675" algn="l"/>
              </a:tabLst>
            </a:pPr>
            <a:r>
              <a:rPr lang="en-GB" altLang="en-US" sz="2400" dirty="0">
                <a:solidFill>
                  <a:srgbClr val="FF0000"/>
                </a:solidFill>
              </a:rPr>
              <a:t>A </a:t>
            </a:r>
            <a:r>
              <a:rPr lang="en-GB" altLang="en-US" sz="2400" dirty="0" smtClean="0">
                <a:solidFill>
                  <a:srgbClr val="FF0000"/>
                </a:solidFill>
              </a:rPr>
              <a:t>- </a:t>
            </a:r>
            <a:r>
              <a:rPr lang="en-GB" altLang="en-US" sz="2400" dirty="0">
                <a:solidFill>
                  <a:srgbClr val="FF0000"/>
                </a:solidFill>
              </a:rPr>
              <a:t>4 lines,	B - no lines, 	G - 2 lines</a:t>
            </a:r>
            <a:endParaRPr lang="en-GB" altLang="en-US" dirty="0"/>
          </a:p>
          <a:p>
            <a:pPr marL="457200" indent="-457200">
              <a:buAutoNum type="alphaLcParenR"/>
              <a:tabLst>
                <a:tab pos="3546475" algn="l"/>
                <a:tab pos="6797675" algn="l"/>
              </a:tabLst>
            </a:pPr>
            <a:r>
              <a:rPr lang="en-GB" altLang="en-US" sz="2400" dirty="0">
                <a:solidFill>
                  <a:srgbClr val="FF0000"/>
                </a:solidFill>
              </a:rPr>
              <a:t>A - order 4, 	B - order 3, 	G - order 2</a:t>
            </a: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2207260" y="5415607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Answers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7444" y="3235990"/>
            <a:ext cx="2304874" cy="204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6918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6" grpId="0"/>
      <p:bldP spid="8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H1.2: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second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http://szalonta.hu/ske/text/H1/skeh1s2.html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H1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H1.2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48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Angle Geometry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3135" y="9128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H1.3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98673" y="607141"/>
            <a:ext cx="99847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There are a number of important results concerning angles in different shapes, at a point and on a line. In this section the results from the following two slides will be used.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218145" y="1840398"/>
                <a:ext cx="6120834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i="1" dirty="0" smtClean="0"/>
                  <a:t>Angles at a Point</a:t>
                </a:r>
              </a:p>
              <a:p>
                <a:r>
                  <a:rPr lang="en-GB" sz="2400" dirty="0">
                    <a:solidFill>
                      <a:schemeClr val="tx1"/>
                    </a:solidFill>
                  </a:rPr>
                  <a:t>The angles at a point will always add up to </a:t>
                </a:r>
                <a:r>
                  <a:rPr lang="en-GB" sz="2400" dirty="0"/>
                  <a:t>360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/>
                  <a:t>.</a:t>
                </a:r>
                <a:r>
                  <a:rPr lang="en-GB" sz="2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GB" sz="2400" dirty="0" smtClean="0">
                    <a:solidFill>
                      <a:schemeClr val="tx1"/>
                    </a:solidFill>
                  </a:rPr>
                  <a:t>It </a:t>
                </a:r>
                <a:r>
                  <a:rPr lang="en-GB" sz="2400" dirty="0"/>
                  <a:t>does not matter how many angles are formed at the point </a:t>
                </a:r>
                <a:r>
                  <a:rPr lang="en-GB" sz="2400" dirty="0" smtClean="0"/>
                  <a:t>- </a:t>
                </a:r>
                <a:r>
                  <a:rPr lang="en-GB" sz="2400" dirty="0"/>
                  <a:t>their total will always </a:t>
                </a:r>
                <a:r>
                  <a:rPr lang="en-GB" sz="2400" dirty="0" smtClean="0"/>
                  <a:t>be </a:t>
                </a:r>
                <a:r>
                  <a:rPr lang="en-GB" sz="2400" dirty="0"/>
                  <a:t>360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/>
                  <a:t>.</a:t>
                </a:r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8145" y="1840398"/>
                <a:ext cx="6120834" cy="1938992"/>
              </a:xfrm>
              <a:prstGeom prst="rect">
                <a:avLst/>
              </a:prstGeom>
              <a:blipFill rotWithShape="1">
                <a:blip r:embed="rId4"/>
                <a:stretch>
                  <a:fillRect l="-1594" t="-2201" b="-66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234979" y="3828752"/>
                <a:ext cx="4149053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i="1" dirty="0"/>
                  <a:t>Angles on a Line</a:t>
                </a:r>
              </a:p>
              <a:p>
                <a:r>
                  <a:rPr lang="en-GB" sz="2400" dirty="0"/>
                  <a:t>Any angles that form a straight line add up to </a:t>
                </a:r>
                <a:r>
                  <a:rPr lang="en-GB" sz="2400" dirty="0" smtClean="0"/>
                  <a:t>180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/>
                  <a:t>.</a:t>
                </a:r>
                <a:endParaRPr lang="en-GB" sz="2400" dirty="0">
                  <a:solidFill>
                    <a:prstClr val="black"/>
                  </a:solidFill>
                </a:endParaRPr>
              </a:p>
              <a:p>
                <a:r>
                  <a:rPr lang="en-GB" sz="2400" dirty="0" smtClean="0"/>
                  <a:t> </a:t>
                </a:r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4979" y="3828752"/>
                <a:ext cx="4149053" cy="1569660"/>
              </a:xfrm>
              <a:prstGeom prst="rect">
                <a:avLst/>
              </a:prstGeom>
              <a:blipFill rotWithShape="1">
                <a:blip r:embed="rId5"/>
                <a:stretch>
                  <a:fillRect l="-2353" t="-27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384032" y="4013417"/>
                <a:ext cx="597064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i="1" dirty="0"/>
                  <a:t>Angles in a Triangle</a:t>
                </a:r>
              </a:p>
              <a:p>
                <a:r>
                  <a:rPr lang="en-GB" sz="2400" dirty="0"/>
                  <a:t>The angles in any triangle add up to </a:t>
                </a:r>
                <a:r>
                  <a:rPr lang="en-GB" sz="2400" dirty="0" smtClean="0"/>
                  <a:t>180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˚ </m:t>
                    </m:r>
                  </m:oMath>
                </a14:m>
                <a:r>
                  <a:rPr lang="en-GB" sz="2400" dirty="0" smtClean="0"/>
                  <a:t>.</a:t>
                </a:r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4013417"/>
                <a:ext cx="5970646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1531" t="-5109" b="-160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8979" y="1568612"/>
            <a:ext cx="2359700" cy="2382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3592" y="5120310"/>
            <a:ext cx="3473189" cy="16104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01740" y="4989447"/>
            <a:ext cx="2453312" cy="174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455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9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Angle Geometry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238157" y="592162"/>
                <a:ext cx="612083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i="1" dirty="0"/>
                  <a:t>Angles in an Equilateral Triangle</a:t>
                </a:r>
              </a:p>
              <a:p>
                <a:r>
                  <a:rPr lang="en-GB" sz="2400" dirty="0" smtClean="0"/>
                  <a:t>In an equilateral triangle all the angles are 60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˚ </m:t>
                    </m:r>
                  </m:oMath>
                </a14:m>
                <a:r>
                  <a:rPr lang="en-GB" sz="2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GB" sz="2400" dirty="0" smtClean="0"/>
                  <a:t>and </a:t>
                </a:r>
                <a:r>
                  <a:rPr lang="en-GB" sz="2400" dirty="0"/>
                  <a:t>all the sides are the same length. </a:t>
                </a:r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8157" y="592162"/>
                <a:ext cx="6120834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1494" t="-3553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238157" y="2446804"/>
            <a:ext cx="46307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i="1" dirty="0"/>
              <a:t>Angles in an Isosceles Triangle</a:t>
            </a:r>
          </a:p>
          <a:p>
            <a:r>
              <a:rPr lang="en-GB" sz="2400" dirty="0"/>
              <a:t>In an isosceles triangle two sides are the same length</a:t>
            </a:r>
          </a:p>
          <a:p>
            <a:r>
              <a:rPr lang="en-GB" sz="2400" dirty="0"/>
              <a:t>and two angles are the same size.</a:t>
            </a:r>
            <a:endParaRPr lang="en-GB" sz="24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154784" y="3323986"/>
                <a:ext cx="4401331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i="1" dirty="0"/>
                  <a:t>Angles in a Quadrilateral</a:t>
                </a:r>
              </a:p>
              <a:p>
                <a:r>
                  <a:rPr lang="en-GB" sz="2400" dirty="0"/>
                  <a:t>The angles in any quadrilateral add up </a:t>
                </a:r>
                <a:r>
                  <a:rPr lang="en-GB" sz="2400" dirty="0" smtClean="0"/>
                  <a:t>to 360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/>
                  <a:t>.</a:t>
                </a:r>
                <a:endParaRPr lang="en-GB" sz="2400" dirty="0">
                  <a:solidFill>
                    <a:prstClr val="black"/>
                  </a:solidFill>
                </a:endParaRPr>
              </a:p>
              <a:p>
                <a:r>
                  <a:rPr lang="en-GB" sz="2400" dirty="0" smtClean="0"/>
                  <a:t>. </a:t>
                </a:r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4784" y="3323986"/>
                <a:ext cx="4401331" cy="1569660"/>
              </a:xfrm>
              <a:prstGeom prst="rect">
                <a:avLst/>
              </a:prstGeom>
              <a:blipFill rotWithShape="1">
                <a:blip r:embed="rId5"/>
                <a:stretch>
                  <a:fillRect l="-2216" t="-2713" r="-2909" b="-81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4312" y="777438"/>
            <a:ext cx="2505223" cy="22307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8638" y="4155708"/>
            <a:ext cx="2149768" cy="25128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4043" y="4505049"/>
            <a:ext cx="3042814" cy="21634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D12C61-D0B7-FE46-9F72-450A5E5106D9}"/>
              </a:ext>
            </a:extLst>
          </p:cNvPr>
          <p:cNvSpPr txBox="1"/>
          <p:nvPr/>
        </p:nvSpPr>
        <p:spPr>
          <a:xfrm>
            <a:off x="2533699" y="1922988"/>
            <a:ext cx="6514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Note that the tick marks mean lines of equal length</a:t>
            </a:r>
          </a:p>
        </p:txBody>
      </p:sp>
    </p:spTree>
    <p:extLst>
      <p:ext uri="{BB962C8B-B14F-4D97-AF65-F5344CB8AC3E}">
        <p14:creationId xmlns:p14="http://schemas.microsoft.com/office/powerpoint/2010/main" val="21127709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1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20233" y="13955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Angle Geometry: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521" y="9717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64569" y="1216787"/>
            <a:ext cx="43208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sizes of angles 𝑎</a:t>
            </a:r>
            <a:r>
              <a:rPr lang="en-GB" sz="2400" i="1" dirty="0"/>
              <a:t> </a:t>
            </a:r>
            <a:r>
              <a:rPr lang="en-GB" sz="2400" dirty="0"/>
              <a:t>and 𝑏 in the diagram on the right.</a:t>
            </a:r>
            <a:endParaRPr lang="pt-BR" sz="24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201739" y="3175986"/>
                <a:ext cx="973845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First consider the quadrilateral. All the angles of this shape must add up to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360˚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, so</a:t>
                </a:r>
                <a:endParaRPr lang="da-DK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1739" y="3175986"/>
                <a:ext cx="9738457" cy="830997"/>
              </a:xfrm>
              <a:prstGeom prst="rect">
                <a:avLst/>
              </a:prstGeom>
              <a:blipFill rotWithShape="0">
                <a:blip r:embed="rId4"/>
                <a:stretch>
                  <a:fillRect l="-939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201739" y="2640223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2064" y="848969"/>
            <a:ext cx="4435184" cy="21262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201739" y="4872590"/>
                <a:ext cx="973845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Then consider the straight line formed by the angles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. These two angles must add up to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so	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0˚</m:t>
                    </m:r>
                  </m:oMath>
                </a14:m>
                <a:r>
                  <a:rPr lang="da-DK" sz="2400" dirty="0" smtClean="0">
                    <a:solidFill>
                      <a:srgbClr val="FF0000"/>
                    </a:solidFill>
                  </a:rPr>
                  <a:t>.</a:t>
                </a:r>
                <a:endParaRPr lang="da-DK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1739" y="4872590"/>
                <a:ext cx="9738457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939" t="-5109" b="-160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854220" y="4247297"/>
                <a:ext cx="908455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60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+120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+80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=360˚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 which solves to give 	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220" y="4247297"/>
                <a:ext cx="9084556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134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969360" y="6105162"/>
                <a:ext cx="568863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=180˚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 which gives 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8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da-DK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9360" y="6105162"/>
                <a:ext cx="5688632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214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204308" y="6105162"/>
                <a:ext cx="276505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srgbClr val="FF0000"/>
                    </a:solidFill>
                  </a:rPr>
                  <a:t>but 	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so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4308" y="6105162"/>
                <a:ext cx="2765052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3532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2164569" y="605002"/>
            <a:ext cx="20589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1</a:t>
            </a:r>
          </a:p>
        </p:txBody>
      </p:sp>
    </p:spTree>
    <p:extLst>
      <p:ext uri="{BB962C8B-B14F-4D97-AF65-F5344CB8AC3E}">
        <p14:creationId xmlns:p14="http://schemas.microsoft.com/office/powerpoint/2010/main" val="16393691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8" grpId="0"/>
      <p:bldP spid="11" grpId="0"/>
      <p:bldP spid="4" grpId="0"/>
      <p:bldP spid="13" grpId="0"/>
      <p:bldP spid="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Angle Geometry: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301" y="9717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188959" y="1030380"/>
                <a:ext cx="684658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Find the angles 𝑎,</a:t>
                </a:r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400" i="1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in the diagram.</a:t>
                </a:r>
                <a:endParaRPr lang="pt-B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8959" y="1030380"/>
                <a:ext cx="6846589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1336" t="-10526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201739" y="1820931"/>
                <a:ext cx="4821694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First consider the triangle shown.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The angles of this triangle must add up to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, so,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GB" sz="24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=180˚</m:t>
                    </m:r>
                  </m:oMath>
                </a14:m>
                <a:endParaRPr lang="da-DK" sz="2400" dirty="0">
                  <a:solidFill>
                    <a:srgbClr val="FF0000"/>
                  </a:solidFill>
                </a:endParaRPr>
              </a:p>
              <a:p>
                <a:r>
                  <a:rPr lang="da-DK" sz="2400" dirty="0">
                    <a:solidFill>
                      <a:srgbClr val="FF0000"/>
                    </a:solidFill>
                  </a:rPr>
                  <a:t>			  			 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=110˚</m:t>
                    </m:r>
                  </m:oMath>
                </a14:m>
                <a:endParaRPr lang="da-DK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1739" y="1820931"/>
                <a:ext cx="4821694" cy="1938992"/>
              </a:xfrm>
              <a:prstGeom prst="rect">
                <a:avLst/>
              </a:prstGeom>
              <a:blipFill rotWithShape="0">
                <a:blip r:embed="rId5"/>
                <a:stretch>
                  <a:fillRect l="-1896" t="-22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188959" y="1445815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170549" y="5730882"/>
                <a:ext cx="606576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but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=110˚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 so 	</a:t>
                </a:r>
                <a14:m>
                  <m:oMath xmlns:m="http://schemas.openxmlformats.org/officeDocument/2006/math"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120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110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=360˚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pPr lvl="0"/>
                <a:r>
                  <a:rPr lang="da-DK" sz="2400" dirty="0">
                    <a:solidFill>
                      <a:srgbClr val="FF0000"/>
                    </a:solidFill>
                  </a:rPr>
                  <a:t>which gives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=130˚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.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0549" y="5730882"/>
                <a:ext cx="6065764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1508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95669" y="740731"/>
            <a:ext cx="2915057" cy="32389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19393" y="1502684"/>
            <a:ext cx="967460" cy="274722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51584" y="3593961"/>
            <a:ext cx="2702822" cy="31901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170549" y="4247944"/>
                <a:ext cx="6840177" cy="12772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Next consider the angles round the point shown. The three angles must add up to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360˚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, so</a:t>
                </a:r>
                <a:r>
                  <a:rPr lang="en-GB" sz="2400" dirty="0" smtClean="0">
                    <a:solidFill>
                      <a:srgbClr val="FF0000"/>
                    </a:solidFill>
                    <a:latin typeface="+mj-lt"/>
                  </a:rPr>
                  <a:t>,</a:t>
                </a:r>
                <a:endParaRPr lang="en-GB" sz="2400" dirty="0">
                  <a:solidFill>
                    <a:srgbClr val="FF0000"/>
                  </a:solidFill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˚</m:t>
                      </m:r>
                      <m: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=360˚</m:t>
                      </m:r>
                    </m:oMath>
                  </m:oMathPara>
                </a14:m>
                <a:endParaRPr lang="da-DK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0549" y="4247944"/>
                <a:ext cx="6840177" cy="1277273"/>
              </a:xfrm>
              <a:prstGeom prst="rect">
                <a:avLst/>
              </a:prstGeom>
              <a:blipFill rotWithShape="1">
                <a:blip r:embed="rId10"/>
                <a:stretch>
                  <a:fillRect l="-1337" t="-3349" r="-7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2164569" y="605002"/>
            <a:ext cx="20589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DCBA22-EB98-5948-B18E-E0F0FDEAC8E5}"/>
              </a:ext>
            </a:extLst>
          </p:cNvPr>
          <p:cNvSpPr txBox="1"/>
          <p:nvPr/>
        </p:nvSpPr>
        <p:spPr>
          <a:xfrm>
            <a:off x="8160808" y="6361825"/>
            <a:ext cx="4176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Solution continued on next slide</a:t>
            </a:r>
          </a:p>
        </p:txBody>
      </p:sp>
    </p:spTree>
    <p:extLst>
      <p:ext uri="{BB962C8B-B14F-4D97-AF65-F5344CB8AC3E}">
        <p14:creationId xmlns:p14="http://schemas.microsoft.com/office/powerpoint/2010/main" val="34056176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8" grpId="0"/>
      <p:bldP spid="13" grpId="0"/>
      <p:bldP spid="16" grpId="0"/>
      <p:bldP spid="17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Angle Geometry: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521" y="83595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201739" y="1020682"/>
                <a:ext cx="6126509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Finally, consider the second triangle.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The angles of this triangle must add up to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, so,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=180˚</m:t>
                    </m:r>
                  </m:oMath>
                </a14:m>
                <a:endParaRPr lang="da-DK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1739" y="1020682"/>
                <a:ext cx="6126509" cy="1569660"/>
              </a:xfrm>
              <a:prstGeom prst="rect">
                <a:avLst/>
              </a:prstGeom>
              <a:blipFill rotWithShape="0">
                <a:blip r:embed="rId4"/>
                <a:stretch>
                  <a:fillRect l="-1493" t="-27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201739" y="591427"/>
            <a:ext cx="3740464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 (continued)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843977" y="6072830"/>
                <a:ext cx="870715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solving this equation gives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=25˚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and it follows that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25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977" y="6072830"/>
                <a:ext cx="870715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120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5669" y="740731"/>
            <a:ext cx="2915057" cy="32389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250556" y="4600285"/>
                <a:ext cx="9941444" cy="12772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As this is an isosceles triangle the two angles,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, must be equal,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so using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and the fact that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=130˚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, </a:t>
                </a:r>
                <a:r>
                  <a:rPr lang="en-GB" sz="2400" dirty="0" smtClean="0">
                    <a:solidFill>
                      <a:srgbClr val="FF0000"/>
                    </a:solidFill>
                    <a:latin typeface="+mj-lt"/>
                  </a:rPr>
                  <a:t>gives</a:t>
                </a:r>
                <a:endParaRPr lang="en-GB" sz="2400" dirty="0">
                  <a:solidFill>
                    <a:srgbClr val="FF0000"/>
                  </a:solidFill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˚</m:t>
                      </m:r>
                      <m: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=180˚</m:t>
                      </m:r>
                    </m:oMath>
                  </m:oMathPara>
                </a14:m>
                <a:endParaRPr lang="da-DK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0556" y="4600285"/>
                <a:ext cx="9941444" cy="1277273"/>
              </a:xfrm>
              <a:prstGeom prst="rect">
                <a:avLst/>
              </a:prstGeom>
              <a:blipFill rotWithShape="1">
                <a:blip r:embed="rId7"/>
                <a:stretch>
                  <a:fillRect l="-920" t="-33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27227" y="2590342"/>
            <a:ext cx="3154338" cy="196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4293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Angle Geometry: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717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164569" y="1021544"/>
                <a:ext cx="6129269" cy="2677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In the figure, </a:t>
                </a:r>
                <a:r>
                  <a:rPr lang="en-GB" sz="2400" b="1" dirty="0"/>
                  <a:t>not drawn to scale</a:t>
                </a:r>
                <a:r>
                  <a:rPr lang="en-GB" sz="2400" dirty="0"/>
                  <a:t>, </a:t>
                </a:r>
                <a:r>
                  <a:rPr lang="en-GB" sz="2400" i="1" dirty="0"/>
                  <a:t>ABC </a:t>
                </a:r>
                <a:r>
                  <a:rPr lang="en-GB" sz="2400" dirty="0"/>
                  <a:t>is an isosceles triangle with</a:t>
                </a:r>
              </a:p>
              <a:p>
                <a:r>
                  <a:rPr lang="en-GB" sz="2400" dirty="0"/>
                  <a:t>	∠</a:t>
                </a:r>
                <a:r>
                  <a:rPr lang="en-GB" sz="2400" i="1" dirty="0"/>
                  <a:t>CAB </a:t>
                </a:r>
                <a:r>
                  <a:rPr lang="en-GB" sz="2400" dirty="0"/>
                  <a:t>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2400" i="1" smtClean="0"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/>
                  <a:t> and ∠</a:t>
                </a:r>
                <a:r>
                  <a:rPr lang="en-GB" sz="2400" i="1" dirty="0"/>
                  <a:t>ABC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+3)˚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GB" sz="2400" dirty="0"/>
                  <a:t>a) 	Write an expression in terms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for the 	value </a:t>
                </a:r>
                <a:r>
                  <a:rPr lang="en-GB" sz="2400" dirty="0" smtClean="0"/>
                  <a:t>of </a:t>
                </a:r>
                <a:r>
                  <a:rPr lang="en-GB" sz="2400" dirty="0"/>
                  <a:t>the angle at </a:t>
                </a:r>
                <a:r>
                  <a:rPr lang="en-GB" sz="2400" i="1" dirty="0"/>
                  <a:t>C.</a:t>
                </a:r>
              </a:p>
              <a:p>
                <a:r>
                  <a:rPr lang="en-GB" sz="2400" dirty="0"/>
                  <a:t>b) 	Determine the size of EACH angle in the 	triangle.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4569" y="1021544"/>
                <a:ext cx="6129269" cy="2677656"/>
              </a:xfrm>
              <a:prstGeom prst="rect">
                <a:avLst/>
              </a:prstGeom>
              <a:blipFill rotWithShape="1">
                <a:blip r:embed="rId4"/>
                <a:stretch>
                  <a:fillRect l="-1491" t="-1595" r="-2584" b="-4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184717" y="3665260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233155" y="5262092"/>
                <a:ext cx="9623485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b)	For triangle 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ABC</a:t>
                </a:r>
                <a:r>
                  <a:rPr lang="en-GB" sz="2400" dirty="0">
                    <a:solidFill>
                      <a:srgbClr val="FF0000"/>
                    </a:solidFill>
                  </a:rPr>
                  <a:t>,  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GB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+3</m:t>
                        </m:r>
                      </m:e>
                    </m:d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+(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+3)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0˚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pPr lvl="0"/>
                <a:r>
                  <a:rPr lang="da-DK" sz="2400" dirty="0">
                    <a:solidFill>
                      <a:srgbClr val="FF0000"/>
                    </a:solidFill>
                  </a:rPr>
                  <a:t>								     	      	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=180˚</m:t>
                    </m:r>
                  </m:oMath>
                </a14:m>
                <a:endParaRPr lang="da-DK" sz="2400" dirty="0">
                  <a:solidFill>
                    <a:srgbClr val="FF0000"/>
                  </a:solidFill>
                </a:endParaRPr>
              </a:p>
              <a:p>
                <a:pPr lvl="0"/>
                <a:r>
                  <a:rPr lang="da-DK" sz="2400" dirty="0">
                    <a:solidFill>
                      <a:srgbClr val="FF0000"/>
                    </a:solidFill>
                  </a:rPr>
                  <a:t>which gives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58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,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and so it </a:t>
                </a:r>
                <a:r>
                  <a:rPr lang="en-GB" sz="2400" dirty="0">
                    <a:solidFill>
                      <a:srgbClr val="FF0000"/>
                    </a:solidFill>
                  </a:rPr>
                  <a:t>follows that the angles at 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A</a:t>
                </a:r>
                <a:r>
                  <a:rPr lang="en-GB" sz="2400" dirty="0">
                    <a:solidFill>
                      <a:srgbClr val="FF0000"/>
                    </a:solidFill>
                  </a:rPr>
                  <a:t>, 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B</a:t>
                </a:r>
                <a:r>
                  <a:rPr lang="en-GB" sz="2400" dirty="0">
                    <a:solidFill>
                      <a:srgbClr val="FF0000"/>
                    </a:solidFill>
                  </a:rPr>
                  <a:t> and 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C</a:t>
                </a:r>
                <a:r>
                  <a:rPr lang="en-GB" sz="2400" dirty="0">
                    <a:solidFill>
                      <a:srgbClr val="FF0000"/>
                    </a:solidFill>
                  </a:rPr>
                  <a:t> are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58˚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61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61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, respectively.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3155" y="5262092"/>
                <a:ext cx="9623485" cy="1569660"/>
              </a:xfrm>
              <a:prstGeom prst="rect">
                <a:avLst/>
              </a:prstGeom>
              <a:blipFill rotWithShape="1">
                <a:blip r:embed="rId5"/>
                <a:stretch>
                  <a:fillRect l="-950" t="-2713" b="-81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184717" y="4069394"/>
                <a:ext cx="8641268" cy="9079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a)	As </a:t>
                </a:r>
                <a:r>
                  <a:rPr lang="en-GB" sz="2400" i="1" dirty="0">
                    <a:solidFill>
                      <a:srgbClr val="FF0000"/>
                    </a:solidFill>
                    <a:latin typeface="+mj-lt"/>
                  </a:rPr>
                  <a:t>ABC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is an isosceles triangle</a:t>
                </a:r>
                <a:r>
                  <a:rPr lang="en-GB" sz="2400" dirty="0" smtClean="0">
                    <a:solidFill>
                      <a:srgbClr val="FF0000"/>
                    </a:solidFill>
                    <a:latin typeface="+mj-lt"/>
                  </a:rPr>
                  <a:t>,</a:t>
                </a:r>
                <a:endParaRPr lang="en-GB" sz="2400" dirty="0">
                  <a:solidFill>
                    <a:srgbClr val="FF0000"/>
                  </a:solidFill>
                  <a:latin typeface="+mj-lt"/>
                </a:endParaRPr>
              </a:p>
              <a:p>
                <a:pPr lvl="0"/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						∠</a:t>
                </a:r>
                <a:r>
                  <a:rPr lang="en-GB" sz="2400" i="1" dirty="0">
                    <a:solidFill>
                      <a:srgbClr val="FF0000"/>
                    </a:solidFill>
                    <a:latin typeface="+mj-lt"/>
                  </a:rPr>
                  <a:t>ACB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4717" y="4069394"/>
                <a:ext cx="8641268" cy="907941"/>
              </a:xfrm>
              <a:prstGeom prst="rect">
                <a:avLst/>
              </a:prstGeom>
              <a:blipFill rotWithShape="1">
                <a:blip r:embed="rId6"/>
                <a:stretch>
                  <a:fillRect l="-1058" t="-4730" b="-155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2304" y="764704"/>
            <a:ext cx="2610110" cy="3073337"/>
          </a:xfrm>
          <a:prstGeom prst="rect">
            <a:avLst/>
          </a:prstGeom>
        </p:spPr>
      </p:pic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2164569" y="605002"/>
            <a:ext cx="20589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3</a:t>
            </a:r>
          </a:p>
        </p:txBody>
      </p:sp>
    </p:spTree>
    <p:extLst>
      <p:ext uri="{BB962C8B-B14F-4D97-AF65-F5344CB8AC3E}">
        <p14:creationId xmlns:p14="http://schemas.microsoft.com/office/powerpoint/2010/main" val="41941939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3" grpId="0"/>
      <p:bldP spid="16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39089" y="677371"/>
            <a:ext cx="9721081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/>
              <a:t>This Unit introduces angles, their measurement and relationships</a:t>
            </a:r>
          </a:p>
          <a:p>
            <a:r>
              <a:rPr lang="en-US" altLang="en-US" sz="2400" dirty="0"/>
              <a:t>between angles on straight lines and </a:t>
            </a:r>
            <a:r>
              <a:rPr lang="en-US" altLang="en-US" sz="2400" dirty="0" smtClean="0"/>
              <a:t>in shapes</a:t>
            </a:r>
            <a:r>
              <a:rPr lang="en-US" altLang="en-US" sz="2400" dirty="0"/>
              <a:t>. </a:t>
            </a:r>
          </a:p>
          <a:p>
            <a:endParaRPr lang="en-US" altLang="en-US" sz="2400" dirty="0"/>
          </a:p>
          <a:p>
            <a:r>
              <a:rPr lang="en-US" altLang="en-US" sz="2400" dirty="0"/>
              <a:t>You have five sections to work through and there are check up audits</a:t>
            </a:r>
          </a:p>
          <a:p>
            <a:r>
              <a:rPr lang="en-US" altLang="en-US" sz="2400" dirty="0" smtClean="0"/>
              <a:t>and </a:t>
            </a:r>
            <a:r>
              <a:rPr lang="en-US" altLang="en-US" sz="2400" dirty="0"/>
              <a:t>fitness tests for each section.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Angles and Symmetry</a:t>
            </a:r>
            <a:endParaRPr lang="en-US" altLang="en-US" sz="2800" b="1" dirty="0"/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1067"/>
            <a:ext cx="220726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</a:t>
            </a:r>
            <a:r>
              <a:rPr lang="en-US" altLang="en-US" b="1" dirty="0" smtClean="0">
                <a:solidFill>
                  <a:schemeClr val="bg1"/>
                </a:solidFill>
              </a:rPr>
              <a:t>H </a:t>
            </a:r>
            <a:endParaRPr lang="en-US" altLang="en-US" b="1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</a:t>
            </a:r>
            <a:r>
              <a:rPr lang="en-US" altLang="en-US" b="1" dirty="0" smtClean="0">
                <a:solidFill>
                  <a:schemeClr val="bg1"/>
                </a:solidFill>
              </a:rPr>
              <a:t>H1</a:t>
            </a:r>
            <a:endParaRPr lang="en-US" altLang="en-US" b="1" dirty="0">
              <a:solidFill>
                <a:schemeClr val="bg1"/>
              </a:solidFill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9269" y="3140968"/>
            <a:ext cx="648072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+mj-lt"/>
              <a:buAutoNum type="arabicPeriod"/>
            </a:pPr>
            <a:r>
              <a:rPr lang="en-GB" sz="2400" dirty="0"/>
              <a:t>Measuring Angles</a:t>
            </a:r>
          </a:p>
          <a:p>
            <a:pPr>
              <a:buAutoNum type="arabicPeriod"/>
            </a:pPr>
            <a:endParaRPr lang="en-GB" sz="2400" dirty="0"/>
          </a:p>
          <a:p>
            <a:pPr>
              <a:buFont typeface="+mj-lt"/>
              <a:buAutoNum type="arabicPeriod"/>
            </a:pPr>
            <a:r>
              <a:rPr lang="en-GB" sz="2400" dirty="0"/>
              <a:t>Line and Rotational Symmetry</a:t>
            </a:r>
          </a:p>
          <a:p>
            <a:pPr>
              <a:buFont typeface="+mj-lt"/>
              <a:buAutoNum type="arabicPeriod"/>
            </a:pPr>
            <a:endParaRPr lang="en-GB" sz="2400" dirty="0"/>
          </a:p>
          <a:p>
            <a:pPr>
              <a:buFont typeface="+mj-lt"/>
              <a:buAutoNum type="arabicPeriod"/>
            </a:pPr>
            <a:r>
              <a:rPr lang="en-GB" sz="2400" dirty="0"/>
              <a:t>Angle Geometry</a:t>
            </a:r>
          </a:p>
          <a:p>
            <a:pPr>
              <a:buFont typeface="+mj-lt"/>
              <a:buAutoNum type="arabicPeriod"/>
            </a:pPr>
            <a:endParaRPr lang="en-GB" sz="2400" dirty="0"/>
          </a:p>
          <a:p>
            <a:pPr>
              <a:buFont typeface="+mj-lt"/>
              <a:buAutoNum type="arabicPeriod"/>
            </a:pPr>
            <a:r>
              <a:rPr lang="en-GB" sz="2400" dirty="0"/>
              <a:t>Angles with Parallel and Intersecting Lines</a:t>
            </a:r>
          </a:p>
          <a:p>
            <a:pPr>
              <a:buAutoNum type="arabicPeriod"/>
            </a:pPr>
            <a:endParaRPr lang="en-GB" sz="2400" dirty="0"/>
          </a:p>
          <a:p>
            <a:r>
              <a:rPr lang="en-GB" sz="2400" dirty="0" smtClean="0"/>
              <a:t>5. </a:t>
            </a:r>
            <a:r>
              <a:rPr lang="en-GB" sz="2400" dirty="0"/>
              <a:t>	Angle Symmetry in Regular Polygons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H1.3</a:t>
            </a:r>
            <a:r>
              <a:rPr lang="en-US" altLang="en-US" sz="2800" b="1" dirty="0"/>
              <a:t>: 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8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207260" y="5990731"/>
            <a:ext cx="180020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Answers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227943" y="6396335"/>
                <a:ext cx="929910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i)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	 ii)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45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iii)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82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 vi)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7943" y="6396335"/>
                <a:ext cx="9299102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983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207260" y="582080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07260" y="1427904"/>
            <a:ext cx="94333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1.</a:t>
            </a:r>
            <a:r>
              <a:rPr lang="en-GB" sz="2400" dirty="0"/>
              <a:t>	Find the size of the angles marked with a letter in each diagram.</a:t>
            </a:r>
            <a:endParaRPr lang="pt-BR" sz="2400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2261" y="1932457"/>
            <a:ext cx="3177594" cy="16571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4122" y="3682538"/>
            <a:ext cx="2464578" cy="23724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3648" y="1934060"/>
            <a:ext cx="3029091" cy="15616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33648" y="3691697"/>
            <a:ext cx="1926314" cy="194897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5763" y="1868919"/>
            <a:ext cx="4510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>
                <a:solidFill>
                  <a:prstClr val="black"/>
                </a:solidFill>
              </a:rPr>
              <a:t>i</a:t>
            </a:r>
            <a:r>
              <a:rPr lang="en-GB" sz="2400" dirty="0">
                <a:solidFill>
                  <a:prstClr val="black"/>
                </a:solidFill>
              </a:rPr>
              <a:t>)									ii)</a:t>
            </a:r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3107360" y="3632521"/>
            <a:ext cx="45958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</a:rPr>
              <a:t>iii)									iv)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58263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3" grpId="0"/>
      <p:bldP spid="14" grpId="0"/>
      <p:bldP spid="9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H1.3</a:t>
            </a:r>
            <a:r>
              <a:rPr lang="en-US" altLang="en-US" sz="2800" b="1" dirty="0"/>
              <a:t>: 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9462580" y="1889569"/>
            <a:ext cx="180020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Answers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9462580" y="2314415"/>
                <a:ext cx="2837444" cy="48936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b="0" dirty="0" smtClean="0">
                    <a:solidFill>
                      <a:srgbClr val="FF0000"/>
                    </a:solidFill>
                  </a:rPr>
                  <a:t>i) 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114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ii) 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106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lang="en-GB" sz="2400" dirty="0" smtClean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iii) 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80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45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45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55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iv) 	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65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lang="en-GB" sz="2400" b="0" i="1" dirty="0" smtClean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r>
                  <a:rPr lang="en-GB" sz="2400" b="0" dirty="0" smtClean="0">
                    <a:solidFill>
                      <a:srgbClr val="FF0000"/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65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58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=90˚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35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2580" y="2314415"/>
                <a:ext cx="2837444" cy="4893647"/>
              </a:xfrm>
              <a:prstGeom prst="rect">
                <a:avLst/>
              </a:prstGeom>
              <a:blipFill rotWithShape="1">
                <a:blip r:embed="rId4"/>
                <a:stretch>
                  <a:fillRect l="-3219" t="-8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207260" y="582080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07260" y="1427904"/>
            <a:ext cx="94333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2.</a:t>
            </a:r>
            <a:r>
              <a:rPr lang="en-GB" sz="2400" dirty="0"/>
              <a:t>	Find the size of the angles marked with a letter in each diagram.</a:t>
            </a: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53838" y="1925463"/>
            <a:ext cx="4056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>
                <a:solidFill>
                  <a:prstClr val="black"/>
                </a:solidFill>
              </a:rPr>
              <a:t>i</a:t>
            </a:r>
            <a:r>
              <a:rPr lang="en-GB" sz="2400" dirty="0">
                <a:solidFill>
                  <a:prstClr val="black"/>
                </a:solidFill>
              </a:rPr>
              <a:t>)								ii)</a:t>
            </a:r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2256329" y="4036065"/>
            <a:ext cx="41418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</a:rPr>
              <a:t>iii)								iv)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9214" y="2009551"/>
            <a:ext cx="2009944" cy="192728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0718" y="2004951"/>
            <a:ext cx="2837444" cy="18990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9214" y="4101998"/>
            <a:ext cx="2896004" cy="199100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8502" y="4097410"/>
            <a:ext cx="2548005" cy="228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2715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/>
      <p:bldP spid="9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H1.3: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third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http://szalonta.hu/ske/text/H1/skeh1s3.html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H1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H1.3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914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Angles with Parallel and Intersecting Lines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66" y="11489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H1.4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07260" y="622726"/>
            <a:ext cx="57609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i="1" dirty="0"/>
              <a:t>Opposite Angles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221526" y="3596507"/>
                <a:ext cx="6115608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i="1" dirty="0" smtClean="0"/>
                  <a:t>Corresponding Angles</a:t>
                </a:r>
              </a:p>
              <a:p>
                <a:r>
                  <a:rPr lang="en-GB" sz="2400" dirty="0"/>
                  <a:t>When a line intersects a pair of parallel lines</a:t>
                </a:r>
                <a:r>
                  <a:rPr lang="en-GB" sz="2400" dirty="0" smtClean="0"/>
                  <a:t>, angle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angle</m:t>
                    </m:r>
                    <m:r>
                      <a:rPr lang="en-GB" sz="2400" b="0" i="1" dirty="0" smtClean="0">
                        <a:latin typeface="Cambria Math"/>
                      </a:rPr>
                      <m:t>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b="0" i="1" smtClean="0">
                        <a:latin typeface="Cambria Math"/>
                      </a:rPr>
                      <m:t>; </m:t>
                    </m:r>
                  </m:oMath>
                </a14:m>
                <a:r>
                  <a:rPr lang="en-GB" sz="2400" dirty="0"/>
                  <a:t>t</a:t>
                </a:r>
                <a:r>
                  <a:rPr lang="en-GB" sz="2400" dirty="0" smtClean="0"/>
                  <a:t>he </a:t>
                </a:r>
                <a:r>
                  <a:rPr lang="en-GB" sz="2400" dirty="0"/>
                  <a:t>angles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are called </a:t>
                </a:r>
                <a:r>
                  <a:rPr lang="en-GB" sz="2400" i="1" dirty="0"/>
                  <a:t>corresponding </a:t>
                </a:r>
                <a:r>
                  <a:rPr lang="en-GB" sz="2400" dirty="0"/>
                  <a:t>angles.</a:t>
                </a: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1526" y="3596507"/>
                <a:ext cx="6115608" cy="1569660"/>
              </a:xfrm>
              <a:prstGeom prst="rect">
                <a:avLst/>
              </a:prstGeom>
              <a:blipFill rotWithShape="1">
                <a:blip r:embed="rId4"/>
                <a:stretch>
                  <a:fillRect l="-1494" t="-2724" b="-85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9495" y="1211959"/>
            <a:ext cx="2678571" cy="20745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9495" y="3944500"/>
            <a:ext cx="3378627" cy="26099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241134" y="2724609"/>
                <a:ext cx="6096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prstClr val="black"/>
                    </a:solidFill>
                  </a:rPr>
                  <a:t>The angles marked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400" i="1" dirty="0">
                    <a:solidFill>
                      <a:prstClr val="black"/>
                    </a:solidFill>
                  </a:rPr>
                  <a:t> </a:t>
                </a:r>
                <a:r>
                  <a:rPr lang="en-GB" sz="2400" dirty="0">
                    <a:solidFill>
                      <a:prstClr val="black"/>
                    </a:solidFill>
                  </a:rPr>
                  <a:t>are also a pair of opposite equal angles.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1134" y="2724609"/>
                <a:ext cx="6096000" cy="830997"/>
              </a:xfrm>
              <a:prstGeom prst="rect">
                <a:avLst/>
              </a:prstGeom>
              <a:blipFill rotWithShape="0">
                <a:blip r:embed="rId7"/>
                <a:stretch>
                  <a:fillRect l="-1600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231330" y="1860798"/>
                <a:ext cx="6096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prstClr val="black"/>
                    </a:solidFill>
                  </a:rPr>
                  <a:t>The two angles marked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i="1" dirty="0">
                    <a:solidFill>
                      <a:prstClr val="black"/>
                    </a:solidFill>
                  </a:rPr>
                  <a:t> </a:t>
                </a:r>
                <a:r>
                  <a:rPr lang="en-GB" sz="2400" dirty="0">
                    <a:solidFill>
                      <a:prstClr val="black"/>
                    </a:solidFill>
                  </a:rPr>
                  <a:t>are a pair of </a:t>
                </a:r>
                <a:r>
                  <a:rPr lang="en-GB" sz="2400" i="1" dirty="0">
                    <a:solidFill>
                      <a:prstClr val="black"/>
                    </a:solidFill>
                  </a:rPr>
                  <a:t>opposite </a:t>
                </a:r>
                <a:r>
                  <a:rPr lang="en-GB" sz="2400" dirty="0">
                    <a:solidFill>
                      <a:prstClr val="black"/>
                    </a:solidFill>
                  </a:rPr>
                  <a:t>equal angles.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1330" y="1860798"/>
                <a:ext cx="6096000" cy="830997"/>
              </a:xfrm>
              <a:prstGeom prst="rect">
                <a:avLst/>
              </a:prstGeom>
              <a:blipFill rotWithShape="0">
                <a:blip r:embed="rId8"/>
                <a:stretch>
                  <a:fillRect l="-1500" t="-5109" b="-160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2231330" y="1010596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When any two lines intersect, two pairs of equal angles are formed.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207260" y="5166167"/>
                <a:ext cx="493498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i="1" dirty="0">
                    <a:solidFill>
                      <a:prstClr val="black"/>
                    </a:solidFill>
                  </a:rPr>
                  <a:t>Alternate Angles</a:t>
                </a:r>
              </a:p>
              <a:p>
                <a:pPr lvl="0"/>
                <a:r>
                  <a:rPr lang="en-GB" sz="2400" dirty="0">
                    <a:solidFill>
                      <a:prstClr val="black"/>
                    </a:solidFill>
                  </a:rPr>
                  <a:t>The angles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i="1" dirty="0">
                    <a:solidFill>
                      <a:prstClr val="black"/>
                    </a:solidFill>
                  </a:rPr>
                  <a:t> </a:t>
                </a:r>
                <a:r>
                  <a:rPr lang="en-GB" sz="2400" dirty="0">
                    <a:solidFill>
                      <a:prstClr val="black"/>
                    </a:solidFill>
                  </a:rPr>
                  <a:t>and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sz="2400" i="1" dirty="0">
                    <a:solidFill>
                      <a:prstClr val="black"/>
                    </a:solidFill>
                  </a:rPr>
                  <a:t> </a:t>
                </a:r>
                <a:r>
                  <a:rPr lang="en-GB" sz="2400" dirty="0">
                    <a:solidFill>
                      <a:prstClr val="black"/>
                    </a:solidFill>
                  </a:rPr>
                  <a:t>are equal.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5166167"/>
                <a:ext cx="4934986" cy="830997"/>
              </a:xfrm>
              <a:prstGeom prst="rect">
                <a:avLst/>
              </a:prstGeom>
              <a:blipFill rotWithShape="0">
                <a:blip r:embed="rId9"/>
                <a:stretch>
                  <a:fillRect l="-1852" t="-5109" b="-160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231330" y="6027003"/>
                <a:ext cx="4934986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i="1" dirty="0" smtClean="0"/>
                  <a:t>Supplementary Angles</a:t>
                </a:r>
              </a:p>
              <a:p>
                <a:r>
                  <a:rPr lang="en-GB" sz="2400" dirty="0">
                    <a:solidFill>
                      <a:prstClr val="black"/>
                    </a:solidFill>
                  </a:rPr>
                  <a:t>The angles </a:t>
                </a:r>
                <a:r>
                  <a:rPr lang="en-GB" sz="2400" dirty="0"/>
                  <a:t>𝑏</a:t>
                </a:r>
                <a:r>
                  <a:rPr lang="en-GB" sz="2400" i="1" dirty="0">
                    <a:solidFill>
                      <a:prstClr val="black"/>
                    </a:solidFill>
                  </a:rPr>
                  <a:t> </a:t>
                </a:r>
                <a:r>
                  <a:rPr lang="en-GB" sz="2400" dirty="0">
                    <a:solidFill>
                      <a:prstClr val="black"/>
                    </a:solidFill>
                  </a:rPr>
                  <a:t>and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i="1" dirty="0">
                    <a:solidFill>
                      <a:prstClr val="black"/>
                    </a:solidFill>
                  </a:rPr>
                  <a:t> </a:t>
                </a:r>
                <a:r>
                  <a:rPr lang="en-GB" sz="2400" dirty="0">
                    <a:solidFill>
                      <a:prstClr val="black"/>
                    </a:solidFill>
                  </a:rPr>
                  <a:t>add </a:t>
                </a:r>
                <a:r>
                  <a:rPr lang="en-GB" sz="2400" dirty="0">
                    <a:solidFill>
                      <a:schemeClr val="tx1"/>
                    </a:solidFill>
                  </a:rPr>
                  <a:t>up to </a:t>
                </a:r>
                <a14:m>
                  <m:oMath xmlns:m="http://schemas.openxmlformats.org/officeDocument/2006/math">
                    <m:r>
                      <a:rPr lang="en-GB" sz="24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80</m:t>
                    </m:r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˚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pPr lvl="0"/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1330" y="6027003"/>
                <a:ext cx="4934986" cy="1200329"/>
              </a:xfrm>
              <a:prstGeom prst="rect">
                <a:avLst/>
              </a:prstGeom>
              <a:blipFill rotWithShape="1">
                <a:blip r:embed="rId10"/>
                <a:stretch>
                  <a:fillRect l="-1852" t="-35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75920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8" grpId="0"/>
      <p:bldP spid="9" grpId="0"/>
      <p:bldP spid="11" grpId="0"/>
      <p:bldP spid="12" grpId="0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Angles with Parallel and Intersecting Lines: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717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164569" y="1216787"/>
                <a:ext cx="4320843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Find the sizes of angles 𝑎</a:t>
                </a:r>
                <a:r>
                  <a:rPr lang="en-GB" sz="2400" i="1" dirty="0"/>
                  <a:t> </a:t>
                </a:r>
                <a:r>
                  <a:rPr lang="en-GB" sz="2400" dirty="0"/>
                  <a:t>and 𝑏 </a:t>
                </a:r>
                <a:r>
                  <a:rPr lang="en-GB" sz="2400" dirty="0">
                    <a:solidFill>
                      <a:schemeClr val="tx1"/>
                    </a:solidFill>
                  </a:rPr>
                  <a:t>and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in </a:t>
                </a:r>
                <a:r>
                  <a:rPr lang="en-GB" sz="2400" dirty="0"/>
                  <a:t>the diagram on the right.</a:t>
                </a:r>
                <a:endParaRPr lang="pt-B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4569" y="1216787"/>
                <a:ext cx="4320843" cy="1200329"/>
              </a:xfrm>
              <a:prstGeom prst="rect">
                <a:avLst/>
              </a:prstGeom>
              <a:blipFill rotWithShape="0">
                <a:blip r:embed="rId4"/>
                <a:stretch>
                  <a:fillRect l="-2116" t="-4061" r="-2116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2201739" y="3555410"/>
            <a:ext cx="70626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There are two pairs of opposite angles here so:</a:t>
            </a:r>
            <a:endParaRPr lang="da-DK" sz="2400" dirty="0">
              <a:solidFill>
                <a:srgbClr val="FF0000"/>
              </a:solidFill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201739" y="2982191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201739" y="4872590"/>
                <a:ext cx="9738457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  <a:latin typeface="+mj-lt"/>
                  </a:rPr>
                  <a:t>Also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𝑏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  <a:latin typeface="+mj-lt"/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form a straight line so</a:t>
                </a:r>
              </a:p>
              <a:p>
                <a:pPr>
                  <a:tabLst>
                    <a:tab pos="4968875" algn="r"/>
                  </a:tabLst>
                </a:pP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	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lang="da-DK" sz="2400" dirty="0">
                  <a:solidFill>
                    <a:srgbClr val="FF0000"/>
                  </a:solidFill>
                </a:endParaRPr>
              </a:p>
              <a:p>
                <a:pPr>
                  <a:tabLst>
                    <a:tab pos="4968875" algn="r"/>
                  </a:tabLst>
                </a:pPr>
                <a:r>
                  <a:rPr lang="en-GB" sz="2400" dirty="0">
                    <a:solidFill>
                      <a:srgbClr val="FF0000"/>
                    </a:solidFill>
                  </a:rPr>
                  <a:t>  	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+100˚=180˚</m:t>
                    </m:r>
                  </m:oMath>
                </a14:m>
                <a:endParaRPr lang="da-DK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1739" y="4872590"/>
                <a:ext cx="9738457" cy="1200329"/>
              </a:xfrm>
              <a:prstGeom prst="rect">
                <a:avLst/>
              </a:prstGeom>
              <a:blipFill rotWithShape="1">
                <a:blip r:embed="rId5"/>
                <a:stretch>
                  <a:fillRect l="-939" t="-35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655840" y="4017075"/>
                <a:ext cx="338579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and	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4017075"/>
                <a:ext cx="3385796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541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901263" y="6113224"/>
                <a:ext cx="228074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 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=80˚.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1263" y="6113224"/>
                <a:ext cx="2280746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065903" y="6113224"/>
                <a:ext cx="29779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	so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=80˚ 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 then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5903" y="6113224"/>
                <a:ext cx="2977931" cy="461665"/>
              </a:xfrm>
              <a:prstGeom prst="rect">
                <a:avLst/>
              </a:prstGeom>
              <a:blipFill rotWithShape="1">
                <a:blip r:embed="rId8"/>
                <a:stretch>
                  <a:fillRect t="-9211" r="-2459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2164569" y="605002"/>
            <a:ext cx="20589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76120" y="1066667"/>
            <a:ext cx="2668270" cy="189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3176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8" grpId="0"/>
      <p:bldP spid="11" grpId="0"/>
      <p:bldP spid="4" grpId="0"/>
      <p:bldP spid="13" grpId="0"/>
      <p:bldP spid="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Angles with Parallel and Intersecting Lines: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918" y="9717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164569" y="1216787"/>
                <a:ext cx="4320843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Find the sizes of angles 𝑎</a:t>
                </a:r>
                <a:r>
                  <a:rPr lang="en-GB" sz="2400" i="1" dirty="0"/>
                  <a:t> </a:t>
                </a:r>
                <a:r>
                  <a:rPr lang="en-GB" sz="2400" dirty="0"/>
                  <a:t>and 𝑏,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>
                    <a:solidFill>
                      <a:schemeClr val="tx1"/>
                    </a:solidFill>
                  </a:rPr>
                  <a:t>and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in </a:t>
                </a:r>
                <a:r>
                  <a:rPr lang="en-GB" sz="2400" dirty="0"/>
                  <a:t>the diagram on the right.</a:t>
                </a:r>
                <a:endParaRPr lang="pt-B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4569" y="1216787"/>
                <a:ext cx="4320843" cy="1200329"/>
              </a:xfrm>
              <a:prstGeom prst="rect">
                <a:avLst/>
              </a:prstGeom>
              <a:blipFill rotWithShape="0">
                <a:blip r:embed="rId4"/>
                <a:stretch>
                  <a:fillRect l="-2116" t="-4061" r="-2116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207260" y="3392562"/>
                <a:ext cx="852682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The angle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and the angle marked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are opposite angles, so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=70˚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3392562"/>
                <a:ext cx="8526825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1072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164569" y="2992284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207260" y="5081008"/>
                <a:ext cx="9218095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The angles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are a pair of interior angles, so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,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  <a:latin typeface="+mj-lt"/>
                  </a:rPr>
                  <a:t>but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70˚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so				     	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0˚</m:t>
                    </m:r>
                  </m:oMath>
                </a14:m>
                <a:endParaRPr lang="da-DK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  								  		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=180˚−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lang="en-GB" sz="2400" b="0" dirty="0">
                  <a:solidFill>
                    <a:srgbClr val="FF0000"/>
                  </a:solidFill>
                </a:endParaRPr>
              </a:p>
              <a:p>
                <a:r>
                  <a:rPr lang="da-DK" sz="2400" dirty="0">
                    <a:solidFill>
                      <a:srgbClr val="FF0000"/>
                    </a:solidFill>
                  </a:rPr>
                  <a:t>									 	</a:t>
                </a:r>
                <a:r>
                  <a:rPr lang="en-GB" sz="2400" dirty="0">
                    <a:solidFill>
                      <a:srgbClr val="FF0000"/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=110˚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endParaRPr lang="da-DK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5081008"/>
                <a:ext cx="9218095" cy="1569660"/>
              </a:xfrm>
              <a:prstGeom prst="rect">
                <a:avLst/>
              </a:prstGeom>
              <a:blipFill rotWithShape="1">
                <a:blip r:embed="rId6"/>
                <a:stretch>
                  <a:fillRect l="-992" t="-27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2164569" y="605002"/>
            <a:ext cx="20589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3959" y="847209"/>
            <a:ext cx="2850054" cy="24377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2207260" y="4184369"/>
                <a:ext cx="973845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The angles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are alternate angles so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4184369"/>
                <a:ext cx="9738457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939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207260" y="4625719"/>
                <a:ext cx="973845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The angles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are opposite angles so </a:t>
                </a:r>
                <a:r>
                  <a:rPr lang="en-GB" sz="2400" dirty="0" smtClean="0">
                    <a:solidFill>
                      <a:srgbClr val="FF0000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4625719"/>
                <a:ext cx="9738457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939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50044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8" grpId="0"/>
      <p:bldP spid="11" grpId="0"/>
      <p:bldP spid="16" grpId="0"/>
      <p:bldP spid="17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Angles with Parallel and Intersecting Lines: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334" y="9717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164569" y="1216787"/>
                <a:ext cx="666773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Find the angles 𝑎</a:t>
                </a:r>
                <a:r>
                  <a:rPr lang="en-GB" sz="2400" i="1" dirty="0"/>
                  <a:t> </a:t>
                </a:r>
                <a:r>
                  <a:rPr lang="en-GB" sz="2400" dirty="0"/>
                  <a:t>and 𝑏,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>
                    <a:solidFill>
                      <a:schemeClr val="tx1"/>
                    </a:solidFill>
                  </a:rPr>
                  <a:t>and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in </a:t>
                </a:r>
                <a:r>
                  <a:rPr lang="en-GB" sz="2400" dirty="0"/>
                  <a:t>the diagram.</a:t>
                </a:r>
                <a:endParaRPr lang="pt-B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4569" y="1216787"/>
                <a:ext cx="6667735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1371" t="-10667" r="-914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164569" y="4468875"/>
                <a:ext cx="852682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The angle marked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is opposite the angle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, so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.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4569" y="4468875"/>
                <a:ext cx="8526825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1072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164569" y="1678452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207260" y="2119802"/>
                <a:ext cx="676906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To find the angle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, consider the three angles that form a straight line. So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							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60+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+70=180˚</m:t>
                    </m:r>
                  </m:oMath>
                </a14:m>
                <a:endParaRPr lang="da-DK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  					  </a:t>
                </a:r>
                <a:r>
                  <a:rPr lang="da-DK" sz="2400" dirty="0">
                    <a:solidFill>
                      <a:srgbClr val="FF0000"/>
                    </a:solidFill>
                  </a:rPr>
                  <a:t>						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=50˚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endParaRPr lang="da-DK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2119802"/>
                <a:ext cx="6769060" cy="1569660"/>
              </a:xfrm>
              <a:prstGeom prst="rect">
                <a:avLst/>
              </a:prstGeom>
              <a:blipFill rotWithShape="0">
                <a:blip r:embed="rId6"/>
                <a:stretch>
                  <a:fillRect l="-1351" t="-27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2164569" y="605002"/>
            <a:ext cx="20589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2164569" y="4966712"/>
                <a:ext cx="9793396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Now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can be found using corresponding angles.</a:t>
                </a:r>
              </a:p>
              <a:p>
                <a:pPr lvl="0"/>
                <a:endParaRPr lang="en-GB" sz="2400" dirty="0">
                  <a:solidFill>
                    <a:srgbClr val="FF0000"/>
                  </a:solidFill>
                  <a:latin typeface="+mj-lt"/>
                </a:endParaRPr>
              </a:p>
              <a:p>
                <a:pPr lvl="0"/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The angle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and the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70˚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angle are corresponding angles, so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4569" y="4966712"/>
                <a:ext cx="9793396" cy="1200329"/>
              </a:xfrm>
              <a:prstGeom prst="rect">
                <a:avLst/>
              </a:prstGeom>
              <a:blipFill rotWithShape="1">
                <a:blip r:embed="rId7"/>
                <a:stretch>
                  <a:fillRect l="-933" t="-3553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164569" y="6239385"/>
                <a:ext cx="973845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 smtClean="0">
                    <a:solidFill>
                      <a:srgbClr val="FF0000"/>
                    </a:solidFill>
                    <a:latin typeface="+mj-lt"/>
                  </a:rPr>
                  <a:t>The angle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and the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0˚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angle are corresponding angles, so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=60˚.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4569" y="6239385"/>
                <a:ext cx="9738457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939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6527" y="934424"/>
            <a:ext cx="2592288" cy="23377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11905" y="3050232"/>
            <a:ext cx="2918028" cy="124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8905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8" grpId="0"/>
      <p:bldP spid="11" grpId="0"/>
      <p:bldP spid="16" grpId="0"/>
      <p:bldP spid="17" grpId="0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Angles with Parallel and Intersecting Lines: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717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207260" y="1128976"/>
                <a:ext cx="5243370" cy="27930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In the diagram on the right, </a:t>
                </a:r>
                <a:r>
                  <a:rPr lang="en-GB" sz="2400" b="1" dirty="0"/>
                  <a:t>not drawn to scale</a:t>
                </a:r>
                <a:r>
                  <a:rPr lang="en-GB" sz="2400" dirty="0"/>
                  <a:t>, </a:t>
                </a:r>
                <a:r>
                  <a:rPr lang="en-GB" sz="2400" i="1" dirty="0"/>
                  <a:t>AB </a:t>
                </a:r>
                <a:r>
                  <a:rPr lang="en-GB" sz="2400" dirty="0"/>
                  <a:t>is parallel to </a:t>
                </a:r>
                <a:r>
                  <a:rPr lang="en-GB" sz="2400" i="1" dirty="0"/>
                  <a:t>CD </a:t>
                </a:r>
                <a:r>
                  <a:rPr lang="en-GB" sz="2400" dirty="0"/>
                  <a:t>and </a:t>
                </a:r>
                <a:r>
                  <a:rPr lang="en-GB" sz="2400" i="1" dirty="0"/>
                  <a:t>EG </a:t>
                </a:r>
                <a:r>
                  <a:rPr lang="en-GB" sz="2400" dirty="0"/>
                  <a:t>is parallel to </a:t>
                </a:r>
                <a:r>
                  <a:rPr lang="en-GB" sz="2400" i="1" dirty="0"/>
                  <a:t>FH,</a:t>
                </a:r>
              </a:p>
              <a:p>
                <a:pPr>
                  <a:spcAft>
                    <a:spcPts val="900"/>
                  </a:spcAft>
                </a:pPr>
                <a:r>
                  <a:rPr lang="en-GB" sz="2400" dirty="0"/>
                  <a:t>angle </a:t>
                </a:r>
                <a:r>
                  <a:rPr lang="en-GB" sz="2400" i="1" dirty="0"/>
                  <a:t>IJL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=50˚</m:t>
                    </m:r>
                  </m:oMath>
                </a14:m>
                <a:r>
                  <a:rPr lang="en-GB" sz="2400" dirty="0"/>
                  <a:t> and angle </a:t>
                </a:r>
                <a:r>
                  <a:rPr lang="en-GB" sz="2400" i="1" dirty="0"/>
                  <a:t>KIJ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95</m:t>
                    </m:r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/>
                  <a:t> </a:t>
                </a:r>
                <a:endParaRPr lang="en-GB" sz="2400" dirty="0">
                  <a:solidFill>
                    <a:prstClr val="black"/>
                  </a:solidFill>
                </a:endParaRPr>
              </a:p>
              <a:p>
                <a:r>
                  <a:rPr lang="en-GB" sz="2400" dirty="0"/>
                  <a:t>Calculate the values </a:t>
                </a:r>
                <a:r>
                  <a:rPr lang="en-GB" sz="2400" dirty="0">
                    <a:solidFill>
                      <a:schemeClr val="tx1"/>
                    </a:solidFill>
                  </a:rPr>
                  <a:t>of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i="1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and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sz="2400" i="1" dirty="0"/>
                  <a:t>, </a:t>
                </a:r>
                <a:r>
                  <a:rPr lang="en-GB" sz="2400" dirty="0"/>
                  <a:t>showing clearly the steps in your calculations.</a:t>
                </a:r>
                <a:endParaRPr lang="pt-B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1128976"/>
                <a:ext cx="5243370" cy="2793072"/>
              </a:xfrm>
              <a:prstGeom prst="rect">
                <a:avLst/>
              </a:prstGeom>
              <a:blipFill rotWithShape="1">
                <a:blip r:embed="rId4"/>
                <a:stretch>
                  <a:fillRect l="-1744" t="-1528" r="-930" b="-41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207260" y="3941416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230129" y="4403081"/>
                <a:ext cx="974377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Value of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: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Angles </a:t>
                </a:r>
                <a:r>
                  <a:rPr lang="en-GB" sz="2400" i="1" dirty="0">
                    <a:solidFill>
                      <a:srgbClr val="FF0000"/>
                    </a:solidFill>
                    <a:latin typeface="+mj-lt"/>
                  </a:rPr>
                  <a:t>BIG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and </a:t>
                </a:r>
                <a:r>
                  <a:rPr lang="en-GB" sz="2400" i="1" dirty="0">
                    <a:solidFill>
                      <a:srgbClr val="FF0000"/>
                    </a:solidFill>
                    <a:latin typeface="+mj-lt"/>
                  </a:rPr>
                  <a:t>END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are supplementary angles, so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									 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9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𝐸𝑁𝐷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lang="da-DK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  					  </a:t>
                </a:r>
                <a:r>
                  <a:rPr lang="da-DK" sz="2400" dirty="0">
                    <a:solidFill>
                      <a:srgbClr val="FF0000"/>
                    </a:solidFill>
                  </a:rPr>
                  <a:t>						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𝐸𝑁𝐷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lang="da-DK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0129" y="4403081"/>
                <a:ext cx="9743770" cy="1569660"/>
              </a:xfrm>
              <a:prstGeom prst="rect">
                <a:avLst/>
              </a:prstGeom>
              <a:blipFill rotWithShape="1">
                <a:blip r:embed="rId5"/>
                <a:stretch>
                  <a:fillRect l="-1001" t="-27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2164569" y="605002"/>
            <a:ext cx="20589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216791" y="5980574"/>
                <a:ext cx="973845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But angles </a:t>
                </a:r>
                <a:r>
                  <a:rPr lang="en-GB" sz="2400" i="1" dirty="0">
                    <a:solidFill>
                      <a:srgbClr val="FF0000"/>
                    </a:solidFill>
                    <a:latin typeface="+mj-lt"/>
                  </a:rPr>
                  <a:t>END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and </a:t>
                </a:r>
                <a:r>
                  <a:rPr lang="en-GB" sz="2400" i="1" dirty="0">
                    <a:solidFill>
                      <a:srgbClr val="FF0000"/>
                    </a:solidFill>
                    <a:latin typeface="+mj-lt"/>
                  </a:rPr>
                  <a:t>FMD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are corresponding angles, so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=85˚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6791" y="5980574"/>
                <a:ext cx="9738457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002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0630" y="763526"/>
            <a:ext cx="4644724" cy="378177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179314" y="6457890"/>
            <a:ext cx="3888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Solution continued on next slide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30475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1" grpId="0"/>
      <p:bldP spid="16" grpId="0"/>
      <p:bldP spid="19" grpId="0"/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Angles with Parallel and Intersecting Lines: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717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2164569" y="605002"/>
            <a:ext cx="3427375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b="1" dirty="0"/>
              <a:t>Solution (continued)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273169" y="6157725"/>
                <a:ext cx="292692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i.e.		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85˚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169" y="6157725"/>
                <a:ext cx="2926928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3333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7768" y="788601"/>
            <a:ext cx="5135258" cy="41811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189382" y="1071865"/>
                <a:ext cx="5058746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Value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: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Angles </a:t>
                </a:r>
                <a:r>
                  <a:rPr lang="en-GB" sz="2400" i="1" dirty="0">
                    <a:solidFill>
                      <a:srgbClr val="FF0000"/>
                    </a:solidFill>
                    <a:latin typeface="+mj-lt"/>
                  </a:rPr>
                  <a:t>BCD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(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) and </a:t>
                </a:r>
                <a:r>
                  <a:rPr lang="en-GB" sz="2400" i="1" dirty="0">
                    <a:solidFill>
                      <a:srgbClr val="FF0000"/>
                    </a:solidFill>
                    <a:latin typeface="+mj-lt"/>
                  </a:rPr>
                  <a:t>ABC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are alternate angles, so									  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</a:rPr>
                  <a:t> ABC</a:t>
                </a:r>
                <a:endParaRPr lang="da-DK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9382" y="1071865"/>
                <a:ext cx="5058746" cy="1569660"/>
              </a:xfrm>
              <a:prstGeom prst="rect">
                <a:avLst/>
              </a:prstGeom>
              <a:blipFill rotWithShape="0">
                <a:blip r:embed="rId6"/>
                <a:stretch>
                  <a:fillRect l="-1807" t="-2724" b="-85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164569" y="2713869"/>
                <a:ext cx="4723519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In triangle </a:t>
                </a:r>
                <a:r>
                  <a:rPr lang="en-GB" sz="2400" i="1" dirty="0">
                    <a:solidFill>
                      <a:srgbClr val="FF0000"/>
                    </a:solidFill>
                    <a:latin typeface="+mj-lt"/>
                  </a:rPr>
                  <a:t>BIJ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								    </a:t>
                </a:r>
                <a14:m>
                  <m:oMath xmlns:m="http://schemas.openxmlformats.org/officeDocument/2006/math">
                    <m:r>
                      <a:rPr lang="en-GB" sz="24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	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9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5+50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da-DK" sz="2400" dirty="0">
                    <a:solidFill>
                      <a:srgbClr val="FF0000"/>
                    </a:solidFill>
                  </a:rPr>
                  <a:t>					 		   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35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lang="da-DK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4569" y="2713869"/>
                <a:ext cx="4723519" cy="1200329"/>
              </a:xfrm>
              <a:prstGeom prst="rect">
                <a:avLst/>
              </a:prstGeom>
              <a:blipFill rotWithShape="0">
                <a:blip r:embed="rId7"/>
                <a:stretch>
                  <a:fillRect l="-1935" t="-3553" b="-45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207260" y="4181882"/>
                <a:ext cx="5058746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Value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: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Angles </a:t>
                </a:r>
                <a:r>
                  <a:rPr lang="en-GB" sz="2400" i="1" dirty="0">
                    <a:solidFill>
                      <a:srgbClr val="FF0000"/>
                    </a:solidFill>
                    <a:latin typeface="+mj-lt"/>
                  </a:rPr>
                  <a:t>AKH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(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) and </a:t>
                </a:r>
                <a:r>
                  <a:rPr lang="en-GB" sz="2400" i="1" dirty="0">
                    <a:solidFill>
                      <a:srgbClr val="FF0000"/>
                    </a:solidFill>
                    <a:latin typeface="+mj-lt"/>
                  </a:rPr>
                  <a:t>FMD</a:t>
                </a:r>
                <a:r>
                  <a:rPr lang="en-GB" sz="2400" dirty="0">
                    <a:solidFill>
                      <a:srgbClr val="FF0000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)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are alternate angles, </a:t>
                </a:r>
              </a:p>
              <a:p>
                <a:endParaRPr lang="en-GB" sz="2400" dirty="0">
                  <a:solidFill>
                    <a:srgbClr val="FF0000"/>
                  </a:solidFill>
                  <a:latin typeface="+mj-lt"/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			</a:t>
                </a:r>
                <a:r>
                  <a:rPr lang="en-GB" sz="2400" dirty="0">
                    <a:solidFill>
                      <a:srgbClr val="FF0000"/>
                    </a:solidFill>
                  </a:rPr>
                  <a:t>so	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	  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da-DK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4181882"/>
                <a:ext cx="5058746" cy="1938992"/>
              </a:xfrm>
              <a:prstGeom prst="rect">
                <a:avLst/>
              </a:prstGeom>
              <a:blipFill rotWithShape="0">
                <a:blip r:embed="rId8"/>
                <a:stretch>
                  <a:fillRect l="-1807" t="-2201" b="-66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02031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3" grpId="0"/>
      <p:bldP spid="14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32731" y="37400"/>
            <a:ext cx="99543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H1.4</a:t>
            </a:r>
            <a:r>
              <a:rPr lang="en-US" altLang="en-US" sz="2800" b="1" dirty="0"/>
              <a:t>: 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347159" y="4242840"/>
            <a:ext cx="180020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347159" y="5696067"/>
                <a:ext cx="9941529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iii)	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160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,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straight line;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160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, corresponding angles;</a:t>
                </a:r>
                <a:br>
                  <a:rPr lang="en-GB" sz="2400" dirty="0" smtClean="0">
                    <a:solidFill>
                      <a:srgbClr val="FF0000"/>
                    </a:solidFill>
                  </a:rPr>
                </a:br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20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, alternate angles. 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7159" y="5696067"/>
                <a:ext cx="9941529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920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207260" y="582080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07260" y="1427904"/>
            <a:ext cx="94333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1.</a:t>
            </a:r>
            <a:r>
              <a:rPr lang="en-GB" sz="2400" dirty="0"/>
              <a:t>	Find the angles marked in each diagram, </a:t>
            </a:r>
            <a:r>
              <a:rPr lang="en-GB" sz="2400" i="1" dirty="0"/>
              <a:t>giving reasons for your 	answers.</a:t>
            </a: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32731" y="2248139"/>
            <a:ext cx="70417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err="1">
                <a:solidFill>
                  <a:prstClr val="black"/>
                </a:solidFill>
              </a:rPr>
              <a:t>i</a:t>
            </a:r>
            <a:r>
              <a:rPr lang="en-GB" sz="2400" dirty="0">
                <a:solidFill>
                  <a:prstClr val="black"/>
                </a:solidFill>
              </a:rPr>
              <a:t>)					ii)								  iii)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5307" y="2332210"/>
            <a:ext cx="1402052" cy="19257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7935" y="2279238"/>
            <a:ext cx="2649494" cy="21002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4380" y="2248139"/>
            <a:ext cx="2473393" cy="26962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23AC08D-D973-4D42-87EF-A640223C0D0D}"/>
                  </a:ext>
                </a:extLst>
              </p:cNvPr>
              <p:cNvSpPr txBox="1"/>
              <p:nvPr/>
            </p:nvSpPr>
            <p:spPr>
              <a:xfrm>
                <a:off x="2347159" y="4597389"/>
                <a:ext cx="893745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  <a:cs typeface="Arial" panose="020B0604020202020204" pitchFamily="34" charset="0"/>
                  </a:rPr>
                  <a:t>i</a:t>
                </a:r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)  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60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,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straight </a:t>
                </a:r>
                <a:r>
                  <a:rPr lang="en-GB" sz="2400" dirty="0">
                    <a:solidFill>
                      <a:srgbClr val="FF0000"/>
                    </a:solidFill>
                  </a:rPr>
                  <a:t>line; 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/>
                </a:r>
                <a:br>
                  <a:rPr lang="en-GB" sz="2400" i="1" dirty="0" smtClean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      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120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, 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opposite </a:t>
                </a:r>
                <a:r>
                  <a:rPr lang="en-GB" sz="2400" dirty="0">
                    <a:solidFill>
                      <a:srgbClr val="FF0000"/>
                    </a:solidFill>
                  </a:rPr>
                  <a:t>angles;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60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o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pposite angles.</a:t>
                </a:r>
                <a:endParaRPr lang="en-US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623AC08D-D973-4D42-87EF-A640223C0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7159" y="4597389"/>
                <a:ext cx="8937459" cy="830997"/>
              </a:xfrm>
              <a:prstGeom prst="rect">
                <a:avLst/>
              </a:prstGeom>
              <a:blipFill rotWithShape="1">
                <a:blip r:embed="rId8"/>
                <a:stretch>
                  <a:fillRect l="-1023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9F5147C-05A2-FC4A-911D-7252CDA5FE7F}"/>
                  </a:ext>
                </a:extLst>
              </p:cNvPr>
              <p:cNvSpPr txBox="1"/>
              <p:nvPr/>
            </p:nvSpPr>
            <p:spPr>
              <a:xfrm>
                <a:off x="2347159" y="5349096"/>
                <a:ext cx="96964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ii)	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60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,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straight line; </a:t>
                </a:r>
                <a14:m>
                  <m:oMath xmlns:m="http://schemas.openxmlformats.org/officeDocument/2006/math">
                    <m:r>
                      <a:rPr lang="en-GB" sz="240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60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corresponding angles; </a:t>
                </a:r>
                <a:br>
                  <a:rPr lang="en-GB" sz="2400" dirty="0" smtClean="0">
                    <a:solidFill>
                      <a:srgbClr val="FF0000"/>
                    </a:solidFill>
                  </a:rPr>
                </a:br>
                <a:r>
                  <a:rPr lang="en-GB" sz="2400" dirty="0" smtClean="0">
                    <a:solidFill>
                      <a:srgbClr val="FF0000"/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120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, s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traight line.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9F5147C-05A2-FC4A-911D-7252CDA5F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7159" y="5349096"/>
                <a:ext cx="9696400" cy="830997"/>
              </a:xfrm>
              <a:prstGeom prst="rect">
                <a:avLst/>
              </a:prstGeom>
              <a:blipFill rotWithShape="1">
                <a:blip r:embed="rId9"/>
                <a:stretch>
                  <a:fillRect l="-943" t="-5109" b="-160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74542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3" grpId="1"/>
      <p:bldP spid="14" grpId="0"/>
      <p:bldP spid="9" grpId="0"/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Measuring Angles</a:t>
            </a:r>
            <a:endParaRPr lang="en-US" altLang="en-US" sz="2800" b="1" dirty="0"/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H1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 smtClean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Section H1.</a:t>
            </a:r>
            <a:r>
              <a:rPr lang="en-US" b="1" dirty="0" smtClean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1</a:t>
            </a:r>
            <a:endParaRPr lang="en-US" sz="2000" b="1" kern="1200" dirty="0">
              <a:solidFill>
                <a:schemeClr val="bg1"/>
              </a:solidFill>
              <a:effectLst/>
              <a:latin typeface="Arial"/>
              <a:ea typeface="MS PGothic"/>
              <a:cs typeface="Times New Roman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07260" y="604383"/>
            <a:ext cx="9472864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dirty="0"/>
              <a:t>An angle is a measure of turn. Angles can be measured in degrees:</a:t>
            </a:r>
          </a:p>
          <a:p>
            <a:pPr marL="0" indent="0"/>
            <a:r>
              <a:rPr lang="en-GB" sz="2400" dirty="0"/>
              <a:t>180 </a:t>
            </a:r>
            <a:r>
              <a:rPr lang="en-GB" sz="2400" dirty="0" smtClean="0"/>
              <a:t>degrees </a:t>
            </a:r>
            <a:r>
              <a:rPr lang="en-GB" sz="2400" dirty="0"/>
              <a:t>is a half turn, </a:t>
            </a:r>
            <a:r>
              <a:rPr lang="en-GB" sz="2400" dirty="0" smtClean="0"/>
              <a:t>360 degrees </a:t>
            </a:r>
            <a:r>
              <a:rPr lang="en-GB" sz="2400" dirty="0"/>
              <a:t>a full turn and </a:t>
            </a:r>
            <a:r>
              <a:rPr lang="en-GB" sz="2400" dirty="0" smtClean="0"/>
              <a:t>90 degrees </a:t>
            </a:r>
            <a:r>
              <a:rPr lang="en-GB" sz="2400" dirty="0"/>
              <a:t>a </a:t>
            </a:r>
            <a:r>
              <a:rPr lang="en-GB" sz="2400" dirty="0" smtClean="0"/>
              <a:t>quarter turn</a:t>
            </a:r>
            <a:r>
              <a:rPr lang="en-GB" sz="2400" dirty="0"/>
              <a:t>, known as a </a:t>
            </a:r>
            <a:r>
              <a:rPr lang="en-GB" sz="2400" i="1" dirty="0"/>
              <a:t>right angle</a:t>
            </a:r>
            <a:r>
              <a:rPr lang="en-GB" sz="2400" dirty="0"/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1"/>
              <p:cNvSpPr txBox="1">
                <a:spLocks noChangeArrowheads="1"/>
              </p:cNvSpPr>
              <p:nvPr/>
            </p:nvSpPr>
            <p:spPr bwMode="auto">
              <a:xfrm>
                <a:off x="2740409" y="4621951"/>
                <a:ext cx="3787639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GB" sz="2400" dirty="0"/>
                  <a:t>The angle around a</a:t>
                </a:r>
              </a:p>
              <a:p>
                <a:r>
                  <a:rPr lang="en-GB" sz="2400" dirty="0"/>
                  <a:t>complete circle is </a:t>
                </a:r>
                <a:r>
                  <a:rPr lang="en-GB" sz="2400" dirty="0" smtClean="0"/>
                  <a:t>360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/>
                  <a:t>,</a:t>
                </a:r>
                <a:endParaRPr lang="en-GB" sz="2400" dirty="0"/>
              </a:p>
              <a:p>
                <a:r>
                  <a:rPr lang="en-GB" sz="2400" dirty="0"/>
                  <a:t>a full turn.</a:t>
                </a:r>
              </a:p>
            </p:txBody>
          </p:sp>
        </mc:Choice>
        <mc:Fallback xmlns="">
          <p:sp>
            <p:nvSpPr>
              <p:cNvPr id="10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40409" y="4621951"/>
                <a:ext cx="3787639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2576" t="-3553" b="-111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9109" y="2883235"/>
            <a:ext cx="2259419" cy="15809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7846" y="3013133"/>
            <a:ext cx="2551965" cy="9878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198554" y="4621951"/>
                <a:ext cx="4226038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/>
                  <a:t>The angle around a point on a straight line is </a:t>
                </a:r>
                <a:r>
                  <a:rPr lang="en-GB" sz="2400" dirty="0" smtClean="0"/>
                  <a:t>18</a:t>
                </a:r>
                <a:r>
                  <a:rPr lang="en-GB" sz="2400" dirty="0" smtClean="0">
                    <a:solidFill>
                      <a:prstClr val="black"/>
                    </a:solidFill>
                  </a:rPr>
                  <a:t>0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/>
                  <a:t>, </a:t>
                </a:r>
                <a:r>
                  <a:rPr lang="en-GB" sz="2400" dirty="0"/>
                  <a:t>a half turn.</a:t>
                </a:r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8554" y="4621951"/>
                <a:ext cx="4226038" cy="1200329"/>
              </a:xfrm>
              <a:prstGeom prst="rect">
                <a:avLst/>
              </a:prstGeom>
              <a:blipFill rotWithShape="1">
                <a:blip r:embed="rId7"/>
                <a:stretch>
                  <a:fillRect l="-2309" t="-3553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230967" y="6070824"/>
            <a:ext cx="81639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A </a:t>
            </a:r>
            <a:r>
              <a:rPr lang="en-GB" sz="2400" i="1" dirty="0">
                <a:solidFill>
                  <a:prstClr val="black"/>
                </a:solidFill>
              </a:rPr>
              <a:t>protractor </a:t>
            </a:r>
            <a:r>
              <a:rPr lang="en-GB" sz="2400" dirty="0">
                <a:solidFill>
                  <a:prstClr val="black"/>
                </a:solidFill>
              </a:rPr>
              <a:t>can be used to measure or draw angles.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776180" y="1894457"/>
                <a:ext cx="714435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prstClr val="black"/>
                    </a:solidFill>
                  </a:rPr>
                  <a:t>Degrees are indicated with a small circle, e.g. </a:t>
                </a:r>
                <a:r>
                  <a:rPr lang="en-GB" sz="2400" dirty="0" smtClean="0">
                    <a:solidFill>
                      <a:prstClr val="black"/>
                    </a:solidFill>
                  </a:rPr>
                  <a:t>90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GB" sz="2400" dirty="0" smtClean="0"/>
                  <a:t> </a:t>
                </a:r>
                <a:r>
                  <a:rPr lang="en-GB" sz="2400" dirty="0" smtClean="0">
                    <a:solidFill>
                      <a:prstClr val="black"/>
                    </a:solidFill>
                  </a:rPr>
                  <a:t>represents </a:t>
                </a:r>
                <a:r>
                  <a:rPr lang="en-GB" sz="2400" dirty="0">
                    <a:solidFill>
                      <a:prstClr val="black"/>
                    </a:solidFill>
                  </a:rPr>
                  <a:t>90 degrees.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180" y="1894457"/>
                <a:ext cx="7144356" cy="830997"/>
              </a:xfrm>
              <a:prstGeom prst="rect">
                <a:avLst/>
              </a:prstGeom>
              <a:blipFill rotWithShape="1">
                <a:blip r:embed="rId8"/>
                <a:stretch>
                  <a:fillRect l="-1280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01250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5" grpId="0"/>
      <p:bldP spid="6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H1.</a:t>
            </a:r>
            <a:r>
              <a:rPr lang="en-US" altLang="en-US" sz="2800" b="1" dirty="0" smtClean="0"/>
              <a:t>4</a:t>
            </a:r>
            <a:r>
              <a:rPr lang="en-US" altLang="en-US" sz="2800" b="1" dirty="0"/>
              <a:t>: 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281" y="113328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8786516" y="1058767"/>
            <a:ext cx="180020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8791588" y="1520432"/>
                <a:ext cx="3273682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i) 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140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ii) 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48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48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132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138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1588" y="1520432"/>
                <a:ext cx="3273682" cy="1569660"/>
              </a:xfrm>
              <a:prstGeom prst="rect">
                <a:avLst/>
              </a:prstGeom>
              <a:blipFill rotWithShape="1">
                <a:blip r:embed="rId4"/>
                <a:stretch>
                  <a:fillRect l="-2793" t="-2713" b="-50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2194979" y="621160"/>
            <a:ext cx="94333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2.</a:t>
            </a:r>
            <a:r>
              <a:rPr lang="en-GB" sz="2400" dirty="0"/>
              <a:t>	Find the size of the angles marked with a letter in each diagram.</a:t>
            </a: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23443" y="1058768"/>
            <a:ext cx="4056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>
                <a:solidFill>
                  <a:prstClr val="black"/>
                </a:solidFill>
              </a:rPr>
              <a:t>i</a:t>
            </a:r>
            <a:r>
              <a:rPr lang="en-GB" sz="2400" dirty="0">
                <a:solidFill>
                  <a:prstClr val="black"/>
                </a:solidFill>
              </a:rPr>
              <a:t>)								ii)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2207260" y="3384987"/>
                <a:ext cx="9602802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 smtClean="0">
                    <a:solidFill>
                      <a:prstClr val="black"/>
                    </a:solidFill>
                  </a:rPr>
                  <a:t>3.</a:t>
                </a:r>
                <a:r>
                  <a:rPr lang="en-GB" sz="2400" dirty="0">
                    <a:solidFill>
                      <a:prstClr val="black"/>
                    </a:solidFill>
                  </a:rPr>
                  <a:t>	</a:t>
                </a:r>
                <a:r>
                  <a:rPr lang="en-GB" sz="2400" dirty="0"/>
                  <a:t>By considering each diagram, write down an equation and find the 	value </a:t>
                </a:r>
                <a:r>
                  <a:rPr lang="en-GB" sz="2400" dirty="0">
                    <a:solidFill>
                      <a:schemeClr val="tx1"/>
                    </a:solidFill>
                  </a:rPr>
                  <a:t>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GB" sz="2400" dirty="0">
                    <a:solidFill>
                      <a:prstClr val="black"/>
                    </a:solidFill>
                  </a:rPr>
                  <a:t> </a:t>
                </a:r>
                <a:r>
                  <a:rPr lang="en-GB" sz="2400" dirty="0" err="1">
                    <a:solidFill>
                      <a:prstClr val="black"/>
                    </a:solidFill>
                  </a:rPr>
                  <a:t>i</a:t>
                </a:r>
                <a:r>
                  <a:rPr lang="en-GB" sz="2400" dirty="0">
                    <a:solidFill>
                      <a:prstClr val="black"/>
                    </a:solidFill>
                  </a:rPr>
                  <a:t>)								ii)</a:t>
                </a:r>
                <a:endParaRPr lang="en-GB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3384987"/>
                <a:ext cx="9602802" cy="1200329"/>
              </a:xfrm>
              <a:prstGeom prst="rect">
                <a:avLst/>
              </a:prstGeom>
              <a:blipFill rotWithShape="1">
                <a:blip r:embed="rId5"/>
                <a:stretch>
                  <a:fillRect l="-952" t="-3553" r="-1397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9122" y="1111526"/>
            <a:ext cx="2773281" cy="19144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0323" y="1122276"/>
            <a:ext cx="2488373" cy="22627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1624" y="4219084"/>
            <a:ext cx="2722920" cy="25222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84032" y="4204757"/>
            <a:ext cx="2836564" cy="2532074"/>
          </a:xfrm>
          <a:prstGeom prst="rect">
            <a:avLst/>
          </a:prstGeom>
        </p:spPr>
      </p:pic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9269984" y="4103951"/>
            <a:ext cx="180020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9328538" y="4499750"/>
                <a:ext cx="2373582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i) 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b="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45˚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ii) 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180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22.5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8538" y="4499750"/>
                <a:ext cx="2373582" cy="1569660"/>
              </a:xfrm>
              <a:prstGeom prst="rect">
                <a:avLst/>
              </a:prstGeom>
              <a:blipFill rotWithShape="1">
                <a:blip r:embed="rId10"/>
                <a:stretch>
                  <a:fillRect l="-3846" t="-27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32549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3" grpId="0"/>
      <p:bldP spid="14" grpId="0"/>
      <p:bldP spid="9" grpId="0"/>
      <p:bldP spid="17" grpId="0"/>
      <p:bldP spid="20" grpId="0"/>
      <p:bldP spid="2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H1.4: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fourth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http://szalonta.hu/ske/text/H1/skeh1s4.html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H1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H1.4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94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Angle Symmetry in Regular Polygons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H1.5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21525" y="647274"/>
            <a:ext cx="73754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Regular polygons have sides which are all equal in length; all interior angles are equal too. Regular polygons will have both line and rotational symmetry.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07260" y="3359755"/>
            <a:ext cx="81372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/>
              <a:t>Find the interior angle of a regular dodecagon (12 sides).</a:t>
            </a:r>
            <a:endParaRPr lang="en-GB" sz="2400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b="2816"/>
          <a:stretch/>
        </p:blipFill>
        <p:spPr>
          <a:xfrm>
            <a:off x="9480376" y="723117"/>
            <a:ext cx="2595057" cy="243552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07260" y="2062317"/>
            <a:ext cx="68410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This symmetry can be used to find the </a:t>
            </a:r>
            <a:r>
              <a:rPr lang="en-GB" sz="2400" i="1" dirty="0">
                <a:solidFill>
                  <a:prstClr val="black"/>
                </a:solidFill>
              </a:rPr>
              <a:t>interior </a:t>
            </a:r>
            <a:r>
              <a:rPr lang="en-GB" sz="2400" dirty="0">
                <a:solidFill>
                  <a:prstClr val="black"/>
                </a:solidFill>
              </a:rPr>
              <a:t>angles of a regular polygon.</a:t>
            </a:r>
            <a:endParaRPr lang="en-GB" sz="2400" i="1" dirty="0">
              <a:solidFill>
                <a:prstClr val="black"/>
              </a:solidFill>
            </a:endParaRPr>
          </a:p>
        </p:txBody>
      </p:sp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2200430" y="2961622"/>
            <a:ext cx="20589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1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0773" y="3933056"/>
            <a:ext cx="2832964" cy="2763680"/>
          </a:xfrm>
          <a:prstGeom prst="rect">
            <a:avLst/>
          </a:prstGeom>
        </p:spPr>
      </p:pic>
      <p:sp>
        <p:nvSpPr>
          <p:cNvPr id="21" name="TextBox 1"/>
          <p:cNvSpPr txBox="1">
            <a:spLocks noChangeArrowheads="1"/>
          </p:cNvSpPr>
          <p:nvPr/>
        </p:nvSpPr>
        <p:spPr bwMode="auto">
          <a:xfrm>
            <a:off x="2207260" y="3730542"/>
            <a:ext cx="20589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00430" y="4184567"/>
            <a:ext cx="66305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The diagram shows how a regular dodecagon can be split into 12 isosceles triangles.</a:t>
            </a:r>
            <a:endParaRPr lang="da-DK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2200429" y="4953487"/>
                <a:ext cx="6630565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As there are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360˚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around the centre of the dodecagon, the centre angle in each triangle is									    </a:t>
                </a:r>
                <a:r>
                  <a:rPr lang="en-GB" sz="2400" dirty="0">
                    <a:solidFill>
                      <a:srgbClr val="FF0000"/>
                    </a:solidFill>
                  </a:rPr>
                  <a:t>							</a:t>
                </a:r>
                <a:endParaRPr lang="da-DK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0429" y="4953487"/>
                <a:ext cx="6630565" cy="1569660"/>
              </a:xfrm>
              <a:prstGeom prst="rect">
                <a:avLst/>
              </a:prstGeom>
              <a:blipFill rotWithShape="0">
                <a:blip r:embed="rId6"/>
                <a:stretch>
                  <a:fillRect l="-1471" t="-27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749458" y="5811995"/>
                <a:ext cx="1766253" cy="7974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360˚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 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=30˚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9458" y="5811995"/>
                <a:ext cx="1766253" cy="797462"/>
              </a:xfrm>
              <a:prstGeom prst="rect">
                <a:avLst/>
              </a:prstGeom>
              <a:blipFill>
                <a:blip r:embed="rId7"/>
                <a:stretch>
                  <a:fillRect t="-4762" b="-6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659A1BC-3CC2-E847-8E1C-5E541C14AC46}"/>
              </a:ext>
            </a:extLst>
          </p:cNvPr>
          <p:cNvSpPr txBox="1"/>
          <p:nvPr/>
        </p:nvSpPr>
        <p:spPr>
          <a:xfrm>
            <a:off x="5909233" y="6381328"/>
            <a:ext cx="3139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next slide</a:t>
            </a:r>
          </a:p>
        </p:txBody>
      </p:sp>
    </p:spTree>
    <p:extLst>
      <p:ext uri="{BB962C8B-B14F-4D97-AF65-F5344CB8AC3E}">
        <p14:creationId xmlns:p14="http://schemas.microsoft.com/office/powerpoint/2010/main" val="25303600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5" grpId="0"/>
      <p:bldP spid="17" grpId="0"/>
      <p:bldP spid="21" grpId="0"/>
      <p:bldP spid="22" grpId="0"/>
      <p:bldP spid="23" grpId="0"/>
      <p:bldP spid="13" grpId="0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Angle Symmetry in Regular Polygons: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3037" y="145475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H1.5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2200429" y="653307"/>
            <a:ext cx="490368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1 (continued)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07260" y="1096116"/>
            <a:ext cx="66305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Next we will find the angle indicated on the diagram on the right. The other angles of </a:t>
            </a:r>
            <a:r>
              <a:rPr lang="en-GB" sz="2400" dirty="0" smtClean="0">
                <a:solidFill>
                  <a:srgbClr val="FF0000"/>
                </a:solidFill>
                <a:latin typeface="+mj-lt"/>
              </a:rPr>
              <a:t/>
            </a:r>
            <a:br>
              <a:rPr lang="en-GB" sz="2400" dirty="0" smtClean="0">
                <a:solidFill>
                  <a:srgbClr val="FF0000"/>
                </a:solidFill>
                <a:latin typeface="+mj-lt"/>
              </a:rPr>
            </a:br>
            <a:r>
              <a:rPr lang="en-GB" sz="2400" dirty="0" smtClean="0">
                <a:solidFill>
                  <a:srgbClr val="FF0000"/>
                </a:solidFill>
                <a:latin typeface="+mj-lt"/>
              </a:rPr>
              <a:t>each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triangle will together </a:t>
            </a:r>
            <a:r>
              <a:rPr lang="en-GB" sz="2400" dirty="0" smtClean="0">
                <a:solidFill>
                  <a:srgbClr val="FF0000"/>
                </a:solidFill>
                <a:latin typeface="+mj-lt"/>
              </a:rPr>
              <a:t>add up to</a:t>
            </a:r>
            <a:endParaRPr lang="da-DK" sz="2400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190557" y="2900578"/>
            <a:ext cx="66305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Therefore the angle on the diagram is</a:t>
            </a:r>
            <a:endParaRPr lang="da-DK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398919" y="3412016"/>
                <a:ext cx="1607555" cy="79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=75˚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919" y="3412016"/>
                <a:ext cx="1607555" cy="79130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496342" y="2329537"/>
                <a:ext cx="324772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180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˚</m:t>
                      </m:r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−30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˚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=150˚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6342" y="2329537"/>
                <a:ext cx="3247728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2348669" y="4361402"/>
            <a:ext cx="87908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As two adjacent angles are required to form each interior angle of the dodecagon, each interior angle will be</a:t>
            </a:r>
            <a:endParaRPr lang="da-DK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4721770" y="5301208"/>
                <a:ext cx="22220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75˚×2=150˚</m:t>
                      </m:r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770" y="5301208"/>
                <a:ext cx="2222083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2340014" y="5877272"/>
            <a:ext cx="87908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As there are 12 interior angles, the sum of these angles will be </a:t>
            </a:r>
            <a:endParaRPr lang="da-DK" sz="24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0994" y="938250"/>
            <a:ext cx="3019846" cy="30388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2331360" y="6283475"/>
                <a:ext cx="273183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150˚=1800˚</m:t>
                    </m:r>
                  </m:oMath>
                </a14:m>
                <a:r>
                  <a:rPr lang="en-GB" dirty="0">
                    <a:solidFill>
                      <a:srgbClr val="FF000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360" y="6283475"/>
                <a:ext cx="2731838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445" r="-891" b="-21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60622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13" grpId="0"/>
      <p:bldP spid="16" grpId="0"/>
      <p:bldP spid="18" grpId="0"/>
      <p:bldP spid="19" grpId="0"/>
      <p:bldP spid="20" grpId="0"/>
      <p:bldP spid="2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Angle Symmetry in Regular Polygons: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5475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H1.5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2200429" y="653307"/>
            <a:ext cx="490368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2200429" y="2387889"/>
                <a:ext cx="6630565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Split the heptagon into 7 isosceles triangles.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Each triangle contains three angles which add up to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180˚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, so the total of all the marked angles will be</a:t>
                </a:r>
                <a:endParaRPr lang="da-DK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0429" y="2387889"/>
                <a:ext cx="6630565" cy="1569660"/>
              </a:xfrm>
              <a:prstGeom prst="rect">
                <a:avLst/>
              </a:prstGeom>
              <a:blipFill rotWithShape="0">
                <a:blip r:embed="rId4"/>
                <a:stretch>
                  <a:fillRect l="-1471" t="-2724" r="-919" b="-85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2176967" y="4707775"/>
            <a:ext cx="87908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However the angles at the point where all the triangles meet should not be included, so the sum of the interior angles is given by</a:t>
            </a:r>
            <a:endParaRPr lang="da-DK" sz="2400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00429" y="1064186"/>
            <a:ext cx="68410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/>
              <a:t>Find the sum of the interior angles of a regular heptagon.</a:t>
            </a:r>
            <a:endParaRPr lang="en-GB" sz="2400" i="1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4484" y="1064186"/>
            <a:ext cx="3016321" cy="29657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744255" y="3957549"/>
                <a:ext cx="269657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 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180˚=1260˚</m:t>
                      </m:r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4255" y="3957549"/>
                <a:ext cx="2696571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4744255" y="5985310"/>
                <a:ext cx="324772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1260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˚</m:t>
                      </m:r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−360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˚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=900˚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4255" y="5985310"/>
                <a:ext cx="3247728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1"/>
          <p:cNvSpPr txBox="1">
            <a:spLocks noChangeArrowheads="1"/>
          </p:cNvSpPr>
          <p:nvPr/>
        </p:nvSpPr>
        <p:spPr bwMode="auto">
          <a:xfrm>
            <a:off x="2176967" y="1987516"/>
            <a:ext cx="211883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5717882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18" grpId="0"/>
      <p:bldP spid="15" grpId="0"/>
      <p:bldP spid="21" grpId="0"/>
      <p:bldP spid="24" grpId="0"/>
      <p:bldP spid="2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Angle Symmetry in Regular Polygons: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9" y="86943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H1.5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2188122" y="627914"/>
            <a:ext cx="2882556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3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188121" y="3044725"/>
            <a:ext cx="31651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a)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There is only one 	line of symmetry.</a:t>
            </a:r>
            <a:endParaRPr lang="da-DK" sz="2400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00428" y="1064186"/>
            <a:ext cx="72079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a) 	Copy the octagon shown in the diagram and 	draw in any lines of symmetry.</a:t>
            </a:r>
          </a:p>
          <a:p>
            <a:r>
              <a:rPr lang="en-GB" sz="2400" dirty="0"/>
              <a:t>b) 	Copy the octagon and shade in extra triangles 	so that it now has rotational symmetry.</a:t>
            </a:r>
            <a:endParaRPr lang="en-GB" sz="2400" i="1" dirty="0">
              <a:solidFill>
                <a:prstClr val="black"/>
              </a:solidFill>
            </a:endParaRPr>
          </a:p>
        </p:txBody>
      </p:sp>
      <p:sp>
        <p:nvSpPr>
          <p:cNvPr id="25" name="TextBox 1"/>
          <p:cNvSpPr txBox="1">
            <a:spLocks noChangeArrowheads="1"/>
          </p:cNvSpPr>
          <p:nvPr/>
        </p:nvSpPr>
        <p:spPr bwMode="auto">
          <a:xfrm>
            <a:off x="2200427" y="2613037"/>
            <a:ext cx="211883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2384" y="825607"/>
            <a:ext cx="2325519" cy="22749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3592" y="4005064"/>
            <a:ext cx="2476865" cy="1959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7173" y="4789084"/>
            <a:ext cx="1946133" cy="18728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10818" y="4757064"/>
            <a:ext cx="1904128" cy="1936887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070677" y="3044725"/>
            <a:ext cx="71452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/>
              <a:t>b)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The original octagon has no rotational symmetry.</a:t>
            </a:r>
            <a:endParaRPr lang="da-DK" sz="24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29661" y="3506390"/>
            <a:ext cx="35656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  <a:latin typeface="Arial"/>
              </a:rPr>
              <a:t>After shading the </a:t>
            </a:r>
            <a:r>
              <a:rPr lang="en-GB" sz="2400" dirty="0">
                <a:solidFill>
                  <a:srgbClr val="FF0000"/>
                </a:solidFill>
                <a:latin typeface="Arial"/>
              </a:rPr>
              <a:t>extra triangle </a:t>
            </a:r>
            <a:r>
              <a:rPr lang="en-GB" sz="2400" dirty="0" smtClean="0">
                <a:solidFill>
                  <a:srgbClr val="FF0000"/>
                </a:solidFill>
                <a:latin typeface="Arial"/>
              </a:rPr>
              <a:t>shown, </a:t>
            </a:r>
            <a:r>
              <a:rPr lang="en-GB" sz="2400" dirty="0">
                <a:solidFill>
                  <a:srgbClr val="FF0000"/>
                </a:solidFill>
                <a:latin typeface="Arial"/>
              </a:rPr>
              <a:t>it has rotational symmetry of order 4.</a:t>
            </a:r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8738309" y="3506390"/>
            <a:ext cx="36737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  <a:latin typeface="Arial"/>
              </a:rPr>
              <a:t>After </a:t>
            </a:r>
            <a:r>
              <a:rPr lang="en-GB" sz="2400" dirty="0">
                <a:solidFill>
                  <a:srgbClr val="FF0000"/>
                </a:solidFill>
                <a:latin typeface="Arial"/>
              </a:rPr>
              <a:t>shading all the triangles, </a:t>
            </a:r>
            <a:r>
              <a:rPr lang="en-GB" sz="2400" dirty="0" smtClean="0">
                <a:solidFill>
                  <a:srgbClr val="FF0000"/>
                </a:solidFill>
                <a:latin typeface="Arial"/>
              </a:rPr>
              <a:t>it has rotational </a:t>
            </a:r>
            <a:r>
              <a:rPr lang="en-GB" sz="2400" dirty="0">
                <a:solidFill>
                  <a:srgbClr val="FF0000"/>
                </a:solidFill>
                <a:latin typeface="Arial"/>
              </a:rPr>
              <a:t>symmetry of order 8.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10834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15" grpId="0"/>
      <p:bldP spid="25" grpId="0"/>
      <p:bldP spid="19" grpId="0"/>
      <p:bldP spid="8" grpId="0"/>
      <p:bldP spid="2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H1.5</a:t>
            </a:r>
            <a:r>
              <a:rPr lang="en-US" altLang="en-US" sz="2800" b="1" dirty="0"/>
              <a:t>: 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H1.5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217723" y="5244461"/>
            <a:ext cx="180020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Answers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769271" y="5251470"/>
                <a:ext cx="98399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en-GB" sz="2400" dirty="0">
                    <a:solidFill>
                      <a:srgbClr val="FF0000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a:rPr lang="pl-PL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108°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	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  b</a:t>
                </a:r>
                <a:r>
                  <a:rPr lang="en-GB" sz="2400" dirty="0">
                    <a:solidFill>
                      <a:srgbClr val="FF0000"/>
                    </a:solidFill>
                  </a:rPr>
                  <a:t>) </a:t>
                </a:r>
                <a14:m>
                  <m:oMath xmlns:m="http://schemas.openxmlformats.org/officeDocument/2006/math">
                    <m:r>
                      <a:rPr lang="pl-PL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120°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       c</a:t>
                </a:r>
                <a:r>
                  <a:rPr lang="en-GB" sz="2400" dirty="0">
                    <a:solidFill>
                      <a:srgbClr val="FF0000"/>
                    </a:solidFill>
                  </a:rPr>
                  <a:t>) </a:t>
                </a:r>
                <a14:m>
                  <m:oMath xmlns:m="http://schemas.openxmlformats.org/officeDocument/2006/math">
                    <m:r>
                      <a:rPr lang="pl-PL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135°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	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     d</a:t>
                </a:r>
                <a:r>
                  <a:rPr lang="en-GB" sz="2400" dirty="0">
                    <a:solidFill>
                      <a:srgbClr val="FF0000"/>
                    </a:solidFill>
                  </a:rPr>
                  <a:t>)</a:t>
                </a:r>
                <a:r>
                  <a:rPr lang="pl-PL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pl-PL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144°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		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271" y="5251470"/>
                <a:ext cx="9839933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805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207260" y="582080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07260" y="1427904"/>
            <a:ext cx="94333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1.</a:t>
            </a:r>
            <a:r>
              <a:rPr lang="en-GB" sz="2400" dirty="0"/>
              <a:t>	Find the interior angle for a regular:</a:t>
            </a:r>
          </a:p>
          <a:p>
            <a:r>
              <a:rPr lang="en-GB" sz="2400" dirty="0"/>
              <a:t>	a) pentagon 	b) hexagon	c) octagon 	d) decagon (10 sides).</a:t>
            </a: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32730" y="2248139"/>
            <a:ext cx="96239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solidFill>
                  <a:prstClr val="black"/>
                </a:solidFill>
              </a:rPr>
              <a:t>2.</a:t>
            </a:r>
            <a:r>
              <a:rPr lang="en-GB" sz="2400" dirty="0">
                <a:solidFill>
                  <a:prstClr val="black"/>
                </a:solidFill>
              </a:rPr>
              <a:t>	</a:t>
            </a:r>
            <a:r>
              <a:rPr lang="en-GB" sz="2400" dirty="0"/>
              <a:t>Find the sum of the interior angles in each polygon shown below.</a:t>
            </a:r>
            <a:endParaRPr lang="en-GB" sz="2400" dirty="0">
              <a:solidFill>
                <a:prstClr val="black"/>
              </a:solidFill>
            </a:endParaRPr>
          </a:p>
          <a:p>
            <a:r>
              <a:rPr lang="en-GB" sz="2400" dirty="0">
                <a:solidFill>
                  <a:prstClr val="black"/>
                </a:solidFill>
              </a:rPr>
              <a:t>	</a:t>
            </a:r>
            <a:r>
              <a:rPr lang="en-GB" sz="2400" dirty="0" err="1">
                <a:solidFill>
                  <a:prstClr val="black"/>
                </a:solidFill>
              </a:rPr>
              <a:t>i</a:t>
            </a:r>
            <a:r>
              <a:rPr lang="en-GB" sz="2400" dirty="0">
                <a:solidFill>
                  <a:prstClr val="black"/>
                </a:solidFill>
              </a:rPr>
              <a:t>)									ii)	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375" y="2726199"/>
            <a:ext cx="1874537" cy="19391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4152" y="2729430"/>
            <a:ext cx="2029108" cy="19719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192969" y="4662068"/>
                <a:ext cx="1077769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 smtClean="0"/>
                  <a:t>3.	Which regular polygons have interior angles of: </a:t>
                </a:r>
                <a:r>
                  <a:rPr lang="pt-BR" sz="2400" dirty="0"/>
                  <a:t>a)</a:t>
                </a:r>
                <a14:m>
                  <m:oMath xmlns:m="http://schemas.openxmlformats.org/officeDocument/2006/math">
                    <m:r>
                      <a:rPr lang="pl-PL" sz="24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9</m:t>
                    </m:r>
                    <m:r>
                      <a:rPr lang="pl-PL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0°</m:t>
                    </m:r>
                  </m:oMath>
                </a14:m>
                <a:r>
                  <a:rPr lang="pt-BR" sz="2400" dirty="0">
                    <a:solidFill>
                      <a:schemeClr val="tx1"/>
                    </a:solidFill>
                  </a:rPr>
                  <a:t> </a:t>
                </a:r>
                <a:r>
                  <a:rPr lang="pt-BR" sz="2400" dirty="0" err="1"/>
                  <a:t>b</a:t>
                </a:r>
                <a:r>
                  <a:rPr lang="pt-BR" sz="2400" dirty="0"/>
                  <a:t>) </a:t>
                </a:r>
                <a14:m>
                  <m:oMath xmlns:m="http://schemas.openxmlformats.org/officeDocument/2006/math">
                    <m:r>
                      <a:rPr lang="pl-PL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120°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pl-PL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sz="2400" dirty="0"/>
                  <a:t>c) 108</a:t>
                </a:r>
                <a:r>
                  <a:rPr lang="pt-BR" sz="2400" dirty="0" smtClean="0"/>
                  <a:t>°</a:t>
                </a:r>
                <a:endParaRPr lang="pt-B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2969" y="4662068"/>
                <a:ext cx="10777699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905" t="-14474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F112E58-99B0-134B-A859-1940186B21EC}"/>
                  </a:ext>
                </a:extLst>
              </p:cNvPr>
              <p:cNvSpPr txBox="1"/>
              <p:nvPr/>
            </p:nvSpPr>
            <p:spPr>
              <a:xfrm>
                <a:off x="3769271" y="5788143"/>
                <a:ext cx="76328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2.   </a:t>
                </a:r>
                <a:r>
                  <a:rPr lang="en-GB" sz="2400" dirty="0" err="1" smtClean="0">
                    <a:solidFill>
                      <a:srgbClr val="FF0000"/>
                    </a:solidFill>
                  </a:rPr>
                  <a:t>i</a:t>
                </a:r>
                <a:r>
                  <a:rPr lang="en-GB" sz="2400" dirty="0">
                    <a:solidFill>
                      <a:srgbClr val="FF0000"/>
                    </a:solidFill>
                  </a:rPr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1260°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  ii</a:t>
                </a:r>
                <a:r>
                  <a:rPr lang="en-GB" sz="2400" dirty="0">
                    <a:solidFill>
                      <a:srgbClr val="FF0000"/>
                    </a:solidFill>
                  </a:rPr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1620° 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F112E58-99B0-134B-A859-1940186B21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271" y="5788143"/>
                <a:ext cx="7632848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1198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7B90CABC-EBB0-A84E-A285-3568E795936C}"/>
              </a:ext>
            </a:extLst>
          </p:cNvPr>
          <p:cNvSpPr txBox="1"/>
          <p:nvPr/>
        </p:nvSpPr>
        <p:spPr>
          <a:xfrm>
            <a:off x="3769271" y="6296298"/>
            <a:ext cx="7871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</a:rPr>
              <a:t>3.  </a:t>
            </a:r>
            <a:r>
              <a:rPr lang="en-US" sz="2400" dirty="0">
                <a:solidFill>
                  <a:srgbClr val="FF0000"/>
                </a:solidFill>
              </a:rPr>
              <a:t>a) Square   b) Hexagon   c) Pentagon</a:t>
            </a:r>
          </a:p>
        </p:txBody>
      </p:sp>
    </p:spTree>
    <p:extLst>
      <p:ext uri="{BB962C8B-B14F-4D97-AF65-F5344CB8AC3E}">
        <p14:creationId xmlns:p14="http://schemas.microsoft.com/office/powerpoint/2010/main" val="12959259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/>
      <p:bldP spid="9" grpId="0"/>
      <p:bldP spid="16" grpId="0"/>
      <p:bldP spid="4" grpId="0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H1.5: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473010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last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28498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/>
            </a:r>
            <a:b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http://szalonta.hu/ske/text/H1/skeh1s5.html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H1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H1.5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11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715" y="9310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H1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H1.1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690967" y="1874185"/>
                <a:ext cx="566161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Place a protractor on the triangle as shown. The angle is measured as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47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.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0967" y="1874185"/>
                <a:ext cx="5661617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1724" t="-5109" b="-160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5661824" y="1480679"/>
            <a:ext cx="15121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207261" y="600938"/>
            <a:ext cx="21605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1 </a:t>
            </a:r>
          </a:p>
        </p:txBody>
      </p:sp>
      <p:sp>
        <p:nvSpPr>
          <p:cNvPr id="3" name="Rectangle 2"/>
          <p:cNvSpPr/>
          <p:nvPr/>
        </p:nvSpPr>
        <p:spPr>
          <a:xfrm>
            <a:off x="2188545" y="1050316"/>
            <a:ext cx="70639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/>
              <a:t>Measure the angle CAB in the triangle </a:t>
            </a:r>
            <a:r>
              <a:rPr lang="en-GB" sz="2400" dirty="0" smtClean="0"/>
              <a:t>shown.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2753542" y="45376"/>
            <a:ext cx="87378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sz="2800" b="1" dirty="0"/>
              <a:t>Measuring Angles</a:t>
            </a:r>
            <a:r>
              <a:rPr lang="en-GB" altLang="en-US" sz="2800" b="1" dirty="0"/>
              <a:t>: Examples</a:t>
            </a:r>
            <a:endParaRPr lang="en-US" alt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1398" y="1511981"/>
            <a:ext cx="3226288" cy="30365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8099" y="2705182"/>
            <a:ext cx="5563901" cy="40405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347293" y="4910692"/>
                <a:ext cx="430670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Note: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When measuring an angle, start from the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which is in line with an arm of the angle.</a:t>
                </a: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7293" y="4910692"/>
                <a:ext cx="4306700" cy="1569660"/>
              </a:xfrm>
              <a:prstGeom prst="rect">
                <a:avLst/>
              </a:prstGeom>
              <a:blipFill rotWithShape="1">
                <a:blip r:embed="rId7"/>
                <a:stretch>
                  <a:fillRect l="-2122" t="-2724" b="-85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27075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3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5905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H1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H1.1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530243" y="1606456"/>
                <a:ext cx="489685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Using a protractor, the smaller angle is measured as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100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.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0243" y="1606456"/>
                <a:ext cx="4896852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1866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6530243" y="1193881"/>
            <a:ext cx="15121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207261" y="600938"/>
            <a:ext cx="21605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2 </a:t>
            </a:r>
          </a:p>
        </p:txBody>
      </p:sp>
      <p:sp>
        <p:nvSpPr>
          <p:cNvPr id="3" name="Rectangle 2"/>
          <p:cNvSpPr/>
          <p:nvPr/>
        </p:nvSpPr>
        <p:spPr>
          <a:xfrm>
            <a:off x="2188545" y="1050316"/>
            <a:ext cx="41234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/>
              <a:t>Measure the marked angle.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2753542" y="45376"/>
            <a:ext cx="87378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sz="2800" b="1" dirty="0"/>
              <a:t>Measuring Angles</a:t>
            </a:r>
            <a:r>
              <a:rPr lang="en-GB" altLang="en-US" sz="2800" b="1" dirty="0"/>
              <a:t>: Examples</a:t>
            </a:r>
            <a:endParaRPr lang="en-US" alt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6530242" y="6250811"/>
                <a:ext cx="539840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sz="2400" dirty="0">
                    <a:solidFill>
                      <a:srgbClr val="FF0000"/>
                    </a:solidFill>
                  </a:rPr>
                  <a:t>required angle = </a:t>
                </a:r>
                <a:r>
                  <a:rPr lang="pt-BR" sz="2400" dirty="0" smtClean="0">
                    <a:solidFill>
                      <a:srgbClr val="FF0000"/>
                    </a:solidFill>
                  </a:rPr>
                  <a:t>360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 </m:t>
                    </m:r>
                  </m:oMath>
                </a14:m>
                <a:r>
                  <a:rPr lang="pt-BR" sz="2400" dirty="0" smtClean="0">
                    <a:solidFill>
                      <a:srgbClr val="FF0000"/>
                    </a:solidFill>
                  </a:rPr>
                  <a:t> − 100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pt-BR" sz="2400" dirty="0" smtClean="0">
                    <a:solidFill>
                      <a:srgbClr val="FF0000"/>
                    </a:solidFill>
                  </a:rPr>
                  <a:t>= 260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0242" y="6250811"/>
                <a:ext cx="5398405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693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5368" y="1932146"/>
            <a:ext cx="2247621" cy="37172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6091" y="2469457"/>
            <a:ext cx="3099267" cy="372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023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3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70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H1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H1.1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184903" y="1712490"/>
                <a:ext cx="6359369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a) 	</a:t>
                </a:r>
                <a:r>
                  <a:rPr lang="en-GB" sz="2400" dirty="0">
                    <a:solidFill>
                      <a:srgbClr val="FF0000"/>
                    </a:solidFill>
                  </a:rPr>
                  <a:t>Draw a horizontal line. Place a protractor 	on 	top of the line and draw a mark at 	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120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4903" y="1712490"/>
                <a:ext cx="6359369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1437" t="-3553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207259" y="1345805"/>
            <a:ext cx="15121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207261" y="600938"/>
            <a:ext cx="21605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3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207258" y="980029"/>
                <a:ext cx="576094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Draw angles of		a) </a:t>
                </a:r>
                <a:r>
                  <a:rPr lang="en-GB" sz="2400" dirty="0" smtClean="0"/>
                  <a:t>120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/>
                  <a:t>	b) </a:t>
                </a:r>
                <a:r>
                  <a:rPr lang="en-GB" sz="2400" dirty="0" smtClean="0"/>
                  <a:t>330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58" y="980029"/>
                <a:ext cx="5760948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587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2753542" y="45376"/>
            <a:ext cx="87378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sz="2800" b="1" dirty="0"/>
              <a:t>Measuring Angles</a:t>
            </a:r>
            <a:r>
              <a:rPr lang="en-GB" altLang="en-US" sz="2800" b="1" dirty="0"/>
              <a:t>: Examples</a:t>
            </a:r>
            <a:endParaRPr lang="en-US" alt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584070" y="5032076"/>
                <a:ext cx="552815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sz="2400" dirty="0" smtClean="0">
                    <a:solidFill>
                      <a:srgbClr val="FF0000"/>
                    </a:solidFill>
                  </a:rPr>
                  <a:t> required </a:t>
                </a:r>
                <a:r>
                  <a:rPr lang="pt-BR" sz="2400" dirty="0">
                    <a:solidFill>
                      <a:srgbClr val="FF0000"/>
                    </a:solidFill>
                  </a:rPr>
                  <a:t>angle = </a:t>
                </a:r>
                <a:r>
                  <a:rPr lang="pt-BR" sz="2400" dirty="0" smtClean="0">
                    <a:solidFill>
                      <a:srgbClr val="FF0000"/>
                    </a:solidFill>
                  </a:rPr>
                  <a:t>360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pt-BR" sz="2400" dirty="0">
                    <a:solidFill>
                      <a:srgbClr val="FF0000"/>
                    </a:solidFill>
                  </a:rPr>
                  <a:t>− </a:t>
                </a:r>
                <a:r>
                  <a:rPr lang="pt-BR" sz="2400" dirty="0" smtClean="0">
                    <a:solidFill>
                      <a:srgbClr val="FF0000"/>
                    </a:solidFill>
                  </a:rPr>
                  <a:t>330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pt-BR" sz="2400" dirty="0" smtClean="0">
                    <a:solidFill>
                      <a:srgbClr val="FF0000"/>
                    </a:solidFill>
                  </a:rPr>
                  <a:t>= 30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070" y="5032076"/>
                <a:ext cx="5528154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221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3800" y="687745"/>
            <a:ext cx="3843989" cy="32803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266" y="2585900"/>
            <a:ext cx="3067194" cy="16173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184902" y="4588817"/>
                <a:ext cx="952772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b) 	</a:t>
                </a:r>
                <a:r>
                  <a:rPr lang="en-GB" sz="2400" dirty="0">
                    <a:solidFill>
                      <a:srgbClr val="FF0000"/>
                    </a:solidFill>
                  </a:rPr>
                  <a:t>To draw the angle of 33</a:t>
                </a:r>
                <a:r>
                  <a:rPr lang="pt-BR" sz="2400" dirty="0" smtClean="0">
                    <a:solidFill>
                      <a:srgbClr val="FF0000"/>
                    </a:solidFill>
                  </a:rPr>
                  <a:t>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, first subtract 33</a:t>
                </a:r>
                <a:r>
                  <a:rPr lang="pt-BR" sz="2400" dirty="0" smtClean="0">
                    <a:solidFill>
                      <a:srgbClr val="FF0000"/>
                    </a:solidFill>
                  </a:rPr>
                  <a:t>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from </a:t>
                </a:r>
                <a:r>
                  <a:rPr lang="en-GB" sz="2400" dirty="0">
                    <a:solidFill>
                      <a:srgbClr val="FF0000"/>
                    </a:solidFill>
                  </a:rPr>
                  <a:t>36</a:t>
                </a:r>
                <a:r>
                  <a:rPr lang="pt-BR" sz="2400" dirty="0" smtClean="0">
                    <a:solidFill>
                      <a:srgbClr val="FF0000"/>
                    </a:solidFill>
                  </a:rPr>
                  <a:t>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: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4902" y="4588817"/>
                <a:ext cx="9527721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960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2584070" y="4147731"/>
            <a:ext cx="71843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Then remove the protractor and draw the angle.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85108" y="5574932"/>
            <a:ext cx="2338984" cy="118684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92344" y="5127426"/>
            <a:ext cx="2867269" cy="15990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367373" y="5644141"/>
                <a:ext cx="200043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Draw an angle of </a:t>
                </a:r>
                <a:r>
                  <a:rPr lang="pt-BR" sz="2400" dirty="0" smtClean="0">
                    <a:solidFill>
                      <a:srgbClr val="FF0000"/>
                    </a:solidFill>
                  </a:rPr>
                  <a:t>30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373" y="5644141"/>
                <a:ext cx="2000436" cy="830997"/>
              </a:xfrm>
              <a:prstGeom prst="rect">
                <a:avLst/>
              </a:prstGeom>
              <a:blipFill rotWithShape="1">
                <a:blip r:embed="rId12"/>
                <a:stretch>
                  <a:fillRect l="-4559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7579616" y="5436019"/>
                <a:ext cx="1818759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The larger angle will be 3</a:t>
                </a:r>
                <a:r>
                  <a:rPr lang="pt-BR" sz="2400" dirty="0" smtClean="0">
                    <a:solidFill>
                      <a:srgbClr val="FF0000"/>
                    </a:solidFill>
                  </a:rPr>
                  <a:t>30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>
                    <a:solidFill>
                      <a:srgbClr val="FF0000"/>
                    </a:solidFill>
                  </a:rPr>
                  <a:t>.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9616" y="5436019"/>
                <a:ext cx="1818759" cy="1200329"/>
              </a:xfrm>
              <a:prstGeom prst="rect">
                <a:avLst/>
              </a:prstGeom>
              <a:blipFill rotWithShape="1">
                <a:blip r:embed="rId13"/>
                <a:stretch>
                  <a:fillRect l="-5017" t="-3553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59018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3" grpId="0"/>
      <p:bldP spid="19" grpId="0"/>
      <p:bldP spid="15" grpId="0"/>
      <p:bldP spid="16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smtClean="0"/>
              <a:t>Section H1.1</a:t>
            </a:r>
            <a:r>
              <a:rPr lang="en-US" altLang="en-US" sz="2800" b="1" dirty="0"/>
              <a:t>: 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0" y="14921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H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H1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H1.1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01600" y="633119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sp>
        <p:nvSpPr>
          <p:cNvPr id="9" name="Rectangle 8"/>
          <p:cNvSpPr/>
          <p:nvPr/>
        </p:nvSpPr>
        <p:spPr>
          <a:xfrm>
            <a:off x="2233406" y="1395706"/>
            <a:ext cx="96914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1. </a:t>
            </a:r>
            <a:r>
              <a:rPr lang="en-GB" sz="2400" dirty="0"/>
              <a:t>	Estimate the size of each angle, then measure it with a protractor.</a:t>
            </a:r>
            <a:endParaRPr lang="pt-BR" sz="24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281207" y="4746227"/>
                <a:ext cx="748883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a-DK" sz="2400" dirty="0" smtClean="0">
                    <a:solidFill>
                      <a:srgbClr val="FF0000"/>
                    </a:solidFill>
                    <a:latin typeface="+mj-lt"/>
                  </a:rPr>
                  <a:t>1. 	a</a:t>
                </a:r>
                <a:r>
                  <a:rPr lang="da-DK" sz="2400" dirty="0">
                    <a:solidFill>
                      <a:srgbClr val="FF0000"/>
                    </a:solidFill>
                    <a:latin typeface="+mj-lt"/>
                  </a:rPr>
                  <a:t>) 	</a:t>
                </a:r>
                <a:r>
                  <a:rPr lang="da-DK" sz="2400" dirty="0" smtClean="0">
                    <a:solidFill>
                      <a:srgbClr val="FF0000"/>
                    </a:solidFill>
                    <a:latin typeface="+mj-lt"/>
                  </a:rPr>
                  <a:t>78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 </m:t>
                    </m:r>
                  </m:oMath>
                </a14:m>
                <a:r>
                  <a:rPr lang="da-DK" sz="2400" dirty="0">
                    <a:solidFill>
                      <a:srgbClr val="FF0000"/>
                    </a:solidFill>
                    <a:latin typeface="+mj-lt"/>
                  </a:rPr>
                  <a:t>		b) </a:t>
                </a:r>
                <a:r>
                  <a:rPr lang="da-DK" sz="2400" dirty="0" smtClean="0">
                    <a:solidFill>
                      <a:srgbClr val="FF0000"/>
                    </a:solidFill>
                    <a:latin typeface="+mj-lt"/>
                  </a:rPr>
                  <a:t>120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da-DK" sz="2400" dirty="0" smtClean="0">
                    <a:solidFill>
                      <a:srgbClr val="FF0000"/>
                    </a:solidFill>
                    <a:latin typeface="+mj-lt"/>
                  </a:rPr>
                  <a:t> </a:t>
                </a:r>
                <a:r>
                  <a:rPr lang="da-DK" sz="2400" dirty="0">
                    <a:solidFill>
                      <a:srgbClr val="FF0000"/>
                    </a:solidFill>
                    <a:latin typeface="+mj-lt"/>
                  </a:rPr>
                  <a:t>		</a:t>
                </a:r>
                <a:r>
                  <a:rPr lang="da-DK" sz="2400" dirty="0">
                    <a:solidFill>
                      <a:srgbClr val="FF0000"/>
                    </a:solidFill>
                  </a:rPr>
                  <a:t>c) </a:t>
                </a:r>
                <a:r>
                  <a:rPr lang="da-DK" sz="2400" dirty="0" smtClean="0">
                    <a:solidFill>
                      <a:srgbClr val="FF0000"/>
                    </a:solidFill>
                  </a:rPr>
                  <a:t>240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da-DK" sz="2400" dirty="0">
                    <a:solidFill>
                      <a:srgbClr val="FF0000"/>
                    </a:solidFill>
                    <a:latin typeface="+mj-lt"/>
                  </a:rPr>
                  <a:t>	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1207" y="4746227"/>
                <a:ext cx="7488832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221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236379" y="4381233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Answers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1624" y="1976930"/>
            <a:ext cx="2290836" cy="18901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7928" y="1976930"/>
            <a:ext cx="3198312" cy="178201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91708" y="1976930"/>
            <a:ext cx="1886697" cy="20354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2239376" y="3953419"/>
                <a:ext cx="896919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+mj-lt"/>
                  <a:buAutoNum type="arabicPeriod" startAt="2"/>
                </a:pPr>
                <a:r>
                  <a:rPr lang="en-GB" sz="2400" dirty="0"/>
                  <a:t>Draw angles of 	</a:t>
                </a:r>
                <a:r>
                  <a:rPr lang="en-GB" sz="2400" dirty="0">
                    <a:solidFill>
                      <a:prstClr val="black"/>
                    </a:solidFill>
                  </a:rPr>
                  <a:t>	a) 	</a:t>
                </a:r>
                <a:r>
                  <a:rPr lang="en-GB" sz="2400" dirty="0" smtClean="0">
                    <a:solidFill>
                      <a:prstClr val="black"/>
                    </a:solidFill>
                  </a:rPr>
                  <a:t>125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 smtClean="0"/>
                  <a:t> </a:t>
                </a:r>
                <a:r>
                  <a:rPr lang="en-GB" sz="2400" dirty="0">
                    <a:solidFill>
                      <a:prstClr val="black"/>
                    </a:solidFill>
                  </a:rPr>
                  <a:t>			b) </a:t>
                </a:r>
                <a:r>
                  <a:rPr lang="en-GB" sz="2400" dirty="0" smtClean="0">
                    <a:solidFill>
                      <a:prstClr val="black"/>
                    </a:solidFill>
                  </a:rPr>
                  <a:t>60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>
                    <a:solidFill>
                      <a:prstClr val="black"/>
                    </a:solidFill>
                  </a:rPr>
                  <a:t>			</a:t>
                </a:r>
                <a:r>
                  <a:rPr lang="en-GB" sz="2400" dirty="0" smtClean="0">
                    <a:solidFill>
                      <a:prstClr val="black"/>
                    </a:solidFill>
                  </a:rPr>
                  <a:t>  c</a:t>
                </a:r>
                <a:r>
                  <a:rPr lang="en-GB" sz="2400" dirty="0">
                    <a:solidFill>
                      <a:prstClr val="black"/>
                    </a:solidFill>
                  </a:rPr>
                  <a:t>) </a:t>
                </a:r>
                <a:r>
                  <a:rPr lang="en-GB" sz="2400" dirty="0" smtClean="0">
                    <a:solidFill>
                      <a:prstClr val="black"/>
                    </a:solidFill>
                  </a:rPr>
                  <a:t>264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˚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 </a:t>
                </a:r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9376" y="3953419"/>
                <a:ext cx="8969192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883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2301600" y="5375248"/>
            <a:ext cx="8762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400" dirty="0" smtClean="0">
                <a:solidFill>
                  <a:srgbClr val="FF0000"/>
                </a:solidFill>
                <a:latin typeface="+mj-lt"/>
              </a:rPr>
              <a:t>2.</a:t>
            </a:r>
            <a:r>
              <a:rPr lang="da-DK" sz="2400" dirty="0">
                <a:solidFill>
                  <a:srgbClr val="FF0000"/>
                </a:solidFill>
                <a:latin typeface="+mj-lt"/>
              </a:rPr>
              <a:t>	a)								b)						c)	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96422" y="5437763"/>
            <a:ext cx="3127439" cy="125502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4388" y="5284621"/>
            <a:ext cx="1676960" cy="156130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04650" y="4884375"/>
            <a:ext cx="1463062" cy="19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5211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8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H1.1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first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http://szalonta.hu/ske/text/H1/skeh1s1.html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H1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H1.1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403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72682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Rotational Symmetry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H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H1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H1.2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07260" y="612472"/>
            <a:ext cx="96825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An object has </a:t>
            </a:r>
            <a:r>
              <a:rPr lang="en-GB" sz="2400" i="1" dirty="0"/>
              <a:t>rotational symmetry </a:t>
            </a:r>
            <a:r>
              <a:rPr lang="en-GB" sz="2400" dirty="0"/>
              <a:t>if it can be rotated about a point so that it fits on top of itself without completing a full turn. The shapes below have rotational symmetry.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1045" y="2233768"/>
            <a:ext cx="1733792" cy="16575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59976" y="4112902"/>
            <a:ext cx="39604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In a complete turn this shape fits on top of itself two times.</a:t>
            </a:r>
          </a:p>
          <a:p>
            <a:endParaRPr lang="en-GB" sz="2400" dirty="0"/>
          </a:p>
          <a:p>
            <a:r>
              <a:rPr lang="en-GB" sz="2400" dirty="0"/>
              <a:t>It has rotational symmetry of order 2.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0256" y="2236182"/>
            <a:ext cx="1626298" cy="16551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392144" y="4112902"/>
            <a:ext cx="38274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</a:rPr>
              <a:t>In a complete turn this shape </a:t>
            </a:r>
            <a:r>
              <a:rPr lang="en-GB" sz="2400" dirty="0"/>
              <a:t>fits on top of itself four times.</a:t>
            </a:r>
          </a:p>
          <a:p>
            <a:endParaRPr lang="en-GB" sz="2400" dirty="0"/>
          </a:p>
          <a:p>
            <a:r>
              <a:rPr lang="en-GB" sz="2400" dirty="0"/>
              <a:t>It has rotational symmetry of order 4.</a:t>
            </a:r>
          </a:p>
        </p:txBody>
      </p:sp>
    </p:spTree>
    <p:extLst>
      <p:ext uri="{BB962C8B-B14F-4D97-AF65-F5344CB8AC3E}">
        <p14:creationId xmlns:p14="http://schemas.microsoft.com/office/powerpoint/2010/main" val="15318882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5" grpId="0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lapértelmezett terv">
  <a:themeElements>
    <a:clrScheme name="Custom 2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C00000"/>
      </a:hlink>
      <a:folHlink>
        <a:srgbClr val="C00000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D26DF9-5106-4408-AEB8-21B8AFA51FB3}">
  <ds:schemaRefs>
    <ds:schemaRef ds:uri="http://schemas.microsoft.com/office/2006/metadata/properties"/>
    <ds:schemaRef ds:uri="9ee75292-5076-4fcc-bc52-dcc754448144"/>
    <ds:schemaRef ds:uri="http://schemas.microsoft.com/office/2006/documentManagement/types"/>
    <ds:schemaRef ds:uri="http://purl.org/dc/terms/"/>
    <ds:schemaRef ds:uri="f7b00057-f5aa-46f4-8410-da255f325540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18088</TotalTime>
  <Words>3732</Words>
  <Application>Microsoft Office PowerPoint</Application>
  <PresentationFormat>Widescreen</PresentationFormat>
  <Paragraphs>437</Paragraphs>
  <Slides>37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MS PGothic</vt:lpstr>
      <vt:lpstr>MS PGothic</vt:lpstr>
      <vt:lpstr>Arial</vt:lpstr>
      <vt:lpstr>Calibri</vt:lpstr>
      <vt:lpstr>Cambria Math</vt:lpstr>
      <vt:lpstr>Times New Roman</vt:lpstr>
      <vt:lpstr>Alapértelmezett terv</vt:lpstr>
      <vt:lpstr>1_Alapértelmezett terv</vt:lpstr>
      <vt:lpstr>TSST Strand H UNIT H1: Angles and Symmetry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Russell Geach</cp:lastModifiedBy>
  <cp:revision>811</cp:revision>
  <cp:lastPrinted>2016-10-17T08:47:54Z</cp:lastPrinted>
  <dcterms:created xsi:type="dcterms:W3CDTF">2012-10-10T19:07:13Z</dcterms:created>
  <dcterms:modified xsi:type="dcterms:W3CDTF">2021-01-29T09:13:11Z</dcterms:modified>
</cp:coreProperties>
</file>