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  <p:sldMasterId id="2147484916" r:id="rId5"/>
    <p:sldMasterId id="2147484929" r:id="rId6"/>
  </p:sldMasterIdLst>
  <p:notesMasterIdLst>
    <p:notesMasterId r:id="rId56"/>
  </p:notesMasterIdLst>
  <p:handoutMasterIdLst>
    <p:handoutMasterId r:id="rId57"/>
  </p:handoutMasterIdLst>
  <p:sldIdLst>
    <p:sldId id="355" r:id="rId7"/>
    <p:sldId id="283" r:id="rId8"/>
    <p:sldId id="498" r:id="rId9"/>
    <p:sldId id="499" r:id="rId10"/>
    <p:sldId id="500" r:id="rId11"/>
    <p:sldId id="501" r:id="rId12"/>
    <p:sldId id="502" r:id="rId13"/>
    <p:sldId id="503" r:id="rId14"/>
    <p:sldId id="504" r:id="rId15"/>
    <p:sldId id="505" r:id="rId16"/>
    <p:sldId id="506" r:id="rId17"/>
    <p:sldId id="356" r:id="rId18"/>
    <p:sldId id="462" r:id="rId19"/>
    <p:sldId id="463" r:id="rId20"/>
    <p:sldId id="464" r:id="rId21"/>
    <p:sldId id="465" r:id="rId22"/>
    <p:sldId id="466" r:id="rId23"/>
    <p:sldId id="467" r:id="rId24"/>
    <p:sldId id="468" r:id="rId25"/>
    <p:sldId id="469" r:id="rId26"/>
    <p:sldId id="470" r:id="rId27"/>
    <p:sldId id="471" r:id="rId28"/>
    <p:sldId id="472" r:id="rId29"/>
    <p:sldId id="507" r:id="rId30"/>
    <p:sldId id="473" r:id="rId31"/>
    <p:sldId id="474" r:id="rId32"/>
    <p:sldId id="475" r:id="rId33"/>
    <p:sldId id="477" r:id="rId34"/>
    <p:sldId id="478" r:id="rId35"/>
    <p:sldId id="479" r:id="rId36"/>
    <p:sldId id="482" r:id="rId37"/>
    <p:sldId id="480" r:id="rId38"/>
    <p:sldId id="483" r:id="rId39"/>
    <p:sldId id="484" r:id="rId40"/>
    <p:sldId id="485" r:id="rId41"/>
    <p:sldId id="486" r:id="rId42"/>
    <p:sldId id="487" r:id="rId43"/>
    <p:sldId id="508" r:id="rId44"/>
    <p:sldId id="386" r:id="rId45"/>
    <p:sldId id="488" r:id="rId46"/>
    <p:sldId id="489" r:id="rId47"/>
    <p:sldId id="490" r:id="rId48"/>
    <p:sldId id="495" r:id="rId49"/>
    <p:sldId id="491" r:id="rId50"/>
    <p:sldId id="493" r:id="rId51"/>
    <p:sldId id="494" r:id="rId52"/>
    <p:sldId id="496" r:id="rId53"/>
    <p:sldId id="497" r:id="rId54"/>
    <p:sldId id="509" r:id="rId55"/>
  </p:sldIdLst>
  <p:sldSz cx="12192000" cy="6858000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eville Davies" initials="ND" lastIdx="36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49" autoAdjust="0"/>
    <p:restoredTop sz="94656"/>
  </p:normalViewPr>
  <p:slideViewPr>
    <p:cSldViewPr>
      <p:cViewPr varScale="1">
        <p:scale>
          <a:sx n="65" d="100"/>
          <a:sy n="65" d="100"/>
        </p:scale>
        <p:origin x="948" y="72"/>
      </p:cViewPr>
      <p:guideLst>
        <p:guide orient="horz" pos="2160"/>
        <p:guide pos="384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2538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handoutMaster" Target="handoutMasters/handoutMaster1.xml"/><Relationship Id="rId61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charset="0"/>
              <a:buNone/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/>
            </a:lvl1pPr>
          </a:lstStyle>
          <a:p>
            <a:pPr>
              <a:defRPr/>
            </a:pPr>
            <a:fld id="{68FCC49C-92F4-486F-8D45-77C86ABB1FF0}" type="datetime1">
              <a:rPr lang="en-US" altLang="en-US"/>
              <a:pPr>
                <a:defRPr/>
              </a:pPr>
              <a:t>1/29/2021</a:t>
            </a:fld>
            <a:endParaRPr lang="en-US" altLang="en-US"/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charset="0"/>
              <a:buNone/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/>
            </a:lvl1pPr>
          </a:lstStyle>
          <a:p>
            <a:pPr>
              <a:defRPr/>
            </a:pPr>
            <a:fld id="{97D64321-B5A8-47E5-A609-99FAF3D09F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10988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3315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7002125" y="-11796713"/>
            <a:ext cx="22204363" cy="12490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hu-HU" noProof="0"/>
          </a:p>
        </p:txBody>
      </p:sp>
    </p:spTree>
    <p:extLst>
      <p:ext uri="{BB962C8B-B14F-4D97-AF65-F5344CB8AC3E}">
        <p14:creationId xmlns:p14="http://schemas.microsoft.com/office/powerpoint/2010/main" val="23683421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3424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26432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8427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1710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63886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25319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86332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9691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97354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69317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9069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25944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97978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03229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07884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995650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663272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695441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849879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955293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713928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728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650807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527796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318714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827685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169456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46769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994243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242993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039635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435511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63796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264120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375868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735749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710199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389860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15806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09953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62733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80196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87392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4387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301208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Enhancing and Supporting Mathematics and Data Science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0"/>
            <a:ext cx="7200800" cy="550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01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6747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12446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24385" y="1604963"/>
            <a:ext cx="2736849" cy="3975100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4963"/>
            <a:ext cx="8011584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108651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301208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Enhancing and Supporting Mathematics and Data Science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0"/>
            <a:ext cx="7200800" cy="550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6803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1544" y="3379"/>
            <a:ext cx="10363200" cy="792088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5680" y="306896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9104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9279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234428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259917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72718" y="1604963"/>
            <a:ext cx="5262033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7125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402130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61390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1544" y="3379"/>
            <a:ext cx="10363200" cy="792088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5680" y="306896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6337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1620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54704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929209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314352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24385" y="1604963"/>
            <a:ext cx="2736849" cy="3975100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4963"/>
            <a:ext cx="8011584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569673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301208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Enhancing and Supporting Mathematics and Data Science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0"/>
            <a:ext cx="7200800" cy="550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0081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1544" y="3379"/>
            <a:ext cx="10363200" cy="792088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5680" y="306896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4782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8480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37732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259917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72718" y="1604963"/>
            <a:ext cx="5262033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199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94105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778141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607102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43347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642265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7421169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110997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24385" y="1604963"/>
            <a:ext cx="2736849" cy="3975100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4963"/>
            <a:ext cx="8011584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50242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79522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259917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72718" y="1604963"/>
            <a:ext cx="5262033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571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72438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605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1412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5341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2207568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" name="AutoShape 6" descr="https://liveplymouthac.sharepoint.com/sites/u212/Logo%20files/UoP%20Logo_Centred_Colour.jpg"/>
          <p:cNvSpPr>
            <a:spLocks noChangeAspect="1" noChangeArrowheads="1"/>
          </p:cNvSpPr>
          <p:nvPr userDrawn="1"/>
        </p:nvSpPr>
        <p:spPr bwMode="auto">
          <a:xfrm>
            <a:off x="335360" y="620688"/>
            <a:ext cx="27363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88" y="5157192"/>
            <a:ext cx="2389738" cy="1826384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 bwMode="auto">
          <a:xfrm>
            <a:off x="2207568" y="0"/>
            <a:ext cx="9984432" cy="6206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15" r:id="rId1"/>
    <p:sldLayoutId id="2147484904" r:id="rId2"/>
    <p:sldLayoutId id="2147484905" r:id="rId3"/>
    <p:sldLayoutId id="2147484906" r:id="rId4"/>
    <p:sldLayoutId id="2147484907" r:id="rId5"/>
    <p:sldLayoutId id="2147484908" r:id="rId6"/>
    <p:sldLayoutId id="2147484909" r:id="rId7"/>
    <p:sldLayoutId id="2147484910" r:id="rId8"/>
    <p:sldLayoutId id="2147484911" r:id="rId9"/>
    <p:sldLayoutId id="2147484912" r:id="rId10"/>
    <p:sldLayoutId id="2147484913" r:id="rId11"/>
    <p:sldLayoutId id="2147484914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+mj-lt"/>
          <a:ea typeface="+mj-ea"/>
          <a:cs typeface="ＭＳ Ｐゴシック" charset="0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4B8D"/>
          </a:solidFill>
          <a:latin typeface="+mn-lt"/>
          <a:ea typeface="+mn-ea"/>
          <a:cs typeface="ＭＳ Ｐゴシック" charset="0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4B8D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4B8D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2207568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" name="AutoShape 6" descr="https://liveplymouthac.sharepoint.com/sites/u212/Logo%20files/UoP%20Logo_Centred_Colour.jpg"/>
          <p:cNvSpPr>
            <a:spLocks noChangeAspect="1" noChangeArrowheads="1"/>
          </p:cNvSpPr>
          <p:nvPr userDrawn="1"/>
        </p:nvSpPr>
        <p:spPr bwMode="auto">
          <a:xfrm>
            <a:off x="335360" y="620688"/>
            <a:ext cx="27363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085" y="5031616"/>
            <a:ext cx="2389738" cy="1826384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 bwMode="auto">
          <a:xfrm>
            <a:off x="2207568" y="0"/>
            <a:ext cx="9984432" cy="6206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3967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17" r:id="rId1"/>
    <p:sldLayoutId id="2147484918" r:id="rId2"/>
    <p:sldLayoutId id="2147484919" r:id="rId3"/>
    <p:sldLayoutId id="2147484920" r:id="rId4"/>
    <p:sldLayoutId id="2147484921" r:id="rId5"/>
    <p:sldLayoutId id="2147484922" r:id="rId6"/>
    <p:sldLayoutId id="2147484923" r:id="rId7"/>
    <p:sldLayoutId id="2147484924" r:id="rId8"/>
    <p:sldLayoutId id="2147484925" r:id="rId9"/>
    <p:sldLayoutId id="2147484926" r:id="rId10"/>
    <p:sldLayoutId id="2147484927" r:id="rId11"/>
    <p:sldLayoutId id="2147484928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+mj-lt"/>
          <a:ea typeface="+mj-ea"/>
          <a:cs typeface="ＭＳ Ｐゴシック" charset="0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4B8D"/>
          </a:solidFill>
          <a:latin typeface="+mn-lt"/>
          <a:ea typeface="+mn-ea"/>
          <a:cs typeface="ＭＳ Ｐゴシック" charset="0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4B8D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4B8D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2207568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" name="AutoShape 6" descr="https://liveplymouthac.sharepoint.com/sites/u212/Logo%20files/UoP%20Logo_Centred_Colour.jpg"/>
          <p:cNvSpPr>
            <a:spLocks noChangeAspect="1" noChangeArrowheads="1"/>
          </p:cNvSpPr>
          <p:nvPr userDrawn="1"/>
        </p:nvSpPr>
        <p:spPr bwMode="auto">
          <a:xfrm>
            <a:off x="335360" y="620688"/>
            <a:ext cx="27363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88" y="5157192"/>
            <a:ext cx="2389738" cy="1826384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 bwMode="auto">
          <a:xfrm>
            <a:off x="2207568" y="0"/>
            <a:ext cx="9984432" cy="6206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0179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30" r:id="rId1"/>
    <p:sldLayoutId id="2147484931" r:id="rId2"/>
    <p:sldLayoutId id="2147484932" r:id="rId3"/>
    <p:sldLayoutId id="2147484933" r:id="rId4"/>
    <p:sldLayoutId id="2147484934" r:id="rId5"/>
    <p:sldLayoutId id="2147484935" r:id="rId6"/>
    <p:sldLayoutId id="2147484936" r:id="rId7"/>
    <p:sldLayoutId id="2147484937" r:id="rId8"/>
    <p:sldLayoutId id="2147484938" r:id="rId9"/>
    <p:sldLayoutId id="2147484939" r:id="rId10"/>
    <p:sldLayoutId id="2147484940" r:id="rId11"/>
    <p:sldLayoutId id="2147484941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+mj-lt"/>
          <a:ea typeface="+mj-ea"/>
          <a:cs typeface="ＭＳ Ｐゴシック" charset="0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4B8D"/>
          </a:solidFill>
          <a:latin typeface="+mn-lt"/>
          <a:ea typeface="+mn-ea"/>
          <a:cs typeface="ＭＳ Ｐゴシック" charset="0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4B8D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4B8D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00.png"/><Relationship Id="rId11" Type="http://schemas.openxmlformats.org/officeDocument/2006/relationships/image" Target="../media/image25.png"/><Relationship Id="rId5" Type="http://schemas.openxmlformats.org/officeDocument/2006/relationships/image" Target="../media/image20.png"/><Relationship Id="rId10" Type="http://schemas.openxmlformats.org/officeDocument/2006/relationships/image" Target="../media/image24.png"/><Relationship Id="rId4" Type="http://schemas.openxmlformats.org/officeDocument/2006/relationships/image" Target="../media/image19.png"/><Relationship Id="rId9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szalonta.hu/ske/text/H2/skeh2s1.html" TargetMode="External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10.png"/><Relationship Id="rId5" Type="http://schemas.openxmlformats.org/officeDocument/2006/relationships/image" Target="../media/image510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1.png"/><Relationship Id="rId5" Type="http://schemas.openxmlformats.org/officeDocument/2006/relationships/image" Target="../media/image32.png"/><Relationship Id="rId4" Type="http://schemas.openxmlformats.org/officeDocument/2006/relationships/image" Target="../media/image1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1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5" Type="http://schemas.openxmlformats.org/officeDocument/2006/relationships/image" Target="../media/image180.png"/><Relationship Id="rId4" Type="http://schemas.openxmlformats.org/officeDocument/2006/relationships/image" Target="../media/image17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20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0.png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26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30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szalonta.hu/ske/text/H2/skeh2s2.html" TargetMode="External"/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33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9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png"/><Relationship Id="rId5" Type="http://schemas.openxmlformats.org/officeDocument/2006/relationships/image" Target="../media/image370.png"/><Relationship Id="rId4" Type="http://schemas.openxmlformats.org/officeDocument/2006/relationships/image" Target="../media/image36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1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0.png"/><Relationship Id="rId5" Type="http://schemas.openxmlformats.org/officeDocument/2006/relationships/image" Target="../media/image450.png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0.png"/><Relationship Id="rId3" Type="http://schemas.openxmlformats.org/officeDocument/2006/relationships/image" Target="../media/image2.png"/><Relationship Id="rId7" Type="http://schemas.openxmlformats.org/officeDocument/2006/relationships/image" Target="../media/image53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0.png"/><Relationship Id="rId5" Type="http://schemas.openxmlformats.org/officeDocument/2006/relationships/image" Target="../media/image54.png"/><Relationship Id="rId4" Type="http://schemas.openxmlformats.org/officeDocument/2006/relationships/image" Target="../media/image50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://szalonta.hu/ske/text/H2/skeh2s3.html" TargetMode="External"/><Relationship Id="rId1" Type="http://schemas.openxmlformats.org/officeDocument/2006/relationships/slideLayout" Target="../slideLayouts/slideLayout2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hyperlink" Target="http://szalonta.hu/ske/text/H2/skeh2s4.html" TargetMode="External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0.png"/><Relationship Id="rId7" Type="http://schemas.openxmlformats.org/officeDocument/2006/relationships/image" Target="../media/image15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5.png"/><Relationship Id="rId4" Type="http://schemas.openxmlformats.org/officeDocument/2006/relationships/image" Target="../media/image2.png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368" y="5301208"/>
            <a:ext cx="11593288" cy="1325563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GB" sz="3600" b="1" dirty="0" smtClean="0"/>
              <a:t>TSST Strand H</a:t>
            </a:r>
            <a:r>
              <a:rPr lang="en-GB" sz="3600" dirty="0"/>
              <a:t/>
            </a:r>
            <a:br>
              <a:rPr lang="en-GB" sz="3600" dirty="0"/>
            </a:br>
            <a:r>
              <a:rPr lang="en-GB" sz="3600" b="1" dirty="0" smtClean="0"/>
              <a:t>UNIT H2: </a:t>
            </a:r>
            <a:r>
              <a:rPr lang="en-GB" sz="3600" b="1" dirty="0"/>
              <a:t>Angles, Circles and Tangents</a:t>
            </a:r>
          </a:p>
        </p:txBody>
      </p:sp>
    </p:spTree>
    <p:extLst>
      <p:ext uri="{BB962C8B-B14F-4D97-AF65-F5344CB8AC3E}">
        <p14:creationId xmlns:p14="http://schemas.microsoft.com/office/powerpoint/2010/main" val="368927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3598788" y="722557"/>
            <a:ext cx="9721081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457200" marR="0" lvl="0" indent="-45720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Here are some questions to check your progress; </a:t>
            </a:r>
          </a:p>
          <a:p>
            <a:pPr marL="457200" marR="0" lvl="0" indent="-45720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     there are more practice questions if needed.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H2.1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: Fitness Check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502500" y="1500018"/>
            <a:ext cx="88120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1.  What 3-figure bearing is equivalent to the compass bearings: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899793" y="1974520"/>
                <a:ext cx="276493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1" indent="0" algn="l" defTabSz="4492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kumimoji="0" lang="en-GB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m:t>04</m:t>
                      </m:r>
                      <m:r>
                        <m:rPr>
                          <m:nor/>
                        </m:rPr>
                        <a:rPr kumimoji="0" lang="en-GB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m:t>5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˚</m:t>
                      </m:r>
                    </m:oMath>
                  </m:oMathPara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9793" y="1974520"/>
                <a:ext cx="2764930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88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3239703" y="2800920"/>
            <a:ext cx="125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ESE 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455569" y="4045948"/>
                <a:ext cx="348812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1" indent="0" algn="l" defTabSz="4492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m:t>180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˚</m:t>
                      </m:r>
                      <m:r>
                        <a:rPr kumimoji="0" lang="en-GB" sz="2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charset="0"/>
                          <a:ea typeface="Cambria Math" panose="02040503050406030204" pitchFamily="18" charset="0"/>
                          <a:cs typeface="+mn-cs"/>
                        </a:rPr>
                        <m:t>+</m:t>
                      </m:r>
                      <m:r>
                        <m:rPr>
                          <m:nor/>
                        </m:rPr>
                        <a:rPr kumimoji="0" lang="en-GB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m:t>70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˚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charset="0"/>
                          <a:cs typeface="+mn-cs"/>
                        </a:rPr>
                        <m:t>=</m:t>
                      </m:r>
                      <m:r>
                        <m:rPr>
                          <m:nor/>
                        </m:rP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m:t> 2</m:t>
                      </m:r>
                      <m:r>
                        <m:rPr>
                          <m:nor/>
                        </m:rPr>
                        <a:rPr kumimoji="0" lang="en-GB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m:t>5</m:t>
                      </m:r>
                      <m:r>
                        <m:rPr>
                          <m:nor/>
                        </m:rP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m:t>0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˚</m:t>
                      </m:r>
                    </m:oMath>
                  </m:oMathPara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5569" y="4045948"/>
                <a:ext cx="3488121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69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3227553" y="1995792"/>
            <a:ext cx="1212264" cy="4647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899793" y="2394809"/>
                <a:ext cx="89960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1" indent="0" algn="l" defTabSz="4492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kumimoji="0" lang="en-GB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m:t>31</m:t>
                      </m:r>
                      <m:r>
                        <m:rPr>
                          <m:nor/>
                        </m:rPr>
                        <a:rPr kumimoji="0" lang="en-GB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m:t>5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˚</m:t>
                      </m:r>
                    </m:oMath>
                  </m:oMathPara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9793" y="2394809"/>
                <a:ext cx="899605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27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3224964" y="2407285"/>
            <a:ext cx="12676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NW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886197" y="6172629"/>
                <a:ext cx="384743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1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kumimoji="0" lang="en-GB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m:t>236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˚</m:t>
                      </m:r>
                      <m:r>
                        <a:rPr kumimoji="0" lang="en-GB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charset="0"/>
                          <a:ea typeface="Cambria Math" panose="02040503050406030204" pitchFamily="18" charset="0"/>
                          <a:cs typeface="+mn-cs"/>
                        </a:rPr>
                        <m:t>−</m:t>
                      </m:r>
                      <m:r>
                        <m:rPr>
                          <m:nor/>
                        </m:rPr>
                        <a:rPr kumimoji="0" lang="en-GB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m:t>180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˚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charset="0"/>
                          <a:cs typeface="+mn-cs"/>
                        </a:rPr>
                        <m:t>=</m:t>
                      </m:r>
                      <m:r>
                        <m:rPr>
                          <m:nor/>
                        </m:rP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m:t> </m:t>
                      </m:r>
                      <m:r>
                        <m:rPr>
                          <m:nor/>
                        </m:rPr>
                        <a:rPr kumimoji="0" lang="en-GB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m:t>5</m:t>
                      </m:r>
                      <m:r>
                        <m:rPr>
                          <m:nor/>
                        </m:rPr>
                        <a:rPr kumimoji="0" lang="en-GB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m:t>6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˚</m:t>
                      </m:r>
                    </m:oMath>
                  </m:oMathPara>
                </a14:m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6197" y="6172629"/>
                <a:ext cx="3847434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502500" y="3278380"/>
                <a:ext cx="987594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492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2.  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The bearing of a yacht </a:t>
                </a: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from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the headland, Windy Point, is 070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˚</m:t>
                    </m:r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charset="0"/>
                        <a:cs typeface="Cambria Math" charset="0"/>
                      </a:rPr>
                      <m:t>.</m:t>
                    </m:r>
                  </m:oMath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  <a:p>
                <a:pPr marL="0" marR="0" lvl="0" indent="0" algn="l" defTabSz="4492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	Work out the bearing of Windy Point from the yacht.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2500" y="3278380"/>
                <a:ext cx="9875945" cy="830997"/>
              </a:xfrm>
              <a:prstGeom prst="rect">
                <a:avLst/>
              </a:prstGeom>
              <a:blipFill rotWithShape="1">
                <a:blip r:embed="rId7"/>
                <a:stretch>
                  <a:fillRect l="-988" t="-5147" b="-169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2964176" y="5386180"/>
            <a:ext cx="67708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Tips: Use corresponding angles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502500" y="4628024"/>
                <a:ext cx="966583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marR="0" lvl="0" indent="-457200" algn="l" defTabSz="4492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AutoNum type="arabicPeriod" startAt="3"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The bearing of Milford Haven </a:t>
                </a: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from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Mount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Snowdon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is 236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˚</m:t>
                    </m:r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charset="0"/>
                        <a:cs typeface="Cambria Math" charset="0"/>
                      </a:rPr>
                      <m:t>.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	Work out the bearing of Mount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Snowdon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(S) from Milford Haven (MH).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2500" y="4628024"/>
                <a:ext cx="9665836" cy="830997"/>
              </a:xfrm>
              <a:prstGeom prst="rect">
                <a:avLst/>
              </a:prstGeom>
              <a:blipFill rotWithShape="1">
                <a:blip r:embed="rId8"/>
                <a:stretch>
                  <a:fillRect l="-883" t="-5109" b="-160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10579079" y="6157240"/>
            <a:ext cx="3941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899793" y="2792464"/>
                <a:ext cx="92212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1" indent="0" algn="l" defTabSz="4492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kumimoji="0" lang="en-GB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m:t>1</m:t>
                      </m:r>
                      <m:r>
                        <m:rPr>
                          <m:nor/>
                        </m:rPr>
                        <a:rPr kumimoji="0" lang="en-GB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m:t>1</m:t>
                      </m:r>
                      <m:r>
                        <m:rPr>
                          <m:nor/>
                        </m:rPr>
                        <a:rPr kumimoji="0" lang="en-GB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m:t>2</m:t>
                      </m:r>
                      <m:r>
                        <m:rPr>
                          <m:nor/>
                        </m:rPr>
                        <a:rPr kumimoji="0" lang="en-GB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m:t>.</m:t>
                      </m:r>
                      <m:r>
                        <m:rPr>
                          <m:nor/>
                        </m:rPr>
                        <a:rPr kumimoji="0" lang="en-GB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m:t>5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˚</m:t>
                      </m:r>
                    </m:oMath>
                  </m:oMathPara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9793" y="2792464"/>
                <a:ext cx="922122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2649" r="-1457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5172075" y="6515100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664860" y="6448050"/>
            <a:ext cx="4635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MH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cxnSp>
        <p:nvCxnSpPr>
          <p:cNvPr id="26" name="Straight Arrow Connector 25"/>
          <p:cNvCxnSpPr/>
          <p:nvPr/>
        </p:nvCxnSpPr>
        <p:spPr bwMode="auto">
          <a:xfrm flipV="1">
            <a:off x="10623026" y="5719574"/>
            <a:ext cx="0" cy="570293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3" name="Straight Arrow Connector 32"/>
          <p:cNvCxnSpPr>
            <a:stCxn id="16" idx="1"/>
          </p:cNvCxnSpPr>
          <p:nvPr/>
        </p:nvCxnSpPr>
        <p:spPr bwMode="auto">
          <a:xfrm flipH="1">
            <a:off x="10128448" y="6311129"/>
            <a:ext cx="450631" cy="234902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8" name="Straight Arrow Connector 37"/>
          <p:cNvCxnSpPr/>
          <p:nvPr/>
        </p:nvCxnSpPr>
        <p:spPr bwMode="auto">
          <a:xfrm flipV="1">
            <a:off x="10128448" y="5972404"/>
            <a:ext cx="0" cy="570293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7" name="Straight Connector 36"/>
          <p:cNvCxnSpPr>
            <a:stCxn id="16" idx="1"/>
          </p:cNvCxnSpPr>
          <p:nvPr/>
        </p:nvCxnSpPr>
        <p:spPr bwMode="auto">
          <a:xfrm flipV="1">
            <a:off x="10579079" y="5833704"/>
            <a:ext cx="845513" cy="477425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44" name="Arc 43"/>
          <p:cNvSpPr/>
          <p:nvPr/>
        </p:nvSpPr>
        <p:spPr bwMode="auto">
          <a:xfrm>
            <a:off x="10182630" y="5854966"/>
            <a:ext cx="827975" cy="434901"/>
          </a:xfrm>
          <a:prstGeom prst="arc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10578518" y="5874649"/>
                <a:ext cx="45076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1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56</a:t>
                </a:r>
                <a14:m>
                  <m:oMath xmlns:m="http://schemas.openxmlformats.org/officeDocument/2006/math">
                    <m:r>
                      <a:rPr kumimoji="0" lang="it-IT" sz="1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charset="0"/>
                        <a:cs typeface="Cambria Math" charset="0"/>
                      </a:rPr>
                      <m:t>°</m:t>
                    </m:r>
                  </m:oMath>
                </a14:m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78518" y="5874649"/>
                <a:ext cx="450764" cy="307777"/>
              </a:xfrm>
              <a:prstGeom prst="rect">
                <a:avLst/>
              </a:prstGeom>
              <a:blipFill rotWithShape="0">
                <a:blip r:embed="rId10"/>
                <a:stretch>
                  <a:fillRect l="-4054" t="-4000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extBox 42"/>
          <p:cNvSpPr txBox="1"/>
          <p:nvPr/>
        </p:nvSpPr>
        <p:spPr>
          <a:xfrm>
            <a:off x="10309412" y="9359153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47" name="Arc 46"/>
          <p:cNvSpPr/>
          <p:nvPr/>
        </p:nvSpPr>
        <p:spPr bwMode="auto">
          <a:xfrm>
            <a:off x="9701685" y="6115402"/>
            <a:ext cx="827975" cy="434901"/>
          </a:xfrm>
          <a:prstGeom prst="arc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10078896" y="6155668"/>
                <a:ext cx="45076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1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56</a:t>
                </a:r>
                <a14:m>
                  <m:oMath xmlns:m="http://schemas.openxmlformats.org/officeDocument/2006/math">
                    <m:r>
                      <a:rPr kumimoji="0" lang="it-IT" sz="1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charset="0"/>
                        <a:cs typeface="Cambria Math" charset="0"/>
                      </a:rPr>
                      <m:t>°</m:t>
                    </m:r>
                  </m:oMath>
                </a14:m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8896" y="6155668"/>
                <a:ext cx="450764" cy="307777"/>
              </a:xfrm>
              <a:prstGeom prst="rect">
                <a:avLst/>
              </a:prstGeom>
              <a:blipFill rotWithShape="0">
                <a:blip r:embed="rId10"/>
                <a:stretch>
                  <a:fillRect l="-4054" t="-4000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3635570" y="5692693"/>
                <a:ext cx="59538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1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a</a:t>
                </a:r>
                <a:r>
                  <a:rPr kumimoji="0" lang="en-US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nd 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angles on a straight line: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kumimoji="0" lang="en-GB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rPr>
                      <m:t>56</m:t>
                    </m:r>
                    <m:r>
                      <a:rPr kumimoji="0" lang="it-IT" sz="1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charset="0"/>
                        <a:cs typeface="Cambria Math" charset="0"/>
                      </a:rPr>
                      <m:t>°</m:t>
                    </m:r>
                    <m:r>
                      <a:rPr kumimoji="0" lang="en-GB" sz="16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panose="02040503050406030204" pitchFamily="18" charset="0"/>
                        <a:cs typeface="+mn-cs"/>
                      </a:rPr>
                      <m:t>+</m:t>
                    </m:r>
                    <m:r>
                      <m:rPr>
                        <m:nor/>
                      </m:rPr>
                      <a:rPr kumimoji="0" lang="en-GB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rPr>
                      <m:t>180</m:t>
                    </m:r>
                    <m:r>
                      <a:rPr kumimoji="0" lang="it-IT" sz="1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charset="0"/>
                        <a:cs typeface="Cambria Math" charset="0"/>
                      </a:rPr>
                      <m:t>°</m:t>
                    </m:r>
                    <m:r>
                      <a:rPr kumimoji="0" lang="en-GB" sz="1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cs typeface="+mn-cs"/>
                      </a:rPr>
                      <m:t>=</m:t>
                    </m:r>
                    <m:r>
                      <m:rPr>
                        <m:nor/>
                      </m:rPr>
                      <a: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rPr>
                      <m:t> </m:t>
                    </m:r>
                    <m:r>
                      <m:rPr>
                        <m:nor/>
                      </m:rPr>
                      <a:rPr kumimoji="0" lang="en-GB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rPr>
                      <m:t>23</m:t>
                    </m:r>
                    <m:r>
                      <m:rPr>
                        <m:nor/>
                      </m:rPr>
                      <a:rPr kumimoji="0" lang="en-GB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rPr>
                      <m:t>6</m:t>
                    </m:r>
                    <m:r>
                      <a:rPr kumimoji="0" lang="it-IT" sz="1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charset="0"/>
                        <a:cs typeface="Cambria Math" charset="0"/>
                      </a:rPr>
                      <m:t>°</m:t>
                    </m:r>
                  </m:oMath>
                </a14:m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570" y="5692693"/>
                <a:ext cx="5953874" cy="461665"/>
              </a:xfrm>
              <a:prstGeom prst="rect">
                <a:avLst/>
              </a:prstGeom>
              <a:blipFill rotWithShape="1">
                <a:blip r:embed="rId11"/>
                <a:stretch>
                  <a:fillRect l="-1535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TextBox 47"/>
          <p:cNvSpPr txBox="1"/>
          <p:nvPr/>
        </p:nvSpPr>
        <p:spPr>
          <a:xfrm>
            <a:off x="9985013" y="5756382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494143" y="5509432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</a:t>
            </a:r>
          </a:p>
        </p:txBody>
      </p:sp>
      <p:sp>
        <p:nvSpPr>
          <p:cNvPr id="50" name="Arc 49"/>
          <p:cNvSpPr/>
          <p:nvPr/>
        </p:nvSpPr>
        <p:spPr bwMode="auto">
          <a:xfrm rot="3666878">
            <a:off x="10302489" y="5839112"/>
            <a:ext cx="663601" cy="856554"/>
          </a:xfrm>
          <a:prstGeom prst="arc">
            <a:avLst>
              <a:gd name="adj1" fmla="val 16199989"/>
              <a:gd name="adj2" fmla="val 5395146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10327148" y="6348607"/>
                <a:ext cx="59984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kumimoji="0" lang="en-GB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m:t>180</m:t>
                      </m:r>
                      <m:r>
                        <a:rPr kumimoji="0" lang="it-IT" sz="1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charset="0"/>
                          <a:ea typeface="Cambria Math" charset="0"/>
                          <a:cs typeface="Cambria Math" charset="0"/>
                        </a:rPr>
                        <m:t>°</m:t>
                      </m:r>
                    </m:oMath>
                  </m:oMathPara>
                </a14:m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7148" y="6348607"/>
                <a:ext cx="599843" cy="307777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TextBox 51"/>
          <p:cNvSpPr txBox="1"/>
          <p:nvPr/>
        </p:nvSpPr>
        <p:spPr>
          <a:xfrm>
            <a:off x="4034869" y="6172629"/>
            <a:ext cx="12971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Answer: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059656" y="4030835"/>
            <a:ext cx="12971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Answer: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0" y="116632"/>
            <a:ext cx="22280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H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H2</a:t>
            </a:r>
          </a:p>
          <a:p>
            <a:pPr algn="ctr"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H2.1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4064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2" grpId="0"/>
      <p:bldP spid="3" grpId="0"/>
      <p:bldP spid="4" grpId="0"/>
      <p:bldP spid="5" grpId="0"/>
      <p:bldP spid="6" grpId="0"/>
      <p:bldP spid="10" grpId="0"/>
      <p:bldP spid="12" grpId="0"/>
      <p:bldP spid="13" grpId="0"/>
      <p:bldP spid="9" grpId="0"/>
      <p:bldP spid="14" grpId="0"/>
      <p:bldP spid="15" grpId="0"/>
      <p:bldP spid="16" grpId="0"/>
      <p:bldP spid="17" grpId="0"/>
      <p:bldP spid="22" grpId="0"/>
      <p:bldP spid="44" grpId="0" animBg="1"/>
      <p:bldP spid="42" grpId="0"/>
      <p:bldP spid="47" grpId="0" animBg="1"/>
      <p:bldP spid="45" grpId="0"/>
      <p:bldP spid="46" grpId="0"/>
      <p:bldP spid="48" grpId="0"/>
      <p:bldP spid="49" grpId="0"/>
      <p:bldP spid="50" grpId="0" animBg="1"/>
      <p:bldP spid="51" grpId="0"/>
      <p:bldP spid="52" grpId="0"/>
      <p:bldP spid="5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786" y="31132"/>
            <a:ext cx="9915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H2.1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: 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019175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You have completed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first Section.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0F8782-DF76-DB40-940C-99195A38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2177" y="2192765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have completed and understood this 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section,</a:t>
            </a:r>
            <a:b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click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to start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next 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45AA3-138E-F040-BCA6-F2E25BC37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776664"/>
            <a:ext cx="998443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need more examples and interactive practice, go to</a:t>
            </a:r>
            <a:b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/>
              </a:rPr>
              <a:t>http://szalonta.hu/ske/text/H2/skeh2s1.html</a:t>
            </a:r>
            <a:endParaRPr kumimoji="0" lang="en-U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95AB3-9361-A14E-B00B-69D3DC525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6214" y="44636"/>
            <a:ext cx="2413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STRAND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H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Unit H2 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H2.1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4661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Angles and Circles 1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H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H2</a:t>
            </a:r>
          </a:p>
          <a:p>
            <a:pPr algn="ctr"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</a:t>
            </a:r>
            <a:r>
              <a:rPr lang="en-US" b="1" dirty="0" smtClean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H2.2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2207260" y="746236"/>
            <a:ext cx="561874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dirty="0"/>
              <a:t>The following result is true in any circle.</a:t>
            </a: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2232719" y="1994072"/>
            <a:ext cx="6239545" cy="120032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dirty="0"/>
              <a:t>When a triangle is drawn in a semi-circle</a:t>
            </a:r>
          </a:p>
          <a:p>
            <a:pPr marL="0" indent="0">
              <a:tabLst/>
            </a:pPr>
            <a:r>
              <a:rPr lang="en-GB" sz="2400" dirty="0"/>
              <a:t>as shown, the angle on the </a:t>
            </a:r>
            <a:r>
              <a:rPr lang="en-GB" sz="2400" dirty="0" smtClean="0"/>
              <a:t>circumference </a:t>
            </a:r>
            <a:br>
              <a:rPr lang="en-GB" sz="2400" dirty="0" smtClean="0"/>
            </a:br>
            <a:r>
              <a:rPr lang="en-GB" sz="2400" dirty="0" smtClean="0"/>
              <a:t>is</a:t>
            </a:r>
            <a:r>
              <a:rPr lang="en-GB" sz="2400" dirty="0"/>
              <a:t> </a:t>
            </a:r>
            <a:r>
              <a:rPr lang="en-GB" sz="2400" dirty="0" smtClean="0"/>
              <a:t>always </a:t>
            </a:r>
            <a:r>
              <a:rPr lang="en-GB" sz="2400" dirty="0"/>
              <a:t>a right angle.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8248" y="1068953"/>
            <a:ext cx="3077004" cy="297221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393655" y="4041168"/>
            <a:ext cx="9877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>
                <a:solidFill>
                  <a:prstClr val="black"/>
                </a:solidFill>
              </a:rPr>
              <a:t>Proof</a:t>
            </a:r>
            <a:endParaRPr lang="en-GB" b="1" dirty="0"/>
          </a:p>
        </p:txBody>
      </p:sp>
      <p:sp>
        <p:nvSpPr>
          <p:cNvPr id="6" name="Rectangle 5"/>
          <p:cNvSpPr/>
          <p:nvPr/>
        </p:nvSpPr>
        <p:spPr>
          <a:xfrm>
            <a:off x="5393655" y="4527218"/>
            <a:ext cx="639097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Join the centre, O, to the point, P, on the perimeter.</a:t>
            </a:r>
          </a:p>
          <a:p>
            <a:endParaRPr lang="en-GB" sz="2400" dirty="0"/>
          </a:p>
          <a:p>
            <a:r>
              <a:rPr lang="en-GB" sz="2400" dirty="0"/>
              <a:t>Notice now that the lines OA, OP and OB are all equal, as each is a radius of the circle.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9718" y="3789040"/>
            <a:ext cx="2886478" cy="286742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255447" y="1482256"/>
            <a:ext cx="13821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b="1" dirty="0">
                <a:solidFill>
                  <a:prstClr val="black"/>
                </a:solidFill>
              </a:rPr>
              <a:t>Result 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685575" y="2544057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/>
              <a:t>O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87012507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 uiExpand="1" build="p"/>
      <p:bldP spid="5" grpId="0"/>
      <p:bldP spid="6" grpId="0" uiExpand="1" build="p"/>
      <p:bldP spid="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3000" b="1" dirty="0"/>
              <a:t>Angles and Circles 1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5475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H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H2</a:t>
            </a:r>
          </a:p>
          <a:p>
            <a:pPr algn="ctr"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H2.2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07260" y="653307"/>
            <a:ext cx="27462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>
                <a:solidFill>
                  <a:prstClr val="black"/>
                </a:solidFill>
              </a:rPr>
              <a:t>Proof (continued)</a:t>
            </a:r>
            <a:endParaRPr lang="en-GB" b="1" dirty="0"/>
          </a:p>
        </p:txBody>
      </p:sp>
      <p:sp>
        <p:nvSpPr>
          <p:cNvPr id="6" name="Rectangle 5"/>
          <p:cNvSpPr/>
          <p:nvPr/>
        </p:nvSpPr>
        <p:spPr>
          <a:xfrm>
            <a:off x="2207260" y="1185813"/>
            <a:ext cx="63909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Since OB = OP (equal radii) then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2933" y="863870"/>
            <a:ext cx="2886478" cy="286742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259354" y="4191757"/>
            <a:ext cx="80468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dirty="0"/>
              <a:t>In triangle ABP, the sum of the angles must be 180 ̊ </a:t>
            </a:r>
            <a:r>
              <a:rPr lang="en-GB" sz="2400" dirty="0">
                <a:solidFill>
                  <a:prstClr val="black"/>
                </a:solidFill>
              </a:rPr>
              <a:t>, so</a:t>
            </a:r>
          </a:p>
        </p:txBody>
      </p:sp>
      <p:sp>
        <p:nvSpPr>
          <p:cNvPr id="4" name="Rectangle 3"/>
          <p:cNvSpPr/>
          <p:nvPr/>
        </p:nvSpPr>
        <p:spPr>
          <a:xfrm>
            <a:off x="2259354" y="3481605"/>
            <a:ext cx="53016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dirty="0">
                <a:solidFill>
                  <a:prstClr val="black"/>
                </a:solidFill>
              </a:rPr>
              <a:t>	angle OAP = angle APO (= </a:t>
            </a:r>
            <a:r>
              <a:rPr lang="pl-PL" sz="2400" dirty="0">
                <a:solidFill>
                  <a:prstClr val="black"/>
                </a:solidFill>
              </a:rPr>
              <a:t>𝑦</a:t>
            </a:r>
            <a:r>
              <a:rPr lang="en-GB" sz="2400" dirty="0">
                <a:solidFill>
                  <a:prstClr val="black"/>
                </a:solidFill>
              </a:rPr>
              <a:t>, say)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59354" y="2887534"/>
            <a:ext cx="60270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dirty="0">
                <a:solidFill>
                  <a:prstClr val="black"/>
                </a:solidFill>
              </a:rPr>
              <a:t>Similarly, triangle AOP is also isosceles, so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07260" y="2240606"/>
            <a:ext cx="50057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dirty="0">
                <a:solidFill>
                  <a:prstClr val="black"/>
                </a:solidFill>
              </a:rPr>
              <a:t>because triangle OBP is </a:t>
            </a:r>
            <a:r>
              <a:rPr lang="en-GB" sz="2400" dirty="0" smtClean="0">
                <a:solidFill>
                  <a:prstClr val="black"/>
                </a:solidFill>
              </a:rPr>
              <a:t>isosceles. </a:t>
            </a:r>
            <a:endParaRPr lang="en-GB" sz="24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2207260" y="1734574"/>
                <a:ext cx="6338883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2400" dirty="0">
                    <a:solidFill>
                      <a:prstClr val="black"/>
                    </a:solidFill>
                  </a:rPr>
                  <a:t>	angle OBP = angle OPB (=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400" dirty="0">
                    <a:solidFill>
                      <a:prstClr val="black"/>
                    </a:solidFill>
                  </a:rPr>
                  <a:t>, as labelled)</a:t>
                </a: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260" y="1734574"/>
                <a:ext cx="6338883" cy="461665"/>
              </a:xfrm>
              <a:prstGeom prst="rect">
                <a:avLst/>
              </a:prstGeom>
              <a:blipFill rotWithShape="0">
                <a:blip r:embed="rId5"/>
                <a:stretch>
                  <a:fillRect t="-9333" r="-769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2293408" y="4708073"/>
                <a:ext cx="8843152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s-ES" sz="2400" i="1" dirty="0"/>
                  <a:t>		 </a:t>
                </a:r>
                <a:r>
                  <a:rPr lang="pl-PL" sz="2400" dirty="0">
                    <a:solidFill>
                      <a:prstClr val="black"/>
                    </a:solidFill>
                  </a:rPr>
                  <a:t>𝑦</a:t>
                </a:r>
                <a:r>
                  <a:rPr lang="es-ES" sz="2400" i="1" dirty="0"/>
                  <a:t> </a:t>
                </a:r>
                <a:r>
                  <a:rPr lang="es-ES" sz="2400" dirty="0"/>
                  <a:t>+ (</a:t>
                </a:r>
                <a:r>
                  <a:rPr lang="pl-PL" sz="2400" dirty="0">
                    <a:solidFill>
                      <a:prstClr val="black"/>
                    </a:solidFill>
                  </a:rPr>
                  <a:t>𝑦</a:t>
                </a:r>
                <a:r>
                  <a:rPr lang="es-ES" sz="2400" i="1" dirty="0"/>
                  <a:t> </a:t>
                </a:r>
                <a:r>
                  <a:rPr lang="es-ES" sz="2400" dirty="0"/>
                  <a:t>+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s-ES" sz="2400" dirty="0"/>
                  <a:t>) +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s-ES" sz="2400" i="1" dirty="0"/>
                  <a:t> </a:t>
                </a:r>
                <a:r>
                  <a:rPr lang="es-ES" sz="2400" dirty="0"/>
                  <a:t>	= 180 ̊ </a:t>
                </a:r>
              </a:p>
              <a:p>
                <a:r>
                  <a:rPr lang="en-GB" sz="2400" dirty="0"/>
                  <a:t>				  2</a:t>
                </a:r>
                <a:r>
                  <a:rPr lang="en-GB" sz="24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400" i="1" dirty="0"/>
                  <a:t> </a:t>
                </a:r>
                <a:r>
                  <a:rPr lang="en-GB" sz="2400" dirty="0"/>
                  <a:t>+ 2</a:t>
                </a:r>
                <a:r>
                  <a:rPr lang="pl-PL" sz="2400" dirty="0">
                    <a:solidFill>
                      <a:prstClr val="black"/>
                    </a:solidFill>
                  </a:rPr>
                  <a:t>𝑦</a:t>
                </a:r>
                <a:r>
                  <a:rPr lang="en-GB" sz="2400" i="1" dirty="0"/>
                  <a:t>	</a:t>
                </a:r>
                <a:r>
                  <a:rPr lang="en-GB" sz="2400" dirty="0"/>
                  <a:t>= 180 ̊  		(collecting like terms)</a:t>
                </a:r>
              </a:p>
              <a:p>
                <a:r>
                  <a:rPr lang="en-GB" sz="2400" i="1" dirty="0"/>
                  <a:t>					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400" i="1" dirty="0"/>
                  <a:t> </a:t>
                </a:r>
                <a:r>
                  <a:rPr lang="en-GB" sz="2400" dirty="0"/>
                  <a:t>+ </a:t>
                </a:r>
                <a:r>
                  <a:rPr lang="pl-PL" sz="2400" dirty="0">
                    <a:solidFill>
                      <a:prstClr val="black"/>
                    </a:solidFill>
                  </a:rPr>
                  <a:t>𝑦</a:t>
                </a:r>
                <a:r>
                  <a:rPr lang="en-GB" sz="2400" i="1" dirty="0"/>
                  <a:t> 	</a:t>
                </a:r>
                <a:r>
                  <a:rPr lang="en-GB" sz="2400" dirty="0"/>
                  <a:t>= 90 ̊  			( ÷ 2)</a:t>
                </a:r>
                <a:endParaRPr lang="en-GB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3408" y="4708073"/>
                <a:ext cx="8843152" cy="1200329"/>
              </a:xfrm>
              <a:prstGeom prst="rect">
                <a:avLst/>
              </a:prstGeom>
              <a:blipFill rotWithShape="0">
                <a:blip r:embed="rId6"/>
                <a:stretch>
                  <a:fillRect t="-4061" b="-1116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2293408" y="6109197"/>
                <a:ext cx="919867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2400" dirty="0"/>
                  <a:t>But angle APB =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400" i="1" dirty="0"/>
                  <a:t> </a:t>
                </a:r>
                <a:r>
                  <a:rPr lang="en-GB" sz="2400" dirty="0"/>
                  <a:t>+ </a:t>
                </a:r>
                <a:r>
                  <a:rPr lang="pl-PL" sz="2400" dirty="0">
                    <a:solidFill>
                      <a:prstClr val="black"/>
                    </a:solidFill>
                  </a:rPr>
                  <a:t>𝑦</a:t>
                </a:r>
                <a:r>
                  <a:rPr lang="en-GB" sz="2400" dirty="0"/>
                  <a:t>, so this is a right angle, as the result states.</a:t>
                </a:r>
                <a:endParaRPr lang="en-GB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3408" y="6109197"/>
                <a:ext cx="9198672" cy="461665"/>
              </a:xfrm>
              <a:prstGeom prst="rect">
                <a:avLst/>
              </a:prstGeom>
              <a:blipFill rotWithShape="0">
                <a:blip r:embed="rId7"/>
                <a:stretch>
                  <a:fillRect l="-994" t="-10526" r="-133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7168035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4" grpId="0"/>
      <p:bldP spid="10" grpId="0"/>
      <p:bldP spid="11" grpId="0"/>
      <p:bldP spid="13" grpId="0"/>
      <p:bldP spid="14" grpId="0" build="p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Angles and Circles 1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86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H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H2</a:t>
            </a:r>
          </a:p>
          <a:p>
            <a:pPr algn="ctr"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H2.2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2424143" y="4529897"/>
            <a:ext cx="2620475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Result 2</a:t>
            </a:r>
          </a:p>
        </p:txBody>
      </p:sp>
      <p:sp>
        <p:nvSpPr>
          <p:cNvPr id="13" name="TextBox 1"/>
          <p:cNvSpPr txBox="1">
            <a:spLocks noChangeArrowheads="1"/>
          </p:cNvSpPr>
          <p:nvPr/>
        </p:nvSpPr>
        <p:spPr bwMode="auto">
          <a:xfrm>
            <a:off x="2438440" y="1271753"/>
            <a:ext cx="5089899" cy="230832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dirty="0"/>
              <a:t>A </a:t>
            </a:r>
            <a:r>
              <a:rPr lang="en-GB" sz="2400" i="1" dirty="0"/>
              <a:t>tangent </a:t>
            </a:r>
            <a:r>
              <a:rPr lang="en-GB" sz="2400" dirty="0"/>
              <a:t>is a line that touches</a:t>
            </a:r>
          </a:p>
          <a:p>
            <a:r>
              <a:rPr lang="en-GB" sz="2400" dirty="0"/>
              <a:t>only one point on the circumference</a:t>
            </a:r>
          </a:p>
          <a:p>
            <a:r>
              <a:rPr lang="en-GB" sz="2400" dirty="0"/>
              <a:t>of a circle.</a:t>
            </a:r>
          </a:p>
          <a:p>
            <a:endParaRPr lang="en-GB" sz="2400" dirty="0"/>
          </a:p>
          <a:p>
            <a:r>
              <a:rPr lang="en-GB" sz="2400" dirty="0"/>
              <a:t>This point is known as the </a:t>
            </a:r>
          </a:p>
          <a:p>
            <a:r>
              <a:rPr lang="en-GB" sz="2400" i="1" dirty="0"/>
              <a:t>point of tangency.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4152" y="1182468"/>
            <a:ext cx="4366183" cy="307280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424143" y="4991562"/>
            <a:ext cx="87411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>
                <a:solidFill>
                  <a:prstClr val="black"/>
                </a:solidFill>
              </a:rPr>
              <a:t>A tangent is always perpendicular to the radius of the circle.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16280" y="2534204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/>
              <a:t>O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48787415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4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Angles and Circles 1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7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H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H2</a:t>
            </a:r>
          </a:p>
          <a:p>
            <a:pPr algn="ctr"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H2.2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2270328" y="4539448"/>
            <a:ext cx="2620475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Result 3</a:t>
            </a:r>
          </a:p>
        </p:txBody>
      </p:sp>
      <p:sp>
        <p:nvSpPr>
          <p:cNvPr id="4" name="Rectangle 3"/>
          <p:cNvSpPr/>
          <p:nvPr/>
        </p:nvSpPr>
        <p:spPr>
          <a:xfrm>
            <a:off x="2258460" y="5231945"/>
            <a:ext cx="96132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The perpendicular bisector of a chord </a:t>
            </a:r>
            <a:r>
              <a:rPr lang="en-GB" sz="2400" dirty="0" smtClean="0"/>
              <a:t>always passes through the centre of </a:t>
            </a:r>
            <a:r>
              <a:rPr lang="en-GB" sz="2400" dirty="0"/>
              <a:t>the circle.</a:t>
            </a:r>
            <a:endParaRPr lang="en-GB" sz="2400" dirty="0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8208" y="1352861"/>
            <a:ext cx="3915411" cy="330235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241837" y="784830"/>
            <a:ext cx="73738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/>
              <a:t>  A </a:t>
            </a:r>
            <a:r>
              <a:rPr lang="en-GB" sz="2400" i="1" dirty="0"/>
              <a:t>chord </a:t>
            </a:r>
            <a:r>
              <a:rPr lang="en-GB" sz="2400" dirty="0"/>
              <a:t>is a line joining any two points on the circle.</a:t>
            </a:r>
            <a:endParaRPr lang="en-GB" dirty="0"/>
          </a:p>
        </p:txBody>
      </p:sp>
      <p:sp>
        <p:nvSpPr>
          <p:cNvPr id="14" name="Rectangle 13"/>
          <p:cNvSpPr/>
          <p:nvPr/>
        </p:nvSpPr>
        <p:spPr>
          <a:xfrm>
            <a:off x="2348652" y="1509974"/>
            <a:ext cx="50843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The </a:t>
            </a:r>
            <a:r>
              <a:rPr lang="en-GB" sz="2400" i="1" dirty="0"/>
              <a:t>perpendicular bisector </a:t>
            </a:r>
            <a:r>
              <a:rPr lang="en-GB" sz="2400" dirty="0"/>
              <a:t>is a second line that divides the </a:t>
            </a:r>
            <a:r>
              <a:rPr lang="en-GB" sz="2400" dirty="0" smtClean="0"/>
              <a:t>chord in </a:t>
            </a:r>
            <a:r>
              <a:rPr lang="en-GB" sz="2400" dirty="0"/>
              <a:t>half and is at right angles to it.</a:t>
            </a:r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9120336" y="2744605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/>
              <a:t>O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427578222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  <p:bldP spid="6" grpId="0"/>
      <p:bldP spid="14" grpId="0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Angles and Circles 1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99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H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H2</a:t>
            </a:r>
          </a:p>
          <a:p>
            <a:pPr algn="ctr"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H2.2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2458250" y="949901"/>
            <a:ext cx="2620475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Result 4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1332" y="1807469"/>
            <a:ext cx="3334215" cy="315321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413753" y="2656870"/>
            <a:ext cx="537813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When the ends of a chord are joined to the centre of a circle, an isosceles triangle is formed, so the two angles marked are equal.</a:t>
            </a:r>
            <a:endParaRPr lang="en-GB" sz="24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63425" y="3120690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/>
              <a:t>O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4290766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Angles and Circles 1: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2656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H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H2</a:t>
            </a:r>
          </a:p>
          <a:p>
            <a:pPr algn="ctr"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H2.2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2255839" y="2373378"/>
            <a:ext cx="2620475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2255839" y="1009820"/>
            <a:ext cx="51503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Find the angles marked with letters in the diagram, if O is the centre of the circle.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2255839" y="2862024"/>
                <a:ext cx="5378133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As both triangles are in semi-circles, angles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and 𝑏</a:t>
                </a:r>
                <a:r>
                  <a:rPr lang="en-GB" sz="2400" i="1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>
                    <a:solidFill>
                      <a:srgbClr val="FF0000"/>
                    </a:solidFill>
                  </a:rPr>
                  <a:t>must each be 90 ̊ .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The other angles can be found because the sum of the angles in each triangle is 180 ̊  .</a:t>
                </a: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5839" y="2862024"/>
                <a:ext cx="5378133" cy="1938992"/>
              </a:xfrm>
              <a:prstGeom prst="rect">
                <a:avLst/>
              </a:prstGeom>
              <a:blipFill rotWithShape="0">
                <a:blip r:embed="rId4"/>
                <a:stretch>
                  <a:fillRect l="-1701" t="-2194" b="-627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2210518" y="613192"/>
            <a:ext cx="2620475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Example 1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0216" y="844024"/>
            <a:ext cx="3953427" cy="39534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647496" y="4924801"/>
                <a:ext cx="3592520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For the triangle PQS,</a:t>
                </a:r>
              </a:p>
              <a:p>
                <a:endParaRPr lang="en-GB" sz="2400" dirty="0">
                  <a:solidFill>
                    <a:srgbClr val="FF000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40 ̊ + 90 ̊ +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2400" i="1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>
                    <a:solidFill>
                      <a:srgbClr val="FF0000"/>
                    </a:solidFill>
                  </a:rPr>
                  <a:t>= 180 ̊ 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So,</a:t>
                </a:r>
                <a:r>
                  <a:rPr lang="en-GB" sz="2400" b="1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2400" i="1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>
                    <a:solidFill>
                      <a:srgbClr val="FF0000"/>
                    </a:solidFill>
                  </a:rPr>
                  <a:t>= 180 ̊ − 130 ̊ = 50</a:t>
                </a:r>
                <a:r>
                  <a:rPr lang="en-GB" dirty="0">
                    <a:solidFill>
                      <a:srgbClr val="FF0000"/>
                    </a:solidFill>
                  </a:rPr>
                  <a:t> </a:t>
                </a:r>
                <a:r>
                  <a:rPr lang="en-GB" b="1" dirty="0">
                    <a:solidFill>
                      <a:srgbClr val="FF0000"/>
                    </a:solidFill>
                  </a:rPr>
                  <a:t>̊ 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7496" y="4924801"/>
                <a:ext cx="3592520" cy="1569660"/>
              </a:xfrm>
              <a:prstGeom prst="rect">
                <a:avLst/>
              </a:prstGeom>
              <a:blipFill rotWithShape="0">
                <a:blip r:embed="rId6"/>
                <a:stretch>
                  <a:fillRect l="-2542" t="-2724" r="-1525" b="-85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7391843" y="4924801"/>
            <a:ext cx="368241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For the triangle QRS,</a:t>
            </a:r>
          </a:p>
          <a:p>
            <a:endParaRPr lang="en-GB" sz="2400" dirty="0">
              <a:solidFill>
                <a:srgbClr val="FF0000"/>
              </a:solidFill>
            </a:endParaRPr>
          </a:p>
          <a:p>
            <a:r>
              <a:rPr lang="en-GB" sz="2400" dirty="0">
                <a:solidFill>
                  <a:srgbClr val="FF0000"/>
                </a:solidFill>
              </a:rPr>
              <a:t>70 ̊ + 90 ̊ + 𝑑</a:t>
            </a:r>
            <a:r>
              <a:rPr lang="en-GB" sz="2400" i="1" dirty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= 180 ̊ </a:t>
            </a:r>
          </a:p>
          <a:p>
            <a:r>
              <a:rPr lang="en-GB" sz="2400" dirty="0">
                <a:solidFill>
                  <a:srgbClr val="FF0000"/>
                </a:solidFill>
              </a:rPr>
              <a:t>So,</a:t>
            </a:r>
            <a:r>
              <a:rPr lang="en-GB" sz="2400" b="1" dirty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𝑑</a:t>
            </a:r>
            <a:r>
              <a:rPr lang="en-GB" sz="2400" i="1" dirty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= 180 ̊ − 160 ̊ = 20 </a:t>
            </a:r>
            <a:r>
              <a:rPr lang="en-GB" sz="2400" b="1" dirty="0">
                <a:solidFill>
                  <a:srgbClr val="FF0000"/>
                </a:solidFill>
              </a:rPr>
              <a:t>̊ </a:t>
            </a:r>
          </a:p>
        </p:txBody>
      </p:sp>
    </p:spTree>
    <p:extLst>
      <p:ext uri="{BB962C8B-B14F-4D97-AF65-F5344CB8AC3E}">
        <p14:creationId xmlns:p14="http://schemas.microsoft.com/office/powerpoint/2010/main" val="7677712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  <p:bldP spid="13" grpId="0"/>
      <p:bldP spid="5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3000" b="1" dirty="0"/>
              <a:t>Angles and Circles 1: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77" y="105360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H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H2</a:t>
            </a:r>
          </a:p>
          <a:p>
            <a:pPr algn="ctr"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H2.2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2255839" y="2373378"/>
            <a:ext cx="2620475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2255839" y="1134051"/>
            <a:ext cx="38147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Find the angles 𝑎, 𝑏</a:t>
            </a:r>
            <a:r>
              <a:rPr lang="en-GB" sz="2400" i="1" dirty="0"/>
              <a:t> </a:t>
            </a:r>
            <a:r>
              <a:rPr lang="en-GB" sz="2400" dirty="0"/>
              <a:t>and </a:t>
            </a:r>
            <a:r>
              <a:rPr lang="en-GB" sz="2400" i="1" dirty="0"/>
              <a:t>c</a:t>
            </a:r>
            <a:r>
              <a:rPr lang="en-GB" sz="2400" dirty="0"/>
              <a:t>, if AB is a tangent and O is the centre of the circle.</a:t>
            </a:r>
            <a:endParaRPr lang="en-GB" dirty="0"/>
          </a:p>
        </p:txBody>
      </p:sp>
      <p:sp>
        <p:nvSpPr>
          <p:cNvPr id="13" name="Rectangle 12"/>
          <p:cNvSpPr/>
          <p:nvPr/>
        </p:nvSpPr>
        <p:spPr>
          <a:xfrm>
            <a:off x="2293939" y="2795669"/>
            <a:ext cx="381476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First consider the triangle OAB. As OA is a radius and AB is a tangent, the angle between them is 90 ̊ </a:t>
            </a: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2210518" y="613192"/>
            <a:ext cx="2620475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Example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7199491" y="4807604"/>
                <a:ext cx="4783617" cy="15696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pt-BR" sz="2400" dirty="0">
                    <a:solidFill>
                      <a:srgbClr val="FF0000"/>
                    </a:solidFill>
                  </a:rPr>
                  <a:t> So,	</a:t>
                </a:r>
              </a:p>
              <a:p>
                <a:r>
                  <a:rPr lang="pt-BR" sz="2400" dirty="0">
                    <a:solidFill>
                      <a:srgbClr val="FF0000"/>
                    </a:solidFill>
                  </a:rPr>
                  <a:t>		90 ̊ + 20 ̊ +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pt-BR" sz="2400" dirty="0">
                    <a:solidFill>
                      <a:srgbClr val="FF0000"/>
                    </a:solidFill>
                  </a:rPr>
                  <a:t>	= 180 ̊ </a:t>
                </a:r>
              </a:p>
              <a:p>
                <a:r>
                  <a:rPr lang="pt-BR" sz="2400" dirty="0">
                    <a:solidFill>
                      <a:srgbClr val="FF0000"/>
                    </a:solidFill>
                  </a:rPr>
                  <a:t>					 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pt-BR" sz="2400" dirty="0">
                    <a:solidFill>
                      <a:srgbClr val="FF0000"/>
                    </a:solidFill>
                  </a:rPr>
                  <a:t> 	= 180 ̊ − 110 ̊ </a:t>
                </a:r>
              </a:p>
              <a:p>
                <a:r>
                  <a:rPr lang="pt-BR" sz="2400" dirty="0">
                    <a:solidFill>
                      <a:srgbClr val="FF0000"/>
                    </a:solidFill>
                  </a:rPr>
                  <a:t>					 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pt-BR" sz="2400" dirty="0">
                    <a:solidFill>
                      <a:srgbClr val="FF0000"/>
                    </a:solidFill>
                  </a:rPr>
                  <a:t> 	= 70 ̊ </a:t>
                </a:r>
                <a:endParaRPr lang="en-GB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9491" y="4807604"/>
                <a:ext cx="4783617" cy="1569660"/>
              </a:xfrm>
              <a:prstGeom prst="rect">
                <a:avLst/>
              </a:prstGeom>
              <a:blipFill>
                <a:blip r:embed="rId4"/>
                <a:stretch>
                  <a:fillRect l="-1852" t="-3226" r="-794" b="-72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2830" y="947290"/>
            <a:ext cx="5808159" cy="317759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93939" y="4807604"/>
            <a:ext cx="4576491" cy="187074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7C8291-D8AB-B44D-944B-CFBB53119899}"/>
              </a:ext>
            </a:extLst>
          </p:cNvPr>
          <p:cNvSpPr txBox="1"/>
          <p:nvPr/>
        </p:nvSpPr>
        <p:spPr>
          <a:xfrm>
            <a:off x="7575076" y="6377264"/>
            <a:ext cx="4032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Continued on next slide</a:t>
            </a:r>
          </a:p>
        </p:txBody>
      </p:sp>
    </p:spTree>
    <p:extLst>
      <p:ext uri="{BB962C8B-B14F-4D97-AF65-F5344CB8AC3E}">
        <p14:creationId xmlns:p14="http://schemas.microsoft.com/office/powerpoint/2010/main" val="108165714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  <p:bldP spid="13" grpId="0"/>
      <p:bldP spid="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Angles and Circles 1: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5360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H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H2</a:t>
            </a:r>
          </a:p>
          <a:p>
            <a:pPr algn="ctr"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H2.2</a:t>
            </a:r>
            <a:endParaRPr lang="en-US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2248929" y="4067896"/>
                <a:ext cx="3814761" cy="26776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Then consider the triangle OAC. As OA and OC are both radii of the circle,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triangle OAC is </a:t>
                </a:r>
                <a:r>
                  <a:rPr lang="en-GB" sz="2400" dirty="0">
                    <a:solidFill>
                      <a:srgbClr val="FF0000"/>
                    </a:solidFill>
                  </a:rPr>
                  <a:t>an isosceles triangle with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𝑏 =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.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Recall also that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=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70</a:t>
                </a:r>
                <a:r>
                  <a:rPr lang="de-DE" sz="2400" dirty="0">
                    <a:solidFill>
                      <a:srgbClr val="FF0000"/>
                    </a:solidFill>
                  </a:rPr>
                  <a:t> ̊ </a:t>
                </a:r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8929" y="4067896"/>
                <a:ext cx="3814761" cy="2677656"/>
              </a:xfrm>
              <a:prstGeom prst="rect">
                <a:avLst/>
              </a:prstGeom>
              <a:blipFill rotWithShape="1">
                <a:blip r:embed="rId4"/>
                <a:stretch>
                  <a:fillRect l="-2556" t="-1591" r="-1757" b="-43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2210518" y="613192"/>
            <a:ext cx="330941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 (continued)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744072" y="4407684"/>
                <a:ext cx="2949525" cy="23083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	𝑏</a:t>
                </a:r>
                <a:r>
                  <a:rPr lang="de-DE" sz="2400" dirty="0">
                    <a:solidFill>
                      <a:srgbClr val="FF0000"/>
                    </a:solidFill>
                  </a:rPr>
                  <a:t> +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de-DE" sz="2400" dirty="0">
                    <a:solidFill>
                      <a:srgbClr val="FF0000"/>
                    </a:solidFill>
                  </a:rPr>
                  <a:t> +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de-DE" sz="2400" dirty="0">
                    <a:solidFill>
                      <a:srgbClr val="FF0000"/>
                    </a:solidFill>
                  </a:rPr>
                  <a:t> 	= 180 ̊ 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   𝑏</a:t>
                </a:r>
                <a:r>
                  <a:rPr lang="de-DE" sz="2400" dirty="0">
                    <a:solidFill>
                      <a:srgbClr val="FF0000"/>
                    </a:solidFill>
                  </a:rPr>
                  <a:t> + </a:t>
                </a:r>
                <a:r>
                  <a:rPr lang="en-GB" sz="2400" dirty="0">
                    <a:solidFill>
                      <a:srgbClr val="FF0000"/>
                    </a:solidFill>
                  </a:rPr>
                  <a:t>𝑏</a:t>
                </a:r>
                <a:r>
                  <a:rPr lang="de-DE" sz="2400" dirty="0">
                    <a:solidFill>
                      <a:srgbClr val="FF0000"/>
                    </a:solidFill>
                  </a:rPr>
                  <a:t> + 70 	= 180 ̊ </a:t>
                </a:r>
              </a:p>
              <a:p>
                <a:r>
                  <a:rPr lang="de-DE" sz="2400" dirty="0">
                    <a:solidFill>
                      <a:srgbClr val="FF0000"/>
                    </a:solidFill>
                  </a:rPr>
                  <a:t>	2</a:t>
                </a:r>
                <a:r>
                  <a:rPr lang="en-GB" sz="2400" dirty="0">
                    <a:solidFill>
                      <a:srgbClr val="FF0000"/>
                    </a:solidFill>
                  </a:rPr>
                  <a:t>𝑏</a:t>
                </a:r>
                <a:r>
                  <a:rPr lang="de-DE" sz="2400" dirty="0">
                    <a:solidFill>
                      <a:srgbClr val="FF0000"/>
                    </a:solidFill>
                  </a:rPr>
                  <a:t> + 70 ̊  	= 180 ̊ </a:t>
                </a:r>
              </a:p>
              <a:p>
                <a:r>
                  <a:rPr lang="de-DE" sz="2400" dirty="0">
                    <a:solidFill>
                      <a:srgbClr val="FF0000"/>
                    </a:solidFill>
                  </a:rPr>
                  <a:t>			2</a:t>
                </a:r>
                <a:r>
                  <a:rPr lang="en-GB" sz="2400" dirty="0">
                    <a:solidFill>
                      <a:srgbClr val="FF0000"/>
                    </a:solidFill>
                  </a:rPr>
                  <a:t>𝑏</a:t>
                </a:r>
                <a:r>
                  <a:rPr lang="de-DE" sz="2400" dirty="0">
                    <a:solidFill>
                      <a:srgbClr val="FF0000"/>
                    </a:solidFill>
                  </a:rPr>
                  <a:t> 	= 110 ̊ 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			  𝑏</a:t>
                </a:r>
                <a:r>
                  <a:rPr lang="de-DE" sz="2400" dirty="0">
                    <a:solidFill>
                      <a:srgbClr val="FF0000"/>
                    </a:solidFill>
                  </a:rPr>
                  <a:t> 	= 55 ̊ 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and		 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400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	= 55 ̊ 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4072" y="4407684"/>
                <a:ext cx="2949525" cy="2308324"/>
              </a:xfrm>
              <a:prstGeom prst="rect">
                <a:avLst/>
              </a:prstGeom>
              <a:blipFill rotWithShape="1">
                <a:blip r:embed="rId5"/>
                <a:stretch>
                  <a:fillRect l="-3099" t="-2111" r="-2273" b="-52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2830" y="947290"/>
            <a:ext cx="5808159" cy="317759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17278" y="1667261"/>
            <a:ext cx="2495898" cy="240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88011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322321" y="909613"/>
            <a:ext cx="9869679" cy="120032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en-US" sz="2400" dirty="0"/>
              <a:t>This Unit describes relationships between angles and lengths formed</a:t>
            </a:r>
          </a:p>
          <a:p>
            <a:r>
              <a:rPr lang="en-US" altLang="en-US" sz="2400" dirty="0"/>
              <a:t>in and around circles and lines, each one is described as a result;</a:t>
            </a:r>
          </a:p>
          <a:p>
            <a:r>
              <a:rPr lang="en-US" altLang="en-US" sz="2400" dirty="0"/>
              <a:t>ten results are given. Proofs are provided for some of the results.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Angles, Circles and Tangents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0594" y="116632"/>
            <a:ext cx="2207260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H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</a:t>
            </a:r>
            <a:r>
              <a:rPr lang="en-US" altLang="en-US" b="1" dirty="0" smtClean="0">
                <a:solidFill>
                  <a:schemeClr val="bg1"/>
                </a:solidFill>
              </a:rPr>
              <a:t>H2</a:t>
            </a:r>
            <a:endParaRPr lang="en-US" altLang="en-US" b="1" dirty="0">
              <a:solidFill>
                <a:schemeClr val="bg1"/>
              </a:solidFill>
            </a:endParaRPr>
          </a:p>
        </p:txBody>
      </p:sp>
      <p:sp>
        <p:nvSpPr>
          <p:cNvPr id="8" name="TextBox 2">
            <a:extLst>
              <a:ext uri="{FF2B5EF4-FFF2-40B4-BE49-F238E27FC236}">
                <a16:creationId xmlns:a16="http://schemas.microsoft.com/office/drawing/2014/main" id="{49C288C9-FC2B-1C4A-A0A9-6BE06E56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7808" y="3789040"/>
            <a:ext cx="612068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+mj-lt"/>
              <a:buAutoNum type="arabicPeriod"/>
            </a:pPr>
            <a:r>
              <a:rPr lang="en-GB" sz="2400" dirty="0" smtClean="0"/>
              <a:t>Bearings</a:t>
            </a:r>
            <a:endParaRPr lang="en-GB" sz="2400" dirty="0"/>
          </a:p>
          <a:p>
            <a:pPr>
              <a:buFont typeface="+mj-lt"/>
              <a:buAutoNum type="arabicPeriod"/>
            </a:pPr>
            <a:endParaRPr lang="en-GB" sz="2400" dirty="0"/>
          </a:p>
          <a:p>
            <a:pPr>
              <a:buFont typeface="+mj-lt"/>
              <a:buAutoNum type="arabicPeriod"/>
            </a:pPr>
            <a:r>
              <a:rPr lang="en-GB" sz="2400" dirty="0" smtClean="0"/>
              <a:t>Angles </a:t>
            </a:r>
            <a:r>
              <a:rPr lang="en-GB" sz="2400" dirty="0"/>
              <a:t>and Circles </a:t>
            </a:r>
            <a:r>
              <a:rPr lang="en-GB" sz="2400" dirty="0" smtClean="0"/>
              <a:t>1</a:t>
            </a:r>
          </a:p>
          <a:p>
            <a:pPr>
              <a:buFont typeface="+mj-lt"/>
              <a:buAutoNum type="arabicPeriod"/>
            </a:pPr>
            <a:endParaRPr lang="en-GB" sz="2400" dirty="0"/>
          </a:p>
          <a:p>
            <a:pPr>
              <a:buFont typeface="+mj-lt"/>
              <a:buAutoNum type="arabicPeriod"/>
            </a:pPr>
            <a:r>
              <a:rPr lang="en-GB" sz="2400" dirty="0"/>
              <a:t>Angles and Circles </a:t>
            </a:r>
            <a:r>
              <a:rPr lang="en-GB" sz="2400" dirty="0" smtClean="0"/>
              <a:t>2</a:t>
            </a:r>
            <a:endParaRPr lang="en-GB" sz="2400" dirty="0"/>
          </a:p>
          <a:p>
            <a:pPr>
              <a:buFont typeface="+mj-lt"/>
              <a:buAutoNum type="arabicPeriod"/>
            </a:pPr>
            <a:endParaRPr lang="en-GB" sz="2400" dirty="0" smtClean="0"/>
          </a:p>
          <a:p>
            <a:pPr>
              <a:buFont typeface="+mj-lt"/>
              <a:buAutoNum type="arabicPeriod"/>
            </a:pPr>
            <a:r>
              <a:rPr lang="en-GB" sz="2400" dirty="0" smtClean="0"/>
              <a:t>Circles </a:t>
            </a:r>
            <a:r>
              <a:rPr lang="en-GB" sz="2400" dirty="0"/>
              <a:t>and Tangents</a:t>
            </a:r>
          </a:p>
        </p:txBody>
      </p:sp>
      <p:sp>
        <p:nvSpPr>
          <p:cNvPr id="2" name="Rectangle 1"/>
          <p:cNvSpPr/>
          <p:nvPr/>
        </p:nvSpPr>
        <p:spPr>
          <a:xfrm>
            <a:off x="2548866" y="2443213"/>
            <a:ext cx="930152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en-US" sz="2400" dirty="0">
                <a:solidFill>
                  <a:prstClr val="black"/>
                </a:solidFill>
              </a:rPr>
              <a:t>You have </a:t>
            </a:r>
            <a:r>
              <a:rPr lang="en-US" altLang="en-US" sz="2400" dirty="0" smtClean="0">
                <a:solidFill>
                  <a:prstClr val="black"/>
                </a:solidFill>
              </a:rPr>
              <a:t>four </a:t>
            </a:r>
            <a:r>
              <a:rPr lang="en-US" altLang="en-US" sz="2400" dirty="0">
                <a:solidFill>
                  <a:prstClr val="black"/>
                </a:solidFill>
              </a:rPr>
              <a:t>sections to work through; Results 1- 4 are given in Section </a:t>
            </a:r>
            <a:r>
              <a:rPr lang="en-US" altLang="en-US" sz="2400" dirty="0" smtClean="0">
                <a:solidFill>
                  <a:prstClr val="black"/>
                </a:solidFill>
              </a:rPr>
              <a:t>2, </a:t>
            </a:r>
            <a:r>
              <a:rPr lang="en-US" altLang="en-US" sz="2400" dirty="0">
                <a:solidFill>
                  <a:prstClr val="black"/>
                </a:solidFill>
              </a:rPr>
              <a:t>Results 5-7 in Section </a:t>
            </a:r>
            <a:r>
              <a:rPr lang="en-US" altLang="en-US" sz="2400" dirty="0" smtClean="0">
                <a:solidFill>
                  <a:prstClr val="black"/>
                </a:solidFill>
              </a:rPr>
              <a:t>3 </a:t>
            </a:r>
            <a:r>
              <a:rPr lang="en-US" altLang="en-US" sz="2400" dirty="0">
                <a:solidFill>
                  <a:prstClr val="black"/>
                </a:solidFill>
              </a:rPr>
              <a:t>and Results 8-10 in Section </a:t>
            </a:r>
            <a:r>
              <a:rPr lang="en-US" altLang="en-US" sz="2400" dirty="0" smtClean="0">
                <a:solidFill>
                  <a:prstClr val="black"/>
                </a:solidFill>
              </a:rPr>
              <a:t>4.</a:t>
            </a:r>
            <a:endParaRPr lang="en-US" altLang="en-US" sz="2400" dirty="0">
              <a:solidFill>
                <a:prstClr val="black"/>
              </a:solidFill>
            </a:endParaRPr>
          </a:p>
          <a:p>
            <a:pPr lvl="0"/>
            <a:r>
              <a:rPr lang="en-US" altLang="en-US" sz="2400" dirty="0">
                <a:solidFill>
                  <a:prstClr val="black"/>
                </a:solidFill>
              </a:rPr>
              <a:t>There are check up audits </a:t>
            </a:r>
            <a:r>
              <a:rPr lang="en-US" altLang="en-US" sz="2400" dirty="0" smtClean="0">
                <a:solidFill>
                  <a:prstClr val="black"/>
                </a:solidFill>
              </a:rPr>
              <a:t>and </a:t>
            </a:r>
            <a:r>
              <a:rPr lang="en-US" altLang="en-US" sz="2400" dirty="0">
                <a:solidFill>
                  <a:prstClr val="black"/>
                </a:solidFill>
              </a:rPr>
              <a:t>fitness tests for each section.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8" grpId="0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Angles and Circles 1: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4947" y="105360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H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H2</a:t>
            </a:r>
          </a:p>
          <a:p>
            <a:pPr algn="ctr"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H2.2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2207260" y="1845158"/>
            <a:ext cx="2620475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2255839" y="1029117"/>
            <a:ext cx="59283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Find the angles marked in the diagram, where O is the centre of the circle.</a:t>
            </a:r>
            <a:endParaRPr lang="en-GB" dirty="0"/>
          </a:p>
        </p:txBody>
      </p:sp>
      <p:sp>
        <p:nvSpPr>
          <p:cNvPr id="13" name="Rectangle 12"/>
          <p:cNvSpPr/>
          <p:nvPr/>
        </p:nvSpPr>
        <p:spPr>
          <a:xfrm>
            <a:off x="2207260" y="2276039"/>
            <a:ext cx="47528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First consider the triangle OAB.</a:t>
            </a: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2210518" y="613192"/>
            <a:ext cx="2620475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Example 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7392144" y="3843725"/>
                <a:ext cx="3403496" cy="23083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So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+ 𝑏 +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100</a:t>
                </a:r>
                <a:r>
                  <a:rPr lang="de-DE" sz="2400" dirty="0">
                    <a:solidFill>
                      <a:srgbClr val="FF0000"/>
                    </a:solidFill>
                  </a:rPr>
                  <a:t> ̊ </a:t>
                </a:r>
                <a:r>
                  <a:rPr lang="en-GB" sz="2400" dirty="0">
                    <a:solidFill>
                      <a:srgbClr val="FF0000"/>
                    </a:solidFill>
                  </a:rPr>
                  <a:t>	= 180 ̊ 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but as 		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	= 𝑏,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	   2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+ 100 ̊  	= 180 ̊ 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				2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	= 80 ̊ 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				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	= 40 ̊ 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and</a:t>
                </a:r>
                <a:r>
                  <a:rPr lang="en-GB" sz="2400" b="1" dirty="0">
                    <a:solidFill>
                      <a:srgbClr val="FF0000"/>
                    </a:solidFill>
                  </a:rPr>
                  <a:t> 			 </a:t>
                </a:r>
                <a:r>
                  <a:rPr lang="en-GB" sz="2400" dirty="0">
                    <a:solidFill>
                      <a:srgbClr val="FF0000"/>
                    </a:solidFill>
                  </a:rPr>
                  <a:t>𝑏</a:t>
                </a:r>
                <a:r>
                  <a:rPr lang="en-GB" sz="2400" b="1" dirty="0">
                    <a:solidFill>
                      <a:srgbClr val="FF0000"/>
                    </a:solidFill>
                  </a:rPr>
                  <a:t> 	</a:t>
                </a:r>
                <a:r>
                  <a:rPr lang="en-GB" sz="2400" dirty="0">
                    <a:solidFill>
                      <a:srgbClr val="FF0000"/>
                    </a:solidFill>
                  </a:rPr>
                  <a:t>=</a:t>
                </a:r>
                <a:r>
                  <a:rPr lang="en-GB" sz="2400" b="1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>
                    <a:solidFill>
                      <a:srgbClr val="FF0000"/>
                    </a:solidFill>
                  </a:rPr>
                  <a:t>40 ̊ 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144" y="3843725"/>
                <a:ext cx="3403496" cy="2308324"/>
              </a:xfrm>
              <a:prstGeom prst="rect">
                <a:avLst/>
              </a:prstGeom>
              <a:blipFill rotWithShape="1">
                <a:blip r:embed="rId4"/>
                <a:stretch>
                  <a:fillRect l="-2867" t="-2116" r="-1792" b="-55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37669" y="724445"/>
            <a:ext cx="3403496" cy="310318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94056" y="3861048"/>
            <a:ext cx="3074282" cy="27335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2207260" y="2805902"/>
                <a:ext cx="5831884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2400" dirty="0">
                    <a:solidFill>
                      <a:srgbClr val="FF0000"/>
                    </a:solidFill>
                  </a:rPr>
                  <a:t>As the sides OA and OB are both radii, the triangle must be isosceles with</a:t>
                </a:r>
              </a:p>
              <a:p>
                <a:pPr lvl="0"/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= 𝑏.</a:t>
                </a: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260" y="2805902"/>
                <a:ext cx="5831884" cy="1200329"/>
              </a:xfrm>
              <a:prstGeom prst="rect">
                <a:avLst/>
              </a:prstGeom>
              <a:blipFill rotWithShape="0">
                <a:blip r:embed="rId7"/>
                <a:stretch>
                  <a:fillRect l="-1567" t="-3553" b="-1116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7B5FF68C-B5C5-CC41-9BBE-A42A360BC0F8}"/>
              </a:ext>
            </a:extLst>
          </p:cNvPr>
          <p:cNvSpPr txBox="1"/>
          <p:nvPr/>
        </p:nvSpPr>
        <p:spPr>
          <a:xfrm>
            <a:off x="7575076" y="6377264"/>
            <a:ext cx="4032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Continued on next slide</a:t>
            </a:r>
          </a:p>
        </p:txBody>
      </p:sp>
    </p:spTree>
    <p:extLst>
      <p:ext uri="{BB962C8B-B14F-4D97-AF65-F5344CB8AC3E}">
        <p14:creationId xmlns:p14="http://schemas.microsoft.com/office/powerpoint/2010/main" val="197317822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  <p:bldP spid="13" grpId="0"/>
      <p:bldP spid="5" grpId="0" build="p"/>
      <p:bldP spid="10" grpId="0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Angles and Circles 1: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422" y="145475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H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H2</a:t>
            </a:r>
          </a:p>
          <a:p>
            <a:pPr algn="ctr"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H2.2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2205838" y="653307"/>
            <a:ext cx="353012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 (continued)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205838" y="1155668"/>
            <a:ext cx="58318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We can write the 40 ̊ angles on the diagram, as shown on the right.</a:t>
            </a:r>
          </a:p>
        </p:txBody>
      </p:sp>
      <p:sp>
        <p:nvSpPr>
          <p:cNvPr id="5" name="Rectangle 4"/>
          <p:cNvSpPr/>
          <p:nvPr/>
        </p:nvSpPr>
        <p:spPr>
          <a:xfrm>
            <a:off x="2421702" y="4558903"/>
            <a:ext cx="47779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The angles in the triangle ABC must total 180 ̊ , </a:t>
            </a:r>
          </a:p>
          <a:p>
            <a:endParaRPr lang="en-GB" sz="2400" dirty="0">
              <a:solidFill>
                <a:srgbClr val="FF0000"/>
              </a:solidFill>
            </a:endParaRPr>
          </a:p>
          <a:p>
            <a:r>
              <a:rPr lang="en-GB" sz="2400" dirty="0">
                <a:solidFill>
                  <a:srgbClr val="FF0000"/>
                </a:solidFill>
              </a:rPr>
              <a:t>so		    40 ̊ + 90 ̊ + 𝑑 	= 180 ̊ </a:t>
            </a:r>
          </a:p>
          <a:p>
            <a:r>
              <a:rPr lang="en-GB" sz="2400" dirty="0">
                <a:solidFill>
                  <a:srgbClr val="FF0000"/>
                </a:solidFill>
              </a:rPr>
              <a:t>						 𝑑 	= 50 ̊ 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83108" y="2262994"/>
            <a:ext cx="58318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>
                <a:solidFill>
                  <a:srgbClr val="FF0000"/>
                </a:solidFill>
              </a:rPr>
              <a:t>Now consider the triangle ABC.</a:t>
            </a:r>
          </a:p>
          <a:p>
            <a:pPr lvl="0"/>
            <a:r>
              <a:rPr lang="en-GB" sz="2400" dirty="0">
                <a:solidFill>
                  <a:srgbClr val="FF0000"/>
                </a:solidFill>
              </a:rPr>
              <a:t>As the line AC is a diameter of the circle, the angle ABC must be 90 ̊ .</a:t>
            </a:r>
          </a:p>
          <a:p>
            <a:pPr lvl="0"/>
            <a:r>
              <a:rPr lang="en-GB" sz="2400" dirty="0">
                <a:solidFill>
                  <a:srgbClr val="FF0000"/>
                </a:solidFill>
              </a:rPr>
              <a:t>So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5389" y="1527446"/>
            <a:ext cx="4081545" cy="377770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868015" y="3727906"/>
                <a:ext cx="3202585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2400" dirty="0">
                    <a:solidFill>
                      <a:srgbClr val="FF0000"/>
                    </a:solidFill>
                  </a:rPr>
                  <a:t>	   40 ̊ +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	= 90 ̊ </a:t>
                </a:r>
              </a:p>
              <a:p>
                <a:pPr lvl="0"/>
                <a:r>
                  <a:rPr lang="en-GB" sz="2400" dirty="0">
                    <a:solidFill>
                      <a:srgbClr val="FF0000"/>
                    </a:solidFill>
                  </a:rPr>
                  <a:t>			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	= 50 ̊ </a:t>
                </a: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8015" y="3727906"/>
                <a:ext cx="3202585" cy="830997"/>
              </a:xfrm>
              <a:prstGeom prst="rect">
                <a:avLst/>
              </a:prstGeom>
              <a:blipFill rotWithShape="0">
                <a:blip r:embed="rId5"/>
                <a:stretch>
                  <a:fillRect t="-5147" b="-169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360872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5" grpId="0" build="p"/>
      <p:bldP spid="10" grpId="0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3000" b="1" dirty="0"/>
              <a:t>Angles and Circles 1: Fitness Check 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H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H2</a:t>
            </a:r>
          </a:p>
          <a:p>
            <a:pPr algn="ctr"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H2.2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2301600" y="5070402"/>
            <a:ext cx="1634160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2657865" y="5506663"/>
                <a:ext cx="9104435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0" dirty="0" smtClean="0"/>
                      <m:t>1</m:t>
                    </m:r>
                    <m:r>
                      <m:rPr>
                        <m:nor/>
                      </m:rPr>
                      <a:rPr lang="en-GB" sz="2400" dirty="0" smtClean="0"/>
                      <m:t>.</m:t>
                    </m:r>
                    <m:r>
                      <a:rPr lang="en-GB" sz="2400" b="0" i="1" dirty="0" smtClean="0">
                        <a:latin typeface="Cambria Math"/>
                      </a:rPr>
                      <m:t>  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= 90˚, 𝑏 = 65˚	</a:t>
                </a:r>
              </a:p>
              <a:p>
                <a:r>
                  <a:rPr lang="en-GB" sz="2400" dirty="0">
                    <a:solidFill>
                      <a:schemeClr val="tx1"/>
                    </a:solidFill>
                  </a:rPr>
                  <a:t>2</a:t>
                </a:r>
                <a:r>
                  <a:rPr lang="en-GB" sz="2400" dirty="0" smtClean="0">
                    <a:solidFill>
                      <a:schemeClr val="tx1"/>
                    </a:solidFill>
                  </a:rPr>
                  <a:t>.</a:t>
                </a:r>
                <a:r>
                  <a:rPr lang="en-GB" sz="2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= 90˚, 𝑏 = 49˚,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= 60˚, 𝑑 = 60˚,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= 30˚,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= 30˚,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= 120˚	</a:t>
                </a:r>
              </a:p>
              <a:p>
                <a:r>
                  <a:rPr lang="en-GB" sz="2400" dirty="0" smtClean="0"/>
                  <a:t>3. 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= 70˚, 𝑏 = 40˚,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= 140˚, 𝑑 = 20˚,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= 20˚</a:t>
                </a: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7865" y="5506663"/>
                <a:ext cx="9104435" cy="1200329"/>
              </a:xfrm>
              <a:prstGeom prst="rect">
                <a:avLst/>
              </a:prstGeom>
              <a:blipFill rotWithShape="1">
                <a:blip r:embed="rId4"/>
                <a:stretch>
                  <a:fillRect l="-1004" t="-4061" b="-1116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2301600" y="633119"/>
            <a:ext cx="95550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there are more practice questions if needed.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07260" y="2274258"/>
            <a:ext cx="95550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smtClean="0"/>
              <a:t>1.</a:t>
            </a:r>
            <a:r>
              <a:rPr lang="en-GB" sz="2400" dirty="0"/>
              <a:t>							</a:t>
            </a:r>
            <a:r>
              <a:rPr lang="en-GB" sz="2400" dirty="0" smtClean="0"/>
              <a:t>2.</a:t>
            </a:r>
            <a:r>
              <a:rPr lang="en-GB" sz="2400" dirty="0"/>
              <a:t>							 </a:t>
            </a:r>
            <a:r>
              <a:rPr lang="en-GB" sz="2400" dirty="0" smtClean="0"/>
              <a:t>3.</a:t>
            </a:r>
            <a:r>
              <a:rPr lang="en-GB" sz="2400" dirty="0"/>
              <a:t>		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7865" y="2353111"/>
            <a:ext cx="2689288" cy="266844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/>
          <a:srcRect l="2403"/>
          <a:stretch/>
        </p:blipFill>
        <p:spPr>
          <a:xfrm>
            <a:off x="5799720" y="2353111"/>
            <a:ext cx="2807346" cy="266844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59633" y="2353111"/>
            <a:ext cx="2859794" cy="2673442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01600" y="1463569"/>
            <a:ext cx="96990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Find the angles marked with a letter in each of the following diagrams. In each case the centre of the circle is marked O.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949526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 smtClean="0"/>
              <a:t>Section H2.2: </a:t>
            </a:r>
            <a:r>
              <a:rPr lang="en-US" altLang="en-US" sz="2800" b="1" dirty="0"/>
              <a:t>Fitness Check 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4947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H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H2</a:t>
            </a:r>
          </a:p>
          <a:p>
            <a:pPr algn="ctr"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H2.2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2301600" y="5560615"/>
            <a:ext cx="1634160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2329420" y="6165304"/>
                <a:ext cx="824036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 smtClean="0"/>
                  <a:t>4.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= 90˚, 𝑏 = 65˚	</a:t>
                </a:r>
                <a:r>
                  <a:rPr lang="en-GB" sz="2400" dirty="0" smtClean="0"/>
                  <a:t>5.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= 10˚, 𝑏 = 170˚</a:t>
                </a: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9420" y="6165304"/>
                <a:ext cx="8240364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1109" t="-10526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2301600" y="633119"/>
            <a:ext cx="95550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there are more practice questions if needed.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07260" y="2274258"/>
            <a:ext cx="95550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smtClean="0"/>
              <a:t>4.</a:t>
            </a:r>
            <a:r>
              <a:rPr lang="en-GB" sz="2400" dirty="0"/>
              <a:t>										</a:t>
            </a:r>
            <a:r>
              <a:rPr lang="en-GB" sz="2400" dirty="0" smtClean="0"/>
              <a:t>5.</a:t>
            </a:r>
            <a:r>
              <a:rPr lang="en-GB" sz="2400" dirty="0"/>
              <a:t>		</a:t>
            </a:r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2301600" y="1463569"/>
            <a:ext cx="96990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Find the angles marked with a letter in each of the following diagrams. In each case the centre of the circle is marked O.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1624" y="2584264"/>
            <a:ext cx="3849259" cy="27224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01087" y="2584264"/>
            <a:ext cx="4333177" cy="2722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03668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1" grpId="0"/>
      <p:bldP spid="1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786" y="31132"/>
            <a:ext cx="9915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H2.2: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019175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You have completed the 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second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0F8782-DF76-DB40-940C-99195A38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2177" y="2192765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have completed and understood this 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section,</a:t>
            </a:r>
            <a:b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click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to start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next 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45AA3-138E-F040-BCA6-F2E25BC37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776664"/>
            <a:ext cx="998443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need more examples and interactive practice, go to</a:t>
            </a:r>
            <a:b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/>
              </a:rPr>
              <a:t>http://szalonta.hu/ske/text/H2/skeh2s2.html</a:t>
            </a:r>
            <a:endParaRPr kumimoji="0" lang="en-U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95AB3-9361-A14E-B00B-69D3DC525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6214" y="44636"/>
            <a:ext cx="2413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STRAND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H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Unit H2 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H2.2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915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Angles and Circles 2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994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H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H2</a:t>
            </a:r>
          </a:p>
          <a:p>
            <a:pPr algn="ctr"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</a:t>
            </a:r>
            <a:r>
              <a:rPr lang="en-US" b="1" dirty="0" smtClean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H2.3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2207260" y="746236"/>
            <a:ext cx="7129100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dirty="0"/>
              <a:t>The following further results are true in any circle.</a:t>
            </a: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2293701" y="1527270"/>
            <a:ext cx="5867259" cy="156966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Result 5</a:t>
            </a:r>
          </a:p>
          <a:p>
            <a:r>
              <a:rPr lang="en-GB" sz="2400" dirty="0"/>
              <a:t>The angle subtended by an arc, PQ, at</a:t>
            </a:r>
          </a:p>
          <a:p>
            <a:r>
              <a:rPr lang="en-GB" sz="2400" dirty="0"/>
              <a:t>the centre is twice the angle subtended at</a:t>
            </a:r>
          </a:p>
          <a:p>
            <a:r>
              <a:rPr lang="en-GB" sz="2400" dirty="0"/>
              <a:t>the circumference.</a:t>
            </a:r>
          </a:p>
        </p:txBody>
      </p:sp>
      <p:sp>
        <p:nvSpPr>
          <p:cNvPr id="5" name="Rectangle 4"/>
          <p:cNvSpPr/>
          <p:nvPr/>
        </p:nvSpPr>
        <p:spPr>
          <a:xfrm>
            <a:off x="5393655" y="3771306"/>
            <a:ext cx="9877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>
                <a:solidFill>
                  <a:prstClr val="black"/>
                </a:solidFill>
              </a:rPr>
              <a:t>Proof</a:t>
            </a:r>
            <a:endParaRPr lang="en-GB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393655" y="4172772"/>
                <a:ext cx="6390977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/>
                  <a:t>OP = OC (equal radii), so</a:t>
                </a:r>
              </a:p>
              <a:p>
                <a:r>
                  <a:rPr lang="en-GB" sz="2400" dirty="0"/>
                  <a:t>angle CPO = angle PCO (=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400" dirty="0"/>
                  <a:t>, say).</a:t>
                </a:r>
              </a:p>
              <a:p>
                <a:endParaRPr lang="en-GB" sz="2400" dirty="0"/>
              </a:p>
              <a:p>
                <a:r>
                  <a:rPr lang="en-GB" sz="2400" dirty="0"/>
                  <a:t>Similarly,</a:t>
                </a:r>
              </a:p>
              <a:p>
                <a:r>
                  <a:rPr lang="en-GB" sz="2400" dirty="0"/>
                  <a:t>angle CQO = angle QCO (= </a:t>
                </a:r>
                <a:r>
                  <a:rPr lang="pl-PL" sz="2400" dirty="0">
                    <a:solidFill>
                      <a:prstClr val="black"/>
                    </a:solidFill>
                  </a:rPr>
                  <a:t>𝑦</a:t>
                </a:r>
                <a:r>
                  <a:rPr lang="en-GB" sz="2400" dirty="0"/>
                  <a:t>, say).</a:t>
                </a:r>
                <a:endParaRPr lang="en-GB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3655" y="4172772"/>
                <a:ext cx="6390977" cy="1938992"/>
              </a:xfrm>
              <a:prstGeom prst="rect">
                <a:avLst/>
              </a:prstGeom>
              <a:blipFill>
                <a:blip r:embed="rId4"/>
                <a:stretch>
                  <a:fillRect l="-1389" t="-2614" b="-65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23043" y="1221164"/>
            <a:ext cx="2950512" cy="291953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51584" y="3717032"/>
            <a:ext cx="2875747" cy="30282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FDA54DA-C763-BF4A-B5CC-C47D34B63E8C}"/>
              </a:ext>
            </a:extLst>
          </p:cNvPr>
          <p:cNvSpPr txBox="1"/>
          <p:nvPr/>
        </p:nvSpPr>
        <p:spPr>
          <a:xfrm>
            <a:off x="6381426" y="6309320"/>
            <a:ext cx="34589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Continued on next slide</a:t>
            </a:r>
          </a:p>
        </p:txBody>
      </p:sp>
    </p:spTree>
    <p:extLst>
      <p:ext uri="{BB962C8B-B14F-4D97-AF65-F5344CB8AC3E}">
        <p14:creationId xmlns:p14="http://schemas.microsoft.com/office/powerpoint/2010/main" val="311248133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5" grpId="0"/>
      <p:bldP spid="6" grpId="0" uiExpand="1" build="p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Angles and Circles 2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5475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H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H2</a:t>
            </a:r>
          </a:p>
          <a:p>
            <a:pPr algn="ctr"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H2.3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07260" y="653307"/>
            <a:ext cx="27462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>
                <a:solidFill>
                  <a:prstClr val="black"/>
                </a:solidFill>
              </a:rPr>
              <a:t>Proof (continued)</a:t>
            </a:r>
            <a:endParaRPr lang="en-GB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2479549" y="1807470"/>
                <a:ext cx="5128619" cy="30469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/>
                  <a:t>Now, extending the line CO to D, say, note that,</a:t>
                </a:r>
              </a:p>
              <a:p>
                <a:r>
                  <a:rPr lang="en-GB" sz="2400" dirty="0"/>
                  <a:t>angle POD 	=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400" i="1" dirty="0"/>
                  <a:t> </a:t>
                </a:r>
                <a:r>
                  <a:rPr lang="en-GB" sz="2400" dirty="0"/>
                  <a:t>+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2400" i="1" dirty="0"/>
              </a:p>
              <a:p>
                <a:r>
                  <a:rPr lang="en-GB" sz="2400" dirty="0"/>
                  <a:t>				= 2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2400" i="1" dirty="0"/>
              </a:p>
              <a:p>
                <a:r>
                  <a:rPr lang="en-GB" sz="2400" dirty="0"/>
                  <a:t>and, similarly,</a:t>
                </a:r>
              </a:p>
              <a:p>
                <a:endParaRPr lang="en-GB" sz="2400" dirty="0"/>
              </a:p>
              <a:p>
                <a:r>
                  <a:rPr lang="en-GB" sz="2400" dirty="0"/>
                  <a:t>angle   QOD 	= </a:t>
                </a:r>
                <a:r>
                  <a:rPr lang="pl-PL" sz="2400" dirty="0">
                    <a:solidFill>
                      <a:prstClr val="black"/>
                    </a:solidFill>
                  </a:rPr>
                  <a:t>𝑦</a:t>
                </a:r>
                <a:r>
                  <a:rPr lang="en-GB" sz="2400" i="1" dirty="0"/>
                  <a:t> </a:t>
                </a:r>
                <a:r>
                  <a:rPr lang="en-GB" sz="2400" dirty="0"/>
                  <a:t>+ </a:t>
                </a:r>
                <a:r>
                  <a:rPr lang="pl-PL" sz="2400" dirty="0">
                    <a:solidFill>
                      <a:prstClr val="black"/>
                    </a:solidFill>
                  </a:rPr>
                  <a:t>𝑦</a:t>
                </a:r>
                <a:endParaRPr lang="en-GB" sz="2400" i="1" dirty="0"/>
              </a:p>
              <a:p>
                <a:r>
                  <a:rPr lang="en-GB" sz="2400" dirty="0"/>
                  <a:t>				= 2</a:t>
                </a:r>
                <a:r>
                  <a:rPr lang="pl-PL" sz="2400" dirty="0">
                    <a:solidFill>
                      <a:prstClr val="black"/>
                    </a:solidFill>
                  </a:rPr>
                  <a:t>𝑦</a:t>
                </a:r>
                <a:endParaRPr lang="en-GB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9549" y="1807470"/>
                <a:ext cx="5128619" cy="3046988"/>
              </a:xfrm>
              <a:prstGeom prst="rect">
                <a:avLst/>
              </a:prstGeom>
              <a:blipFill rotWithShape="0">
                <a:blip r:embed="rId4"/>
                <a:stretch>
                  <a:fillRect l="-1902" t="-1403" b="-40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2479549" y="4860384"/>
                <a:ext cx="6266459" cy="19389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2400" dirty="0"/>
                  <a:t>Hence,</a:t>
                </a:r>
              </a:p>
              <a:p>
                <a:endParaRPr lang="en-GB" sz="2400" dirty="0"/>
              </a:p>
              <a:p>
                <a:r>
                  <a:rPr lang="en-GB" sz="2400" dirty="0"/>
                  <a:t>angle  POQ 	= 2</a:t>
                </a:r>
                <a:r>
                  <a:rPr lang="en-GB" sz="24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400" i="1" dirty="0"/>
                  <a:t> </a:t>
                </a:r>
                <a:r>
                  <a:rPr lang="en-GB" sz="2400" dirty="0"/>
                  <a:t>+ 2</a:t>
                </a:r>
                <a:r>
                  <a:rPr lang="pl-PL" sz="2400" dirty="0">
                    <a:solidFill>
                      <a:prstClr val="black"/>
                    </a:solidFill>
                  </a:rPr>
                  <a:t>𝑦 </a:t>
                </a:r>
                <a:endParaRPr lang="en-GB" sz="2400" dirty="0">
                  <a:solidFill>
                    <a:prstClr val="black"/>
                  </a:solidFill>
                </a:endParaRPr>
              </a:p>
              <a:p>
                <a:r>
                  <a:rPr lang="en-GB" sz="2400" dirty="0"/>
                  <a:t>				= 2 (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400" i="1" dirty="0"/>
                  <a:t> </a:t>
                </a:r>
                <a:r>
                  <a:rPr lang="en-GB" sz="2400" dirty="0"/>
                  <a:t>+ </a:t>
                </a:r>
                <a:r>
                  <a:rPr lang="pl-PL" sz="2400" dirty="0">
                    <a:solidFill>
                      <a:prstClr val="black"/>
                    </a:solidFill>
                  </a:rPr>
                  <a:t>𝑦</a:t>
                </a:r>
                <a:r>
                  <a:rPr lang="en-GB" sz="2400" dirty="0"/>
                  <a:t>)</a:t>
                </a:r>
              </a:p>
              <a:p>
                <a:r>
                  <a:rPr lang="en-GB" sz="2400" dirty="0"/>
                  <a:t>				= 2 × angle PCQ	as required</a:t>
                </a:r>
                <a:endParaRPr lang="en-GB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9549" y="4860384"/>
                <a:ext cx="6266459" cy="1938992"/>
              </a:xfrm>
              <a:prstGeom prst="rect">
                <a:avLst/>
              </a:prstGeom>
              <a:blipFill rotWithShape="0">
                <a:blip r:embed="rId5"/>
                <a:stretch>
                  <a:fillRect l="-1556" t="-2201" r="-778" b="-66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69012" y="1832068"/>
            <a:ext cx="3591476" cy="378170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2479549" y="1168097"/>
                <a:ext cx="671254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2400" dirty="0">
                    <a:solidFill>
                      <a:prstClr val="black"/>
                    </a:solidFill>
                  </a:rPr>
                  <a:t>We label the angles as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400" dirty="0">
                    <a:solidFill>
                      <a:prstClr val="black"/>
                    </a:solidFill>
                  </a:rPr>
                  <a:t> and </a:t>
                </a:r>
                <a:r>
                  <a:rPr lang="pl-PL" sz="2400" dirty="0">
                    <a:solidFill>
                      <a:prstClr val="black"/>
                    </a:solidFill>
                  </a:rPr>
                  <a:t>𝑦</a:t>
                </a:r>
                <a:r>
                  <a:rPr lang="en-GB" sz="2400" dirty="0">
                    <a:solidFill>
                      <a:prstClr val="black"/>
                    </a:solidFill>
                  </a:rPr>
                  <a:t>, as shown below</a:t>
                </a:r>
                <a:endParaRPr lang="en-GB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9549" y="1168097"/>
                <a:ext cx="6712543" cy="461665"/>
              </a:xfrm>
              <a:prstGeom prst="rect">
                <a:avLst/>
              </a:prstGeom>
              <a:blipFill rotWithShape="0">
                <a:blip r:embed="rId7"/>
                <a:stretch>
                  <a:fillRect l="-1453" t="-10667" r="-1272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083211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1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Angles</a:t>
            </a:r>
            <a:r>
              <a:rPr lang="en-US" altLang="en-US" sz="3000" b="1" dirty="0"/>
              <a:t> and Circles 2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H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H2</a:t>
            </a:r>
          </a:p>
          <a:p>
            <a:pPr algn="ctr"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H2.3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2239242" y="728247"/>
            <a:ext cx="5792049" cy="267765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Result 6</a:t>
            </a:r>
          </a:p>
          <a:p>
            <a:endParaRPr lang="en-GB" sz="2400" dirty="0"/>
          </a:p>
          <a:p>
            <a:r>
              <a:rPr lang="en-GB" sz="2400" dirty="0"/>
              <a:t>Angles subtended at the circumference</a:t>
            </a:r>
          </a:p>
          <a:p>
            <a:r>
              <a:rPr lang="en-GB" sz="2400" dirty="0"/>
              <a:t>by a chord (on the same side of the</a:t>
            </a:r>
          </a:p>
          <a:p>
            <a:r>
              <a:rPr lang="en-GB" sz="2400" dirty="0"/>
              <a:t>chord) are equal; that is, in the diagram</a:t>
            </a:r>
          </a:p>
          <a:p>
            <a:endParaRPr lang="en-GB" sz="2400" i="1" dirty="0"/>
          </a:p>
          <a:p>
            <a:r>
              <a:rPr lang="en-GB" sz="2400" i="1" dirty="0"/>
              <a:t>					</a:t>
            </a:r>
            <a:r>
              <a:rPr lang="en-GB" sz="2400" dirty="0"/>
              <a:t>𝑎</a:t>
            </a:r>
            <a:r>
              <a:rPr lang="en-GB" sz="2400" i="1" dirty="0"/>
              <a:t> </a:t>
            </a:r>
            <a:r>
              <a:rPr lang="en-GB" sz="2400" dirty="0"/>
              <a:t>= 𝑏</a:t>
            </a:r>
          </a:p>
        </p:txBody>
      </p:sp>
      <p:sp>
        <p:nvSpPr>
          <p:cNvPr id="5" name="Rectangle 4"/>
          <p:cNvSpPr/>
          <p:nvPr/>
        </p:nvSpPr>
        <p:spPr>
          <a:xfrm>
            <a:off x="2395131" y="3467426"/>
            <a:ext cx="9877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>
                <a:solidFill>
                  <a:prstClr val="black"/>
                </a:solidFill>
              </a:rPr>
              <a:t>Proof</a:t>
            </a:r>
            <a:endParaRPr lang="en-GB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1291" y="959104"/>
            <a:ext cx="3817534" cy="375114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380446" y="6241873"/>
            <a:ext cx="8828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Thus 2𝑎</a:t>
            </a:r>
            <a:r>
              <a:rPr lang="en-GB" sz="2400" i="1" dirty="0"/>
              <a:t> </a:t>
            </a:r>
            <a:r>
              <a:rPr lang="en-GB" sz="2400" dirty="0"/>
              <a:t>= 2𝑏;</a:t>
            </a:r>
            <a:r>
              <a:rPr lang="en-GB" sz="2400" i="1" dirty="0"/>
              <a:t> </a:t>
            </a:r>
            <a:r>
              <a:rPr lang="en-GB" sz="2400" dirty="0"/>
              <a:t>divide both sides to obtain 𝑎</a:t>
            </a:r>
            <a:r>
              <a:rPr lang="en-GB" sz="2400" i="1" dirty="0"/>
              <a:t> </a:t>
            </a:r>
            <a:r>
              <a:rPr lang="en-GB" sz="2400" dirty="0"/>
              <a:t>= 𝑏, as required.</a:t>
            </a:r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2394213" y="3851888"/>
            <a:ext cx="56508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>
                <a:solidFill>
                  <a:prstClr val="black"/>
                </a:solidFill>
              </a:rPr>
              <a:t>Because angle </a:t>
            </a:r>
            <a:r>
              <a:rPr lang="en-GB" sz="2400" dirty="0"/>
              <a:t>𝑎</a:t>
            </a:r>
            <a:r>
              <a:rPr lang="en-GB" sz="2400" dirty="0" smtClean="0">
                <a:solidFill>
                  <a:prstClr val="black"/>
                </a:solidFill>
              </a:rPr>
              <a:t> </a:t>
            </a:r>
            <a:r>
              <a:rPr lang="en-GB" sz="2400" dirty="0">
                <a:solidFill>
                  <a:prstClr val="black"/>
                </a:solidFill>
              </a:rPr>
              <a:t>is on the circumference, the angle at the centre is 2</a:t>
            </a:r>
            <a:r>
              <a:rPr lang="en-GB" sz="2400" dirty="0"/>
              <a:t>𝑎,</a:t>
            </a:r>
            <a:r>
              <a:rPr lang="en-GB" sz="2400" i="1" dirty="0">
                <a:solidFill>
                  <a:prstClr val="black"/>
                </a:solidFill>
              </a:rPr>
              <a:t> </a:t>
            </a:r>
            <a:r>
              <a:rPr lang="en-GB" sz="2400" dirty="0">
                <a:solidFill>
                  <a:prstClr val="black"/>
                </a:solidFill>
              </a:rPr>
              <a:t>according to </a:t>
            </a:r>
            <a:r>
              <a:rPr lang="en-GB" sz="2400" b="1" dirty="0">
                <a:solidFill>
                  <a:prstClr val="black"/>
                </a:solidFill>
              </a:rPr>
              <a:t>Result 5</a:t>
            </a:r>
            <a:r>
              <a:rPr lang="en-GB" sz="2400" dirty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394213" y="5068905"/>
            <a:ext cx="93904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>
                <a:solidFill>
                  <a:prstClr val="black"/>
                </a:solidFill>
              </a:rPr>
              <a:t>But if you consider the angle </a:t>
            </a:r>
            <a:r>
              <a:rPr lang="en-GB" sz="2400" dirty="0"/>
              <a:t>𝑏</a:t>
            </a:r>
            <a:r>
              <a:rPr lang="en-GB" sz="2400" dirty="0">
                <a:solidFill>
                  <a:prstClr val="black"/>
                </a:solidFill>
              </a:rPr>
              <a:t>, which is also at the circumference, the angle at the centre is 2</a:t>
            </a:r>
            <a:r>
              <a:rPr lang="en-GB" sz="2400" dirty="0"/>
              <a:t>𝑏</a:t>
            </a:r>
            <a:r>
              <a:rPr lang="en-GB" sz="2400" i="1" dirty="0">
                <a:solidFill>
                  <a:prstClr val="black"/>
                </a:solidFill>
              </a:rPr>
              <a:t>, </a:t>
            </a:r>
            <a:r>
              <a:rPr lang="en-GB" sz="2400" dirty="0">
                <a:solidFill>
                  <a:prstClr val="black"/>
                </a:solidFill>
              </a:rPr>
              <a:t>according to </a:t>
            </a:r>
            <a:r>
              <a:rPr lang="en-GB" sz="2400" b="1" dirty="0">
                <a:solidFill>
                  <a:prstClr val="black"/>
                </a:solidFill>
              </a:rPr>
              <a:t>Result 5</a:t>
            </a:r>
            <a:r>
              <a:rPr lang="en-GB" sz="2400" dirty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C16879D-AC61-584E-92FF-0568085D2131}"/>
              </a:ext>
            </a:extLst>
          </p:cNvPr>
          <p:cNvSpPr txBox="1"/>
          <p:nvPr/>
        </p:nvSpPr>
        <p:spPr>
          <a:xfrm>
            <a:off x="3741153" y="2886126"/>
            <a:ext cx="1368152" cy="56597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>
              <a:ln w="12700">
                <a:solidFill>
                  <a:schemeClr val="tx1"/>
                </a:solidFill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24379457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15" grpId="0"/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Angles and Circles 2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60246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H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H2</a:t>
            </a:r>
          </a:p>
          <a:p>
            <a:pPr algn="ctr"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H2.3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2207260" y="668078"/>
            <a:ext cx="227024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Result 7</a:t>
            </a:r>
          </a:p>
        </p:txBody>
      </p:sp>
      <p:sp>
        <p:nvSpPr>
          <p:cNvPr id="5" name="Rectangle 4"/>
          <p:cNvSpPr/>
          <p:nvPr/>
        </p:nvSpPr>
        <p:spPr>
          <a:xfrm>
            <a:off x="5924079" y="3734023"/>
            <a:ext cx="9877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>
                <a:solidFill>
                  <a:prstClr val="black"/>
                </a:solidFill>
              </a:rPr>
              <a:t>Proof</a:t>
            </a:r>
            <a:endParaRPr lang="en-GB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893149" y="4085615"/>
                <a:ext cx="5832648" cy="23083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/>
                  <a:t>Construct the diagonals AC and BD, as shown. Then label the angles subtended by AB as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r>
                  <a:rPr lang="en-GB" sz="2400" dirty="0"/>
                  <a:t>; that is </a:t>
                </a:r>
                <a:r>
                  <a:rPr lang="da-DK" sz="2400" dirty="0"/>
                  <a:t>angle ADB = angle ACB (=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r>
                  <a:rPr lang="da-DK" sz="2400" dirty="0"/>
                  <a:t>)</a:t>
                </a:r>
              </a:p>
              <a:p>
                <a:r>
                  <a:rPr lang="en-GB" sz="2400" dirty="0"/>
                  <a:t>Similarly for the other chords, the angles being marked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400" dirty="0"/>
                  <a:t>, </a:t>
                </a:r>
                <a:r>
                  <a:rPr lang="pl-PL" sz="2400" dirty="0">
                    <a:solidFill>
                      <a:prstClr val="black"/>
                    </a:solidFill>
                  </a:rPr>
                  <a:t>𝑦</a:t>
                </a:r>
                <a:r>
                  <a:rPr lang="en-GB" sz="2400" i="1" dirty="0"/>
                  <a:t> </a:t>
                </a:r>
                <a:r>
                  <a:rPr lang="en-GB" sz="2400" dirty="0"/>
                  <a:t>and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GB" sz="2400" i="1" dirty="0"/>
                  <a:t> </a:t>
                </a:r>
                <a:r>
                  <a:rPr lang="en-GB" sz="2400" dirty="0"/>
                  <a:t>as shown.</a:t>
                </a:r>
                <a:endParaRPr lang="en-GB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3149" y="4085615"/>
                <a:ext cx="5832648" cy="2308324"/>
              </a:xfrm>
              <a:prstGeom prst="rect">
                <a:avLst/>
              </a:prstGeom>
              <a:blipFill>
                <a:blip r:embed="rId4"/>
                <a:stretch>
                  <a:fillRect l="-1522" t="-2198" b="-54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5164" y="3710226"/>
            <a:ext cx="3248873" cy="30591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94876" y="699368"/>
            <a:ext cx="3545436" cy="337304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324406" y="1141695"/>
            <a:ext cx="541605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In </a:t>
            </a:r>
            <a:r>
              <a:rPr lang="en-GB" sz="2400" i="1" dirty="0"/>
              <a:t>cyclic quadrilaterals </a:t>
            </a:r>
            <a:r>
              <a:rPr lang="en-GB" sz="2400" dirty="0"/>
              <a:t>(quadrilaterals where all </a:t>
            </a:r>
            <a:r>
              <a:rPr lang="fr-FR" sz="2400" dirty="0"/>
              <a:t>4 </a:t>
            </a:r>
            <a:r>
              <a:rPr lang="fr-FR" sz="2400" dirty="0" err="1"/>
              <a:t>vertices</a:t>
            </a:r>
            <a:r>
              <a:rPr lang="fr-FR" sz="2400" dirty="0"/>
              <a:t> lie on a </a:t>
            </a:r>
            <a:r>
              <a:rPr lang="fr-FR" sz="2400" dirty="0" err="1"/>
              <a:t>circle</a:t>
            </a:r>
            <a:r>
              <a:rPr lang="fr-FR" sz="2400" dirty="0"/>
              <a:t>), opposite angles </a:t>
            </a:r>
            <a:r>
              <a:rPr lang="fr-FR" sz="2400" dirty="0" err="1"/>
              <a:t>sum</a:t>
            </a:r>
            <a:r>
              <a:rPr lang="fr-FR" sz="2400" dirty="0"/>
              <a:t> </a:t>
            </a:r>
            <a:r>
              <a:rPr lang="en-GB" sz="2400" dirty="0"/>
              <a:t>to 180 ̊ </a:t>
            </a:r>
            <a:r>
              <a:rPr lang="en-GB" sz="2400" i="1" dirty="0"/>
              <a:t>:</a:t>
            </a:r>
          </a:p>
          <a:p>
            <a:endParaRPr lang="en-GB" sz="2400" i="1" dirty="0"/>
          </a:p>
          <a:p>
            <a:r>
              <a:rPr lang="en-GB" sz="2400" i="1" dirty="0"/>
              <a:t>				</a:t>
            </a:r>
            <a:r>
              <a:rPr lang="en-GB" sz="2400" dirty="0"/>
              <a:t> 𝑎</a:t>
            </a:r>
            <a:r>
              <a:rPr lang="en-GB" sz="2400" i="1" dirty="0"/>
              <a:t> </a:t>
            </a:r>
            <a:r>
              <a:rPr lang="en-GB" sz="2400" dirty="0"/>
              <a:t>+ 𝑐</a:t>
            </a:r>
            <a:r>
              <a:rPr lang="en-GB" sz="2400" i="1" dirty="0"/>
              <a:t> 	</a:t>
            </a:r>
            <a:r>
              <a:rPr lang="en-GB" sz="2400" dirty="0"/>
              <a:t>= 180 ̊ </a:t>
            </a:r>
          </a:p>
          <a:p>
            <a:r>
              <a:rPr lang="en-GB" sz="2400" dirty="0"/>
              <a:t>and 			 𝑏</a:t>
            </a:r>
            <a:r>
              <a:rPr lang="en-GB" sz="2400" i="1" dirty="0"/>
              <a:t> </a:t>
            </a:r>
            <a:r>
              <a:rPr lang="en-GB" sz="2400" dirty="0"/>
              <a:t>+ 𝑑</a:t>
            </a:r>
            <a:r>
              <a:rPr lang="en-GB" sz="2400" i="1" dirty="0"/>
              <a:t> 	</a:t>
            </a:r>
            <a:r>
              <a:rPr lang="en-GB" sz="2400" dirty="0"/>
              <a:t>= 180 ̊ 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A73675-E0B3-704F-B6B2-4D884EFC0CF1}"/>
              </a:ext>
            </a:extLst>
          </p:cNvPr>
          <p:cNvSpPr txBox="1"/>
          <p:nvPr/>
        </p:nvSpPr>
        <p:spPr>
          <a:xfrm>
            <a:off x="4079776" y="2636912"/>
            <a:ext cx="2028924" cy="77938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210068-0FE0-B743-A4E0-2C66D0432992}"/>
              </a:ext>
            </a:extLst>
          </p:cNvPr>
          <p:cNvSpPr txBox="1"/>
          <p:nvPr/>
        </p:nvSpPr>
        <p:spPr>
          <a:xfrm>
            <a:off x="6928099" y="6369219"/>
            <a:ext cx="4032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Continued on next slide</a:t>
            </a:r>
          </a:p>
        </p:txBody>
      </p:sp>
    </p:spTree>
    <p:extLst>
      <p:ext uri="{BB962C8B-B14F-4D97-AF65-F5344CB8AC3E}">
        <p14:creationId xmlns:p14="http://schemas.microsoft.com/office/powerpoint/2010/main" val="259138663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5" grpId="0"/>
      <p:bldP spid="6" grpId="0"/>
      <p:bldP spid="10" grpId="0"/>
      <p:bldP spid="3" grpId="0" animBg="1"/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Angles and Circles 2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5475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H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H2</a:t>
            </a:r>
          </a:p>
          <a:p>
            <a:pPr algn="ctr"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H2.3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07260" y="653307"/>
            <a:ext cx="27462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>
                <a:solidFill>
                  <a:prstClr val="black"/>
                </a:solidFill>
              </a:rPr>
              <a:t>Proof (continued)</a:t>
            </a:r>
            <a:endParaRPr lang="en-GB" b="1" dirty="0"/>
          </a:p>
        </p:txBody>
      </p:sp>
      <p:sp>
        <p:nvSpPr>
          <p:cNvPr id="6" name="Rectangle 5"/>
          <p:cNvSpPr/>
          <p:nvPr/>
        </p:nvSpPr>
        <p:spPr>
          <a:xfrm>
            <a:off x="2207261" y="1185813"/>
            <a:ext cx="6096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Now that we have labelled the angles, as shown on the right, we can prove the result.</a:t>
            </a:r>
          </a:p>
        </p:txBody>
      </p:sp>
      <p:sp>
        <p:nvSpPr>
          <p:cNvPr id="2" name="Rectangle 1"/>
          <p:cNvSpPr/>
          <p:nvPr/>
        </p:nvSpPr>
        <p:spPr>
          <a:xfrm>
            <a:off x="2207260" y="2050283"/>
            <a:ext cx="58855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In triangle ABD, the sum of the angles is 180 ̊ , so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2264" y="915560"/>
            <a:ext cx="3456384" cy="324887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287688" y="2914753"/>
                <a:ext cx="345638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r>
                  <a:rPr lang="pl-PL" sz="2400" i="1" dirty="0">
                    <a:solidFill>
                      <a:prstClr val="black"/>
                    </a:solidFill>
                  </a:rPr>
                  <a:t> </a:t>
                </a:r>
                <a:r>
                  <a:rPr lang="pl-PL" sz="2400" dirty="0">
                    <a:solidFill>
                      <a:prstClr val="black"/>
                    </a:solidFill>
                  </a:rPr>
                  <a:t>+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pl-PL" sz="2400" i="1" dirty="0">
                    <a:solidFill>
                      <a:prstClr val="black"/>
                    </a:solidFill>
                  </a:rPr>
                  <a:t> </a:t>
                </a:r>
                <a:r>
                  <a:rPr lang="pl-PL" sz="2400" dirty="0">
                    <a:solidFill>
                      <a:prstClr val="black"/>
                    </a:solidFill>
                  </a:rPr>
                  <a:t>+ (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pl-PL" sz="2400" i="1" dirty="0">
                    <a:solidFill>
                      <a:prstClr val="black"/>
                    </a:solidFill>
                  </a:rPr>
                  <a:t> </a:t>
                </a:r>
                <a:r>
                  <a:rPr lang="pl-PL" sz="2400" dirty="0">
                    <a:solidFill>
                      <a:prstClr val="black"/>
                    </a:solidFill>
                  </a:rPr>
                  <a:t>+ 𝑦) = 180 ̊ </a:t>
                </a:r>
                <a:endParaRPr lang="en-GB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688" y="2914753"/>
                <a:ext cx="3456384" cy="461665"/>
              </a:xfrm>
              <a:prstGeom prst="rect">
                <a:avLst/>
              </a:prstGeom>
              <a:blipFill rotWithShape="0">
                <a:blip r:embed="rId5"/>
                <a:stretch>
                  <a:fillRect t="-10526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2207260" y="3481582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GB" sz="2400" dirty="0">
                <a:solidFill>
                  <a:prstClr val="black"/>
                </a:solidFill>
              </a:rPr>
              <a:t>You can rearrange this 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3143672" y="4051721"/>
                <a:ext cx="360040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pl-PL" sz="2400" dirty="0">
                    <a:solidFill>
                      <a:prstClr val="black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pl-PL" sz="2400" i="1" dirty="0">
                    <a:solidFill>
                      <a:prstClr val="black"/>
                    </a:solidFill>
                  </a:rPr>
                  <a:t> </a:t>
                </a:r>
                <a:r>
                  <a:rPr lang="pl-PL" sz="2400" dirty="0">
                    <a:solidFill>
                      <a:prstClr val="black"/>
                    </a:solidFill>
                  </a:rPr>
                  <a:t>+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r>
                  <a:rPr lang="pl-PL" sz="2400" dirty="0">
                    <a:solidFill>
                      <a:prstClr val="black"/>
                    </a:solidFill>
                  </a:rPr>
                  <a:t>) + (𝑦</a:t>
                </a:r>
                <a:r>
                  <a:rPr lang="pl-PL" sz="2400" i="1" dirty="0">
                    <a:solidFill>
                      <a:prstClr val="black"/>
                    </a:solidFill>
                  </a:rPr>
                  <a:t> </a:t>
                </a:r>
                <a:r>
                  <a:rPr lang="pl-PL" sz="2400" dirty="0">
                    <a:solidFill>
                      <a:prstClr val="black"/>
                    </a:solidFill>
                  </a:rPr>
                  <a:t>+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pl-PL" sz="2400" dirty="0">
                    <a:solidFill>
                      <a:prstClr val="black"/>
                    </a:solidFill>
                  </a:rPr>
                  <a:t>) = 180 ̊ </a:t>
                </a:r>
                <a:endParaRPr lang="en-GB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2" y="4051721"/>
                <a:ext cx="3600400" cy="461665"/>
              </a:xfrm>
              <a:prstGeom prst="rect">
                <a:avLst/>
              </a:prstGeom>
              <a:blipFill rotWithShape="0">
                <a:blip r:embed="rId6"/>
                <a:stretch>
                  <a:fillRect l="-2712" t="-10667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2354748" y="4764733"/>
            <a:ext cx="90698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>
                <a:solidFill>
                  <a:prstClr val="black"/>
                </a:solidFill>
              </a:rPr>
              <a:t>which shows that </a:t>
            </a:r>
            <a:r>
              <a:rPr lang="da-DK" sz="2400" dirty="0">
                <a:solidFill>
                  <a:prstClr val="black"/>
                </a:solidFill>
              </a:rPr>
              <a:t>angle CDA + angle CBA = 180 ̊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353843" y="6027003"/>
            <a:ext cx="88547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>
                <a:solidFill>
                  <a:prstClr val="black"/>
                </a:solidFill>
              </a:rPr>
              <a:t>The result that the angles at A and C add to </a:t>
            </a:r>
            <a:r>
              <a:rPr lang="da-DK" sz="2400" dirty="0">
                <a:solidFill>
                  <a:prstClr val="black"/>
                </a:solidFill>
              </a:rPr>
              <a:t>180 ̊ can be shown</a:t>
            </a:r>
            <a:r>
              <a:rPr lang="en-GB" sz="2400" dirty="0">
                <a:solidFill>
                  <a:prstClr val="black"/>
                </a:solidFill>
              </a:rPr>
              <a:t> in a similar way.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354748" y="5211202"/>
            <a:ext cx="90698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>
                <a:solidFill>
                  <a:prstClr val="black"/>
                </a:solidFill>
              </a:rPr>
              <a:t>This proves that the angle at D and the angle at B, the opposite sides on the quadrilateral, add to </a:t>
            </a:r>
            <a:r>
              <a:rPr lang="da-DK" sz="2400" dirty="0">
                <a:solidFill>
                  <a:prstClr val="black"/>
                </a:solidFill>
              </a:rPr>
              <a:t>180 ̊ </a:t>
            </a:r>
            <a:r>
              <a:rPr lang="en-GB" sz="2400" dirty="0">
                <a:solidFill>
                  <a:prstClr val="black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710343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8" grpId="0"/>
      <p:bldP spid="12" grpId="0"/>
      <p:bldP spid="16" grpId="0"/>
      <p:bldP spid="17" grpId="0"/>
      <p:bldP spid="18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373222" y="731246"/>
            <a:ext cx="9721081" cy="156966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>
                <a:tab pos="269875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A compass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bearing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tells us direction.</a:t>
            </a:r>
          </a:p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>
                <a:tab pos="269875" algn="l"/>
              </a:tabLst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>
                <a:tab pos="269875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4 main directions are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North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,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South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,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East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and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West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.</a:t>
            </a:r>
          </a:p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>
                <a:tab pos="269875" algn="l"/>
              </a:tabLst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28000" y="0"/>
            <a:ext cx="996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Bearings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116632"/>
            <a:ext cx="22280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H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</a:t>
            </a:r>
            <a:r>
              <a:rPr lang="en-US" altLang="en-US" b="1" dirty="0" smtClean="0">
                <a:solidFill>
                  <a:schemeClr val="bg1"/>
                </a:solidFill>
              </a:rPr>
              <a:t>H2</a:t>
            </a:r>
          </a:p>
          <a:p>
            <a:pPr algn="ctr">
              <a:spcAft>
                <a:spcPts val="600"/>
              </a:spcAft>
            </a:pPr>
            <a:r>
              <a:rPr lang="en-US" b="1" dirty="0" smtClean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H2.1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7362" y="3092124"/>
            <a:ext cx="2777480" cy="260655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998160" y="5666784"/>
            <a:ext cx="39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charset="0"/>
                <a:ea typeface="Times New Roman" charset="0"/>
                <a:cs typeface="Times New Roman" charset="0"/>
              </a:rPr>
              <a:t>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980247" y="2736128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charset="0"/>
                <a:ea typeface="Times New Roman" charset="0"/>
                <a:cs typeface="Times New Roman" charset="0"/>
              </a:rPr>
              <a:t>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78215" y="4178279"/>
            <a:ext cx="42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charset="0"/>
                <a:ea typeface="Times New Roman" charset="0"/>
                <a:cs typeface="Times New Roman" charset="0"/>
              </a:rPr>
              <a:t>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84842" y="4173845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charset="0"/>
                <a:ea typeface="Times New Roman" charset="0"/>
                <a:cs typeface="Times New Roman" charset="0"/>
              </a:rPr>
              <a:t>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335545" y="5972245"/>
            <a:ext cx="96600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Notice that the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bearings in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between start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with either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North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or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South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: </a:t>
            </a: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North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-East,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South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-East,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South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-West,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North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-West.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44487" y="3050105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charset="0"/>
                <a:ea typeface="Times New Roman" charset="0"/>
                <a:cs typeface="Times New Roman" charset="0"/>
              </a:rPr>
              <a:t>NE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63723" y="5358258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charset="0"/>
                <a:ea typeface="Times New Roman" charset="0"/>
                <a:cs typeface="Times New Roman" charset="0"/>
              </a:rPr>
              <a:t>SE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79086" y="5350821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charset="0"/>
                <a:ea typeface="Times New Roman" charset="0"/>
                <a:cs typeface="Times New Roman" charset="0"/>
              </a:rPr>
              <a:t>SW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83663" y="3070653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charset="0"/>
                <a:ea typeface="Times New Roman" charset="0"/>
                <a:cs typeface="Times New Roman" charset="0"/>
              </a:rPr>
              <a:t>NW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28000" y="1864743"/>
            <a:ext cx="1001152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We can remember the order (starting from north, and going clockwise) </a:t>
            </a: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as ‘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ever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E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at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hredded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W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heat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’:</a:t>
            </a: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ACD76AB-A5BD-9841-9C8C-4E75217AC1F2}"/>
                  </a:ext>
                </a:extLst>
              </p:cNvPr>
              <p:cNvSpPr txBox="1"/>
              <p:nvPr/>
            </p:nvSpPr>
            <p:spPr>
              <a:xfrm>
                <a:off x="9912424" y="3789040"/>
                <a:ext cx="2181879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Note that the angle between N and E   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90</m:t>
                        </m:r>
                      </m:e>
                      <m:sup>
                        <m:r>
                          <a:rPr kumimoji="0" lang="en-GB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0</m:t>
                        </m:r>
                      </m:sup>
                    </m:sSup>
                  </m:oMath>
                </a14:m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and between     N and NE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45</m:t>
                        </m:r>
                      </m:e>
                      <m:sup>
                        <m:r>
                          <a:rPr kumimoji="0" lang="en-GB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0</m:t>
                        </m:r>
                      </m:sup>
                    </m:sSup>
                  </m:oMath>
                </a14:m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ACD76AB-A5BD-9841-9C8C-4E75217AC1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12424" y="3789040"/>
                <a:ext cx="2181879" cy="1200329"/>
              </a:xfrm>
              <a:prstGeom prst="rect">
                <a:avLst/>
              </a:prstGeom>
              <a:blipFill>
                <a:blip r:embed="rId5"/>
                <a:stretch>
                  <a:fillRect l="-2326" t="-1042" r="-15116" b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6155473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9" grpId="0"/>
      <p:bldP spid="10" grpId="0"/>
      <p:bldP spid="11" grpId="0"/>
      <p:bldP spid="12" grpId="0"/>
      <p:bldP spid="13" grpId="0"/>
      <p:bldP spid="14" grpId="0"/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Angles and Circles 2: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5475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H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H2</a:t>
            </a:r>
          </a:p>
          <a:p>
            <a:pPr algn="ctr"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H2.3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2270897" y="3703172"/>
            <a:ext cx="2620475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2270897" y="1255803"/>
            <a:ext cx="31799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Find the angles marked with letters in the diagram, if O is the centre of the circle.</a:t>
            </a:r>
            <a:endParaRPr lang="en-GB" dirty="0"/>
          </a:p>
        </p:txBody>
      </p:sp>
      <p:sp>
        <p:nvSpPr>
          <p:cNvPr id="13" name="Rectangle 12"/>
          <p:cNvSpPr/>
          <p:nvPr/>
        </p:nvSpPr>
        <p:spPr>
          <a:xfrm>
            <a:off x="2270897" y="4164837"/>
            <a:ext cx="90534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A: 	</a:t>
            </a:r>
            <a:r>
              <a:rPr lang="en-GB" sz="2400" dirty="0">
                <a:solidFill>
                  <a:srgbClr val="FF0000"/>
                </a:solidFill>
              </a:rPr>
              <a:t>As both angles are drawn on the same chord, the angles are 	equal, so 𝑎 = 35 ̊ </a:t>
            </a: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2207260" y="653307"/>
            <a:ext cx="2620475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Example 1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0024" y="1027399"/>
            <a:ext cx="3032762" cy="277586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62238" y="1049257"/>
            <a:ext cx="3394327" cy="2775869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2287999" y="4995834"/>
            <a:ext cx="90192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B:	</a:t>
            </a:r>
            <a:r>
              <a:rPr lang="en-GB" sz="2400" dirty="0">
                <a:solidFill>
                  <a:srgbClr val="FF0000"/>
                </a:solidFill>
              </a:rPr>
              <a:t>Angle 𝑏 and the 25 ̊ angle are drawn on the same chord, so</a:t>
            </a:r>
          </a:p>
          <a:p>
            <a:r>
              <a:rPr lang="en-GB" sz="2400" dirty="0">
                <a:solidFill>
                  <a:srgbClr val="FF0000"/>
                </a:solidFill>
              </a:rPr>
              <a:t>	 𝑏 = 25 ̊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711624" y="5826068"/>
            <a:ext cx="84095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>
                <a:solidFill>
                  <a:srgbClr val="FF0000"/>
                </a:solidFill>
              </a:rPr>
              <a:t>Angle </a:t>
            </a:r>
            <a:r>
              <a:rPr lang="en-GB" sz="2400" i="1" dirty="0">
                <a:solidFill>
                  <a:srgbClr val="FF0000"/>
                </a:solidFill>
                <a:latin typeface="Times" pitchFamily="2" charset="0"/>
              </a:rPr>
              <a:t>a </a:t>
            </a:r>
            <a:r>
              <a:rPr lang="en-GB" sz="2400" dirty="0">
                <a:solidFill>
                  <a:srgbClr val="FF0000"/>
                </a:solidFill>
              </a:rPr>
              <a:t>is drawn at the centre O on the same chord as the 25 ̊ angle, so 𝑎 = 2 × 25 ̊ = 50 ̊ 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DEB2D6-06B0-E247-915C-8251C7EFC5F5}"/>
              </a:ext>
            </a:extLst>
          </p:cNvPr>
          <p:cNvSpPr txBox="1"/>
          <p:nvPr/>
        </p:nvSpPr>
        <p:spPr>
          <a:xfrm>
            <a:off x="5400024" y="1068806"/>
            <a:ext cx="55944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2400" dirty="0"/>
              <a:t>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D51EB0-E129-3942-9111-09BB267348AF}"/>
              </a:ext>
            </a:extLst>
          </p:cNvPr>
          <p:cNvSpPr txBox="1"/>
          <p:nvPr/>
        </p:nvSpPr>
        <p:spPr>
          <a:xfrm>
            <a:off x="8762238" y="1068806"/>
            <a:ext cx="50211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5788496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  <p:bldP spid="13" grpId="0"/>
      <p:bldP spid="11" grpId="0"/>
      <p:bldP spid="16" grpId="0"/>
      <p:bldP spid="17" grpId="0"/>
      <p:bldP spid="4" grpId="0" animBg="1"/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Angles and Circles 2: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4811" y="140006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H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H2</a:t>
            </a:r>
          </a:p>
          <a:p>
            <a:pPr algn="ctr"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H2.3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2250376" y="2646333"/>
            <a:ext cx="2620475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2233487" y="1214288"/>
            <a:ext cx="84710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Find the angles marked with in the diagram. O is the centre of the circle.</a:t>
            </a:r>
            <a:endParaRPr lang="en-GB" dirty="0"/>
          </a:p>
        </p:txBody>
      </p:sp>
      <p:sp>
        <p:nvSpPr>
          <p:cNvPr id="13" name="Rectangle 12"/>
          <p:cNvSpPr/>
          <p:nvPr/>
        </p:nvSpPr>
        <p:spPr>
          <a:xfrm>
            <a:off x="2207260" y="3261720"/>
            <a:ext cx="90534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Opposite angles in a cyclic quadrilateral </a:t>
            </a:r>
          </a:p>
          <a:p>
            <a:r>
              <a:rPr lang="en-GB" sz="2400" dirty="0">
                <a:solidFill>
                  <a:srgbClr val="FF0000"/>
                </a:solidFill>
              </a:rPr>
              <a:t>add up to 180 ̊ .</a:t>
            </a:r>
          </a:p>
          <a:p>
            <a:endParaRPr lang="en-GB" sz="2400" dirty="0">
              <a:solidFill>
                <a:srgbClr val="FF0000"/>
              </a:solidFill>
            </a:endParaRPr>
          </a:p>
          <a:p>
            <a:r>
              <a:rPr lang="en-GB" sz="2400" dirty="0">
                <a:solidFill>
                  <a:srgbClr val="FF0000"/>
                </a:solidFill>
              </a:rPr>
              <a:t>So	 𝑎 + 80 ̊  = 180 ̊ , giving 𝑎 = 100 ̊ </a:t>
            </a:r>
          </a:p>
          <a:p>
            <a:endParaRPr lang="en-GB" sz="2400" dirty="0">
              <a:solidFill>
                <a:srgbClr val="FF0000"/>
              </a:solidFill>
            </a:endParaRPr>
          </a:p>
          <a:p>
            <a:r>
              <a:rPr lang="en-GB" sz="2400" dirty="0">
                <a:solidFill>
                  <a:srgbClr val="FF0000"/>
                </a:solidFill>
              </a:rPr>
              <a:t>and 𝑏 + 110 ̊  = 180 ̊ , giving  𝑏 = 70 ̊ </a:t>
            </a: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2210518" y="613192"/>
            <a:ext cx="2620475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Example 2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4688" y="1846677"/>
            <a:ext cx="3713250" cy="32851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8C3C508-FE71-8E46-9CD8-E7BC71A6D3CC}"/>
              </a:ext>
            </a:extLst>
          </p:cNvPr>
          <p:cNvSpPr txBox="1"/>
          <p:nvPr/>
        </p:nvSpPr>
        <p:spPr>
          <a:xfrm>
            <a:off x="8054688" y="2045285"/>
            <a:ext cx="489584" cy="60104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206400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  <p:bldP spid="13" grpId="0"/>
      <p:bldP spid="11" grpId="0"/>
      <p:bldP spid="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Angles and Circles 2: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2710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H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H2</a:t>
            </a:r>
          </a:p>
          <a:p>
            <a:pPr algn="ctr"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H2.3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2242082" y="1563079"/>
            <a:ext cx="432078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219644" y="1921439"/>
                <a:ext cx="5688632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Consider the angles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and 210 ̊  . Since the angle at the centre is double the angle in a segment drawn on the same arc,    2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	= 210 ̊  and </a:t>
                </a:r>
                <a14:m>
                  <m:oMath xmlns:m="http://schemas.openxmlformats.org/officeDocument/2006/math">
                    <m:r>
                      <a:rPr lang="en-GB" sz="2400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= 105 ̊ 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9644" y="1921439"/>
                <a:ext cx="5688632" cy="1569660"/>
              </a:xfrm>
              <a:prstGeom prst="rect">
                <a:avLst/>
              </a:prstGeom>
              <a:blipFill>
                <a:blip r:embed="rId4"/>
                <a:stretch>
                  <a:fillRect l="-1559" t="-2400" b="-72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8248" y="893590"/>
            <a:ext cx="3744416" cy="302243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2207260" y="3398019"/>
                <a:ext cx="9004707" cy="16466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Angles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add up to 180 ̊  because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they are opposite angles in a cyclic</a:t>
                </a:r>
              </a:p>
              <a:p>
                <a:pPr>
                  <a:spcAft>
                    <a:spcPts val="600"/>
                  </a:spcAft>
                </a:pPr>
                <a:r>
                  <a:rPr lang="en-GB" sz="2400" dirty="0">
                    <a:solidFill>
                      <a:srgbClr val="FF0000"/>
                    </a:solidFill>
                  </a:rPr>
                  <a:t>quadrilateral,  	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+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	= 180 ̊ 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		105 ̊ +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	= 180 ̊ which gives </a:t>
                </a:r>
                <a14:m>
                  <m:oMath xmlns:m="http://schemas.openxmlformats.org/officeDocument/2006/math">
                    <m:r>
                      <a:rPr lang="en-GB" sz="2400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= 75 ̊ </a:t>
                </a: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260" y="3398019"/>
                <a:ext cx="9004707" cy="1646605"/>
              </a:xfrm>
              <a:prstGeom prst="rect">
                <a:avLst/>
              </a:prstGeom>
              <a:blipFill>
                <a:blip r:embed="rId6"/>
                <a:stretch>
                  <a:fillRect l="-986" t="-3077" b="-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2226142" y="5044238"/>
                <a:ext cx="9565158" cy="12772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GB" sz="2400" dirty="0">
                    <a:solidFill>
                      <a:srgbClr val="FF0000"/>
                    </a:solidFill>
                  </a:rPr>
                  <a:t>Consider the quadrilateral BODC. The four angles in any quadrilateral add up to 360 ̊ , so 	    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+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+ 210 ̊ + 20 ̊  	= 360 ̊ 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but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= 75  ̊ , so 	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+ 75  ̊  + 210 ̊ + 20 ̊  	= 360 ̊ </a:t>
                </a: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6142" y="5044238"/>
                <a:ext cx="9565158" cy="1277273"/>
              </a:xfrm>
              <a:prstGeom prst="rect">
                <a:avLst/>
              </a:prstGeom>
              <a:blipFill>
                <a:blip r:embed="rId7"/>
                <a:stretch>
                  <a:fillRect l="-928" t="-2941" b="-88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2226142" y="6290371"/>
                <a:ext cx="900470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2400" dirty="0">
                    <a:solidFill>
                      <a:srgbClr val="FF0000"/>
                    </a:solidFill>
                  </a:rPr>
                  <a:t>Re-arrange this to give </a:t>
                </a:r>
                <a14:m>
                  <m:oMath xmlns:m="http://schemas.openxmlformats.org/officeDocument/2006/math">
                    <m:r>
                      <a:rPr lang="en-GB" sz="2400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= 360 ̊  − 210 ̊  − 20 ̊  − 75  ̊ = 55 ̊ </a:t>
                </a: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6142" y="6290371"/>
                <a:ext cx="9004707" cy="461665"/>
              </a:xfrm>
              <a:prstGeom prst="rect">
                <a:avLst/>
              </a:prstGeom>
              <a:blipFill>
                <a:blip r:embed="rId8"/>
                <a:stretch>
                  <a:fillRect l="-986" t="-7895" b="-236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3A79C8B0-8609-FE4F-BBB6-7F891C408693}"/>
              </a:ext>
            </a:extLst>
          </p:cNvPr>
          <p:cNvSpPr txBox="1"/>
          <p:nvPr/>
        </p:nvSpPr>
        <p:spPr>
          <a:xfrm>
            <a:off x="2219644" y="653307"/>
            <a:ext cx="60024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Example 3</a:t>
            </a:r>
            <a:r>
              <a:rPr lang="en-GB" sz="2400" dirty="0"/>
              <a:t>: Find the angles </a:t>
            </a:r>
            <a:r>
              <a:rPr lang="en-GB" sz="2400" dirty="0" smtClean="0"/>
              <a:t>marked in </a:t>
            </a:r>
            <a:r>
              <a:rPr lang="en-GB" sz="2400" dirty="0"/>
              <a:t>the diagram. O is the centre of the circle</a:t>
            </a:r>
            <a:endParaRPr lang="en-US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8813D9-2726-AC4E-A8EC-FEC8C420DEF7}"/>
              </a:ext>
            </a:extLst>
          </p:cNvPr>
          <p:cNvSpPr txBox="1"/>
          <p:nvPr/>
        </p:nvSpPr>
        <p:spPr>
          <a:xfrm>
            <a:off x="8328248" y="1103623"/>
            <a:ext cx="504056" cy="47999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0364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  <p:bldP spid="17" grpId="0" build="p"/>
      <p:bldP spid="12" grpId="0"/>
      <p:bldP spid="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Angles and Circles 2: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52458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H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H2</a:t>
            </a:r>
          </a:p>
          <a:p>
            <a:pPr algn="ctr"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H2.3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2351584" y="4812716"/>
            <a:ext cx="2620475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2233487" y="1214288"/>
            <a:ext cx="84710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In the diagram the line AB is a diameter and O is the</a:t>
            </a:r>
          </a:p>
          <a:p>
            <a:r>
              <a:rPr lang="en-GB" sz="2400" dirty="0"/>
              <a:t>centre of the circle. Find the angles marked.</a:t>
            </a:r>
            <a:endParaRPr lang="en-GB" dirty="0"/>
          </a:p>
        </p:txBody>
      </p:sp>
      <p:sp>
        <p:nvSpPr>
          <p:cNvPr id="13" name="Rectangle 12"/>
          <p:cNvSpPr/>
          <p:nvPr/>
        </p:nvSpPr>
        <p:spPr>
          <a:xfrm>
            <a:off x="2351584" y="5317913"/>
            <a:ext cx="90534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Consider triangle OAC. Since OA and OC are radii, triangle OAC is isosceles. So 	 𝑎 = 50 ̊ </a:t>
            </a: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2210518" y="613192"/>
            <a:ext cx="2620475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Example 4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3557" y="2111166"/>
            <a:ext cx="3343745" cy="314086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1681B85-45DC-1243-AC80-3628E500C675}"/>
              </a:ext>
            </a:extLst>
          </p:cNvPr>
          <p:cNvSpPr txBox="1"/>
          <p:nvPr/>
        </p:nvSpPr>
        <p:spPr>
          <a:xfrm>
            <a:off x="4830993" y="6322505"/>
            <a:ext cx="40733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Continued on next slide</a:t>
            </a:r>
          </a:p>
        </p:txBody>
      </p:sp>
    </p:spTree>
    <p:extLst>
      <p:ext uri="{BB962C8B-B14F-4D97-AF65-F5344CB8AC3E}">
        <p14:creationId xmlns:p14="http://schemas.microsoft.com/office/powerpoint/2010/main" val="162396618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  <p:bldP spid="13" grpId="0"/>
      <p:bldP spid="1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3000" b="1" dirty="0"/>
              <a:t>Angles and Circles 2: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54926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H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H2</a:t>
            </a:r>
          </a:p>
          <a:p>
            <a:pPr algn="ctr"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H2.3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2207260" y="662758"/>
            <a:ext cx="432078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Solutions (continued)</a:t>
            </a:r>
          </a:p>
        </p:txBody>
      </p:sp>
      <p:sp>
        <p:nvSpPr>
          <p:cNvPr id="5" name="Rectangle 4"/>
          <p:cNvSpPr/>
          <p:nvPr/>
        </p:nvSpPr>
        <p:spPr>
          <a:xfrm>
            <a:off x="2228453" y="1096211"/>
            <a:ext cx="56886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The angles in a triangle add to 180 </a:t>
            </a:r>
            <a:r>
              <a:rPr lang="en-GB" sz="2400" dirty="0" smtClean="0">
                <a:solidFill>
                  <a:srgbClr val="FF0000"/>
                </a:solidFill>
              </a:rPr>
              <a:t>̊, </a:t>
            </a:r>
            <a:r>
              <a:rPr lang="en-GB" sz="2400" dirty="0">
                <a:solidFill>
                  <a:srgbClr val="FF0000"/>
                </a:solidFill>
              </a:rPr>
              <a:t>so for triangle OAC,</a:t>
            </a:r>
          </a:p>
          <a:p>
            <a:r>
              <a:rPr lang="en-GB" sz="2400" dirty="0">
                <a:solidFill>
                  <a:srgbClr val="FF0000"/>
                </a:solidFill>
              </a:rPr>
              <a:t>	 𝑎 + 𝑏 + 50 ̊  	= 180 ̊ </a:t>
            </a:r>
          </a:p>
          <a:p>
            <a:r>
              <a:rPr lang="en-GB" sz="2400" dirty="0">
                <a:solidFill>
                  <a:srgbClr val="FF0000"/>
                </a:solidFill>
              </a:rPr>
              <a:t>				 𝑏 	= 180 ̊  − 50 ̊  − 𝑎</a:t>
            </a:r>
          </a:p>
          <a:p>
            <a:r>
              <a:rPr lang="en-GB" sz="2400" dirty="0">
                <a:solidFill>
                  <a:srgbClr val="FF0000"/>
                </a:solidFill>
              </a:rPr>
              <a:t>				 𝑏 	= 80 ̊ 	(as 𝑎 = 50 ̊ 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2275869" y="3035203"/>
                <a:ext cx="5661953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Since AB is a diameter of the circle, the angle ACB is a right angle, so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𝑎 + 20 ̊  +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= 90 ̊ </a:t>
                </a:r>
              </a:p>
              <a:p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= 90 ̊  − 20 ̊  − 50 ̊  = 20 ̊ </a:t>
                </a: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5869" y="3035203"/>
                <a:ext cx="5661953" cy="1569660"/>
              </a:xfrm>
              <a:prstGeom prst="rect">
                <a:avLst/>
              </a:prstGeom>
              <a:blipFill rotWithShape="0">
                <a:blip r:embed="rId4"/>
                <a:stretch>
                  <a:fillRect l="-1615" t="-2724" r="-108" b="-85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2249190" y="4604863"/>
                <a:ext cx="9577064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Angle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and angle OAC are angles in the same segment, so</a:t>
                </a:r>
              </a:p>
              <a:p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= angle OAC = 50 ̊ </a:t>
                </a: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9190" y="4604863"/>
                <a:ext cx="9577064" cy="830997"/>
              </a:xfrm>
              <a:prstGeom prst="rect">
                <a:avLst/>
              </a:prstGeom>
              <a:blipFill rotWithShape="1">
                <a:blip r:embed="rId5"/>
                <a:stretch>
                  <a:fillRect l="-1018" t="-5109" b="-160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2228453" y="5420694"/>
                <a:ext cx="9506627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2400" dirty="0">
                    <a:solidFill>
                      <a:srgbClr val="FF0000"/>
                    </a:solidFill>
                  </a:rPr>
                  <a:t>Angle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is drawn on the same arc as the angle at the centre, AOC, so 𝑏 = 2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  <a:p>
                <a:pPr lvl="0"/>
                <a:r>
                  <a:rPr lang="en-GB" sz="2400" dirty="0">
                    <a:solidFill>
                      <a:srgbClr val="FF0000"/>
                    </a:solidFill>
                  </a:rPr>
                  <a:t>						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= ½ 𝑏 = 40 ̊ </a:t>
                </a:r>
                <a:endParaRPr lang="en-GB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8453" y="5420694"/>
                <a:ext cx="9506627" cy="1200329"/>
              </a:xfrm>
              <a:prstGeom prst="rect">
                <a:avLst/>
              </a:prstGeom>
              <a:blipFill rotWithShape="0">
                <a:blip r:embed="rId6"/>
                <a:stretch>
                  <a:fillRect l="-1026" t="-3553" b="-1116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8086" y="1124423"/>
            <a:ext cx="3346994" cy="313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21961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  <p:bldP spid="17" grpId="0" build="p"/>
      <p:bldP spid="1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Angles and Circles 2: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301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H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H2</a:t>
            </a:r>
          </a:p>
          <a:p>
            <a:pPr algn="ctr"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H2.3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2204027" y="2112817"/>
            <a:ext cx="2620475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2207260" y="990176"/>
            <a:ext cx="54092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In the diagram the chords AB and CD are parallel. Prove that the triangles ABE and DEC are isosceles.</a:t>
            </a:r>
            <a:endParaRPr lang="en-GB" dirty="0"/>
          </a:p>
        </p:txBody>
      </p:sp>
      <p:sp>
        <p:nvSpPr>
          <p:cNvPr id="13" name="Rectangle 12"/>
          <p:cNvSpPr/>
          <p:nvPr/>
        </p:nvSpPr>
        <p:spPr>
          <a:xfrm>
            <a:off x="2236054" y="2503491"/>
            <a:ext cx="55013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Angles 𝑎 and BDC are angles in the same segment, so angle BDC = 𝑎</a:t>
            </a: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2204027" y="619792"/>
            <a:ext cx="2620475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Example 5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36902" y="4521247"/>
            <a:ext cx="84095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>
                <a:solidFill>
                  <a:srgbClr val="FF0000"/>
                </a:solidFill>
              </a:rPr>
              <a:t>Hence in triangle DEC, the base angles at C and D are equal, so the triangle is isosceles.</a:t>
            </a:r>
            <a:endParaRPr lang="en-GB" b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2224" y="885604"/>
            <a:ext cx="3384376" cy="3446474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236054" y="3289288"/>
            <a:ext cx="57411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Since AB and DC are parallel, angles 𝑎 and ACD are equal alternate angles</a:t>
            </a:r>
          </a:p>
        </p:txBody>
      </p:sp>
      <p:sp>
        <p:nvSpPr>
          <p:cNvPr id="5" name="Rectangle 4"/>
          <p:cNvSpPr/>
          <p:nvPr/>
        </p:nvSpPr>
        <p:spPr>
          <a:xfrm>
            <a:off x="3179940" y="4059582"/>
            <a:ext cx="45574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angle ACD = 𝑎 = angle BDC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236054" y="5329923"/>
            <a:ext cx="98026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>
                <a:solidFill>
                  <a:srgbClr val="FF0000"/>
                </a:solidFill>
              </a:rPr>
              <a:t>The angle at B, angle ABD, equals the angle at C, angle ACD, because they are angles in the same segment:</a:t>
            </a:r>
          </a:p>
          <a:p>
            <a:pPr lvl="0"/>
            <a:r>
              <a:rPr lang="en-GB" sz="2400" dirty="0" smtClean="0">
                <a:solidFill>
                  <a:srgbClr val="FF0000"/>
                </a:solidFill>
              </a:rPr>
              <a:t>            angle </a:t>
            </a:r>
            <a:r>
              <a:rPr lang="en-GB" sz="2400" dirty="0">
                <a:solidFill>
                  <a:srgbClr val="FF0000"/>
                </a:solidFill>
              </a:rPr>
              <a:t>ABD = angle ACD = 𝑎</a:t>
            </a:r>
          </a:p>
          <a:p>
            <a:pPr lvl="0"/>
            <a:r>
              <a:rPr lang="en-GB" sz="2400" dirty="0">
                <a:solidFill>
                  <a:srgbClr val="FF0000"/>
                </a:solidFill>
              </a:rPr>
              <a:t>Hence triangle ABE is isosceles, since the angles at A and B are equal.</a:t>
            </a:r>
            <a:endParaRPr lang="en-GB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63128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  <p:bldP spid="13" grpId="0"/>
      <p:bldP spid="11" grpId="0"/>
      <p:bldP spid="17" grpId="0"/>
      <p:bldP spid="15" grpId="0"/>
      <p:bldP spid="5" grpId="0"/>
      <p:bldP spid="1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 smtClean="0"/>
              <a:t>Section H2.3: </a:t>
            </a:r>
            <a:r>
              <a:rPr lang="en-US" altLang="en-US" sz="2800" b="1" dirty="0"/>
              <a:t>Fitness Check 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H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H2</a:t>
            </a:r>
          </a:p>
          <a:p>
            <a:pPr algn="ctr"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H2.3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2423592" y="5329950"/>
            <a:ext cx="1634160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4295800" y="5394431"/>
                <a:ext cx="8240364" cy="13542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GB" sz="2400" dirty="0" smtClean="0"/>
                  <a:t>1.  </a:t>
                </a:r>
                <a:r>
                  <a:rPr lang="en-GB" sz="2400" dirty="0">
                    <a:solidFill>
                      <a:srgbClr val="FF0000"/>
                    </a:solidFill>
                  </a:rPr>
                  <a:t>𝑎 = 30˚ </a:t>
                </a:r>
                <a:r>
                  <a:rPr lang="en-GB" sz="2400" dirty="0"/>
                  <a:t>	</a:t>
                </a:r>
              </a:p>
              <a:p>
                <a:pPr>
                  <a:spcAft>
                    <a:spcPts val="600"/>
                  </a:spcAft>
                </a:pPr>
                <a:r>
                  <a:rPr lang="en-GB" sz="2400" dirty="0" smtClean="0"/>
                  <a:t>2.  </a:t>
                </a:r>
                <a:r>
                  <a:rPr lang="en-GB" sz="2400" dirty="0">
                    <a:solidFill>
                      <a:srgbClr val="FF0000"/>
                    </a:solidFill>
                  </a:rPr>
                  <a:t>𝑥 =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= 43˚ 	</a:t>
                </a:r>
              </a:p>
              <a:p>
                <a:pPr>
                  <a:spcAft>
                    <a:spcPts val="600"/>
                  </a:spcAft>
                </a:pPr>
                <a:r>
                  <a:rPr lang="en-GB" sz="2400" dirty="0" smtClean="0"/>
                  <a:t>3.  </a:t>
                </a:r>
                <a:r>
                  <a:rPr lang="en-GB" sz="2400" dirty="0">
                    <a:solidFill>
                      <a:srgbClr val="FF0000"/>
                    </a:solidFill>
                  </a:rPr>
                  <a:t>𝑎 = </a:t>
                </a:r>
                <a:r>
                  <a:rPr lang="pl-PL" sz="2400" dirty="0">
                    <a:solidFill>
                      <a:srgbClr val="FF0000"/>
                    </a:solidFill>
                  </a:rPr>
                  <a:t>27 ̊, </a:t>
                </a:r>
                <a:r>
                  <a:rPr lang="en-GB" sz="2400" dirty="0">
                    <a:solidFill>
                      <a:srgbClr val="FF0000"/>
                    </a:solidFill>
                  </a:rPr>
                  <a:t>𝑏</a:t>
                </a:r>
                <a:r>
                  <a:rPr lang="pl-PL" sz="2400" dirty="0">
                    <a:solidFill>
                      <a:srgbClr val="FF0000"/>
                    </a:solidFill>
                  </a:rPr>
                  <a:t> = 126 ̊,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pl-PL" sz="2400" dirty="0">
                    <a:solidFill>
                      <a:srgbClr val="FF0000"/>
                    </a:solidFill>
                  </a:rPr>
                  <a:t> = 63 ̊</a:t>
                </a:r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800" y="5394431"/>
                <a:ext cx="8240364" cy="1354217"/>
              </a:xfrm>
              <a:prstGeom prst="rect">
                <a:avLst/>
              </a:prstGeom>
              <a:blipFill rotWithShape="1">
                <a:blip r:embed="rId4"/>
                <a:stretch>
                  <a:fillRect l="-1184" t="-3604" b="-991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2301600" y="633119"/>
            <a:ext cx="95550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there are more practice questions if needed.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07260" y="2274258"/>
            <a:ext cx="95550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smtClean="0"/>
              <a:t>1.</a:t>
            </a:r>
            <a:r>
              <a:rPr lang="en-GB" sz="2400" dirty="0"/>
              <a:t>							</a:t>
            </a:r>
            <a:r>
              <a:rPr lang="en-GB" sz="2400" dirty="0" smtClean="0"/>
              <a:t>2.</a:t>
            </a:r>
            <a:r>
              <a:rPr lang="en-GB" sz="2400" dirty="0"/>
              <a:t>							 </a:t>
            </a:r>
            <a:r>
              <a:rPr lang="en-GB" sz="2400" dirty="0" smtClean="0"/>
              <a:t>3.</a:t>
            </a:r>
            <a:r>
              <a:rPr lang="en-GB" sz="2400" dirty="0"/>
              <a:t>		</a:t>
            </a:r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2301600" y="1463569"/>
            <a:ext cx="96990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Find the angles marked with a letter in each of the following diagrams. In each case the centre of the circle is marked O.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5866" y="2592204"/>
            <a:ext cx="2772208" cy="267094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59033" y="2596543"/>
            <a:ext cx="2805619" cy="266660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26708" y="2596154"/>
            <a:ext cx="2735592" cy="2685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95386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</a:t>
            </a:r>
            <a:r>
              <a:rPr lang="en-US" altLang="en-US" sz="2800" b="1" dirty="0" smtClean="0"/>
              <a:t>H2.3: </a:t>
            </a:r>
            <a:r>
              <a:rPr lang="en-US" altLang="en-US" sz="2800" b="1" dirty="0"/>
              <a:t>Fitness Check 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H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H2</a:t>
            </a:r>
          </a:p>
          <a:p>
            <a:pPr algn="ctr"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H2.3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2301600" y="5560615"/>
            <a:ext cx="1634160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329420" y="6165304"/>
            <a:ext cx="69349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smtClean="0"/>
              <a:t>4. </a:t>
            </a:r>
            <a:r>
              <a:rPr lang="en-GB" sz="2400" dirty="0">
                <a:solidFill>
                  <a:srgbClr val="FF0000"/>
                </a:solidFill>
              </a:rPr>
              <a:t>𝑎 = 75 ̊, 𝑏 = 100 ̊ 	</a:t>
            </a:r>
            <a:r>
              <a:rPr lang="en-GB" sz="2400" dirty="0" smtClean="0"/>
              <a:t>5. </a:t>
            </a:r>
            <a:r>
              <a:rPr lang="en-GB" sz="2400" dirty="0">
                <a:solidFill>
                  <a:srgbClr val="FF0000"/>
                </a:solidFill>
              </a:rPr>
              <a:t>𝑎</a:t>
            </a:r>
            <a:r>
              <a:rPr lang="pt-BR" sz="2400" dirty="0">
                <a:solidFill>
                  <a:srgbClr val="FF0000"/>
                </a:solidFill>
              </a:rPr>
              <a:t> = 32.5 ̊, </a:t>
            </a:r>
            <a:r>
              <a:rPr lang="en-GB" sz="2400" dirty="0">
                <a:solidFill>
                  <a:srgbClr val="FF0000"/>
                </a:solidFill>
              </a:rPr>
              <a:t>𝑏</a:t>
            </a:r>
            <a:r>
              <a:rPr lang="pt-BR" sz="2400" dirty="0">
                <a:solidFill>
                  <a:srgbClr val="FF0000"/>
                </a:solidFill>
              </a:rPr>
              <a:t> = 147.5 ̊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01600" y="633119"/>
            <a:ext cx="95550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there are more practice questions if needed.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07260" y="2274258"/>
            <a:ext cx="95550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smtClean="0"/>
              <a:t>4.</a:t>
            </a:r>
            <a:r>
              <a:rPr lang="en-GB" sz="2400" dirty="0"/>
              <a:t>										    </a:t>
            </a:r>
            <a:r>
              <a:rPr lang="en-GB" sz="2400" dirty="0" smtClean="0"/>
              <a:t>5.</a:t>
            </a:r>
            <a:r>
              <a:rPr lang="en-GB" sz="2400" dirty="0"/>
              <a:t>		</a:t>
            </a:r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2301600" y="1463569"/>
            <a:ext cx="96990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Find the angles marked with a letter in each of the following diagrams. In each case the centre of the circle is marked O.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0274" y="2602527"/>
            <a:ext cx="3989324" cy="270472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6160" y="2602527"/>
            <a:ext cx="3576890" cy="2744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6064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1" grpId="0"/>
      <p:bldP spid="1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786" y="31132"/>
            <a:ext cx="9915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H2.3: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019175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You have completed the 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third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0F8782-DF76-DB40-940C-99195A38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2177" y="2192765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have completed and understood this 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section,</a:t>
            </a:r>
            <a:b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click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to start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next 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45AA3-138E-F040-BCA6-F2E25BC37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776664"/>
            <a:ext cx="998443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need more examples and interactive practice, go to</a:t>
            </a:r>
            <a:b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/>
              </a:rPr>
              <a:t>http://szalonta.hu/ske/text/H2/skeh2s3.html</a:t>
            </a:r>
            <a:endParaRPr kumimoji="0" lang="en-U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95AB3-9361-A14E-B00B-69D3DC525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6214" y="44636"/>
            <a:ext cx="2413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STRAND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H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Unit H2 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H2.3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3353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en-US" sz="2800" b="1" dirty="0"/>
              <a:t>Circles and Tangents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4221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H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H2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H2.4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79422" y="740978"/>
            <a:ext cx="70569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Three further important results are now presented.</a:t>
            </a:r>
          </a:p>
        </p:txBody>
      </p:sp>
      <p:sp>
        <p:nvSpPr>
          <p:cNvPr id="6" name="Rectangle 5"/>
          <p:cNvSpPr/>
          <p:nvPr/>
        </p:nvSpPr>
        <p:spPr>
          <a:xfrm>
            <a:off x="2279422" y="1164585"/>
            <a:ext cx="14670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b="1" dirty="0">
                <a:solidFill>
                  <a:prstClr val="black"/>
                </a:solidFill>
              </a:rPr>
              <a:t>Result 8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79422" y="1561549"/>
            <a:ext cx="99847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If two tangents are drawn from a point T to a circle with centre O, and 	P and R are the points of contact of the tangents with the circle, then, using symmetry,</a:t>
            </a:r>
          </a:p>
        </p:txBody>
      </p:sp>
      <p:sp>
        <p:nvSpPr>
          <p:cNvPr id="9" name="Rectangle 8"/>
          <p:cNvSpPr/>
          <p:nvPr/>
        </p:nvSpPr>
        <p:spPr>
          <a:xfrm>
            <a:off x="2264216" y="3416300"/>
            <a:ext cx="402385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+mj-lt"/>
              <a:buAutoNum type="alphaLcParenR"/>
            </a:pPr>
            <a:r>
              <a:rPr lang="en-GB" sz="2400" dirty="0"/>
              <a:t>PT = RT</a:t>
            </a:r>
          </a:p>
          <a:p>
            <a:pPr marL="457200" indent="-457200">
              <a:buAutoNum type="alphaLcParenR"/>
            </a:pPr>
            <a:endParaRPr lang="en-GB" sz="2400" dirty="0"/>
          </a:p>
          <a:p>
            <a:r>
              <a:rPr lang="en-GB" sz="2400" dirty="0" smtClean="0"/>
              <a:t>b</a:t>
            </a:r>
            <a:r>
              <a:rPr lang="en-GB" sz="2400" dirty="0"/>
              <a:t>) Triangles TPO and TRO </a:t>
            </a:r>
          </a:p>
          <a:p>
            <a:r>
              <a:rPr lang="en-GB" sz="2400" dirty="0"/>
              <a:t>      are congruent*</a:t>
            </a:r>
            <a:endParaRPr lang="en-GB" sz="2400" dirty="0">
              <a:solidFill>
                <a:prstClr val="black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848" y="2500675"/>
            <a:ext cx="5434494" cy="31908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6BC321B-37FB-C44B-9C4A-BE2326F1C855}"/>
              </a:ext>
            </a:extLst>
          </p:cNvPr>
          <p:cNvSpPr txBox="1"/>
          <p:nvPr/>
        </p:nvSpPr>
        <p:spPr>
          <a:xfrm>
            <a:off x="2639616" y="5918120"/>
            <a:ext cx="8712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* Congruent shapes are identical; that is, corresponding angles are equal   </a:t>
            </a:r>
          </a:p>
          <a:p>
            <a:r>
              <a:rPr lang="en-US" dirty="0">
                <a:solidFill>
                  <a:srgbClr val="0070C0"/>
                </a:solidFill>
              </a:rPr>
              <a:t>  and corresponding sides are equal</a:t>
            </a:r>
          </a:p>
        </p:txBody>
      </p:sp>
    </p:spTree>
    <p:extLst>
      <p:ext uri="{BB962C8B-B14F-4D97-AF65-F5344CB8AC3E}">
        <p14:creationId xmlns:p14="http://schemas.microsoft.com/office/powerpoint/2010/main" val="26564558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9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493091" y="888765"/>
            <a:ext cx="9001001" cy="563744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457200" marR="0" lvl="0" indent="-45720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>
                <a:tab pos="269875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In between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these bearings we have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: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  <a:p>
            <a:pPr marL="457200" marR="0" lvl="0" indent="-45720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tabLst>
                <a:tab pos="269875" algn="l"/>
              </a:tabLst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				North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-North-East (NNE)*</a:t>
            </a:r>
          </a:p>
          <a:p>
            <a:pPr marL="457200" marR="0" lvl="0" indent="-45720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tabLst>
                <a:tab pos="269875" algn="l"/>
              </a:tabLst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				East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-North-East (ENE)</a:t>
            </a:r>
          </a:p>
          <a:p>
            <a:pPr marL="457200" marR="0" lvl="0" indent="-45720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tabLst>
                <a:tab pos="269875" algn="l"/>
              </a:tabLst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				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East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-South-East (ESE)</a:t>
            </a:r>
          </a:p>
          <a:p>
            <a:pPr marL="457200" marR="0" lvl="0" indent="-45720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tabLst>
                <a:tab pos="269875" algn="l"/>
              </a:tabLst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				South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-South-East (SSE)</a:t>
            </a:r>
          </a:p>
          <a:p>
            <a:pPr marL="457200" marR="0" lvl="0" indent="-45720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tabLst>
                <a:tab pos="269875" algn="l"/>
              </a:tabLst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				South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-South-West (SSW)</a:t>
            </a:r>
          </a:p>
          <a:p>
            <a:pPr marL="457200" marR="0" lvl="0" indent="-45720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tabLst>
                <a:tab pos="269875" algn="l"/>
              </a:tabLst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				West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-South-West (WSW)</a:t>
            </a:r>
          </a:p>
          <a:p>
            <a:pPr marL="457200" marR="0" lvl="0" indent="-45720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tabLst>
                <a:tab pos="269875" algn="l"/>
              </a:tabLst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				West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-North-West (WNW)</a:t>
            </a:r>
          </a:p>
          <a:p>
            <a:pPr marL="457200" marR="0" lvl="0" indent="-45720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>
                <a:tab pos="269875" algn="l"/>
              </a:tabLst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				North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-North-West (NNW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  <a:p>
            <a:pPr marL="457200" marR="0" lvl="0" indent="-45720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>
                <a:tab pos="269875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Notice the bearings in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between start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with: </a:t>
            </a:r>
          </a:p>
          <a:p>
            <a:pPr marL="457200" marR="0" lvl="0" indent="-45720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>
                <a:tab pos="269875" algn="l"/>
              </a:tabLst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North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,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East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,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South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or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West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: </a:t>
            </a:r>
          </a:p>
          <a:p>
            <a:pPr marL="457200" marR="0" lvl="0" indent="-45720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NE,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NE,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SE,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SE,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SW,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W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SW,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W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NW,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NW</a:t>
            </a:r>
          </a:p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>
                <a:tab pos="269875" algn="l"/>
              </a:tabLst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568" y="0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Bearings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3763" y="1656632"/>
            <a:ext cx="2777480" cy="260655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784945" y="3766366"/>
            <a:ext cx="9064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charset="0"/>
                <a:ea typeface="Times New Roman" charset="0"/>
                <a:cs typeface="Times New Roman" charset="0"/>
              </a:rPr>
              <a:t>SSW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03136" y="1788975"/>
            <a:ext cx="8190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charset="0"/>
                <a:ea typeface="Times New Roman" charset="0"/>
                <a:cs typeface="Times New Roman" charset="0"/>
              </a:rPr>
              <a:t>NNE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126971" y="2355955"/>
            <a:ext cx="7200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charset="0"/>
                <a:ea typeface="Times New Roman" charset="0"/>
                <a:cs typeface="Times New Roman" charset="0"/>
              </a:rPr>
              <a:t>WNW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18992" y="3234235"/>
            <a:ext cx="5485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charset="0"/>
                <a:ea typeface="Times New Roman" charset="0"/>
                <a:cs typeface="Times New Roman" charset="0"/>
              </a:rPr>
              <a:t>ESE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02161" y="2349302"/>
            <a:ext cx="5822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charset="0"/>
                <a:ea typeface="Times New Roman" charset="0"/>
                <a:cs typeface="Times New Roman" charset="0"/>
              </a:rPr>
              <a:t>ENE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864834" y="3766366"/>
            <a:ext cx="5373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charset="0"/>
                <a:ea typeface="Times New Roman" charset="0"/>
                <a:cs typeface="Times New Roman" charset="0"/>
              </a:rPr>
              <a:t>SSE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0634" y="3248586"/>
            <a:ext cx="6864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charset="0"/>
                <a:ea typeface="Times New Roman" charset="0"/>
                <a:cs typeface="Times New Roman" charset="0"/>
              </a:rPr>
              <a:t>WSW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00212" y="1801878"/>
            <a:ext cx="6735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charset="0"/>
                <a:ea typeface="Times New Roman" charset="0"/>
                <a:cs typeface="Times New Roman" charset="0"/>
              </a:rPr>
              <a:t>NNW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95D575-0473-B049-8FBF-461DFCF162B9}"/>
              </a:ext>
            </a:extLst>
          </p:cNvPr>
          <p:cNvSpPr txBox="1"/>
          <p:nvPr/>
        </p:nvSpPr>
        <p:spPr>
          <a:xfrm>
            <a:off x="4295799" y="6237312"/>
            <a:ext cx="53955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* NNE can be read as North of North-East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116632"/>
            <a:ext cx="22280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H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H2</a:t>
            </a:r>
          </a:p>
          <a:p>
            <a:pPr algn="ctr"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</a:t>
            </a:r>
            <a:r>
              <a:rPr lang="en-US" b="1" dirty="0" smtClean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H2.1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2510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0" grpId="0"/>
      <p:bldP spid="11" grpId="0"/>
      <p:bldP spid="12" grpId="0"/>
      <p:bldP spid="13" grpId="0"/>
      <p:bldP spid="9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en-US" sz="2800" b="1" dirty="0"/>
              <a:t>Circles and Tangents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4811" y="122354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H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H2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H2.4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07260" y="630186"/>
            <a:ext cx="14670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b="1" dirty="0">
                <a:solidFill>
                  <a:prstClr val="black"/>
                </a:solidFill>
              </a:rPr>
              <a:t>Result 9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07260" y="1068806"/>
            <a:ext cx="99847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The angle between a tangent and a chord equals an angle at the circumference subtended by the same chord;</a:t>
            </a:r>
          </a:p>
        </p:txBody>
      </p:sp>
      <p:sp>
        <p:nvSpPr>
          <p:cNvPr id="9" name="Rectangle 8"/>
          <p:cNvSpPr/>
          <p:nvPr/>
        </p:nvSpPr>
        <p:spPr>
          <a:xfrm>
            <a:off x="2523983" y="5725448"/>
            <a:ext cx="92863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This is known as the </a:t>
            </a:r>
            <a:r>
              <a:rPr lang="en-GB" sz="2400" i="1" dirty="0"/>
              <a:t>alternate segment theorem </a:t>
            </a:r>
            <a:r>
              <a:rPr lang="en-GB" sz="2400" dirty="0"/>
              <a:t>and needs a proof, as it is not obviously true!</a:t>
            </a:r>
            <a:endParaRPr lang="en-GB" sz="2400" dirty="0">
              <a:solidFill>
                <a:prstClr val="black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6040" y="2132856"/>
            <a:ext cx="4953784" cy="337455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473140" y="3210867"/>
            <a:ext cx="35974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dirty="0">
                <a:solidFill>
                  <a:prstClr val="black"/>
                </a:solidFill>
              </a:rPr>
              <a:t>e.g. 𝑎</a:t>
            </a:r>
            <a:r>
              <a:rPr lang="en-GB" sz="2400" i="1" dirty="0">
                <a:solidFill>
                  <a:prstClr val="black"/>
                </a:solidFill>
              </a:rPr>
              <a:t> </a:t>
            </a:r>
            <a:r>
              <a:rPr lang="en-GB" sz="2400" dirty="0">
                <a:solidFill>
                  <a:prstClr val="black"/>
                </a:solidFill>
              </a:rPr>
              <a:t>= 𝑏</a:t>
            </a:r>
            <a:r>
              <a:rPr lang="en-GB" sz="2400" i="1" dirty="0">
                <a:solidFill>
                  <a:prstClr val="black"/>
                </a:solidFill>
              </a:rPr>
              <a:t> </a:t>
            </a:r>
            <a:r>
              <a:rPr lang="en-GB" sz="2400" dirty="0">
                <a:solidFill>
                  <a:prstClr val="black"/>
                </a:solidFill>
              </a:rPr>
              <a:t>in the diagram.</a:t>
            </a:r>
          </a:p>
        </p:txBody>
      </p:sp>
    </p:spTree>
    <p:extLst>
      <p:ext uri="{BB962C8B-B14F-4D97-AF65-F5344CB8AC3E}">
        <p14:creationId xmlns:p14="http://schemas.microsoft.com/office/powerpoint/2010/main" val="34461635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9" grpId="0"/>
      <p:bldP spid="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en-US" sz="2800" b="1" dirty="0"/>
              <a:t>Circles and Tangents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910" y="99309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H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H2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H2.4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16066" y="607141"/>
            <a:ext cx="10727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b="1" dirty="0">
                <a:solidFill>
                  <a:prstClr val="black"/>
                </a:solidFill>
              </a:rPr>
              <a:t>Proof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340200" y="1074587"/>
            <a:ext cx="38633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We need to show that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245360" y="3900297"/>
                <a:ext cx="6370919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/>
                  <a:t>Now,</a:t>
                </a:r>
              </a:p>
              <a:p>
                <a:r>
                  <a:rPr lang="en-GB" sz="2400" dirty="0"/>
                  <a:t>angle PSR = angle PQR 	=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400" dirty="0"/>
                  <a:t> ̊ , say</a:t>
                </a: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5360" y="3900297"/>
                <a:ext cx="6370919" cy="830997"/>
              </a:xfrm>
              <a:prstGeom prst="rect">
                <a:avLst/>
              </a:prstGeom>
              <a:blipFill rotWithShape="0">
                <a:blip r:embed="rId4"/>
                <a:stretch>
                  <a:fillRect l="-1435" t="-5147" b="-169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2245360" y="3119107"/>
            <a:ext cx="459619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/>
              <a:t>We know that angle SRP = 90 ̊ </a:t>
            </a:r>
          </a:p>
          <a:p>
            <a:r>
              <a:rPr lang="en-GB" sz="2400" dirty="0"/>
              <a:t>since PS is a diameter.</a:t>
            </a:r>
            <a:endParaRPr lang="en-GB" sz="2400" dirty="0">
              <a:solidFill>
                <a:prstClr val="black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44072" y="990280"/>
            <a:ext cx="4792302" cy="32332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212465" y="2224324"/>
            <a:ext cx="41715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>
                <a:solidFill>
                  <a:prstClr val="black"/>
                </a:solidFill>
              </a:rPr>
              <a:t>Construct the diameter POS, as shown.</a:t>
            </a:r>
          </a:p>
        </p:txBody>
      </p:sp>
      <p:sp>
        <p:nvSpPr>
          <p:cNvPr id="8" name="Rectangle 7"/>
          <p:cNvSpPr/>
          <p:nvPr/>
        </p:nvSpPr>
        <p:spPr>
          <a:xfrm>
            <a:off x="2712648" y="1587281"/>
            <a:ext cx="34908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dirty="0">
                <a:solidFill>
                  <a:prstClr val="black"/>
                </a:solidFill>
              </a:rPr>
              <a:t>angle RPT = angle PQR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2210794" y="5382221"/>
                <a:ext cx="9286321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/>
                  <a:t>But,</a:t>
                </a:r>
              </a:p>
              <a:p>
                <a:r>
                  <a:rPr lang="da-DK" sz="2400" dirty="0"/>
                  <a:t>angle RPT = 90</a:t>
                </a:r>
                <a:r>
                  <a:rPr lang="en-GB" sz="2400" dirty="0"/>
                  <a:t> ̊  </a:t>
                </a:r>
                <a:r>
                  <a:rPr lang="da-DK" sz="2400" dirty="0"/>
                  <a:t>− (angle SPR)</a:t>
                </a:r>
              </a:p>
              <a:p>
                <a:r>
                  <a:rPr lang="en-GB" sz="2400" dirty="0"/>
                  <a:t>= 90 ̊ − (90 ̊ −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400" dirty="0"/>
                  <a:t> ̊ ) =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400" dirty="0"/>
                  <a:t> ̊  = angle PQR,		as required</a:t>
                </a:r>
                <a:endParaRPr lang="en-GB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0794" y="5382221"/>
                <a:ext cx="9286321" cy="1200329"/>
              </a:xfrm>
              <a:prstGeom prst="rect">
                <a:avLst/>
              </a:prstGeom>
              <a:blipFill rotWithShape="0">
                <a:blip r:embed="rId6"/>
                <a:stretch>
                  <a:fillRect l="-1051" t="-3553" b="-1116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2245360" y="4681487"/>
                <a:ext cx="6096000" cy="83099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/>
                <a:r>
                  <a:rPr lang="en-GB" sz="2400" dirty="0">
                    <a:solidFill>
                      <a:prstClr val="black"/>
                    </a:solidFill>
                  </a:rPr>
                  <a:t>	So,		 </a:t>
                </a:r>
                <a:r>
                  <a:rPr lang="da-DK" sz="2400" dirty="0">
                    <a:solidFill>
                      <a:prstClr val="black"/>
                    </a:solidFill>
                  </a:rPr>
                  <a:t>angle SPR 	= 180</a:t>
                </a:r>
                <a:r>
                  <a:rPr lang="en-GB" sz="2400" dirty="0">
                    <a:solidFill>
                      <a:prstClr val="black"/>
                    </a:solidFill>
                  </a:rPr>
                  <a:t> ̊ </a:t>
                </a:r>
                <a:r>
                  <a:rPr lang="da-DK" sz="2400" dirty="0">
                    <a:solidFill>
                      <a:prstClr val="black"/>
                    </a:solidFill>
                  </a:rPr>
                  <a:t>− 90</a:t>
                </a:r>
                <a:r>
                  <a:rPr lang="en-GB" sz="2400" dirty="0">
                    <a:solidFill>
                      <a:prstClr val="black"/>
                    </a:solidFill>
                  </a:rPr>
                  <a:t> ̊ </a:t>
                </a:r>
                <a:r>
                  <a:rPr lang="da-DK" sz="2400" dirty="0">
                    <a:solidFill>
                      <a:prstClr val="black"/>
                    </a:solidFill>
                  </a:rPr>
                  <a:t> −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prstClr val="black"/>
                    </a:solidFill>
                  </a:rPr>
                  <a:t>								= 90 ̊ −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400" dirty="0">
                    <a:solidFill>
                      <a:prstClr val="black"/>
                    </a:solidFill>
                  </a:rPr>
                  <a:t> ̊ </a:t>
                </a: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5360" y="4681487"/>
                <a:ext cx="6096000" cy="830997"/>
              </a:xfrm>
              <a:prstGeom prst="rect">
                <a:avLst/>
              </a:prstGeom>
              <a:blipFill rotWithShape="0">
                <a:blip r:embed="rId7"/>
                <a:stretch>
                  <a:fillRect t="-5147" b="-169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688497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9" grpId="0"/>
      <p:bldP spid="5" grpId="0"/>
      <p:bldP spid="3" grpId="0"/>
      <p:bldP spid="8" grpId="0"/>
      <p:bldP spid="14" grpId="0"/>
      <p:bldP spid="10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en-US" sz="2800" b="1" dirty="0"/>
              <a:t>Circles and Tangents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22354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H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H2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H2.4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07260" y="630186"/>
            <a:ext cx="16385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b="1" dirty="0">
                <a:solidFill>
                  <a:prstClr val="black"/>
                </a:solidFill>
              </a:rPr>
              <a:t>Result 10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07260" y="1068806"/>
            <a:ext cx="59762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For any two intersecting chords, as shown,</a:t>
            </a:r>
          </a:p>
        </p:txBody>
      </p:sp>
      <p:sp>
        <p:nvSpPr>
          <p:cNvPr id="9" name="Rectangle 8"/>
          <p:cNvSpPr/>
          <p:nvPr/>
        </p:nvSpPr>
        <p:spPr>
          <a:xfrm>
            <a:off x="10228698" y="5341262"/>
            <a:ext cx="19553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as required.</a:t>
            </a:r>
            <a:endParaRPr lang="en-GB" sz="2400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305755" y="2833703"/>
            <a:ext cx="544251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/>
              <a:t>In triangles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>
                <a:latin typeface="+mj-lt"/>
                <a:cs typeface="Times New Roman" panose="02020603050405020304" pitchFamily="18" charset="0"/>
              </a:rPr>
              <a:t>AXB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/>
              <a:t>and </a:t>
            </a:r>
            <a:r>
              <a:rPr lang="en-GB" sz="2400" dirty="0">
                <a:latin typeface="+mj-lt"/>
                <a:cs typeface="Times New Roman" panose="02020603050405020304" pitchFamily="18" charset="0"/>
              </a:rPr>
              <a:t>DXC</a:t>
            </a:r>
            <a:r>
              <a:rPr lang="en-GB" sz="2400" dirty="0"/>
              <a:t>,</a:t>
            </a:r>
          </a:p>
          <a:p>
            <a:r>
              <a:rPr lang="en-GB" sz="2400" dirty="0"/>
              <a:t>angle </a:t>
            </a:r>
            <a:r>
              <a:rPr lang="en-GB" sz="2400" dirty="0">
                <a:latin typeface="+mj-lt"/>
                <a:cs typeface="Times New Roman" panose="02020603050405020304" pitchFamily="18" charset="0"/>
              </a:rPr>
              <a:t>BAC</a:t>
            </a:r>
            <a:r>
              <a:rPr lang="en-GB" sz="2400" dirty="0"/>
              <a:t> = angle BDC </a:t>
            </a:r>
          </a:p>
          <a:p>
            <a:r>
              <a:rPr lang="en-GB" sz="2400" dirty="0"/>
              <a:t>(equal angles subtended by chord BC)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2264" y="1104510"/>
            <a:ext cx="3512868" cy="2881769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313827" y="2408104"/>
            <a:ext cx="10727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b="1" dirty="0">
                <a:solidFill>
                  <a:prstClr val="black"/>
                </a:solidFill>
              </a:rPr>
              <a:t>Proof </a:t>
            </a:r>
          </a:p>
        </p:txBody>
      </p:sp>
      <p:sp>
        <p:nvSpPr>
          <p:cNvPr id="10" name="Rectangle 9"/>
          <p:cNvSpPr/>
          <p:nvPr/>
        </p:nvSpPr>
        <p:spPr>
          <a:xfrm>
            <a:off x="2960180" y="4094314"/>
            <a:ext cx="90249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>
                <a:solidFill>
                  <a:prstClr val="black"/>
                </a:solidFill>
              </a:rPr>
              <a:t>angle ABD = angle ACD (equal angles subtended by chord AD)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305755" y="4081713"/>
            <a:ext cx="6992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dirty="0">
                <a:solidFill>
                  <a:prstClr val="black"/>
                </a:solidFill>
              </a:rPr>
              <a:t>and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84590" y="4636557"/>
            <a:ext cx="61398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dirty="0">
                <a:solidFill>
                  <a:prstClr val="black"/>
                </a:solidFill>
              </a:rPr>
              <a:t>This tells us that AXB and DXC are </a:t>
            </a:r>
            <a:r>
              <a:rPr lang="en-GB" sz="2400" i="1" dirty="0">
                <a:solidFill>
                  <a:prstClr val="black"/>
                </a:solidFill>
              </a:rPr>
              <a:t>similar*</a:t>
            </a:r>
            <a:r>
              <a:rPr lang="en-GB" sz="2400" dirty="0">
                <a:solidFill>
                  <a:prstClr val="black"/>
                </a:solidFill>
              </a:rPr>
              <a:t>,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284590" y="5221329"/>
            <a:ext cx="20649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prstClr val="black"/>
                </a:solidFill>
              </a:rPr>
              <a:t>It follows that 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E54838-16B3-074D-A518-98A7DB563CAC}"/>
              </a:ext>
            </a:extLst>
          </p:cNvPr>
          <p:cNvSpPr txBox="1"/>
          <p:nvPr/>
        </p:nvSpPr>
        <p:spPr>
          <a:xfrm>
            <a:off x="3156884" y="6062437"/>
            <a:ext cx="91827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* Similar shapes differ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only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in size so that corresponding angles are </a:t>
            </a:r>
          </a:p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  the same and corresponding lengths are in the same ratio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712" y="1700808"/>
            <a:ext cx="3512337" cy="564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1915" y="5138110"/>
            <a:ext cx="5475430" cy="867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654825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9" grpId="0"/>
      <p:bldP spid="5" grpId="0"/>
      <p:bldP spid="13" grpId="0"/>
      <p:bldP spid="10" grpId="0"/>
      <p:bldP spid="12" grpId="0"/>
      <p:bldP spid="14" grpId="0"/>
      <p:bldP spid="15" grpId="0"/>
      <p:bldP spid="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en-US" sz="2800" b="1" dirty="0"/>
              <a:t>Circles and Tangents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7524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H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H2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H2.4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207259" y="595356"/>
            <a:ext cx="84252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Note that these follow from particular cases of Result 10:</a:t>
            </a:r>
          </a:p>
        </p:txBody>
      </p:sp>
      <p:sp>
        <p:nvSpPr>
          <p:cNvPr id="5" name="Rectangle 4"/>
          <p:cNvSpPr/>
          <p:nvPr/>
        </p:nvSpPr>
        <p:spPr>
          <a:xfrm>
            <a:off x="2673397" y="1699148"/>
            <a:ext cx="38925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This result will still be true even when the chords intersect </a:t>
            </a:r>
            <a:r>
              <a:rPr lang="en-GB" sz="2400" i="1" dirty="0"/>
              <a:t>outside </a:t>
            </a:r>
            <a:r>
              <a:rPr lang="en-GB" sz="2400" dirty="0"/>
              <a:t>the circle, as illustrated opposite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2104" y="1127294"/>
            <a:ext cx="4558419" cy="2821878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686134" y="4016153"/>
            <a:ext cx="38676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When the chord BD becomes a tangent,</a:t>
            </a:r>
          </a:p>
          <a:p>
            <a:r>
              <a:rPr lang="en-GB" sz="2400" dirty="0"/>
              <a:t>and B and D coincide at the point P, then</a:t>
            </a:r>
          </a:p>
          <a:p>
            <a:r>
              <a:rPr lang="en-GB" sz="2400" dirty="0"/>
              <a:t>AX × CX = PX × PX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2104" y="4149080"/>
            <a:ext cx="4558419" cy="260587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73176" y="6008002"/>
            <a:ext cx="2613169" cy="719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1865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altLang="en-US" sz="2800" b="1" dirty="0"/>
              <a:t>Circles and Tangents</a:t>
            </a:r>
            <a:r>
              <a:rPr lang="en-US" altLang="en-US" sz="2800" b="1" dirty="0"/>
              <a:t>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5798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H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H2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H2.4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2219092" y="1894962"/>
            <a:ext cx="2620475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2219092" y="1162576"/>
            <a:ext cx="45969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Find the angle 𝑎</a:t>
            </a:r>
            <a:r>
              <a:rPr lang="en-GB" sz="2400" i="1" dirty="0"/>
              <a:t> </a:t>
            </a:r>
            <a:r>
              <a:rPr lang="en-GB" sz="2400" dirty="0"/>
              <a:t>in the diagram.</a:t>
            </a:r>
            <a:endParaRPr lang="en-GB" dirty="0"/>
          </a:p>
        </p:txBody>
      </p:sp>
      <p:sp>
        <p:nvSpPr>
          <p:cNvPr id="13" name="Rectangle 12"/>
          <p:cNvSpPr/>
          <p:nvPr/>
        </p:nvSpPr>
        <p:spPr>
          <a:xfrm>
            <a:off x="2221382" y="2356627"/>
            <a:ext cx="471733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The triangles TOR and TOP are congruent, so angle TOR = 65 ̊ </a:t>
            </a:r>
          </a:p>
          <a:p>
            <a:endParaRPr lang="en-GB" sz="2400" dirty="0">
              <a:solidFill>
                <a:srgbClr val="FF0000"/>
              </a:solidFill>
            </a:endParaRPr>
          </a:p>
          <a:p>
            <a:r>
              <a:rPr lang="en-GB" sz="2400" dirty="0">
                <a:solidFill>
                  <a:srgbClr val="FF0000"/>
                </a:solidFill>
              </a:rPr>
              <a:t>Since TR is a tangent to the circle and OR is a radius,</a:t>
            </a:r>
          </a:p>
          <a:p>
            <a:endParaRPr lang="en-GB" sz="2400" dirty="0">
              <a:solidFill>
                <a:srgbClr val="FF0000"/>
              </a:solidFill>
            </a:endParaRPr>
          </a:p>
          <a:p>
            <a:r>
              <a:rPr lang="en-GB" sz="2400" dirty="0">
                <a:solidFill>
                  <a:srgbClr val="FF0000"/>
                </a:solidFill>
              </a:rPr>
              <a:t>angle TRO = 90 ̊ .</a:t>
            </a: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2207260" y="653307"/>
            <a:ext cx="2620475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Example 1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0250" y="1157414"/>
            <a:ext cx="4766292" cy="295215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50806" y="5220574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GB" sz="2400" dirty="0">
                <a:solidFill>
                  <a:srgbClr val="FF0000"/>
                </a:solidFill>
              </a:rPr>
              <a:t>Hence</a:t>
            </a:r>
          </a:p>
          <a:p>
            <a:pPr lvl="0"/>
            <a:r>
              <a:rPr lang="en-GB" sz="2400" dirty="0">
                <a:solidFill>
                  <a:srgbClr val="FF0000"/>
                </a:solidFill>
              </a:rPr>
              <a:t>𝑎 = 180 ̊ − 90 ̊  − 65 ̊ = 25 ̊ </a:t>
            </a:r>
          </a:p>
        </p:txBody>
      </p:sp>
    </p:spTree>
    <p:extLst>
      <p:ext uri="{BB962C8B-B14F-4D97-AF65-F5344CB8AC3E}">
        <p14:creationId xmlns:p14="http://schemas.microsoft.com/office/powerpoint/2010/main" val="46360999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  <p:bldP spid="13" grpId="0"/>
      <p:bldP spid="11" grpId="0"/>
      <p:bldP spid="5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altLang="en-US" sz="2800" b="1" dirty="0"/>
              <a:t>Circles and Tangents</a:t>
            </a:r>
            <a:r>
              <a:rPr lang="en-US" altLang="en-US" sz="2800" b="1" dirty="0"/>
              <a:t>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0743" y="145475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H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H2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H2.4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2219092" y="1894962"/>
            <a:ext cx="2620475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219092" y="1068806"/>
                <a:ext cx="4596988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/>
                  <a:t>Find the angles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400" i="1" dirty="0"/>
                  <a:t> </a:t>
                </a:r>
                <a:r>
                  <a:rPr lang="en-GB" sz="2400" dirty="0"/>
                  <a:t>and 𝑦</a:t>
                </a:r>
                <a:r>
                  <a:rPr lang="en-GB" sz="2400" i="1" dirty="0"/>
                  <a:t> </a:t>
                </a:r>
                <a:r>
                  <a:rPr lang="en-GB" sz="2400" dirty="0"/>
                  <a:t>in the diagram.</a:t>
                </a:r>
                <a:endParaRPr lang="en-GB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9092" y="1068806"/>
                <a:ext cx="4596988" cy="830997"/>
              </a:xfrm>
              <a:prstGeom prst="rect">
                <a:avLst/>
              </a:prstGeom>
              <a:blipFill rotWithShape="0">
                <a:blip r:embed="rId4"/>
                <a:stretch>
                  <a:fillRect l="-1989" t="-5839" b="-160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/>
          <p:cNvSpPr/>
          <p:nvPr/>
        </p:nvSpPr>
        <p:spPr>
          <a:xfrm>
            <a:off x="2219092" y="2356627"/>
            <a:ext cx="47173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The alternate angle segment theorem gives</a:t>
            </a:r>
          </a:p>
          <a:p>
            <a:r>
              <a:rPr lang="en-GB" sz="2400" dirty="0" smtClean="0">
                <a:solidFill>
                  <a:srgbClr val="FF0000"/>
                </a:solidFill>
              </a:rPr>
              <a:t>   𝑥 </a:t>
            </a:r>
            <a:r>
              <a:rPr lang="en-GB" sz="2400" dirty="0">
                <a:solidFill>
                  <a:srgbClr val="FF0000"/>
                </a:solidFill>
              </a:rPr>
              <a:t>= 62 ̊ </a:t>
            </a: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2207260" y="653307"/>
            <a:ext cx="2620475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Example 2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2104" y="1298290"/>
            <a:ext cx="4803422" cy="313958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186605" y="5495948"/>
                <a:ext cx="9577064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2400" dirty="0">
                    <a:solidFill>
                      <a:srgbClr val="FF0000"/>
                    </a:solidFill>
                  </a:rPr>
                  <a:t>Hence</a:t>
                </a:r>
              </a:p>
              <a:p>
                <a:pPr lvl="0"/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 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+ 62 ̊  + 62 ̊  	= 180 ̊  (the angles in triangle TAB add up to 180 ̊ )</a:t>
                </a:r>
              </a:p>
              <a:p>
                <a:pPr lvl="0"/>
                <a:r>
                  <a:rPr lang="en-GB" sz="2400" dirty="0">
                    <a:solidFill>
                      <a:srgbClr val="FF0000"/>
                    </a:solidFill>
                  </a:rPr>
                  <a:t>			      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	= 56 ̊ </a:t>
                </a: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6605" y="5495948"/>
                <a:ext cx="9577064" cy="1200329"/>
              </a:xfrm>
              <a:prstGeom prst="rect">
                <a:avLst/>
              </a:prstGeom>
              <a:blipFill rotWithShape="0">
                <a:blip r:embed="rId6"/>
                <a:stretch>
                  <a:fillRect l="-1018" t="-3571" b="-1173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2219220" y="3556956"/>
            <a:ext cx="43088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>
                <a:solidFill>
                  <a:srgbClr val="FF0000"/>
                </a:solidFill>
              </a:rPr>
              <a:t>The tangents TA and TB are equal in length, so the triangle TAB is isosceles.</a:t>
            </a:r>
          </a:p>
          <a:p>
            <a:pPr lvl="0"/>
            <a:r>
              <a:rPr lang="en-GB" sz="2400" dirty="0">
                <a:solidFill>
                  <a:srgbClr val="FF0000"/>
                </a:solidFill>
              </a:rPr>
              <a:t>So</a:t>
            </a:r>
          </a:p>
          <a:p>
            <a:pPr lvl="0"/>
            <a:r>
              <a:rPr lang="en-GB" sz="2400" dirty="0">
                <a:solidFill>
                  <a:srgbClr val="FF0000"/>
                </a:solidFill>
              </a:rPr>
              <a:t>angle ABT = 𝑥 = 62 ̊ </a:t>
            </a:r>
          </a:p>
        </p:txBody>
      </p:sp>
    </p:spTree>
    <p:extLst>
      <p:ext uri="{BB962C8B-B14F-4D97-AF65-F5344CB8AC3E}">
        <p14:creationId xmlns:p14="http://schemas.microsoft.com/office/powerpoint/2010/main" val="62583377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  <p:bldP spid="13" grpId="0"/>
      <p:bldP spid="11" grpId="0"/>
      <p:bldP spid="3" grpId="0"/>
      <p:bldP spid="9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altLang="en-US" sz="2800" b="1" dirty="0"/>
              <a:t>Circles and Tangents</a:t>
            </a:r>
            <a:r>
              <a:rPr lang="en-US" altLang="en-US" sz="2800" b="1" dirty="0"/>
              <a:t>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572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H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H2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H2.4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2219092" y="1894962"/>
            <a:ext cx="2620475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2219092" y="1068806"/>
            <a:ext cx="45969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Find the unknown </a:t>
            </a:r>
            <a:r>
              <a:rPr lang="en-GB" sz="2400" dirty="0" smtClean="0"/>
              <a:t>lengths, </a:t>
            </a:r>
            <a:r>
              <a:rPr lang="en-GB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dirty="0" smtClean="0"/>
              <a:t> and </a:t>
            </a:r>
            <a:r>
              <a:rPr lang="en-GB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2400" dirty="0" smtClean="0"/>
              <a:t>, </a:t>
            </a:r>
            <a:r>
              <a:rPr lang="en-GB" sz="2400" dirty="0"/>
              <a:t>in the diagram.</a:t>
            </a:r>
            <a:endParaRPr lang="en-GB" dirty="0"/>
          </a:p>
        </p:txBody>
      </p:sp>
      <p:sp>
        <p:nvSpPr>
          <p:cNvPr id="13" name="Rectangle 12"/>
          <p:cNvSpPr/>
          <p:nvPr/>
        </p:nvSpPr>
        <p:spPr>
          <a:xfrm>
            <a:off x="2219092" y="2315302"/>
            <a:ext cx="471733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Since AT is a tangent,</a:t>
            </a:r>
          </a:p>
          <a:p>
            <a:r>
              <a:rPr lang="en-GB" sz="2400" dirty="0">
                <a:solidFill>
                  <a:srgbClr val="FF0000"/>
                </a:solidFill>
              </a:rPr>
              <a:t>	   AT</a:t>
            </a:r>
            <a:r>
              <a:rPr lang="en-GB" sz="2400" baseline="30000" dirty="0">
                <a:solidFill>
                  <a:srgbClr val="FF0000"/>
                </a:solidFill>
              </a:rPr>
              <a:t>2</a:t>
            </a:r>
            <a:r>
              <a:rPr lang="en-GB" sz="2400" dirty="0">
                <a:solidFill>
                  <a:srgbClr val="FF0000"/>
                </a:solidFill>
              </a:rPr>
              <a:t> 	= BT × DT</a:t>
            </a:r>
          </a:p>
          <a:p>
            <a:r>
              <a:rPr lang="en-GB" sz="2400" dirty="0">
                <a:solidFill>
                  <a:srgbClr val="FF0000"/>
                </a:solidFill>
              </a:rPr>
              <a:t>	    36	= BT × 4</a:t>
            </a:r>
          </a:p>
          <a:p>
            <a:r>
              <a:rPr lang="en-GB" sz="2400" dirty="0">
                <a:solidFill>
                  <a:srgbClr val="FF0000"/>
                </a:solidFill>
              </a:rPr>
              <a:t>	    BT 	= </a:t>
            </a:r>
            <a:r>
              <a:rPr lang="en-GB" sz="2400" dirty="0" smtClean="0">
                <a:solidFill>
                  <a:srgbClr val="FF0000"/>
                </a:solidFill>
              </a:rPr>
              <a:t>9 cm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2207260" y="653307"/>
            <a:ext cx="2620475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Example 3</a:t>
            </a:r>
          </a:p>
        </p:txBody>
      </p:sp>
      <p:sp>
        <p:nvSpPr>
          <p:cNvPr id="3" name="Rectangle 2"/>
          <p:cNvSpPr/>
          <p:nvPr/>
        </p:nvSpPr>
        <p:spPr>
          <a:xfrm>
            <a:off x="2203688" y="5126616"/>
            <a:ext cx="61245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AC and BD are intersecting chords, so</a:t>
            </a:r>
          </a:p>
          <a:p>
            <a:r>
              <a:rPr lang="en-GB" sz="2400" dirty="0">
                <a:solidFill>
                  <a:srgbClr val="FF0000"/>
                </a:solidFill>
              </a:rPr>
              <a:t>				    </a:t>
            </a:r>
            <a:r>
              <a:rPr lang="en-GB" sz="2400" dirty="0" smtClean="0">
                <a:solidFill>
                  <a:srgbClr val="FF0000"/>
                </a:solidFill>
              </a:rPr>
              <a:t>AP×PC </a:t>
            </a:r>
            <a:r>
              <a:rPr lang="en-GB" sz="2400" dirty="0">
                <a:solidFill>
                  <a:srgbClr val="FF0000"/>
                </a:solidFill>
              </a:rPr>
              <a:t>	= </a:t>
            </a:r>
            <a:r>
              <a:rPr lang="en-GB" sz="2400" dirty="0" smtClean="0">
                <a:solidFill>
                  <a:srgbClr val="FF0000"/>
                </a:solidFill>
              </a:rPr>
              <a:t>BP×PD</a:t>
            </a:r>
            <a:endParaRPr lang="en-GB" sz="2400" dirty="0">
              <a:solidFill>
                <a:srgbClr val="FF0000"/>
              </a:solidFill>
            </a:endParaRPr>
          </a:p>
          <a:p>
            <a:r>
              <a:rPr lang="en-GB" sz="2400" dirty="0">
                <a:solidFill>
                  <a:srgbClr val="FF0000"/>
                </a:solidFill>
              </a:rPr>
              <a:t>				   	  2.5𝑥 </a:t>
            </a:r>
            <a:r>
              <a:rPr lang="en-GB" sz="2400" i="1" dirty="0">
                <a:solidFill>
                  <a:srgbClr val="FF0000"/>
                </a:solidFill>
              </a:rPr>
              <a:t>	</a:t>
            </a:r>
            <a:r>
              <a:rPr lang="en-GB" sz="2400" dirty="0">
                <a:solidFill>
                  <a:srgbClr val="FF0000"/>
                </a:solidFill>
              </a:rPr>
              <a:t>= 1 × 4</a:t>
            </a:r>
          </a:p>
          <a:p>
            <a:r>
              <a:rPr lang="en-GB" sz="2400" dirty="0">
                <a:solidFill>
                  <a:srgbClr val="FF0000"/>
                </a:solidFill>
              </a:rPr>
              <a:t>						 𝑥 	= 1.6 cm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219092" y="3833953"/>
                <a:ext cx="4308828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s-ES" sz="2400" dirty="0">
                    <a:solidFill>
                      <a:srgbClr val="FF0000"/>
                    </a:solidFill>
                  </a:rPr>
                  <a:t>Hence</a:t>
                </a:r>
              </a:p>
              <a:p>
                <a:pPr lvl="0"/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s-ES" sz="2400" dirty="0">
                    <a:solidFill>
                      <a:srgbClr val="FF0000"/>
                    </a:solidFill>
                  </a:rPr>
                  <a:t> + 8 	= BT = 9</a:t>
                </a:r>
              </a:p>
              <a:p>
                <a:pPr lvl="0"/>
                <a:r>
                  <a:rPr lang="en-GB" sz="2400" dirty="0">
                    <a:solidFill>
                      <a:srgbClr val="FF0000"/>
                    </a:solidFill>
                  </a:rPr>
                  <a:t>	 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s-ES" sz="2400" dirty="0">
                    <a:solidFill>
                      <a:srgbClr val="FF0000"/>
                    </a:solidFill>
                  </a:rPr>
                  <a:t> 	= 1 cm</a:t>
                </a:r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9092" y="3833953"/>
                <a:ext cx="4308828" cy="1200329"/>
              </a:xfrm>
              <a:prstGeom prst="rect">
                <a:avLst/>
              </a:prstGeom>
              <a:blipFill rotWithShape="0">
                <a:blip r:embed="rId4"/>
                <a:stretch>
                  <a:fillRect l="-2122" t="-3553" b="-1116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6080" y="1114972"/>
            <a:ext cx="5227011" cy="291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05637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  <p:bldP spid="13" grpId="0" uiExpand="1" build="p"/>
      <p:bldP spid="11" grpId="0"/>
      <p:bldP spid="3" grpId="0" build="p"/>
      <p:bldP spid="9" grpId="0" uiExpand="1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en-US" sz="2800" b="1" dirty="0" smtClean="0"/>
              <a:t>Section H2.4</a:t>
            </a:r>
            <a:r>
              <a:rPr lang="en-US" altLang="en-US" sz="2800" b="1" dirty="0" smtClean="0"/>
              <a:t>: </a:t>
            </a:r>
            <a:r>
              <a:rPr lang="en-US" altLang="en-US" sz="2800" b="1" dirty="0"/>
              <a:t>Fitness Check 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H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H2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H2.4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2474286" y="5285843"/>
            <a:ext cx="1634160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4140334" y="5301092"/>
                <a:ext cx="9526369" cy="13542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GB" sz="2400" dirty="0" smtClean="0"/>
                  <a:t>1. </a:t>
                </a:r>
                <a:r>
                  <a:rPr lang="en-GB" sz="2400" dirty="0">
                    <a:solidFill>
                      <a:srgbClr val="FF0000"/>
                    </a:solidFill>
                  </a:rPr>
                  <a:t>𝑎 = 40˚ 	</a:t>
                </a:r>
              </a:p>
              <a:p>
                <a:pPr>
                  <a:spcAft>
                    <a:spcPts val="600"/>
                  </a:spcAft>
                </a:pPr>
                <a:r>
                  <a:rPr lang="en-GB" sz="2400" dirty="0" smtClean="0"/>
                  <a:t>2.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= 55,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= 35˚  </a:t>
                </a:r>
              </a:p>
              <a:p>
                <a:pPr>
                  <a:spcAft>
                    <a:spcPts val="600"/>
                  </a:spcAft>
                </a:pPr>
                <a:r>
                  <a:rPr lang="en-GB" sz="2400" dirty="0" smtClean="0"/>
                  <a:t>3. </a:t>
                </a:r>
                <a:r>
                  <a:rPr lang="en-GB" sz="2400" dirty="0">
                    <a:solidFill>
                      <a:srgbClr val="FF0000"/>
                    </a:solidFill>
                  </a:rPr>
                  <a:t>𝑎</a:t>
                </a:r>
                <a:r>
                  <a:rPr lang="pt-BR" sz="2400" dirty="0">
                    <a:solidFill>
                      <a:srgbClr val="FF0000"/>
                    </a:solidFill>
                  </a:rPr>
                  <a:t> =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pt-BR" sz="2400" dirty="0">
                    <a:solidFill>
                      <a:srgbClr val="FF0000"/>
                    </a:solidFill>
                  </a:rPr>
                  <a:t> =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pt-BR" sz="2400" dirty="0">
                    <a:solidFill>
                      <a:srgbClr val="FF0000"/>
                    </a:solidFill>
                  </a:rPr>
                  <a:t> = 24 ̊, 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pt-BR" sz="2400" dirty="0">
                    <a:solidFill>
                      <a:srgbClr val="FF0000"/>
                    </a:solidFill>
                  </a:rPr>
                  <a:t> = 62 ̊</a:t>
                </a:r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0334" y="5301092"/>
                <a:ext cx="9526369" cy="1354217"/>
              </a:xfrm>
              <a:prstGeom prst="rect">
                <a:avLst/>
              </a:prstGeom>
              <a:blipFill rotWithShape="1">
                <a:blip r:embed="rId4"/>
                <a:stretch>
                  <a:fillRect l="-960" t="-3604" b="-991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2301600" y="633119"/>
            <a:ext cx="95550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there are more practice questions if needed.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07260" y="2274876"/>
            <a:ext cx="95550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smtClean="0"/>
              <a:t>1.</a:t>
            </a:r>
            <a:r>
              <a:rPr lang="en-GB" sz="2400" dirty="0"/>
              <a:t>						  </a:t>
            </a:r>
            <a:r>
              <a:rPr lang="en-GB" sz="2400" dirty="0" smtClean="0"/>
              <a:t>2.</a:t>
            </a:r>
            <a:r>
              <a:rPr lang="en-GB" sz="2400" dirty="0"/>
              <a:t>							 		</a:t>
            </a:r>
            <a:r>
              <a:rPr lang="en-GB" sz="2400" dirty="0" smtClean="0"/>
              <a:t>3.</a:t>
            </a:r>
            <a:r>
              <a:rPr lang="en-GB" sz="2400" dirty="0"/>
              <a:t>		</a:t>
            </a:r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2301600" y="1463569"/>
            <a:ext cx="96990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Find the angles marked with a letter in each of the following diagrams. In each case the centre of the circle is marked O.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1624" y="2590717"/>
            <a:ext cx="2311422" cy="23989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40113" y="2596499"/>
            <a:ext cx="3363406" cy="23931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48407" y="2599691"/>
            <a:ext cx="2313894" cy="2390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7242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5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en-US" sz="2800" b="1" dirty="0"/>
              <a:t>Section </a:t>
            </a:r>
            <a:r>
              <a:rPr lang="en-GB" altLang="en-US" sz="2800" b="1" dirty="0" smtClean="0"/>
              <a:t>H2.4</a:t>
            </a:r>
            <a:r>
              <a:rPr lang="en-US" altLang="en-US" sz="2800" b="1" dirty="0" smtClean="0"/>
              <a:t>: </a:t>
            </a:r>
            <a:r>
              <a:rPr lang="en-US" altLang="en-US" sz="2800" b="1" dirty="0"/>
              <a:t>Fitness Check 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H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H2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H2.4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2271453" y="5123782"/>
            <a:ext cx="1634160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4223792" y="5220814"/>
                <a:ext cx="6934932" cy="9079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GB" sz="2400" dirty="0" smtClean="0"/>
                  <a:t>4. </a:t>
                </a:r>
                <a:r>
                  <a:rPr lang="en-GB" sz="2400" dirty="0">
                    <a:solidFill>
                      <a:srgbClr val="FF0000"/>
                    </a:solidFill>
                  </a:rPr>
                  <a:t>𝑥 = 4.8 ̊ 	</a:t>
                </a:r>
              </a:p>
              <a:p>
                <a:r>
                  <a:rPr lang="en-GB" sz="2400" dirty="0" smtClean="0"/>
                  <a:t>5.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pt-BR" sz="2400" dirty="0">
                    <a:solidFill>
                      <a:srgbClr val="FF0000"/>
                    </a:solidFill>
                  </a:rPr>
                  <a:t> = 7 ,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pt-BR" sz="2400" dirty="0">
                    <a:solidFill>
                      <a:srgbClr val="FF0000"/>
                    </a:solidFill>
                  </a:rPr>
                  <a:t> = 3.5</a:t>
                </a:r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3792" y="5220814"/>
                <a:ext cx="6934932" cy="907941"/>
              </a:xfrm>
              <a:prstGeom prst="rect">
                <a:avLst/>
              </a:prstGeom>
              <a:blipFill rotWithShape="1">
                <a:blip r:embed="rId4"/>
                <a:stretch>
                  <a:fillRect l="-1407" t="-5369" b="-1476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2301600" y="633119"/>
            <a:ext cx="95550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there are more practice questions if needed.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07260" y="2274258"/>
            <a:ext cx="95550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smtClean="0"/>
              <a:t>4.</a:t>
            </a:r>
            <a:r>
              <a:rPr lang="en-GB" sz="2400" dirty="0"/>
              <a:t>										    </a:t>
            </a:r>
            <a:r>
              <a:rPr lang="en-GB" sz="2400" dirty="0" smtClean="0"/>
              <a:t>5.</a:t>
            </a:r>
            <a:r>
              <a:rPr lang="en-GB" sz="2400" dirty="0"/>
              <a:t>		</a:t>
            </a:r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2301600" y="1463569"/>
            <a:ext cx="7394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Find the unknown lengths in the following diagrams.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0879" y="2392820"/>
            <a:ext cx="4208680" cy="25053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30239" y="2392022"/>
            <a:ext cx="4229976" cy="251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48695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5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786" y="31132"/>
            <a:ext cx="9915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H2.4: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473010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You have completed the 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last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45AA3-138E-F040-BCA6-F2E25BC37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284984"/>
            <a:ext cx="998443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need more examples and interactive practice, go to</a:t>
            </a: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/>
            </a:r>
            <a:b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/>
              </a:rPr>
              <a:t>http://szalonta.hu/ske/text/H2/skeh2s4.html</a:t>
            </a:r>
            <a:endParaRPr kumimoji="0" lang="en-U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95AB3-9361-A14E-B00B-69D3DC525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6214" y="44636"/>
            <a:ext cx="2413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STRAND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H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Unit H2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H2.4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2862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373222" y="731246"/>
            <a:ext cx="9721081" cy="123880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>
                <a:tab pos="269875" algn="l"/>
              </a:tabLst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Three figure bearings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can also be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used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as an </a:t>
            </a:r>
          </a:p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>
                <a:srgbClr val="000000"/>
              </a:buClr>
              <a:buSzPct val="100000"/>
              <a:buFontTx/>
              <a:buNone/>
              <a:tabLst>
                <a:tab pos="269875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alternative to compass bearings.</a:t>
            </a:r>
          </a:p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>
                <a:tab pos="269875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They are measured in a particular way: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3791744" y="0"/>
            <a:ext cx="70580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Bearings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49510" y="4207933"/>
            <a:ext cx="66367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The advantage of 3-figure bearings is that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they </a:t>
            </a: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can describe direction uniquely.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786461" y="2204864"/>
                <a:ext cx="8983283" cy="27546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800100" marR="0" lvl="1" indent="-34290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ts val="300"/>
                  </a:spcAft>
                  <a:buClrTx/>
                  <a:buSzTx/>
                  <a:buFont typeface="Arial" charset="0"/>
                  <a:buChar char="•"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We 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start measuring from North</a:t>
                </a:r>
              </a:p>
              <a:p>
                <a:pPr marL="800100" marR="0" lvl="1" indent="-34290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ts val="300"/>
                  </a:spcAft>
                  <a:buClrTx/>
                  <a:buSzTx/>
                  <a:buFont typeface="Arial" charset="0"/>
                  <a:buChar char="•"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Measure the angle in degrees (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˚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) clockwise</a:t>
                </a:r>
              </a:p>
              <a:p>
                <a:pPr marL="800100" marR="0" lvl="1" indent="-34290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charset="0"/>
                  <a:buChar char="•"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The 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bearing (angle) is given as three figures; </a:t>
                </a:r>
              </a:p>
              <a:p>
                <a:pPr marL="457200" marR="0" lvl="1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	often this means we may have to ‘add’ zeros </a:t>
                </a:r>
              </a:p>
              <a:p>
                <a:pPr marL="457200" marR="0" lvl="1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	at the start. For example: North-East is 045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˚</m:t>
                    </m:r>
                  </m:oMath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  <a:p>
                <a:pPr marL="457200" marR="0" lvl="1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  <a:p>
                <a:pPr marL="800100" marR="0" lvl="1" indent="-34290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charset="0"/>
                  <a:buChar char="•"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6461" y="2204864"/>
                <a:ext cx="8983283" cy="2754600"/>
              </a:xfrm>
              <a:prstGeom prst="rect">
                <a:avLst/>
              </a:prstGeom>
              <a:blipFill rotWithShape="1">
                <a:blip r:embed="rId3"/>
                <a:stretch>
                  <a:fillRect t="-15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927648" y="5217388"/>
                <a:ext cx="8176277" cy="15696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Note:	Sometimes 3-figure bearings are given </a:t>
                </a:r>
                <a:r>
                  <a:rPr kumimoji="0" lang="en-US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with such </a:t>
                </a: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		</a:t>
                </a:r>
                <a:r>
                  <a:rPr kumimoji="0" lang="en-US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accuracy that 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they have digits after a decimal point, </a:t>
                </a: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		e.g. 192.75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˚</m:t>
                    </m:r>
                    <m:r>
                      <a:rPr kumimoji="0" lang="en-GB" sz="2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charset="0"/>
                        <a:cs typeface="Cambria Math" charset="0"/>
                      </a:rPr>
                      <m:t>(</m:t>
                    </m:r>
                    <m:r>
                      <m:rPr>
                        <m:sty m:val="p"/>
                      </m:rPr>
                      <a:rPr kumimoji="0" lang="en-GB" sz="2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charset="0"/>
                        <a:cs typeface="Cambria Math" charset="0"/>
                      </a:rPr>
                      <m:t>t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his is still called a 3-figure bearing, </a:t>
                </a: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		as it has 3 figures (digits) </a:t>
                </a: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before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the decimal point).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8" y="5217388"/>
                <a:ext cx="8176277" cy="1569660"/>
              </a:xfrm>
              <a:prstGeom prst="rect">
                <a:avLst/>
              </a:prstGeom>
              <a:blipFill rotWithShape="1">
                <a:blip r:embed="rId4"/>
                <a:stretch>
                  <a:fillRect l="-1118" t="-2724" r="-224" b="-85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/>
          <p:cNvSpPr/>
          <p:nvPr/>
        </p:nvSpPr>
        <p:spPr bwMode="auto">
          <a:xfrm>
            <a:off x="3896497" y="2078046"/>
            <a:ext cx="6984776" cy="2176109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116632"/>
            <a:ext cx="22280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H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H2</a:t>
            </a:r>
          </a:p>
          <a:p>
            <a:pPr algn="ctr"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H2.1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614085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927649" y="980728"/>
            <a:ext cx="8568952" cy="526297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>
                <a:tab pos="269875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Examples of 3-figure bearings:</a:t>
            </a:r>
          </a:p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>
                <a:tab pos="269875" algn="l"/>
              </a:tabLst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>
                <a:tab pos="269875" algn="l"/>
              </a:tabLst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>
                <a:tab pos="269875" algn="l"/>
              </a:tabLst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>
                <a:tab pos="269875" algn="l"/>
              </a:tabLst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>
                <a:tab pos="269875" algn="l"/>
              </a:tabLst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>
                <a:tab pos="269875" algn="l"/>
              </a:tabLst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>
                <a:tab pos="269875" algn="l"/>
              </a:tabLst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>
                <a:tab pos="269875" algn="l"/>
              </a:tabLst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>
                <a:tab pos="269875" algn="l"/>
              </a:tabLst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>
                <a:tab pos="269875" algn="l"/>
              </a:tabLst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>
                <a:tab pos="269875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Bearings can be especially useful in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navigation, be it at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sea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or for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people walking in the wild, on open moorland or hills.</a:t>
            </a:r>
          </a:p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>
                <a:tab pos="269875" algn="l"/>
              </a:tabLst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3791744" y="0"/>
            <a:ext cx="70580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Bearings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696" y="1488560"/>
            <a:ext cx="7648553" cy="331812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116632"/>
            <a:ext cx="22280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H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H2</a:t>
            </a:r>
          </a:p>
          <a:p>
            <a:pPr algn="ctr"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H2.1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05823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929796" y="938212"/>
            <a:ext cx="8568952" cy="452431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>
                <a:tab pos="269875" algn="l"/>
              </a:tabLst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Example 1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:</a:t>
            </a:r>
          </a:p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>
                <a:tab pos="269875" algn="l"/>
              </a:tabLst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>
                <a:tab pos="269875" algn="l"/>
              </a:tabLst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>
                <a:tab pos="269875" algn="l"/>
              </a:tabLst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>
                <a:tab pos="269875" algn="l"/>
              </a:tabLst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>
                <a:tab pos="269875" algn="l"/>
              </a:tabLst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>
                <a:tab pos="269875" algn="l"/>
              </a:tabLst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>
                <a:tab pos="269875" algn="l"/>
              </a:tabLst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>
                <a:tab pos="269875" algn="l"/>
              </a:tabLst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>
                <a:tab pos="269875" algn="l"/>
              </a:tabLst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>
                <a:tab pos="269875" algn="l"/>
              </a:tabLst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  <a:p>
            <a:pPr marL="0" marR="0" lvl="1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>
                <a:tab pos="269875" algn="l"/>
              </a:tabLst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3791744" y="0"/>
            <a:ext cx="70580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Bearings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942" y="1124744"/>
            <a:ext cx="2070100" cy="28712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071664" y="4520966"/>
                <a:ext cx="8720657" cy="19389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First, draw (or look for) a line to N (pointing straight up </a:t>
                </a: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from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A</a:t>
                </a:r>
                <a:r>
                  <a:rPr kumimoji="0" lang="en-US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).</a:t>
                </a: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We now measure clockwise from north</a:t>
                </a:r>
                <a:r>
                  <a:rPr kumimoji="0" lang="en-US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.</a:t>
                </a:r>
              </a:p>
              <a:p>
                <a:pPr marL="0" marR="0" lvl="1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From north to the dashed line is 180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˚</m:t>
                    </m:r>
                  </m:oMath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1664" y="4520966"/>
                <a:ext cx="8720657" cy="1938992"/>
              </a:xfrm>
              <a:prstGeom prst="rect">
                <a:avLst/>
              </a:prstGeom>
              <a:blipFill rotWithShape="1">
                <a:blip r:embed="rId5"/>
                <a:stretch>
                  <a:fillRect l="-1119" t="-2201" r="-14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8742880" y="1665619"/>
            <a:ext cx="32317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Top tip: Always look for the word: </a:t>
            </a: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‘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from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’. It is from this point </a:t>
            </a: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your draw the arrow to N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8683456" y="1610578"/>
            <a:ext cx="3231244" cy="894736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01F920-6D95-D54D-8381-7E61FA13F956}"/>
              </a:ext>
            </a:extLst>
          </p:cNvPr>
          <p:cNvSpPr txBox="1"/>
          <p:nvPr/>
        </p:nvSpPr>
        <p:spPr>
          <a:xfrm>
            <a:off x="2966698" y="3948336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Solution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B83672-B093-E143-A1A3-1C8976450C56}"/>
              </a:ext>
            </a:extLst>
          </p:cNvPr>
          <p:cNvSpPr txBox="1"/>
          <p:nvPr/>
        </p:nvSpPr>
        <p:spPr>
          <a:xfrm>
            <a:off x="2966698" y="1488560"/>
            <a:ext cx="296140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Work out the bearing of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B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from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.</a:t>
            </a: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116632"/>
            <a:ext cx="22280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H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H2</a:t>
            </a:r>
          </a:p>
          <a:p>
            <a:pPr algn="ctr"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H2.1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Freeform 16"/>
          <p:cNvSpPr/>
          <p:nvPr/>
        </p:nvSpPr>
        <p:spPr>
          <a:xfrm>
            <a:off x="7833493" y="2113185"/>
            <a:ext cx="466725" cy="933450"/>
          </a:xfrm>
          <a:custGeom>
            <a:avLst/>
            <a:gdLst>
              <a:gd name="connsiteX0" fmla="*/ 0 w 466728"/>
              <a:gd name="connsiteY0" fmla="*/ 0 h 933450"/>
              <a:gd name="connsiteX1" fmla="*/ 466725 w 466728"/>
              <a:gd name="connsiteY1" fmla="*/ 504825 h 933450"/>
              <a:gd name="connsiteX2" fmla="*/ 6350 w 466728"/>
              <a:gd name="connsiteY2" fmla="*/ 933450 h 933450"/>
              <a:gd name="connsiteX0" fmla="*/ 0 w 466731"/>
              <a:gd name="connsiteY0" fmla="*/ 0 h 933450"/>
              <a:gd name="connsiteX1" fmla="*/ 466728 w 466731"/>
              <a:gd name="connsiteY1" fmla="*/ 463550 h 933450"/>
              <a:gd name="connsiteX2" fmla="*/ 6350 w 466731"/>
              <a:gd name="connsiteY2" fmla="*/ 933450 h 933450"/>
              <a:gd name="connsiteX0" fmla="*/ 0 w 466731"/>
              <a:gd name="connsiteY0" fmla="*/ 0 h 933450"/>
              <a:gd name="connsiteX1" fmla="*/ 466728 w 466731"/>
              <a:gd name="connsiteY1" fmla="*/ 463550 h 933450"/>
              <a:gd name="connsiteX2" fmla="*/ 6350 w 466731"/>
              <a:gd name="connsiteY2" fmla="*/ 933450 h 933450"/>
              <a:gd name="connsiteX0" fmla="*/ 0 w 466735"/>
              <a:gd name="connsiteY0" fmla="*/ 0 h 933450"/>
              <a:gd name="connsiteX1" fmla="*/ 466728 w 466735"/>
              <a:gd name="connsiteY1" fmla="*/ 463550 h 933450"/>
              <a:gd name="connsiteX2" fmla="*/ 6350 w 466735"/>
              <a:gd name="connsiteY2" fmla="*/ 933450 h 933450"/>
              <a:gd name="connsiteX0" fmla="*/ 0 w 466735"/>
              <a:gd name="connsiteY0" fmla="*/ 0 h 933450"/>
              <a:gd name="connsiteX1" fmla="*/ 466728 w 466735"/>
              <a:gd name="connsiteY1" fmla="*/ 463550 h 933450"/>
              <a:gd name="connsiteX2" fmla="*/ 6350 w 466735"/>
              <a:gd name="connsiteY2" fmla="*/ 933450 h 933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66735" h="933450">
                <a:moveTo>
                  <a:pt x="0" y="0"/>
                </a:moveTo>
                <a:cubicBezTo>
                  <a:pt x="350320" y="66675"/>
                  <a:pt x="465670" y="307975"/>
                  <a:pt x="466728" y="463550"/>
                </a:cubicBezTo>
                <a:cubicBezTo>
                  <a:pt x="467786" y="619125"/>
                  <a:pt x="364071" y="914400"/>
                  <a:pt x="6350" y="93345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/>
              <a:cs typeface="+mn-cs"/>
            </a:endParaRPr>
          </a:p>
        </p:txBody>
      </p:sp>
      <p:sp>
        <p:nvSpPr>
          <p:cNvPr id="21" name="Freeform 20"/>
          <p:cNvSpPr/>
          <p:nvPr/>
        </p:nvSpPr>
        <p:spPr>
          <a:xfrm>
            <a:off x="7205888" y="3059429"/>
            <a:ext cx="646430" cy="367665"/>
          </a:xfrm>
          <a:custGeom>
            <a:avLst/>
            <a:gdLst>
              <a:gd name="connsiteX0" fmla="*/ 647013 w 647013"/>
              <a:gd name="connsiteY0" fmla="*/ 318925 h 333533"/>
              <a:gd name="connsiteX1" fmla="*/ 266013 w 647013"/>
              <a:gd name="connsiteY1" fmla="*/ 299875 h 333533"/>
              <a:gd name="connsiteX2" fmla="*/ 18363 w 647013"/>
              <a:gd name="connsiteY2" fmla="*/ 23650 h 333533"/>
              <a:gd name="connsiteX3" fmla="*/ 37413 w 647013"/>
              <a:gd name="connsiteY3" fmla="*/ 33175 h 333533"/>
              <a:gd name="connsiteX0" fmla="*/ 647013 w 647013"/>
              <a:gd name="connsiteY0" fmla="*/ 363396 h 368019"/>
              <a:gd name="connsiteX1" fmla="*/ 266013 w 647013"/>
              <a:gd name="connsiteY1" fmla="*/ 299875 h 368019"/>
              <a:gd name="connsiteX2" fmla="*/ 18363 w 647013"/>
              <a:gd name="connsiteY2" fmla="*/ 23650 h 368019"/>
              <a:gd name="connsiteX3" fmla="*/ 37413 w 647013"/>
              <a:gd name="connsiteY3" fmla="*/ 33175 h 368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7013" h="368019">
                <a:moveTo>
                  <a:pt x="647013" y="363396"/>
                </a:moveTo>
                <a:cubicBezTo>
                  <a:pt x="508900" y="378477"/>
                  <a:pt x="370788" y="356499"/>
                  <a:pt x="266013" y="299875"/>
                </a:cubicBezTo>
                <a:cubicBezTo>
                  <a:pt x="161238" y="243251"/>
                  <a:pt x="56463" y="68100"/>
                  <a:pt x="18363" y="23650"/>
                </a:cubicBezTo>
                <a:cubicBezTo>
                  <a:pt x="-19737" y="-20800"/>
                  <a:pt x="8838" y="6187"/>
                  <a:pt x="37413" y="33175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930334" y="5373216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105809" y="5719624"/>
                <a:ext cx="572649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1" indent="0" algn="l" defTabSz="4492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40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We now simply add on the extra 40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˚</m:t>
                    </m:r>
                    <m:r>
                      <a:rPr kumimoji="0" lang="en-GB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/>
                        <a:cs typeface="+mn-cs"/>
                      </a:rPr>
                      <m:t>.</m:t>
                    </m:r>
                  </m:oMath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5809" y="5719624"/>
                <a:ext cx="5726495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1596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071664" y="6181289"/>
                <a:ext cx="71287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1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Answer: Bearing of </a:t>
                </a: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B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from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A 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is</a:t>
                </a: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: 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180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˚</m:t>
                    </m:r>
                    <m:r>
                      <a:rPr kumimoji="0" lang="en-GB" sz="2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charset="0"/>
                        <a:ea typeface="Cambria Math" panose="02040503050406030204" pitchFamily="18" charset="0"/>
                        <a:cs typeface="+mn-cs"/>
                      </a:rPr>
                      <m:t>+</m:t>
                    </m:r>
                    <m:r>
                      <m:rPr>
                        <m:nor/>
                      </m:rPr>
                      <a:rPr kumimoji="0" lang="en-GB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rPr>
                      <m:t>40</m:t>
                    </m:r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˚</m:t>
                    </m:r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charset="0"/>
                        <a:cs typeface="+mn-cs"/>
                      </a:rPr>
                      <m:t>=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220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˚</m:t>
                    </m:r>
                  </m:oMath>
                </a14:m>
                <a:endPara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1664" y="6181289"/>
                <a:ext cx="7128792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1369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8170284" y="5231692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(angles on a straight line).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528289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 animBg="1"/>
      <p:bldP spid="4" grpId="0"/>
      <p:bldP spid="5" grpId="0"/>
      <p:bldP spid="17" grpId="0" animBg="1"/>
      <p:bldP spid="21" grpId="0" animBg="1"/>
      <p:bldP spid="6" grpId="0"/>
      <p:bldP spid="7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863888" y="723648"/>
            <a:ext cx="5536368" cy="357020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>
                <a:tab pos="269875" algn="l"/>
              </a:tabLst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Tx/>
              <a:buNone/>
              <a:tabLst>
                <a:tab pos="269875" algn="l"/>
              </a:tabLst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Example 2: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  <a:p>
            <a:pPr marL="457200" marR="0" lvl="0" indent="-45720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+mj-lt"/>
              <a:buAutoNum type="alphaLcParenR"/>
              <a:tabLst>
                <a:tab pos="269875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Write down the bearing of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from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.</a:t>
            </a:r>
          </a:p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>
                <a:tab pos="269875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b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) Work out the bearing of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B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from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.</a:t>
            </a:r>
          </a:p>
          <a:p>
            <a:pPr marL="457200" marR="0" lvl="0" indent="-45720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AutoNum type="alphaLcParenBoth"/>
              <a:tabLst>
                <a:tab pos="269875" algn="l"/>
              </a:tabLst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  <a:p>
            <a:pPr marL="457200" marR="0" lvl="0" indent="-45720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AutoNum type="alphaLcParenBoth"/>
              <a:tabLst>
                <a:tab pos="269875" algn="l"/>
              </a:tabLst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  <a:p>
            <a:pPr marL="457200" marR="0" lvl="0" indent="-45720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AutoNum type="alphaLcParenBoth"/>
              <a:tabLst>
                <a:tab pos="269875" algn="l"/>
              </a:tabLst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  <a:p>
            <a:pPr marL="457200" marR="0" lvl="0" indent="-45720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AutoNum type="alphaLcParenBoth"/>
              <a:tabLst>
                <a:tab pos="269875" algn="l"/>
              </a:tabLst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>
                <a:tab pos="269875" algn="l"/>
              </a:tabLst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28000" y="0"/>
            <a:ext cx="996399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Bearings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868651" y="2569095"/>
                <a:ext cx="7631106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1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a) 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Draw, or look for, a line</a:t>
                </a: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to 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N </a:t>
                </a: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from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P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.</a:t>
                </a:r>
              </a:p>
              <a:p>
                <a:pPr marL="0" marR="0" lvl="1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    Then measure clockwise from north. </a:t>
                </a:r>
              </a:p>
              <a:p>
                <a:pPr marL="0" marR="0" lvl="1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    This gives the bearing of  </a:t>
                </a:r>
                <a:r>
                  <a:rPr kumimoji="0" lang="en-US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060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˚</m:t>
                    </m:r>
                    <m:r>
                      <a:rPr kumimoji="0" lang="en-GB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/>
                        <a:cs typeface="+mn-cs"/>
                      </a:rPr>
                      <m:t>.</m:t>
                    </m:r>
                  </m:oMath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8651" y="2569095"/>
                <a:ext cx="7631106" cy="1200329"/>
              </a:xfrm>
              <a:prstGeom prst="rect">
                <a:avLst/>
              </a:prstGeom>
              <a:blipFill rotWithShape="1">
                <a:blip r:embed="rId4"/>
                <a:stretch>
                  <a:fillRect l="-1279" t="-3553" b="-1116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863888" y="4321312"/>
                <a:ext cx="8311262" cy="2677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1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b) 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Using angles around a point equal 360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˚</m:t>
                    </m:r>
                    <m:r>
                      <a:rPr kumimoji="0" lang="en-GB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charset="0"/>
                        <a:ea typeface="Cambria Math" charset="0"/>
                        <a:cs typeface="Cambria Math" charset="0"/>
                      </a:rPr>
                      <m:t>,</m:t>
                    </m:r>
                    <m:r>
                      <a:rPr kumimoji="0" lang="en-US" sz="2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 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we can   </a:t>
                </a:r>
              </a:p>
              <a:p>
                <a:pPr marL="0" marR="0" lvl="1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     calculate the bearing by using:</a:t>
                </a:r>
              </a:p>
              <a:p>
                <a:pPr marL="0" marR="0" lvl="1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                    360</a:t>
                </a:r>
                <a14:m>
                  <m:oMath xmlns:m="http://schemas.openxmlformats.org/officeDocument/2006/math">
                    <m:r>
                      <a:rPr kumimoji="0" lang="it-IT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charset="0"/>
                        <a:ea typeface="Cambria Math" charset="0"/>
                        <a:cs typeface="Cambria Math" charset="0"/>
                      </a:rPr>
                      <m:t>°</m:t>
                    </m:r>
                    <m:r>
                      <a:rPr kumimoji="0" lang="en-GB" sz="2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charset="0"/>
                        <a:ea typeface="Cambria Math" panose="02040503050406030204" pitchFamily="18" charset="0"/>
                        <a:cs typeface="+mn-cs"/>
                      </a:rPr>
                      <m:t>−</m:t>
                    </m:r>
                    <m:r>
                      <m:rPr>
                        <m:nor/>
                      </m:rPr>
                      <a:rPr kumimoji="0" lang="en-GB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rPr>
                      <m:t>140</m:t>
                    </m:r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˚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</a:p>
              <a:p>
                <a:pPr marL="0" marR="0" lvl="1" indent="0" algn="l" defTabSz="4492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     This gives the bearing as 220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˚</m:t>
                    </m:r>
                    <m:r>
                      <a:rPr kumimoji="0" lang="en-GB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/>
                        <a:cs typeface="+mn-cs"/>
                      </a:rPr>
                      <m:t>.</m:t>
                    </m:r>
                  </m:oMath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  <a:p>
                <a:pPr marL="0" marR="0" lvl="1" indent="0" algn="l" defTabSz="4492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  <a:p>
                <a:pPr marL="0" marR="0" lvl="1" indent="0" algn="l" defTabSz="4492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  <a:p>
                <a:pPr marL="0" marR="0" lvl="1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3888" y="4321312"/>
                <a:ext cx="8311262" cy="2677656"/>
              </a:xfrm>
              <a:prstGeom prst="rect">
                <a:avLst/>
              </a:prstGeom>
              <a:blipFill rotWithShape="1">
                <a:blip r:embed="rId5"/>
                <a:stretch>
                  <a:fillRect l="-1174" t="-15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0" y="116632"/>
            <a:ext cx="22280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H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H2</a:t>
            </a:r>
          </a:p>
          <a:p>
            <a:pPr algn="ctr"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H2.1</a:t>
            </a: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3448" y="997254"/>
            <a:ext cx="3520440" cy="3291840"/>
          </a:xfrm>
          <a:prstGeom prst="rect">
            <a:avLst/>
          </a:prstGeom>
          <a:noFill/>
        </p:spPr>
      </p:pic>
      <p:sp>
        <p:nvSpPr>
          <p:cNvPr id="16" name="Freeform 15"/>
          <p:cNvSpPr/>
          <p:nvPr/>
        </p:nvSpPr>
        <p:spPr>
          <a:xfrm>
            <a:off x="10128448" y="1775693"/>
            <a:ext cx="889000" cy="615315"/>
          </a:xfrm>
          <a:custGeom>
            <a:avLst/>
            <a:gdLst>
              <a:gd name="connsiteX0" fmla="*/ 0 w 1000760"/>
              <a:gd name="connsiteY0" fmla="*/ 149223 h 489583"/>
              <a:gd name="connsiteX1" fmla="*/ 619760 w 1000760"/>
              <a:gd name="connsiteY1" fmla="*/ 17143 h 489583"/>
              <a:gd name="connsiteX2" fmla="*/ 1000760 w 1000760"/>
              <a:gd name="connsiteY2" fmla="*/ 489583 h 489583"/>
              <a:gd name="connsiteX0" fmla="*/ 0 w 1000760"/>
              <a:gd name="connsiteY0" fmla="*/ 172259 h 512619"/>
              <a:gd name="connsiteX1" fmla="*/ 619760 w 1000760"/>
              <a:gd name="connsiteY1" fmla="*/ 40179 h 512619"/>
              <a:gd name="connsiteX2" fmla="*/ 1000760 w 1000760"/>
              <a:gd name="connsiteY2" fmla="*/ 512619 h 512619"/>
              <a:gd name="connsiteX0" fmla="*/ 0 w 1000760"/>
              <a:gd name="connsiteY0" fmla="*/ 172259 h 512619"/>
              <a:gd name="connsiteX1" fmla="*/ 619760 w 1000760"/>
              <a:gd name="connsiteY1" fmla="*/ 40179 h 512619"/>
              <a:gd name="connsiteX2" fmla="*/ 1000760 w 1000760"/>
              <a:gd name="connsiteY2" fmla="*/ 512619 h 512619"/>
              <a:gd name="connsiteX0" fmla="*/ 0 w 1000760"/>
              <a:gd name="connsiteY0" fmla="*/ 180684 h 521044"/>
              <a:gd name="connsiteX1" fmla="*/ 619760 w 1000760"/>
              <a:gd name="connsiteY1" fmla="*/ 48604 h 521044"/>
              <a:gd name="connsiteX2" fmla="*/ 1000760 w 1000760"/>
              <a:gd name="connsiteY2" fmla="*/ 521044 h 521044"/>
              <a:gd name="connsiteX0" fmla="*/ 0 w 1000760"/>
              <a:gd name="connsiteY0" fmla="*/ 220413 h 560773"/>
              <a:gd name="connsiteX1" fmla="*/ 629920 w 1000760"/>
              <a:gd name="connsiteY1" fmla="*/ 39729 h 560773"/>
              <a:gd name="connsiteX2" fmla="*/ 1000760 w 1000760"/>
              <a:gd name="connsiteY2" fmla="*/ 560773 h 560773"/>
              <a:gd name="connsiteX0" fmla="*/ 0 w 1000760"/>
              <a:gd name="connsiteY0" fmla="*/ 145326 h 485686"/>
              <a:gd name="connsiteX1" fmla="*/ 637540 w 1000760"/>
              <a:gd name="connsiteY1" fmla="*/ 61179 h 485686"/>
              <a:gd name="connsiteX2" fmla="*/ 1000760 w 1000760"/>
              <a:gd name="connsiteY2" fmla="*/ 485686 h 485686"/>
              <a:gd name="connsiteX0" fmla="*/ 0 w 1000760"/>
              <a:gd name="connsiteY0" fmla="*/ 145326 h 485686"/>
              <a:gd name="connsiteX1" fmla="*/ 637540 w 1000760"/>
              <a:gd name="connsiteY1" fmla="*/ 61179 h 485686"/>
              <a:gd name="connsiteX2" fmla="*/ 1000760 w 1000760"/>
              <a:gd name="connsiteY2" fmla="*/ 485686 h 485686"/>
              <a:gd name="connsiteX0" fmla="*/ 0 w 1000760"/>
              <a:gd name="connsiteY0" fmla="*/ 134162 h 474522"/>
              <a:gd name="connsiteX1" fmla="*/ 637540 w 1000760"/>
              <a:gd name="connsiteY1" fmla="*/ 50015 h 474522"/>
              <a:gd name="connsiteX2" fmla="*/ 1000760 w 1000760"/>
              <a:gd name="connsiteY2" fmla="*/ 474522 h 474522"/>
              <a:gd name="connsiteX0" fmla="*/ 0 w 1000760"/>
              <a:gd name="connsiteY0" fmla="*/ 125272 h 465632"/>
              <a:gd name="connsiteX1" fmla="*/ 637540 w 1000760"/>
              <a:gd name="connsiteY1" fmla="*/ 41125 h 465632"/>
              <a:gd name="connsiteX2" fmla="*/ 1000760 w 1000760"/>
              <a:gd name="connsiteY2" fmla="*/ 465632 h 465632"/>
              <a:gd name="connsiteX0" fmla="*/ 0 w 1000760"/>
              <a:gd name="connsiteY0" fmla="*/ 71390 h 537022"/>
              <a:gd name="connsiteX1" fmla="*/ 637540 w 1000760"/>
              <a:gd name="connsiteY1" fmla="*/ 112515 h 537022"/>
              <a:gd name="connsiteX2" fmla="*/ 1000760 w 1000760"/>
              <a:gd name="connsiteY2" fmla="*/ 537022 h 537022"/>
              <a:gd name="connsiteX0" fmla="*/ 0 w 924560"/>
              <a:gd name="connsiteY0" fmla="*/ 73305 h 584749"/>
              <a:gd name="connsiteX1" fmla="*/ 637540 w 924560"/>
              <a:gd name="connsiteY1" fmla="*/ 114430 h 584749"/>
              <a:gd name="connsiteX2" fmla="*/ 924560 w 924560"/>
              <a:gd name="connsiteY2" fmla="*/ 584749 h 584749"/>
              <a:gd name="connsiteX0" fmla="*/ 0 w 924560"/>
              <a:gd name="connsiteY0" fmla="*/ 106748 h 618192"/>
              <a:gd name="connsiteX1" fmla="*/ 535940 w 924560"/>
              <a:gd name="connsiteY1" fmla="*/ 66428 h 618192"/>
              <a:gd name="connsiteX2" fmla="*/ 924560 w 924560"/>
              <a:gd name="connsiteY2" fmla="*/ 618192 h 618192"/>
              <a:gd name="connsiteX0" fmla="*/ 0 w 924560"/>
              <a:gd name="connsiteY0" fmla="*/ 84519 h 595963"/>
              <a:gd name="connsiteX1" fmla="*/ 535940 w 924560"/>
              <a:gd name="connsiteY1" fmla="*/ 44199 h 595963"/>
              <a:gd name="connsiteX2" fmla="*/ 924560 w 924560"/>
              <a:gd name="connsiteY2" fmla="*/ 595963 h 595963"/>
              <a:gd name="connsiteX0" fmla="*/ 0 w 924560"/>
              <a:gd name="connsiteY0" fmla="*/ 59525 h 570969"/>
              <a:gd name="connsiteX1" fmla="*/ 596900 w 924560"/>
              <a:gd name="connsiteY1" fmla="*/ 59954 h 570969"/>
              <a:gd name="connsiteX2" fmla="*/ 924560 w 924560"/>
              <a:gd name="connsiteY2" fmla="*/ 570969 h 570969"/>
              <a:gd name="connsiteX0" fmla="*/ 0 w 924560"/>
              <a:gd name="connsiteY0" fmla="*/ 41996 h 553440"/>
              <a:gd name="connsiteX1" fmla="*/ 581660 w 924560"/>
              <a:gd name="connsiteY1" fmla="*/ 83163 h 553440"/>
              <a:gd name="connsiteX2" fmla="*/ 924560 w 924560"/>
              <a:gd name="connsiteY2" fmla="*/ 553440 h 553440"/>
              <a:gd name="connsiteX0" fmla="*/ 0 w 924560"/>
              <a:gd name="connsiteY0" fmla="*/ 25909 h 618872"/>
              <a:gd name="connsiteX1" fmla="*/ 581660 w 924560"/>
              <a:gd name="connsiteY1" fmla="*/ 148595 h 618872"/>
              <a:gd name="connsiteX2" fmla="*/ 924560 w 924560"/>
              <a:gd name="connsiteY2" fmla="*/ 618872 h 618872"/>
              <a:gd name="connsiteX0" fmla="*/ 0 w 924560"/>
              <a:gd name="connsiteY0" fmla="*/ 33297 h 580371"/>
              <a:gd name="connsiteX1" fmla="*/ 581660 w 924560"/>
              <a:gd name="connsiteY1" fmla="*/ 110094 h 580371"/>
              <a:gd name="connsiteX2" fmla="*/ 924560 w 924560"/>
              <a:gd name="connsiteY2" fmla="*/ 580371 h 580371"/>
              <a:gd name="connsiteX0" fmla="*/ 0 w 924560"/>
              <a:gd name="connsiteY0" fmla="*/ 10736 h 557810"/>
              <a:gd name="connsiteX1" fmla="*/ 581660 w 924560"/>
              <a:gd name="connsiteY1" fmla="*/ 87533 h 557810"/>
              <a:gd name="connsiteX2" fmla="*/ 924560 w 924560"/>
              <a:gd name="connsiteY2" fmla="*/ 557810 h 557810"/>
              <a:gd name="connsiteX0" fmla="*/ 0 w 924560"/>
              <a:gd name="connsiteY0" fmla="*/ 6897 h 553971"/>
              <a:gd name="connsiteX1" fmla="*/ 571500 w 924560"/>
              <a:gd name="connsiteY1" fmla="*/ 109194 h 553971"/>
              <a:gd name="connsiteX2" fmla="*/ 924560 w 924560"/>
              <a:gd name="connsiteY2" fmla="*/ 553971 h 553971"/>
              <a:gd name="connsiteX0" fmla="*/ 0 w 889000"/>
              <a:gd name="connsiteY0" fmla="*/ 7327 h 579900"/>
              <a:gd name="connsiteX1" fmla="*/ 571500 w 889000"/>
              <a:gd name="connsiteY1" fmla="*/ 109624 h 579900"/>
              <a:gd name="connsiteX2" fmla="*/ 889000 w 889000"/>
              <a:gd name="connsiteY2" fmla="*/ 579900 h 579900"/>
              <a:gd name="connsiteX0" fmla="*/ 0 w 889000"/>
              <a:gd name="connsiteY0" fmla="*/ 4846 h 577419"/>
              <a:gd name="connsiteX1" fmla="*/ 586740 w 889000"/>
              <a:gd name="connsiteY1" fmla="*/ 137764 h 577419"/>
              <a:gd name="connsiteX2" fmla="*/ 889000 w 889000"/>
              <a:gd name="connsiteY2" fmla="*/ 577419 h 577419"/>
              <a:gd name="connsiteX0" fmla="*/ 0 w 889000"/>
              <a:gd name="connsiteY0" fmla="*/ 4627 h 582046"/>
              <a:gd name="connsiteX1" fmla="*/ 586740 w 889000"/>
              <a:gd name="connsiteY1" fmla="*/ 142391 h 582046"/>
              <a:gd name="connsiteX2" fmla="*/ 889000 w 889000"/>
              <a:gd name="connsiteY2" fmla="*/ 582046 h 582046"/>
              <a:gd name="connsiteX0" fmla="*/ 0 w 889000"/>
              <a:gd name="connsiteY0" fmla="*/ 4436 h 586482"/>
              <a:gd name="connsiteX1" fmla="*/ 586740 w 889000"/>
              <a:gd name="connsiteY1" fmla="*/ 146827 h 586482"/>
              <a:gd name="connsiteX2" fmla="*/ 889000 w 889000"/>
              <a:gd name="connsiteY2" fmla="*/ 586482 h 586482"/>
              <a:gd name="connsiteX0" fmla="*/ 0 w 889000"/>
              <a:gd name="connsiteY0" fmla="*/ 3350 h 621095"/>
              <a:gd name="connsiteX1" fmla="*/ 586740 w 889000"/>
              <a:gd name="connsiteY1" fmla="*/ 181440 h 621095"/>
              <a:gd name="connsiteX2" fmla="*/ 889000 w 889000"/>
              <a:gd name="connsiteY2" fmla="*/ 621095 h 621095"/>
              <a:gd name="connsiteX0" fmla="*/ 0 w 889000"/>
              <a:gd name="connsiteY0" fmla="*/ 58 h 617803"/>
              <a:gd name="connsiteX1" fmla="*/ 586740 w 889000"/>
              <a:gd name="connsiteY1" fmla="*/ 178148 h 617803"/>
              <a:gd name="connsiteX2" fmla="*/ 889000 w 889000"/>
              <a:gd name="connsiteY2" fmla="*/ 617803 h 617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89000" h="617803">
                <a:moveTo>
                  <a:pt x="0" y="58"/>
                </a:moveTo>
                <a:cubicBezTo>
                  <a:pt x="256963" y="-2405"/>
                  <a:pt x="438573" y="75191"/>
                  <a:pt x="586740" y="178148"/>
                </a:cubicBezTo>
                <a:cubicBezTo>
                  <a:pt x="734907" y="281106"/>
                  <a:pt x="807296" y="374473"/>
                  <a:pt x="889000" y="617803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/>
              <a:cs typeface="+mn-cs"/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9591055" y="2012653"/>
            <a:ext cx="1316355" cy="1562735"/>
          </a:xfrm>
          <a:custGeom>
            <a:avLst/>
            <a:gdLst>
              <a:gd name="connsiteX0" fmla="*/ 558800 w 1355800"/>
              <a:gd name="connsiteY0" fmla="*/ 0 h 1607512"/>
              <a:gd name="connsiteX1" fmla="*/ 1325880 w 1355800"/>
              <a:gd name="connsiteY1" fmla="*/ 396240 h 1607512"/>
              <a:gd name="connsiteX2" fmla="*/ 1082040 w 1355800"/>
              <a:gd name="connsiteY2" fmla="*/ 1544320 h 1607512"/>
              <a:gd name="connsiteX3" fmla="*/ 0 w 1355800"/>
              <a:gd name="connsiteY3" fmla="*/ 1356360 h 1607512"/>
              <a:gd name="connsiteX0" fmla="*/ 558800 w 1307966"/>
              <a:gd name="connsiteY0" fmla="*/ 0 h 1606401"/>
              <a:gd name="connsiteX1" fmla="*/ 1270070 w 1307966"/>
              <a:gd name="connsiteY1" fmla="*/ 411564 h 1606401"/>
              <a:gd name="connsiteX2" fmla="*/ 1082040 w 1307966"/>
              <a:gd name="connsiteY2" fmla="*/ 1544320 h 1606401"/>
              <a:gd name="connsiteX3" fmla="*/ 0 w 1307966"/>
              <a:gd name="connsiteY3" fmla="*/ 1356360 h 1606401"/>
              <a:gd name="connsiteX0" fmla="*/ 558800 w 1307966"/>
              <a:gd name="connsiteY0" fmla="*/ 0 h 1606401"/>
              <a:gd name="connsiteX1" fmla="*/ 1270070 w 1307966"/>
              <a:gd name="connsiteY1" fmla="*/ 411564 h 1606401"/>
              <a:gd name="connsiteX2" fmla="*/ 1082040 w 1307966"/>
              <a:gd name="connsiteY2" fmla="*/ 1544320 h 1606401"/>
              <a:gd name="connsiteX3" fmla="*/ 0 w 1307966"/>
              <a:gd name="connsiteY3" fmla="*/ 1356360 h 1606401"/>
              <a:gd name="connsiteX0" fmla="*/ 558800 w 1294231"/>
              <a:gd name="connsiteY0" fmla="*/ 0 h 1527470"/>
              <a:gd name="connsiteX1" fmla="*/ 1270070 w 1294231"/>
              <a:gd name="connsiteY1" fmla="*/ 411564 h 1527470"/>
              <a:gd name="connsiteX2" fmla="*/ 1021471 w 1294231"/>
              <a:gd name="connsiteY2" fmla="*/ 1438075 h 1527470"/>
              <a:gd name="connsiteX3" fmla="*/ 0 w 1294231"/>
              <a:gd name="connsiteY3" fmla="*/ 1356360 h 1527470"/>
              <a:gd name="connsiteX0" fmla="*/ 558800 w 1378261"/>
              <a:gd name="connsiteY0" fmla="*/ 0 h 1527470"/>
              <a:gd name="connsiteX1" fmla="*/ 1270070 w 1378261"/>
              <a:gd name="connsiteY1" fmla="*/ 411564 h 1527470"/>
              <a:gd name="connsiteX2" fmla="*/ 1021471 w 1378261"/>
              <a:gd name="connsiteY2" fmla="*/ 1438075 h 1527470"/>
              <a:gd name="connsiteX3" fmla="*/ 0 w 1378261"/>
              <a:gd name="connsiteY3" fmla="*/ 1356360 h 1527470"/>
              <a:gd name="connsiteX0" fmla="*/ 558800 w 1371624"/>
              <a:gd name="connsiteY0" fmla="*/ 0 h 1527470"/>
              <a:gd name="connsiteX1" fmla="*/ 1270070 w 1371624"/>
              <a:gd name="connsiteY1" fmla="*/ 411564 h 1527470"/>
              <a:gd name="connsiteX2" fmla="*/ 1021471 w 1371624"/>
              <a:gd name="connsiteY2" fmla="*/ 1438075 h 1527470"/>
              <a:gd name="connsiteX3" fmla="*/ 0 w 1371624"/>
              <a:gd name="connsiteY3" fmla="*/ 1356360 h 1527470"/>
              <a:gd name="connsiteX0" fmla="*/ 558800 w 1371624"/>
              <a:gd name="connsiteY0" fmla="*/ 0 h 1523060"/>
              <a:gd name="connsiteX1" fmla="*/ 1270070 w 1371624"/>
              <a:gd name="connsiteY1" fmla="*/ 411564 h 1523060"/>
              <a:gd name="connsiteX2" fmla="*/ 1021471 w 1371624"/>
              <a:gd name="connsiteY2" fmla="*/ 1438075 h 1523060"/>
              <a:gd name="connsiteX3" fmla="*/ 0 w 1371624"/>
              <a:gd name="connsiteY3" fmla="*/ 1356360 h 1523060"/>
              <a:gd name="connsiteX0" fmla="*/ 558800 w 1371624"/>
              <a:gd name="connsiteY0" fmla="*/ 0 h 1536984"/>
              <a:gd name="connsiteX1" fmla="*/ 1270070 w 1371624"/>
              <a:gd name="connsiteY1" fmla="*/ 411564 h 1536984"/>
              <a:gd name="connsiteX2" fmla="*/ 1021471 w 1371624"/>
              <a:gd name="connsiteY2" fmla="*/ 1438075 h 1536984"/>
              <a:gd name="connsiteX3" fmla="*/ 0 w 1371624"/>
              <a:gd name="connsiteY3" fmla="*/ 1356360 h 1536984"/>
              <a:gd name="connsiteX0" fmla="*/ 558800 w 1371624"/>
              <a:gd name="connsiteY0" fmla="*/ 0 h 1547165"/>
              <a:gd name="connsiteX1" fmla="*/ 1270070 w 1371624"/>
              <a:gd name="connsiteY1" fmla="*/ 411564 h 1547165"/>
              <a:gd name="connsiteX2" fmla="*/ 1021471 w 1371624"/>
              <a:gd name="connsiteY2" fmla="*/ 1438075 h 1547165"/>
              <a:gd name="connsiteX3" fmla="*/ 0 w 1371624"/>
              <a:gd name="connsiteY3" fmla="*/ 1356360 h 1547165"/>
              <a:gd name="connsiteX0" fmla="*/ 558800 w 1374226"/>
              <a:gd name="connsiteY0" fmla="*/ 0 h 1539074"/>
              <a:gd name="connsiteX1" fmla="*/ 1270070 w 1374226"/>
              <a:gd name="connsiteY1" fmla="*/ 411564 h 1539074"/>
              <a:gd name="connsiteX2" fmla="*/ 1021471 w 1374226"/>
              <a:gd name="connsiteY2" fmla="*/ 1438075 h 1539074"/>
              <a:gd name="connsiteX3" fmla="*/ 0 w 1374226"/>
              <a:gd name="connsiteY3" fmla="*/ 1356360 h 1539074"/>
              <a:gd name="connsiteX0" fmla="*/ 558800 w 1380812"/>
              <a:gd name="connsiteY0" fmla="*/ 0 h 1521379"/>
              <a:gd name="connsiteX1" fmla="*/ 1270070 w 1380812"/>
              <a:gd name="connsiteY1" fmla="*/ 411564 h 1521379"/>
              <a:gd name="connsiteX2" fmla="*/ 1021471 w 1380812"/>
              <a:gd name="connsiteY2" fmla="*/ 1438075 h 1521379"/>
              <a:gd name="connsiteX3" fmla="*/ 0 w 1380812"/>
              <a:gd name="connsiteY3" fmla="*/ 1356360 h 1521379"/>
              <a:gd name="connsiteX0" fmla="*/ 558800 w 1378905"/>
              <a:gd name="connsiteY0" fmla="*/ 0 h 1532960"/>
              <a:gd name="connsiteX1" fmla="*/ 1270070 w 1378905"/>
              <a:gd name="connsiteY1" fmla="*/ 411564 h 1532960"/>
              <a:gd name="connsiteX2" fmla="*/ 1021471 w 1378905"/>
              <a:gd name="connsiteY2" fmla="*/ 1438075 h 1532960"/>
              <a:gd name="connsiteX3" fmla="*/ 0 w 1378905"/>
              <a:gd name="connsiteY3" fmla="*/ 1356360 h 1532960"/>
              <a:gd name="connsiteX0" fmla="*/ 558800 w 1378905"/>
              <a:gd name="connsiteY0" fmla="*/ 0 h 1540430"/>
              <a:gd name="connsiteX1" fmla="*/ 1270070 w 1378905"/>
              <a:gd name="connsiteY1" fmla="*/ 411564 h 1540430"/>
              <a:gd name="connsiteX2" fmla="*/ 1021471 w 1378905"/>
              <a:gd name="connsiteY2" fmla="*/ 1438075 h 1540430"/>
              <a:gd name="connsiteX3" fmla="*/ 0 w 1378905"/>
              <a:gd name="connsiteY3" fmla="*/ 1356360 h 1540430"/>
              <a:gd name="connsiteX0" fmla="*/ 558800 w 1378905"/>
              <a:gd name="connsiteY0" fmla="*/ 0 h 1565981"/>
              <a:gd name="connsiteX1" fmla="*/ 1270070 w 1378905"/>
              <a:gd name="connsiteY1" fmla="*/ 411564 h 1565981"/>
              <a:gd name="connsiteX2" fmla="*/ 1021471 w 1378905"/>
              <a:gd name="connsiteY2" fmla="*/ 1438075 h 1565981"/>
              <a:gd name="connsiteX3" fmla="*/ 0 w 1378905"/>
              <a:gd name="connsiteY3" fmla="*/ 1356360 h 1565981"/>
              <a:gd name="connsiteX0" fmla="*/ 538853 w 1300741"/>
              <a:gd name="connsiteY0" fmla="*/ 0 h 1596475"/>
              <a:gd name="connsiteX1" fmla="*/ 1270070 w 1300741"/>
              <a:gd name="connsiteY1" fmla="*/ 442058 h 1596475"/>
              <a:gd name="connsiteX2" fmla="*/ 1021471 w 1300741"/>
              <a:gd name="connsiteY2" fmla="*/ 1468569 h 1596475"/>
              <a:gd name="connsiteX3" fmla="*/ 0 w 1300741"/>
              <a:gd name="connsiteY3" fmla="*/ 1386854 h 1596475"/>
              <a:gd name="connsiteX0" fmla="*/ 538853 w 1329165"/>
              <a:gd name="connsiteY0" fmla="*/ 0 h 1596475"/>
              <a:gd name="connsiteX1" fmla="*/ 1270070 w 1329165"/>
              <a:gd name="connsiteY1" fmla="*/ 442058 h 1596475"/>
              <a:gd name="connsiteX2" fmla="*/ 1021471 w 1329165"/>
              <a:gd name="connsiteY2" fmla="*/ 1468569 h 1596475"/>
              <a:gd name="connsiteX3" fmla="*/ 0 w 1329165"/>
              <a:gd name="connsiteY3" fmla="*/ 1386854 h 1596475"/>
              <a:gd name="connsiteX0" fmla="*/ 538853 w 1329093"/>
              <a:gd name="connsiteY0" fmla="*/ 0 h 1603914"/>
              <a:gd name="connsiteX1" fmla="*/ 1270070 w 1329093"/>
              <a:gd name="connsiteY1" fmla="*/ 442058 h 1603914"/>
              <a:gd name="connsiteX2" fmla="*/ 1021471 w 1329093"/>
              <a:gd name="connsiteY2" fmla="*/ 1468569 h 1603914"/>
              <a:gd name="connsiteX3" fmla="*/ 0 w 1329093"/>
              <a:gd name="connsiteY3" fmla="*/ 1386854 h 1603914"/>
              <a:gd name="connsiteX0" fmla="*/ 538853 w 1294814"/>
              <a:gd name="connsiteY0" fmla="*/ 0 h 1628276"/>
              <a:gd name="connsiteX1" fmla="*/ 1270070 w 1294814"/>
              <a:gd name="connsiteY1" fmla="*/ 442058 h 1628276"/>
              <a:gd name="connsiteX2" fmla="*/ 993399 w 1294814"/>
              <a:gd name="connsiteY2" fmla="*/ 1516704 h 1628276"/>
              <a:gd name="connsiteX3" fmla="*/ 0 w 1294814"/>
              <a:gd name="connsiteY3" fmla="*/ 1386854 h 1628276"/>
              <a:gd name="connsiteX0" fmla="*/ 538853 w 1326822"/>
              <a:gd name="connsiteY0" fmla="*/ 0 h 1628276"/>
              <a:gd name="connsiteX1" fmla="*/ 1270070 w 1326822"/>
              <a:gd name="connsiteY1" fmla="*/ 442058 h 1628276"/>
              <a:gd name="connsiteX2" fmla="*/ 993399 w 1326822"/>
              <a:gd name="connsiteY2" fmla="*/ 1516704 h 1628276"/>
              <a:gd name="connsiteX3" fmla="*/ 0 w 1326822"/>
              <a:gd name="connsiteY3" fmla="*/ 1386854 h 1628276"/>
              <a:gd name="connsiteX0" fmla="*/ 538853 w 1326822"/>
              <a:gd name="connsiteY0" fmla="*/ 0 h 1600445"/>
              <a:gd name="connsiteX1" fmla="*/ 1270070 w 1326822"/>
              <a:gd name="connsiteY1" fmla="*/ 442058 h 1600445"/>
              <a:gd name="connsiteX2" fmla="*/ 993399 w 1326822"/>
              <a:gd name="connsiteY2" fmla="*/ 1516704 h 1600445"/>
              <a:gd name="connsiteX3" fmla="*/ 0 w 1326822"/>
              <a:gd name="connsiteY3" fmla="*/ 1386854 h 1600445"/>
              <a:gd name="connsiteX0" fmla="*/ 538853 w 1326822"/>
              <a:gd name="connsiteY0" fmla="*/ 0 h 1618466"/>
              <a:gd name="connsiteX1" fmla="*/ 1270070 w 1326822"/>
              <a:gd name="connsiteY1" fmla="*/ 442058 h 1618466"/>
              <a:gd name="connsiteX2" fmla="*/ 993399 w 1326822"/>
              <a:gd name="connsiteY2" fmla="*/ 1516704 h 1618466"/>
              <a:gd name="connsiteX3" fmla="*/ 0 w 1326822"/>
              <a:gd name="connsiteY3" fmla="*/ 1386854 h 1618466"/>
              <a:gd name="connsiteX0" fmla="*/ 538853 w 1316732"/>
              <a:gd name="connsiteY0" fmla="*/ 0 h 1607856"/>
              <a:gd name="connsiteX1" fmla="*/ 1270070 w 1316732"/>
              <a:gd name="connsiteY1" fmla="*/ 442058 h 1607856"/>
              <a:gd name="connsiteX2" fmla="*/ 1079185 w 1316732"/>
              <a:gd name="connsiteY2" fmla="*/ 1497641 h 1607856"/>
              <a:gd name="connsiteX3" fmla="*/ 0 w 1316732"/>
              <a:gd name="connsiteY3" fmla="*/ 1386854 h 1607856"/>
              <a:gd name="connsiteX0" fmla="*/ 538853 w 1392990"/>
              <a:gd name="connsiteY0" fmla="*/ 0 h 1607856"/>
              <a:gd name="connsiteX1" fmla="*/ 1270070 w 1392990"/>
              <a:gd name="connsiteY1" fmla="*/ 442058 h 1607856"/>
              <a:gd name="connsiteX2" fmla="*/ 1079185 w 1392990"/>
              <a:gd name="connsiteY2" fmla="*/ 1497641 h 1607856"/>
              <a:gd name="connsiteX3" fmla="*/ 0 w 1392990"/>
              <a:gd name="connsiteY3" fmla="*/ 1386854 h 1607856"/>
              <a:gd name="connsiteX0" fmla="*/ 538853 w 1377571"/>
              <a:gd name="connsiteY0" fmla="*/ 0 h 1607856"/>
              <a:gd name="connsiteX1" fmla="*/ 1270070 w 1377571"/>
              <a:gd name="connsiteY1" fmla="*/ 442058 h 1607856"/>
              <a:gd name="connsiteX2" fmla="*/ 1079185 w 1377571"/>
              <a:gd name="connsiteY2" fmla="*/ 1497641 h 1607856"/>
              <a:gd name="connsiteX3" fmla="*/ 0 w 1377571"/>
              <a:gd name="connsiteY3" fmla="*/ 1386854 h 1607856"/>
              <a:gd name="connsiteX0" fmla="*/ 538853 w 1339988"/>
              <a:gd name="connsiteY0" fmla="*/ 0 h 1607856"/>
              <a:gd name="connsiteX1" fmla="*/ 1270070 w 1339988"/>
              <a:gd name="connsiteY1" fmla="*/ 442058 h 1607856"/>
              <a:gd name="connsiteX2" fmla="*/ 1079185 w 1339988"/>
              <a:gd name="connsiteY2" fmla="*/ 1497641 h 1607856"/>
              <a:gd name="connsiteX3" fmla="*/ 0 w 1339988"/>
              <a:gd name="connsiteY3" fmla="*/ 1386854 h 1607856"/>
              <a:gd name="connsiteX0" fmla="*/ 538853 w 1293720"/>
              <a:gd name="connsiteY0" fmla="*/ 0 h 1579779"/>
              <a:gd name="connsiteX1" fmla="*/ 1270070 w 1293720"/>
              <a:gd name="connsiteY1" fmla="*/ 442058 h 1579779"/>
              <a:gd name="connsiteX2" fmla="*/ 1031533 w 1293720"/>
              <a:gd name="connsiteY2" fmla="*/ 1440445 h 1579779"/>
              <a:gd name="connsiteX3" fmla="*/ 0 w 1293720"/>
              <a:gd name="connsiteY3" fmla="*/ 1386854 h 1579779"/>
              <a:gd name="connsiteX0" fmla="*/ 538853 w 1293720"/>
              <a:gd name="connsiteY0" fmla="*/ 0 h 1557991"/>
              <a:gd name="connsiteX1" fmla="*/ 1270070 w 1293720"/>
              <a:gd name="connsiteY1" fmla="*/ 442058 h 1557991"/>
              <a:gd name="connsiteX2" fmla="*/ 1031533 w 1293720"/>
              <a:gd name="connsiteY2" fmla="*/ 1440445 h 1557991"/>
              <a:gd name="connsiteX3" fmla="*/ 0 w 1293720"/>
              <a:gd name="connsiteY3" fmla="*/ 1386854 h 1557991"/>
              <a:gd name="connsiteX0" fmla="*/ 538853 w 1307907"/>
              <a:gd name="connsiteY0" fmla="*/ 0 h 1557991"/>
              <a:gd name="connsiteX1" fmla="*/ 1270070 w 1307907"/>
              <a:gd name="connsiteY1" fmla="*/ 442058 h 1557991"/>
              <a:gd name="connsiteX2" fmla="*/ 1031533 w 1307907"/>
              <a:gd name="connsiteY2" fmla="*/ 1440445 h 1557991"/>
              <a:gd name="connsiteX3" fmla="*/ 0 w 1307907"/>
              <a:gd name="connsiteY3" fmla="*/ 1386854 h 1557991"/>
              <a:gd name="connsiteX0" fmla="*/ 538853 w 1300519"/>
              <a:gd name="connsiteY0" fmla="*/ 0 h 1550990"/>
              <a:gd name="connsiteX1" fmla="*/ 1270070 w 1300519"/>
              <a:gd name="connsiteY1" fmla="*/ 442058 h 1550990"/>
              <a:gd name="connsiteX2" fmla="*/ 1002935 w 1300519"/>
              <a:gd name="connsiteY2" fmla="*/ 1421383 h 1550990"/>
              <a:gd name="connsiteX3" fmla="*/ 0 w 1300519"/>
              <a:gd name="connsiteY3" fmla="*/ 1386854 h 1550990"/>
              <a:gd name="connsiteX0" fmla="*/ 538853 w 1341812"/>
              <a:gd name="connsiteY0" fmla="*/ 0 h 1550990"/>
              <a:gd name="connsiteX1" fmla="*/ 1270070 w 1341812"/>
              <a:gd name="connsiteY1" fmla="*/ 442058 h 1550990"/>
              <a:gd name="connsiteX2" fmla="*/ 1002935 w 1341812"/>
              <a:gd name="connsiteY2" fmla="*/ 1421383 h 1550990"/>
              <a:gd name="connsiteX3" fmla="*/ 0 w 1341812"/>
              <a:gd name="connsiteY3" fmla="*/ 1386854 h 1550990"/>
              <a:gd name="connsiteX0" fmla="*/ 538853 w 1353358"/>
              <a:gd name="connsiteY0" fmla="*/ 0 h 1550990"/>
              <a:gd name="connsiteX1" fmla="*/ 1284372 w 1353358"/>
              <a:gd name="connsiteY1" fmla="*/ 426983 h 1550990"/>
              <a:gd name="connsiteX2" fmla="*/ 1002935 w 1353358"/>
              <a:gd name="connsiteY2" fmla="*/ 1421383 h 1550990"/>
              <a:gd name="connsiteX3" fmla="*/ 0 w 1353358"/>
              <a:gd name="connsiteY3" fmla="*/ 1386854 h 1550990"/>
              <a:gd name="connsiteX0" fmla="*/ 538853 w 1353358"/>
              <a:gd name="connsiteY0" fmla="*/ 0 h 1550990"/>
              <a:gd name="connsiteX1" fmla="*/ 1284372 w 1353358"/>
              <a:gd name="connsiteY1" fmla="*/ 426983 h 1550990"/>
              <a:gd name="connsiteX2" fmla="*/ 1002935 w 1353358"/>
              <a:gd name="connsiteY2" fmla="*/ 1421383 h 1550990"/>
              <a:gd name="connsiteX3" fmla="*/ 0 w 1353358"/>
              <a:gd name="connsiteY3" fmla="*/ 1386854 h 1550990"/>
              <a:gd name="connsiteX0" fmla="*/ 538853 w 1345424"/>
              <a:gd name="connsiteY0" fmla="*/ 0 h 1550990"/>
              <a:gd name="connsiteX1" fmla="*/ 1284372 w 1345424"/>
              <a:gd name="connsiteY1" fmla="*/ 426983 h 1550990"/>
              <a:gd name="connsiteX2" fmla="*/ 1002935 w 1345424"/>
              <a:gd name="connsiteY2" fmla="*/ 1421383 h 1550990"/>
              <a:gd name="connsiteX3" fmla="*/ 0 w 1345424"/>
              <a:gd name="connsiteY3" fmla="*/ 1386854 h 1550990"/>
              <a:gd name="connsiteX0" fmla="*/ 538853 w 1346762"/>
              <a:gd name="connsiteY0" fmla="*/ 0 h 1550990"/>
              <a:gd name="connsiteX1" fmla="*/ 1284372 w 1346762"/>
              <a:gd name="connsiteY1" fmla="*/ 426983 h 1550990"/>
              <a:gd name="connsiteX2" fmla="*/ 1002935 w 1346762"/>
              <a:gd name="connsiteY2" fmla="*/ 1421383 h 1550990"/>
              <a:gd name="connsiteX3" fmla="*/ 0 w 1346762"/>
              <a:gd name="connsiteY3" fmla="*/ 1386854 h 1550990"/>
              <a:gd name="connsiteX0" fmla="*/ 538853 w 1359200"/>
              <a:gd name="connsiteY0" fmla="*/ 0 h 1550990"/>
              <a:gd name="connsiteX1" fmla="*/ 1284372 w 1359200"/>
              <a:gd name="connsiteY1" fmla="*/ 426983 h 1550990"/>
              <a:gd name="connsiteX2" fmla="*/ 1002935 w 1359200"/>
              <a:gd name="connsiteY2" fmla="*/ 1421383 h 1550990"/>
              <a:gd name="connsiteX3" fmla="*/ 0 w 1359200"/>
              <a:gd name="connsiteY3" fmla="*/ 1386854 h 1550990"/>
              <a:gd name="connsiteX0" fmla="*/ 538533 w 1317528"/>
              <a:gd name="connsiteY0" fmla="*/ 0 h 1560521"/>
              <a:gd name="connsiteX1" fmla="*/ 1284372 w 1317528"/>
              <a:gd name="connsiteY1" fmla="*/ 436514 h 1560521"/>
              <a:gd name="connsiteX2" fmla="*/ 1002935 w 1317528"/>
              <a:gd name="connsiteY2" fmla="*/ 1430914 h 1560521"/>
              <a:gd name="connsiteX3" fmla="*/ 0 w 1317528"/>
              <a:gd name="connsiteY3" fmla="*/ 1396385 h 1560521"/>
              <a:gd name="connsiteX0" fmla="*/ 538533 w 1317528"/>
              <a:gd name="connsiteY0" fmla="*/ 3239 h 1563760"/>
              <a:gd name="connsiteX1" fmla="*/ 1284372 w 1317528"/>
              <a:gd name="connsiteY1" fmla="*/ 439753 h 1563760"/>
              <a:gd name="connsiteX2" fmla="*/ 1002935 w 1317528"/>
              <a:gd name="connsiteY2" fmla="*/ 1434153 h 1563760"/>
              <a:gd name="connsiteX3" fmla="*/ 0 w 1317528"/>
              <a:gd name="connsiteY3" fmla="*/ 1399624 h 1563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7528" h="1563760">
                <a:moveTo>
                  <a:pt x="538533" y="3239"/>
                </a:moveTo>
                <a:cubicBezTo>
                  <a:pt x="926165" y="-30234"/>
                  <a:pt x="1206972" y="201267"/>
                  <a:pt x="1284372" y="439753"/>
                </a:cubicBezTo>
                <a:cubicBezTo>
                  <a:pt x="1361772" y="678239"/>
                  <a:pt x="1317465" y="1249368"/>
                  <a:pt x="1002935" y="1434153"/>
                </a:cubicBezTo>
                <a:cubicBezTo>
                  <a:pt x="874276" y="1499794"/>
                  <a:pt x="466119" y="1707671"/>
                  <a:pt x="0" y="1399624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52156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372" name="TextBox 1"/>
              <p:cNvSpPr txBox="1">
                <a:spLocks noChangeArrowheads="1"/>
              </p:cNvSpPr>
              <p:nvPr/>
            </p:nvSpPr>
            <p:spPr bwMode="auto">
              <a:xfrm>
                <a:off x="2865465" y="752789"/>
                <a:ext cx="8568952" cy="120032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 marL="457200" indent="-457200"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l" defTabSz="4492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>
                    <a:tab pos="269875" algn="l"/>
                  </a:tabLst>
                  <a:defRPr/>
                </a:pPr>
                <a:r>
                  <a: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Example 3:</a:t>
                </a:r>
              </a:p>
              <a:p>
                <a:pPr marL="0" marR="0" lvl="0" indent="0" algn="l" defTabSz="4492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>
                    <a:tab pos="269875" algn="l"/>
                  </a:tabLst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The bearing of a </a:t>
                </a:r>
                <a:r>
                  <a:rPr kumimoji="0" lang="en-US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ship (S) </a:t>
                </a: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from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 a </a:t>
                </a:r>
                <a:r>
                  <a:rPr kumimoji="0" lang="en-US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lighthouse (L) 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is 050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  <a:p>
                <a:pPr marL="0" marR="0" lvl="0" indent="0" algn="l" defTabSz="4492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>
                    <a:tab pos="269875" algn="l"/>
                  </a:tabLst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Work out the bearing of the lighthouse from the ship.</a:t>
                </a:r>
              </a:p>
            </p:txBody>
          </p:sp>
        </mc:Choice>
        <mc:Fallback xmlns="">
          <p:sp>
            <p:nvSpPr>
              <p:cNvPr id="1537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65465" y="752789"/>
                <a:ext cx="8568952" cy="1200329"/>
              </a:xfrm>
              <a:prstGeom prst="rect">
                <a:avLst/>
              </a:prstGeom>
              <a:blipFill rotWithShape="1">
                <a:blip r:embed="rId3"/>
                <a:stretch>
                  <a:fillRect l="-1067" t="-3553" b="-1116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28000" y="0"/>
            <a:ext cx="996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Bearings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877031" y="4820873"/>
                <a:ext cx="8522526" cy="19389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492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The bearing of 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S </a:t>
                </a: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from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L is 050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˚</m:t>
                    </m:r>
                    <m:r>
                      <a:rPr kumimoji="0" lang="en-GB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cs typeface="+mn-cs"/>
                      </a:rPr>
                      <m:t>.</m:t>
                    </m:r>
                  </m:oMath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  <a:p>
                <a:pPr marL="0" marR="0" lvl="0" indent="0" algn="l" defTabSz="4492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The bearing of L </a:t>
                </a: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from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S </a:t>
                </a:r>
                <a:r>
                  <a:rPr kumimoji="0" lang="en-US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is </a:t>
                </a: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  <a:p>
                <a:pPr marL="0" marR="0" lvl="0" indent="0" algn="l" defTabSz="4492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We now simply add on the extra 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5</a:t>
                </a:r>
                <a:r>
                  <a:rPr kumimoji="0" lang="en-US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0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˚</m:t>
                    </m:r>
                    <m:r>
                      <a:rPr kumimoji="0" lang="en-GB" sz="2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/>
                        <a:cs typeface="+mn-cs"/>
                      </a:rPr>
                      <m:t> 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(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use alternate ‘Z’ angles)</a:t>
                </a:r>
              </a:p>
              <a:p>
                <a:pPr marL="0" marR="0" lvl="1" indent="0" algn="l" defTabSz="4492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Answer: Bearing of the lighthouse from the ship: </a:t>
                </a:r>
              </a:p>
              <a:p>
                <a:pPr marL="0" marR="0" lvl="1" indent="0" algn="l" defTabSz="4492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								18</a:t>
                </a:r>
                <a:r>
                  <a:rPr kumimoji="0" lang="en-US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0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˚</m:t>
                    </m:r>
                    <m:r>
                      <a:rPr kumimoji="0" lang="en-GB" sz="2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charset="0"/>
                        <a:ea typeface="Cambria Math" panose="02040503050406030204" pitchFamily="18" charset="0"/>
                        <a:cs typeface="+mn-cs"/>
                      </a:rPr>
                      <m:t>+</m:t>
                    </m:r>
                    <m:r>
                      <m:rPr>
                        <m:nor/>
                      </m:rPr>
                      <a:rPr kumimoji="0" lang="en-GB" sz="2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rPr>
                      <m:t>5</m:t>
                    </m:r>
                    <m:r>
                      <m:rPr>
                        <m:nor/>
                      </m:rPr>
                      <a:rPr kumimoji="0" lang="en-GB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rPr>
                      <m:t>0</m:t>
                    </m:r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˚</m:t>
                    </m:r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charset="0"/>
                        <a:cs typeface="+mn-cs"/>
                      </a:rPr>
                      <m:t>=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</a:t>
                </a:r>
                <a:r>
                  <a:rPr kumimoji="0" lang="en-US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230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˚</m:t>
                    </m:r>
                  </m:oMath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7031" y="4820873"/>
                <a:ext cx="8522526" cy="1938992"/>
              </a:xfrm>
              <a:prstGeom prst="rect">
                <a:avLst/>
              </a:prstGeom>
              <a:blipFill rotWithShape="1">
                <a:blip r:embed="rId5"/>
                <a:stretch>
                  <a:fillRect l="-1144" t="-2201" r="-215" b="-66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68" name="TextBox 15367"/>
          <p:cNvSpPr txBox="1"/>
          <p:nvPr/>
        </p:nvSpPr>
        <p:spPr>
          <a:xfrm>
            <a:off x="9717741" y="5755341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5382" name="TextBox 15381"/>
          <p:cNvSpPr txBox="1"/>
          <p:nvPr/>
        </p:nvSpPr>
        <p:spPr>
          <a:xfrm>
            <a:off x="5862427" y="3985101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383" name="TextBox 15382"/>
              <p:cNvSpPr txBox="1"/>
              <p:nvPr/>
            </p:nvSpPr>
            <p:spPr>
              <a:xfrm>
                <a:off x="6497331" y="5165252"/>
                <a:ext cx="29830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 180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˚</m:t>
                    </m:r>
                    <m:r>
                      <a:rPr kumimoji="0" lang="en-GB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/>
                        <a:cs typeface="+mn-cs"/>
                      </a:rPr>
                      <m:t> 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plus </a:t>
                </a:r>
                <a:r>
                  <a:rPr kumimoji="0" lang="is-I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…</a:t>
                </a: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15383" name="TextBox 153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7331" y="5165252"/>
                <a:ext cx="2983045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409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86" name="TextBox 15385"/>
          <p:cNvSpPr txBox="1"/>
          <p:nvPr/>
        </p:nvSpPr>
        <p:spPr>
          <a:xfrm>
            <a:off x="8104094" y="2868706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C7E3F2-FB87-4249-87DA-219CE22160E8}"/>
              </a:ext>
            </a:extLst>
          </p:cNvPr>
          <p:cNvSpPr txBox="1"/>
          <p:nvPr/>
        </p:nvSpPr>
        <p:spPr>
          <a:xfrm>
            <a:off x="2955277" y="4301454"/>
            <a:ext cx="23664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Solution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0" y="116632"/>
            <a:ext cx="22280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H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H2</a:t>
            </a:r>
          </a:p>
          <a:p>
            <a:pPr algn="ctr"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H2.1</a:t>
            </a:r>
            <a:endParaRPr lang="en-US" dirty="0">
              <a:solidFill>
                <a:prstClr val="black"/>
              </a:solidFill>
            </a:endParaRPr>
          </a:p>
        </p:txBody>
      </p:sp>
      <p:grpSp>
        <p:nvGrpSpPr>
          <p:cNvPr id="75" name="Group 74"/>
          <p:cNvGrpSpPr/>
          <p:nvPr/>
        </p:nvGrpSpPr>
        <p:grpSpPr>
          <a:xfrm>
            <a:off x="8000977" y="1893979"/>
            <a:ext cx="2125345" cy="3284855"/>
            <a:chOff x="0" y="0"/>
            <a:chExt cx="2125345" cy="3284855"/>
          </a:xfrm>
        </p:grpSpPr>
        <p:sp>
          <p:nvSpPr>
            <p:cNvPr id="76" name="TextBox 2"/>
            <p:cNvSpPr txBox="1"/>
            <p:nvPr/>
          </p:nvSpPr>
          <p:spPr>
            <a:xfrm>
              <a:off x="1772920" y="1671320"/>
              <a:ext cx="352425" cy="3835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MS PGothic"/>
                  <a:cs typeface="Times New Roman"/>
                </a:rPr>
                <a:t>S</a:t>
              </a: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endParaRPr>
            </a:p>
          </p:txBody>
        </p:sp>
        <p:grpSp>
          <p:nvGrpSpPr>
            <p:cNvPr id="77" name="Group 76"/>
            <p:cNvGrpSpPr/>
            <p:nvPr/>
          </p:nvGrpSpPr>
          <p:grpSpPr>
            <a:xfrm>
              <a:off x="0" y="0"/>
              <a:ext cx="2105025" cy="3284855"/>
              <a:chOff x="0" y="0"/>
              <a:chExt cx="2105025" cy="3284855"/>
            </a:xfrm>
          </p:grpSpPr>
          <p:cxnSp>
            <p:nvCxnSpPr>
              <p:cNvPr id="78" name="Straight Connector 77"/>
              <p:cNvCxnSpPr/>
              <p:nvPr/>
            </p:nvCxnSpPr>
            <p:spPr>
              <a:xfrm>
                <a:off x="1772920" y="1854200"/>
                <a:ext cx="0" cy="1430655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80" name="Group 79"/>
              <p:cNvGrpSpPr/>
              <p:nvPr/>
            </p:nvGrpSpPr>
            <p:grpSpPr>
              <a:xfrm>
                <a:off x="0" y="0"/>
                <a:ext cx="2105025" cy="2974340"/>
                <a:chOff x="0" y="0"/>
                <a:chExt cx="2105025" cy="2974340"/>
              </a:xfrm>
            </p:grpSpPr>
            <p:cxnSp>
              <p:nvCxnSpPr>
                <p:cNvPr id="82" name="Straight Arrow Connector 81"/>
                <p:cNvCxnSpPr/>
                <p:nvPr/>
              </p:nvCxnSpPr>
              <p:spPr bwMode="auto">
                <a:xfrm flipH="1" flipV="1">
                  <a:off x="438150" y="1076325"/>
                  <a:ext cx="19050" cy="1512570"/>
                </a:xfrm>
                <a:prstGeom prst="straightConnector1">
                  <a:avLst/>
                </a:prstGeom>
                <a:solidFill>
                  <a:srgbClr val="00B8FF"/>
                </a:solidFill>
                <a:ln w="317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 w="lg" len="lg"/>
                </a:ln>
                <a:effectLst/>
              </p:spPr>
            </p:cxnSp>
            <p:sp>
              <p:nvSpPr>
                <p:cNvPr id="83" name="TextBox 4"/>
                <p:cNvSpPr txBox="1"/>
                <p:nvPr/>
              </p:nvSpPr>
              <p:spPr>
                <a:xfrm>
                  <a:off x="295275" y="2590800"/>
                  <a:ext cx="324485" cy="38354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449263" rtl="0" eaLnBrk="0" fontAlgn="base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ea typeface="MS PGothic"/>
                      <a:cs typeface="+mn-cs"/>
                    </a:rPr>
                    <a:t>L</a:t>
                  </a:r>
                  <a:endParaRPr kumimoji="0" lang="en-GB" sz="1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/>
                    <a:ea typeface="Times New Roman"/>
                    <a:cs typeface="+mn-cs"/>
                  </a:endParaRPr>
                </a:p>
              </p:txBody>
            </p:sp>
            <p:cxnSp>
              <p:nvCxnSpPr>
                <p:cNvPr id="84" name="Straight Arrow Connector 83"/>
                <p:cNvCxnSpPr/>
                <p:nvPr/>
              </p:nvCxnSpPr>
              <p:spPr bwMode="auto">
                <a:xfrm flipV="1">
                  <a:off x="457200" y="1876425"/>
                  <a:ext cx="1348105" cy="716280"/>
                </a:xfrm>
                <a:prstGeom prst="straightConnector1">
                  <a:avLst/>
                </a:prstGeom>
                <a:solidFill>
                  <a:srgbClr val="00B8FF"/>
                </a:solidFill>
                <a:ln w="317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 w="lg" len="lg"/>
                </a:ln>
                <a:effectLst/>
              </p:spPr>
            </p:cxnSp>
            <p:cxnSp>
              <p:nvCxnSpPr>
                <p:cNvPr id="85" name="Straight Arrow Connector 84"/>
                <p:cNvCxnSpPr/>
                <p:nvPr/>
              </p:nvCxnSpPr>
              <p:spPr bwMode="auto">
                <a:xfrm flipH="1" flipV="1">
                  <a:off x="1762125" y="381000"/>
                  <a:ext cx="19050" cy="1512570"/>
                </a:xfrm>
                <a:prstGeom prst="straightConnector1">
                  <a:avLst/>
                </a:prstGeom>
                <a:solidFill>
                  <a:srgbClr val="00B8FF"/>
                </a:solidFill>
                <a:ln w="317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 w="lg" len="lg"/>
                </a:ln>
                <a:effectLst/>
              </p:spPr>
            </p:cxnSp>
            <p:sp>
              <p:nvSpPr>
                <p:cNvPr id="86" name="TextBox 10"/>
                <p:cNvSpPr txBox="1"/>
                <p:nvPr/>
              </p:nvSpPr>
              <p:spPr>
                <a:xfrm>
                  <a:off x="247650" y="723900"/>
                  <a:ext cx="366395" cy="38354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449263" rtl="0" eaLnBrk="0" fontAlgn="base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ea typeface="MS PGothic"/>
                      <a:cs typeface="Times New Roman"/>
                    </a:rPr>
                    <a:t>N</a:t>
                  </a:r>
                  <a:endParaRPr kumimoji="0" lang="en-GB" sz="1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/>
                    <a:ea typeface="Times New Roman"/>
                    <a:cs typeface="+mn-cs"/>
                  </a:endParaRPr>
                </a:p>
              </p:txBody>
            </p:sp>
            <p:sp>
              <p:nvSpPr>
                <p:cNvPr id="87" name="Arc 86"/>
                <p:cNvSpPr/>
                <p:nvPr/>
              </p:nvSpPr>
              <p:spPr bwMode="auto">
                <a:xfrm>
                  <a:off x="0" y="1876425"/>
                  <a:ext cx="914400" cy="914400"/>
                </a:xfrm>
                <a:prstGeom prst="arc">
                  <a:avLst/>
                </a:prstGeom>
                <a:no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49263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88" name="TextBox 15"/>
                <p:cNvSpPr txBox="1"/>
                <p:nvPr/>
              </p:nvSpPr>
              <p:spPr>
                <a:xfrm>
                  <a:off x="1581150" y="0"/>
                  <a:ext cx="366395" cy="38354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449263" rtl="0" eaLnBrk="0" fontAlgn="base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ea typeface="MS PGothic"/>
                      <a:cs typeface="Times New Roman"/>
                    </a:rPr>
                    <a:t>N</a:t>
                  </a:r>
                  <a:endParaRPr kumimoji="0" lang="en-GB" sz="1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/>
                    <a:ea typeface="Times New Roman"/>
                    <a:cs typeface="+mn-cs"/>
                  </a:endParaRPr>
                </a:p>
              </p:txBody>
            </p:sp>
            <p:sp>
              <p:nvSpPr>
                <p:cNvPr id="89" name="Arc 88"/>
                <p:cNvSpPr/>
                <p:nvPr/>
              </p:nvSpPr>
              <p:spPr bwMode="auto">
                <a:xfrm rot="9601250">
                  <a:off x="1190625" y="1562100"/>
                  <a:ext cx="914400" cy="914400"/>
                </a:xfrm>
                <a:prstGeom prst="arc">
                  <a:avLst/>
                </a:prstGeom>
                <a:no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49263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90" name="TextBox 15384"/>
                    <p:cNvSpPr txBox="1"/>
                    <p:nvPr/>
                  </p:nvSpPr>
                  <p:spPr>
                    <a:xfrm>
                      <a:off x="1314450" y="2028825"/>
                      <a:ext cx="561340" cy="38925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marL="0" marR="0" lvl="0" indent="0" algn="l" defTabSz="449263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MS PGothic"/>
                          <a:cs typeface="Times New Roman"/>
                        </a:rPr>
                        <a:t>50</a:t>
                      </a:r>
                      <a14:m>
                        <m:oMath xmlns:m="http://schemas.openxmlformats.org/officeDocument/2006/math">
                          <m:r>
                            <a:rPr kumimoji="0" lang="it-IT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Cambria Math"/>
                            </a:rPr>
                            <m:t>°</m:t>
                          </m:r>
                        </m:oMath>
                      </a14:m>
                      <a:endParaRPr kumimoji="0" lang="en-GB" sz="1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  <a:cs typeface="+mn-cs"/>
                      </a:endParaRPr>
                    </a:p>
                  </p:txBody>
                </p:sp>
              </mc:Choice>
              <mc:Fallback xmlns="">
                <p:sp>
                  <p:nvSpPr>
                    <p:cNvPr id="90" name="TextBox 15384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314450" y="2028825"/>
                      <a:ext cx="561340" cy="389255"/>
                    </a:xfrm>
                    <a:prstGeom prst="rect">
                      <a:avLst/>
                    </a:prstGeom>
                    <a:blipFill rotWithShape="1">
                      <a:blip r:embed="rId8"/>
                      <a:stretch>
                        <a:fillRect l="-10870" t="-7937" b="-31746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GB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91" name="TextBox 13"/>
                    <p:cNvSpPr txBox="1"/>
                    <p:nvPr/>
                  </p:nvSpPr>
                  <p:spPr>
                    <a:xfrm>
                      <a:off x="438150" y="2028825"/>
                      <a:ext cx="561340" cy="38925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marL="0" marR="0" lvl="0" indent="0" algn="l" defTabSz="449263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MS PGothic"/>
                          <a:cs typeface="Times New Roman"/>
                        </a:rPr>
                        <a:t>50</a:t>
                      </a:r>
                      <a14:m>
                        <m:oMath xmlns:m="http://schemas.openxmlformats.org/officeDocument/2006/math">
                          <m:r>
                            <a:rPr kumimoji="0" lang="it-IT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Cambria Math"/>
                            </a:rPr>
                            <m:t>°</m:t>
                          </m:r>
                        </m:oMath>
                      </a14:m>
                      <a:endParaRPr kumimoji="0" lang="en-GB" sz="1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  <a:cs typeface="+mn-cs"/>
                      </a:endParaRPr>
                    </a:p>
                  </p:txBody>
                </p:sp>
              </mc:Choice>
              <mc:Fallback xmlns="">
                <p:sp>
                  <p:nvSpPr>
                    <p:cNvPr id="91" name="TextBox 13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38150" y="2028825"/>
                      <a:ext cx="561340" cy="389255"/>
                    </a:xfrm>
                    <a:prstGeom prst="rect">
                      <a:avLst/>
                    </a:prstGeom>
                    <a:blipFill rotWithShape="1">
                      <a:blip r:embed="rId9"/>
                      <a:stretch>
                        <a:fillRect l="-10870" t="-7937" b="-31746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GB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</p:grpSp>
      <p:sp>
        <p:nvSpPr>
          <p:cNvPr id="30" name="Freeform 29"/>
          <p:cNvSpPr/>
          <p:nvPr/>
        </p:nvSpPr>
        <p:spPr>
          <a:xfrm>
            <a:off x="9782152" y="3051965"/>
            <a:ext cx="619760" cy="1288415"/>
          </a:xfrm>
          <a:custGeom>
            <a:avLst/>
            <a:gdLst>
              <a:gd name="connsiteX0" fmla="*/ 0 w 466728"/>
              <a:gd name="connsiteY0" fmla="*/ 0 h 933450"/>
              <a:gd name="connsiteX1" fmla="*/ 466725 w 466728"/>
              <a:gd name="connsiteY1" fmla="*/ 504825 h 933450"/>
              <a:gd name="connsiteX2" fmla="*/ 6350 w 466728"/>
              <a:gd name="connsiteY2" fmla="*/ 933450 h 933450"/>
              <a:gd name="connsiteX0" fmla="*/ 0 w 466731"/>
              <a:gd name="connsiteY0" fmla="*/ 0 h 933450"/>
              <a:gd name="connsiteX1" fmla="*/ 466728 w 466731"/>
              <a:gd name="connsiteY1" fmla="*/ 463550 h 933450"/>
              <a:gd name="connsiteX2" fmla="*/ 6350 w 466731"/>
              <a:gd name="connsiteY2" fmla="*/ 933450 h 933450"/>
              <a:gd name="connsiteX0" fmla="*/ 0 w 466731"/>
              <a:gd name="connsiteY0" fmla="*/ 0 h 933450"/>
              <a:gd name="connsiteX1" fmla="*/ 466728 w 466731"/>
              <a:gd name="connsiteY1" fmla="*/ 463550 h 933450"/>
              <a:gd name="connsiteX2" fmla="*/ 6350 w 466731"/>
              <a:gd name="connsiteY2" fmla="*/ 933450 h 933450"/>
              <a:gd name="connsiteX0" fmla="*/ 0 w 466735"/>
              <a:gd name="connsiteY0" fmla="*/ 0 h 933450"/>
              <a:gd name="connsiteX1" fmla="*/ 466728 w 466735"/>
              <a:gd name="connsiteY1" fmla="*/ 463550 h 933450"/>
              <a:gd name="connsiteX2" fmla="*/ 6350 w 466735"/>
              <a:gd name="connsiteY2" fmla="*/ 933450 h 933450"/>
              <a:gd name="connsiteX0" fmla="*/ 0 w 466735"/>
              <a:gd name="connsiteY0" fmla="*/ 0 h 933450"/>
              <a:gd name="connsiteX1" fmla="*/ 466728 w 466735"/>
              <a:gd name="connsiteY1" fmla="*/ 463550 h 933450"/>
              <a:gd name="connsiteX2" fmla="*/ 6350 w 466735"/>
              <a:gd name="connsiteY2" fmla="*/ 933450 h 933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66735" h="933450">
                <a:moveTo>
                  <a:pt x="0" y="0"/>
                </a:moveTo>
                <a:cubicBezTo>
                  <a:pt x="350320" y="66675"/>
                  <a:pt x="465670" y="307975"/>
                  <a:pt x="466728" y="463550"/>
                </a:cubicBezTo>
                <a:cubicBezTo>
                  <a:pt x="467786" y="619125"/>
                  <a:pt x="364071" y="914400"/>
                  <a:pt x="6350" y="93345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192523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82" grpId="0"/>
      <p:bldP spid="15383" grpId="0"/>
      <p:bldP spid="4" grpId="0"/>
      <p:bldP spid="30" grpId="0" animBg="1"/>
    </p:bldLst>
  </p:timing>
</p:sld>
</file>

<file path=ppt/theme/theme1.xml><?xml version="1.0" encoding="utf-8"?>
<a:theme xmlns:a="http://schemas.openxmlformats.org/drawingml/2006/main" name="Alapértelmezett terv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Alapértelmezett terv">
      <a:majorFont>
        <a:latin typeface="Arial"/>
        <a:ea typeface="ＭＳ Ｐゴシック"/>
        <a:cs typeface=""/>
      </a:majorFont>
      <a:minorFont>
        <a:latin typeface="Calibri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00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Alapértelmezett terv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Alapértelmezett terv">
      <a:majorFont>
        <a:latin typeface="Arial"/>
        <a:ea typeface="ＭＳ Ｐゴシック"/>
        <a:cs typeface=""/>
      </a:majorFont>
      <a:minorFont>
        <a:latin typeface="Calibri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00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Alapértelmezett terv">
  <a:themeElements>
    <a:clrScheme name="Custom 2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C00000"/>
      </a:hlink>
      <a:folHlink>
        <a:srgbClr val="C00000"/>
      </a:folHlink>
    </a:clrScheme>
    <a:fontScheme name="Alapértelmezett terv">
      <a:majorFont>
        <a:latin typeface="Arial"/>
        <a:ea typeface="ＭＳ Ｐゴシック"/>
        <a:cs typeface=""/>
      </a:majorFont>
      <a:minorFont>
        <a:latin typeface="Calibri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00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242D3088D216458E0212DCF115C968" ma:contentTypeVersion="13" ma:contentTypeDescription="Create a new document." ma:contentTypeScope="" ma:versionID="dec315d4ad1de463c9cd8d1883a63030">
  <xsd:schema xmlns:xsd="http://www.w3.org/2001/XMLSchema" xmlns:xs="http://www.w3.org/2001/XMLSchema" xmlns:p="http://schemas.microsoft.com/office/2006/metadata/properties" xmlns:ns3="9ee75292-5076-4fcc-bc52-dcc754448144" xmlns:ns4="f7b00057-f5aa-46f4-8410-da255f325540" targetNamespace="http://schemas.microsoft.com/office/2006/metadata/properties" ma:root="true" ma:fieldsID="dd1e531ce6b01eaefd4a7de6ab057d9e" ns3:_="" ns4:_="">
    <xsd:import namespace="9ee75292-5076-4fcc-bc52-dcc754448144"/>
    <xsd:import namespace="f7b00057-f5aa-46f4-8410-da255f325540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DateTaken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e75292-5076-4fcc-bc52-dcc75444814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b00057-f5aa-46f4-8410-da255f3255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243552F-E41D-424C-8547-11ECC67B9BE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0D26DF9-5106-4408-AEB8-21B8AFA51FB3}">
  <ds:schemaRefs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f7b00057-f5aa-46f4-8410-da255f325540"/>
    <ds:schemaRef ds:uri="http://schemas.microsoft.com/office/2006/documentManagement/types"/>
    <ds:schemaRef ds:uri="9ee75292-5076-4fcc-bc52-dcc754448144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6BE0993-3E8D-4AAE-A529-3CB4C627C3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ee75292-5076-4fcc-bc52-dcc754448144"/>
    <ds:schemaRef ds:uri="f7b00057-f5aa-46f4-8410-da255f3255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14871</TotalTime>
  <Words>4809</Words>
  <Application>Microsoft Office PowerPoint</Application>
  <PresentationFormat>Widescreen</PresentationFormat>
  <Paragraphs>674</Paragraphs>
  <Slides>49</Slides>
  <Notes>44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49</vt:i4>
      </vt:variant>
    </vt:vector>
  </HeadingPairs>
  <TitlesOfParts>
    <vt:vector size="59" baseType="lpstr">
      <vt:lpstr>MS PGothic</vt:lpstr>
      <vt:lpstr>MS PGothic</vt:lpstr>
      <vt:lpstr>Arial</vt:lpstr>
      <vt:lpstr>Calibri</vt:lpstr>
      <vt:lpstr>Cambria Math</vt:lpstr>
      <vt:lpstr>Times</vt:lpstr>
      <vt:lpstr>Times New Roman</vt:lpstr>
      <vt:lpstr>Alapértelmezett terv</vt:lpstr>
      <vt:lpstr>1_Alapértelmezett terv</vt:lpstr>
      <vt:lpstr>2_Alapértelmezett terv</vt:lpstr>
      <vt:lpstr>TSST Strand H UNIT H2: Angles, Circles and Tangents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Unit1</dc:title>
  <dc:creator>a</dc:creator>
  <cp:lastModifiedBy>Russell Geach</cp:lastModifiedBy>
  <cp:revision>664</cp:revision>
  <cp:lastPrinted>2016-10-17T08:47:54Z</cp:lastPrinted>
  <dcterms:created xsi:type="dcterms:W3CDTF">2012-10-10T19:07:13Z</dcterms:created>
  <dcterms:modified xsi:type="dcterms:W3CDTF">2021-01-29T09:39:40Z</dcterms:modified>
</cp:coreProperties>
</file>