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4916" r:id="rId5"/>
  </p:sldMasterIdLst>
  <p:notesMasterIdLst>
    <p:notesMasterId r:id="rId42"/>
  </p:notesMasterIdLst>
  <p:handoutMasterIdLst>
    <p:handoutMasterId r:id="rId43"/>
  </p:handoutMasterIdLst>
  <p:sldIdLst>
    <p:sldId id="355" r:id="rId6"/>
    <p:sldId id="283" r:id="rId7"/>
    <p:sldId id="356" r:id="rId8"/>
    <p:sldId id="429" r:id="rId9"/>
    <p:sldId id="430" r:id="rId10"/>
    <p:sldId id="431" r:id="rId11"/>
    <p:sldId id="432" r:id="rId12"/>
    <p:sldId id="433" r:id="rId13"/>
    <p:sldId id="434" r:id="rId14"/>
    <p:sldId id="435" r:id="rId15"/>
    <p:sldId id="436" r:id="rId16"/>
    <p:sldId id="437" r:id="rId17"/>
    <p:sldId id="465" r:id="rId18"/>
    <p:sldId id="438" r:id="rId19"/>
    <p:sldId id="439" r:id="rId20"/>
    <p:sldId id="440" r:id="rId21"/>
    <p:sldId id="441" r:id="rId22"/>
    <p:sldId id="442" r:id="rId23"/>
    <p:sldId id="443" r:id="rId24"/>
    <p:sldId id="444" r:id="rId25"/>
    <p:sldId id="445" r:id="rId26"/>
    <p:sldId id="446" r:id="rId27"/>
    <p:sldId id="447" r:id="rId28"/>
    <p:sldId id="448" r:id="rId29"/>
    <p:sldId id="452" r:id="rId30"/>
    <p:sldId id="451" r:id="rId31"/>
    <p:sldId id="454" r:id="rId32"/>
    <p:sldId id="455" r:id="rId33"/>
    <p:sldId id="457" r:id="rId34"/>
    <p:sldId id="458" r:id="rId35"/>
    <p:sldId id="459" r:id="rId36"/>
    <p:sldId id="460" r:id="rId37"/>
    <p:sldId id="461" r:id="rId38"/>
    <p:sldId id="462" r:id="rId39"/>
    <p:sldId id="464" r:id="rId40"/>
    <p:sldId id="466" r:id="rId41"/>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ville Davies" initials="ND" lastIdx="3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p:cViewPr varScale="1">
        <p:scale>
          <a:sx n="65" d="100"/>
          <a:sy n="65" d="100"/>
        </p:scale>
        <p:origin x="834" y="72"/>
      </p:cViewPr>
      <p:guideLst>
        <p:guide orient="horz" pos="2160"/>
        <p:guide pos="384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1/29/2021</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13342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10035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1101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1733885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432323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47775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07745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547695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3224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70141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306320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562643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276089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9404201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006187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644454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61033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198297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8125657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461837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135859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929212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492450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072006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4671316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6017840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434605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731974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812535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081283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224860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84285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952647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2382534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1288077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67020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85204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901957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70184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13016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56618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178031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262381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3277367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83467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1729433644"/>
      </p:ext>
    </p:extLst>
  </p:cSld>
  <p:clrMap bg1="lt1" tx1="dk1" bg2="lt2" tx2="dk2" accent1="accent1" accent2="accent2" accent3="accent3" accent4="accent4" accent5="accent5" accent6="accent6" hlink="hlink" folHlink="folHlink"/>
  <p:sldLayoutIdLst>
    <p:sldLayoutId id="2147484917" r:id="rId1"/>
    <p:sldLayoutId id="2147484918" r:id="rId2"/>
    <p:sldLayoutId id="2147484919" r:id="rId3"/>
    <p:sldLayoutId id="2147484920" r:id="rId4"/>
    <p:sldLayoutId id="2147484921" r:id="rId5"/>
    <p:sldLayoutId id="2147484922" r:id="rId6"/>
    <p:sldLayoutId id="2147484923" r:id="rId7"/>
    <p:sldLayoutId id="2147484924" r:id="rId8"/>
    <p:sldLayoutId id="2147484925" r:id="rId9"/>
    <p:sldLayoutId id="2147484926" r:id="rId10"/>
    <p:sldLayoutId id="2147484927" r:id="rId11"/>
    <p:sldLayoutId id="2147484928"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hyperlink" Target="http://szalonta.hu/ske/text/H4/skeh4s1.html"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hyperlink" Target="http://szalonta.hu/ske/text/H4/skeh4s2.html"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5301208"/>
            <a:ext cx="11593288" cy="1325563"/>
          </a:xfrm>
        </p:spPr>
        <p:txBody>
          <a:bodyPr/>
          <a:lstStyle/>
          <a:p>
            <a:pPr>
              <a:spcBef>
                <a:spcPts val="600"/>
              </a:spcBef>
              <a:spcAft>
                <a:spcPts val="1200"/>
              </a:spcAft>
            </a:pPr>
            <a:r>
              <a:rPr lang="en-GB" sz="3600" b="1" dirty="0" smtClean="0"/>
              <a:t>TSST Strand H</a:t>
            </a:r>
            <a:r>
              <a:rPr lang="en-GB" sz="3600" dirty="0"/>
              <a:t/>
            </a:r>
            <a:br>
              <a:rPr lang="en-GB" sz="3600" dirty="0"/>
            </a:br>
            <a:r>
              <a:rPr lang="en-GB" sz="3600" b="1" dirty="0" smtClean="0"/>
              <a:t>UNIT H4: </a:t>
            </a:r>
            <a:r>
              <a:rPr lang="en-GB" sz="3600" b="1" dirty="0"/>
              <a:t>Congruence and Similarity</a:t>
            </a:r>
          </a:p>
        </p:txBody>
      </p:sp>
    </p:spTree>
    <p:extLst>
      <p:ext uri="{BB962C8B-B14F-4D97-AF65-F5344CB8AC3E}">
        <p14:creationId xmlns:p14="http://schemas.microsoft.com/office/powerpoint/2010/main" val="36892715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39063"/>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377457" y="1108560"/>
            <a:ext cx="9018377"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a:r>
              <a:rPr lang="en-GB" sz="2400" dirty="0">
                <a:solidFill>
                  <a:srgbClr val="FF0000"/>
                </a:solidFill>
              </a:rPr>
              <a:t>Triangle JKL </a:t>
            </a:r>
            <a:r>
              <a:rPr lang="en-GB" sz="2400" dirty="0" smtClean="0">
                <a:solidFill>
                  <a:srgbClr val="FF0000"/>
                </a:solidFill>
              </a:rPr>
              <a:t>is not congruent </a:t>
            </a:r>
            <a:r>
              <a:rPr lang="en-GB" sz="2400" dirty="0">
                <a:solidFill>
                  <a:srgbClr val="FF0000"/>
                </a:solidFill>
              </a:rPr>
              <a:t>to triangle </a:t>
            </a:r>
            <a:r>
              <a:rPr lang="en-GB" sz="2400" dirty="0" smtClean="0">
                <a:solidFill>
                  <a:srgbClr val="FF0000"/>
                </a:solidFill>
              </a:rPr>
              <a:t>ABC because </a:t>
            </a:r>
            <a:r>
              <a:rPr lang="en-GB" sz="2400" dirty="0">
                <a:solidFill>
                  <a:srgbClr val="FF0000"/>
                </a:solidFill>
              </a:rPr>
              <a:t>two sides are known and match in lengths but the </a:t>
            </a:r>
            <a:r>
              <a:rPr lang="en-GB" sz="2400" dirty="0" smtClean="0">
                <a:solidFill>
                  <a:srgbClr val="FF0000"/>
                </a:solidFill>
              </a:rPr>
              <a:t>angle </a:t>
            </a:r>
            <a:r>
              <a:rPr lang="en-GB" sz="2400" i="1" dirty="0" smtClean="0">
                <a:solidFill>
                  <a:srgbClr val="FF0000"/>
                </a:solidFill>
              </a:rPr>
              <a:t>between </a:t>
            </a:r>
            <a:r>
              <a:rPr lang="en-GB" sz="2400" i="1" dirty="0">
                <a:solidFill>
                  <a:srgbClr val="FF0000"/>
                </a:solidFill>
              </a:rPr>
              <a:t>them </a:t>
            </a:r>
            <a:r>
              <a:rPr lang="en-GB" sz="2400" dirty="0">
                <a:solidFill>
                  <a:srgbClr val="FF0000"/>
                </a:solidFill>
              </a:rPr>
              <a:t>is unknown.</a:t>
            </a:r>
          </a:p>
        </p:txBody>
      </p:sp>
      <p:sp>
        <p:nvSpPr>
          <p:cNvPr id="4" name="Rectangle 3"/>
          <p:cNvSpPr/>
          <p:nvPr/>
        </p:nvSpPr>
        <p:spPr>
          <a:xfrm>
            <a:off x="2377457" y="646895"/>
            <a:ext cx="3256020" cy="461665"/>
          </a:xfrm>
          <a:prstGeom prst="rect">
            <a:avLst/>
          </a:prstGeom>
        </p:spPr>
        <p:txBody>
          <a:bodyPr wrap="none">
            <a:spAutoFit/>
          </a:bodyPr>
          <a:lstStyle/>
          <a:p>
            <a:r>
              <a:rPr lang="en-GB" sz="2400" b="1" dirty="0"/>
              <a:t>Solution (continued) </a:t>
            </a:r>
          </a:p>
        </p:txBody>
      </p:sp>
      <p:pic>
        <p:nvPicPr>
          <p:cNvPr id="5" name="Picture 4"/>
          <p:cNvPicPr>
            <a:picLocks noChangeAspect="1"/>
          </p:cNvPicPr>
          <p:nvPr/>
        </p:nvPicPr>
        <p:blipFill>
          <a:blip r:embed="rId4"/>
          <a:stretch>
            <a:fillRect/>
          </a:stretch>
        </p:blipFill>
        <p:spPr>
          <a:xfrm>
            <a:off x="3287688" y="2780928"/>
            <a:ext cx="2972215" cy="2676899"/>
          </a:xfrm>
          <a:prstGeom prst="rect">
            <a:avLst/>
          </a:prstGeom>
        </p:spPr>
      </p:pic>
      <p:pic>
        <p:nvPicPr>
          <p:cNvPr id="2" name="Picture 1"/>
          <p:cNvPicPr>
            <a:picLocks noChangeAspect="1"/>
          </p:cNvPicPr>
          <p:nvPr/>
        </p:nvPicPr>
        <p:blipFill rotWithShape="1">
          <a:blip r:embed="rId5"/>
          <a:srcRect l="60086" t="51460"/>
          <a:stretch/>
        </p:blipFill>
        <p:spPr>
          <a:xfrm>
            <a:off x="7527303" y="2808383"/>
            <a:ext cx="2838422" cy="2649443"/>
          </a:xfrm>
          <a:prstGeom prst="rect">
            <a:avLst/>
          </a:prstGeom>
        </p:spPr>
      </p:pic>
    </p:spTree>
    <p:extLst>
      <p:ext uri="{BB962C8B-B14F-4D97-AF65-F5344CB8AC3E}">
        <p14:creationId xmlns:p14="http://schemas.microsoft.com/office/powerpoint/2010/main" val="17545384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smtClean="0"/>
              <a:t>Section H4.1: </a:t>
            </a:r>
            <a:r>
              <a:rPr lang="en-US" altLang="en-US" sz="2800" b="1" dirty="0"/>
              <a:t>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5120" y="124814"/>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334500" y="1659046"/>
            <a:ext cx="585232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Identify the triangles which are congruent</a:t>
            </a:r>
          </a:p>
          <a:p>
            <a:r>
              <a:rPr lang="en-GB" sz="2400" dirty="0"/>
              <a:t>and give the reasons why.</a:t>
            </a:r>
          </a:p>
        </p:txBody>
      </p:sp>
      <p:pic>
        <p:nvPicPr>
          <p:cNvPr id="3" name="Picture 2"/>
          <p:cNvPicPr>
            <a:picLocks noChangeAspect="1"/>
          </p:cNvPicPr>
          <p:nvPr/>
        </p:nvPicPr>
        <p:blipFill>
          <a:blip r:embed="rId4"/>
          <a:stretch>
            <a:fillRect/>
          </a:stretch>
        </p:blipFill>
        <p:spPr>
          <a:xfrm>
            <a:off x="2320328" y="3115151"/>
            <a:ext cx="2706532" cy="2992314"/>
          </a:xfrm>
          <a:prstGeom prst="rect">
            <a:avLst/>
          </a:prstGeom>
        </p:spPr>
      </p:pic>
      <p:pic>
        <p:nvPicPr>
          <p:cNvPr id="6" name="Picture 5"/>
          <p:cNvPicPr>
            <a:picLocks noChangeAspect="1"/>
          </p:cNvPicPr>
          <p:nvPr/>
        </p:nvPicPr>
        <p:blipFill>
          <a:blip r:embed="rId5"/>
          <a:stretch>
            <a:fillRect/>
          </a:stretch>
        </p:blipFill>
        <p:spPr>
          <a:xfrm>
            <a:off x="5384624" y="3409338"/>
            <a:ext cx="2762622" cy="2403939"/>
          </a:xfrm>
          <a:prstGeom prst="rect">
            <a:avLst/>
          </a:prstGeom>
        </p:spPr>
      </p:pic>
      <p:pic>
        <p:nvPicPr>
          <p:cNvPr id="9" name="Picture 8"/>
          <p:cNvPicPr>
            <a:picLocks noChangeAspect="1"/>
          </p:cNvPicPr>
          <p:nvPr/>
        </p:nvPicPr>
        <p:blipFill>
          <a:blip r:embed="rId6"/>
          <a:stretch>
            <a:fillRect/>
          </a:stretch>
        </p:blipFill>
        <p:spPr>
          <a:xfrm>
            <a:off x="8569404" y="4311672"/>
            <a:ext cx="3117042" cy="2455368"/>
          </a:xfrm>
          <a:prstGeom prst="rect">
            <a:avLst/>
          </a:prstGeom>
        </p:spPr>
      </p:pic>
      <p:pic>
        <p:nvPicPr>
          <p:cNvPr id="10" name="Picture 9"/>
          <p:cNvPicPr>
            <a:picLocks noChangeAspect="1"/>
          </p:cNvPicPr>
          <p:nvPr/>
        </p:nvPicPr>
        <p:blipFill>
          <a:blip r:embed="rId7"/>
          <a:stretch>
            <a:fillRect/>
          </a:stretch>
        </p:blipFill>
        <p:spPr>
          <a:xfrm>
            <a:off x="8569404" y="1604999"/>
            <a:ext cx="2783180" cy="2509553"/>
          </a:xfrm>
          <a:prstGeom prst="rect">
            <a:avLst/>
          </a:prstGeom>
        </p:spPr>
      </p:pic>
      <p:sp>
        <p:nvSpPr>
          <p:cNvPr id="14" name="Rectangle 13"/>
          <p:cNvSpPr/>
          <p:nvPr/>
        </p:nvSpPr>
        <p:spPr>
          <a:xfrm>
            <a:off x="2211947" y="624696"/>
            <a:ext cx="9555040" cy="830997"/>
          </a:xfrm>
          <a:prstGeom prst="rect">
            <a:avLst/>
          </a:prstGeom>
        </p:spPr>
        <p:txBody>
          <a:bodyPr wrap="square">
            <a:spAutoFit/>
          </a:bodyPr>
          <a:lstStyle/>
          <a:p>
            <a:r>
              <a:rPr lang="en-US" altLang="en-US" sz="2400" dirty="0">
                <a:solidFill>
                  <a:srgbClr val="FF0000"/>
                </a:solidFill>
              </a:rPr>
              <a:t>Here are some questions to check your progress; there are more practice questions if needed.</a:t>
            </a:r>
          </a:p>
        </p:txBody>
      </p:sp>
    </p:spTree>
    <p:extLst>
      <p:ext uri="{BB962C8B-B14F-4D97-AF65-F5344CB8AC3E}">
        <p14:creationId xmlns:p14="http://schemas.microsoft.com/office/powerpoint/2010/main" val="1876505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smtClean="0"/>
              <a:t>Section H4.1: </a:t>
            </a:r>
            <a:r>
              <a:rPr lang="en-US" altLang="en-US" sz="2800" b="1" dirty="0"/>
              <a:t>Fitness Check</a:t>
            </a:r>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504837" y="1455141"/>
            <a:ext cx="585232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solidFill>
                  <a:srgbClr val="FF0000"/>
                </a:solidFill>
              </a:rPr>
              <a:t>ABC and DEF (</a:t>
            </a:r>
            <a:r>
              <a:rPr lang="en-GB" sz="2400" b="1" dirty="0">
                <a:solidFill>
                  <a:srgbClr val="FF0000"/>
                </a:solidFill>
              </a:rPr>
              <a:t>SSS</a:t>
            </a:r>
            <a:r>
              <a:rPr lang="en-GB" sz="2400" dirty="0">
                <a:solidFill>
                  <a:srgbClr val="FF0000"/>
                </a:solidFill>
              </a:rPr>
              <a:t>); </a:t>
            </a:r>
          </a:p>
          <a:p>
            <a:endParaRPr lang="en-GB" sz="2400" dirty="0">
              <a:solidFill>
                <a:srgbClr val="FF0000"/>
              </a:solidFill>
            </a:endParaRPr>
          </a:p>
          <a:p>
            <a:r>
              <a:rPr lang="en-GB" sz="2400" dirty="0">
                <a:solidFill>
                  <a:srgbClr val="FF0000"/>
                </a:solidFill>
              </a:rPr>
              <a:t>JKL and GHI (</a:t>
            </a:r>
            <a:r>
              <a:rPr lang="en-GB" sz="2400" b="1" dirty="0">
                <a:solidFill>
                  <a:srgbClr val="FF0000"/>
                </a:solidFill>
              </a:rPr>
              <a:t>SAS</a:t>
            </a:r>
            <a:r>
              <a:rPr lang="en-GB" sz="2400" dirty="0">
                <a:solidFill>
                  <a:srgbClr val="FF0000"/>
                </a:solidFill>
              </a:rPr>
              <a:t>)</a:t>
            </a:r>
          </a:p>
        </p:txBody>
      </p:sp>
      <p:sp>
        <p:nvSpPr>
          <p:cNvPr id="4" name="Rectangle 3"/>
          <p:cNvSpPr/>
          <p:nvPr/>
        </p:nvSpPr>
        <p:spPr>
          <a:xfrm>
            <a:off x="2261028" y="719068"/>
            <a:ext cx="1412566" cy="461665"/>
          </a:xfrm>
          <a:prstGeom prst="rect">
            <a:avLst/>
          </a:prstGeom>
        </p:spPr>
        <p:txBody>
          <a:bodyPr wrap="none">
            <a:spAutoFit/>
          </a:bodyPr>
          <a:lstStyle/>
          <a:p>
            <a:r>
              <a:rPr lang="en-GB" sz="2400" b="1" dirty="0"/>
              <a:t>Solution</a:t>
            </a:r>
          </a:p>
        </p:txBody>
      </p:sp>
      <p:pic>
        <p:nvPicPr>
          <p:cNvPr id="3" name="Picture 2"/>
          <p:cNvPicPr>
            <a:picLocks noChangeAspect="1"/>
          </p:cNvPicPr>
          <p:nvPr/>
        </p:nvPicPr>
        <p:blipFill>
          <a:blip r:embed="rId4"/>
          <a:stretch>
            <a:fillRect/>
          </a:stretch>
        </p:blipFill>
        <p:spPr>
          <a:xfrm>
            <a:off x="2320328" y="3115151"/>
            <a:ext cx="2706532" cy="2992314"/>
          </a:xfrm>
          <a:prstGeom prst="rect">
            <a:avLst/>
          </a:prstGeom>
        </p:spPr>
      </p:pic>
      <p:pic>
        <p:nvPicPr>
          <p:cNvPr id="6" name="Picture 5"/>
          <p:cNvPicPr>
            <a:picLocks noChangeAspect="1"/>
          </p:cNvPicPr>
          <p:nvPr/>
        </p:nvPicPr>
        <p:blipFill>
          <a:blip r:embed="rId5"/>
          <a:stretch>
            <a:fillRect/>
          </a:stretch>
        </p:blipFill>
        <p:spPr>
          <a:xfrm>
            <a:off x="5431001" y="3395283"/>
            <a:ext cx="2762622" cy="2403939"/>
          </a:xfrm>
          <a:prstGeom prst="rect">
            <a:avLst/>
          </a:prstGeom>
        </p:spPr>
      </p:pic>
      <p:pic>
        <p:nvPicPr>
          <p:cNvPr id="9" name="Picture 8"/>
          <p:cNvPicPr>
            <a:picLocks noChangeAspect="1"/>
          </p:cNvPicPr>
          <p:nvPr/>
        </p:nvPicPr>
        <p:blipFill>
          <a:blip r:embed="rId6"/>
          <a:stretch>
            <a:fillRect/>
          </a:stretch>
        </p:blipFill>
        <p:spPr>
          <a:xfrm>
            <a:off x="8828746" y="4005064"/>
            <a:ext cx="3117042" cy="2455368"/>
          </a:xfrm>
          <a:prstGeom prst="rect">
            <a:avLst/>
          </a:prstGeom>
        </p:spPr>
      </p:pic>
      <p:pic>
        <p:nvPicPr>
          <p:cNvPr id="10" name="Picture 9"/>
          <p:cNvPicPr>
            <a:picLocks noChangeAspect="1"/>
          </p:cNvPicPr>
          <p:nvPr/>
        </p:nvPicPr>
        <p:blipFill>
          <a:blip r:embed="rId7"/>
          <a:stretch>
            <a:fillRect/>
          </a:stretch>
        </p:blipFill>
        <p:spPr>
          <a:xfrm>
            <a:off x="8899024" y="952450"/>
            <a:ext cx="2783180" cy="2509553"/>
          </a:xfrm>
          <a:prstGeom prst="rect">
            <a:avLst/>
          </a:prstGeom>
        </p:spPr>
      </p:pic>
    </p:spTree>
    <p:extLst>
      <p:ext uri="{BB962C8B-B14F-4D97-AF65-F5344CB8AC3E}">
        <p14:creationId xmlns:p14="http://schemas.microsoft.com/office/powerpoint/2010/main" val="14263800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H4.1</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first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http://szalonta.hu/ske/text/H4/skeh4s1.html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H</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H4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H4.1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961327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a:t>
            </a:r>
            <a:r>
              <a:rPr lang="en-US" altLang="en-US" b="1" dirty="0" smtClean="0">
                <a:solidFill>
                  <a:prstClr val="white"/>
                </a:solidFill>
              </a:rPr>
              <a:t>H4.2</a:t>
            </a:r>
            <a:endParaRPr lang="en-US" altLang="en-US" b="1" dirty="0">
              <a:solidFill>
                <a:prstClr val="white"/>
              </a:solidFill>
            </a:endParaRPr>
          </a:p>
        </p:txBody>
      </p:sp>
      <p:sp>
        <p:nvSpPr>
          <p:cNvPr id="8" name="TextBox 1"/>
          <p:cNvSpPr txBox="1">
            <a:spLocks noChangeArrowheads="1"/>
          </p:cNvSpPr>
          <p:nvPr/>
        </p:nvSpPr>
        <p:spPr bwMode="auto">
          <a:xfrm>
            <a:off x="2234995" y="603801"/>
            <a:ext cx="964945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i="1" dirty="0"/>
              <a:t>Similar </a:t>
            </a:r>
            <a:r>
              <a:rPr lang="en-GB" sz="2400" dirty="0"/>
              <a:t>shapes have the same shape but may be different sizes. The</a:t>
            </a:r>
          </a:p>
          <a:p>
            <a:r>
              <a:rPr lang="en-GB" sz="2400" dirty="0"/>
              <a:t>two rectangles shown below are similar </a:t>
            </a:r>
            <a:r>
              <a:rPr lang="en-GB" sz="2400" dirty="0" smtClean="0"/>
              <a:t>- </a:t>
            </a:r>
            <a:r>
              <a:rPr lang="en-GB" sz="2400" dirty="0"/>
              <a:t>they have the same shape</a:t>
            </a:r>
          </a:p>
          <a:p>
            <a:r>
              <a:rPr lang="en-GB" sz="2400" dirty="0"/>
              <a:t>but one is smaller than the other.</a:t>
            </a:r>
          </a:p>
        </p:txBody>
      </p:sp>
      <p:sp>
        <p:nvSpPr>
          <p:cNvPr id="4" name="Rectangle 3"/>
          <p:cNvSpPr/>
          <p:nvPr/>
        </p:nvSpPr>
        <p:spPr>
          <a:xfrm>
            <a:off x="2234995" y="5517232"/>
            <a:ext cx="9765661" cy="1200329"/>
          </a:xfrm>
          <a:prstGeom prst="rect">
            <a:avLst/>
          </a:prstGeom>
        </p:spPr>
        <p:txBody>
          <a:bodyPr wrap="square">
            <a:spAutoFit/>
          </a:bodyPr>
          <a:lstStyle/>
          <a:p>
            <a:r>
              <a:rPr lang="en-GB" sz="2400" dirty="0"/>
              <a:t>They are similar because they are both rectangles and the sides of the larger rectangle are three times longer than the sides of the smaller </a:t>
            </a:r>
            <a:r>
              <a:rPr lang="en-GB" sz="2400" dirty="0" smtClean="0"/>
              <a:t>rectangle.</a:t>
            </a:r>
            <a:endParaRPr lang="en-GB" sz="2400" dirty="0"/>
          </a:p>
        </p:txBody>
      </p:sp>
      <p:pic>
        <p:nvPicPr>
          <p:cNvPr id="2" name="Picture 1"/>
          <p:cNvPicPr>
            <a:picLocks noChangeAspect="1"/>
          </p:cNvPicPr>
          <p:nvPr/>
        </p:nvPicPr>
        <p:blipFill>
          <a:blip r:embed="rId4"/>
          <a:stretch>
            <a:fillRect/>
          </a:stretch>
        </p:blipFill>
        <p:spPr>
          <a:xfrm>
            <a:off x="3575720" y="1911437"/>
            <a:ext cx="7074010" cy="3403776"/>
          </a:xfrm>
          <a:prstGeom prst="rect">
            <a:avLst/>
          </a:prstGeom>
        </p:spPr>
      </p:pic>
    </p:spTree>
    <p:extLst>
      <p:ext uri="{BB962C8B-B14F-4D97-AF65-F5344CB8AC3E}">
        <p14:creationId xmlns:p14="http://schemas.microsoft.com/office/powerpoint/2010/main" val="17592580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34995" y="605525"/>
            <a:ext cx="964945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These two triangles are </a:t>
            </a:r>
            <a:r>
              <a:rPr lang="en-GB" sz="2400" i="1" dirty="0"/>
              <a:t>not </a:t>
            </a:r>
            <a:r>
              <a:rPr lang="en-GB" sz="2400" dirty="0"/>
              <a:t>similar. The sides lengths of the triangles</a:t>
            </a:r>
          </a:p>
          <a:p>
            <a:r>
              <a:rPr lang="en-GB" sz="2400" dirty="0"/>
              <a:t>are not in the same ratio and so the triangles are not similar.</a:t>
            </a:r>
          </a:p>
        </p:txBody>
      </p:sp>
      <p:sp>
        <p:nvSpPr>
          <p:cNvPr id="4" name="Rectangle 3"/>
          <p:cNvSpPr/>
          <p:nvPr/>
        </p:nvSpPr>
        <p:spPr>
          <a:xfrm>
            <a:off x="2316797" y="3044270"/>
            <a:ext cx="9765661" cy="830997"/>
          </a:xfrm>
          <a:prstGeom prst="rect">
            <a:avLst/>
          </a:prstGeom>
        </p:spPr>
        <p:txBody>
          <a:bodyPr wrap="square">
            <a:spAutoFit/>
          </a:bodyPr>
          <a:lstStyle/>
          <a:p>
            <a:r>
              <a:rPr lang="en-GB" sz="2400" dirty="0"/>
              <a:t>For two triangles to be similar, they must have the same internal angles, as shown in the similar shapes below.</a:t>
            </a:r>
          </a:p>
        </p:txBody>
      </p:sp>
      <p:pic>
        <p:nvPicPr>
          <p:cNvPr id="3" name="Picture 2"/>
          <p:cNvPicPr>
            <a:picLocks noChangeAspect="1"/>
          </p:cNvPicPr>
          <p:nvPr/>
        </p:nvPicPr>
        <p:blipFill>
          <a:blip r:embed="rId4"/>
          <a:stretch>
            <a:fillRect/>
          </a:stretch>
        </p:blipFill>
        <p:spPr>
          <a:xfrm>
            <a:off x="4655840" y="1436522"/>
            <a:ext cx="4544899" cy="1569276"/>
          </a:xfrm>
          <a:prstGeom prst="rect">
            <a:avLst/>
          </a:prstGeom>
        </p:spPr>
      </p:pic>
      <p:pic>
        <p:nvPicPr>
          <p:cNvPr id="5" name="Picture 4"/>
          <p:cNvPicPr>
            <a:picLocks noChangeAspect="1"/>
          </p:cNvPicPr>
          <p:nvPr/>
        </p:nvPicPr>
        <p:blipFill>
          <a:blip r:embed="rId5"/>
          <a:stretch>
            <a:fillRect/>
          </a:stretch>
        </p:blipFill>
        <p:spPr>
          <a:xfrm>
            <a:off x="3586903" y="3884782"/>
            <a:ext cx="7225447" cy="2924586"/>
          </a:xfrm>
          <a:prstGeom prst="rect">
            <a:avLst/>
          </a:prstGeom>
        </p:spPr>
      </p:pic>
    </p:spTree>
    <p:extLst>
      <p:ext uri="{BB962C8B-B14F-4D97-AF65-F5344CB8AC3E}">
        <p14:creationId xmlns:p14="http://schemas.microsoft.com/office/powerpoint/2010/main" val="22763535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and Area</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34995" y="603801"/>
            <a:ext cx="964945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It is interesting to compare the area of two similar rectangles. The</a:t>
            </a:r>
          </a:p>
          <a:p>
            <a:r>
              <a:rPr lang="en-GB" sz="2400" dirty="0"/>
              <a:t>area of the smaller rectangle is 6 cm</a:t>
            </a:r>
            <a:r>
              <a:rPr lang="en-GB" sz="2400" baseline="30000" dirty="0"/>
              <a:t>2</a:t>
            </a:r>
            <a:r>
              <a:rPr lang="en-GB" sz="2400" dirty="0"/>
              <a:t> and the area of the larger</a:t>
            </a:r>
          </a:p>
          <a:p>
            <a:r>
              <a:rPr lang="en-GB" sz="2400" dirty="0"/>
              <a:t>rectangle is 54 cm</a:t>
            </a:r>
            <a:r>
              <a:rPr lang="en-GB" sz="2400" baseline="30000" dirty="0"/>
              <a:t>2</a:t>
            </a:r>
            <a:r>
              <a:rPr lang="en-GB" sz="2400" dirty="0"/>
              <a:t>, which is nine times (3</a:t>
            </a:r>
            <a:r>
              <a:rPr lang="en-GB" sz="2400" baseline="30000" dirty="0"/>
              <a:t>2</a:t>
            </a:r>
            <a:r>
              <a:rPr lang="en-GB" sz="2400" dirty="0"/>
              <a:t>) greater.</a:t>
            </a:r>
          </a:p>
        </p:txBody>
      </p:sp>
      <p:sp>
        <p:nvSpPr>
          <p:cNvPr id="4" name="Rectangle 3"/>
          <p:cNvSpPr/>
          <p:nvPr/>
        </p:nvSpPr>
        <p:spPr>
          <a:xfrm>
            <a:off x="2234995" y="5517232"/>
            <a:ext cx="9765661" cy="830997"/>
          </a:xfrm>
          <a:prstGeom prst="rect">
            <a:avLst/>
          </a:prstGeom>
        </p:spPr>
        <p:txBody>
          <a:bodyPr wrap="square">
            <a:spAutoFit/>
          </a:bodyPr>
          <a:lstStyle/>
          <a:p>
            <a:r>
              <a:rPr lang="en-GB" sz="2400" dirty="0"/>
              <a:t>In general, if the lengths of the sides of a shape are increased by a factor </a:t>
            </a:r>
            <a:r>
              <a:rPr lang="en-GB" sz="2400" i="1" dirty="0">
                <a:latin typeface="Times" pitchFamily="2" charset="0"/>
              </a:rPr>
              <a:t>k</a:t>
            </a:r>
            <a:r>
              <a:rPr lang="en-GB" sz="2400" dirty="0"/>
              <a:t>, then the area is increased by a factor </a:t>
            </a:r>
            <a:r>
              <a:rPr lang="en-GB" sz="2400" i="1" dirty="0">
                <a:latin typeface="Times" pitchFamily="2" charset="0"/>
              </a:rPr>
              <a:t>k</a:t>
            </a:r>
            <a:r>
              <a:rPr lang="en-GB" sz="2400" baseline="30000" dirty="0">
                <a:latin typeface="Times" pitchFamily="2" charset="0"/>
              </a:rPr>
              <a:t>2</a:t>
            </a:r>
            <a:r>
              <a:rPr lang="en-GB" sz="2400" dirty="0"/>
              <a:t>.</a:t>
            </a:r>
          </a:p>
        </p:txBody>
      </p:sp>
      <p:pic>
        <p:nvPicPr>
          <p:cNvPr id="2" name="Picture 1"/>
          <p:cNvPicPr>
            <a:picLocks noChangeAspect="1"/>
          </p:cNvPicPr>
          <p:nvPr/>
        </p:nvPicPr>
        <p:blipFill>
          <a:blip r:embed="rId4"/>
          <a:stretch>
            <a:fillRect/>
          </a:stretch>
        </p:blipFill>
        <p:spPr>
          <a:xfrm>
            <a:off x="3580820" y="1958793"/>
            <a:ext cx="7074010" cy="3403776"/>
          </a:xfrm>
          <a:prstGeom prst="rect">
            <a:avLst/>
          </a:prstGeom>
        </p:spPr>
      </p:pic>
    </p:spTree>
    <p:extLst>
      <p:ext uri="{BB962C8B-B14F-4D97-AF65-F5344CB8AC3E}">
        <p14:creationId xmlns:p14="http://schemas.microsoft.com/office/powerpoint/2010/main" val="9367389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and Volume</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34995" y="740886"/>
            <a:ext cx="964945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The diagrams below show 3 similar cubes.</a:t>
            </a:r>
          </a:p>
        </p:txBody>
      </p:sp>
      <p:sp>
        <p:nvSpPr>
          <p:cNvPr id="4" name="Rectangle 3"/>
          <p:cNvSpPr/>
          <p:nvPr/>
        </p:nvSpPr>
        <p:spPr>
          <a:xfrm>
            <a:off x="2433599" y="4195827"/>
            <a:ext cx="3421891" cy="1569660"/>
          </a:xfrm>
          <a:prstGeom prst="rect">
            <a:avLst/>
          </a:prstGeom>
        </p:spPr>
        <p:txBody>
          <a:bodyPr wrap="square">
            <a:spAutoFit/>
          </a:bodyPr>
          <a:lstStyle/>
          <a:p>
            <a:r>
              <a:rPr lang="en-GB" sz="2400" dirty="0"/>
              <a:t>The table gives the lengths of sides, area of one face, total surface area and volume.</a:t>
            </a:r>
          </a:p>
        </p:txBody>
      </p:sp>
      <p:pic>
        <p:nvPicPr>
          <p:cNvPr id="3" name="Picture 2"/>
          <p:cNvPicPr>
            <a:picLocks noChangeAspect="1"/>
          </p:cNvPicPr>
          <p:nvPr/>
        </p:nvPicPr>
        <p:blipFill>
          <a:blip r:embed="rId4"/>
          <a:stretch>
            <a:fillRect/>
          </a:stretch>
        </p:blipFill>
        <p:spPr>
          <a:xfrm>
            <a:off x="3215680" y="1373613"/>
            <a:ext cx="7619228" cy="2511833"/>
          </a:xfrm>
          <a:prstGeom prst="rect">
            <a:avLst/>
          </a:prstGeom>
        </p:spPr>
      </p:pic>
      <p:pic>
        <p:nvPicPr>
          <p:cNvPr id="5" name="Picture 4"/>
          <p:cNvPicPr>
            <a:picLocks noChangeAspect="1"/>
          </p:cNvPicPr>
          <p:nvPr/>
        </p:nvPicPr>
        <p:blipFill>
          <a:blip r:embed="rId5"/>
          <a:stretch>
            <a:fillRect/>
          </a:stretch>
        </p:blipFill>
        <p:spPr>
          <a:xfrm>
            <a:off x="6034427" y="4096552"/>
            <a:ext cx="5830832" cy="2573036"/>
          </a:xfrm>
          <a:prstGeom prst="rect">
            <a:avLst/>
          </a:prstGeom>
        </p:spPr>
      </p:pic>
      <p:sp>
        <p:nvSpPr>
          <p:cNvPr id="2" name="TextBox 1">
            <a:extLst>
              <a:ext uri="{FF2B5EF4-FFF2-40B4-BE49-F238E27FC236}">
                <a16:creationId xmlns:a16="http://schemas.microsoft.com/office/drawing/2014/main" id="{34F4F4F3-FE0F-4942-B1A4-759A3932E672}"/>
              </a:ext>
            </a:extLst>
          </p:cNvPr>
          <p:cNvSpPr txBox="1"/>
          <p:nvPr/>
        </p:nvSpPr>
        <p:spPr>
          <a:xfrm>
            <a:off x="10735133" y="5625092"/>
            <a:ext cx="792088" cy="288939"/>
          </a:xfrm>
          <a:prstGeom prst="rect">
            <a:avLst/>
          </a:prstGeom>
          <a:solidFill>
            <a:schemeClr val="bg1"/>
          </a:solidFill>
        </p:spPr>
        <p:txBody>
          <a:bodyPr wrap="square" rtlCol="0">
            <a:spAutoFit/>
          </a:bodyPr>
          <a:lstStyle/>
          <a:p>
            <a:endParaRPr lang="en-US" dirty="0"/>
          </a:p>
        </p:txBody>
      </p:sp>
      <p:sp>
        <p:nvSpPr>
          <p:cNvPr id="11" name="TextBox 10">
            <a:extLst>
              <a:ext uri="{FF2B5EF4-FFF2-40B4-BE49-F238E27FC236}">
                <a16:creationId xmlns:a16="http://schemas.microsoft.com/office/drawing/2014/main" id="{F29740CF-C5FF-2E48-B45E-B48945D17491}"/>
              </a:ext>
            </a:extLst>
          </p:cNvPr>
          <p:cNvSpPr txBox="1"/>
          <p:nvPr/>
        </p:nvSpPr>
        <p:spPr>
          <a:xfrm>
            <a:off x="9162714" y="5094131"/>
            <a:ext cx="792088" cy="288939"/>
          </a:xfrm>
          <a:prstGeom prst="rect">
            <a:avLst/>
          </a:prstGeom>
          <a:solidFill>
            <a:schemeClr val="bg1"/>
          </a:solidFill>
        </p:spPr>
        <p:txBody>
          <a:bodyPr wrap="square" rtlCol="0">
            <a:spAutoFit/>
          </a:bodyPr>
          <a:lstStyle/>
          <a:p>
            <a:endParaRPr lang="en-US" dirty="0"/>
          </a:p>
        </p:txBody>
      </p:sp>
      <p:sp>
        <p:nvSpPr>
          <p:cNvPr id="12" name="TextBox 11">
            <a:extLst>
              <a:ext uri="{FF2B5EF4-FFF2-40B4-BE49-F238E27FC236}">
                <a16:creationId xmlns:a16="http://schemas.microsoft.com/office/drawing/2014/main" id="{984DEF31-EA5D-584E-B4CA-A4705AA06D66}"/>
              </a:ext>
            </a:extLst>
          </p:cNvPr>
          <p:cNvSpPr txBox="1"/>
          <p:nvPr/>
        </p:nvSpPr>
        <p:spPr>
          <a:xfrm>
            <a:off x="10702178" y="5084276"/>
            <a:ext cx="792088" cy="288939"/>
          </a:xfrm>
          <a:prstGeom prst="rect">
            <a:avLst/>
          </a:prstGeom>
          <a:solidFill>
            <a:schemeClr val="bg1"/>
          </a:solidFill>
        </p:spPr>
        <p:txBody>
          <a:bodyPr wrap="square" rtlCol="0">
            <a:spAutoFit/>
          </a:bodyPr>
          <a:lstStyle/>
          <a:p>
            <a:endParaRPr lang="en-US" dirty="0"/>
          </a:p>
        </p:txBody>
      </p:sp>
      <p:sp>
        <p:nvSpPr>
          <p:cNvPr id="13" name="TextBox 12">
            <a:extLst>
              <a:ext uri="{FF2B5EF4-FFF2-40B4-BE49-F238E27FC236}">
                <a16:creationId xmlns:a16="http://schemas.microsoft.com/office/drawing/2014/main" id="{2B0AABE8-2721-0A4C-9CD8-BEAA64B1046B}"/>
              </a:ext>
            </a:extLst>
          </p:cNvPr>
          <p:cNvSpPr txBox="1"/>
          <p:nvPr/>
        </p:nvSpPr>
        <p:spPr>
          <a:xfrm>
            <a:off x="7608168" y="5630375"/>
            <a:ext cx="792088" cy="288939"/>
          </a:xfrm>
          <a:prstGeom prst="rect">
            <a:avLst/>
          </a:prstGeom>
          <a:solidFill>
            <a:schemeClr val="bg1"/>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D99B7744-1FAC-1E40-841F-FFF902BB8927}"/>
              </a:ext>
            </a:extLst>
          </p:cNvPr>
          <p:cNvSpPr txBox="1"/>
          <p:nvPr/>
        </p:nvSpPr>
        <p:spPr>
          <a:xfrm>
            <a:off x="9161392" y="5622271"/>
            <a:ext cx="792088" cy="288939"/>
          </a:xfrm>
          <a:prstGeom prst="rect">
            <a:avLst/>
          </a:prstGeom>
          <a:solidFill>
            <a:schemeClr val="bg1"/>
          </a:solidFill>
        </p:spPr>
        <p:txBody>
          <a:bodyPr wrap="square" rtlCol="0">
            <a:spAutoFit/>
          </a:bodyPr>
          <a:lstStyle/>
          <a:p>
            <a:endParaRPr lang="en-US" dirty="0"/>
          </a:p>
        </p:txBody>
      </p:sp>
      <p:sp>
        <p:nvSpPr>
          <p:cNvPr id="15" name="TextBox 14">
            <a:extLst>
              <a:ext uri="{FF2B5EF4-FFF2-40B4-BE49-F238E27FC236}">
                <a16:creationId xmlns:a16="http://schemas.microsoft.com/office/drawing/2014/main" id="{E7D27180-242D-B84C-953A-DF3EB65EE68F}"/>
              </a:ext>
            </a:extLst>
          </p:cNvPr>
          <p:cNvSpPr txBox="1"/>
          <p:nvPr/>
        </p:nvSpPr>
        <p:spPr>
          <a:xfrm>
            <a:off x="7623250" y="5079363"/>
            <a:ext cx="792088" cy="288939"/>
          </a:xfrm>
          <a:prstGeom prst="rect">
            <a:avLst/>
          </a:prstGeom>
          <a:solidFill>
            <a:schemeClr val="bg1"/>
          </a:solidFill>
        </p:spPr>
        <p:txBody>
          <a:bodyPr wrap="square" rtlCol="0">
            <a:spAutoFit/>
          </a:bodyPr>
          <a:lstStyle/>
          <a:p>
            <a:endParaRPr lang="en-US" dirty="0"/>
          </a:p>
        </p:txBody>
      </p:sp>
      <p:sp>
        <p:nvSpPr>
          <p:cNvPr id="16" name="TextBox 15">
            <a:extLst>
              <a:ext uri="{FF2B5EF4-FFF2-40B4-BE49-F238E27FC236}">
                <a16:creationId xmlns:a16="http://schemas.microsoft.com/office/drawing/2014/main" id="{D83C1181-AFBD-1349-A3E9-D4DE809BBC1C}"/>
              </a:ext>
            </a:extLst>
          </p:cNvPr>
          <p:cNvSpPr txBox="1"/>
          <p:nvPr/>
        </p:nvSpPr>
        <p:spPr>
          <a:xfrm>
            <a:off x="7608168" y="6149981"/>
            <a:ext cx="792088" cy="288939"/>
          </a:xfrm>
          <a:prstGeom prst="rect">
            <a:avLst/>
          </a:prstGeom>
          <a:solidFill>
            <a:schemeClr val="bg1"/>
          </a:solidFill>
        </p:spPr>
        <p:txBody>
          <a:bodyPr wrap="square" rtlCol="0">
            <a:spAutoFit/>
          </a:bodyPr>
          <a:lstStyle/>
          <a:p>
            <a:endParaRPr lang="en-US" dirty="0"/>
          </a:p>
        </p:txBody>
      </p:sp>
      <p:sp>
        <p:nvSpPr>
          <p:cNvPr id="17" name="TextBox 16">
            <a:extLst>
              <a:ext uri="{FF2B5EF4-FFF2-40B4-BE49-F238E27FC236}">
                <a16:creationId xmlns:a16="http://schemas.microsoft.com/office/drawing/2014/main" id="{10734B31-D983-E74E-A2B0-CAFF3FC0DAA2}"/>
              </a:ext>
            </a:extLst>
          </p:cNvPr>
          <p:cNvSpPr txBox="1"/>
          <p:nvPr/>
        </p:nvSpPr>
        <p:spPr>
          <a:xfrm>
            <a:off x="9161392" y="6091710"/>
            <a:ext cx="792088" cy="288939"/>
          </a:xfrm>
          <a:prstGeom prst="rect">
            <a:avLst/>
          </a:prstGeom>
          <a:solidFill>
            <a:schemeClr val="bg1"/>
          </a:solidFill>
        </p:spPr>
        <p:txBody>
          <a:bodyPr wrap="square" rtlCol="0">
            <a:spAutoFit/>
          </a:bodyPr>
          <a:lstStyle/>
          <a:p>
            <a:endParaRPr lang="en-US" dirty="0"/>
          </a:p>
        </p:txBody>
      </p:sp>
      <p:sp>
        <p:nvSpPr>
          <p:cNvPr id="18" name="TextBox 17">
            <a:extLst>
              <a:ext uri="{FF2B5EF4-FFF2-40B4-BE49-F238E27FC236}">
                <a16:creationId xmlns:a16="http://schemas.microsoft.com/office/drawing/2014/main" id="{1941BC19-033F-BB4D-B0EE-174B4C603585}"/>
              </a:ext>
            </a:extLst>
          </p:cNvPr>
          <p:cNvSpPr txBox="1"/>
          <p:nvPr/>
        </p:nvSpPr>
        <p:spPr>
          <a:xfrm>
            <a:off x="10698506" y="6084366"/>
            <a:ext cx="792088" cy="288939"/>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187814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5"/>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4"/>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1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12"/>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2" grpId="0" animBg="1"/>
      <p:bldP spid="2"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and Volume</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5037"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374900" y="3019939"/>
            <a:ext cx="964945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Comparing the larger cubes with the 1 cm cube we can note that:</a:t>
            </a:r>
          </a:p>
        </p:txBody>
      </p:sp>
      <p:pic>
        <p:nvPicPr>
          <p:cNvPr id="5" name="Picture 4"/>
          <p:cNvPicPr>
            <a:picLocks noChangeAspect="1"/>
          </p:cNvPicPr>
          <p:nvPr/>
        </p:nvPicPr>
        <p:blipFill>
          <a:blip r:embed="rId4"/>
          <a:stretch>
            <a:fillRect/>
          </a:stretch>
        </p:blipFill>
        <p:spPr>
          <a:xfrm>
            <a:off x="4571136" y="668006"/>
            <a:ext cx="5256985" cy="2319808"/>
          </a:xfrm>
          <a:prstGeom prst="rect">
            <a:avLst/>
          </a:prstGeom>
        </p:spPr>
      </p:pic>
      <p:sp>
        <p:nvSpPr>
          <p:cNvPr id="10" name="TextBox 1"/>
          <p:cNvSpPr txBox="1">
            <a:spLocks noChangeArrowheads="1"/>
          </p:cNvSpPr>
          <p:nvPr/>
        </p:nvSpPr>
        <p:spPr bwMode="auto">
          <a:xfrm>
            <a:off x="2374900" y="3497946"/>
            <a:ext cx="964945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For the 2 cm cube			The lengths are 2 times greater.</a:t>
            </a:r>
          </a:p>
          <a:p>
            <a:r>
              <a:rPr lang="en-GB" sz="2400" dirty="0"/>
              <a:t>									The areas are 4 (2</a:t>
            </a:r>
            <a:r>
              <a:rPr lang="en-GB" sz="2400" baseline="30000" dirty="0"/>
              <a:t>2</a:t>
            </a:r>
            <a:r>
              <a:rPr lang="en-GB" sz="2400" dirty="0"/>
              <a:t>) times greater.</a:t>
            </a:r>
          </a:p>
          <a:p>
            <a:r>
              <a:rPr lang="en-GB" sz="2400" dirty="0"/>
              <a:t>									The volume is 8 (2</a:t>
            </a:r>
            <a:r>
              <a:rPr lang="en-GB" sz="2400" baseline="30000" dirty="0"/>
              <a:t>3</a:t>
            </a:r>
            <a:r>
              <a:rPr lang="en-GB" sz="2400" dirty="0"/>
              <a:t>) times greater.</a:t>
            </a:r>
          </a:p>
        </p:txBody>
      </p:sp>
      <p:sp>
        <p:nvSpPr>
          <p:cNvPr id="11" name="TextBox 1"/>
          <p:cNvSpPr txBox="1">
            <a:spLocks noChangeArrowheads="1"/>
          </p:cNvSpPr>
          <p:nvPr/>
        </p:nvSpPr>
        <p:spPr bwMode="auto">
          <a:xfrm>
            <a:off x="2374900" y="4747216"/>
            <a:ext cx="964945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For the 3 cm cube			The lengths are 3 times greater.</a:t>
            </a:r>
          </a:p>
          <a:p>
            <a:r>
              <a:rPr lang="en-GB" sz="2400" dirty="0"/>
              <a:t>									The areas are 9 (3</a:t>
            </a:r>
            <a:r>
              <a:rPr lang="en-GB" sz="2400" baseline="30000" dirty="0"/>
              <a:t>2</a:t>
            </a:r>
            <a:r>
              <a:rPr lang="en-GB" sz="2400" dirty="0"/>
              <a:t>) times greater.</a:t>
            </a:r>
          </a:p>
          <a:p>
            <a:r>
              <a:rPr lang="en-GB" sz="2400" dirty="0"/>
              <a:t>									The volume is 27 (3</a:t>
            </a:r>
            <a:r>
              <a:rPr lang="en-GB" sz="2400" baseline="30000" dirty="0"/>
              <a:t>3</a:t>
            </a:r>
            <a:r>
              <a:rPr lang="en-GB" sz="2400" dirty="0"/>
              <a:t>) times greater.</a:t>
            </a:r>
          </a:p>
        </p:txBody>
      </p:sp>
      <p:sp>
        <p:nvSpPr>
          <p:cNvPr id="12" name="TextBox 1"/>
          <p:cNvSpPr txBox="1">
            <a:spLocks noChangeArrowheads="1"/>
          </p:cNvSpPr>
          <p:nvPr/>
        </p:nvSpPr>
        <p:spPr bwMode="auto">
          <a:xfrm>
            <a:off x="2374900" y="6027003"/>
            <a:ext cx="964945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If the lengths of a solid are increased by a factor, </a:t>
            </a:r>
            <a:r>
              <a:rPr lang="en-GB" sz="2400" i="1" dirty="0">
                <a:latin typeface="Times" pitchFamily="2" charset="0"/>
              </a:rPr>
              <a:t>k</a:t>
            </a:r>
            <a:r>
              <a:rPr lang="en-GB" sz="2400" dirty="0"/>
              <a:t>, its surface area</a:t>
            </a:r>
          </a:p>
          <a:p>
            <a:r>
              <a:rPr lang="en-GB" sz="2400" dirty="0"/>
              <a:t>will increase by a factor </a:t>
            </a:r>
            <a:r>
              <a:rPr lang="en-GB" sz="2400" i="1" dirty="0">
                <a:latin typeface="Times" pitchFamily="2" charset="0"/>
              </a:rPr>
              <a:t>k</a:t>
            </a:r>
            <a:r>
              <a:rPr lang="en-GB" sz="2400" baseline="30000" dirty="0">
                <a:latin typeface="Times" pitchFamily="2" charset="0"/>
              </a:rPr>
              <a:t>2</a:t>
            </a:r>
            <a:r>
              <a:rPr lang="en-GB" sz="2400" dirty="0"/>
              <a:t> and its volume will increase by a factor </a:t>
            </a:r>
            <a:r>
              <a:rPr lang="en-GB" sz="2400" i="1" dirty="0">
                <a:latin typeface="Times" pitchFamily="2" charset="0"/>
              </a:rPr>
              <a:t>k</a:t>
            </a:r>
            <a:r>
              <a:rPr lang="en-GB" sz="2400" baseline="30000" dirty="0">
                <a:latin typeface="Times" pitchFamily="2" charset="0"/>
              </a:rPr>
              <a:t>3</a:t>
            </a:r>
            <a:r>
              <a:rPr lang="en-GB" sz="2400" dirty="0"/>
              <a:t>.</a:t>
            </a:r>
          </a:p>
        </p:txBody>
      </p:sp>
    </p:spTree>
    <p:extLst>
      <p:ext uri="{BB962C8B-B14F-4D97-AF65-F5344CB8AC3E}">
        <p14:creationId xmlns:p14="http://schemas.microsoft.com/office/powerpoint/2010/main" val="37533245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7069"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07260" y="1065842"/>
            <a:ext cx="964945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a:buAutoNum type="alphaLcParenR"/>
            </a:pPr>
            <a:r>
              <a:rPr lang="en-GB" sz="2400" dirty="0"/>
              <a:t>Which of the triangles, A, B, C, D, shown below are similar?</a:t>
            </a:r>
          </a:p>
          <a:p>
            <a:pPr>
              <a:buAutoNum type="alphaLcParenR"/>
            </a:pPr>
            <a:r>
              <a:rPr lang="en-GB" sz="2400" dirty="0"/>
              <a:t>How do the areas of the triangles which are similar compare?</a:t>
            </a:r>
          </a:p>
        </p:txBody>
      </p:sp>
      <p:sp>
        <p:nvSpPr>
          <p:cNvPr id="4" name="Rectangle 3"/>
          <p:cNvSpPr/>
          <p:nvPr/>
        </p:nvSpPr>
        <p:spPr>
          <a:xfrm>
            <a:off x="2190191" y="621231"/>
            <a:ext cx="1707519" cy="461665"/>
          </a:xfrm>
          <a:prstGeom prst="rect">
            <a:avLst/>
          </a:prstGeom>
        </p:spPr>
        <p:txBody>
          <a:bodyPr wrap="none">
            <a:spAutoFit/>
          </a:bodyPr>
          <a:lstStyle/>
          <a:p>
            <a:r>
              <a:rPr lang="en-GB" sz="2400" b="1" dirty="0"/>
              <a:t>Example 1</a:t>
            </a:r>
          </a:p>
        </p:txBody>
      </p:sp>
      <p:pic>
        <p:nvPicPr>
          <p:cNvPr id="3" name="Picture 2"/>
          <p:cNvPicPr>
            <a:picLocks noChangeAspect="1"/>
          </p:cNvPicPr>
          <p:nvPr/>
        </p:nvPicPr>
        <p:blipFill rotWithShape="1">
          <a:blip r:embed="rId4"/>
          <a:srcRect r="53553"/>
          <a:stretch/>
        </p:blipFill>
        <p:spPr>
          <a:xfrm>
            <a:off x="3334554" y="2102002"/>
            <a:ext cx="2905462" cy="2300762"/>
          </a:xfrm>
          <a:prstGeom prst="rect">
            <a:avLst/>
          </a:prstGeom>
        </p:spPr>
      </p:pic>
      <p:pic>
        <p:nvPicPr>
          <p:cNvPr id="5" name="Picture 4"/>
          <p:cNvPicPr>
            <a:picLocks noChangeAspect="1"/>
          </p:cNvPicPr>
          <p:nvPr/>
        </p:nvPicPr>
        <p:blipFill rotWithShape="1">
          <a:blip r:embed="rId5"/>
          <a:srcRect l="49732"/>
          <a:stretch/>
        </p:blipFill>
        <p:spPr>
          <a:xfrm>
            <a:off x="7392144" y="2143578"/>
            <a:ext cx="3088786" cy="2259186"/>
          </a:xfrm>
          <a:prstGeom prst="rect">
            <a:avLst/>
          </a:prstGeom>
        </p:spPr>
      </p:pic>
      <p:pic>
        <p:nvPicPr>
          <p:cNvPr id="6" name="Picture 5"/>
          <p:cNvPicPr>
            <a:picLocks noChangeAspect="1"/>
          </p:cNvPicPr>
          <p:nvPr/>
        </p:nvPicPr>
        <p:blipFill rotWithShape="1">
          <a:blip r:embed="rId6"/>
          <a:srcRect r="50966"/>
          <a:stretch/>
        </p:blipFill>
        <p:spPr>
          <a:xfrm>
            <a:off x="3353566" y="4567044"/>
            <a:ext cx="2886450" cy="2137882"/>
          </a:xfrm>
          <a:prstGeom prst="rect">
            <a:avLst/>
          </a:prstGeom>
        </p:spPr>
      </p:pic>
      <p:pic>
        <p:nvPicPr>
          <p:cNvPr id="9" name="Picture 8"/>
          <p:cNvPicPr>
            <a:picLocks noChangeAspect="1"/>
          </p:cNvPicPr>
          <p:nvPr/>
        </p:nvPicPr>
        <p:blipFill rotWithShape="1">
          <a:blip r:embed="rId7"/>
          <a:srcRect l="55687" b="10317"/>
          <a:stretch/>
        </p:blipFill>
        <p:spPr>
          <a:xfrm>
            <a:off x="7392143" y="4567044"/>
            <a:ext cx="2767285" cy="2030308"/>
          </a:xfrm>
          <a:prstGeom prst="rect">
            <a:avLst/>
          </a:prstGeom>
        </p:spPr>
      </p:pic>
    </p:spTree>
    <p:extLst>
      <p:ext uri="{BB962C8B-B14F-4D97-AF65-F5344CB8AC3E}">
        <p14:creationId xmlns:p14="http://schemas.microsoft.com/office/powerpoint/2010/main" val="6575100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2339089" y="1202023"/>
            <a:ext cx="9721081" cy="1938992"/>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algn="ctr"/>
            <a:r>
              <a:rPr lang="en-US" altLang="en-US" sz="2400" dirty="0"/>
              <a:t>This Unit will explain how shapes can be compared </a:t>
            </a:r>
            <a:r>
              <a:rPr lang="en-US" altLang="en-US" sz="2400" dirty="0" smtClean="0"/>
              <a:t>using </a:t>
            </a:r>
            <a:r>
              <a:rPr lang="en-US" altLang="en-US" sz="2400" dirty="0"/>
              <a:t>the concepts of Congruence and Similarity.</a:t>
            </a:r>
          </a:p>
          <a:p>
            <a:endParaRPr lang="en-US" altLang="en-US" sz="2400" dirty="0"/>
          </a:p>
          <a:p>
            <a:pPr algn="ctr"/>
            <a:r>
              <a:rPr lang="en-US" altLang="en-US" sz="2400" dirty="0"/>
              <a:t>You have two sections to work through and there are </a:t>
            </a:r>
          </a:p>
          <a:p>
            <a:pPr algn="ctr"/>
            <a:r>
              <a:rPr lang="en-US" altLang="en-US" sz="2400" dirty="0"/>
              <a:t>check up </a:t>
            </a:r>
            <a:r>
              <a:rPr lang="en-US" altLang="en-US" sz="2400" dirty="0" smtClean="0"/>
              <a:t>audits and fitness </a:t>
            </a:r>
            <a:r>
              <a:rPr lang="en-US" altLang="en-US" sz="2400" dirty="0"/>
              <a:t>tests for each section. </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and Similarity</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09416"/>
            <a:ext cx="2207260"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a:t>
            </a:r>
            <a:r>
              <a:rPr lang="en-US" altLang="en-US" b="1" dirty="0" smtClean="0">
                <a:solidFill>
                  <a:schemeClr val="bg1"/>
                </a:solidFill>
              </a:rPr>
              <a:t>H4</a:t>
            </a:r>
            <a:endParaRPr lang="en-US" altLang="en-US" b="1" dirty="0">
              <a:solidFill>
                <a:schemeClr val="bg1"/>
              </a:solidFill>
            </a:endParaRPr>
          </a:p>
        </p:txBody>
      </p:sp>
      <p:sp>
        <p:nvSpPr>
          <p:cNvPr id="8"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5591944" y="3789040"/>
            <a:ext cx="914501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r>
              <a:rPr lang="en-GB" sz="2400" dirty="0"/>
              <a:t>1.  Congruence</a:t>
            </a:r>
          </a:p>
          <a:p>
            <a:endParaRPr lang="en-GB" sz="2400" dirty="0"/>
          </a:p>
          <a:p>
            <a:r>
              <a:rPr lang="en-GB" sz="2400" dirty="0"/>
              <a:t>2.  Similarity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4547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07260" y="1218935"/>
            <a:ext cx="9361348" cy="1569660"/>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i="1" dirty="0">
                <a:solidFill>
                  <a:srgbClr val="FF0000"/>
                </a:solidFill>
              </a:rPr>
              <a:t>First compare triangles A and B</a:t>
            </a:r>
            <a:r>
              <a:rPr lang="en-GB" sz="2400" dirty="0">
                <a:solidFill>
                  <a:srgbClr val="FF0000"/>
                </a:solidFill>
              </a:rPr>
              <a:t>.</a:t>
            </a:r>
          </a:p>
          <a:p>
            <a:endParaRPr lang="en-GB" sz="2400" dirty="0">
              <a:solidFill>
                <a:srgbClr val="FF0000"/>
              </a:solidFill>
            </a:endParaRPr>
          </a:p>
          <a:p>
            <a:r>
              <a:rPr lang="en-GB" sz="2400" dirty="0">
                <a:solidFill>
                  <a:srgbClr val="FF0000"/>
                </a:solidFill>
              </a:rPr>
              <a:t>Here all the lengths of the sides are twice the length of the sides of</a:t>
            </a:r>
          </a:p>
          <a:p>
            <a:r>
              <a:rPr lang="en-GB" sz="2400" dirty="0">
                <a:solidFill>
                  <a:srgbClr val="FF0000"/>
                </a:solidFill>
              </a:rPr>
              <a:t>triangle A, so the two triangles are similar.</a:t>
            </a:r>
          </a:p>
        </p:txBody>
      </p:sp>
      <p:sp>
        <p:nvSpPr>
          <p:cNvPr id="4" name="Rectangle 3"/>
          <p:cNvSpPr/>
          <p:nvPr/>
        </p:nvSpPr>
        <p:spPr>
          <a:xfrm>
            <a:off x="2207260" y="653307"/>
            <a:ext cx="1412566" cy="461665"/>
          </a:xfrm>
          <a:prstGeom prst="rect">
            <a:avLst/>
          </a:prstGeom>
        </p:spPr>
        <p:txBody>
          <a:bodyPr wrap="none">
            <a:spAutoFit/>
          </a:bodyPr>
          <a:lstStyle/>
          <a:p>
            <a:r>
              <a:rPr lang="en-GB" sz="2400" b="1" dirty="0"/>
              <a:t>Solution</a:t>
            </a:r>
          </a:p>
        </p:txBody>
      </p:sp>
      <p:pic>
        <p:nvPicPr>
          <p:cNvPr id="3" name="Picture 2"/>
          <p:cNvPicPr>
            <a:picLocks noChangeAspect="1"/>
          </p:cNvPicPr>
          <p:nvPr/>
        </p:nvPicPr>
        <p:blipFill rotWithShape="1">
          <a:blip r:embed="rId4"/>
          <a:srcRect r="53553"/>
          <a:stretch/>
        </p:blipFill>
        <p:spPr>
          <a:xfrm>
            <a:off x="3071664" y="3284984"/>
            <a:ext cx="3211203" cy="2542871"/>
          </a:xfrm>
          <a:prstGeom prst="rect">
            <a:avLst/>
          </a:prstGeom>
        </p:spPr>
      </p:pic>
      <p:pic>
        <p:nvPicPr>
          <p:cNvPr id="5" name="Picture 4"/>
          <p:cNvPicPr>
            <a:picLocks noChangeAspect="1"/>
          </p:cNvPicPr>
          <p:nvPr/>
        </p:nvPicPr>
        <p:blipFill rotWithShape="1">
          <a:blip r:embed="rId5"/>
          <a:srcRect l="49732"/>
          <a:stretch/>
        </p:blipFill>
        <p:spPr>
          <a:xfrm>
            <a:off x="7346751" y="3251978"/>
            <a:ext cx="3521769" cy="2575877"/>
          </a:xfrm>
          <a:prstGeom prst="rect">
            <a:avLst/>
          </a:prstGeom>
        </p:spPr>
      </p:pic>
      <p:sp>
        <p:nvSpPr>
          <p:cNvPr id="10" name="TextBox 9"/>
          <p:cNvSpPr txBox="1"/>
          <p:nvPr/>
        </p:nvSpPr>
        <p:spPr>
          <a:xfrm>
            <a:off x="2421041" y="6232705"/>
            <a:ext cx="4778589" cy="400110"/>
          </a:xfrm>
          <a:prstGeom prst="rect">
            <a:avLst/>
          </a:prstGeom>
          <a:noFill/>
        </p:spPr>
        <p:txBody>
          <a:bodyPr wrap="square" rtlCol="0">
            <a:spAutoFit/>
          </a:bodyPr>
          <a:lstStyle/>
          <a:p>
            <a:r>
              <a:rPr lang="en-GB" dirty="0" smtClean="0"/>
              <a:t>Solutions continued on next slide.</a:t>
            </a:r>
            <a:endParaRPr lang="en-GB" dirty="0"/>
          </a:p>
        </p:txBody>
      </p:sp>
    </p:spTree>
    <p:extLst>
      <p:ext uri="{BB962C8B-B14F-4D97-AF65-F5344CB8AC3E}">
        <p14:creationId xmlns:p14="http://schemas.microsoft.com/office/powerpoint/2010/main" val="41294282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4547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07260" y="1218935"/>
            <a:ext cx="9361348" cy="1569660"/>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i="1" dirty="0">
                <a:solidFill>
                  <a:srgbClr val="FF0000"/>
                </a:solidFill>
              </a:rPr>
              <a:t>Then compare triangles A and C</a:t>
            </a:r>
            <a:r>
              <a:rPr lang="en-GB" sz="2400" dirty="0">
                <a:solidFill>
                  <a:srgbClr val="FF0000"/>
                </a:solidFill>
              </a:rPr>
              <a:t>.</a:t>
            </a:r>
          </a:p>
          <a:p>
            <a:endParaRPr lang="en-GB" sz="2400" dirty="0">
              <a:solidFill>
                <a:srgbClr val="FF0000"/>
              </a:solidFill>
            </a:endParaRPr>
          </a:p>
          <a:p>
            <a:r>
              <a:rPr lang="en-GB" sz="2400" dirty="0">
                <a:solidFill>
                  <a:srgbClr val="FF0000"/>
                </a:solidFill>
              </a:rPr>
              <a:t>Here all the angles are the same in both triangles, so the triangles</a:t>
            </a:r>
          </a:p>
          <a:p>
            <a:r>
              <a:rPr lang="en-GB" sz="2400" dirty="0">
                <a:solidFill>
                  <a:srgbClr val="FF0000"/>
                </a:solidFill>
              </a:rPr>
              <a:t>must be similar.</a:t>
            </a:r>
          </a:p>
        </p:txBody>
      </p:sp>
      <p:sp>
        <p:nvSpPr>
          <p:cNvPr id="4" name="Rectangle 3"/>
          <p:cNvSpPr/>
          <p:nvPr/>
        </p:nvSpPr>
        <p:spPr>
          <a:xfrm>
            <a:off x="2207260" y="653307"/>
            <a:ext cx="3171061" cy="461665"/>
          </a:xfrm>
          <a:prstGeom prst="rect">
            <a:avLst/>
          </a:prstGeom>
        </p:spPr>
        <p:txBody>
          <a:bodyPr wrap="none">
            <a:spAutoFit/>
          </a:bodyPr>
          <a:lstStyle/>
          <a:p>
            <a:r>
              <a:rPr lang="en-GB" sz="2400" b="1" dirty="0"/>
              <a:t>Solution (continued)</a:t>
            </a:r>
          </a:p>
        </p:txBody>
      </p:sp>
      <p:pic>
        <p:nvPicPr>
          <p:cNvPr id="3" name="Picture 2"/>
          <p:cNvPicPr>
            <a:picLocks noChangeAspect="1"/>
          </p:cNvPicPr>
          <p:nvPr/>
        </p:nvPicPr>
        <p:blipFill rotWithShape="1">
          <a:blip r:embed="rId4"/>
          <a:srcRect r="53553"/>
          <a:stretch/>
        </p:blipFill>
        <p:spPr>
          <a:xfrm>
            <a:off x="3071664" y="3284984"/>
            <a:ext cx="3211203" cy="2542871"/>
          </a:xfrm>
          <a:prstGeom prst="rect">
            <a:avLst/>
          </a:prstGeom>
        </p:spPr>
      </p:pic>
      <p:pic>
        <p:nvPicPr>
          <p:cNvPr id="2" name="Picture 1"/>
          <p:cNvPicPr>
            <a:picLocks noChangeAspect="1"/>
          </p:cNvPicPr>
          <p:nvPr/>
        </p:nvPicPr>
        <p:blipFill>
          <a:blip r:embed="rId5"/>
          <a:stretch>
            <a:fillRect/>
          </a:stretch>
        </p:blipFill>
        <p:spPr>
          <a:xfrm>
            <a:off x="7197938" y="3284984"/>
            <a:ext cx="3362557" cy="2489995"/>
          </a:xfrm>
          <a:prstGeom prst="rect">
            <a:avLst/>
          </a:prstGeom>
        </p:spPr>
      </p:pic>
      <p:sp>
        <p:nvSpPr>
          <p:cNvPr id="11" name="TextBox 10"/>
          <p:cNvSpPr txBox="1"/>
          <p:nvPr/>
        </p:nvSpPr>
        <p:spPr>
          <a:xfrm>
            <a:off x="2421041" y="6232705"/>
            <a:ext cx="4778589" cy="400110"/>
          </a:xfrm>
          <a:prstGeom prst="rect">
            <a:avLst/>
          </a:prstGeom>
          <a:noFill/>
        </p:spPr>
        <p:txBody>
          <a:bodyPr wrap="square" rtlCol="0">
            <a:spAutoFit/>
          </a:bodyPr>
          <a:lstStyle/>
          <a:p>
            <a:r>
              <a:rPr lang="en-GB" dirty="0" smtClean="0"/>
              <a:t>Solutions continued on next slide.</a:t>
            </a:r>
            <a:endParaRPr lang="en-GB" dirty="0"/>
          </a:p>
        </p:txBody>
      </p:sp>
    </p:spTree>
    <p:extLst>
      <p:ext uri="{BB962C8B-B14F-4D97-AF65-F5344CB8AC3E}">
        <p14:creationId xmlns:p14="http://schemas.microsoft.com/office/powerpoint/2010/main" val="28815460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154" y="96785"/>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351584" y="4253251"/>
            <a:ext cx="9649072"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b="0" dirty="0">
                <a:solidFill>
                  <a:srgbClr val="FF0000"/>
                </a:solidFill>
              </a:rPr>
              <a:t>These triangles are not similar because if you </a:t>
            </a:r>
            <a:r>
              <a:rPr lang="en-GB" sz="2400" b="0" dirty="0" smtClean="0">
                <a:solidFill>
                  <a:srgbClr val="FF0000"/>
                </a:solidFill>
              </a:rPr>
              <a:t>halve </a:t>
            </a:r>
            <a:r>
              <a:rPr lang="en-GB" sz="2400" b="0" dirty="0">
                <a:solidFill>
                  <a:srgbClr val="FF0000"/>
                </a:solidFill>
              </a:rPr>
              <a:t>the sides on the</a:t>
            </a:r>
          </a:p>
          <a:p>
            <a:r>
              <a:rPr lang="en-GB" sz="2400" b="0" dirty="0">
                <a:solidFill>
                  <a:srgbClr val="FF0000"/>
                </a:solidFill>
              </a:rPr>
              <a:t>first triangle, two of the sides match, but not all three</a:t>
            </a:r>
            <a:r>
              <a:rPr lang="en-GB" sz="2400" dirty="0">
                <a:solidFill>
                  <a:srgbClr val="FF0000"/>
                </a:solidFill>
              </a:rPr>
              <a:t>:</a:t>
            </a:r>
          </a:p>
        </p:txBody>
      </p:sp>
      <p:sp>
        <p:nvSpPr>
          <p:cNvPr id="4" name="Rectangle 3"/>
          <p:cNvSpPr/>
          <p:nvPr/>
        </p:nvSpPr>
        <p:spPr>
          <a:xfrm>
            <a:off x="2267638" y="659561"/>
            <a:ext cx="3171061" cy="461665"/>
          </a:xfrm>
          <a:prstGeom prst="rect">
            <a:avLst/>
          </a:prstGeom>
        </p:spPr>
        <p:txBody>
          <a:bodyPr wrap="none">
            <a:spAutoFit/>
          </a:bodyPr>
          <a:lstStyle/>
          <a:p>
            <a:r>
              <a:rPr lang="en-GB" sz="2400" b="1" dirty="0"/>
              <a:t>Solution (continued)</a:t>
            </a:r>
          </a:p>
        </p:txBody>
      </p:sp>
      <p:pic>
        <p:nvPicPr>
          <p:cNvPr id="3" name="Picture 2"/>
          <p:cNvPicPr>
            <a:picLocks noChangeAspect="1"/>
          </p:cNvPicPr>
          <p:nvPr/>
        </p:nvPicPr>
        <p:blipFill rotWithShape="1">
          <a:blip r:embed="rId4"/>
          <a:srcRect r="53553"/>
          <a:stretch/>
        </p:blipFill>
        <p:spPr>
          <a:xfrm>
            <a:off x="2976786" y="1639057"/>
            <a:ext cx="3211203" cy="2542871"/>
          </a:xfrm>
          <a:prstGeom prst="rect">
            <a:avLst/>
          </a:prstGeom>
        </p:spPr>
      </p:pic>
      <p:pic>
        <p:nvPicPr>
          <p:cNvPr id="5" name="Picture 4"/>
          <p:cNvPicPr>
            <a:picLocks noChangeAspect="1"/>
          </p:cNvPicPr>
          <p:nvPr/>
        </p:nvPicPr>
        <p:blipFill>
          <a:blip r:embed="rId5"/>
          <a:stretch>
            <a:fillRect/>
          </a:stretch>
        </p:blipFill>
        <p:spPr>
          <a:xfrm>
            <a:off x="6744072" y="1639057"/>
            <a:ext cx="3072835" cy="2253864"/>
          </a:xfrm>
          <a:prstGeom prst="rect">
            <a:avLst/>
          </a:prstGeom>
        </p:spPr>
      </p:pic>
      <p:sp>
        <p:nvSpPr>
          <p:cNvPr id="2" name="Rectangle 1"/>
          <p:cNvSpPr/>
          <p:nvPr/>
        </p:nvSpPr>
        <p:spPr>
          <a:xfrm>
            <a:off x="2267638" y="1106069"/>
            <a:ext cx="4931991" cy="461665"/>
          </a:xfrm>
          <a:prstGeom prst="rect">
            <a:avLst/>
          </a:prstGeom>
        </p:spPr>
        <p:txBody>
          <a:bodyPr wrap="none">
            <a:spAutoFit/>
          </a:bodyPr>
          <a:lstStyle/>
          <a:p>
            <a:pPr lvl="0"/>
            <a:r>
              <a:rPr lang="en-GB" sz="2400" i="1" dirty="0">
                <a:solidFill>
                  <a:srgbClr val="FF0000"/>
                </a:solidFill>
              </a:rPr>
              <a:t>Finally, compare triangles A and D</a:t>
            </a:r>
            <a:r>
              <a:rPr lang="en-GB" sz="2400" dirty="0">
                <a:solidFill>
                  <a:srgbClr val="FF0000"/>
                </a:solidFill>
              </a:rPr>
              <a:t>.</a:t>
            </a:r>
          </a:p>
        </p:txBody>
      </p:sp>
      <p:sp>
        <p:nvSpPr>
          <p:cNvPr id="6" name="Rectangle 5"/>
          <p:cNvSpPr/>
          <p:nvPr/>
        </p:nvSpPr>
        <p:spPr>
          <a:xfrm>
            <a:off x="2380689" y="5919964"/>
            <a:ext cx="9217332" cy="830997"/>
          </a:xfrm>
          <a:prstGeom prst="rect">
            <a:avLst/>
          </a:prstGeom>
        </p:spPr>
        <p:txBody>
          <a:bodyPr wrap="square">
            <a:spAutoFit/>
          </a:bodyPr>
          <a:lstStyle/>
          <a:p>
            <a:pPr lvl="0"/>
            <a:r>
              <a:rPr lang="en-GB" sz="2400" dirty="0">
                <a:solidFill>
                  <a:srgbClr val="FF0000"/>
                </a:solidFill>
              </a:rPr>
              <a:t>So these triangles are </a:t>
            </a:r>
            <a:r>
              <a:rPr lang="en-GB" sz="2400" i="1" dirty="0">
                <a:solidFill>
                  <a:srgbClr val="FF0000"/>
                </a:solidFill>
              </a:rPr>
              <a:t>not </a:t>
            </a:r>
            <a:r>
              <a:rPr lang="en-GB" sz="2400" dirty="0">
                <a:solidFill>
                  <a:srgbClr val="FF0000"/>
                </a:solidFill>
              </a:rPr>
              <a:t>similar as the matching lengths on</a:t>
            </a:r>
          </a:p>
          <a:p>
            <a:pPr lvl="0"/>
            <a:r>
              <a:rPr lang="en-GB" sz="2400" dirty="0">
                <a:solidFill>
                  <a:srgbClr val="FF0000"/>
                </a:solidFill>
              </a:rPr>
              <a:t>triangle D must </a:t>
            </a:r>
            <a:r>
              <a:rPr lang="en-GB" sz="2400" i="1" dirty="0">
                <a:solidFill>
                  <a:srgbClr val="FF0000"/>
                </a:solidFill>
              </a:rPr>
              <a:t>all</a:t>
            </a:r>
            <a:r>
              <a:rPr lang="en-GB" sz="2400" dirty="0">
                <a:solidFill>
                  <a:srgbClr val="FF0000"/>
                </a:solidFill>
              </a:rPr>
              <a:t> be half of those on A.</a:t>
            </a:r>
          </a:p>
        </p:txBody>
      </p:sp>
      <mc:AlternateContent xmlns:mc="http://schemas.openxmlformats.org/markup-compatibility/2006" xmlns:a14="http://schemas.microsoft.com/office/drawing/2010/main">
        <mc:Choice Requires="a14">
          <p:sp>
            <p:nvSpPr>
              <p:cNvPr id="9" name="Rectangle 8"/>
              <p:cNvSpPr/>
              <p:nvPr/>
            </p:nvSpPr>
            <p:spPr>
              <a:xfrm>
                <a:off x="3004455" y="5155571"/>
                <a:ext cx="7776864" cy="613886"/>
              </a:xfrm>
              <a:prstGeom prst="rect">
                <a:avLst/>
              </a:prstGeom>
            </p:spPr>
            <p:txBody>
              <a:bodyPr wrap="square">
                <a:spAutoFit/>
              </a:bodyPr>
              <a:lstStyle/>
              <a:p>
                <a:pPr lvl="0"/>
                <a14:m>
                  <m:oMath xmlns:m="http://schemas.openxmlformats.org/officeDocument/2006/math">
                    <m:r>
                      <a:rPr lang="en-GB" sz="2400" i="1" smtClean="0">
                        <a:solidFill>
                          <a:srgbClr val="FF0000"/>
                        </a:solidFill>
                        <a:latin typeface="Cambria Math" panose="02040503050406030204" pitchFamily="18" charset="0"/>
                      </a:rPr>
                      <m:t>4=</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2</m:t>
                        </m:r>
                      </m:den>
                    </m:f>
                    <m:r>
                      <a:rPr lang="en-GB" sz="2400" i="1">
                        <a:solidFill>
                          <a:srgbClr val="FF0000"/>
                        </a:solidFill>
                        <a:latin typeface="Cambria Math" panose="02040503050406030204" pitchFamily="18" charset="0"/>
                        <a:ea typeface="Cambria Math" panose="02040503050406030204" pitchFamily="18" charset="0"/>
                      </a:rPr>
                      <m:t>×8</m:t>
                    </m:r>
                  </m:oMath>
                </a14:m>
                <a:r>
                  <a:rPr lang="en-GB" sz="2400" dirty="0">
                    <a:solidFill>
                      <a:srgbClr val="FF0000"/>
                    </a:solidFill>
                  </a:rPr>
                  <a:t>  and  </a:t>
                </a:r>
                <a14:m>
                  <m:oMath xmlns:m="http://schemas.openxmlformats.org/officeDocument/2006/math">
                    <m:r>
                      <a:rPr lang="en-GB" sz="2400" i="1">
                        <a:solidFill>
                          <a:srgbClr val="FF0000"/>
                        </a:solidFill>
                        <a:latin typeface="Cambria Math" panose="02040503050406030204" pitchFamily="18" charset="0"/>
                      </a:rPr>
                      <m:t>4.52=</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2</m:t>
                        </m:r>
                      </m:den>
                    </m:f>
                    <m:r>
                      <a:rPr lang="en-GB" sz="2400" i="1">
                        <a:solidFill>
                          <a:srgbClr val="FF0000"/>
                        </a:solidFill>
                        <a:latin typeface="Cambria Math" panose="02040503050406030204" pitchFamily="18" charset="0"/>
                        <a:ea typeface="Cambria Math" panose="02040503050406030204" pitchFamily="18" charset="0"/>
                      </a:rPr>
                      <m:t>×9.04 </m:t>
                    </m:r>
                  </m:oMath>
                </a14:m>
                <a:r>
                  <a:rPr lang="en-GB" sz="2400" dirty="0">
                    <a:solidFill>
                      <a:srgbClr val="FF0000"/>
                    </a:solidFill>
                  </a:rPr>
                  <a:t> but  </a:t>
                </a:r>
                <a14:m>
                  <m:oMath xmlns:m="http://schemas.openxmlformats.org/officeDocument/2006/math">
                    <m:r>
                      <a:rPr lang="en-GB" sz="2400" i="1" dirty="0">
                        <a:solidFill>
                          <a:srgbClr val="FF0000"/>
                        </a:solidFill>
                        <a:latin typeface="Cambria Math" panose="02040503050406030204" pitchFamily="18" charset="0"/>
                      </a:rPr>
                      <m:t>3.5</m:t>
                    </m:r>
                    <m:r>
                      <a:rPr lang="en-GB" sz="2400" i="1">
                        <a:solidFill>
                          <a:srgbClr val="FF0000"/>
                        </a:solidFill>
                        <a:latin typeface="Cambria Math" panose="02040503050406030204" pitchFamily="18" charset="0"/>
                        <a:ea typeface="Cambria Math" panose="02040503050406030204" pitchFamily="18" charset="0"/>
                      </a:rPr>
                      <m:t>≠</m:t>
                    </m:r>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2</m:t>
                        </m:r>
                      </m:den>
                    </m:f>
                    <m:r>
                      <a:rPr lang="en-GB" sz="2400" i="1">
                        <a:solidFill>
                          <a:srgbClr val="FF0000"/>
                        </a:solidFill>
                        <a:latin typeface="Cambria Math" panose="02040503050406030204" pitchFamily="18" charset="0"/>
                        <a:ea typeface="Cambria Math" panose="02040503050406030204" pitchFamily="18" charset="0"/>
                      </a:rPr>
                      <m:t>×6.13</m:t>
                    </m:r>
                  </m:oMath>
                </a14:m>
                <a:endParaRPr lang="en-GB" sz="2400" dirty="0">
                  <a:solidFill>
                    <a:srgbClr val="FF0000"/>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3004455" y="5155571"/>
                <a:ext cx="7776864" cy="613886"/>
              </a:xfrm>
              <a:prstGeom prst="rect">
                <a:avLst/>
              </a:prstGeom>
              <a:blipFill rotWithShape="0">
                <a:blip r:embed="rId6"/>
                <a:stretch>
                  <a:fillRect b="-10000"/>
                </a:stretch>
              </a:blipFill>
            </p:spPr>
            <p:txBody>
              <a:bodyPr/>
              <a:lstStyle/>
              <a:p>
                <a:r>
                  <a:rPr lang="en-GB">
                    <a:noFill/>
                  </a:rPr>
                  <a:t> </a:t>
                </a:r>
              </a:p>
            </p:txBody>
          </p:sp>
        </mc:Fallback>
      </mc:AlternateContent>
    </p:spTree>
    <p:extLst>
      <p:ext uri="{BB962C8B-B14F-4D97-AF65-F5344CB8AC3E}">
        <p14:creationId xmlns:p14="http://schemas.microsoft.com/office/powerpoint/2010/main" val="34574122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4199"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07260" y="1065842"/>
            <a:ext cx="964945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a:buAutoNum type="alphaLcParenR"/>
            </a:pPr>
            <a:r>
              <a:rPr lang="en-GB" sz="2400" dirty="0"/>
              <a:t>Explain why triangles ABE and ACD are similar.</a:t>
            </a:r>
          </a:p>
          <a:p>
            <a:pPr>
              <a:buAutoNum type="alphaLcParenR"/>
            </a:pPr>
            <a:r>
              <a:rPr lang="en-GB" sz="2400" dirty="0"/>
              <a:t>Find the lengths of </a:t>
            </a:r>
            <a:r>
              <a:rPr lang="en-GB" sz="2400" i="1" dirty="0">
                <a:latin typeface="Times New Roman" panose="02020603050405020304" pitchFamily="18" charset="0"/>
                <a:cs typeface="Times New Roman" panose="02020603050405020304" pitchFamily="18" charset="0"/>
              </a:rPr>
              <a:t>x</a:t>
            </a:r>
            <a:r>
              <a:rPr lang="en-GB" sz="2400" i="1" dirty="0"/>
              <a:t> </a:t>
            </a:r>
            <a:r>
              <a:rPr lang="en-GB" sz="2400" dirty="0"/>
              <a:t>and </a:t>
            </a:r>
            <a:r>
              <a:rPr lang="en-GB" sz="2400" i="1" dirty="0" smtClean="0">
                <a:latin typeface="Times New Roman" panose="02020603050405020304" pitchFamily="18" charset="0"/>
                <a:cs typeface="Times New Roman" panose="02020603050405020304" pitchFamily="18" charset="0"/>
              </a:rPr>
              <a:t>y</a:t>
            </a:r>
            <a:r>
              <a:rPr lang="en-GB" sz="2400" dirty="0" smtClean="0"/>
              <a:t>.</a:t>
            </a:r>
            <a:endParaRPr lang="en-GB" sz="2400" dirty="0"/>
          </a:p>
          <a:p>
            <a:pPr>
              <a:buAutoNum type="alphaLcParenR"/>
            </a:pPr>
            <a:r>
              <a:rPr lang="en-GB" sz="2400" dirty="0"/>
              <a:t>Find the ratio of the area of </a:t>
            </a:r>
            <a:r>
              <a:rPr lang="en-GB" sz="2400" dirty="0" smtClean="0"/>
              <a:t>triangle ABE </a:t>
            </a:r>
            <a:r>
              <a:rPr lang="en-GB" sz="2400" dirty="0"/>
              <a:t>to </a:t>
            </a:r>
            <a:r>
              <a:rPr lang="en-GB" sz="2400" dirty="0" smtClean="0"/>
              <a:t>triangle ACD</a:t>
            </a:r>
            <a:r>
              <a:rPr lang="en-GB" sz="2400" dirty="0"/>
              <a:t>.</a:t>
            </a:r>
          </a:p>
        </p:txBody>
      </p:sp>
      <p:sp>
        <p:nvSpPr>
          <p:cNvPr id="4" name="Rectangle 3"/>
          <p:cNvSpPr/>
          <p:nvPr/>
        </p:nvSpPr>
        <p:spPr>
          <a:xfrm>
            <a:off x="2190191" y="621231"/>
            <a:ext cx="1707519" cy="461665"/>
          </a:xfrm>
          <a:prstGeom prst="rect">
            <a:avLst/>
          </a:prstGeom>
        </p:spPr>
        <p:txBody>
          <a:bodyPr wrap="none">
            <a:spAutoFit/>
          </a:bodyPr>
          <a:lstStyle/>
          <a:p>
            <a:r>
              <a:rPr lang="en-GB" sz="2400" b="1" dirty="0"/>
              <a:t>Example 2</a:t>
            </a:r>
          </a:p>
        </p:txBody>
      </p:sp>
      <p:pic>
        <p:nvPicPr>
          <p:cNvPr id="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7432" y="2564904"/>
            <a:ext cx="3959979" cy="317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70005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07260" y="3985984"/>
            <a:ext cx="964945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a:r>
              <a:rPr lang="en-GB" sz="2400" dirty="0"/>
              <a:t>a)	</a:t>
            </a:r>
            <a:r>
              <a:rPr lang="en-GB" sz="2400" dirty="0">
                <a:solidFill>
                  <a:srgbClr val="FF0000"/>
                </a:solidFill>
              </a:rPr>
              <a:t>As the lines BE and CD are parallel,</a:t>
            </a:r>
          </a:p>
        </p:txBody>
      </p:sp>
      <p:sp>
        <p:nvSpPr>
          <p:cNvPr id="4" name="Rectangle 3"/>
          <p:cNvSpPr/>
          <p:nvPr/>
        </p:nvSpPr>
        <p:spPr>
          <a:xfrm>
            <a:off x="2190191" y="621231"/>
            <a:ext cx="1412566" cy="461665"/>
          </a:xfrm>
          <a:prstGeom prst="rect">
            <a:avLst/>
          </a:prstGeom>
        </p:spPr>
        <p:txBody>
          <a:bodyPr wrap="none">
            <a:spAutoFit/>
          </a:bodyPr>
          <a:lstStyle/>
          <a:p>
            <a:r>
              <a:rPr lang="en-GB" sz="2400" b="1" dirty="0"/>
              <a:t>Solution</a:t>
            </a:r>
          </a:p>
        </p:txBody>
      </p:sp>
      <p:pic>
        <p:nvPicPr>
          <p:cNvPr id="3" name="Picture 2"/>
          <p:cNvPicPr>
            <a:picLocks noChangeAspect="1"/>
          </p:cNvPicPr>
          <p:nvPr/>
        </p:nvPicPr>
        <p:blipFill>
          <a:blip r:embed="rId4"/>
          <a:stretch>
            <a:fillRect/>
          </a:stretch>
        </p:blipFill>
        <p:spPr>
          <a:xfrm>
            <a:off x="7617563" y="4614570"/>
            <a:ext cx="1643485" cy="407687"/>
          </a:xfrm>
          <a:prstGeom prst="rect">
            <a:avLst/>
          </a:prstGeom>
        </p:spPr>
      </p:pic>
      <p:pic>
        <p:nvPicPr>
          <p:cNvPr id="5" name="Picture 4"/>
          <p:cNvPicPr>
            <a:picLocks noChangeAspect="1"/>
          </p:cNvPicPr>
          <p:nvPr/>
        </p:nvPicPr>
        <p:blipFill>
          <a:blip r:embed="rId5"/>
          <a:stretch>
            <a:fillRect/>
          </a:stretch>
        </p:blipFill>
        <p:spPr>
          <a:xfrm>
            <a:off x="4799856" y="4620342"/>
            <a:ext cx="1646559" cy="401915"/>
          </a:xfrm>
          <a:prstGeom prst="rect">
            <a:avLst/>
          </a:prstGeom>
        </p:spPr>
      </p:pic>
      <p:sp>
        <p:nvSpPr>
          <p:cNvPr id="6" name="Rectangle 5"/>
          <p:cNvSpPr/>
          <p:nvPr/>
        </p:nvSpPr>
        <p:spPr>
          <a:xfrm>
            <a:off x="6682374" y="4590466"/>
            <a:ext cx="699230" cy="461665"/>
          </a:xfrm>
          <a:prstGeom prst="rect">
            <a:avLst/>
          </a:prstGeom>
        </p:spPr>
        <p:txBody>
          <a:bodyPr wrap="none">
            <a:spAutoFit/>
          </a:bodyPr>
          <a:lstStyle/>
          <a:p>
            <a:r>
              <a:rPr lang="en-GB" sz="2400" dirty="0">
                <a:solidFill>
                  <a:srgbClr val="FF0000"/>
                </a:solidFill>
              </a:rPr>
              <a:t>and</a:t>
            </a:r>
            <a:endParaRPr lang="en-GB" dirty="0">
              <a:solidFill>
                <a:srgbClr val="FF0000"/>
              </a:solidFill>
            </a:endParaRPr>
          </a:p>
        </p:txBody>
      </p:sp>
      <p:sp>
        <p:nvSpPr>
          <p:cNvPr id="9" name="Rectangle 8"/>
          <p:cNvSpPr/>
          <p:nvPr/>
        </p:nvSpPr>
        <p:spPr>
          <a:xfrm>
            <a:off x="2604054" y="5129125"/>
            <a:ext cx="7009291" cy="461665"/>
          </a:xfrm>
          <a:prstGeom prst="rect">
            <a:avLst/>
          </a:prstGeom>
        </p:spPr>
        <p:txBody>
          <a:bodyPr wrap="none">
            <a:spAutoFit/>
          </a:bodyPr>
          <a:lstStyle/>
          <a:p>
            <a:pPr lvl="0"/>
            <a:r>
              <a:rPr lang="en-GB" sz="2400" dirty="0">
                <a:solidFill>
                  <a:srgbClr val="FF0000"/>
                </a:solidFill>
              </a:rPr>
              <a:t>Also the vertex A, is common to both triangles, so </a:t>
            </a:r>
          </a:p>
        </p:txBody>
      </p:sp>
      <p:pic>
        <p:nvPicPr>
          <p:cNvPr id="10" name="Picture 9"/>
          <p:cNvPicPr>
            <a:picLocks noChangeAspect="1"/>
          </p:cNvPicPr>
          <p:nvPr/>
        </p:nvPicPr>
        <p:blipFill>
          <a:blip r:embed="rId6"/>
          <a:stretch>
            <a:fillRect/>
          </a:stretch>
        </p:blipFill>
        <p:spPr>
          <a:xfrm>
            <a:off x="9607364" y="5125255"/>
            <a:ext cx="1660469" cy="405311"/>
          </a:xfrm>
          <a:prstGeom prst="rect">
            <a:avLst/>
          </a:prstGeom>
        </p:spPr>
      </p:pic>
      <p:sp>
        <p:nvSpPr>
          <p:cNvPr id="11" name="Rectangle 10"/>
          <p:cNvSpPr/>
          <p:nvPr/>
        </p:nvSpPr>
        <p:spPr>
          <a:xfrm>
            <a:off x="2604054" y="5590790"/>
            <a:ext cx="9090111" cy="830997"/>
          </a:xfrm>
          <a:prstGeom prst="rect">
            <a:avLst/>
          </a:prstGeom>
        </p:spPr>
        <p:txBody>
          <a:bodyPr wrap="square">
            <a:spAutoFit/>
          </a:bodyPr>
          <a:lstStyle/>
          <a:p>
            <a:r>
              <a:rPr lang="en-GB" sz="2400" dirty="0" smtClean="0">
                <a:solidFill>
                  <a:srgbClr val="FF0000"/>
                </a:solidFill>
              </a:rPr>
              <a:t>So the three angles are the same in both triangles and therefore they are similar.</a:t>
            </a:r>
            <a:endParaRPr lang="en-GB" dirty="0">
              <a:solidFill>
                <a:srgbClr val="FF0000"/>
              </a:solidFill>
            </a:endParaRPr>
          </a:p>
        </p:txBody>
      </p:sp>
      <p:sp>
        <p:nvSpPr>
          <p:cNvPr id="15" name="TextBox 14"/>
          <p:cNvSpPr txBox="1"/>
          <p:nvPr/>
        </p:nvSpPr>
        <p:spPr>
          <a:xfrm>
            <a:off x="2421041" y="6421787"/>
            <a:ext cx="4778589" cy="400110"/>
          </a:xfrm>
          <a:prstGeom prst="rect">
            <a:avLst/>
          </a:prstGeom>
          <a:noFill/>
        </p:spPr>
        <p:txBody>
          <a:bodyPr wrap="square" rtlCol="0">
            <a:spAutoFit/>
          </a:bodyPr>
          <a:lstStyle/>
          <a:p>
            <a:r>
              <a:rPr lang="en-GB" dirty="0" smtClean="0"/>
              <a:t>Solutions continued on next slide.</a:t>
            </a:r>
            <a:endParaRPr lang="en-GB" dirty="0"/>
          </a:p>
        </p:txBody>
      </p:sp>
      <p:pic>
        <p:nvPicPr>
          <p:cNvPr id="1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7853" y="810993"/>
            <a:ext cx="3959979" cy="317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19453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351584" y="1338987"/>
            <a:ext cx="5328900" cy="2308324"/>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b)	</a:t>
            </a:r>
            <a:r>
              <a:rPr lang="en-GB" sz="2400" dirty="0">
                <a:solidFill>
                  <a:srgbClr val="FF0000"/>
                </a:solidFill>
              </a:rPr>
              <a:t>Comparing the sides BE and CD, the lengths in the larger triangle are 1.5 times the lengths in the smaller triangle (alternatively, it can be stated that the ratio of the lengths is 2 : 3).</a:t>
            </a:r>
          </a:p>
        </p:txBody>
      </p:sp>
      <p:sp>
        <p:nvSpPr>
          <p:cNvPr id="4" name="Rectangle 3"/>
          <p:cNvSpPr/>
          <p:nvPr/>
        </p:nvSpPr>
        <p:spPr>
          <a:xfrm>
            <a:off x="2190191" y="621231"/>
            <a:ext cx="3171061" cy="461665"/>
          </a:xfrm>
          <a:prstGeom prst="rect">
            <a:avLst/>
          </a:prstGeom>
        </p:spPr>
        <p:txBody>
          <a:bodyPr wrap="none">
            <a:spAutoFit/>
          </a:bodyPr>
          <a:lstStyle/>
          <a:p>
            <a:r>
              <a:rPr lang="en-GB" sz="2400" b="1" dirty="0"/>
              <a:t>Solution (continued)</a:t>
            </a:r>
          </a:p>
        </p:txBody>
      </p:sp>
      <p:sp>
        <p:nvSpPr>
          <p:cNvPr id="9" name="Rectangle 8"/>
          <p:cNvSpPr/>
          <p:nvPr/>
        </p:nvSpPr>
        <p:spPr>
          <a:xfrm>
            <a:off x="2351584" y="3878477"/>
            <a:ext cx="6772688" cy="1200329"/>
          </a:xfrm>
          <a:prstGeom prst="rect">
            <a:avLst/>
          </a:prstGeom>
        </p:spPr>
        <p:txBody>
          <a:bodyPr wrap="none">
            <a:spAutoFit/>
          </a:bodyPr>
          <a:lstStyle/>
          <a:p>
            <a:r>
              <a:rPr lang="en-GB" sz="2400" dirty="0">
                <a:solidFill>
                  <a:srgbClr val="FF0000"/>
                </a:solidFill>
              </a:rPr>
              <a:t>So the length AC will be 1.5 times the length AB.</a:t>
            </a:r>
          </a:p>
          <a:p>
            <a:r>
              <a:rPr lang="en-GB" sz="2400" dirty="0">
                <a:solidFill>
                  <a:srgbClr val="FF0000"/>
                </a:solidFill>
              </a:rPr>
              <a:t>AC = 1.5 × 6 = 9</a:t>
            </a:r>
          </a:p>
          <a:p>
            <a:r>
              <a:rPr lang="en-GB" sz="2400" dirty="0">
                <a:solidFill>
                  <a:srgbClr val="FF0000"/>
                </a:solidFill>
              </a:rPr>
              <a:t>So </a:t>
            </a:r>
            <a:r>
              <a:rPr lang="en-GB" sz="2400" i="1" dirty="0">
                <a:solidFill>
                  <a:srgbClr val="FF0000"/>
                </a:solidFill>
                <a:latin typeface="Times" pitchFamily="2" charset="0"/>
              </a:rPr>
              <a:t>y</a:t>
            </a:r>
            <a:r>
              <a:rPr lang="en-GB" sz="2400" i="1" dirty="0">
                <a:solidFill>
                  <a:srgbClr val="FF0000"/>
                </a:solidFill>
              </a:rPr>
              <a:t> </a:t>
            </a:r>
            <a:r>
              <a:rPr lang="en-GB" sz="2400" dirty="0">
                <a:solidFill>
                  <a:srgbClr val="FF0000"/>
                </a:solidFill>
              </a:rPr>
              <a:t>= 3</a:t>
            </a:r>
          </a:p>
        </p:txBody>
      </p:sp>
      <p:sp>
        <p:nvSpPr>
          <p:cNvPr id="11" name="Rectangle 10"/>
          <p:cNvSpPr/>
          <p:nvPr/>
        </p:nvSpPr>
        <p:spPr>
          <a:xfrm>
            <a:off x="2351584" y="5078806"/>
            <a:ext cx="5328900" cy="1569660"/>
          </a:xfrm>
          <a:prstGeom prst="rect">
            <a:avLst/>
          </a:prstGeom>
        </p:spPr>
        <p:txBody>
          <a:bodyPr wrap="square">
            <a:spAutoFit/>
          </a:bodyPr>
          <a:lstStyle/>
          <a:p>
            <a:r>
              <a:rPr lang="en-GB" sz="2400" dirty="0">
                <a:solidFill>
                  <a:srgbClr val="FF0000"/>
                </a:solidFill>
              </a:rPr>
              <a:t>In the same way, AD = 1.5 × AE,</a:t>
            </a:r>
          </a:p>
          <a:p>
            <a:r>
              <a:rPr lang="en-GB" sz="2400" dirty="0">
                <a:solidFill>
                  <a:srgbClr val="FF0000"/>
                </a:solidFill>
              </a:rPr>
              <a:t>so 			4 + </a:t>
            </a:r>
            <a:r>
              <a:rPr lang="en-GB" sz="2400" i="1" dirty="0">
                <a:solidFill>
                  <a:srgbClr val="FF0000"/>
                </a:solidFill>
                <a:latin typeface="Times" pitchFamily="2" charset="0"/>
              </a:rPr>
              <a:t>x</a:t>
            </a:r>
            <a:r>
              <a:rPr lang="en-GB" sz="2400" i="1" dirty="0">
                <a:solidFill>
                  <a:srgbClr val="FF0000"/>
                </a:solidFill>
              </a:rPr>
              <a:t> 	</a:t>
            </a:r>
            <a:r>
              <a:rPr lang="en-GB" sz="2400" dirty="0">
                <a:solidFill>
                  <a:srgbClr val="FF0000"/>
                </a:solidFill>
              </a:rPr>
              <a:t>= 1.5</a:t>
            </a:r>
            <a:r>
              <a:rPr lang="en-GB" sz="2400" i="1" dirty="0">
                <a:solidFill>
                  <a:srgbClr val="FF0000"/>
                </a:solidFill>
                <a:latin typeface="Times" pitchFamily="2" charset="0"/>
              </a:rPr>
              <a:t>x</a:t>
            </a:r>
          </a:p>
          <a:p>
            <a:r>
              <a:rPr lang="en-GB" sz="2400" dirty="0">
                <a:solidFill>
                  <a:srgbClr val="FF0000"/>
                </a:solidFill>
              </a:rPr>
              <a:t>    				 4 	= 0.5</a:t>
            </a:r>
            <a:r>
              <a:rPr lang="en-GB" sz="2400" i="1" dirty="0">
                <a:solidFill>
                  <a:srgbClr val="FF0000"/>
                </a:solidFill>
                <a:latin typeface="Times" pitchFamily="2" charset="0"/>
              </a:rPr>
              <a:t>x</a:t>
            </a:r>
          </a:p>
          <a:p>
            <a:r>
              <a:rPr lang="en-GB" sz="2400" i="1" dirty="0">
                <a:solidFill>
                  <a:srgbClr val="FF0000"/>
                </a:solidFill>
              </a:rPr>
              <a:t>				 </a:t>
            </a:r>
            <a:r>
              <a:rPr lang="en-GB" sz="2400" i="1" dirty="0">
                <a:solidFill>
                  <a:srgbClr val="FF0000"/>
                </a:solidFill>
                <a:latin typeface="Times" pitchFamily="2" charset="0"/>
              </a:rPr>
              <a:t>x</a:t>
            </a:r>
            <a:r>
              <a:rPr lang="en-GB" sz="2400" i="1" dirty="0">
                <a:solidFill>
                  <a:srgbClr val="FF0000"/>
                </a:solidFill>
              </a:rPr>
              <a:t> 	</a:t>
            </a:r>
            <a:r>
              <a:rPr lang="en-GB" sz="2400" dirty="0">
                <a:solidFill>
                  <a:srgbClr val="FF0000"/>
                </a:solidFill>
              </a:rPr>
              <a:t>= 8</a:t>
            </a:r>
            <a:endParaRPr lang="en-GB" dirty="0">
              <a:solidFill>
                <a:srgbClr val="FF0000"/>
              </a:solidFill>
            </a:endParaRPr>
          </a:p>
        </p:txBody>
      </p:sp>
      <p:sp>
        <p:nvSpPr>
          <p:cNvPr id="12" name="TextBox 11"/>
          <p:cNvSpPr txBox="1"/>
          <p:nvPr/>
        </p:nvSpPr>
        <p:spPr>
          <a:xfrm>
            <a:off x="7608168" y="6232705"/>
            <a:ext cx="4440985" cy="400110"/>
          </a:xfrm>
          <a:prstGeom prst="rect">
            <a:avLst/>
          </a:prstGeom>
          <a:noFill/>
        </p:spPr>
        <p:txBody>
          <a:bodyPr wrap="square" rtlCol="0">
            <a:spAutoFit/>
          </a:bodyPr>
          <a:lstStyle/>
          <a:p>
            <a:r>
              <a:rPr lang="en-GB" dirty="0" smtClean="0"/>
              <a:t>Solutions continued on next slide.</a:t>
            </a:r>
            <a:endParaRPr lang="en-GB" dirty="0"/>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8208" y="721162"/>
            <a:ext cx="3959979" cy="317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3093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mc:AlternateContent xmlns:mc="http://schemas.openxmlformats.org/markup-compatibility/2006" xmlns:a14="http://schemas.microsoft.com/office/drawing/2010/main">
        <mc:Choice Requires="a14">
          <p:sp>
            <p:nvSpPr>
              <p:cNvPr id="8" name="TextBox 1"/>
              <p:cNvSpPr txBox="1">
                <a:spLocks noChangeArrowheads="1"/>
              </p:cNvSpPr>
              <p:nvPr/>
            </p:nvSpPr>
            <p:spPr bwMode="auto">
              <a:xfrm>
                <a:off x="2351585" y="1183301"/>
                <a:ext cx="5688632" cy="3825663"/>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c) 	</a:t>
                </a:r>
                <a:r>
                  <a:rPr lang="en-GB" sz="2400" dirty="0">
                    <a:solidFill>
                      <a:srgbClr val="FF0000"/>
                    </a:solidFill>
                  </a:rPr>
                  <a:t>As the lengths are increased by a </a:t>
                </a:r>
              </a:p>
              <a:p>
                <a:r>
                  <a:rPr lang="en-GB" sz="2400" dirty="0">
                    <a:solidFill>
                      <a:srgbClr val="FF0000"/>
                    </a:solidFill>
                  </a:rPr>
                  <a:t>		factor of 1.5, or </a:t>
                </a:r>
                <a14:m>
                  <m:oMath xmlns:m="http://schemas.openxmlformats.org/officeDocument/2006/math">
                    <m:f>
                      <m:fPr>
                        <m:ctrlPr>
                          <a:rPr lang="en-GB"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b="0" i="1" smtClean="0">
                            <a:solidFill>
                              <a:srgbClr val="FF0000"/>
                            </a:solidFill>
                            <a:latin typeface="Cambria Math" panose="02040503050406030204" pitchFamily="18" charset="0"/>
                          </a:rPr>
                          <m:t>2</m:t>
                        </m:r>
                      </m:den>
                    </m:f>
                  </m:oMath>
                </a14:m>
                <a:r>
                  <a:rPr lang="en-GB" sz="2400" dirty="0">
                    <a:solidFill>
                      <a:srgbClr val="FF0000"/>
                    </a:solidFill>
                  </a:rPr>
                  <a:t> , for the larger triangle, the areas will be increased by a factor of</a:t>
                </a:r>
              </a:p>
              <a:p>
                <a:r>
                  <a:rPr lang="en-GB" sz="2400" dirty="0">
                    <a:solidFill>
                      <a:srgbClr val="FF0000"/>
                    </a:solidFill>
                  </a:rPr>
                  <a:t>		1.5</a:t>
                </a:r>
                <a:r>
                  <a:rPr lang="en-GB" sz="2400" baseline="30000" dirty="0">
                    <a:solidFill>
                      <a:srgbClr val="FF0000"/>
                    </a:solidFill>
                  </a:rPr>
                  <a:t>2</a:t>
                </a:r>
                <a:r>
                  <a:rPr lang="en-GB" sz="2400" dirty="0">
                    <a:solidFill>
                      <a:srgbClr val="FF0000"/>
                    </a:solidFill>
                  </a:rPr>
                  <a:t> = </a:t>
                </a:r>
                <a:r>
                  <a:rPr lang="en-GB" sz="2400" b="1" dirty="0">
                    <a:solidFill>
                      <a:srgbClr val="FF0000"/>
                    </a:solidFill>
                  </a:rPr>
                  <a:t>2.25</a:t>
                </a:r>
                <a:r>
                  <a:rPr lang="en-GB" sz="2400" dirty="0">
                    <a:solidFill>
                      <a:srgbClr val="FF0000"/>
                    </a:solidFill>
                  </a:rPr>
                  <a:t> (or</a:t>
                </a:r>
                <a14:m>
                  <m:oMath xmlns:m="http://schemas.openxmlformats.org/officeDocument/2006/math">
                    <m:r>
                      <a:rPr lang="en-GB" sz="2400" b="0" i="0" smtClean="0">
                        <a:solidFill>
                          <a:srgbClr val="FF0000"/>
                        </a:solidFill>
                        <a:latin typeface="Cambria Math" panose="02040503050406030204" pitchFamily="18" charset="0"/>
                      </a:rPr>
                      <m:t> </m:t>
                    </m:r>
                    <m:sSup>
                      <m:sSupPr>
                        <m:ctrlPr>
                          <a:rPr lang="en-GB" sz="2400" i="1" smtClean="0">
                            <a:solidFill>
                              <a:srgbClr val="FF0000"/>
                            </a:solidFill>
                            <a:latin typeface="Cambria Math" panose="02040503050406030204" pitchFamily="18" charset="0"/>
                          </a:rPr>
                        </m:ctrlPr>
                      </m:sSupPr>
                      <m:e>
                        <m:d>
                          <m:dPr>
                            <m:ctrlPr>
                              <a:rPr lang="en-GB" sz="2400" i="1">
                                <a:solidFill>
                                  <a:srgbClr val="FF0000"/>
                                </a:solidFill>
                                <a:latin typeface="Cambria Math" panose="02040503050406030204" pitchFamily="18" charset="0"/>
                              </a:rPr>
                            </m:ctrlPr>
                          </m:dPr>
                          <m:e>
                            <m:f>
                              <m:fPr>
                                <m:ctrlPr>
                                  <a:rPr lang="en-GB" sz="2400" i="1">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b="0" i="1" smtClean="0">
                                    <a:solidFill>
                                      <a:srgbClr val="FF0000"/>
                                    </a:solidFill>
                                    <a:latin typeface="Cambria Math" panose="02040503050406030204" pitchFamily="18" charset="0"/>
                                  </a:rPr>
                                  <m:t>2</m:t>
                                </m:r>
                              </m:den>
                            </m:f>
                          </m:e>
                        </m:d>
                      </m:e>
                      <m:sup>
                        <m:r>
                          <a:rPr lang="en-GB" sz="2400" b="0" i="1" smtClean="0">
                            <a:solidFill>
                              <a:srgbClr val="FF0000"/>
                            </a:solidFill>
                            <a:latin typeface="Cambria Math" panose="02040503050406030204" pitchFamily="18" charset="0"/>
                          </a:rPr>
                          <m:t>2</m:t>
                        </m:r>
                      </m:sup>
                    </m:sSup>
                  </m:oMath>
                </a14:m>
                <a:r>
                  <a:rPr lang="en-GB" sz="2400" dirty="0">
                    <a:solidFill>
                      <a:srgbClr val="FF0000"/>
                    </a:solidFill>
                  </a:rPr>
                  <a:t> = </a:t>
                </a:r>
                <a:r>
                  <a:rPr lang="en-GB" sz="2400" b="1" dirty="0">
                    <a:solidFill>
                      <a:srgbClr val="FF0000"/>
                    </a:solidFill>
                  </a:rPr>
                  <a:t>2.25</a:t>
                </a:r>
                <a:r>
                  <a:rPr lang="en-GB" sz="2400" dirty="0">
                    <a:solidFill>
                      <a:srgbClr val="FF0000"/>
                    </a:solidFill>
                  </a:rPr>
                  <a:t>).</a:t>
                </a:r>
              </a:p>
              <a:p>
                <a:endParaRPr lang="en-GB" sz="2400" dirty="0">
                  <a:solidFill>
                    <a:srgbClr val="FF0000"/>
                  </a:solidFill>
                </a:endParaRPr>
              </a:p>
              <a:p>
                <a:r>
                  <a:rPr lang="en-GB" sz="2400" dirty="0">
                    <a:solidFill>
                      <a:srgbClr val="FF0000"/>
                    </a:solidFill>
                  </a:rPr>
                  <a:t>We can say that the ratio of the areas of </a:t>
                </a:r>
              </a:p>
              <a:p>
                <a:r>
                  <a:rPr lang="en-GB" sz="2400" dirty="0">
                    <a:solidFill>
                      <a:srgbClr val="FF0000"/>
                    </a:solidFill>
                  </a:rPr>
                  <a:t>the triangles is </a:t>
                </a:r>
              </a:p>
              <a:p>
                <a:r>
                  <a:rPr lang="en-GB" sz="2400" dirty="0">
                    <a:solidFill>
                      <a:srgbClr val="FF0000"/>
                    </a:solidFill>
                  </a:rPr>
                  <a:t>					</a:t>
                </a:r>
                <a:r>
                  <a:rPr lang="en-GB" sz="2400" b="1" dirty="0">
                    <a:solidFill>
                      <a:srgbClr val="FF0000"/>
                    </a:solidFill>
                  </a:rPr>
                  <a:t>1 : 2.25</a:t>
                </a:r>
              </a:p>
            </p:txBody>
          </p:sp>
        </mc:Choice>
        <mc:Fallback xmlns="">
          <p:sp>
            <p:nvSpPr>
              <p:cNvPr id="8" name="TextBox 1"/>
              <p:cNvSpPr txBox="1">
                <a:spLocks noRot="1" noChangeAspect="1" noMove="1" noResize="1" noEditPoints="1" noAdjustHandles="1" noChangeArrowheads="1" noChangeShapeType="1" noTextEdit="1"/>
              </p:cNvSpPr>
              <p:nvPr/>
            </p:nvSpPr>
            <p:spPr bwMode="auto">
              <a:xfrm>
                <a:off x="2351585" y="1183301"/>
                <a:ext cx="5688632" cy="3825663"/>
              </a:xfrm>
              <a:prstGeom prst="rect">
                <a:avLst/>
              </a:prstGeom>
              <a:blipFill rotWithShape="0">
                <a:blip r:embed="rId4"/>
                <a:stretch>
                  <a:fillRect l="-1715" t="-1115" r="-1179" b="-2707"/>
                </a:stretch>
              </a:blipFill>
              <a:ln>
                <a:noFill/>
              </a:ln>
            </p:spPr>
            <p:txBody>
              <a:bodyPr/>
              <a:lstStyle/>
              <a:p>
                <a:r>
                  <a:rPr lang="en-GB">
                    <a:noFill/>
                  </a:rPr>
                  <a:t> </a:t>
                </a:r>
              </a:p>
            </p:txBody>
          </p:sp>
        </mc:Fallback>
      </mc:AlternateContent>
      <p:sp>
        <p:nvSpPr>
          <p:cNvPr id="4" name="Rectangle 3"/>
          <p:cNvSpPr/>
          <p:nvPr/>
        </p:nvSpPr>
        <p:spPr>
          <a:xfrm>
            <a:off x="2207260" y="637817"/>
            <a:ext cx="3171061" cy="461665"/>
          </a:xfrm>
          <a:prstGeom prst="rect">
            <a:avLst/>
          </a:prstGeom>
        </p:spPr>
        <p:txBody>
          <a:bodyPr wrap="none">
            <a:spAutoFit/>
          </a:bodyPr>
          <a:lstStyle/>
          <a:p>
            <a:r>
              <a:rPr lang="en-GB" sz="2400" b="1" dirty="0"/>
              <a:t>Solution (continued)</a:t>
            </a:r>
          </a:p>
        </p:txBody>
      </p:sp>
      <p:sp>
        <p:nvSpPr>
          <p:cNvPr id="12" name="Rectangle 11"/>
          <p:cNvSpPr/>
          <p:nvPr/>
        </p:nvSpPr>
        <p:spPr>
          <a:xfrm>
            <a:off x="2356790" y="5092783"/>
            <a:ext cx="9283826" cy="1569660"/>
          </a:xfrm>
          <a:prstGeom prst="rect">
            <a:avLst/>
          </a:prstGeom>
        </p:spPr>
        <p:txBody>
          <a:bodyPr wrap="square">
            <a:spAutoFit/>
          </a:bodyPr>
          <a:lstStyle/>
          <a:p>
            <a:pPr lvl="0"/>
            <a:r>
              <a:rPr lang="en-GB" sz="2400" dirty="0">
                <a:solidFill>
                  <a:srgbClr val="FF0000"/>
                </a:solidFill>
              </a:rPr>
              <a:t>So the ratio of the area of </a:t>
            </a:r>
            <a:r>
              <a:rPr lang="en-GB" sz="2400" dirty="0" smtClean="0">
                <a:solidFill>
                  <a:srgbClr val="FF0000"/>
                </a:solidFill>
              </a:rPr>
              <a:t>triangle ABE </a:t>
            </a:r>
            <a:r>
              <a:rPr lang="en-GB" sz="2400" dirty="0">
                <a:solidFill>
                  <a:srgbClr val="FF0000"/>
                </a:solidFill>
              </a:rPr>
              <a:t>to </a:t>
            </a:r>
            <a:r>
              <a:rPr lang="en-GB" sz="2400" dirty="0" smtClean="0">
                <a:solidFill>
                  <a:srgbClr val="FF0000"/>
                </a:solidFill>
              </a:rPr>
              <a:t>triangle ACD </a:t>
            </a:r>
            <a:r>
              <a:rPr lang="en-GB" sz="2400" dirty="0">
                <a:solidFill>
                  <a:srgbClr val="FF0000"/>
                </a:solidFill>
              </a:rPr>
              <a:t>is, by multiplying both sides of the ratio by 4,</a:t>
            </a:r>
          </a:p>
          <a:p>
            <a:pPr lvl="0"/>
            <a:endParaRPr lang="en-GB" sz="2400" dirty="0">
              <a:solidFill>
                <a:srgbClr val="FF0000"/>
              </a:solidFill>
            </a:endParaRPr>
          </a:p>
          <a:p>
            <a:pPr lvl="0"/>
            <a:r>
              <a:rPr lang="en-GB" sz="2400" dirty="0">
                <a:solidFill>
                  <a:srgbClr val="FF0000"/>
                </a:solidFill>
              </a:rPr>
              <a:t>				</a:t>
            </a:r>
            <a:r>
              <a:rPr lang="en-GB" sz="2400" b="1" dirty="0">
                <a:solidFill>
                  <a:srgbClr val="FF0000"/>
                </a:solidFill>
              </a:rPr>
              <a:t>4 : 5</a:t>
            </a:r>
          </a:p>
        </p:txBody>
      </p:sp>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8208" y="703485"/>
            <a:ext cx="3959979" cy="317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17043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7069"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07260" y="1065842"/>
            <a:ext cx="964945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a:r>
              <a:rPr lang="en-GB" sz="2400" dirty="0"/>
              <a:t>The diagrams show two similar triangles.</a:t>
            </a:r>
          </a:p>
        </p:txBody>
      </p:sp>
      <p:sp>
        <p:nvSpPr>
          <p:cNvPr id="4" name="Rectangle 3"/>
          <p:cNvSpPr/>
          <p:nvPr/>
        </p:nvSpPr>
        <p:spPr>
          <a:xfrm>
            <a:off x="2190191" y="621231"/>
            <a:ext cx="1707519" cy="461665"/>
          </a:xfrm>
          <a:prstGeom prst="rect">
            <a:avLst/>
          </a:prstGeom>
        </p:spPr>
        <p:txBody>
          <a:bodyPr wrap="none">
            <a:spAutoFit/>
          </a:bodyPr>
          <a:lstStyle/>
          <a:p>
            <a:r>
              <a:rPr lang="en-GB" sz="2400" b="1" dirty="0"/>
              <a:t>Example 3</a:t>
            </a:r>
          </a:p>
        </p:txBody>
      </p:sp>
      <p:pic>
        <p:nvPicPr>
          <p:cNvPr id="3" name="Picture 2"/>
          <p:cNvPicPr>
            <a:picLocks noChangeAspect="1"/>
          </p:cNvPicPr>
          <p:nvPr/>
        </p:nvPicPr>
        <p:blipFill>
          <a:blip r:embed="rId4"/>
          <a:stretch>
            <a:fillRect/>
          </a:stretch>
        </p:blipFill>
        <p:spPr>
          <a:xfrm>
            <a:off x="3112834" y="1807470"/>
            <a:ext cx="8173591" cy="2419688"/>
          </a:xfrm>
          <a:prstGeom prst="rect">
            <a:avLst/>
          </a:prstGeom>
        </p:spPr>
      </p:pic>
      <p:sp>
        <p:nvSpPr>
          <p:cNvPr id="10" name="TextBox 1"/>
          <p:cNvSpPr txBox="1">
            <a:spLocks noChangeArrowheads="1"/>
          </p:cNvSpPr>
          <p:nvPr/>
        </p:nvSpPr>
        <p:spPr bwMode="auto">
          <a:xfrm>
            <a:off x="2374899" y="5050530"/>
            <a:ext cx="964945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a:r>
              <a:rPr lang="en-GB" sz="2400" dirty="0"/>
              <a:t>If the area of triangle DEF is 26.46 cm</a:t>
            </a:r>
            <a:r>
              <a:rPr lang="en-GB" sz="2400" baseline="30000" dirty="0"/>
              <a:t>2</a:t>
            </a:r>
            <a:r>
              <a:rPr lang="en-GB" sz="2400" dirty="0"/>
              <a:t>, find the lengths of its sides.</a:t>
            </a:r>
          </a:p>
        </p:txBody>
      </p:sp>
    </p:spTree>
    <p:extLst>
      <p:ext uri="{BB962C8B-B14F-4D97-AF65-F5344CB8AC3E}">
        <p14:creationId xmlns:p14="http://schemas.microsoft.com/office/powerpoint/2010/main" val="29246497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16752" y="3183965"/>
            <a:ext cx="964945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solidFill>
                  <a:srgbClr val="FF0000"/>
                </a:solidFill>
              </a:rPr>
              <a:t>If the lengths of the sides of triangle DEF are a factor </a:t>
            </a:r>
            <a:r>
              <a:rPr lang="en-GB" sz="2400" i="1" dirty="0">
                <a:solidFill>
                  <a:srgbClr val="FF0000"/>
                </a:solidFill>
                <a:latin typeface="Times" pitchFamily="2" charset="0"/>
              </a:rPr>
              <a:t>k </a:t>
            </a:r>
            <a:r>
              <a:rPr lang="en-GB" sz="2400" dirty="0">
                <a:solidFill>
                  <a:srgbClr val="FF0000"/>
                </a:solidFill>
              </a:rPr>
              <a:t>greater than</a:t>
            </a:r>
          </a:p>
          <a:p>
            <a:r>
              <a:rPr lang="en-GB" sz="2400" dirty="0">
                <a:solidFill>
                  <a:srgbClr val="FF0000"/>
                </a:solidFill>
              </a:rPr>
              <a:t>the lengths of the sides of triangle ABC, then its area will be a factor</a:t>
            </a:r>
          </a:p>
          <a:p>
            <a:r>
              <a:rPr lang="en-GB" sz="2400" i="1" dirty="0">
                <a:solidFill>
                  <a:srgbClr val="FF0000"/>
                </a:solidFill>
                <a:latin typeface="Times" pitchFamily="2" charset="0"/>
              </a:rPr>
              <a:t>k</a:t>
            </a:r>
            <a:r>
              <a:rPr lang="en-GB" sz="2400" i="1" baseline="30000" dirty="0">
                <a:solidFill>
                  <a:srgbClr val="FF0000"/>
                </a:solidFill>
                <a:latin typeface="Times" pitchFamily="2" charset="0"/>
              </a:rPr>
              <a:t>2</a:t>
            </a:r>
            <a:r>
              <a:rPr lang="en-GB" sz="2400" dirty="0">
                <a:solidFill>
                  <a:srgbClr val="FF0000"/>
                </a:solidFill>
              </a:rPr>
              <a:t> greater than the area of ABC.</a:t>
            </a:r>
          </a:p>
        </p:txBody>
      </p:sp>
      <p:sp>
        <p:nvSpPr>
          <p:cNvPr id="4" name="Rectangle 3"/>
          <p:cNvSpPr/>
          <p:nvPr/>
        </p:nvSpPr>
        <p:spPr>
          <a:xfrm>
            <a:off x="2190191" y="621231"/>
            <a:ext cx="1412566" cy="461665"/>
          </a:xfrm>
          <a:prstGeom prst="rect">
            <a:avLst/>
          </a:prstGeom>
        </p:spPr>
        <p:txBody>
          <a:bodyPr wrap="none">
            <a:spAutoFit/>
          </a:bodyPr>
          <a:lstStyle/>
          <a:p>
            <a:r>
              <a:rPr lang="en-GB" sz="2400" b="1" dirty="0"/>
              <a:t>Solution</a:t>
            </a:r>
          </a:p>
        </p:txBody>
      </p:sp>
      <p:pic>
        <p:nvPicPr>
          <p:cNvPr id="3" name="Picture 2"/>
          <p:cNvPicPr>
            <a:picLocks noChangeAspect="1"/>
          </p:cNvPicPr>
          <p:nvPr/>
        </p:nvPicPr>
        <p:blipFill>
          <a:blip r:embed="rId4"/>
          <a:stretch>
            <a:fillRect/>
          </a:stretch>
        </p:blipFill>
        <p:spPr>
          <a:xfrm>
            <a:off x="4295800" y="852063"/>
            <a:ext cx="7422673" cy="2197388"/>
          </a:xfrm>
          <a:prstGeom prst="rect">
            <a:avLst/>
          </a:prstGeom>
        </p:spPr>
      </p:pic>
      <mc:AlternateContent xmlns:mc="http://schemas.openxmlformats.org/markup-compatibility/2006" xmlns:a14="http://schemas.microsoft.com/office/drawing/2010/main">
        <mc:Choice Requires="a14">
          <p:sp>
            <p:nvSpPr>
              <p:cNvPr id="10" name="TextBox 1"/>
              <p:cNvSpPr txBox="1">
                <a:spLocks noChangeArrowheads="1"/>
              </p:cNvSpPr>
              <p:nvPr/>
            </p:nvSpPr>
            <p:spPr bwMode="auto">
              <a:xfrm>
                <a:off x="2223209" y="4526507"/>
                <a:ext cx="9649459" cy="613886"/>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a:r>
                  <a:rPr lang="en-GB" sz="2400" dirty="0">
                    <a:solidFill>
                      <a:srgbClr val="FF0000"/>
                    </a:solidFill>
                  </a:rPr>
                  <a:t>Area of ABC is </a:t>
                </a:r>
                <a14:m>
                  <m:oMath xmlns:m="http://schemas.openxmlformats.org/officeDocument/2006/math">
                    <m:f>
                      <m:fPr>
                        <m:ctrlPr>
                          <a:rPr lang="en-GB" sz="2400" i="1">
                            <a:solidFill>
                              <a:srgbClr val="FF0000"/>
                            </a:solidFill>
                            <a:latin typeface="Cambria Math" panose="02040503050406030204" pitchFamily="18" charset="0"/>
                          </a:rPr>
                        </m:ctrlPr>
                      </m:fPr>
                      <m:num>
                        <m:r>
                          <a:rPr lang="en-GB" sz="2400" i="1">
                            <a:solidFill>
                              <a:srgbClr val="FF0000"/>
                            </a:solidFill>
                            <a:latin typeface="Cambria Math" panose="02040503050406030204" pitchFamily="18" charset="0"/>
                          </a:rPr>
                          <m:t>1</m:t>
                        </m:r>
                      </m:num>
                      <m:den>
                        <m:r>
                          <a:rPr lang="en-GB" sz="2400" i="1">
                            <a:solidFill>
                              <a:srgbClr val="FF0000"/>
                            </a:solidFill>
                            <a:latin typeface="Cambria Math" panose="02040503050406030204" pitchFamily="18" charset="0"/>
                          </a:rPr>
                          <m:t>2</m:t>
                        </m:r>
                      </m:den>
                    </m:f>
                    <m:r>
                      <a:rPr lang="en-GB" sz="2400" i="1">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4</m:t>
                    </m:r>
                    <m:r>
                      <a:rPr lang="en-GB" sz="2400" i="1">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3= </m:t>
                    </m:r>
                  </m:oMath>
                </a14:m>
                <a:r>
                  <a:rPr lang="en-GB" sz="2400" dirty="0">
                    <a:solidFill>
                      <a:srgbClr val="FF0000"/>
                    </a:solidFill>
                  </a:rPr>
                  <a:t>6 cm</a:t>
                </a:r>
                <a:r>
                  <a:rPr lang="en-GB" sz="2400" baseline="30000" dirty="0">
                    <a:solidFill>
                      <a:srgbClr val="FF0000"/>
                    </a:solidFill>
                  </a:rPr>
                  <a:t>2</a:t>
                </a:r>
                <a:r>
                  <a:rPr lang="en-GB" sz="2400" dirty="0">
                    <a:solidFill>
                      <a:srgbClr val="FF0000"/>
                    </a:solidFill>
                  </a:rPr>
                  <a:t> </a:t>
                </a:r>
              </a:p>
            </p:txBody>
          </p:sp>
        </mc:Choice>
        <mc:Fallback xmlns="">
          <p:sp>
            <p:nvSpPr>
              <p:cNvPr id="10" name="TextBox 1"/>
              <p:cNvSpPr txBox="1">
                <a:spLocks noRot="1" noChangeAspect="1" noMove="1" noResize="1" noEditPoints="1" noAdjustHandles="1" noChangeArrowheads="1" noChangeShapeType="1" noTextEdit="1"/>
              </p:cNvSpPr>
              <p:nvPr/>
            </p:nvSpPr>
            <p:spPr bwMode="auto">
              <a:xfrm>
                <a:off x="2223209" y="4526507"/>
                <a:ext cx="9649459" cy="613886"/>
              </a:xfrm>
              <a:prstGeom prst="rect">
                <a:avLst/>
              </a:prstGeom>
              <a:blipFill rotWithShape="0">
                <a:blip r:embed="rId5"/>
                <a:stretch>
                  <a:fillRect l="-1011" b="-10000"/>
                </a:stretch>
              </a:blipFill>
              <a:ln>
                <a:noFill/>
              </a:ln>
            </p:spPr>
            <p:txBody>
              <a:bodyPr/>
              <a:lstStyle/>
              <a:p>
                <a:r>
                  <a:rPr lang="en-GB">
                    <a:noFill/>
                  </a:rPr>
                  <a:t> </a:t>
                </a:r>
              </a:p>
            </p:txBody>
          </p:sp>
        </mc:Fallback>
      </mc:AlternateContent>
      <p:sp>
        <p:nvSpPr>
          <p:cNvPr id="11" name="TextBox 1"/>
          <p:cNvSpPr txBox="1">
            <a:spLocks noChangeArrowheads="1"/>
          </p:cNvSpPr>
          <p:nvPr/>
        </p:nvSpPr>
        <p:spPr bwMode="auto">
          <a:xfrm>
            <a:off x="3338888" y="5181156"/>
            <a:ext cx="5463424"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de-DE" sz="2400" dirty="0">
                <a:solidFill>
                  <a:srgbClr val="FF0000"/>
                </a:solidFill>
              </a:rPr>
              <a:t>So 			    6 ×</a:t>
            </a:r>
            <a:r>
              <a:rPr lang="de-DE" sz="2400" i="1" dirty="0">
                <a:solidFill>
                  <a:srgbClr val="FF0000"/>
                </a:solidFill>
                <a:latin typeface="Times" pitchFamily="2" charset="0"/>
              </a:rPr>
              <a:t>k</a:t>
            </a:r>
            <a:r>
              <a:rPr lang="de-DE" sz="2400" baseline="30000" dirty="0">
                <a:solidFill>
                  <a:srgbClr val="FF0000"/>
                </a:solidFill>
              </a:rPr>
              <a:t>2</a:t>
            </a:r>
            <a:r>
              <a:rPr lang="de-DE" sz="2400" dirty="0">
                <a:solidFill>
                  <a:srgbClr val="FF0000"/>
                </a:solidFill>
              </a:rPr>
              <a:t> 	= 26.46 </a:t>
            </a:r>
          </a:p>
          <a:p>
            <a:r>
              <a:rPr lang="de-DE" sz="2400" dirty="0">
                <a:solidFill>
                  <a:srgbClr val="FF0000"/>
                </a:solidFill>
              </a:rPr>
              <a:t>					    		</a:t>
            </a:r>
            <a:r>
              <a:rPr lang="de-DE" sz="2400" i="1" dirty="0">
                <a:solidFill>
                  <a:srgbClr val="FF0000"/>
                </a:solidFill>
                <a:latin typeface="Times" pitchFamily="2" charset="0"/>
              </a:rPr>
              <a:t>k</a:t>
            </a:r>
            <a:r>
              <a:rPr lang="de-DE" sz="2400" i="1" baseline="30000" dirty="0">
                <a:solidFill>
                  <a:srgbClr val="FF0000"/>
                </a:solidFill>
                <a:latin typeface="Times" pitchFamily="2" charset="0"/>
              </a:rPr>
              <a:t>2</a:t>
            </a:r>
            <a:r>
              <a:rPr lang="de-DE" sz="2400" dirty="0">
                <a:solidFill>
                  <a:srgbClr val="FF0000"/>
                </a:solidFill>
              </a:rPr>
              <a:t> 	= 4.41 </a:t>
            </a:r>
          </a:p>
          <a:p>
            <a:r>
              <a:rPr lang="en-GB" sz="2400" i="1" dirty="0">
                <a:solidFill>
                  <a:srgbClr val="FF0000"/>
                </a:solidFill>
              </a:rPr>
              <a:t>							 </a:t>
            </a:r>
            <a:r>
              <a:rPr lang="en-GB" sz="2400" i="1" dirty="0">
                <a:solidFill>
                  <a:srgbClr val="FF0000"/>
                </a:solidFill>
                <a:latin typeface="Times" pitchFamily="2" charset="0"/>
              </a:rPr>
              <a:t>k </a:t>
            </a:r>
            <a:r>
              <a:rPr lang="en-GB" sz="2400" i="1" dirty="0">
                <a:solidFill>
                  <a:srgbClr val="FF0000"/>
                </a:solidFill>
              </a:rPr>
              <a:t>	</a:t>
            </a:r>
            <a:r>
              <a:rPr lang="en-GB" sz="2400" dirty="0">
                <a:solidFill>
                  <a:srgbClr val="FF0000"/>
                </a:solidFill>
              </a:rPr>
              <a:t>= 2.1</a:t>
            </a:r>
          </a:p>
        </p:txBody>
      </p:sp>
      <p:sp>
        <p:nvSpPr>
          <p:cNvPr id="13" name="TextBox 12"/>
          <p:cNvSpPr txBox="1"/>
          <p:nvPr/>
        </p:nvSpPr>
        <p:spPr>
          <a:xfrm>
            <a:off x="2423592" y="6381485"/>
            <a:ext cx="4440985" cy="400110"/>
          </a:xfrm>
          <a:prstGeom prst="rect">
            <a:avLst/>
          </a:prstGeom>
          <a:noFill/>
        </p:spPr>
        <p:txBody>
          <a:bodyPr wrap="square" rtlCol="0">
            <a:spAutoFit/>
          </a:bodyPr>
          <a:lstStyle/>
          <a:p>
            <a:r>
              <a:rPr lang="en-GB" dirty="0" smtClean="0"/>
              <a:t>Solutions continued on next slide.</a:t>
            </a:r>
            <a:endParaRPr lang="en-GB" dirty="0"/>
          </a:p>
        </p:txBody>
      </p:sp>
    </p:spTree>
    <p:extLst>
      <p:ext uri="{BB962C8B-B14F-4D97-AF65-F5344CB8AC3E}">
        <p14:creationId xmlns:p14="http://schemas.microsoft.com/office/powerpoint/2010/main" val="14894541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7069"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16750" y="3500007"/>
            <a:ext cx="964945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solidFill>
                  <a:srgbClr val="FF0000"/>
                </a:solidFill>
              </a:rPr>
              <a:t>So the lengths of the sides of triangle DEF will be 2.1 times greater</a:t>
            </a:r>
          </a:p>
          <a:p>
            <a:r>
              <a:rPr lang="en-GB" sz="2400" dirty="0">
                <a:solidFill>
                  <a:srgbClr val="FF0000"/>
                </a:solidFill>
              </a:rPr>
              <a:t>than the lengths of the sides of triangle ABC.</a:t>
            </a:r>
          </a:p>
        </p:txBody>
      </p:sp>
      <p:sp>
        <p:nvSpPr>
          <p:cNvPr id="4" name="Rectangle 3"/>
          <p:cNvSpPr/>
          <p:nvPr/>
        </p:nvSpPr>
        <p:spPr>
          <a:xfrm>
            <a:off x="2190191" y="621231"/>
            <a:ext cx="3171061" cy="461665"/>
          </a:xfrm>
          <a:prstGeom prst="rect">
            <a:avLst/>
          </a:prstGeom>
        </p:spPr>
        <p:txBody>
          <a:bodyPr wrap="none">
            <a:spAutoFit/>
          </a:bodyPr>
          <a:lstStyle/>
          <a:p>
            <a:r>
              <a:rPr lang="en-GB" sz="2400" b="1" dirty="0"/>
              <a:t>Solution (continued)</a:t>
            </a:r>
          </a:p>
        </p:txBody>
      </p:sp>
      <p:pic>
        <p:nvPicPr>
          <p:cNvPr id="3" name="Picture 2"/>
          <p:cNvPicPr>
            <a:picLocks noChangeAspect="1"/>
          </p:cNvPicPr>
          <p:nvPr/>
        </p:nvPicPr>
        <p:blipFill>
          <a:blip r:embed="rId4"/>
          <a:stretch>
            <a:fillRect/>
          </a:stretch>
        </p:blipFill>
        <p:spPr>
          <a:xfrm>
            <a:off x="4295800" y="1155973"/>
            <a:ext cx="7422673" cy="2197388"/>
          </a:xfrm>
          <a:prstGeom prst="rect">
            <a:avLst/>
          </a:prstGeom>
        </p:spPr>
      </p:pic>
      <p:sp>
        <p:nvSpPr>
          <p:cNvPr id="10" name="TextBox 1"/>
          <p:cNvSpPr txBox="1">
            <a:spLocks noChangeArrowheads="1"/>
          </p:cNvSpPr>
          <p:nvPr/>
        </p:nvSpPr>
        <p:spPr bwMode="auto">
          <a:xfrm>
            <a:off x="3345780" y="4441836"/>
            <a:ext cx="3695700" cy="1938992"/>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	</a:t>
            </a:r>
            <a:r>
              <a:rPr lang="en-GB" sz="2400" dirty="0">
                <a:solidFill>
                  <a:srgbClr val="FF0000"/>
                </a:solidFill>
              </a:rPr>
              <a:t>DE 	= 2.1 × 5</a:t>
            </a:r>
          </a:p>
          <a:p>
            <a:r>
              <a:rPr lang="en-GB" sz="2400" dirty="0">
                <a:solidFill>
                  <a:srgbClr val="FF0000"/>
                </a:solidFill>
              </a:rPr>
              <a:t>			= 10 5. cm</a:t>
            </a:r>
          </a:p>
          <a:p>
            <a:endParaRPr lang="en-GB" sz="2400" dirty="0">
              <a:solidFill>
                <a:srgbClr val="FF0000"/>
              </a:solidFill>
            </a:endParaRPr>
          </a:p>
          <a:p>
            <a:r>
              <a:rPr lang="en-GB" sz="2400" dirty="0">
                <a:solidFill>
                  <a:srgbClr val="FF0000"/>
                </a:solidFill>
              </a:rPr>
              <a:t>	EF 	= 2.1 × 4</a:t>
            </a:r>
          </a:p>
          <a:p>
            <a:r>
              <a:rPr lang="en-GB" sz="2400" dirty="0">
                <a:solidFill>
                  <a:srgbClr val="FF0000"/>
                </a:solidFill>
              </a:rPr>
              <a:t>			= 8 2. cm</a:t>
            </a:r>
          </a:p>
        </p:txBody>
      </p:sp>
      <p:sp>
        <p:nvSpPr>
          <p:cNvPr id="2" name="Rectangle 1"/>
          <p:cNvSpPr/>
          <p:nvPr/>
        </p:nvSpPr>
        <p:spPr>
          <a:xfrm>
            <a:off x="6456040" y="4441836"/>
            <a:ext cx="3384376" cy="830997"/>
          </a:xfrm>
          <a:prstGeom prst="rect">
            <a:avLst/>
          </a:prstGeom>
        </p:spPr>
        <p:txBody>
          <a:bodyPr wrap="square">
            <a:spAutoFit/>
          </a:bodyPr>
          <a:lstStyle/>
          <a:p>
            <a:pPr lvl="1"/>
            <a:r>
              <a:rPr lang="en-GB" sz="2400" dirty="0">
                <a:solidFill>
                  <a:srgbClr val="FF0000"/>
                </a:solidFill>
              </a:rPr>
              <a:t>DF 	= 2.1 × 3</a:t>
            </a:r>
          </a:p>
          <a:p>
            <a:pPr lvl="0"/>
            <a:r>
              <a:rPr lang="en-GB" sz="2400" dirty="0">
                <a:solidFill>
                  <a:srgbClr val="FF0000"/>
                </a:solidFill>
              </a:rPr>
              <a:t>			= 6 3. cm</a:t>
            </a:r>
          </a:p>
        </p:txBody>
      </p:sp>
    </p:spTree>
    <p:extLst>
      <p:ext uri="{BB962C8B-B14F-4D97-AF65-F5344CB8AC3E}">
        <p14:creationId xmlns:p14="http://schemas.microsoft.com/office/powerpoint/2010/main" val="4315372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and Similarity</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marL="0" marR="0" algn="ctr" eaLnBrk="0" fontAlgn="base" hangingPunct="0">
              <a:spcBef>
                <a:spcPts val="0"/>
              </a:spcBef>
              <a:spcAft>
                <a:spcPts val="600"/>
              </a:spcAft>
            </a:pPr>
            <a:r>
              <a:rPr lang="en-US" sz="2000" b="1" kern="1200" dirty="0" smtClean="0">
                <a:solidFill>
                  <a:schemeClr val="bg1"/>
                </a:solidFill>
                <a:effectLst/>
                <a:latin typeface="Arial"/>
                <a:ea typeface="MS PGothic"/>
                <a:cs typeface="Times New Roman"/>
              </a:rPr>
              <a:t>Section H4.</a:t>
            </a:r>
            <a:r>
              <a:rPr lang="en-US" b="1" dirty="0" smtClean="0">
                <a:solidFill>
                  <a:schemeClr val="bg1"/>
                </a:solidFill>
                <a:latin typeface="Arial"/>
                <a:ea typeface="MS PGothic"/>
                <a:cs typeface="Times New Roman"/>
              </a:rPr>
              <a:t>1</a:t>
            </a:r>
            <a:endParaRPr lang="en-US" sz="2000" b="1" kern="1200" dirty="0">
              <a:solidFill>
                <a:schemeClr val="bg1"/>
              </a:solidFill>
              <a:effectLst/>
              <a:latin typeface="Arial"/>
              <a:ea typeface="MS PGothic"/>
              <a:cs typeface="Times New Roman"/>
            </a:endParaRPr>
          </a:p>
        </p:txBody>
      </p:sp>
      <p:sp>
        <p:nvSpPr>
          <p:cNvPr id="8" name="TextBox 1"/>
          <p:cNvSpPr txBox="1">
            <a:spLocks noChangeArrowheads="1"/>
          </p:cNvSpPr>
          <p:nvPr/>
        </p:nvSpPr>
        <p:spPr bwMode="auto">
          <a:xfrm>
            <a:off x="2234995" y="711108"/>
            <a:ext cx="964945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Two shapes are said to be </a:t>
            </a:r>
            <a:r>
              <a:rPr lang="en-GB" sz="2400" i="1" dirty="0"/>
              <a:t>congruent </a:t>
            </a:r>
            <a:r>
              <a:rPr lang="en-GB" sz="2400" dirty="0"/>
              <a:t>if they are the same shape and</a:t>
            </a:r>
          </a:p>
          <a:p>
            <a:r>
              <a:rPr lang="en-GB" sz="2400" dirty="0"/>
              <a:t>size: that is, the corresponding sides of both shapes are the same</a:t>
            </a:r>
          </a:p>
          <a:p>
            <a:r>
              <a:rPr lang="en-GB" sz="2400" dirty="0"/>
              <a:t>length and corresponding angles are the same.</a:t>
            </a:r>
          </a:p>
        </p:txBody>
      </p:sp>
      <p:sp>
        <p:nvSpPr>
          <p:cNvPr id="4" name="Rectangle 3"/>
          <p:cNvSpPr/>
          <p:nvPr/>
        </p:nvSpPr>
        <p:spPr>
          <a:xfrm>
            <a:off x="2234995" y="2010924"/>
            <a:ext cx="6279283" cy="461665"/>
          </a:xfrm>
          <a:prstGeom prst="rect">
            <a:avLst/>
          </a:prstGeom>
        </p:spPr>
        <p:txBody>
          <a:bodyPr wrap="none">
            <a:spAutoFit/>
          </a:bodyPr>
          <a:lstStyle/>
          <a:p>
            <a:r>
              <a:rPr lang="en-GB" sz="2400" dirty="0"/>
              <a:t>The two triangles shown here are </a:t>
            </a:r>
            <a:r>
              <a:rPr lang="en-GB" sz="2400" i="1" dirty="0"/>
              <a:t>congruent.</a:t>
            </a:r>
            <a:endParaRPr lang="en-GB" sz="2400" dirty="0"/>
          </a:p>
        </p:txBody>
      </p:sp>
      <p:pic>
        <p:nvPicPr>
          <p:cNvPr id="10" name="Picture 9"/>
          <p:cNvPicPr>
            <a:picLocks noChangeAspect="1"/>
          </p:cNvPicPr>
          <p:nvPr/>
        </p:nvPicPr>
        <p:blipFill rotWithShape="1">
          <a:blip r:embed="rId4"/>
          <a:srcRect t="40391" r="35570"/>
          <a:stretch/>
        </p:blipFill>
        <p:spPr>
          <a:xfrm>
            <a:off x="3284726" y="3140968"/>
            <a:ext cx="4179819" cy="2680261"/>
          </a:xfrm>
          <a:prstGeom prst="rect">
            <a:avLst/>
          </a:prstGeom>
        </p:spPr>
      </p:pic>
      <p:pic>
        <p:nvPicPr>
          <p:cNvPr id="11" name="Picture 10"/>
          <p:cNvPicPr>
            <a:picLocks noChangeAspect="1"/>
          </p:cNvPicPr>
          <p:nvPr/>
        </p:nvPicPr>
        <p:blipFill rotWithShape="1">
          <a:blip r:embed="rId5"/>
          <a:srcRect l="64777" t="-1149"/>
          <a:stretch/>
        </p:blipFill>
        <p:spPr>
          <a:xfrm>
            <a:off x="9107998" y="2099325"/>
            <a:ext cx="2284842" cy="4544787"/>
          </a:xfrm>
          <a:prstGeom prst="rect">
            <a:avLst/>
          </a:prstGeom>
        </p:spPr>
      </p:pic>
    </p:spTree>
    <p:extLst>
      <p:ext uri="{BB962C8B-B14F-4D97-AF65-F5344CB8AC3E}">
        <p14:creationId xmlns:p14="http://schemas.microsoft.com/office/powerpoint/2010/main" val="3870125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Similarity: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207260" y="1065842"/>
            <a:ext cx="9649459" cy="1569660"/>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A can has a height of 10 cm and has a volume of 200 cm</a:t>
            </a:r>
            <a:r>
              <a:rPr lang="en-GB" sz="2400" baseline="30000" dirty="0"/>
              <a:t>3</a:t>
            </a:r>
            <a:r>
              <a:rPr lang="en-GB" sz="2400" dirty="0"/>
              <a:t>. A can with</a:t>
            </a:r>
          </a:p>
          <a:p>
            <a:r>
              <a:rPr lang="en-GB" sz="2400" dirty="0"/>
              <a:t>a similar shape has a height of 12 cm.</a:t>
            </a:r>
          </a:p>
          <a:p>
            <a:r>
              <a:rPr lang="en-GB" sz="2400" dirty="0"/>
              <a:t>a) Find the volume of the larger can.</a:t>
            </a:r>
          </a:p>
          <a:p>
            <a:r>
              <a:rPr lang="en-GB" sz="2400" dirty="0"/>
              <a:t>b) Find the height of a similar can with a volume of 675 cm</a:t>
            </a:r>
            <a:r>
              <a:rPr lang="en-GB" sz="2400" baseline="30000" dirty="0"/>
              <a:t>3</a:t>
            </a:r>
            <a:r>
              <a:rPr lang="en-GB" sz="2400" dirty="0"/>
              <a:t>.</a:t>
            </a:r>
          </a:p>
        </p:txBody>
      </p:sp>
      <p:sp>
        <p:nvSpPr>
          <p:cNvPr id="4" name="Rectangle 3"/>
          <p:cNvSpPr/>
          <p:nvPr/>
        </p:nvSpPr>
        <p:spPr>
          <a:xfrm>
            <a:off x="2190191" y="621231"/>
            <a:ext cx="1707519" cy="461665"/>
          </a:xfrm>
          <a:prstGeom prst="rect">
            <a:avLst/>
          </a:prstGeom>
        </p:spPr>
        <p:txBody>
          <a:bodyPr wrap="none">
            <a:spAutoFit/>
          </a:bodyPr>
          <a:lstStyle/>
          <a:p>
            <a:r>
              <a:rPr lang="en-GB" sz="2400" b="1" dirty="0"/>
              <a:t>Example 4</a:t>
            </a:r>
          </a:p>
        </p:txBody>
      </p:sp>
      <p:sp>
        <p:nvSpPr>
          <p:cNvPr id="10" name="TextBox 1"/>
          <p:cNvSpPr txBox="1">
            <a:spLocks noChangeArrowheads="1"/>
          </p:cNvSpPr>
          <p:nvPr/>
        </p:nvSpPr>
        <p:spPr bwMode="auto">
          <a:xfrm>
            <a:off x="2190191" y="2988383"/>
            <a:ext cx="9649459"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a)</a:t>
            </a:r>
            <a:r>
              <a:rPr lang="en-GB" sz="2400" dirty="0">
                <a:solidFill>
                  <a:srgbClr val="FF0000"/>
                </a:solidFill>
              </a:rPr>
              <a:t>	The lengths are increased by a factor of 1.2, so the volume will be</a:t>
            </a:r>
          </a:p>
          <a:p>
            <a:pPr lvl="1"/>
            <a:r>
              <a:rPr lang="en-GB" sz="2400" dirty="0">
                <a:solidFill>
                  <a:srgbClr val="FF0000"/>
                </a:solidFill>
              </a:rPr>
              <a:t>increased by a factor of 1.2</a:t>
            </a:r>
            <a:r>
              <a:rPr lang="en-GB" sz="2400" baseline="30000" dirty="0">
                <a:solidFill>
                  <a:srgbClr val="FF0000"/>
                </a:solidFill>
              </a:rPr>
              <a:t>3</a:t>
            </a:r>
            <a:endParaRPr lang="en-GB" sz="2400" dirty="0">
              <a:solidFill>
                <a:srgbClr val="FF0000"/>
              </a:solidFill>
            </a:endParaRPr>
          </a:p>
          <a:p>
            <a:r>
              <a:rPr lang="en-GB" sz="2400" dirty="0">
                <a:solidFill>
                  <a:srgbClr val="FF0000"/>
                </a:solidFill>
              </a:rPr>
              <a:t>				Volume = 200 × 1.2</a:t>
            </a:r>
            <a:r>
              <a:rPr lang="en-GB" sz="2400" baseline="30000" dirty="0">
                <a:solidFill>
                  <a:srgbClr val="FF0000"/>
                </a:solidFill>
              </a:rPr>
              <a:t>3</a:t>
            </a:r>
            <a:r>
              <a:rPr lang="en-GB" sz="2400" dirty="0">
                <a:solidFill>
                  <a:srgbClr val="FF0000"/>
                </a:solidFill>
              </a:rPr>
              <a:t> = </a:t>
            </a:r>
            <a:r>
              <a:rPr lang="en-GB" sz="2400" b="1" dirty="0">
                <a:solidFill>
                  <a:srgbClr val="FF0000"/>
                </a:solidFill>
              </a:rPr>
              <a:t>345.6 cm</a:t>
            </a:r>
            <a:r>
              <a:rPr lang="en-GB" sz="2400" b="1" baseline="30000" dirty="0">
                <a:solidFill>
                  <a:srgbClr val="FF0000"/>
                </a:solidFill>
              </a:rPr>
              <a:t>3</a:t>
            </a:r>
          </a:p>
        </p:txBody>
      </p:sp>
      <p:sp>
        <p:nvSpPr>
          <p:cNvPr id="11" name="Rectangle 10"/>
          <p:cNvSpPr/>
          <p:nvPr/>
        </p:nvSpPr>
        <p:spPr>
          <a:xfrm>
            <a:off x="2207260" y="2584168"/>
            <a:ext cx="1412566" cy="461665"/>
          </a:xfrm>
          <a:prstGeom prst="rect">
            <a:avLst/>
          </a:prstGeom>
        </p:spPr>
        <p:txBody>
          <a:bodyPr wrap="none">
            <a:spAutoFit/>
          </a:bodyPr>
          <a:lstStyle/>
          <a:p>
            <a:r>
              <a:rPr lang="en-GB" sz="2400" b="1" dirty="0"/>
              <a:t>Solution</a:t>
            </a:r>
          </a:p>
        </p:txBody>
      </p:sp>
      <p:sp>
        <p:nvSpPr>
          <p:cNvPr id="12" name="TextBox 1"/>
          <p:cNvSpPr txBox="1">
            <a:spLocks noChangeArrowheads="1"/>
          </p:cNvSpPr>
          <p:nvPr/>
        </p:nvSpPr>
        <p:spPr bwMode="auto">
          <a:xfrm>
            <a:off x="2207260" y="4173914"/>
            <a:ext cx="9649459" cy="2677656"/>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a:r>
              <a:rPr lang="en-GB" sz="2400" dirty="0"/>
              <a:t>b)</a:t>
            </a:r>
            <a:r>
              <a:rPr lang="en-GB" sz="2400" dirty="0">
                <a:solidFill>
                  <a:srgbClr val="FF0000"/>
                </a:solidFill>
              </a:rPr>
              <a:t>	If the lengths are increased by a factor of </a:t>
            </a:r>
            <a:r>
              <a:rPr lang="en-GB" sz="2400" i="1" dirty="0">
                <a:solidFill>
                  <a:srgbClr val="FF0000"/>
                </a:solidFill>
                <a:latin typeface="Times" pitchFamily="2" charset="0"/>
              </a:rPr>
              <a:t>k</a:t>
            </a:r>
            <a:r>
              <a:rPr lang="en-GB" sz="2400" dirty="0" smtClean="0">
                <a:solidFill>
                  <a:srgbClr val="FF0000"/>
                </a:solidFill>
              </a:rPr>
              <a:t>, </a:t>
            </a:r>
            <a:r>
              <a:rPr lang="en-GB" sz="2400" dirty="0">
                <a:solidFill>
                  <a:srgbClr val="FF0000"/>
                </a:solidFill>
              </a:rPr>
              <a:t>then the volume will 			be increased by </a:t>
            </a:r>
            <a:r>
              <a:rPr lang="en-GB" sz="2400" i="1" dirty="0">
                <a:solidFill>
                  <a:srgbClr val="FF0000"/>
                </a:solidFill>
                <a:latin typeface="Times" pitchFamily="2" charset="0"/>
              </a:rPr>
              <a:t>k </a:t>
            </a:r>
            <a:r>
              <a:rPr lang="en-GB" sz="2400" baseline="30000" dirty="0" smtClean="0">
                <a:solidFill>
                  <a:srgbClr val="FF0000"/>
                </a:solidFill>
              </a:rPr>
              <a:t>3</a:t>
            </a:r>
            <a:r>
              <a:rPr lang="en-GB" sz="2400" dirty="0">
                <a:solidFill>
                  <a:srgbClr val="FF0000"/>
                </a:solidFill>
              </a:rPr>
              <a:t>.</a:t>
            </a:r>
          </a:p>
          <a:p>
            <a:pPr marL="0" indent="0"/>
            <a:r>
              <a:rPr lang="en-GB" sz="2400" dirty="0">
                <a:solidFill>
                  <a:srgbClr val="FF0000"/>
                </a:solidFill>
              </a:rPr>
              <a:t>						  675 	= 200</a:t>
            </a:r>
            <a:r>
              <a:rPr lang="en-GB" sz="2400" dirty="0" smtClean="0">
                <a:solidFill>
                  <a:srgbClr val="FF0000"/>
                </a:solidFill>
              </a:rPr>
              <a:t>×</a:t>
            </a:r>
            <a:r>
              <a:rPr lang="en-GB" sz="2400" i="1" dirty="0">
                <a:solidFill>
                  <a:srgbClr val="FF0000"/>
                </a:solidFill>
                <a:latin typeface="Times" pitchFamily="2" charset="0"/>
              </a:rPr>
              <a:t> k </a:t>
            </a:r>
            <a:r>
              <a:rPr lang="en-GB" sz="2400" baseline="30000" dirty="0" smtClean="0">
                <a:solidFill>
                  <a:srgbClr val="FF0000"/>
                </a:solidFill>
              </a:rPr>
              <a:t>3</a:t>
            </a:r>
            <a:endParaRPr lang="en-GB" sz="2400" baseline="30000" dirty="0">
              <a:solidFill>
                <a:srgbClr val="FF0000"/>
              </a:solidFill>
            </a:endParaRPr>
          </a:p>
          <a:p>
            <a:pPr marL="0" indent="0"/>
            <a:r>
              <a:rPr lang="en-GB" sz="2400" i="1" dirty="0">
                <a:solidFill>
                  <a:srgbClr val="FF0000"/>
                </a:solidFill>
              </a:rPr>
              <a:t>							</a:t>
            </a:r>
            <a:r>
              <a:rPr lang="en-GB" sz="2400" i="1" dirty="0">
                <a:solidFill>
                  <a:srgbClr val="FF0000"/>
                </a:solidFill>
                <a:latin typeface="Times" pitchFamily="2" charset="0"/>
              </a:rPr>
              <a:t> k </a:t>
            </a:r>
            <a:r>
              <a:rPr lang="en-GB" sz="2400" baseline="30000" dirty="0" smtClean="0">
                <a:solidFill>
                  <a:srgbClr val="FF0000"/>
                </a:solidFill>
              </a:rPr>
              <a:t>3</a:t>
            </a:r>
            <a:r>
              <a:rPr lang="en-GB" sz="2400" i="1" dirty="0">
                <a:solidFill>
                  <a:srgbClr val="FF0000"/>
                </a:solidFill>
              </a:rPr>
              <a:t>	</a:t>
            </a:r>
            <a:r>
              <a:rPr lang="en-GB" sz="2400" dirty="0">
                <a:solidFill>
                  <a:srgbClr val="FF0000"/>
                </a:solidFill>
              </a:rPr>
              <a:t>= 3.375</a:t>
            </a:r>
            <a:endParaRPr lang="en-GB" sz="2400" baseline="30000" dirty="0">
              <a:solidFill>
                <a:srgbClr val="FF0000"/>
              </a:solidFill>
            </a:endParaRPr>
          </a:p>
          <a:p>
            <a:r>
              <a:rPr lang="en-GB" sz="2400" i="1" dirty="0">
                <a:solidFill>
                  <a:srgbClr val="FF0000"/>
                </a:solidFill>
              </a:rPr>
              <a:t>							 </a:t>
            </a:r>
            <a:r>
              <a:rPr lang="en-GB" sz="2400" i="1" dirty="0">
                <a:solidFill>
                  <a:srgbClr val="FF0000"/>
                </a:solidFill>
                <a:latin typeface="Times" pitchFamily="2" charset="0"/>
              </a:rPr>
              <a:t>k</a:t>
            </a:r>
            <a:r>
              <a:rPr lang="en-GB" sz="2400" dirty="0" smtClean="0">
                <a:solidFill>
                  <a:srgbClr val="FF0000"/>
                </a:solidFill>
              </a:rPr>
              <a:t> </a:t>
            </a:r>
            <a:r>
              <a:rPr lang="en-GB" sz="2400" dirty="0">
                <a:solidFill>
                  <a:srgbClr val="FF0000"/>
                </a:solidFill>
              </a:rPr>
              <a:t>	= 1.5		(by taking the cube root )</a:t>
            </a:r>
          </a:p>
          <a:p>
            <a:r>
              <a:rPr lang="en-GB" sz="2400" dirty="0">
                <a:solidFill>
                  <a:srgbClr val="FF0000"/>
                </a:solidFill>
              </a:rPr>
              <a:t>So the height must be increased by a factor of 1.5, to give</a:t>
            </a:r>
          </a:p>
          <a:p>
            <a:r>
              <a:rPr lang="en-GB" sz="2400" dirty="0">
                <a:solidFill>
                  <a:srgbClr val="FF0000"/>
                </a:solidFill>
              </a:rPr>
              <a:t>		  height = 1.5 × 10 	= </a:t>
            </a:r>
            <a:r>
              <a:rPr lang="en-GB" sz="2400" b="1" dirty="0">
                <a:solidFill>
                  <a:srgbClr val="FF0000"/>
                </a:solidFill>
              </a:rPr>
              <a:t>15 cm</a:t>
            </a:r>
          </a:p>
        </p:txBody>
      </p:sp>
    </p:spTree>
    <p:extLst>
      <p:ext uri="{BB962C8B-B14F-4D97-AF65-F5344CB8AC3E}">
        <p14:creationId xmlns:p14="http://schemas.microsoft.com/office/powerpoint/2010/main" val="6969717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uiExpand="1" build="p"/>
      <p:bldP spid="11" grpId="0"/>
      <p:bldP spid="1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smtClean="0"/>
              <a:t>Section H4.2: </a:t>
            </a:r>
            <a:r>
              <a:rPr lang="en-GB" sz="2800" b="1" dirty="0"/>
              <a:t>Fitness Check</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394562" y="1526427"/>
            <a:ext cx="3154095"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a:buFont typeface="+mj-lt"/>
              <a:buAutoNum type="arabicPeriod"/>
            </a:pPr>
            <a:r>
              <a:rPr lang="en-GB" sz="2400" dirty="0"/>
              <a:t>Which of the triangles below are similar?</a:t>
            </a:r>
          </a:p>
        </p:txBody>
      </p:sp>
      <p:pic>
        <p:nvPicPr>
          <p:cNvPr id="2" name="Picture 1"/>
          <p:cNvPicPr>
            <a:picLocks noChangeAspect="1"/>
          </p:cNvPicPr>
          <p:nvPr/>
        </p:nvPicPr>
        <p:blipFill>
          <a:blip r:embed="rId4"/>
          <a:stretch>
            <a:fillRect/>
          </a:stretch>
        </p:blipFill>
        <p:spPr>
          <a:xfrm>
            <a:off x="5735960" y="1461659"/>
            <a:ext cx="6258798" cy="5210902"/>
          </a:xfrm>
          <a:prstGeom prst="rect">
            <a:avLst/>
          </a:prstGeom>
        </p:spPr>
      </p:pic>
      <p:sp>
        <p:nvSpPr>
          <p:cNvPr id="11" name="Rectangle 10"/>
          <p:cNvSpPr/>
          <p:nvPr/>
        </p:nvSpPr>
        <p:spPr>
          <a:xfrm>
            <a:off x="2211947" y="624696"/>
            <a:ext cx="9555040" cy="830997"/>
          </a:xfrm>
          <a:prstGeom prst="rect">
            <a:avLst/>
          </a:prstGeom>
        </p:spPr>
        <p:txBody>
          <a:bodyPr wrap="square">
            <a:spAutoFit/>
          </a:bodyPr>
          <a:lstStyle/>
          <a:p>
            <a:r>
              <a:rPr lang="en-US" altLang="en-US" sz="2400" dirty="0" smtClean="0">
                <a:solidFill>
                  <a:srgbClr val="FF0000"/>
                </a:solidFill>
              </a:rPr>
              <a:t>The following slides give questions </a:t>
            </a:r>
            <a:r>
              <a:rPr lang="en-US" altLang="en-US" sz="2400" dirty="0">
                <a:solidFill>
                  <a:srgbClr val="FF0000"/>
                </a:solidFill>
              </a:rPr>
              <a:t>to check your progress; there are more practice questions if needed.</a:t>
            </a:r>
          </a:p>
        </p:txBody>
      </p:sp>
      <p:sp>
        <p:nvSpPr>
          <p:cNvPr id="6" name="Rectangle 5"/>
          <p:cNvSpPr/>
          <p:nvPr/>
        </p:nvSpPr>
        <p:spPr>
          <a:xfrm>
            <a:off x="2956369" y="4512556"/>
            <a:ext cx="2592288" cy="707886"/>
          </a:xfrm>
          <a:prstGeom prst="rect">
            <a:avLst/>
          </a:prstGeom>
        </p:spPr>
        <p:txBody>
          <a:bodyPr wrap="square">
            <a:spAutoFit/>
          </a:bodyPr>
          <a:lstStyle/>
          <a:p>
            <a:pPr lvl="0"/>
            <a:r>
              <a:rPr lang="en-GB" dirty="0">
                <a:solidFill>
                  <a:srgbClr val="0070C0"/>
                </a:solidFill>
              </a:rPr>
              <a:t>Diagrams are not drawn to scale.</a:t>
            </a:r>
          </a:p>
        </p:txBody>
      </p:sp>
    </p:spTree>
    <p:extLst>
      <p:ext uri="{BB962C8B-B14F-4D97-AF65-F5344CB8AC3E}">
        <p14:creationId xmlns:p14="http://schemas.microsoft.com/office/powerpoint/2010/main" val="30212787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smtClean="0"/>
              <a:t>Section H4.2: </a:t>
            </a:r>
            <a:r>
              <a:rPr lang="en-GB" sz="2800" b="1" dirty="0"/>
              <a:t>Fitness Check</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663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pic>
        <p:nvPicPr>
          <p:cNvPr id="2" name="Picture 1"/>
          <p:cNvPicPr>
            <a:picLocks noChangeAspect="1"/>
          </p:cNvPicPr>
          <p:nvPr/>
        </p:nvPicPr>
        <p:blipFill>
          <a:blip r:embed="rId4"/>
          <a:stretch>
            <a:fillRect/>
          </a:stretch>
        </p:blipFill>
        <p:spPr>
          <a:xfrm>
            <a:off x="4943872" y="1412776"/>
            <a:ext cx="6258798" cy="5210902"/>
          </a:xfrm>
          <a:prstGeom prst="rect">
            <a:avLst/>
          </a:prstGeom>
        </p:spPr>
      </p:pic>
      <p:sp>
        <p:nvSpPr>
          <p:cNvPr id="6" name="Rectangle 5"/>
          <p:cNvSpPr/>
          <p:nvPr/>
        </p:nvSpPr>
        <p:spPr>
          <a:xfrm>
            <a:off x="3104357" y="2636912"/>
            <a:ext cx="1695499" cy="1938992"/>
          </a:xfrm>
          <a:prstGeom prst="rect">
            <a:avLst/>
          </a:prstGeom>
        </p:spPr>
        <p:txBody>
          <a:bodyPr wrap="square">
            <a:spAutoFit/>
          </a:bodyPr>
          <a:lstStyle/>
          <a:p>
            <a:pPr lvl="0"/>
            <a:r>
              <a:rPr lang="en-GB" sz="2400" dirty="0">
                <a:solidFill>
                  <a:srgbClr val="FF0000"/>
                </a:solidFill>
              </a:rPr>
              <a:t>A and E</a:t>
            </a:r>
          </a:p>
          <a:p>
            <a:pPr lvl="0"/>
            <a:endParaRPr lang="en-GB" sz="2400" dirty="0">
              <a:solidFill>
                <a:srgbClr val="FF0000"/>
              </a:solidFill>
            </a:endParaRPr>
          </a:p>
          <a:p>
            <a:pPr lvl="0"/>
            <a:r>
              <a:rPr lang="en-GB" sz="2400" dirty="0">
                <a:solidFill>
                  <a:srgbClr val="FF0000"/>
                </a:solidFill>
              </a:rPr>
              <a:t>C and F</a:t>
            </a:r>
          </a:p>
          <a:p>
            <a:pPr lvl="0"/>
            <a:endParaRPr lang="en-GB" sz="2400" dirty="0">
              <a:solidFill>
                <a:srgbClr val="FF0000"/>
              </a:solidFill>
            </a:endParaRPr>
          </a:p>
          <a:p>
            <a:pPr lvl="0"/>
            <a:r>
              <a:rPr lang="en-GB" sz="2400" dirty="0">
                <a:solidFill>
                  <a:srgbClr val="FF0000"/>
                </a:solidFill>
              </a:rPr>
              <a:t>B and D</a:t>
            </a:r>
            <a:endParaRPr lang="en-GB" sz="2400" b="1" dirty="0">
              <a:solidFill>
                <a:srgbClr val="FF0000"/>
              </a:solidFill>
            </a:endParaRPr>
          </a:p>
        </p:txBody>
      </p:sp>
      <p:sp>
        <p:nvSpPr>
          <p:cNvPr id="10" name="Rectangle 9"/>
          <p:cNvSpPr/>
          <p:nvPr/>
        </p:nvSpPr>
        <p:spPr>
          <a:xfrm>
            <a:off x="2398074" y="776996"/>
            <a:ext cx="1412566" cy="461665"/>
          </a:xfrm>
          <a:prstGeom prst="rect">
            <a:avLst/>
          </a:prstGeom>
        </p:spPr>
        <p:txBody>
          <a:bodyPr wrap="none">
            <a:spAutoFit/>
          </a:bodyPr>
          <a:lstStyle/>
          <a:p>
            <a:r>
              <a:rPr lang="en-GB" sz="2400" b="1" dirty="0"/>
              <a:t>Solution</a:t>
            </a:r>
          </a:p>
        </p:txBody>
      </p:sp>
    </p:spTree>
    <p:extLst>
      <p:ext uri="{BB962C8B-B14F-4D97-AF65-F5344CB8AC3E}">
        <p14:creationId xmlns:p14="http://schemas.microsoft.com/office/powerpoint/2010/main" val="41971087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smtClean="0"/>
              <a:t>Section H4.2: </a:t>
            </a:r>
            <a:r>
              <a:rPr lang="en-GB" sz="2800" b="1" dirty="0"/>
              <a:t>Fitness Check</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14816"/>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351584" y="1604238"/>
            <a:ext cx="907300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a:r>
              <a:rPr lang="en-GB" sz="2400" dirty="0" smtClean="0"/>
              <a:t>2.</a:t>
            </a:r>
            <a:r>
              <a:rPr lang="en-GB" sz="2400" dirty="0"/>
              <a:t>	The diagram shows two similar rectangles, ABCD and EFGH.</a:t>
            </a:r>
          </a:p>
        </p:txBody>
      </p:sp>
      <p:sp>
        <p:nvSpPr>
          <p:cNvPr id="11" name="Rectangle 10"/>
          <p:cNvSpPr/>
          <p:nvPr/>
        </p:nvSpPr>
        <p:spPr>
          <a:xfrm>
            <a:off x="2211947" y="624696"/>
            <a:ext cx="9555040" cy="461665"/>
          </a:xfrm>
          <a:prstGeom prst="rect">
            <a:avLst/>
          </a:prstGeom>
        </p:spPr>
        <p:txBody>
          <a:bodyPr wrap="square">
            <a:spAutoFit/>
          </a:bodyPr>
          <a:lstStyle/>
          <a:p>
            <a:r>
              <a:rPr lang="en-US" altLang="en-US" sz="2400" dirty="0" smtClean="0">
                <a:solidFill>
                  <a:srgbClr val="FF0000"/>
                </a:solidFill>
              </a:rPr>
              <a:t>More questions </a:t>
            </a:r>
            <a:r>
              <a:rPr lang="en-US" altLang="en-US" sz="2400" dirty="0">
                <a:solidFill>
                  <a:srgbClr val="FF0000"/>
                </a:solidFill>
              </a:rPr>
              <a:t>to check your </a:t>
            </a:r>
            <a:r>
              <a:rPr lang="en-US" altLang="en-US" sz="2400" dirty="0" smtClean="0">
                <a:solidFill>
                  <a:srgbClr val="FF0000"/>
                </a:solidFill>
              </a:rPr>
              <a:t>progress:</a:t>
            </a:r>
            <a:endParaRPr lang="en-US" altLang="en-US" sz="2400" dirty="0">
              <a:solidFill>
                <a:srgbClr val="FF0000"/>
              </a:solidFill>
            </a:endParaRPr>
          </a:p>
        </p:txBody>
      </p:sp>
      <p:sp>
        <p:nvSpPr>
          <p:cNvPr id="6" name="Rectangle 5"/>
          <p:cNvSpPr/>
          <p:nvPr/>
        </p:nvSpPr>
        <p:spPr>
          <a:xfrm>
            <a:off x="2351584" y="4429356"/>
            <a:ext cx="8784976" cy="1200329"/>
          </a:xfrm>
          <a:prstGeom prst="rect">
            <a:avLst/>
          </a:prstGeom>
        </p:spPr>
        <p:txBody>
          <a:bodyPr wrap="square">
            <a:spAutoFit/>
          </a:bodyPr>
          <a:lstStyle/>
          <a:p>
            <a:r>
              <a:rPr lang="en-GB" sz="2400" dirty="0"/>
              <a:t>Find the lengths of AB and EH if the ratio of the area of ABCD to the area of EFGH is:</a:t>
            </a:r>
          </a:p>
          <a:p>
            <a:r>
              <a:rPr lang="pt-BR" sz="2400" dirty="0"/>
              <a:t>a) 1 : 4 		b) 4 : 9.</a:t>
            </a:r>
            <a:endParaRPr lang="en-GB" sz="2400" dirty="0">
              <a:solidFill>
                <a:prstClr val="black"/>
              </a:solidFill>
            </a:endParaRPr>
          </a:p>
        </p:txBody>
      </p:sp>
      <p:pic>
        <p:nvPicPr>
          <p:cNvPr id="3" name="Picture 2"/>
          <p:cNvPicPr>
            <a:picLocks noChangeAspect="1"/>
          </p:cNvPicPr>
          <p:nvPr/>
        </p:nvPicPr>
        <p:blipFill>
          <a:blip r:embed="rId4"/>
          <a:stretch>
            <a:fillRect/>
          </a:stretch>
        </p:blipFill>
        <p:spPr>
          <a:xfrm>
            <a:off x="3640962" y="2162999"/>
            <a:ext cx="6697010" cy="2200582"/>
          </a:xfrm>
          <a:prstGeom prst="rect">
            <a:avLst/>
          </a:prstGeom>
        </p:spPr>
      </p:pic>
      <p:sp>
        <p:nvSpPr>
          <p:cNvPr id="12" name="Rectangle 11"/>
          <p:cNvSpPr/>
          <p:nvPr/>
        </p:nvSpPr>
        <p:spPr>
          <a:xfrm>
            <a:off x="2351073" y="5695460"/>
            <a:ext cx="1412566" cy="461665"/>
          </a:xfrm>
          <a:prstGeom prst="rect">
            <a:avLst/>
          </a:prstGeom>
        </p:spPr>
        <p:txBody>
          <a:bodyPr wrap="none">
            <a:spAutoFit/>
          </a:bodyPr>
          <a:lstStyle/>
          <a:p>
            <a:r>
              <a:rPr lang="en-GB" sz="2400" b="1" dirty="0"/>
              <a:t>Solution</a:t>
            </a:r>
          </a:p>
        </p:txBody>
      </p:sp>
      <p:sp>
        <p:nvSpPr>
          <p:cNvPr id="13" name="TextBox 1"/>
          <p:cNvSpPr txBox="1">
            <a:spLocks noChangeArrowheads="1"/>
          </p:cNvSpPr>
          <p:nvPr/>
        </p:nvSpPr>
        <p:spPr bwMode="auto">
          <a:xfrm>
            <a:off x="2351584" y="6157125"/>
            <a:ext cx="9073008"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pPr marL="0" indent="0"/>
            <a:r>
              <a:rPr lang="de-DE" sz="2400" dirty="0"/>
              <a:t>a)</a:t>
            </a:r>
            <a:r>
              <a:rPr lang="de-DE" sz="2400" dirty="0">
                <a:solidFill>
                  <a:srgbClr val="FF0000"/>
                </a:solidFill>
              </a:rPr>
              <a:t>	AB = 3 cm, DH = 4 cm			</a:t>
            </a:r>
            <a:r>
              <a:rPr lang="de-DE" sz="2400" dirty="0"/>
              <a:t>b)</a:t>
            </a:r>
            <a:r>
              <a:rPr lang="de-DE" sz="2400" dirty="0">
                <a:solidFill>
                  <a:srgbClr val="FF0000"/>
                </a:solidFill>
              </a:rPr>
              <a:t>	AB = 4 cm, EH = 3 cm</a:t>
            </a:r>
            <a:endParaRPr lang="en-GB" sz="2400" dirty="0">
              <a:solidFill>
                <a:srgbClr val="FF0000"/>
              </a:solidFill>
            </a:endParaRPr>
          </a:p>
        </p:txBody>
      </p:sp>
    </p:spTree>
    <p:extLst>
      <p:ext uri="{BB962C8B-B14F-4D97-AF65-F5344CB8AC3E}">
        <p14:creationId xmlns:p14="http://schemas.microsoft.com/office/powerpoint/2010/main" val="4883072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12"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smtClean="0"/>
              <a:t>Section H4.2: </a:t>
            </a:r>
            <a:r>
              <a:rPr lang="en-GB" sz="2800" b="1" dirty="0"/>
              <a:t>Fitness Check</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4687" y="126910"/>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8" name="TextBox 1"/>
          <p:cNvSpPr txBox="1">
            <a:spLocks noChangeArrowheads="1"/>
          </p:cNvSpPr>
          <p:nvPr/>
        </p:nvSpPr>
        <p:spPr bwMode="auto">
          <a:xfrm>
            <a:off x="2351583" y="1604238"/>
            <a:ext cx="461259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smtClean="0"/>
              <a:t>3.	</a:t>
            </a:r>
            <a:r>
              <a:rPr lang="en-GB" sz="2400" dirty="0"/>
              <a:t>	a) 	Explain why the triangles</a:t>
            </a:r>
          </a:p>
          <a:p>
            <a:r>
              <a:rPr lang="en-GB" sz="2400" dirty="0"/>
              <a:t>			ABE and ACD are similar. </a:t>
            </a:r>
          </a:p>
        </p:txBody>
      </p:sp>
      <p:sp>
        <p:nvSpPr>
          <p:cNvPr id="6" name="Rectangle 5"/>
          <p:cNvSpPr/>
          <p:nvPr/>
        </p:nvSpPr>
        <p:spPr>
          <a:xfrm>
            <a:off x="2821674" y="2701088"/>
            <a:ext cx="3672408" cy="1569660"/>
          </a:xfrm>
          <a:prstGeom prst="rect">
            <a:avLst/>
          </a:prstGeom>
        </p:spPr>
        <p:txBody>
          <a:bodyPr wrap="square">
            <a:spAutoFit/>
          </a:bodyPr>
          <a:lstStyle/>
          <a:p>
            <a:r>
              <a:rPr lang="en-GB" sz="2400" dirty="0"/>
              <a:t>b) Find the lengths of:</a:t>
            </a:r>
          </a:p>
          <a:p>
            <a:r>
              <a:rPr lang="en-GB" sz="2400" dirty="0"/>
              <a:t>	(</a:t>
            </a:r>
            <a:r>
              <a:rPr lang="en-GB" sz="2400" dirty="0" err="1"/>
              <a:t>i</a:t>
            </a:r>
            <a:r>
              <a:rPr lang="en-GB" sz="2400" dirty="0"/>
              <a:t>) 	AD</a:t>
            </a:r>
          </a:p>
          <a:p>
            <a:r>
              <a:rPr lang="en-GB" sz="2400" dirty="0"/>
              <a:t>	(ii) 	DE</a:t>
            </a:r>
          </a:p>
          <a:p>
            <a:r>
              <a:rPr lang="en-GB" sz="2400" dirty="0"/>
              <a:t>	(iii) BC</a:t>
            </a:r>
            <a:endParaRPr lang="en-GB" sz="2400" dirty="0">
              <a:solidFill>
                <a:prstClr val="black"/>
              </a:solidFill>
            </a:endParaRPr>
          </a:p>
        </p:txBody>
      </p:sp>
      <p:sp>
        <p:nvSpPr>
          <p:cNvPr id="13" name="TextBox 1"/>
          <p:cNvSpPr txBox="1">
            <a:spLocks noChangeArrowheads="1"/>
          </p:cNvSpPr>
          <p:nvPr/>
        </p:nvSpPr>
        <p:spPr bwMode="auto">
          <a:xfrm>
            <a:off x="2821187" y="4725144"/>
            <a:ext cx="4142987" cy="1200329"/>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c) 	Find the ratio of</a:t>
            </a:r>
          </a:p>
          <a:p>
            <a:r>
              <a:rPr lang="en-GB" sz="2400" dirty="0"/>
              <a:t>		the </a:t>
            </a:r>
            <a:r>
              <a:rPr lang="en-GB" sz="2400" dirty="0" smtClean="0"/>
              <a:t>area of triangle ABE </a:t>
            </a:r>
            <a:r>
              <a:rPr lang="en-GB" sz="2400" dirty="0"/>
              <a:t>to </a:t>
            </a:r>
            <a:r>
              <a:rPr lang="en-GB" sz="2400" dirty="0" smtClean="0"/>
              <a:t>triangle ACD.</a:t>
            </a:r>
            <a:endParaRPr lang="en-GB" sz="2400" dirty="0"/>
          </a:p>
        </p:txBody>
      </p:sp>
      <p:pic>
        <p:nvPicPr>
          <p:cNvPr id="2" name="Picture 1"/>
          <p:cNvPicPr>
            <a:picLocks noChangeAspect="1"/>
          </p:cNvPicPr>
          <p:nvPr/>
        </p:nvPicPr>
        <p:blipFill>
          <a:blip r:embed="rId4"/>
          <a:stretch>
            <a:fillRect/>
          </a:stretch>
        </p:blipFill>
        <p:spPr>
          <a:xfrm>
            <a:off x="7320136" y="1614558"/>
            <a:ext cx="4171306" cy="4338157"/>
          </a:xfrm>
          <a:prstGeom prst="rect">
            <a:avLst/>
          </a:prstGeom>
        </p:spPr>
      </p:pic>
      <p:sp>
        <p:nvSpPr>
          <p:cNvPr id="12" name="Rectangle 11"/>
          <p:cNvSpPr/>
          <p:nvPr/>
        </p:nvSpPr>
        <p:spPr>
          <a:xfrm>
            <a:off x="2211947" y="624696"/>
            <a:ext cx="9555040" cy="461665"/>
          </a:xfrm>
          <a:prstGeom prst="rect">
            <a:avLst/>
          </a:prstGeom>
        </p:spPr>
        <p:txBody>
          <a:bodyPr wrap="square">
            <a:spAutoFit/>
          </a:bodyPr>
          <a:lstStyle/>
          <a:p>
            <a:r>
              <a:rPr lang="en-US" altLang="en-US" sz="2400" dirty="0" smtClean="0">
                <a:solidFill>
                  <a:srgbClr val="FF0000"/>
                </a:solidFill>
              </a:rPr>
              <a:t>Another question </a:t>
            </a:r>
            <a:r>
              <a:rPr lang="en-US" altLang="en-US" sz="2400" dirty="0">
                <a:solidFill>
                  <a:srgbClr val="FF0000"/>
                </a:solidFill>
              </a:rPr>
              <a:t>to check your </a:t>
            </a:r>
            <a:r>
              <a:rPr lang="en-US" altLang="en-US" sz="2400" dirty="0" smtClean="0">
                <a:solidFill>
                  <a:srgbClr val="FF0000"/>
                </a:solidFill>
              </a:rPr>
              <a:t>progress:</a:t>
            </a:r>
            <a:endParaRPr lang="en-US" altLang="en-US" sz="2400" dirty="0">
              <a:solidFill>
                <a:srgbClr val="FF0000"/>
              </a:solidFill>
            </a:endParaRPr>
          </a:p>
        </p:txBody>
      </p:sp>
    </p:spTree>
    <p:extLst>
      <p:ext uri="{BB962C8B-B14F-4D97-AF65-F5344CB8AC3E}">
        <p14:creationId xmlns:p14="http://schemas.microsoft.com/office/powerpoint/2010/main" val="9442510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smtClean="0"/>
              <a:t>Section H4.2: </a:t>
            </a:r>
            <a:r>
              <a:rPr lang="en-GB" sz="2800" b="1" dirty="0"/>
              <a:t>Fitness Check</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3436" y="140657"/>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H</a:t>
            </a:r>
          </a:p>
          <a:p>
            <a:pPr lvl="0" algn="ctr">
              <a:spcAft>
                <a:spcPts val="600"/>
              </a:spcAft>
              <a:defRPr/>
            </a:pPr>
            <a:r>
              <a:rPr lang="en-US" altLang="en-US" b="1" dirty="0">
                <a:solidFill>
                  <a:prstClr val="white"/>
                </a:solidFill>
              </a:rPr>
              <a:t>Unit H4 </a:t>
            </a:r>
          </a:p>
          <a:p>
            <a:pPr lvl="0" algn="ctr">
              <a:spcAft>
                <a:spcPts val="600"/>
              </a:spcAft>
              <a:defRPr/>
            </a:pPr>
            <a:r>
              <a:rPr lang="en-US" altLang="en-US" b="1" dirty="0">
                <a:solidFill>
                  <a:prstClr val="white"/>
                </a:solidFill>
              </a:rPr>
              <a:t>Section H4.2</a:t>
            </a:r>
            <a:endParaRPr lang="en-US" altLang="en-US" b="1" dirty="0">
              <a:solidFill>
                <a:prstClr val="white"/>
              </a:solidFill>
            </a:endParaRPr>
          </a:p>
        </p:txBody>
      </p:sp>
      <p:sp>
        <p:nvSpPr>
          <p:cNvPr id="6" name="Rectangle 5"/>
          <p:cNvSpPr/>
          <p:nvPr/>
        </p:nvSpPr>
        <p:spPr>
          <a:xfrm>
            <a:off x="2783632" y="4618756"/>
            <a:ext cx="3672408" cy="1200329"/>
          </a:xfrm>
          <a:prstGeom prst="rect">
            <a:avLst/>
          </a:prstGeom>
        </p:spPr>
        <p:txBody>
          <a:bodyPr wrap="square">
            <a:spAutoFit/>
          </a:bodyPr>
          <a:lstStyle/>
          <a:p>
            <a:r>
              <a:rPr lang="en-GB" sz="2400" dirty="0"/>
              <a:t>b)</a:t>
            </a:r>
            <a:r>
              <a:rPr lang="en-GB" sz="2400" dirty="0">
                <a:solidFill>
                  <a:srgbClr val="FF0000"/>
                </a:solidFill>
              </a:rPr>
              <a:t>	(</a:t>
            </a:r>
            <a:r>
              <a:rPr lang="en-GB" sz="2400" dirty="0" err="1">
                <a:solidFill>
                  <a:srgbClr val="FF0000"/>
                </a:solidFill>
              </a:rPr>
              <a:t>i</a:t>
            </a:r>
            <a:r>
              <a:rPr lang="en-GB" sz="2400" dirty="0">
                <a:solidFill>
                  <a:srgbClr val="FF0000"/>
                </a:solidFill>
              </a:rPr>
              <a:t>) 	17.5 cm </a:t>
            </a:r>
          </a:p>
          <a:p>
            <a:r>
              <a:rPr lang="en-GB" sz="2400" dirty="0">
                <a:solidFill>
                  <a:srgbClr val="FF0000"/>
                </a:solidFill>
              </a:rPr>
              <a:t>	(ii) 	10.5 cm	</a:t>
            </a:r>
          </a:p>
          <a:p>
            <a:r>
              <a:rPr lang="en-GB" sz="2400" dirty="0">
                <a:solidFill>
                  <a:srgbClr val="FF0000"/>
                </a:solidFill>
              </a:rPr>
              <a:t>	(iii) 9 cm</a:t>
            </a:r>
          </a:p>
        </p:txBody>
      </p:sp>
      <p:sp>
        <p:nvSpPr>
          <p:cNvPr id="13" name="TextBox 1"/>
          <p:cNvSpPr txBox="1">
            <a:spLocks noChangeArrowheads="1"/>
          </p:cNvSpPr>
          <p:nvPr/>
        </p:nvSpPr>
        <p:spPr bwMode="auto">
          <a:xfrm>
            <a:off x="2783632" y="5982302"/>
            <a:ext cx="4142987"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c)</a:t>
            </a:r>
            <a:r>
              <a:rPr lang="en-GB" sz="2400" dirty="0">
                <a:solidFill>
                  <a:srgbClr val="FF0000"/>
                </a:solidFill>
              </a:rPr>
              <a:t> 	 4 : 25 </a:t>
            </a:r>
          </a:p>
        </p:txBody>
      </p:sp>
      <p:pic>
        <p:nvPicPr>
          <p:cNvPr id="2" name="Picture 1"/>
          <p:cNvPicPr>
            <a:picLocks noChangeAspect="1"/>
          </p:cNvPicPr>
          <p:nvPr/>
        </p:nvPicPr>
        <p:blipFill>
          <a:blip r:embed="rId4"/>
          <a:stretch>
            <a:fillRect/>
          </a:stretch>
        </p:blipFill>
        <p:spPr>
          <a:xfrm>
            <a:off x="7320136" y="1614558"/>
            <a:ext cx="4171306" cy="4338157"/>
          </a:xfrm>
          <a:prstGeom prst="rect">
            <a:avLst/>
          </a:prstGeom>
        </p:spPr>
      </p:pic>
      <p:sp>
        <p:nvSpPr>
          <p:cNvPr id="12" name="Rectangle 11"/>
          <p:cNvSpPr/>
          <p:nvPr/>
        </p:nvSpPr>
        <p:spPr>
          <a:xfrm>
            <a:off x="2207260" y="648489"/>
            <a:ext cx="1584088" cy="461665"/>
          </a:xfrm>
          <a:prstGeom prst="rect">
            <a:avLst/>
          </a:prstGeom>
        </p:spPr>
        <p:txBody>
          <a:bodyPr wrap="none">
            <a:spAutoFit/>
          </a:bodyPr>
          <a:lstStyle/>
          <a:p>
            <a:r>
              <a:rPr lang="en-GB" sz="2400" b="1" dirty="0"/>
              <a:t>Solutions</a:t>
            </a:r>
          </a:p>
        </p:txBody>
      </p:sp>
      <p:sp>
        <p:nvSpPr>
          <p:cNvPr id="3" name="Rectangle 2"/>
          <p:cNvSpPr/>
          <p:nvPr/>
        </p:nvSpPr>
        <p:spPr>
          <a:xfrm>
            <a:off x="2387433" y="1068806"/>
            <a:ext cx="4752529" cy="3416320"/>
          </a:xfrm>
          <a:prstGeom prst="rect">
            <a:avLst/>
          </a:prstGeom>
        </p:spPr>
        <p:txBody>
          <a:bodyPr wrap="square">
            <a:spAutoFit/>
          </a:bodyPr>
          <a:lstStyle/>
          <a:p>
            <a:r>
              <a:rPr lang="en-GB" sz="2400" dirty="0" smtClean="0"/>
              <a:t>3. </a:t>
            </a:r>
            <a:r>
              <a:rPr lang="en-GB" sz="2400" dirty="0"/>
              <a:t>a)</a:t>
            </a:r>
            <a:r>
              <a:rPr lang="en-GB" sz="2400" dirty="0">
                <a:solidFill>
                  <a:srgbClr val="FF0000"/>
                </a:solidFill>
              </a:rPr>
              <a:t> 	Angles at B and C for 				triangles ABE and ACD, 			respectively, are equal</a:t>
            </a:r>
          </a:p>
          <a:p>
            <a:endParaRPr lang="en-GB" sz="2400" dirty="0">
              <a:solidFill>
                <a:srgbClr val="FF0000"/>
              </a:solidFill>
            </a:endParaRPr>
          </a:p>
          <a:p>
            <a:r>
              <a:rPr lang="en-GB" sz="2400" dirty="0">
                <a:solidFill>
                  <a:srgbClr val="FF0000"/>
                </a:solidFill>
              </a:rPr>
              <a:t>		Shared angle at A</a:t>
            </a:r>
          </a:p>
          <a:p>
            <a:endParaRPr lang="en-GB" sz="2400" dirty="0">
              <a:solidFill>
                <a:srgbClr val="FF0000"/>
              </a:solidFill>
            </a:endParaRPr>
          </a:p>
          <a:p>
            <a:r>
              <a:rPr lang="en-GB" sz="2400" dirty="0">
                <a:solidFill>
                  <a:srgbClr val="FF0000"/>
                </a:solidFill>
              </a:rPr>
              <a:t>		Angles at E and D for 				triangles ABE and ACD, 			respectively, are equal</a:t>
            </a:r>
          </a:p>
        </p:txBody>
      </p:sp>
    </p:spTree>
    <p:extLst>
      <p:ext uri="{BB962C8B-B14F-4D97-AF65-F5344CB8AC3E}">
        <p14:creationId xmlns:p14="http://schemas.microsoft.com/office/powerpoint/2010/main" val="377749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H4.2: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473010"/>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last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28498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r>
              <a:rPr kumimoji="0" lang="en-US" altLang="en-US" sz="2400" b="0" i="0" u="none" strike="noStrike" kern="1200" cap="none" spc="0" normalizeH="0" baseline="0" noProof="0">
                <a:ln>
                  <a:noFill/>
                </a:ln>
                <a:solidFill>
                  <a:srgbClr val="C00000"/>
                </a:solidFill>
                <a:effectLst/>
                <a:uLnTx/>
                <a:uFillTx/>
                <a:latin typeface="Arial" panose="020B0604020202020204" pitchFamily="34" charset="0"/>
                <a:ea typeface="ＭＳ Ｐゴシック" panose="020B0600070205080204" pitchFamily="34" charset="-128"/>
                <a:cs typeface="+mn-cs"/>
              </a:rPr>
              <a:t/>
            </a:r>
            <a:br>
              <a:rPr kumimoji="0" lang="en-US" altLang="en-US" sz="2400" b="0" i="0" u="none" strike="noStrike" kern="1200" cap="none" spc="0" normalizeH="0" baseline="0" noProof="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http://szalonta.hu/ske/text/H4/skeh4s2.html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H</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H4</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H4.2</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2342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and Similarity</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6156" y="9217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234995" y="711108"/>
            <a:ext cx="964945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Shapes which are of different sizes but which have the same shape</a:t>
            </a:r>
          </a:p>
          <a:p>
            <a:r>
              <a:rPr lang="en-GB" sz="2400" dirty="0"/>
              <a:t>are said to be </a:t>
            </a:r>
            <a:r>
              <a:rPr lang="en-GB" sz="2400" i="1" dirty="0"/>
              <a:t>similar</a:t>
            </a:r>
            <a:r>
              <a:rPr lang="en-GB" sz="2400" dirty="0"/>
              <a:t>.</a:t>
            </a:r>
          </a:p>
        </p:txBody>
      </p:sp>
      <p:sp>
        <p:nvSpPr>
          <p:cNvPr id="4" name="Rectangle 3"/>
          <p:cNvSpPr/>
          <p:nvPr/>
        </p:nvSpPr>
        <p:spPr>
          <a:xfrm>
            <a:off x="2234995" y="1583734"/>
            <a:ext cx="5942461" cy="461665"/>
          </a:xfrm>
          <a:prstGeom prst="rect">
            <a:avLst/>
          </a:prstGeom>
        </p:spPr>
        <p:txBody>
          <a:bodyPr wrap="none">
            <a:spAutoFit/>
          </a:bodyPr>
          <a:lstStyle/>
          <a:p>
            <a:r>
              <a:rPr lang="en-GB" sz="2400" dirty="0"/>
              <a:t>The two triangles shown here are </a:t>
            </a:r>
            <a:r>
              <a:rPr lang="en-GB" sz="2400" i="1" dirty="0"/>
              <a:t>similar.</a:t>
            </a:r>
            <a:endParaRPr lang="en-GB" sz="2400" dirty="0"/>
          </a:p>
        </p:txBody>
      </p:sp>
      <p:sp>
        <p:nvSpPr>
          <p:cNvPr id="13" name="Rectangle 12"/>
          <p:cNvSpPr/>
          <p:nvPr/>
        </p:nvSpPr>
        <p:spPr>
          <a:xfrm>
            <a:off x="2234995" y="4221088"/>
            <a:ext cx="6154289" cy="1200329"/>
          </a:xfrm>
          <a:prstGeom prst="rect">
            <a:avLst/>
          </a:prstGeom>
        </p:spPr>
        <p:txBody>
          <a:bodyPr wrap="square">
            <a:spAutoFit/>
          </a:bodyPr>
          <a:lstStyle/>
          <a:p>
            <a:r>
              <a:rPr lang="en-GB" sz="2400" dirty="0"/>
              <a:t>If you double the lengths for the triangle on the left, its sides will match those of the triangle on the right.</a:t>
            </a:r>
          </a:p>
        </p:txBody>
      </p:sp>
      <p:pic>
        <p:nvPicPr>
          <p:cNvPr id="11" name="Picture 10"/>
          <p:cNvPicPr>
            <a:picLocks noChangeAspect="1"/>
          </p:cNvPicPr>
          <p:nvPr/>
        </p:nvPicPr>
        <p:blipFill rotWithShape="1">
          <a:blip r:embed="rId4"/>
          <a:srcRect l="64777" t="-1149"/>
          <a:stretch/>
        </p:blipFill>
        <p:spPr>
          <a:xfrm>
            <a:off x="8935821" y="1614623"/>
            <a:ext cx="2284842" cy="4544787"/>
          </a:xfrm>
          <a:prstGeom prst="rect">
            <a:avLst/>
          </a:prstGeom>
        </p:spPr>
      </p:pic>
      <p:pic>
        <p:nvPicPr>
          <p:cNvPr id="3" name="Picture 2"/>
          <p:cNvPicPr>
            <a:picLocks noChangeAspect="1"/>
          </p:cNvPicPr>
          <p:nvPr/>
        </p:nvPicPr>
        <p:blipFill>
          <a:blip r:embed="rId5"/>
          <a:stretch>
            <a:fillRect/>
          </a:stretch>
        </p:blipFill>
        <p:spPr>
          <a:xfrm>
            <a:off x="4151784" y="2608701"/>
            <a:ext cx="2543530" cy="1019317"/>
          </a:xfrm>
          <a:prstGeom prst="rect">
            <a:avLst/>
          </a:prstGeom>
        </p:spPr>
      </p:pic>
    </p:spTree>
    <p:extLst>
      <p:ext uri="{BB962C8B-B14F-4D97-AF65-F5344CB8AC3E}">
        <p14:creationId xmlns:p14="http://schemas.microsoft.com/office/powerpoint/2010/main" val="31967326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Tests for Triangles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3700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231704" y="644841"/>
            <a:ext cx="964945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There are four tests for congruence with triangles.</a:t>
            </a:r>
          </a:p>
        </p:txBody>
      </p:sp>
      <p:sp>
        <p:nvSpPr>
          <p:cNvPr id="4" name="Rectangle 3"/>
          <p:cNvSpPr/>
          <p:nvPr/>
        </p:nvSpPr>
        <p:spPr>
          <a:xfrm>
            <a:off x="2247738" y="1172773"/>
            <a:ext cx="4838184" cy="2308324"/>
          </a:xfrm>
          <a:prstGeom prst="rect">
            <a:avLst/>
          </a:prstGeom>
        </p:spPr>
        <p:txBody>
          <a:bodyPr wrap="none">
            <a:spAutoFit/>
          </a:bodyPr>
          <a:lstStyle/>
          <a:p>
            <a:r>
              <a:rPr lang="en-GB" sz="2400" b="1" i="1" dirty="0"/>
              <a:t>TEST 1 (Side, Side, Side)</a:t>
            </a:r>
          </a:p>
          <a:p>
            <a:r>
              <a:rPr lang="en-GB" sz="2400" dirty="0"/>
              <a:t>If all three sides of one triangle</a:t>
            </a:r>
          </a:p>
          <a:p>
            <a:r>
              <a:rPr lang="en-GB" sz="2400" dirty="0"/>
              <a:t>are the same as the lengths of the</a:t>
            </a:r>
          </a:p>
          <a:p>
            <a:r>
              <a:rPr lang="en-GB" sz="2400" dirty="0"/>
              <a:t>sides of the second triangle, then</a:t>
            </a:r>
          </a:p>
          <a:p>
            <a:r>
              <a:rPr lang="en-GB" sz="2400" dirty="0"/>
              <a:t>the two triangles are congruent.</a:t>
            </a:r>
          </a:p>
          <a:p>
            <a:r>
              <a:rPr lang="en-GB" sz="2400" dirty="0"/>
              <a:t>This test is referred to as </a:t>
            </a:r>
            <a:r>
              <a:rPr lang="en-GB" sz="2400" b="1" i="1" dirty="0"/>
              <a:t>SSS</a:t>
            </a:r>
            <a:r>
              <a:rPr lang="en-GB" sz="2400" dirty="0"/>
              <a:t>.</a:t>
            </a:r>
          </a:p>
        </p:txBody>
      </p:sp>
      <p:sp>
        <p:nvSpPr>
          <p:cNvPr id="13" name="Rectangle 12"/>
          <p:cNvSpPr/>
          <p:nvPr/>
        </p:nvSpPr>
        <p:spPr>
          <a:xfrm>
            <a:off x="2259052" y="3645024"/>
            <a:ext cx="4608512" cy="3046988"/>
          </a:xfrm>
          <a:prstGeom prst="rect">
            <a:avLst/>
          </a:prstGeom>
        </p:spPr>
        <p:txBody>
          <a:bodyPr wrap="square">
            <a:spAutoFit/>
          </a:bodyPr>
          <a:lstStyle/>
          <a:p>
            <a:r>
              <a:rPr lang="en-GB" sz="2400" b="1" i="1" dirty="0"/>
              <a:t>TEST 2 (Side, Angle, Side)</a:t>
            </a:r>
          </a:p>
          <a:p>
            <a:r>
              <a:rPr lang="en-GB" sz="2400" dirty="0"/>
              <a:t>If two sides of one triangle are</a:t>
            </a:r>
          </a:p>
          <a:p>
            <a:r>
              <a:rPr lang="en-GB" sz="2400" dirty="0"/>
              <a:t>the same length as two sides of</a:t>
            </a:r>
          </a:p>
          <a:p>
            <a:r>
              <a:rPr lang="en-GB" sz="2400" dirty="0"/>
              <a:t>the other triangle and the angle</a:t>
            </a:r>
          </a:p>
          <a:p>
            <a:r>
              <a:rPr lang="en-GB" sz="2400" i="1" dirty="0"/>
              <a:t>between </a:t>
            </a:r>
            <a:r>
              <a:rPr lang="en-GB" sz="2400" dirty="0"/>
              <a:t>these two sides is the</a:t>
            </a:r>
          </a:p>
          <a:p>
            <a:r>
              <a:rPr lang="en-GB" sz="2400" dirty="0"/>
              <a:t>same in both triangles, then the</a:t>
            </a:r>
          </a:p>
          <a:p>
            <a:r>
              <a:rPr lang="en-GB" sz="2400" dirty="0"/>
              <a:t>triangles are congruent.</a:t>
            </a:r>
          </a:p>
          <a:p>
            <a:r>
              <a:rPr lang="en-GB" sz="2400" dirty="0"/>
              <a:t>This test is referred to as </a:t>
            </a:r>
            <a:r>
              <a:rPr lang="en-GB" sz="2400" b="1" i="1" dirty="0"/>
              <a:t>SAS</a:t>
            </a:r>
            <a:r>
              <a:rPr lang="en-GB" sz="2400" dirty="0"/>
              <a:t>.</a:t>
            </a:r>
          </a:p>
        </p:txBody>
      </p:sp>
      <p:pic>
        <p:nvPicPr>
          <p:cNvPr id="2" name="Picture 1"/>
          <p:cNvPicPr>
            <a:picLocks noChangeAspect="1"/>
          </p:cNvPicPr>
          <p:nvPr/>
        </p:nvPicPr>
        <p:blipFill>
          <a:blip r:embed="rId4"/>
          <a:stretch>
            <a:fillRect/>
          </a:stretch>
        </p:blipFill>
        <p:spPr>
          <a:xfrm>
            <a:off x="7406441" y="1164723"/>
            <a:ext cx="3691111" cy="2251577"/>
          </a:xfrm>
          <a:prstGeom prst="rect">
            <a:avLst/>
          </a:prstGeom>
        </p:spPr>
      </p:pic>
      <p:pic>
        <p:nvPicPr>
          <p:cNvPr id="5" name="Picture 4"/>
          <p:cNvPicPr>
            <a:picLocks noChangeAspect="1"/>
          </p:cNvPicPr>
          <p:nvPr/>
        </p:nvPicPr>
        <p:blipFill>
          <a:blip r:embed="rId5"/>
          <a:stretch>
            <a:fillRect/>
          </a:stretch>
        </p:blipFill>
        <p:spPr>
          <a:xfrm>
            <a:off x="7406441" y="4423387"/>
            <a:ext cx="3713346" cy="2017057"/>
          </a:xfrm>
          <a:prstGeom prst="rect">
            <a:avLst/>
          </a:prstGeom>
        </p:spPr>
      </p:pic>
      <p:sp>
        <p:nvSpPr>
          <p:cNvPr id="3" name="TextBox 2">
            <a:extLst>
              <a:ext uri="{FF2B5EF4-FFF2-40B4-BE49-F238E27FC236}">
                <a16:creationId xmlns:a16="http://schemas.microsoft.com/office/drawing/2014/main" id="{28D3C130-1DA3-E345-A2BE-53756823C728}"/>
              </a:ext>
            </a:extLst>
          </p:cNvPr>
          <p:cNvSpPr txBox="1"/>
          <p:nvPr/>
        </p:nvSpPr>
        <p:spPr>
          <a:xfrm>
            <a:off x="7199630" y="3560847"/>
            <a:ext cx="4501242" cy="707886"/>
          </a:xfrm>
          <a:prstGeom prst="rect">
            <a:avLst/>
          </a:prstGeom>
          <a:noFill/>
        </p:spPr>
        <p:txBody>
          <a:bodyPr wrap="square" rtlCol="0">
            <a:spAutoFit/>
          </a:bodyPr>
          <a:lstStyle/>
          <a:p>
            <a:r>
              <a:rPr lang="en-US" dirty="0">
                <a:solidFill>
                  <a:srgbClr val="0070C0"/>
                </a:solidFill>
              </a:rPr>
              <a:t>The single (double or treble) crosses on sides correspond to equal sides</a:t>
            </a:r>
          </a:p>
        </p:txBody>
      </p:sp>
    </p:spTree>
    <p:extLst>
      <p:ext uri="{BB962C8B-B14F-4D97-AF65-F5344CB8AC3E}">
        <p14:creationId xmlns:p14="http://schemas.microsoft.com/office/powerpoint/2010/main" val="8333564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Tests for Triangles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0" y="121312"/>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227024" y="629144"/>
            <a:ext cx="9649459" cy="461665"/>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Four tests for congruence with triangles.</a:t>
            </a:r>
          </a:p>
        </p:txBody>
      </p:sp>
      <p:sp>
        <p:nvSpPr>
          <p:cNvPr id="4" name="Rectangle 3"/>
          <p:cNvSpPr/>
          <p:nvPr/>
        </p:nvSpPr>
        <p:spPr>
          <a:xfrm>
            <a:off x="2247738" y="1172773"/>
            <a:ext cx="4432624" cy="2308324"/>
          </a:xfrm>
          <a:prstGeom prst="rect">
            <a:avLst/>
          </a:prstGeom>
        </p:spPr>
        <p:txBody>
          <a:bodyPr wrap="none">
            <a:spAutoFit/>
          </a:bodyPr>
          <a:lstStyle/>
          <a:p>
            <a:r>
              <a:rPr lang="en-GB" sz="2400" b="1" i="1" dirty="0"/>
              <a:t>TEST 3 (Angle, Angle, Side)</a:t>
            </a:r>
          </a:p>
          <a:p>
            <a:r>
              <a:rPr lang="en-GB" sz="2400" dirty="0"/>
              <a:t>If two angles and the length of</a:t>
            </a:r>
          </a:p>
          <a:p>
            <a:r>
              <a:rPr lang="en-GB" sz="2400" dirty="0"/>
              <a:t>one corresponding side are the</a:t>
            </a:r>
          </a:p>
          <a:p>
            <a:r>
              <a:rPr lang="en-GB" sz="2400" dirty="0"/>
              <a:t>same in both triangles, then</a:t>
            </a:r>
          </a:p>
          <a:p>
            <a:r>
              <a:rPr lang="en-GB" sz="2400" dirty="0"/>
              <a:t>they are congruent.</a:t>
            </a:r>
          </a:p>
          <a:p>
            <a:r>
              <a:rPr lang="en-GB" sz="2400" dirty="0"/>
              <a:t>This test is referred to as </a:t>
            </a:r>
            <a:r>
              <a:rPr lang="en-GB" sz="2400" b="1" i="1" dirty="0"/>
              <a:t>AAS</a:t>
            </a:r>
            <a:r>
              <a:rPr lang="en-GB" sz="2400" dirty="0"/>
              <a:t>.</a:t>
            </a:r>
          </a:p>
        </p:txBody>
      </p:sp>
      <p:sp>
        <p:nvSpPr>
          <p:cNvPr id="13" name="Rectangle 12"/>
          <p:cNvSpPr/>
          <p:nvPr/>
        </p:nvSpPr>
        <p:spPr>
          <a:xfrm>
            <a:off x="2272700" y="3645024"/>
            <a:ext cx="4608512" cy="3046988"/>
          </a:xfrm>
          <a:prstGeom prst="rect">
            <a:avLst/>
          </a:prstGeom>
        </p:spPr>
        <p:txBody>
          <a:bodyPr wrap="square">
            <a:spAutoFit/>
          </a:bodyPr>
          <a:lstStyle/>
          <a:p>
            <a:r>
              <a:rPr lang="en-GB" sz="2400" b="1" i="1" dirty="0"/>
              <a:t>TEST 4 (Right angle, Hypotenuse, Side)</a:t>
            </a:r>
          </a:p>
          <a:p>
            <a:r>
              <a:rPr lang="en-GB" sz="2400" dirty="0"/>
              <a:t>If both triangles contain a right angle, have hypotenuses of the same length and one other side of the same length,</a:t>
            </a:r>
          </a:p>
          <a:p>
            <a:r>
              <a:rPr lang="en-GB" sz="2400" dirty="0"/>
              <a:t>then they are congruent.</a:t>
            </a:r>
          </a:p>
          <a:p>
            <a:r>
              <a:rPr lang="en-GB" sz="2400" dirty="0"/>
              <a:t>This test is referred to as </a:t>
            </a:r>
            <a:r>
              <a:rPr lang="en-GB" sz="2400" b="1" i="1" dirty="0"/>
              <a:t>RHS</a:t>
            </a:r>
            <a:r>
              <a:rPr lang="en-GB" sz="2400" dirty="0"/>
              <a:t>.</a:t>
            </a:r>
          </a:p>
        </p:txBody>
      </p:sp>
      <p:pic>
        <p:nvPicPr>
          <p:cNvPr id="3" name="Picture 2"/>
          <p:cNvPicPr>
            <a:picLocks noChangeAspect="1"/>
          </p:cNvPicPr>
          <p:nvPr/>
        </p:nvPicPr>
        <p:blipFill>
          <a:blip r:embed="rId4"/>
          <a:stretch>
            <a:fillRect/>
          </a:stretch>
        </p:blipFill>
        <p:spPr>
          <a:xfrm>
            <a:off x="7199630" y="1194514"/>
            <a:ext cx="3783148" cy="2366382"/>
          </a:xfrm>
          <a:prstGeom prst="rect">
            <a:avLst/>
          </a:prstGeom>
        </p:spPr>
      </p:pic>
      <p:pic>
        <p:nvPicPr>
          <p:cNvPr id="6" name="Picture 5"/>
          <p:cNvPicPr>
            <a:picLocks noChangeAspect="1"/>
          </p:cNvPicPr>
          <p:nvPr/>
        </p:nvPicPr>
        <p:blipFill>
          <a:blip r:embed="rId5"/>
          <a:stretch>
            <a:fillRect/>
          </a:stretch>
        </p:blipFill>
        <p:spPr>
          <a:xfrm>
            <a:off x="7320136" y="4509120"/>
            <a:ext cx="3800053" cy="2007738"/>
          </a:xfrm>
          <a:prstGeom prst="rect">
            <a:avLst/>
          </a:prstGeom>
        </p:spPr>
      </p:pic>
      <p:sp>
        <p:nvSpPr>
          <p:cNvPr id="11" name="TextBox 10">
            <a:extLst>
              <a:ext uri="{FF2B5EF4-FFF2-40B4-BE49-F238E27FC236}">
                <a16:creationId xmlns:a16="http://schemas.microsoft.com/office/drawing/2014/main" id="{67EE1414-A632-DB4A-9FCB-B93A1AA820DD}"/>
              </a:ext>
            </a:extLst>
          </p:cNvPr>
          <p:cNvSpPr txBox="1"/>
          <p:nvPr/>
        </p:nvSpPr>
        <p:spPr>
          <a:xfrm>
            <a:off x="7199630" y="3645024"/>
            <a:ext cx="4501242" cy="707886"/>
          </a:xfrm>
          <a:prstGeom prst="rect">
            <a:avLst/>
          </a:prstGeom>
          <a:noFill/>
        </p:spPr>
        <p:txBody>
          <a:bodyPr wrap="square" rtlCol="0">
            <a:spAutoFit/>
          </a:bodyPr>
          <a:lstStyle/>
          <a:p>
            <a:r>
              <a:rPr lang="en-US" dirty="0">
                <a:solidFill>
                  <a:srgbClr val="0070C0"/>
                </a:solidFill>
              </a:rPr>
              <a:t>The single or double arcs on angles correspond to equal angles</a:t>
            </a:r>
          </a:p>
        </p:txBody>
      </p:sp>
    </p:spTree>
    <p:extLst>
      <p:ext uri="{BB962C8B-B14F-4D97-AF65-F5344CB8AC3E}">
        <p14:creationId xmlns:p14="http://schemas.microsoft.com/office/powerpoint/2010/main" val="17970604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46385"/>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7069"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207260" y="1065842"/>
            <a:ext cx="964945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t>Which of the triangles below are congruent to the triangle ABC, and</a:t>
            </a:r>
          </a:p>
          <a:p>
            <a:r>
              <a:rPr lang="en-GB" sz="2400" dirty="0"/>
              <a:t>why?</a:t>
            </a:r>
          </a:p>
        </p:txBody>
      </p:sp>
      <p:sp>
        <p:nvSpPr>
          <p:cNvPr id="4" name="Rectangle 3"/>
          <p:cNvSpPr/>
          <p:nvPr/>
        </p:nvSpPr>
        <p:spPr>
          <a:xfrm>
            <a:off x="2190191" y="621231"/>
            <a:ext cx="1707519" cy="461665"/>
          </a:xfrm>
          <a:prstGeom prst="rect">
            <a:avLst/>
          </a:prstGeom>
        </p:spPr>
        <p:txBody>
          <a:bodyPr wrap="none">
            <a:spAutoFit/>
          </a:bodyPr>
          <a:lstStyle/>
          <a:p>
            <a:r>
              <a:rPr lang="en-GB" sz="2400" b="1" dirty="0"/>
              <a:t>Example 1</a:t>
            </a:r>
          </a:p>
        </p:txBody>
      </p:sp>
      <p:pic>
        <p:nvPicPr>
          <p:cNvPr id="2" name="Picture 1"/>
          <p:cNvPicPr>
            <a:picLocks noChangeAspect="1"/>
          </p:cNvPicPr>
          <p:nvPr/>
        </p:nvPicPr>
        <p:blipFill>
          <a:blip r:embed="rId4"/>
          <a:stretch>
            <a:fillRect/>
          </a:stretch>
        </p:blipFill>
        <p:spPr>
          <a:xfrm>
            <a:off x="3880641" y="1807470"/>
            <a:ext cx="6427712" cy="4934766"/>
          </a:xfrm>
          <a:prstGeom prst="rect">
            <a:avLst/>
          </a:prstGeom>
        </p:spPr>
      </p:pic>
    </p:spTree>
    <p:extLst>
      <p:ext uri="{BB962C8B-B14F-4D97-AF65-F5344CB8AC3E}">
        <p14:creationId xmlns:p14="http://schemas.microsoft.com/office/powerpoint/2010/main" val="13827114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17069" y="109061"/>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190191" y="1201457"/>
            <a:ext cx="9649459"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solidFill>
                  <a:srgbClr val="FF0000"/>
                </a:solidFill>
              </a:rPr>
              <a:t>Triangle DEF is congruent to triangle ABC because sides lengths are</a:t>
            </a:r>
          </a:p>
          <a:p>
            <a:r>
              <a:rPr lang="en-GB" sz="2400" dirty="0">
                <a:solidFill>
                  <a:srgbClr val="FF0000"/>
                </a:solidFill>
              </a:rPr>
              <a:t>the same in both triangles as shown below. (</a:t>
            </a:r>
            <a:r>
              <a:rPr lang="en-GB" sz="2400" b="1" dirty="0">
                <a:solidFill>
                  <a:srgbClr val="FF0000"/>
                </a:solidFill>
              </a:rPr>
              <a:t>SSS</a:t>
            </a:r>
            <a:r>
              <a:rPr lang="en-GB" sz="2400" dirty="0">
                <a:solidFill>
                  <a:srgbClr val="FF0000"/>
                </a:solidFill>
              </a:rPr>
              <a:t>)</a:t>
            </a:r>
          </a:p>
        </p:txBody>
      </p:sp>
      <p:sp>
        <p:nvSpPr>
          <p:cNvPr id="4" name="Rectangle 3"/>
          <p:cNvSpPr/>
          <p:nvPr/>
        </p:nvSpPr>
        <p:spPr>
          <a:xfrm>
            <a:off x="2190191" y="621231"/>
            <a:ext cx="1412566" cy="461665"/>
          </a:xfrm>
          <a:prstGeom prst="rect">
            <a:avLst/>
          </a:prstGeom>
        </p:spPr>
        <p:txBody>
          <a:bodyPr wrap="none">
            <a:spAutoFit/>
          </a:bodyPr>
          <a:lstStyle/>
          <a:p>
            <a:r>
              <a:rPr lang="en-GB" sz="2400" b="1" dirty="0"/>
              <a:t>Solution</a:t>
            </a:r>
          </a:p>
        </p:txBody>
      </p:sp>
      <p:pic>
        <p:nvPicPr>
          <p:cNvPr id="2" name="Picture 1"/>
          <p:cNvPicPr>
            <a:picLocks noChangeAspect="1"/>
          </p:cNvPicPr>
          <p:nvPr/>
        </p:nvPicPr>
        <p:blipFill rotWithShape="1">
          <a:blip r:embed="rId4"/>
          <a:srcRect l="52653" b="47469"/>
          <a:stretch/>
        </p:blipFill>
        <p:spPr>
          <a:xfrm>
            <a:off x="8472263" y="2852935"/>
            <a:ext cx="3142669" cy="2676899"/>
          </a:xfrm>
          <a:prstGeom prst="rect">
            <a:avLst/>
          </a:prstGeom>
        </p:spPr>
      </p:pic>
      <p:pic>
        <p:nvPicPr>
          <p:cNvPr id="5" name="Picture 4"/>
          <p:cNvPicPr>
            <a:picLocks noChangeAspect="1"/>
          </p:cNvPicPr>
          <p:nvPr/>
        </p:nvPicPr>
        <p:blipFill>
          <a:blip r:embed="rId5"/>
          <a:stretch>
            <a:fillRect/>
          </a:stretch>
        </p:blipFill>
        <p:spPr>
          <a:xfrm>
            <a:off x="2711624" y="2852936"/>
            <a:ext cx="2972215" cy="2676899"/>
          </a:xfrm>
          <a:prstGeom prst="rect">
            <a:avLst/>
          </a:prstGeom>
        </p:spPr>
      </p:pic>
      <p:pic>
        <p:nvPicPr>
          <p:cNvPr id="6" name="Picture 5"/>
          <p:cNvPicPr>
            <a:picLocks noChangeAspect="1"/>
          </p:cNvPicPr>
          <p:nvPr/>
        </p:nvPicPr>
        <p:blipFill>
          <a:blip r:embed="rId6"/>
          <a:stretch>
            <a:fillRect/>
          </a:stretch>
        </p:blipFill>
        <p:spPr>
          <a:xfrm>
            <a:off x="6384032" y="2888841"/>
            <a:ext cx="1402467" cy="1205425"/>
          </a:xfrm>
          <a:prstGeom prst="rect">
            <a:avLst/>
          </a:prstGeom>
        </p:spPr>
      </p:pic>
      <p:sp>
        <p:nvSpPr>
          <p:cNvPr id="3" name="TextBox 2"/>
          <p:cNvSpPr txBox="1"/>
          <p:nvPr/>
        </p:nvSpPr>
        <p:spPr>
          <a:xfrm>
            <a:off x="2421041" y="6021288"/>
            <a:ext cx="4778589" cy="400110"/>
          </a:xfrm>
          <a:prstGeom prst="rect">
            <a:avLst/>
          </a:prstGeom>
          <a:noFill/>
        </p:spPr>
        <p:txBody>
          <a:bodyPr wrap="square" rtlCol="0">
            <a:spAutoFit/>
          </a:bodyPr>
          <a:lstStyle/>
          <a:p>
            <a:r>
              <a:rPr lang="en-GB" dirty="0" smtClean="0"/>
              <a:t>Solutions continued on next slide.</a:t>
            </a:r>
            <a:endParaRPr lang="en-GB" dirty="0"/>
          </a:p>
        </p:txBody>
      </p:sp>
    </p:spTree>
    <p:extLst>
      <p:ext uri="{BB962C8B-B14F-4D97-AF65-F5344CB8AC3E}">
        <p14:creationId xmlns:p14="http://schemas.microsoft.com/office/powerpoint/2010/main" val="42779926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GB" sz="2800" b="1" dirty="0"/>
              <a:t>Congruence: Examples</a:t>
            </a:r>
            <a:endParaRPr lang="en-US" altLang="en-US" sz="2800" b="1" dirty="0"/>
          </a:p>
        </p:txBody>
      </p:sp>
      <p:pic>
        <p:nvPicPr>
          <p:cNvPr id="1537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3416300"/>
            <a:ext cx="38100" cy="2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a16="http://schemas.microsoft.com/office/drawing/2014/main" id="{C31660FE-8D9B-7745-9394-B1A076C0E83F}"/>
              </a:ext>
            </a:extLst>
          </p:cNvPr>
          <p:cNvSpPr txBox="1">
            <a:spLocks noChangeArrowheads="1"/>
          </p:cNvSpPr>
          <p:nvPr/>
        </p:nvSpPr>
        <p:spPr bwMode="auto">
          <a:xfrm>
            <a:off x="-32746" y="113399"/>
            <a:ext cx="220726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H </a:t>
            </a:r>
          </a:p>
          <a:p>
            <a:pPr algn="ctr">
              <a:spcAft>
                <a:spcPts val="600"/>
              </a:spcAft>
            </a:pPr>
            <a:r>
              <a:rPr lang="en-US" altLang="en-US" b="1" dirty="0">
                <a:solidFill>
                  <a:schemeClr val="bg1"/>
                </a:solidFill>
              </a:rPr>
              <a:t>Unit H4</a:t>
            </a:r>
          </a:p>
          <a:p>
            <a:pPr algn="ctr">
              <a:spcBef>
                <a:spcPts val="0"/>
              </a:spcBef>
              <a:spcAft>
                <a:spcPts val="600"/>
              </a:spcAft>
            </a:pPr>
            <a:r>
              <a:rPr lang="en-US" b="1" dirty="0">
                <a:solidFill>
                  <a:schemeClr val="bg1"/>
                </a:solidFill>
                <a:latin typeface="Arial"/>
                <a:ea typeface="MS PGothic"/>
                <a:cs typeface="Times New Roman"/>
              </a:rPr>
              <a:t>Section H4.1</a:t>
            </a:r>
            <a:endParaRPr lang="en-US" b="1" dirty="0">
              <a:solidFill>
                <a:schemeClr val="bg1"/>
              </a:solidFill>
              <a:latin typeface="Arial"/>
              <a:ea typeface="MS PGothic"/>
              <a:cs typeface="Times New Roman"/>
            </a:endParaRPr>
          </a:p>
        </p:txBody>
      </p:sp>
      <p:sp>
        <p:nvSpPr>
          <p:cNvPr id="8" name="TextBox 1"/>
          <p:cNvSpPr txBox="1">
            <a:spLocks noChangeArrowheads="1"/>
          </p:cNvSpPr>
          <p:nvPr/>
        </p:nvSpPr>
        <p:spPr bwMode="auto">
          <a:xfrm>
            <a:off x="2190191" y="1201457"/>
            <a:ext cx="9649459" cy="1569660"/>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GB" sz="2400" dirty="0">
                <a:solidFill>
                  <a:srgbClr val="FF0000"/>
                </a:solidFill>
              </a:rPr>
              <a:t>Triangle GHI is congruent to triangle ABC because they have one side</a:t>
            </a:r>
          </a:p>
          <a:p>
            <a:r>
              <a:rPr lang="en-GB" sz="2400" dirty="0">
                <a:solidFill>
                  <a:srgbClr val="FF0000"/>
                </a:solidFill>
              </a:rPr>
              <a:t>and two angles the same, as shown below. (</a:t>
            </a:r>
            <a:r>
              <a:rPr lang="en-GB" sz="2400" b="1" dirty="0">
                <a:solidFill>
                  <a:srgbClr val="FF0000"/>
                </a:solidFill>
              </a:rPr>
              <a:t>AAS</a:t>
            </a:r>
            <a:r>
              <a:rPr lang="en-GB" sz="2400" dirty="0">
                <a:solidFill>
                  <a:srgbClr val="FF0000"/>
                </a:solidFill>
              </a:rPr>
              <a:t>)</a:t>
            </a:r>
          </a:p>
          <a:p>
            <a:endParaRPr lang="en-GB" sz="2400" i="1" dirty="0">
              <a:solidFill>
                <a:srgbClr val="FF0000"/>
              </a:solidFill>
            </a:endParaRPr>
          </a:p>
          <a:p>
            <a:r>
              <a:rPr lang="en-GB" sz="2400" dirty="0">
                <a:solidFill>
                  <a:srgbClr val="FF0000"/>
                </a:solidFill>
              </a:rPr>
              <a:t>(Note that we indicate angles with a ^ symbol above the letter)</a:t>
            </a:r>
          </a:p>
        </p:txBody>
      </p:sp>
      <p:sp>
        <p:nvSpPr>
          <p:cNvPr id="4" name="Rectangle 3"/>
          <p:cNvSpPr/>
          <p:nvPr/>
        </p:nvSpPr>
        <p:spPr>
          <a:xfrm>
            <a:off x="2190191" y="621231"/>
            <a:ext cx="3171061" cy="461665"/>
          </a:xfrm>
          <a:prstGeom prst="rect">
            <a:avLst/>
          </a:prstGeom>
        </p:spPr>
        <p:txBody>
          <a:bodyPr wrap="none">
            <a:spAutoFit/>
          </a:bodyPr>
          <a:lstStyle/>
          <a:p>
            <a:r>
              <a:rPr lang="en-GB" sz="2400" b="1" dirty="0"/>
              <a:t>Solution (continued)</a:t>
            </a:r>
          </a:p>
        </p:txBody>
      </p:sp>
      <p:pic>
        <p:nvPicPr>
          <p:cNvPr id="5" name="Picture 4"/>
          <p:cNvPicPr>
            <a:picLocks noChangeAspect="1"/>
          </p:cNvPicPr>
          <p:nvPr/>
        </p:nvPicPr>
        <p:blipFill>
          <a:blip r:embed="rId4"/>
          <a:stretch>
            <a:fillRect/>
          </a:stretch>
        </p:blipFill>
        <p:spPr>
          <a:xfrm>
            <a:off x="2680704" y="3387642"/>
            <a:ext cx="2972215" cy="2676899"/>
          </a:xfrm>
          <a:prstGeom prst="rect">
            <a:avLst/>
          </a:prstGeom>
        </p:spPr>
      </p:pic>
      <p:pic>
        <p:nvPicPr>
          <p:cNvPr id="3" name="Picture 2"/>
          <p:cNvPicPr>
            <a:picLocks noChangeAspect="1"/>
          </p:cNvPicPr>
          <p:nvPr/>
        </p:nvPicPr>
        <p:blipFill>
          <a:blip r:embed="rId5"/>
          <a:stretch>
            <a:fillRect/>
          </a:stretch>
        </p:blipFill>
        <p:spPr>
          <a:xfrm>
            <a:off x="6233271" y="3416300"/>
            <a:ext cx="1701253" cy="1253555"/>
          </a:xfrm>
          <a:prstGeom prst="rect">
            <a:avLst/>
          </a:prstGeom>
        </p:spPr>
      </p:pic>
      <p:pic>
        <p:nvPicPr>
          <p:cNvPr id="6" name="Picture 5"/>
          <p:cNvPicPr>
            <a:picLocks noChangeAspect="1"/>
          </p:cNvPicPr>
          <p:nvPr/>
        </p:nvPicPr>
        <p:blipFill rotWithShape="1">
          <a:blip r:embed="rId6"/>
          <a:srcRect t="50000" r="56724"/>
          <a:stretch/>
        </p:blipFill>
        <p:spPr>
          <a:xfrm>
            <a:off x="8514876" y="3445436"/>
            <a:ext cx="2888247" cy="2561309"/>
          </a:xfrm>
          <a:prstGeom prst="rect">
            <a:avLst/>
          </a:prstGeom>
        </p:spPr>
      </p:pic>
      <p:sp>
        <p:nvSpPr>
          <p:cNvPr id="11" name="TextBox 10"/>
          <p:cNvSpPr txBox="1"/>
          <p:nvPr/>
        </p:nvSpPr>
        <p:spPr>
          <a:xfrm>
            <a:off x="2421041" y="6232705"/>
            <a:ext cx="4778589" cy="400110"/>
          </a:xfrm>
          <a:prstGeom prst="rect">
            <a:avLst/>
          </a:prstGeom>
          <a:noFill/>
        </p:spPr>
        <p:txBody>
          <a:bodyPr wrap="square" rtlCol="0">
            <a:spAutoFit/>
          </a:bodyPr>
          <a:lstStyle/>
          <a:p>
            <a:r>
              <a:rPr lang="en-GB" dirty="0" smtClean="0"/>
              <a:t>Solutions continued on next slide.</a:t>
            </a:r>
            <a:endParaRPr lang="en-GB" dirty="0"/>
          </a:p>
        </p:txBody>
      </p:sp>
    </p:spTree>
    <p:extLst>
      <p:ext uri="{BB962C8B-B14F-4D97-AF65-F5344CB8AC3E}">
        <p14:creationId xmlns:p14="http://schemas.microsoft.com/office/powerpoint/2010/main" val="31795735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Alapértelmezett terv">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C00000"/>
      </a:hlink>
      <a:folHlink>
        <a:srgbClr val="C00000"/>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D26DF9-5106-4408-AEB8-21B8AFA51FB3}">
  <ds:schemaRefs>
    <ds:schemaRef ds:uri="http://purl.org/dc/elements/1.1/"/>
    <ds:schemaRef ds:uri="http://schemas.microsoft.com/office/2006/metadata/properties"/>
    <ds:schemaRef ds:uri="9ee75292-5076-4fcc-bc52-dcc754448144"/>
    <ds:schemaRef ds:uri="http://purl.org/dc/terms/"/>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3.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12154</TotalTime>
  <Words>2467</Words>
  <Application>Microsoft Office PowerPoint</Application>
  <PresentationFormat>Widescreen</PresentationFormat>
  <Paragraphs>356</Paragraphs>
  <Slides>36</Slides>
  <Notes>33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36</vt:i4>
      </vt:variant>
    </vt:vector>
  </HeadingPairs>
  <TitlesOfParts>
    <vt:vector size="45" baseType="lpstr">
      <vt:lpstr>MS PGothic</vt:lpstr>
      <vt:lpstr>MS PGothic</vt:lpstr>
      <vt:lpstr>Arial</vt:lpstr>
      <vt:lpstr>Calibri</vt:lpstr>
      <vt:lpstr>Cambria Math</vt:lpstr>
      <vt:lpstr>Times</vt:lpstr>
      <vt:lpstr>Times New Roman</vt:lpstr>
      <vt:lpstr>Alapértelmezett terv</vt:lpstr>
      <vt:lpstr>2_Alapértelmezett terv</vt:lpstr>
      <vt:lpstr>TSST Strand H UNIT H4: Congruence and Similarity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Russell Geach</cp:lastModifiedBy>
  <cp:revision>524</cp:revision>
  <cp:lastPrinted>2016-10-17T08:47:54Z</cp:lastPrinted>
  <dcterms:created xsi:type="dcterms:W3CDTF">2012-10-10T19:07:13Z</dcterms:created>
  <dcterms:modified xsi:type="dcterms:W3CDTF">2021-01-29T10:04:18Z</dcterms:modified>
</cp:coreProperties>
</file>