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45"/>
  </p:notesMasterIdLst>
  <p:handoutMasterIdLst>
    <p:handoutMasterId r:id="rId46"/>
  </p:handoutMasterIdLst>
  <p:sldIdLst>
    <p:sldId id="355" r:id="rId6"/>
    <p:sldId id="345" r:id="rId7"/>
    <p:sldId id="374" r:id="rId8"/>
    <p:sldId id="425" r:id="rId9"/>
    <p:sldId id="401" r:id="rId10"/>
    <p:sldId id="446" r:id="rId11"/>
    <p:sldId id="447" r:id="rId12"/>
    <p:sldId id="448" r:id="rId13"/>
    <p:sldId id="468" r:id="rId14"/>
    <p:sldId id="378" r:id="rId15"/>
    <p:sldId id="449" r:id="rId16"/>
    <p:sldId id="470" r:id="rId17"/>
    <p:sldId id="405" r:id="rId18"/>
    <p:sldId id="469" r:id="rId19"/>
    <p:sldId id="450" r:id="rId20"/>
    <p:sldId id="467" r:id="rId21"/>
    <p:sldId id="451" r:id="rId22"/>
    <p:sldId id="399" r:id="rId23"/>
    <p:sldId id="471" r:id="rId24"/>
    <p:sldId id="473" r:id="rId25"/>
    <p:sldId id="474" r:id="rId26"/>
    <p:sldId id="475" r:id="rId27"/>
    <p:sldId id="476" r:id="rId28"/>
    <p:sldId id="477" r:id="rId29"/>
    <p:sldId id="478" r:id="rId30"/>
    <p:sldId id="493" r:id="rId31"/>
    <p:sldId id="480" r:id="rId32"/>
    <p:sldId id="481" r:id="rId33"/>
    <p:sldId id="482" r:id="rId34"/>
    <p:sldId id="483" r:id="rId35"/>
    <p:sldId id="484" r:id="rId36"/>
    <p:sldId id="485" r:id="rId37"/>
    <p:sldId id="494" r:id="rId38"/>
    <p:sldId id="487" r:id="rId39"/>
    <p:sldId id="488" r:id="rId40"/>
    <p:sldId id="489" r:id="rId41"/>
    <p:sldId id="490" r:id="rId42"/>
    <p:sldId id="491" r:id="rId43"/>
    <p:sldId id="492" r:id="rId44"/>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Russell" initials="AR" lastIdx="3"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14"/>
    <p:restoredTop sz="91908" autoAdjust="0"/>
  </p:normalViewPr>
  <p:slideViewPr>
    <p:cSldViewPr>
      <p:cViewPr varScale="1">
        <p:scale>
          <a:sx n="64" d="100"/>
          <a:sy n="64" d="100"/>
        </p:scale>
        <p:origin x="1134" y="60"/>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2/4/2021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39998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092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9692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29932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81135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7422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74804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62126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1068783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818571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0954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01143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95891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284931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40911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17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444039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43805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17774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2134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004268877"/>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zalonta.hu/ske/text/I1/skei1s1.html"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2.png"/><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8.emf"/><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zalonta.hu/ske/text/I1/skei1s2.html"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emf"/><Relationship Id="rId1" Type="http://schemas.openxmlformats.org/officeDocument/2006/relationships/slideLayout" Target="../slideLayouts/slideLayout14.xml"/><Relationship Id="rId5" Type="http://schemas.openxmlformats.org/officeDocument/2006/relationships/image" Target="../media/image70.pn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90.png"/><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110.png"/><Relationship Id="rId4" Type="http://schemas.openxmlformats.org/officeDocument/2006/relationships/image" Target="../media/image100.png"/></Relationships>
</file>

<file path=ppt/slides/_rels/slide2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hyperlink" Target="http://szalonta.hu/ske/text/I1/skei1s3.html"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emf"/><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9.emf"/><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0.emf"/><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31.emf"/><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3.emf"/><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hyperlink" Target="http://szalonta.hu/ske/text/I1/skei1s4.html" TargetMode="Externa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10.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36.emf"/><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4.xml"/><Relationship Id="rId4" Type="http://schemas.openxmlformats.org/officeDocument/2006/relationships/image" Target="../media/image39.emf"/></Relationships>
</file>

<file path=ppt/slides/_rels/slide3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hyperlink" Target="http://szalonta.hu/ske/text/I1/skei1s5.html"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64" y="5229200"/>
            <a:ext cx="12157636" cy="1388728"/>
          </a:xfrm>
        </p:spPr>
        <p:txBody>
          <a:bodyPr/>
          <a:lstStyle/>
          <a:p>
            <a:pPr>
              <a:spcBef>
                <a:spcPts val="600"/>
              </a:spcBef>
              <a:spcAft>
                <a:spcPts val="1200"/>
              </a:spcAft>
            </a:pPr>
            <a:r>
              <a:rPr lang="en-GB" sz="3600" b="1" dirty="0"/>
              <a:t>TSST Strand I</a:t>
            </a:r>
            <a:r>
              <a:rPr lang="en-GB" sz="3600" dirty="0"/>
              <a:t/>
            </a:r>
            <a:br>
              <a:rPr lang="en-GB" sz="3600" dirty="0"/>
            </a:br>
            <a:r>
              <a:rPr lang="en-GB" sz="3600" b="1" dirty="0"/>
              <a:t>UNIT </a:t>
            </a:r>
            <a:r>
              <a:rPr lang="en-GB" sz="3600" b="1" dirty="0" smtClean="0"/>
              <a:t>I1: </a:t>
            </a:r>
            <a:r>
              <a:rPr lang="en-GB" sz="3600" b="1" dirty="0"/>
              <a:t>Pythagoras’ </a:t>
            </a:r>
            <a:r>
              <a:rPr lang="en-GB" sz="3600" b="1" dirty="0"/>
              <a:t>Theorem &amp; Trigonometric Ratios</a:t>
            </a:r>
            <a:endParaRPr lang="en-GB" sz="3600" b="1" dirty="0"/>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0442" y="42089"/>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I1.1</a:t>
            </a:r>
            <a:r>
              <a:rPr lang="en-US" altLang="en-US" sz="2800" b="1" dirty="0"/>
              <a:t>: Fitness Check</a:t>
            </a:r>
          </a:p>
        </p:txBody>
      </p:sp>
      <p:sp>
        <p:nvSpPr>
          <p:cNvPr id="6" name="TextBox 12">
            <a:extLst>
              <a:ext uri="{FF2B5EF4-FFF2-40B4-BE49-F238E27FC236}">
                <a16:creationId xmlns:a16="http://schemas.microsoft.com/office/drawing/2014/main" id="{807349B1-2FAB-E541-9831-FB445C5731F1}"/>
              </a:ext>
            </a:extLst>
          </p:cNvPr>
          <p:cNvSpPr txBox="1">
            <a:spLocks noChangeArrowheads="1"/>
          </p:cNvSpPr>
          <p:nvPr/>
        </p:nvSpPr>
        <p:spPr bwMode="auto">
          <a:xfrm>
            <a:off x="2756629" y="767594"/>
            <a:ext cx="70841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t>Here are some questions to check your progress</a:t>
            </a:r>
            <a:r>
              <a:rPr lang="en-US" altLang="en-US" sz="2400" dirty="0">
                <a:solidFill>
                  <a:srgbClr val="FF0000"/>
                </a:solidFill>
              </a:rPr>
              <a:t>.</a:t>
            </a:r>
          </a:p>
        </p:txBody>
      </p:sp>
      <p:sp>
        <p:nvSpPr>
          <p:cNvPr id="16" name="Rectangle 15"/>
          <p:cNvSpPr/>
          <p:nvPr/>
        </p:nvSpPr>
        <p:spPr>
          <a:xfrm>
            <a:off x="10672061" y="2674893"/>
            <a:ext cx="325730" cy="400110"/>
          </a:xfrm>
          <a:prstGeom prst="rect">
            <a:avLst/>
          </a:prstGeom>
        </p:spPr>
        <p:txBody>
          <a:bodyPr wrap="none">
            <a:spAutoFit/>
          </a:bodyPr>
          <a:lstStyle/>
          <a:p>
            <a:r>
              <a:rPr lang="es-ES" i="1" dirty="0">
                <a:solidFill>
                  <a:srgbClr val="FF0000"/>
                </a:solidFill>
              </a:rPr>
              <a:t> </a:t>
            </a:r>
            <a:r>
              <a:rPr lang="es-ES" dirty="0">
                <a:solidFill>
                  <a:srgbClr val="FF0000"/>
                </a:solidFill>
              </a:rPr>
              <a:t> </a:t>
            </a:r>
            <a:endParaRPr lang="es-ES" sz="2400" i="1" dirty="0">
              <a:solidFill>
                <a:srgbClr val="FF0000"/>
              </a:solidFill>
            </a:endParaRPr>
          </a:p>
        </p:txBody>
      </p:sp>
      <p:sp>
        <p:nvSpPr>
          <p:cNvPr id="2" name="TextBox 1">
            <a:extLst>
              <a:ext uri="{FF2B5EF4-FFF2-40B4-BE49-F238E27FC236}">
                <a16:creationId xmlns:a16="http://schemas.microsoft.com/office/drawing/2014/main" id="{161054C6-F596-304E-85F7-002B4722DE85}"/>
              </a:ext>
            </a:extLst>
          </p:cNvPr>
          <p:cNvSpPr txBox="1"/>
          <p:nvPr/>
        </p:nvSpPr>
        <p:spPr>
          <a:xfrm>
            <a:off x="2526102" y="3717032"/>
            <a:ext cx="9313112" cy="461665"/>
          </a:xfrm>
          <a:prstGeom prst="rect">
            <a:avLst/>
          </a:prstGeom>
          <a:noFill/>
        </p:spPr>
        <p:txBody>
          <a:bodyPr wrap="square" rtlCol="0">
            <a:spAutoFit/>
          </a:bodyPr>
          <a:lstStyle/>
          <a:p>
            <a:pPr>
              <a:spcAft>
                <a:spcPts val="300"/>
              </a:spcAft>
            </a:pPr>
            <a:r>
              <a:rPr lang="en-GB" sz="2400" i="1" dirty="0"/>
              <a:t>			</a:t>
            </a:r>
            <a:endParaRPr lang="en-US" altLang="en-US" sz="2400" dirty="0"/>
          </a:p>
        </p:txBody>
      </p:sp>
      <p:sp>
        <p:nvSpPr>
          <p:cNvPr id="3" name="TextBox 2">
            <a:extLst>
              <a:ext uri="{FF2B5EF4-FFF2-40B4-BE49-F238E27FC236}">
                <a16:creationId xmlns:a16="http://schemas.microsoft.com/office/drawing/2014/main" id="{688AD27A-28A2-4855-AE1C-C5316494862E}"/>
              </a:ext>
            </a:extLst>
          </p:cNvPr>
          <p:cNvSpPr txBox="1"/>
          <p:nvPr/>
        </p:nvSpPr>
        <p:spPr>
          <a:xfrm>
            <a:off x="4079776" y="2420888"/>
            <a:ext cx="2016224" cy="672286"/>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1E1786B7-CAB3-458D-9894-7C6F925DC535}"/>
              </a:ext>
            </a:extLst>
          </p:cNvPr>
          <p:cNvSpPr txBox="1"/>
          <p:nvPr/>
        </p:nvSpPr>
        <p:spPr>
          <a:xfrm>
            <a:off x="2799301" y="1380098"/>
            <a:ext cx="8241163" cy="461665"/>
          </a:xfrm>
          <a:prstGeom prst="rect">
            <a:avLst/>
          </a:prstGeom>
          <a:noFill/>
        </p:spPr>
        <p:txBody>
          <a:bodyPr wrap="square" rtlCol="0">
            <a:spAutoFit/>
          </a:bodyPr>
          <a:lstStyle/>
          <a:p>
            <a:r>
              <a:rPr lang="en-GB" sz="2400" dirty="0"/>
              <a:t>Find the length of the side </a:t>
            </a:r>
            <a:r>
              <a:rPr lang="en-GB" sz="2400" i="1" dirty="0">
                <a:latin typeface="Times New Roman" panose="02020603050405020304" pitchFamily="18" charset="0"/>
                <a:cs typeface="Times New Roman" panose="02020603050405020304" pitchFamily="18" charset="0"/>
              </a:rPr>
              <a:t>x</a:t>
            </a:r>
            <a:r>
              <a:rPr lang="en-GB" sz="2400" dirty="0"/>
              <a:t> in each of the triangles below. </a:t>
            </a:r>
          </a:p>
        </p:txBody>
      </p:sp>
      <p:sp>
        <p:nvSpPr>
          <p:cNvPr id="8" name="TextBox 7">
            <a:extLst>
              <a:ext uri="{FF2B5EF4-FFF2-40B4-BE49-F238E27FC236}">
                <a16:creationId xmlns:a16="http://schemas.microsoft.com/office/drawing/2014/main" id="{E22CE005-04C8-424A-9107-42AB1ACF154B}"/>
              </a:ext>
            </a:extLst>
          </p:cNvPr>
          <p:cNvSpPr txBox="1"/>
          <p:nvPr/>
        </p:nvSpPr>
        <p:spPr>
          <a:xfrm>
            <a:off x="10099112" y="3109516"/>
            <a:ext cx="2013301" cy="2769989"/>
          </a:xfrm>
          <a:prstGeom prst="rect">
            <a:avLst/>
          </a:prstGeom>
          <a:noFill/>
        </p:spPr>
        <p:txBody>
          <a:bodyPr wrap="square" rtlCol="0">
            <a:spAutoFit/>
          </a:bodyPr>
          <a:lstStyle/>
          <a:p>
            <a:pPr>
              <a:lnSpc>
                <a:spcPct val="150000"/>
              </a:lnSpc>
            </a:pPr>
            <a:r>
              <a:rPr lang="en-GB" b="1" dirty="0"/>
              <a:t>Solutions </a:t>
            </a:r>
          </a:p>
          <a:p>
            <a:pPr>
              <a:lnSpc>
                <a:spcPct val="150000"/>
              </a:lnSpc>
            </a:pPr>
            <a:r>
              <a:rPr lang="en-GB" sz="2400" dirty="0">
                <a:solidFill>
                  <a:srgbClr val="FF0000"/>
                </a:solidFill>
              </a:rPr>
              <a:t>(a)14.97 cm</a:t>
            </a:r>
          </a:p>
          <a:p>
            <a:pPr>
              <a:lnSpc>
                <a:spcPct val="150000"/>
              </a:lnSpc>
            </a:pPr>
            <a:r>
              <a:rPr lang="en-GB" sz="2400" dirty="0">
                <a:solidFill>
                  <a:srgbClr val="FF0000"/>
                </a:solidFill>
              </a:rPr>
              <a:t>(b) 6.4 cm</a:t>
            </a:r>
          </a:p>
          <a:p>
            <a:pPr>
              <a:lnSpc>
                <a:spcPct val="150000"/>
              </a:lnSpc>
            </a:pPr>
            <a:r>
              <a:rPr lang="en-GB" sz="2400" dirty="0">
                <a:solidFill>
                  <a:srgbClr val="FF0000"/>
                </a:solidFill>
              </a:rPr>
              <a:t>(c) 10.47 cm</a:t>
            </a:r>
          </a:p>
          <a:p>
            <a:pPr>
              <a:lnSpc>
                <a:spcPct val="150000"/>
              </a:lnSpc>
            </a:pPr>
            <a:r>
              <a:rPr lang="en-GB" sz="2400" dirty="0">
                <a:solidFill>
                  <a:srgbClr val="FF0000"/>
                </a:solidFill>
              </a:rPr>
              <a:t>(d) 7.07 cm</a:t>
            </a:r>
          </a:p>
        </p:txBody>
      </p:sp>
      <p:pic>
        <p:nvPicPr>
          <p:cNvPr id="5" name="Picture 4">
            <a:extLst>
              <a:ext uri="{FF2B5EF4-FFF2-40B4-BE49-F238E27FC236}">
                <a16:creationId xmlns:a16="http://schemas.microsoft.com/office/drawing/2014/main" id="{8F707827-4F2D-4A3B-B575-D25FCCF622F7}"/>
              </a:ext>
            </a:extLst>
          </p:cNvPr>
          <p:cNvPicPr>
            <a:picLocks noChangeAspect="1"/>
          </p:cNvPicPr>
          <p:nvPr/>
        </p:nvPicPr>
        <p:blipFill>
          <a:blip r:embed="rId2"/>
          <a:stretch>
            <a:fillRect/>
          </a:stretch>
        </p:blipFill>
        <p:spPr>
          <a:xfrm>
            <a:off x="2799301" y="2353254"/>
            <a:ext cx="7084120" cy="3656320"/>
          </a:xfrm>
          <a:prstGeom prst="rect">
            <a:avLst/>
          </a:prstGeom>
        </p:spPr>
      </p:pic>
      <p:sp>
        <p:nvSpPr>
          <p:cNvPr id="12" name="TextBox 7">
            <a:extLst>
              <a:ext uri="{FF2B5EF4-FFF2-40B4-BE49-F238E27FC236}">
                <a16:creationId xmlns:a16="http://schemas.microsoft.com/office/drawing/2014/main" id="{4141F093-5622-ED4A-8148-D4B5C2443C66}"/>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211885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0442" y="42089"/>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I1.1</a:t>
            </a:r>
            <a:r>
              <a:rPr lang="en-US" altLang="en-US" sz="2800" b="1" dirty="0"/>
              <a:t>: Fitness Check</a:t>
            </a:r>
          </a:p>
        </p:txBody>
      </p:sp>
      <p:sp>
        <p:nvSpPr>
          <p:cNvPr id="6" name="TextBox 12">
            <a:extLst>
              <a:ext uri="{FF2B5EF4-FFF2-40B4-BE49-F238E27FC236}">
                <a16:creationId xmlns:a16="http://schemas.microsoft.com/office/drawing/2014/main" id="{807349B1-2FAB-E541-9831-FB445C5731F1}"/>
              </a:ext>
            </a:extLst>
          </p:cNvPr>
          <p:cNvSpPr txBox="1">
            <a:spLocks noChangeArrowheads="1"/>
          </p:cNvSpPr>
          <p:nvPr/>
        </p:nvSpPr>
        <p:spPr bwMode="auto">
          <a:xfrm>
            <a:off x="3913671" y="758280"/>
            <a:ext cx="70841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t>Here is a problem solving question to solve.</a:t>
            </a:r>
          </a:p>
        </p:txBody>
      </p:sp>
      <p:sp>
        <p:nvSpPr>
          <p:cNvPr id="16" name="Rectangle 15"/>
          <p:cNvSpPr/>
          <p:nvPr/>
        </p:nvSpPr>
        <p:spPr>
          <a:xfrm>
            <a:off x="10672061" y="2674893"/>
            <a:ext cx="325730" cy="400110"/>
          </a:xfrm>
          <a:prstGeom prst="rect">
            <a:avLst/>
          </a:prstGeom>
        </p:spPr>
        <p:txBody>
          <a:bodyPr wrap="none">
            <a:spAutoFit/>
          </a:bodyPr>
          <a:lstStyle/>
          <a:p>
            <a:r>
              <a:rPr lang="es-ES" i="1" dirty="0">
                <a:solidFill>
                  <a:srgbClr val="FF0000"/>
                </a:solidFill>
              </a:rPr>
              <a:t> </a:t>
            </a:r>
            <a:r>
              <a:rPr lang="es-ES" dirty="0">
                <a:solidFill>
                  <a:srgbClr val="FF0000"/>
                </a:solidFill>
              </a:rPr>
              <a:t> </a:t>
            </a:r>
            <a:endParaRPr lang="es-ES" sz="2400" i="1" dirty="0">
              <a:solidFill>
                <a:srgbClr val="FF0000"/>
              </a:solidFill>
            </a:endParaRPr>
          </a:p>
        </p:txBody>
      </p:sp>
      <p:sp>
        <p:nvSpPr>
          <p:cNvPr id="2" name="TextBox 1">
            <a:extLst>
              <a:ext uri="{FF2B5EF4-FFF2-40B4-BE49-F238E27FC236}">
                <a16:creationId xmlns:a16="http://schemas.microsoft.com/office/drawing/2014/main" id="{161054C6-F596-304E-85F7-002B4722DE85}"/>
              </a:ext>
            </a:extLst>
          </p:cNvPr>
          <p:cNvSpPr txBox="1"/>
          <p:nvPr/>
        </p:nvSpPr>
        <p:spPr>
          <a:xfrm>
            <a:off x="2526102" y="3717032"/>
            <a:ext cx="9313112" cy="461665"/>
          </a:xfrm>
          <a:prstGeom prst="rect">
            <a:avLst/>
          </a:prstGeom>
          <a:noFill/>
        </p:spPr>
        <p:txBody>
          <a:bodyPr wrap="square" rtlCol="0">
            <a:spAutoFit/>
          </a:bodyPr>
          <a:lstStyle/>
          <a:p>
            <a:pPr>
              <a:spcAft>
                <a:spcPts val="300"/>
              </a:spcAft>
            </a:pPr>
            <a:r>
              <a:rPr lang="en-GB" sz="2400" i="1" dirty="0"/>
              <a:t>			</a:t>
            </a:r>
            <a:endParaRPr lang="en-US" altLang="en-US" sz="2400" dirty="0"/>
          </a:p>
        </p:txBody>
      </p:sp>
      <p:sp>
        <p:nvSpPr>
          <p:cNvPr id="3" name="TextBox 2">
            <a:extLst>
              <a:ext uri="{FF2B5EF4-FFF2-40B4-BE49-F238E27FC236}">
                <a16:creationId xmlns:a16="http://schemas.microsoft.com/office/drawing/2014/main" id="{688AD27A-28A2-4855-AE1C-C5316494862E}"/>
              </a:ext>
            </a:extLst>
          </p:cNvPr>
          <p:cNvSpPr txBox="1"/>
          <p:nvPr/>
        </p:nvSpPr>
        <p:spPr>
          <a:xfrm>
            <a:off x="4079776" y="2420888"/>
            <a:ext cx="2016224" cy="672286"/>
          </a:xfrm>
          <a:prstGeom prst="rect">
            <a:avLst/>
          </a:prstGeom>
          <a:noFill/>
        </p:spPr>
        <p:txBody>
          <a:bodyPr wrap="square" rtlCol="0">
            <a:spAutoFit/>
          </a:bodyPr>
          <a:lstStyle/>
          <a:p>
            <a:endParaRPr lang="en-GB" dirty="0"/>
          </a:p>
        </p:txBody>
      </p:sp>
      <p:sp>
        <p:nvSpPr>
          <p:cNvPr id="10" name="TextBox 9">
            <a:extLst>
              <a:ext uri="{FF2B5EF4-FFF2-40B4-BE49-F238E27FC236}">
                <a16:creationId xmlns:a16="http://schemas.microsoft.com/office/drawing/2014/main" id="{E267C762-E1C8-4843-A18B-0AB439D57159}"/>
              </a:ext>
            </a:extLst>
          </p:cNvPr>
          <p:cNvSpPr txBox="1"/>
          <p:nvPr/>
        </p:nvSpPr>
        <p:spPr>
          <a:xfrm>
            <a:off x="3125655" y="5396861"/>
            <a:ext cx="3906449" cy="1200329"/>
          </a:xfrm>
          <a:prstGeom prst="rect">
            <a:avLst/>
          </a:prstGeom>
          <a:noFill/>
        </p:spPr>
        <p:txBody>
          <a:bodyPr wrap="square" rtlCol="0">
            <a:spAutoFit/>
          </a:bodyPr>
          <a:lstStyle/>
          <a:p>
            <a:r>
              <a:rPr lang="en-GB" sz="2400" b="1" dirty="0"/>
              <a:t>Solutions</a:t>
            </a:r>
            <a:r>
              <a:rPr lang="en-GB" b="1" dirty="0"/>
              <a:t>         </a:t>
            </a:r>
            <a:r>
              <a:rPr lang="en-GB" sz="2400" dirty="0">
                <a:solidFill>
                  <a:srgbClr val="FF0000"/>
                </a:solidFill>
              </a:rPr>
              <a:t>(a) 320 m     </a:t>
            </a:r>
          </a:p>
          <a:p>
            <a:r>
              <a:rPr lang="en-GB" sz="2400" dirty="0">
                <a:solidFill>
                  <a:srgbClr val="FF0000"/>
                </a:solidFill>
              </a:rPr>
              <a:t>                        (b) 233.2 m       </a:t>
            </a:r>
          </a:p>
          <a:p>
            <a:r>
              <a:rPr lang="en-GB" sz="2400" dirty="0">
                <a:solidFill>
                  <a:srgbClr val="FF0000"/>
                </a:solidFill>
              </a:rPr>
              <a:t>                        (c) 86.8 m</a:t>
            </a:r>
          </a:p>
        </p:txBody>
      </p:sp>
      <p:pic>
        <p:nvPicPr>
          <p:cNvPr id="7" name="Picture 6">
            <a:extLst>
              <a:ext uri="{FF2B5EF4-FFF2-40B4-BE49-F238E27FC236}">
                <a16:creationId xmlns:a16="http://schemas.microsoft.com/office/drawing/2014/main" id="{CB56BE7B-EC9D-5E49-9956-86B89C751EC6}"/>
              </a:ext>
            </a:extLst>
          </p:cNvPr>
          <p:cNvPicPr>
            <a:picLocks noChangeAspect="1"/>
          </p:cNvPicPr>
          <p:nvPr/>
        </p:nvPicPr>
        <p:blipFill>
          <a:blip r:embed="rId2"/>
          <a:stretch>
            <a:fillRect/>
          </a:stretch>
        </p:blipFill>
        <p:spPr>
          <a:xfrm>
            <a:off x="2427522" y="1429474"/>
            <a:ext cx="9529826" cy="3511694"/>
          </a:xfrm>
          <a:prstGeom prst="rect">
            <a:avLst/>
          </a:prstGeom>
        </p:spPr>
      </p:pic>
      <p:sp>
        <p:nvSpPr>
          <p:cNvPr id="12" name="TextBox 7">
            <a:extLst>
              <a:ext uri="{FF2B5EF4-FFF2-40B4-BE49-F238E27FC236}">
                <a16:creationId xmlns:a16="http://schemas.microsoft.com/office/drawing/2014/main" id="{AF1BB521-1852-6742-AAF8-1A088983858E}"/>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23077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I1.1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http://szalonta.hu/ske/text/I1/skei1s1.html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I1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I1.1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286601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92316" y="5470"/>
            <a:ext cx="99124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Further work with Pythagoras’ Theorem</a:t>
            </a:r>
            <a:endParaRPr lang="en-US" altLang="en-US" sz="2800" b="1" dirty="0"/>
          </a:p>
        </p:txBody>
      </p:sp>
      <p:sp>
        <p:nvSpPr>
          <p:cNvPr id="9" name="Rectangle 8"/>
          <p:cNvSpPr/>
          <p:nvPr/>
        </p:nvSpPr>
        <p:spPr>
          <a:xfrm>
            <a:off x="4682143" y="5670668"/>
            <a:ext cx="638636" cy="461665"/>
          </a:xfrm>
          <a:prstGeom prst="rect">
            <a:avLst/>
          </a:prstGeom>
        </p:spPr>
        <p:txBody>
          <a:bodyPr wrap="none">
            <a:spAutoFit/>
          </a:bodyPr>
          <a:lstStyle/>
          <a:p>
            <a:r>
              <a:rPr lang="en-GB" sz="2400" i="1" dirty="0">
                <a:latin typeface="Times-Italic"/>
              </a:rPr>
              <a:t>	</a:t>
            </a:r>
            <a:endParaRPr lang="en-GB" sz="2400" dirty="0">
              <a:solidFill>
                <a:srgbClr val="FF0000"/>
              </a:solidFill>
              <a:latin typeface="+mj-lt"/>
            </a:endParaRPr>
          </a:p>
        </p:txBody>
      </p:sp>
      <p:sp>
        <p:nvSpPr>
          <p:cNvPr id="3" name="Rectangle 2">
            <a:extLst>
              <a:ext uri="{FF2B5EF4-FFF2-40B4-BE49-F238E27FC236}">
                <a16:creationId xmlns:a16="http://schemas.microsoft.com/office/drawing/2014/main" id="{36E93D13-FCBD-4CA1-9F23-DE93166729C4}"/>
              </a:ext>
            </a:extLst>
          </p:cNvPr>
          <p:cNvSpPr/>
          <p:nvPr/>
        </p:nvSpPr>
        <p:spPr>
          <a:xfrm>
            <a:off x="2420560" y="1159483"/>
            <a:ext cx="7186583" cy="461665"/>
          </a:xfrm>
          <a:prstGeom prst="rect">
            <a:avLst/>
          </a:prstGeom>
        </p:spPr>
        <p:txBody>
          <a:bodyPr wrap="none">
            <a:spAutoFit/>
          </a:bodyPr>
          <a:lstStyle/>
          <a:p>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the diagram</a:t>
            </a:r>
            <a:r>
              <a:rPr lang="en-GB" dirty="0"/>
              <a:t>.</a:t>
            </a:r>
          </a:p>
        </p:txBody>
      </p:sp>
      <p:pic>
        <p:nvPicPr>
          <p:cNvPr id="5" name="Picture 4">
            <a:extLst>
              <a:ext uri="{FF2B5EF4-FFF2-40B4-BE49-F238E27FC236}">
                <a16:creationId xmlns:a16="http://schemas.microsoft.com/office/drawing/2014/main" id="{4039F946-B8BD-4AD8-87A4-696F211018AB}"/>
              </a:ext>
            </a:extLst>
          </p:cNvPr>
          <p:cNvPicPr>
            <a:picLocks noChangeAspect="1"/>
          </p:cNvPicPr>
          <p:nvPr/>
        </p:nvPicPr>
        <p:blipFill>
          <a:blip r:embed="rId2"/>
          <a:stretch>
            <a:fillRect/>
          </a:stretch>
        </p:blipFill>
        <p:spPr>
          <a:xfrm>
            <a:off x="9505056" y="746948"/>
            <a:ext cx="2207568" cy="2585087"/>
          </a:xfrm>
          <a:prstGeom prst="rect">
            <a:avLst/>
          </a:prstGeom>
        </p:spPr>
      </p:pic>
      <p:sp>
        <p:nvSpPr>
          <p:cNvPr id="10" name="Rectangle 9">
            <a:extLst>
              <a:ext uri="{FF2B5EF4-FFF2-40B4-BE49-F238E27FC236}">
                <a16:creationId xmlns:a16="http://schemas.microsoft.com/office/drawing/2014/main" id="{FCCC9F43-45DC-4730-B736-46B6B7EDF8F1}"/>
              </a:ext>
            </a:extLst>
          </p:cNvPr>
          <p:cNvSpPr/>
          <p:nvPr/>
        </p:nvSpPr>
        <p:spPr>
          <a:xfrm>
            <a:off x="2423592" y="1704137"/>
            <a:ext cx="6912768" cy="1200329"/>
          </a:xfrm>
          <a:prstGeom prst="rect">
            <a:avLst/>
          </a:prstGeom>
        </p:spPr>
        <p:txBody>
          <a:bodyPr wrap="square">
            <a:spAutoFit/>
          </a:bodyPr>
          <a:lstStyle/>
          <a:p>
            <a:r>
              <a:rPr lang="en-GB" sz="2400" b="1" dirty="0"/>
              <a:t>Solution</a:t>
            </a:r>
          </a:p>
          <a:p>
            <a:r>
              <a:rPr lang="en-GB" sz="2400" dirty="0">
                <a:solidFill>
                  <a:srgbClr val="FF0000"/>
                </a:solidFill>
              </a:rPr>
              <a:t>First consider triangle ABC.  The unknown length of the hypotenuse has been marked </a:t>
            </a:r>
            <a:r>
              <a:rPr lang="en-GB" sz="2400" i="1" dirty="0">
                <a:solidFill>
                  <a:srgbClr val="FF0000"/>
                </a:solidFill>
                <a:latin typeface="Times New Roman" panose="02020603050405020304" pitchFamily="18" charset="0"/>
                <a:cs typeface="Times New Roman" panose="02020603050405020304" pitchFamily="18" charset="0"/>
              </a:rPr>
              <a:t>y</a:t>
            </a:r>
            <a:r>
              <a:rPr lang="en-GB" sz="2400" dirty="0">
                <a:solidFill>
                  <a:srgbClr val="FF0000"/>
                </a:solidFill>
              </a:rPr>
              <a:t>.</a:t>
            </a:r>
          </a:p>
        </p:txBody>
      </p:sp>
      <p:pic>
        <p:nvPicPr>
          <p:cNvPr id="12" name="Picture 11">
            <a:extLst>
              <a:ext uri="{FF2B5EF4-FFF2-40B4-BE49-F238E27FC236}">
                <a16:creationId xmlns:a16="http://schemas.microsoft.com/office/drawing/2014/main" id="{0ADA54A3-8436-4FA7-8D1C-6B0024E5C787}"/>
              </a:ext>
            </a:extLst>
          </p:cNvPr>
          <p:cNvPicPr>
            <a:picLocks noChangeAspect="1"/>
          </p:cNvPicPr>
          <p:nvPr/>
        </p:nvPicPr>
        <p:blipFill>
          <a:blip r:embed="rId3"/>
          <a:stretch>
            <a:fillRect/>
          </a:stretch>
        </p:blipFill>
        <p:spPr>
          <a:xfrm>
            <a:off x="6816080" y="3429000"/>
            <a:ext cx="2304256" cy="1879408"/>
          </a:xfrm>
          <a:prstGeom prst="rect">
            <a:avLst/>
          </a:prstGeom>
        </p:spPr>
      </p:pic>
      <p:sp>
        <p:nvSpPr>
          <p:cNvPr id="19" name="TextBox 18">
            <a:extLst>
              <a:ext uri="{FF2B5EF4-FFF2-40B4-BE49-F238E27FC236}">
                <a16:creationId xmlns:a16="http://schemas.microsoft.com/office/drawing/2014/main" id="{D06BE674-68A9-44A3-8850-56A41D14E589}"/>
              </a:ext>
            </a:extLst>
          </p:cNvPr>
          <p:cNvSpPr txBox="1"/>
          <p:nvPr/>
        </p:nvSpPr>
        <p:spPr>
          <a:xfrm>
            <a:off x="2423592" y="753610"/>
            <a:ext cx="2304256" cy="461665"/>
          </a:xfrm>
          <a:prstGeom prst="rect">
            <a:avLst/>
          </a:prstGeom>
          <a:noFill/>
        </p:spPr>
        <p:txBody>
          <a:bodyPr wrap="square" rtlCol="0">
            <a:spAutoFit/>
          </a:bodyPr>
          <a:lstStyle/>
          <a:p>
            <a:r>
              <a:rPr lang="en-GB" sz="2400" b="1" dirty="0"/>
              <a:t>Example </a:t>
            </a:r>
          </a:p>
        </p:txBody>
      </p:sp>
      <p:sp>
        <p:nvSpPr>
          <p:cNvPr id="14" name="TextBox 7">
            <a:extLst>
              <a:ext uri="{FF2B5EF4-FFF2-40B4-BE49-F238E27FC236}">
                <a16:creationId xmlns:a16="http://schemas.microsoft.com/office/drawing/2014/main" id="{753625F9-8476-DB42-84E2-7526CA7D4AD7}"/>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a:t>
            </a:r>
            <a:r>
              <a:rPr lang="en-US" altLang="en-US" b="1" dirty="0" smtClean="0">
                <a:solidFill>
                  <a:prstClr val="white"/>
                </a:solidFill>
              </a:rPr>
              <a:t>I1.2</a:t>
            </a:r>
            <a:endParaRPr lang="en-US" altLang="en-US" b="1" dirty="0">
              <a:solidFill>
                <a:prstClr val="white"/>
              </a:solidFill>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9B14926-90CF-49A1-9A86-55F125005B82}"/>
                  </a:ext>
                </a:extLst>
              </p:cNvPr>
              <p:cNvSpPr txBox="1"/>
              <p:nvPr/>
            </p:nvSpPr>
            <p:spPr>
              <a:xfrm>
                <a:off x="2870789" y="3381313"/>
                <a:ext cx="3258318" cy="1754326"/>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sSup>
                        <m:sSupPr>
                          <m:ctrlPr>
                            <a:rPr lang="en-GB"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(4</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r>
                            <a:rPr lang="en-GB" sz="2400" i="1">
                              <a:solidFill>
                                <a:srgbClr val="FF0000"/>
                              </a:solidFill>
                              <a:latin typeface="Cambria Math" panose="02040503050406030204" pitchFamily="18" charset="0"/>
                            </a:rPr>
                            <m:t>)</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(4</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r>
                            <a:rPr lang="en-GB" sz="2400" i="1">
                              <a:solidFill>
                                <a:srgbClr val="FF0000"/>
                              </a:solidFill>
                              <a:latin typeface="Cambria Math" panose="02040503050406030204" pitchFamily="18" charset="0"/>
                            </a:rPr>
                            <m:t>)</m:t>
                          </m:r>
                        </m:e>
                        <m:sup>
                          <m:r>
                            <a:rPr lang="en-GB" sz="2400" i="1">
                              <a:solidFill>
                                <a:srgbClr val="FF0000"/>
                              </a:solidFill>
                              <a:latin typeface="Cambria Math" panose="02040503050406030204" pitchFamily="18" charset="0"/>
                            </a:rPr>
                            <m:t>2</m:t>
                          </m:r>
                        </m:sup>
                      </m:sSup>
                    </m:oMath>
                  </m:oMathPara>
                </a14:m>
                <a:endParaRPr lang="en-GB" sz="2400" dirty="0">
                  <a:solidFill>
                    <a:srgbClr val="FF0000"/>
                  </a:solidFill>
                </a:endParaRPr>
              </a:p>
              <a:p>
                <a:pPr>
                  <a:lnSpc>
                    <a:spcPct val="150000"/>
                  </a:lnSpc>
                </a:pPr>
                <a14:m>
                  <m:oMathPara xmlns:m="http://schemas.openxmlformats.org/officeDocument/2006/math">
                    <m:oMathParaPr>
                      <m:jc m:val="centerGroup"/>
                    </m:oMathParaPr>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16</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16</m:t>
                          </m:r>
                          <m:r>
                            <a:rPr lang="en-GB" sz="2400" b="0" i="1"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m:oMathPara>
                </a14:m>
                <a:endParaRPr lang="en-GB" sz="2400" dirty="0">
                  <a:solidFill>
                    <a:srgbClr val="FF0000"/>
                  </a:solidFill>
                </a:endParaRPr>
              </a:p>
              <a:p>
                <a:pPr>
                  <a:lnSpc>
                    <a:spcPct val="150000"/>
                  </a:lnSpc>
                </a:pPr>
                <a:r>
                  <a:rPr lang="en-GB" sz="2400" dirty="0">
                    <a:solidFill>
                      <a:srgbClr val="FF0000"/>
                    </a:solidFill>
                  </a:rPr>
                  <a:t>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32</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2" name="TextBox 1">
                <a:extLst>
                  <a:ext uri="{FF2B5EF4-FFF2-40B4-BE49-F238E27FC236}">
                    <a16:creationId xmlns="" xmlns:a16="http://schemas.microsoft.com/office/drawing/2014/main" xmlns:a14="http://schemas.microsoft.com/office/drawing/2010/main" id="{A9B14926-90CF-49A1-9A86-55F125005B82}"/>
                  </a:ext>
                </a:extLst>
              </p:cNvPr>
              <p:cNvSpPr txBox="1">
                <a:spLocks noRot="1" noChangeAspect="1" noMove="1" noResize="1" noEditPoints="1" noAdjustHandles="1" noChangeArrowheads="1" noChangeShapeType="1" noTextEdit="1"/>
              </p:cNvSpPr>
              <p:nvPr/>
            </p:nvSpPr>
            <p:spPr>
              <a:xfrm>
                <a:off x="2870789" y="3381313"/>
                <a:ext cx="3258318" cy="1754326"/>
              </a:xfrm>
              <a:prstGeom prst="rect">
                <a:avLst/>
              </a:prstGeom>
              <a:blipFill rotWithShape="1">
                <a:blip r:embed="rId4"/>
                <a:stretch>
                  <a:fillRect/>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3AC0AEEF-7711-C54C-BACB-85E1D5CF0E2B}"/>
              </a:ext>
            </a:extLst>
          </p:cNvPr>
          <p:cNvSpPr/>
          <p:nvPr/>
        </p:nvSpPr>
        <p:spPr>
          <a:xfrm>
            <a:off x="2824923" y="5738360"/>
            <a:ext cx="4535216" cy="461665"/>
          </a:xfrm>
          <a:prstGeom prst="rect">
            <a:avLst/>
          </a:prstGeom>
        </p:spPr>
        <p:txBody>
          <a:bodyPr wrap="none">
            <a:spAutoFit/>
          </a:bodyPr>
          <a:lstStyle/>
          <a:p>
            <a:r>
              <a:rPr lang="en-US" sz="2400" dirty="0">
                <a:solidFill>
                  <a:srgbClr val="FF0000"/>
                </a:solidFill>
              </a:rPr>
              <a:t>Solution continued on next slide</a:t>
            </a:r>
          </a:p>
        </p:txBody>
      </p:sp>
    </p:spTree>
    <p:extLst>
      <p:ext uri="{BB962C8B-B14F-4D97-AF65-F5344CB8AC3E}">
        <p14:creationId xmlns:p14="http://schemas.microsoft.com/office/powerpoint/2010/main" val="47967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1426"/>
            <a:ext cx="99124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Further work with Pythagoras’ Theorem</a:t>
            </a:r>
            <a:endParaRPr lang="en-US" altLang="en-US" sz="2800" b="1" dirty="0"/>
          </a:p>
        </p:txBody>
      </p:sp>
      <p:sp>
        <p:nvSpPr>
          <p:cNvPr id="9" name="Rectangle 8"/>
          <p:cNvSpPr/>
          <p:nvPr/>
        </p:nvSpPr>
        <p:spPr>
          <a:xfrm>
            <a:off x="4682143" y="5670668"/>
            <a:ext cx="638636" cy="461665"/>
          </a:xfrm>
          <a:prstGeom prst="rect">
            <a:avLst/>
          </a:prstGeom>
        </p:spPr>
        <p:txBody>
          <a:bodyPr wrap="none">
            <a:spAutoFit/>
          </a:bodyPr>
          <a:lstStyle/>
          <a:p>
            <a:r>
              <a:rPr lang="en-GB" sz="2400" i="1" dirty="0">
                <a:latin typeface="Times-Italic"/>
              </a:rPr>
              <a:t>	</a:t>
            </a:r>
            <a:endParaRPr lang="en-GB" sz="2400" dirty="0">
              <a:solidFill>
                <a:srgbClr val="FF0000"/>
              </a:solidFill>
              <a:latin typeface="+mj-lt"/>
            </a:endParaRPr>
          </a:p>
        </p:txBody>
      </p:sp>
      <p:pic>
        <p:nvPicPr>
          <p:cNvPr id="5" name="Picture 4">
            <a:extLst>
              <a:ext uri="{FF2B5EF4-FFF2-40B4-BE49-F238E27FC236}">
                <a16:creationId xmlns:a16="http://schemas.microsoft.com/office/drawing/2014/main" id="{4039F946-B8BD-4AD8-87A4-696F211018AB}"/>
              </a:ext>
            </a:extLst>
          </p:cNvPr>
          <p:cNvPicPr>
            <a:picLocks noChangeAspect="1"/>
          </p:cNvPicPr>
          <p:nvPr/>
        </p:nvPicPr>
        <p:blipFill>
          <a:blip r:embed="rId2"/>
          <a:stretch>
            <a:fillRect/>
          </a:stretch>
        </p:blipFill>
        <p:spPr>
          <a:xfrm>
            <a:off x="9505056" y="746948"/>
            <a:ext cx="2207568" cy="2585087"/>
          </a:xfrm>
          <a:prstGeom prst="rect">
            <a:avLst/>
          </a:prstGeom>
        </p:spPr>
      </p:pic>
      <p:sp>
        <p:nvSpPr>
          <p:cNvPr id="10" name="Rectangle 9">
            <a:extLst>
              <a:ext uri="{FF2B5EF4-FFF2-40B4-BE49-F238E27FC236}">
                <a16:creationId xmlns:a16="http://schemas.microsoft.com/office/drawing/2014/main" id="{FCCC9F43-45DC-4730-B736-46B6B7EDF8F1}"/>
              </a:ext>
            </a:extLst>
          </p:cNvPr>
          <p:cNvSpPr/>
          <p:nvPr/>
        </p:nvSpPr>
        <p:spPr>
          <a:xfrm>
            <a:off x="2537590" y="1254170"/>
            <a:ext cx="3613317" cy="461665"/>
          </a:xfrm>
          <a:prstGeom prst="rect">
            <a:avLst/>
          </a:prstGeom>
        </p:spPr>
        <p:txBody>
          <a:bodyPr wrap="square">
            <a:spAutoFit/>
          </a:bodyPr>
          <a:lstStyle/>
          <a:p>
            <a:r>
              <a:rPr lang="en-GB" sz="2400" b="1" dirty="0"/>
              <a:t>Solution continued</a:t>
            </a:r>
          </a:p>
        </p:txBody>
      </p:sp>
      <p:pic>
        <p:nvPicPr>
          <p:cNvPr id="18" name="Picture 17">
            <a:extLst>
              <a:ext uri="{FF2B5EF4-FFF2-40B4-BE49-F238E27FC236}">
                <a16:creationId xmlns:a16="http://schemas.microsoft.com/office/drawing/2014/main" id="{0BB3EE5E-34A0-4F61-B08F-B72A010C31CB}"/>
              </a:ext>
            </a:extLst>
          </p:cNvPr>
          <p:cNvPicPr>
            <a:picLocks noChangeAspect="1"/>
          </p:cNvPicPr>
          <p:nvPr/>
        </p:nvPicPr>
        <p:blipFill>
          <a:blip r:embed="rId3"/>
          <a:stretch>
            <a:fillRect/>
          </a:stretch>
        </p:blipFill>
        <p:spPr>
          <a:xfrm>
            <a:off x="8753850" y="3737990"/>
            <a:ext cx="2960793" cy="2594706"/>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0761F3-AD9B-413E-B434-4FA5CDB2C2A9}"/>
                  </a:ext>
                </a:extLst>
              </p:cNvPr>
              <p:cNvSpPr txBox="1"/>
              <p:nvPr/>
            </p:nvSpPr>
            <p:spPr>
              <a:xfrm>
                <a:off x="2482682" y="1995038"/>
                <a:ext cx="5485526" cy="830997"/>
              </a:xfrm>
              <a:prstGeom prst="rect">
                <a:avLst/>
              </a:prstGeom>
              <a:noFill/>
            </p:spPr>
            <p:txBody>
              <a:bodyPr wrap="square" rtlCol="0">
                <a:spAutoFit/>
              </a:bodyPr>
              <a:lstStyle/>
              <a:p>
                <a:r>
                  <a:rPr lang="en-GB" sz="2400" dirty="0">
                    <a:solidFill>
                      <a:srgbClr val="FF0000"/>
                    </a:solidFill>
                  </a:rPr>
                  <a:t>Triangle ACD can now be considered using the value for</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4" name="TextBox 3">
                <a:extLst>
                  <a:ext uri="{FF2B5EF4-FFF2-40B4-BE49-F238E27FC236}">
                    <a16:creationId xmlns="" xmlns:a16="http://schemas.microsoft.com/office/drawing/2014/main" xmlns:a14="http://schemas.microsoft.com/office/drawing/2010/main" id="{5D0761F3-AD9B-413E-B434-4FA5CDB2C2A9}"/>
                  </a:ext>
                </a:extLst>
              </p:cNvPr>
              <p:cNvSpPr txBox="1">
                <a:spLocks noRot="1" noChangeAspect="1" noMove="1" noResize="1" noEditPoints="1" noAdjustHandles="1" noChangeArrowheads="1" noChangeShapeType="1" noTextEdit="1"/>
              </p:cNvSpPr>
              <p:nvPr/>
            </p:nvSpPr>
            <p:spPr>
              <a:xfrm>
                <a:off x="2482682" y="1995038"/>
                <a:ext cx="5485526" cy="830997"/>
              </a:xfrm>
              <a:prstGeom prst="rect">
                <a:avLst/>
              </a:prstGeom>
              <a:blipFill rotWithShape="1">
                <a:blip r:embed="rId4"/>
                <a:stretch>
                  <a:fillRect l="-1667" t="-5109" b="-160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51DC84D-5581-4911-AB30-87D4BCB2D24D}"/>
                  </a:ext>
                </a:extLst>
              </p:cNvPr>
              <p:cNvSpPr txBox="1"/>
              <p:nvPr/>
            </p:nvSpPr>
            <p:spPr>
              <a:xfrm>
                <a:off x="2509974" y="3185445"/>
                <a:ext cx="6444246" cy="984885"/>
              </a:xfrm>
              <a:prstGeom prst="rect">
                <a:avLst/>
              </a:prstGeom>
              <a:noFill/>
            </p:spPr>
            <p:txBody>
              <a:bodyPr wrap="square" rtlCol="0">
                <a:spAutoFit/>
              </a:bodyPr>
              <a:lstStyle/>
              <a:p>
                <a:pPr>
                  <a:spcAft>
                    <a:spcPts val="1200"/>
                  </a:spcAft>
                </a:pPr>
                <a:r>
                  <a:rPr lang="en-GB" sz="2400" dirty="0">
                    <a:solidFill>
                      <a:srgbClr val="FF0000"/>
                    </a:solidFill>
                  </a:rPr>
                  <a:t>From the triangle,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GB" sz="2400" dirty="0">
                    <a:solidFill>
                      <a:srgbClr val="FF0000"/>
                    </a:solidFill>
                  </a:rPr>
                  <a:t>=</a:t>
                </a:r>
                <a14:m>
                  <m:oMath xmlns:m="http://schemas.openxmlformats.org/officeDocument/2006/math">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oMath>
                </a14:m>
                <a:r>
                  <a:rPr lang="en-GB" sz="2400" dirty="0">
                    <a:solidFill>
                      <a:srgbClr val="FF0000"/>
                    </a:solidFill>
                  </a:rPr>
                  <a:t>+</a:t>
                </a:r>
                <a14:m>
                  <m:oMath xmlns:m="http://schemas.openxmlformats.org/officeDocument/2006/math">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2</m:t>
                        </m:r>
                      </m:e>
                      <m:sup>
                        <m:r>
                          <a:rPr lang="en-GB" sz="2400" i="1">
                            <a:solidFill>
                              <a:srgbClr val="FF0000"/>
                            </a:solidFill>
                            <a:latin typeface="Cambria Math" panose="02040503050406030204" pitchFamily="18" charset="0"/>
                          </a:rPr>
                          <m:t>2</m:t>
                        </m:r>
                      </m:sup>
                    </m:sSup>
                  </m:oMath>
                </a14:m>
                <a:r>
                  <a:rPr lang="en-GB" sz="2400" dirty="0">
                    <a:solidFill>
                      <a:srgbClr val="FF0000"/>
                    </a:solidFill>
                  </a:rPr>
                  <a:t>, and using</a:t>
                </a:r>
              </a:p>
              <a:p>
                <a:r>
                  <a:rPr lang="en-GB" sz="2400" dirty="0">
                    <a:solidFill>
                      <a:srgbClr val="FF0000"/>
                    </a:solidFill>
                  </a:rPr>
                  <a:t>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𝑦</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32</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a14:m>
                <a:r>
                  <a:rPr lang="en-GB" sz="2400" dirty="0"/>
                  <a:t> </a:t>
                </a:r>
                <a:r>
                  <a:rPr lang="en-GB" sz="2400" dirty="0">
                    <a:solidFill>
                      <a:srgbClr val="FF0000"/>
                    </a:solidFill>
                  </a:rPr>
                  <a:t>gives</a:t>
                </a:r>
              </a:p>
            </p:txBody>
          </p:sp>
        </mc:Choice>
        <mc:Fallback xmlns="">
          <p:sp>
            <p:nvSpPr>
              <p:cNvPr id="6" name="TextBox 5">
                <a:extLst>
                  <a:ext uri="{FF2B5EF4-FFF2-40B4-BE49-F238E27FC236}">
                    <a16:creationId xmlns="" xmlns:a16="http://schemas.microsoft.com/office/drawing/2014/main" xmlns:a14="http://schemas.microsoft.com/office/drawing/2010/main" id="{D51DC84D-5581-4911-AB30-87D4BCB2D24D}"/>
                  </a:ext>
                </a:extLst>
              </p:cNvPr>
              <p:cNvSpPr txBox="1">
                <a:spLocks noRot="1" noChangeAspect="1" noMove="1" noResize="1" noEditPoints="1" noAdjustHandles="1" noChangeArrowheads="1" noChangeShapeType="1" noTextEdit="1"/>
              </p:cNvSpPr>
              <p:nvPr/>
            </p:nvSpPr>
            <p:spPr>
              <a:xfrm>
                <a:off x="2509974" y="3185445"/>
                <a:ext cx="6444246" cy="984885"/>
              </a:xfrm>
              <a:prstGeom prst="rect">
                <a:avLst/>
              </a:prstGeom>
              <a:blipFill rotWithShape="1">
                <a:blip r:embed="rId5"/>
                <a:stretch>
                  <a:fillRect l="-1514" t="-4348" b="-142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996A429-C137-4111-AD0F-005438F7D7F8}"/>
                  </a:ext>
                </a:extLst>
              </p:cNvPr>
              <p:cNvSpPr txBox="1"/>
              <p:nvPr/>
            </p:nvSpPr>
            <p:spPr>
              <a:xfrm>
                <a:off x="2573400" y="4265902"/>
                <a:ext cx="3816424" cy="769441"/>
              </a:xfrm>
              <a:prstGeom prst="rect">
                <a:avLst/>
              </a:prstGeom>
              <a:noFill/>
            </p:spPr>
            <p:txBody>
              <a:bodyPr wrap="square" rtlCol="0">
                <a:spAutoFit/>
              </a:bodyPr>
              <a:lstStyle/>
              <a:p>
                <a14:m>
                  <m:oMath xmlns:m="http://schemas.openxmlformats.org/officeDocument/2006/math">
                    <m:sSup>
                      <m:sSupPr>
                        <m:ctrlPr>
                          <a:rPr lang="en-GB"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GB" sz="2400" dirty="0">
                    <a:solidFill>
                      <a:srgbClr val="FF0000"/>
                    </a:solidFill>
                  </a:rPr>
                  <a:t>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 32</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a14:m>
                <a:r>
                  <a:rPr lang="en-GB" sz="2400" dirty="0">
                    <a:solidFill>
                      <a:srgbClr val="FF0000"/>
                    </a:solidFill>
                  </a:rPr>
                  <a:t>+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4</m:t>
                        </m:r>
                        <m:r>
                          <a:rPr lang="en-GB" sz="2400" b="0" i="0" smtClean="0">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a14:m>
                <a:endParaRPr lang="en-GB" sz="2400" i="1" dirty="0">
                  <a:solidFill>
                    <a:srgbClr val="FF0000"/>
                  </a:solidFill>
                </a:endParaRPr>
              </a:p>
              <a:p>
                <a:endParaRPr lang="en-GB" dirty="0"/>
              </a:p>
            </p:txBody>
          </p:sp>
        </mc:Choice>
        <mc:Fallback xmlns="">
          <p:sp>
            <p:nvSpPr>
              <p:cNvPr id="7" name="TextBox 6">
                <a:extLst>
                  <a:ext uri="{FF2B5EF4-FFF2-40B4-BE49-F238E27FC236}">
                    <a16:creationId xmlns:a16="http://schemas.microsoft.com/office/drawing/2014/main" id="{5996A429-C137-4111-AD0F-005438F7D7F8}"/>
                  </a:ext>
                </a:extLst>
              </p:cNvPr>
              <p:cNvSpPr txBox="1">
                <a:spLocks noRot="1" noChangeAspect="1" noMove="1" noResize="1" noEditPoints="1" noAdjustHandles="1" noChangeArrowheads="1" noChangeShapeType="1" noTextEdit="1"/>
              </p:cNvSpPr>
              <p:nvPr/>
            </p:nvSpPr>
            <p:spPr>
              <a:xfrm>
                <a:off x="2573400" y="4265902"/>
                <a:ext cx="3816424" cy="769441"/>
              </a:xfrm>
              <a:prstGeom prst="rect">
                <a:avLst/>
              </a:prstGeom>
              <a:blipFill>
                <a:blip r:embed="rId6"/>
                <a:stretch>
                  <a:fillRect t="-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5C33178-7D80-4B08-A867-28F1B5BE4217}"/>
                  </a:ext>
                </a:extLst>
              </p:cNvPr>
              <p:cNvSpPr txBox="1"/>
              <p:nvPr/>
            </p:nvSpPr>
            <p:spPr>
              <a:xfrm>
                <a:off x="2496070" y="4805655"/>
                <a:ext cx="2186073" cy="1028423"/>
              </a:xfrm>
              <a:prstGeom prst="rect">
                <a:avLst/>
              </a:prstGeom>
              <a:noFill/>
            </p:spPr>
            <p:txBody>
              <a:bodyPr wrap="square" rtlCol="0">
                <a:spAutoFit/>
              </a:bodyPr>
              <a:lstStyle/>
              <a:p>
                <a:pPr>
                  <a:spcAft>
                    <a:spcPts val="1200"/>
                  </a:spcAft>
                  <a:tabLst>
                    <a:tab pos="403225" algn="l"/>
                  </a:tabLst>
                </a:pPr>
                <a14:m>
                  <m:oMathPara xmlns:m="http://schemas.openxmlformats.org/officeDocument/2006/math">
                    <m:oMathParaPr>
                      <m:jc m:val="centerGroup"/>
                    </m:oMathParaPr>
                    <m:oMath xmlns:m="http://schemas.openxmlformats.org/officeDocument/2006/math">
                      <m:r>
                        <a:rPr lang="en-GB" sz="2400" i="1" smtClean="0">
                          <a:solidFill>
                            <a:srgbClr val="FF0000"/>
                          </a:solidFill>
                          <a:latin typeface="Cambria Math" panose="02040503050406030204" pitchFamily="18" charset="0"/>
                        </a:rPr>
                        <m:t>𝑥</m:t>
                      </m:r>
                      <m:r>
                        <a:rPr lang="en-GB" sz="2400" i="1" smtClean="0">
                          <a:solidFill>
                            <a:srgbClr val="FF0000"/>
                          </a:solidFill>
                          <a:latin typeface="Cambria Math" panose="02040503050406030204" pitchFamily="18" charset="0"/>
                        </a:rPr>
                        <m:t>  </m:t>
                      </m:r>
                      <m:r>
                        <a:rPr lang="en-GB" sz="2400">
                          <a:solidFill>
                            <a:srgbClr val="FF0000"/>
                          </a:solidFill>
                          <a:latin typeface="Cambria Math" panose="02040503050406030204" pitchFamily="18" charset="0"/>
                        </a:rPr>
                        <m:t>=</m:t>
                      </m:r>
                      <m:rad>
                        <m:radPr>
                          <m:degHide m:val="on"/>
                          <m:ctrlPr>
                            <a:rPr lang="en-GB" sz="2400" i="1">
                              <a:solidFill>
                                <a:srgbClr val="FF0000"/>
                              </a:solidFill>
                              <a:latin typeface="Cambria Math" panose="02040503050406030204" pitchFamily="18" charset="0"/>
                            </a:rPr>
                          </m:ctrlPr>
                        </m:radPr>
                        <m:deg/>
                        <m:e>
                          <m:r>
                            <a:rPr lang="en-GB" sz="2400" i="1">
                              <a:solidFill>
                                <a:srgbClr val="FF0000"/>
                              </a:solidFill>
                              <a:latin typeface="Cambria Math" panose="02040503050406030204" pitchFamily="18" charset="0"/>
                            </a:rPr>
                            <m:t>36</m:t>
                          </m:r>
                        </m:e>
                      </m:rad>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m:rPr>
                              <m:sty m:val="p"/>
                            </m:rPr>
                            <a:rPr lang="en-GB" sz="2400" i="0">
                              <a:solidFill>
                                <a:srgbClr val="FF0000"/>
                              </a:solidFill>
                              <a:latin typeface="Cambria Math" panose="02040503050406030204" pitchFamily="18" charset="0"/>
                            </a:rPr>
                            <m:t>cm</m:t>
                          </m:r>
                        </m:e>
                        <m:sup>
                          <m:r>
                            <a:rPr lang="en-GB" sz="2400" i="1">
                              <a:solidFill>
                                <a:srgbClr val="FF0000"/>
                              </a:solidFill>
                              <a:latin typeface="Cambria Math" panose="02040503050406030204" pitchFamily="18" charset="0"/>
                            </a:rPr>
                            <m:t>2</m:t>
                          </m:r>
                        </m:sup>
                      </m:sSup>
                    </m:oMath>
                  </m:oMathPara>
                </a14:m>
                <a:endParaRPr lang="en-GB" sz="2400" dirty="0">
                  <a:solidFill>
                    <a:srgbClr val="FF0000"/>
                  </a:solidFill>
                </a:endParaRPr>
              </a:p>
              <a:p>
                <a:pPr>
                  <a:tabLst>
                    <a:tab pos="403225" algn="l"/>
                  </a:tabLst>
                </a:pPr>
                <a14:m>
                  <m:oMath xmlns:m="http://schemas.openxmlformats.org/officeDocument/2006/math">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 </m:t>
                    </m:r>
                    <m:r>
                      <a:rPr lang="en-GB" sz="2400" b="0" i="0" smtClean="0">
                        <a:solidFill>
                          <a:srgbClr val="FF0000"/>
                        </a:solidFill>
                        <a:latin typeface="Cambria Math"/>
                      </a:rPr>
                      <m:t> </m:t>
                    </m:r>
                    <m:r>
                      <a:rPr lang="en-GB" sz="2400">
                        <a:solidFill>
                          <a:srgbClr val="FF0000"/>
                        </a:solidFill>
                        <a:latin typeface="Cambria Math" panose="02040503050406030204" pitchFamily="18" charset="0"/>
                      </a:rPr>
                      <m:t>=</m:t>
                    </m:r>
                  </m:oMath>
                </a14:m>
                <a:r>
                  <a:rPr lang="en-GB" sz="2400" dirty="0">
                    <a:solidFill>
                      <a:srgbClr val="FF0000"/>
                    </a:solidFill>
                  </a:rPr>
                  <a:t> 6 cm</a:t>
                </a:r>
              </a:p>
            </p:txBody>
          </p:sp>
        </mc:Choice>
        <mc:Fallback xmlns="">
          <p:sp>
            <p:nvSpPr>
              <p:cNvPr id="11" name="TextBox 10">
                <a:extLst>
                  <a:ext uri="{FF2B5EF4-FFF2-40B4-BE49-F238E27FC236}">
                    <a16:creationId xmlns="" xmlns:a16="http://schemas.microsoft.com/office/drawing/2014/main" xmlns:a14="http://schemas.microsoft.com/office/drawing/2010/main" id="{05C33178-7D80-4B08-A867-28F1B5BE4217}"/>
                  </a:ext>
                </a:extLst>
              </p:cNvPr>
              <p:cNvSpPr txBox="1">
                <a:spLocks noRot="1" noChangeAspect="1" noMove="1" noResize="1" noEditPoints="1" noAdjustHandles="1" noChangeArrowheads="1" noChangeShapeType="1" noTextEdit="1"/>
              </p:cNvSpPr>
              <p:nvPr/>
            </p:nvSpPr>
            <p:spPr>
              <a:xfrm>
                <a:off x="2496070" y="4805655"/>
                <a:ext cx="2186073" cy="1028423"/>
              </a:xfrm>
              <a:prstGeom prst="rect">
                <a:avLst/>
              </a:prstGeom>
              <a:blipFill rotWithShape="1">
                <a:blip r:embed="rId7"/>
                <a:stretch>
                  <a:fillRect b="-13018"/>
                </a:stretch>
              </a:blipFill>
            </p:spPr>
            <p:txBody>
              <a:bodyPr/>
              <a:lstStyle/>
              <a:p>
                <a:r>
                  <a:rPr lang="en-GB">
                    <a:noFill/>
                  </a:rPr>
                  <a:t> </a:t>
                </a:r>
              </a:p>
            </p:txBody>
          </p:sp>
        </mc:Fallback>
      </mc:AlternateContent>
      <p:sp>
        <p:nvSpPr>
          <p:cNvPr id="15" name="TextBox 7">
            <a:extLst>
              <a:ext uri="{FF2B5EF4-FFF2-40B4-BE49-F238E27FC236}">
                <a16:creationId xmlns:a16="http://schemas.microsoft.com/office/drawing/2014/main" id="{64D5ED75-2BD4-CC46-8FE3-7B428D108097}"/>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I1.2</a:t>
            </a:r>
            <a:endParaRPr lang="en-US" altLang="en-US" b="1" dirty="0">
              <a:solidFill>
                <a:prstClr val="white"/>
              </a:solidFill>
            </a:endParaRPr>
          </a:p>
        </p:txBody>
      </p:sp>
    </p:spTree>
    <p:extLst>
      <p:ext uri="{BB962C8B-B14F-4D97-AF65-F5344CB8AC3E}">
        <p14:creationId xmlns:p14="http://schemas.microsoft.com/office/powerpoint/2010/main" val="300753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6" grpId="0"/>
      <p:bldP spid="7"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92316" y="5470"/>
            <a:ext cx="99124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Further work with Pythagoras’ Theorem: 2</a:t>
            </a:r>
            <a:endParaRPr lang="en-US" altLang="en-US" sz="2800" b="1" dirty="0"/>
          </a:p>
        </p:txBody>
      </p:sp>
      <p:sp>
        <p:nvSpPr>
          <p:cNvPr id="9" name="Rectangle 8"/>
          <p:cNvSpPr/>
          <p:nvPr/>
        </p:nvSpPr>
        <p:spPr>
          <a:xfrm>
            <a:off x="4682143" y="5670668"/>
            <a:ext cx="638636" cy="461665"/>
          </a:xfrm>
          <a:prstGeom prst="rect">
            <a:avLst/>
          </a:prstGeom>
        </p:spPr>
        <p:txBody>
          <a:bodyPr wrap="none">
            <a:spAutoFit/>
          </a:bodyPr>
          <a:lstStyle/>
          <a:p>
            <a:r>
              <a:rPr lang="en-GB" sz="2400" i="1" dirty="0">
                <a:latin typeface="Times-Italic"/>
              </a:rPr>
              <a:t>	</a:t>
            </a:r>
            <a:endParaRPr lang="en-GB" sz="2400" dirty="0">
              <a:solidFill>
                <a:srgbClr val="FF0000"/>
              </a:solidFill>
              <a:latin typeface="+mj-lt"/>
            </a:endParaRPr>
          </a:p>
        </p:txBody>
      </p:sp>
      <p:sp>
        <p:nvSpPr>
          <p:cNvPr id="5" name="TextBox 4">
            <a:extLst>
              <a:ext uri="{FF2B5EF4-FFF2-40B4-BE49-F238E27FC236}">
                <a16:creationId xmlns:a16="http://schemas.microsoft.com/office/drawing/2014/main" id="{F67CB9A6-73F3-44D3-92D8-79917DD661B7}"/>
              </a:ext>
            </a:extLst>
          </p:cNvPr>
          <p:cNvSpPr txBox="1"/>
          <p:nvPr/>
        </p:nvSpPr>
        <p:spPr>
          <a:xfrm>
            <a:off x="2610467" y="781723"/>
            <a:ext cx="3413525" cy="461665"/>
          </a:xfrm>
          <a:prstGeom prst="rect">
            <a:avLst/>
          </a:prstGeom>
          <a:noFill/>
        </p:spPr>
        <p:txBody>
          <a:bodyPr wrap="square" rtlCol="0">
            <a:spAutoFit/>
          </a:bodyPr>
          <a:lstStyle/>
          <a:p>
            <a:r>
              <a:rPr lang="en-GB" sz="2400" b="1" dirty="0"/>
              <a:t>Example continued</a:t>
            </a:r>
          </a:p>
        </p:txBody>
      </p:sp>
      <p:sp>
        <p:nvSpPr>
          <p:cNvPr id="2" name="Rectangle 1">
            <a:extLst>
              <a:ext uri="{FF2B5EF4-FFF2-40B4-BE49-F238E27FC236}">
                <a16:creationId xmlns:a16="http://schemas.microsoft.com/office/drawing/2014/main" id="{A9E6BB36-D004-4081-A99C-5FB100CFFA5C}"/>
              </a:ext>
            </a:extLst>
          </p:cNvPr>
          <p:cNvSpPr/>
          <p:nvPr/>
        </p:nvSpPr>
        <p:spPr>
          <a:xfrm>
            <a:off x="2605003" y="1316849"/>
            <a:ext cx="6311343" cy="461665"/>
          </a:xfrm>
          <a:prstGeom prst="rect">
            <a:avLst/>
          </a:prstGeom>
        </p:spPr>
        <p:txBody>
          <a:bodyPr wrap="none">
            <a:spAutoFit/>
          </a:bodyPr>
          <a:lstStyle/>
          <a:p>
            <a:r>
              <a:rPr lang="en-GB" sz="2400" dirty="0"/>
              <a:t>Find the value of </a:t>
            </a:r>
            <a:r>
              <a:rPr lang="en-GB" sz="2400" i="1" dirty="0">
                <a:latin typeface="Times New Roman" panose="02020603050405020304" pitchFamily="18" charset="0"/>
                <a:cs typeface="Times New Roman" panose="02020603050405020304" pitchFamily="18" charset="0"/>
              </a:rPr>
              <a:t>x</a:t>
            </a:r>
            <a:r>
              <a:rPr lang="en-GB" sz="2400" dirty="0"/>
              <a:t> as shown on the diagram.</a:t>
            </a:r>
          </a:p>
        </p:txBody>
      </p:sp>
      <p:pic>
        <p:nvPicPr>
          <p:cNvPr id="3" name="Picture 2">
            <a:extLst>
              <a:ext uri="{FF2B5EF4-FFF2-40B4-BE49-F238E27FC236}">
                <a16:creationId xmlns:a16="http://schemas.microsoft.com/office/drawing/2014/main" id="{45A4A1E6-820B-4723-88AE-D158117209E8}"/>
              </a:ext>
            </a:extLst>
          </p:cNvPr>
          <p:cNvPicPr>
            <a:picLocks noChangeAspect="1"/>
          </p:cNvPicPr>
          <p:nvPr/>
        </p:nvPicPr>
        <p:blipFill>
          <a:blip r:embed="rId2"/>
          <a:stretch>
            <a:fillRect/>
          </a:stretch>
        </p:blipFill>
        <p:spPr>
          <a:xfrm>
            <a:off x="8832304" y="1007470"/>
            <a:ext cx="2952328" cy="2222539"/>
          </a:xfrm>
          <a:prstGeom prst="rect">
            <a:avLst/>
          </a:prstGeom>
        </p:spPr>
      </p:pic>
      <p:sp>
        <p:nvSpPr>
          <p:cNvPr id="4" name="Rectangle 3">
            <a:extLst>
              <a:ext uri="{FF2B5EF4-FFF2-40B4-BE49-F238E27FC236}">
                <a16:creationId xmlns:a16="http://schemas.microsoft.com/office/drawing/2014/main" id="{1B0E89E5-E56C-4A56-ABCD-28B58E679DFC}"/>
              </a:ext>
            </a:extLst>
          </p:cNvPr>
          <p:cNvSpPr/>
          <p:nvPr/>
        </p:nvSpPr>
        <p:spPr>
          <a:xfrm>
            <a:off x="2605003" y="1927644"/>
            <a:ext cx="4980996" cy="830997"/>
          </a:xfrm>
          <a:prstGeom prst="rect">
            <a:avLst/>
          </a:prstGeom>
        </p:spPr>
        <p:txBody>
          <a:bodyPr wrap="square">
            <a:spAutoFit/>
          </a:bodyPr>
          <a:lstStyle/>
          <a:p>
            <a:r>
              <a:rPr lang="en-GB" sz="2400" b="1" dirty="0"/>
              <a:t>Solution</a:t>
            </a:r>
          </a:p>
          <a:p>
            <a:r>
              <a:rPr lang="en-GB" sz="2400" dirty="0">
                <a:solidFill>
                  <a:srgbClr val="FF0000"/>
                </a:solidFill>
              </a:rPr>
              <a:t>Using Pythagoras' Theorem gives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7872D51-9AA5-4FB4-A024-84A72442C1C6}"/>
                  </a:ext>
                </a:extLst>
              </p:cNvPr>
              <p:cNvSpPr txBox="1"/>
              <p:nvPr/>
            </p:nvSpPr>
            <p:spPr>
              <a:xfrm>
                <a:off x="2935495" y="2855367"/>
                <a:ext cx="4024601" cy="2589363"/>
              </a:xfrm>
              <a:prstGeom prst="rect">
                <a:avLst/>
              </a:prstGeom>
              <a:noFill/>
            </p:spPr>
            <p:txBody>
              <a:bodyPr wrap="square" rtlCol="0">
                <a:spAutoFit/>
              </a:bodyPr>
              <a:lstStyle/>
              <a:p>
                <a:pPr>
                  <a:spcAft>
                    <a:spcPts val="1200"/>
                  </a:spcAft>
                </a:pPr>
                <a14:m>
                  <m:oMathPara xmlns:m="http://schemas.openxmlformats.org/officeDocument/2006/math">
                    <m:oMathParaPr>
                      <m:jc m:val="centerGroup"/>
                    </m:oMathParaPr>
                    <m:oMath xmlns:m="http://schemas.openxmlformats.org/officeDocument/2006/math">
                      <m:sSup>
                        <m:sSupPr>
                          <m:ctrlPr>
                            <a:rPr lang="en-GB"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13</m:t>
                          </m:r>
                        </m:e>
                        <m:sup>
                          <m:r>
                            <a:rPr lang="en-GB" sz="2400" i="1">
                              <a:solidFill>
                                <a:srgbClr val="FF0000"/>
                              </a:solidFill>
                              <a:latin typeface="Cambria Math" panose="02040503050406030204" pitchFamily="18" charset="0"/>
                            </a:rPr>
                            <m:t>2</m:t>
                          </m:r>
                        </m:sup>
                      </m:sSup>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(2</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(3</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m:t>
                          </m:r>
                        </m:e>
                        <m:sup>
                          <m:r>
                            <a:rPr lang="en-GB" sz="2400" i="1">
                              <a:solidFill>
                                <a:srgbClr val="FF0000"/>
                              </a:solidFill>
                              <a:latin typeface="Cambria Math" panose="02040503050406030204" pitchFamily="18" charset="0"/>
                            </a:rPr>
                            <m:t>2</m:t>
                          </m:r>
                        </m:sup>
                      </m:sSup>
                    </m:oMath>
                  </m:oMathPara>
                </a14:m>
                <a:endParaRPr lang="en-GB" sz="2400" dirty="0">
                  <a:solidFill>
                    <a:srgbClr val="FF0000"/>
                  </a:solidFill>
                </a:endParaRPr>
              </a:p>
              <a:p>
                <a:pPr>
                  <a:spcAft>
                    <a:spcPts val="1200"/>
                  </a:spcAft>
                </a:pPr>
                <a:r>
                  <a:rPr lang="en-GB" sz="2400" i="1" dirty="0">
                    <a:solidFill>
                      <a:srgbClr val="FF0000"/>
                    </a:solidFill>
                    <a:latin typeface="Cambria Math" panose="02040503050406030204" pitchFamily="18" charset="0"/>
                  </a:rPr>
                  <a:t>                 </a:t>
                </a:r>
                <a14:m>
                  <m:oMath xmlns:m="http://schemas.openxmlformats.org/officeDocument/2006/math">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13</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4</m:t>
                        </m:r>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9</m:t>
                        </m:r>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endParaRPr lang="en-GB" sz="2400" i="1" dirty="0">
                  <a:solidFill>
                    <a:srgbClr val="FF0000"/>
                  </a:solidFill>
                  <a:latin typeface="Cambria Math" panose="02040503050406030204" pitchFamily="18" charset="0"/>
                </a:endParaRPr>
              </a:p>
              <a:p>
                <a:pPr>
                  <a:spcAft>
                    <a:spcPts val="1200"/>
                  </a:spcAft>
                </a:pPr>
                <a14:m>
                  <m:oMathPara xmlns:m="http://schemas.openxmlformats.org/officeDocument/2006/math">
                    <m:oMathParaPr>
                      <m:jc m:val="centerGroup"/>
                    </m:oMathParaPr>
                    <m:oMath xmlns:m="http://schemas.openxmlformats.org/officeDocument/2006/math">
                      <m:r>
                        <a:rPr lang="en-GB" sz="2400" i="1">
                          <a:solidFill>
                            <a:srgbClr val="FF0000"/>
                          </a:solidFill>
                          <a:latin typeface="Cambria Math" panose="02040503050406030204" pitchFamily="18" charset="0"/>
                        </a:rPr>
                        <m:t>169=</m:t>
                      </m:r>
                      <m:sSup>
                        <m:sSupPr>
                          <m:ctrlPr>
                            <a:rPr lang="en-GB"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13</m:t>
                          </m:r>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m:oMathPara>
                </a14:m>
                <a:endParaRPr lang="en-GB" sz="2400" dirty="0">
                  <a:solidFill>
                    <a:srgbClr val="FF0000"/>
                  </a:solidFill>
                </a:endParaRPr>
              </a:p>
              <a:p>
                <a:pPr>
                  <a:spcAft>
                    <a:spcPts val="1200"/>
                  </a:spcAft>
                </a:pP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  </m:t>
                    </m:r>
                    <m:r>
                      <a:rPr lang="en-GB" sz="2400">
                        <a:solidFill>
                          <a:srgbClr val="FF0000"/>
                        </a:solidFill>
                        <a:latin typeface="Cambria Math" panose="02040503050406030204" pitchFamily="18" charset="0"/>
                      </a:rPr>
                      <m:t>=</m:t>
                    </m:r>
                    <m:rad>
                      <m:radPr>
                        <m:degHide m:val="on"/>
                        <m:ctrlPr>
                          <a:rPr lang="en-GB" sz="2400" i="1">
                            <a:solidFill>
                              <a:srgbClr val="FF0000"/>
                            </a:solidFill>
                            <a:latin typeface="Cambria Math" panose="02040503050406030204" pitchFamily="18" charset="0"/>
                          </a:rPr>
                        </m:ctrlPr>
                      </m:radPr>
                      <m:deg/>
                      <m:e>
                        <m:r>
                          <a:rPr lang="en-GB" sz="2400" i="1">
                            <a:solidFill>
                              <a:srgbClr val="FF0000"/>
                            </a:solidFill>
                            <a:latin typeface="Cambria Math" panose="02040503050406030204" pitchFamily="18" charset="0"/>
                          </a:rPr>
                          <m:t>13</m:t>
                        </m:r>
                      </m:e>
                    </m:rad>
                    <m:r>
                      <a:rPr lang="en-GB" sz="2400" i="1">
                        <a:solidFill>
                          <a:srgbClr val="FF0000"/>
                        </a:solidFill>
                        <a:latin typeface="Cambria Math" panose="02040503050406030204" pitchFamily="18" charset="0"/>
                      </a:rPr>
                      <m:t>  </m:t>
                    </m:r>
                  </m:oMath>
                </a14:m>
                <a:endParaRPr lang="en-GB" sz="2400" dirty="0">
                  <a:solidFill>
                    <a:srgbClr val="FF0000"/>
                  </a:solidFill>
                </a:endParaRPr>
              </a:p>
              <a:p>
                <a:pPr>
                  <a:spcAft>
                    <a:spcPts val="1200"/>
                  </a:spcAft>
                </a:pP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=3.61</m:t>
                    </m:r>
                  </m:oMath>
                </a14:m>
                <a:endParaRPr lang="en-GB" sz="2400" dirty="0"/>
              </a:p>
            </p:txBody>
          </p:sp>
        </mc:Choice>
        <mc:Fallback xmlns="">
          <p:sp>
            <p:nvSpPr>
              <p:cNvPr id="10" name="TextBox 9">
                <a:extLst>
                  <a:ext uri="{FF2B5EF4-FFF2-40B4-BE49-F238E27FC236}">
                    <a16:creationId xmlns="" xmlns:a16="http://schemas.microsoft.com/office/drawing/2014/main" xmlns:a14="http://schemas.microsoft.com/office/drawing/2010/main" id="{F7872D51-9AA5-4FB4-A024-84A72442C1C6}"/>
                  </a:ext>
                </a:extLst>
              </p:cNvPr>
              <p:cNvSpPr txBox="1">
                <a:spLocks noRot="1" noChangeAspect="1" noMove="1" noResize="1" noEditPoints="1" noAdjustHandles="1" noChangeArrowheads="1" noChangeShapeType="1" noTextEdit="1"/>
              </p:cNvSpPr>
              <p:nvPr/>
            </p:nvSpPr>
            <p:spPr>
              <a:xfrm>
                <a:off x="2935495" y="2855367"/>
                <a:ext cx="4024601" cy="2589363"/>
              </a:xfrm>
              <a:prstGeom prst="rect">
                <a:avLst/>
              </a:prstGeom>
              <a:blipFill rotWithShape="1">
                <a:blip r:embed="rId3"/>
                <a:stretch>
                  <a:fillRect/>
                </a:stretch>
              </a:blipFill>
            </p:spPr>
            <p:txBody>
              <a:bodyPr/>
              <a:lstStyle/>
              <a:p>
                <a:r>
                  <a:rPr lang="en-GB">
                    <a:noFill/>
                  </a:rPr>
                  <a:t> </a:t>
                </a:r>
              </a:p>
            </p:txBody>
          </p:sp>
        </mc:Fallback>
      </mc:AlternateContent>
      <p:sp>
        <p:nvSpPr>
          <p:cNvPr id="12" name="TextBox 7">
            <a:extLst>
              <a:ext uri="{FF2B5EF4-FFF2-40B4-BE49-F238E27FC236}">
                <a16:creationId xmlns:a16="http://schemas.microsoft.com/office/drawing/2014/main" id="{86DFC42E-BABA-C544-B38A-BF93ED49032E}"/>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I1.2</a:t>
            </a:r>
            <a:endParaRPr lang="en-US" altLang="en-US" b="1" dirty="0">
              <a:solidFill>
                <a:prstClr val="white"/>
              </a:solidFill>
            </a:endParaRPr>
          </a:p>
        </p:txBody>
      </p:sp>
    </p:spTree>
    <p:extLst>
      <p:ext uri="{BB962C8B-B14F-4D97-AF65-F5344CB8AC3E}">
        <p14:creationId xmlns:p14="http://schemas.microsoft.com/office/powerpoint/2010/main" val="371502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34309" y="772322"/>
            <a:ext cx="6480175" cy="461665"/>
          </a:xfrm>
          <a:prstGeom prst="rect">
            <a:avLst/>
          </a:prstGeom>
        </p:spPr>
        <p:txBody>
          <a:bodyPr wrap="square">
            <a:spAutoFit/>
          </a:bodyPr>
          <a:lstStyle/>
          <a:p>
            <a:r>
              <a:rPr lang="en-GB" sz="2400" b="1" dirty="0"/>
              <a:t>Example</a:t>
            </a:r>
            <a:r>
              <a:rPr lang="en-GB" b="1" dirty="0"/>
              <a:t> </a:t>
            </a:r>
            <a:r>
              <a:rPr lang="en-GB" sz="2400" b="1" dirty="0"/>
              <a:t> </a:t>
            </a:r>
          </a:p>
        </p:txBody>
      </p:sp>
      <p:sp>
        <p:nvSpPr>
          <p:cNvPr id="10"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0"/>
            <a:ext cx="99844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Further work with Pythagoras’ Theorem 3</a:t>
            </a:r>
          </a:p>
        </p:txBody>
      </p:sp>
      <p:sp>
        <p:nvSpPr>
          <p:cNvPr id="9" name="Rectangle 8">
            <a:extLst>
              <a:ext uri="{FF2B5EF4-FFF2-40B4-BE49-F238E27FC236}">
                <a16:creationId xmlns:a16="http://schemas.microsoft.com/office/drawing/2014/main" id="{55902763-7430-4A53-AE0B-C394B375DC8A}"/>
              </a:ext>
            </a:extLst>
          </p:cNvPr>
          <p:cNvSpPr/>
          <p:nvPr/>
        </p:nvSpPr>
        <p:spPr>
          <a:xfrm>
            <a:off x="2711534" y="3815392"/>
            <a:ext cx="255198" cy="400110"/>
          </a:xfrm>
          <a:prstGeom prst="rect">
            <a:avLst/>
          </a:prstGeom>
        </p:spPr>
        <p:txBody>
          <a:bodyPr wrap="none">
            <a:spAutoFit/>
          </a:bodyPr>
          <a:lstStyle/>
          <a:p>
            <a:r>
              <a:rPr lang="en-GB" b="1" dirty="0"/>
              <a:t> </a:t>
            </a:r>
          </a:p>
        </p:txBody>
      </p:sp>
      <p:sp>
        <p:nvSpPr>
          <p:cNvPr id="13" name="Rectangle 12">
            <a:extLst>
              <a:ext uri="{FF2B5EF4-FFF2-40B4-BE49-F238E27FC236}">
                <a16:creationId xmlns:a16="http://schemas.microsoft.com/office/drawing/2014/main" id="{7D53645F-4E1C-4AC8-AD95-248AD3615AEA}"/>
              </a:ext>
            </a:extLst>
          </p:cNvPr>
          <p:cNvSpPr/>
          <p:nvPr/>
        </p:nvSpPr>
        <p:spPr>
          <a:xfrm>
            <a:off x="2676577" y="1254490"/>
            <a:ext cx="7951869" cy="830997"/>
          </a:xfrm>
          <a:prstGeom prst="rect">
            <a:avLst/>
          </a:prstGeom>
        </p:spPr>
        <p:txBody>
          <a:bodyPr wrap="square">
            <a:spAutoFit/>
          </a:bodyPr>
          <a:lstStyle/>
          <a:p>
            <a:r>
              <a:rPr lang="en-GB" sz="2400" dirty="0"/>
              <a:t>Verify Pythagoras' Theorem for the right-angled triangle opposite.</a:t>
            </a:r>
          </a:p>
        </p:txBody>
      </p:sp>
      <p:pic>
        <p:nvPicPr>
          <p:cNvPr id="14" name="Picture 13">
            <a:extLst>
              <a:ext uri="{FF2B5EF4-FFF2-40B4-BE49-F238E27FC236}">
                <a16:creationId xmlns:a16="http://schemas.microsoft.com/office/drawing/2014/main" id="{AC7E23CA-9DE1-480A-9E6E-67D21A89ABD4}"/>
              </a:ext>
            </a:extLst>
          </p:cNvPr>
          <p:cNvPicPr>
            <a:picLocks noChangeAspect="1"/>
          </p:cNvPicPr>
          <p:nvPr/>
        </p:nvPicPr>
        <p:blipFill>
          <a:blip r:embed="rId3"/>
          <a:stretch>
            <a:fillRect/>
          </a:stretch>
        </p:blipFill>
        <p:spPr>
          <a:xfrm>
            <a:off x="8289777" y="1882075"/>
            <a:ext cx="3836553" cy="1732035"/>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64905C9-623C-4740-9BCB-953B5BA4E5F2}"/>
                  </a:ext>
                </a:extLst>
              </p:cNvPr>
              <p:cNvSpPr txBox="1"/>
              <p:nvPr/>
            </p:nvSpPr>
            <p:spPr>
              <a:xfrm>
                <a:off x="2640566" y="2216120"/>
                <a:ext cx="5540894" cy="830997"/>
              </a:xfrm>
              <a:prstGeom prst="rect">
                <a:avLst/>
              </a:prstGeom>
              <a:noFill/>
            </p:spPr>
            <p:txBody>
              <a:bodyPr wrap="square" rtlCol="0">
                <a:spAutoFit/>
              </a:bodyPr>
              <a:lstStyle/>
              <a:p>
                <a:r>
                  <a:rPr lang="en-GB" sz="2400" b="1" dirty="0"/>
                  <a:t>Solution</a:t>
                </a:r>
              </a:p>
              <a:p>
                <a:r>
                  <a:rPr lang="en-GB" sz="2400" dirty="0">
                    <a:solidFill>
                      <a:srgbClr val="FF0000"/>
                    </a:solidFill>
                  </a:rPr>
                  <a:t>Here </a:t>
                </a:r>
                <a14:m>
                  <m:oMath xmlns:m="http://schemas.openxmlformats.org/officeDocument/2006/math">
                    <m:r>
                      <a:rPr lang="en-GB" sz="2400" i="1">
                        <a:solidFill>
                          <a:srgbClr val="FF0000"/>
                        </a:solidFill>
                        <a:latin typeface="Cambria Math" panose="02040503050406030204" pitchFamily="18" charset="0"/>
                      </a:rPr>
                      <m:t>𝑎</m:t>
                    </m:r>
                  </m:oMath>
                </a14:m>
                <a:r>
                  <a:rPr lang="en-GB" sz="2400" dirty="0">
                    <a:solidFill>
                      <a:srgbClr val="FF0000"/>
                    </a:solidFill>
                  </a:rPr>
                  <a:t> = 41 cm , </a:t>
                </a:r>
                <a14:m>
                  <m:oMath xmlns:m="http://schemas.openxmlformats.org/officeDocument/2006/math">
                    <m:r>
                      <a:rPr lang="en-GB" sz="2400" i="1">
                        <a:solidFill>
                          <a:srgbClr val="FF0000"/>
                        </a:solidFill>
                        <a:latin typeface="Cambria Math" panose="02040503050406030204" pitchFamily="18" charset="0"/>
                      </a:rPr>
                      <m:t>𝑏</m:t>
                    </m:r>
                  </m:oMath>
                </a14:m>
                <a:r>
                  <a:rPr lang="en-GB" sz="2400" dirty="0">
                    <a:solidFill>
                      <a:srgbClr val="FF0000"/>
                    </a:solidFill>
                  </a:rPr>
                  <a:t> = 40 cm , </a:t>
                </a:r>
                <a14:m>
                  <m:oMath xmlns:m="http://schemas.openxmlformats.org/officeDocument/2006/math">
                    <m:r>
                      <a:rPr lang="en-GB" sz="2400" i="1">
                        <a:solidFill>
                          <a:srgbClr val="FF0000"/>
                        </a:solidFill>
                        <a:latin typeface="Cambria Math" panose="02040503050406030204" pitchFamily="18" charset="0"/>
                      </a:rPr>
                      <m:t>𝑐</m:t>
                    </m:r>
                  </m:oMath>
                </a14:m>
                <a:r>
                  <a:rPr lang="en-GB" sz="2400" dirty="0">
                    <a:solidFill>
                      <a:srgbClr val="FF0000"/>
                    </a:solidFill>
                  </a:rPr>
                  <a:t> = 9 cm</a:t>
                </a:r>
              </a:p>
            </p:txBody>
          </p:sp>
        </mc:Choice>
        <mc:Fallback xmlns="">
          <p:sp>
            <p:nvSpPr>
              <p:cNvPr id="3" name="TextBox 2">
                <a:extLst>
                  <a:ext uri="{FF2B5EF4-FFF2-40B4-BE49-F238E27FC236}">
                    <a16:creationId xmlns="" xmlns:a16="http://schemas.microsoft.com/office/drawing/2014/main" id="{A64905C9-623C-4740-9BCB-953B5BA4E5F2}"/>
                  </a:ext>
                </a:extLst>
              </p:cNvPr>
              <p:cNvSpPr txBox="1">
                <a:spLocks noRot="1" noChangeAspect="1" noMove="1" noResize="1" noEditPoints="1" noAdjustHandles="1" noChangeArrowheads="1" noChangeShapeType="1" noTextEdit="1"/>
              </p:cNvSpPr>
              <p:nvPr/>
            </p:nvSpPr>
            <p:spPr>
              <a:xfrm>
                <a:off x="2640566" y="2216120"/>
                <a:ext cx="5540894" cy="830997"/>
              </a:xfrm>
              <a:prstGeom prst="rect">
                <a:avLst/>
              </a:prstGeom>
              <a:blipFill rotWithShape="1">
                <a:blip r:embed="rId4"/>
                <a:stretch>
                  <a:fillRect l="-1650" t="-5147" b="-169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003D630-385B-43EA-B429-7D4FF6583F0E}"/>
                  </a:ext>
                </a:extLst>
              </p:cNvPr>
              <p:cNvSpPr txBox="1"/>
              <p:nvPr/>
            </p:nvSpPr>
            <p:spPr>
              <a:xfrm>
                <a:off x="2711534" y="2989735"/>
                <a:ext cx="2111889" cy="461665"/>
              </a:xfrm>
              <a:prstGeom prst="rect">
                <a:avLst/>
              </a:prstGeom>
              <a:noFill/>
            </p:spPr>
            <p:txBody>
              <a:bodyPr wrap="square" rtlCol="0">
                <a:spAutoFit/>
              </a:bodyPr>
              <a:lstStyle/>
              <a:p>
                <a14:m>
                  <m:oMath xmlns:m="http://schemas.openxmlformats.org/officeDocument/2006/math">
                    <m:sSup>
                      <m:sSupPr>
                        <m:ctrlPr>
                          <a:rPr lang="en-GB"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𝑎</m:t>
                        </m:r>
                      </m:e>
                      <m:sup>
                        <m:r>
                          <a:rPr lang="en-GB" sz="2400" i="0">
                            <a:solidFill>
                              <a:srgbClr val="FF0000"/>
                            </a:solidFill>
                            <a:latin typeface="Cambria Math" panose="02040503050406030204" pitchFamily="18" charset="0"/>
                          </a:rPr>
                          <m:t>2</m:t>
                        </m:r>
                      </m:sup>
                    </m:sSup>
                  </m:oMath>
                </a14:m>
                <a:r>
                  <a:rPr lang="en-GB" sz="2400" dirty="0">
                    <a:solidFill>
                      <a:srgbClr val="FF0000"/>
                    </a:solidFill>
                  </a:rPr>
                  <a:t> </a:t>
                </a:r>
                <a14:m>
                  <m:oMath xmlns:m="http://schemas.openxmlformats.org/officeDocument/2006/math">
                    <m:r>
                      <a:rPr lang="en-GB" sz="2400" i="0">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𝑏</m:t>
                        </m:r>
                      </m:e>
                      <m:sup>
                        <m:r>
                          <a:rPr lang="en-GB" sz="2400" i="0">
                            <a:solidFill>
                              <a:srgbClr val="FF0000"/>
                            </a:solidFill>
                            <a:latin typeface="Cambria Math" panose="02040503050406030204" pitchFamily="18" charset="0"/>
                          </a:rPr>
                          <m:t>2</m:t>
                        </m:r>
                      </m:sup>
                    </m:sSup>
                    <m:r>
                      <a:rPr lang="en-GB" sz="2400" i="0">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𝑐</m:t>
                        </m:r>
                      </m:e>
                      <m:sup>
                        <m:r>
                          <a:rPr lang="en-GB" sz="2400" i="0">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6" name="TextBox 5">
                <a:extLst>
                  <a:ext uri="{FF2B5EF4-FFF2-40B4-BE49-F238E27FC236}">
                    <a16:creationId xmlns="" xmlns:a16="http://schemas.microsoft.com/office/drawing/2014/main" xmlns:a14="http://schemas.microsoft.com/office/drawing/2010/main" id="{8003D630-385B-43EA-B429-7D4FF6583F0E}"/>
                  </a:ext>
                </a:extLst>
              </p:cNvPr>
              <p:cNvSpPr txBox="1">
                <a:spLocks noRot="1" noChangeAspect="1" noMove="1" noResize="1" noEditPoints="1" noAdjustHandles="1" noChangeArrowheads="1" noChangeShapeType="1" noTextEdit="1"/>
              </p:cNvSpPr>
              <p:nvPr/>
            </p:nvSpPr>
            <p:spPr>
              <a:xfrm>
                <a:off x="2711534" y="2989735"/>
                <a:ext cx="2111889" cy="461665"/>
              </a:xfrm>
              <a:prstGeom prst="rect">
                <a:avLst/>
              </a:prstGeom>
              <a:blipFill rotWithShape="1">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D733A94-F3C3-4734-9603-639AA1E3547A}"/>
                  </a:ext>
                </a:extLst>
              </p:cNvPr>
              <p:cNvSpPr txBox="1"/>
              <p:nvPr/>
            </p:nvSpPr>
            <p:spPr>
              <a:xfrm>
                <a:off x="2711534" y="3435294"/>
                <a:ext cx="5175516" cy="461665"/>
              </a:xfrm>
              <a:prstGeom prst="rect">
                <a:avLst/>
              </a:prstGeom>
              <a:noFill/>
            </p:spPr>
            <p:txBody>
              <a:bodyPr wrap="square" rtlCol="0">
                <a:spAutoFit/>
              </a:bodyPr>
              <a:lstStyle/>
              <a:p>
                <a14:m>
                  <m:oMath xmlns:m="http://schemas.openxmlformats.org/officeDocument/2006/math">
                    <m:sSup>
                      <m:sSupPr>
                        <m:ctrlPr>
                          <a:rPr lang="en-GB" sz="2400" i="1" smtClean="0">
                            <a:solidFill>
                              <a:srgbClr val="FF0000"/>
                            </a:solidFill>
                            <a:latin typeface="Cambria Math" panose="02040503050406030204" pitchFamily="18" charset="0"/>
                          </a:rPr>
                        </m:ctrlPr>
                      </m:sSupPr>
                      <m:e>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𝑎</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=40</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9</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oMath>
                </a14:m>
                <a:r>
                  <a:rPr lang="en-GB" sz="2400" dirty="0">
                    <a:solidFill>
                      <a:srgbClr val="FF0000"/>
                    </a:solidFill>
                  </a:rPr>
                  <a:t> 1600 + 81 =1681</a:t>
                </a:r>
              </a:p>
            </p:txBody>
          </p:sp>
        </mc:Choice>
        <mc:Fallback xmlns="">
          <p:sp>
            <p:nvSpPr>
              <p:cNvPr id="7" name="TextBox 6">
                <a:extLst>
                  <a:ext uri="{FF2B5EF4-FFF2-40B4-BE49-F238E27FC236}">
                    <a16:creationId xmlns="" xmlns:a16="http://schemas.microsoft.com/office/drawing/2014/main" xmlns:a14="http://schemas.microsoft.com/office/drawing/2010/main" id="{CD733A94-F3C3-4734-9603-639AA1E3547A}"/>
                  </a:ext>
                </a:extLst>
              </p:cNvPr>
              <p:cNvSpPr txBox="1">
                <a:spLocks noRot="1" noChangeAspect="1" noMove="1" noResize="1" noEditPoints="1" noAdjustHandles="1" noChangeArrowheads="1" noChangeShapeType="1" noTextEdit="1"/>
              </p:cNvSpPr>
              <p:nvPr/>
            </p:nvSpPr>
            <p:spPr>
              <a:xfrm>
                <a:off x="2711534" y="3435294"/>
                <a:ext cx="5175516" cy="461665"/>
              </a:xfrm>
              <a:prstGeom prst="rect">
                <a:avLst/>
              </a:prstGeom>
              <a:blipFill rotWithShape="1">
                <a:blip r:embed="rId6"/>
                <a:stretch>
                  <a:fillRect t="-9333" b="-32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1CF3085-27C2-485C-8318-E7B993D3C551}"/>
                  </a:ext>
                </a:extLst>
              </p:cNvPr>
              <p:cNvSpPr txBox="1"/>
              <p:nvPr/>
            </p:nvSpPr>
            <p:spPr>
              <a:xfrm>
                <a:off x="2676577" y="3903981"/>
                <a:ext cx="1975205" cy="5052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i="1">
                          <a:solidFill>
                            <a:srgbClr val="FF0000"/>
                          </a:solidFill>
                          <a:latin typeface="Cambria Math" panose="02040503050406030204" pitchFamily="18" charset="0"/>
                        </a:rPr>
                        <m:t>𝑎</m:t>
                      </m:r>
                      <m:r>
                        <a:rPr lang="en-GB" sz="2400" i="1">
                          <a:solidFill>
                            <a:srgbClr val="FF0000"/>
                          </a:solidFill>
                          <a:latin typeface="Cambria Math" panose="02040503050406030204" pitchFamily="18" charset="0"/>
                        </a:rPr>
                        <m:t> </m:t>
                      </m:r>
                      <m:r>
                        <a:rPr lang="en-GB" sz="2400">
                          <a:solidFill>
                            <a:srgbClr val="FF0000"/>
                          </a:solidFill>
                          <a:latin typeface="Cambria Math" panose="02040503050406030204" pitchFamily="18" charset="0"/>
                        </a:rPr>
                        <m:t>=</m:t>
                      </m:r>
                      <m:rad>
                        <m:radPr>
                          <m:degHide m:val="on"/>
                          <m:ctrlPr>
                            <a:rPr lang="en-GB" sz="2400" i="1">
                              <a:solidFill>
                                <a:srgbClr val="FF0000"/>
                              </a:solidFill>
                              <a:latin typeface="Cambria Math" panose="02040503050406030204" pitchFamily="18" charset="0"/>
                            </a:rPr>
                          </m:ctrlPr>
                        </m:radPr>
                        <m:deg/>
                        <m:e>
                          <m:r>
                            <a:rPr lang="en-GB" sz="2400" i="1">
                              <a:solidFill>
                                <a:srgbClr val="FF0000"/>
                              </a:solidFill>
                              <a:latin typeface="Cambria Math" panose="02040503050406030204" pitchFamily="18" charset="0"/>
                            </a:rPr>
                            <m:t>1681</m:t>
                          </m:r>
                        </m:e>
                      </m:rad>
                      <m:r>
                        <a:rPr lang="en-GB" sz="2400" i="1">
                          <a:solidFill>
                            <a:srgbClr val="FF0000"/>
                          </a:solidFill>
                          <a:latin typeface="Cambria Math" panose="02040503050406030204" pitchFamily="18" charset="0"/>
                        </a:rPr>
                        <m:t>  </m:t>
                      </m:r>
                    </m:oMath>
                  </m:oMathPara>
                </a14:m>
                <a:endParaRPr lang="en-GB" sz="2400" dirty="0">
                  <a:solidFill>
                    <a:srgbClr val="FF0000"/>
                  </a:solidFill>
                </a:endParaRPr>
              </a:p>
            </p:txBody>
          </p:sp>
        </mc:Choice>
        <mc:Fallback xmlns="">
          <p:sp>
            <p:nvSpPr>
              <p:cNvPr id="17" name="TextBox 16">
                <a:extLst>
                  <a:ext uri="{FF2B5EF4-FFF2-40B4-BE49-F238E27FC236}">
                    <a16:creationId xmlns="" xmlns:a16="http://schemas.microsoft.com/office/drawing/2014/main" xmlns:a14="http://schemas.microsoft.com/office/drawing/2010/main" id="{91CF3085-27C2-485C-8318-E7B993D3C551}"/>
                  </a:ext>
                </a:extLst>
              </p:cNvPr>
              <p:cNvSpPr txBox="1">
                <a:spLocks noRot="1" noChangeAspect="1" noMove="1" noResize="1" noEditPoints="1" noAdjustHandles="1" noChangeArrowheads="1" noChangeShapeType="1" noTextEdit="1"/>
              </p:cNvSpPr>
              <p:nvPr/>
            </p:nvSpPr>
            <p:spPr>
              <a:xfrm>
                <a:off x="2676577" y="3903981"/>
                <a:ext cx="1975205" cy="505203"/>
              </a:xfrm>
              <a:prstGeom prst="rect">
                <a:avLst/>
              </a:prstGeom>
              <a:blipFill rotWithShape="1">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302C380-F5E6-4317-8C11-B0E594B949F1}"/>
                  </a:ext>
                </a:extLst>
              </p:cNvPr>
              <p:cNvSpPr txBox="1"/>
              <p:nvPr/>
            </p:nvSpPr>
            <p:spPr>
              <a:xfrm>
                <a:off x="4415738" y="3949201"/>
                <a:ext cx="1975205" cy="46166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400" b="0" i="1" smtClean="0">
                          <a:solidFill>
                            <a:srgbClr val="FF0000"/>
                          </a:solidFill>
                          <a:latin typeface="Cambria Math" panose="02040503050406030204" pitchFamily="18" charset="0"/>
                        </a:rPr>
                        <m:t>=</m:t>
                      </m:r>
                      <m:r>
                        <a:rPr lang="en-GB" sz="2400" i="1" smtClean="0">
                          <a:solidFill>
                            <a:srgbClr val="FF0000"/>
                          </a:solidFill>
                          <a:latin typeface="Cambria Math" panose="02040503050406030204" pitchFamily="18" charset="0"/>
                        </a:rPr>
                        <m:t>41</m:t>
                      </m:r>
                      <m:r>
                        <a:rPr lang="en-GB" sz="2400" b="0" i="1" smtClean="0">
                          <a:solidFill>
                            <a:srgbClr val="FF0000"/>
                          </a:solidFill>
                          <a:latin typeface="Cambria Math" panose="02040503050406030204" pitchFamily="18" charset="0"/>
                        </a:rPr>
                        <m:t> </m:t>
                      </m:r>
                      <m:r>
                        <m:rPr>
                          <m:sty m:val="p"/>
                        </m:rPr>
                        <a:rPr lang="en-GB" sz="2400" b="0" i="0" smtClean="0">
                          <a:solidFill>
                            <a:srgbClr val="FF0000"/>
                          </a:solidFill>
                          <a:latin typeface="Cambria Math" panose="02040503050406030204" pitchFamily="18" charset="0"/>
                        </a:rPr>
                        <m:t>cm</m:t>
                      </m:r>
                    </m:oMath>
                  </m:oMathPara>
                </a14:m>
                <a:endParaRPr lang="en-GB" sz="2400" dirty="0">
                  <a:solidFill>
                    <a:srgbClr val="FF0000"/>
                  </a:solidFill>
                </a:endParaRPr>
              </a:p>
            </p:txBody>
          </p:sp>
        </mc:Choice>
        <mc:Fallback xmlns="">
          <p:sp>
            <p:nvSpPr>
              <p:cNvPr id="18" name="TextBox 17">
                <a:extLst>
                  <a:ext uri="{FF2B5EF4-FFF2-40B4-BE49-F238E27FC236}">
                    <a16:creationId xmlns:a16="http://schemas.microsoft.com/office/drawing/2014/main" id="{D302C380-F5E6-4317-8C11-B0E594B949F1}"/>
                  </a:ext>
                </a:extLst>
              </p:cNvPr>
              <p:cNvSpPr txBox="1">
                <a:spLocks noRot="1" noChangeAspect="1" noMove="1" noResize="1" noEditPoints="1" noAdjustHandles="1" noChangeArrowheads="1" noChangeShapeType="1" noTextEdit="1"/>
              </p:cNvSpPr>
              <p:nvPr/>
            </p:nvSpPr>
            <p:spPr>
              <a:xfrm>
                <a:off x="4415738" y="3949201"/>
                <a:ext cx="1975205" cy="461665"/>
              </a:xfrm>
              <a:prstGeom prst="rect">
                <a:avLst/>
              </a:prstGeom>
              <a:blipFill>
                <a:blip r:embed="rId8"/>
                <a:stretch>
                  <a:fillRect b="-216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F9A90C1-2C19-4266-906F-C86933CCFB6C}"/>
                  </a:ext>
                </a:extLst>
              </p:cNvPr>
              <p:cNvSpPr txBox="1"/>
              <p:nvPr/>
            </p:nvSpPr>
            <p:spPr>
              <a:xfrm>
                <a:off x="2772803" y="4579494"/>
                <a:ext cx="3600400" cy="1200329"/>
              </a:xfrm>
              <a:prstGeom prst="rect">
                <a:avLst/>
              </a:prstGeom>
              <a:noFill/>
            </p:spPr>
            <p:txBody>
              <a:bodyPr wrap="square" rtlCol="0">
                <a:spAutoFit/>
              </a:bodyPr>
              <a:lstStyle/>
              <a:p>
                <a:r>
                  <a:rPr lang="en-GB" sz="2400" dirty="0">
                    <a:solidFill>
                      <a:srgbClr val="FF0000"/>
                    </a:solidFill>
                  </a:rPr>
                  <a:t>As </a:t>
                </a:r>
                <a14:m>
                  <m:oMath xmlns:m="http://schemas.openxmlformats.org/officeDocument/2006/math">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𝑎</m:t>
                        </m:r>
                      </m:e>
                      <m:sup>
                        <m:r>
                          <a:rPr lang="en-GB" sz="2400" i="0">
                            <a:solidFill>
                              <a:srgbClr val="FF0000"/>
                            </a:solidFill>
                            <a:latin typeface="Cambria Math" panose="02040503050406030204" pitchFamily="18" charset="0"/>
                          </a:rPr>
                          <m:t>2</m:t>
                        </m:r>
                      </m:sup>
                    </m:sSup>
                    <m:r>
                      <a:rPr lang="en-GB" sz="2400" i="0">
                        <a:solidFill>
                          <a:srgbClr val="FF0000"/>
                        </a:solidFill>
                        <a:latin typeface="Cambria Math" panose="02040503050406030204" pitchFamily="18" charset="0"/>
                      </a:rPr>
                      <m:t>+</m:t>
                    </m:r>
                    <m:r>
                      <a:rPr lang="en-GB" sz="2400" b="0" i="0" smtClean="0">
                        <a:solidFill>
                          <a:srgbClr val="FF0000"/>
                        </a:solidFill>
                        <a:latin typeface="Cambria Math"/>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𝑏</m:t>
                        </m:r>
                      </m:e>
                      <m:sup>
                        <m:r>
                          <a:rPr lang="en-GB" sz="2400" i="0">
                            <a:solidFill>
                              <a:srgbClr val="FF0000"/>
                            </a:solidFill>
                            <a:latin typeface="Cambria Math" panose="02040503050406030204" pitchFamily="18" charset="0"/>
                          </a:rPr>
                          <m:t>2</m:t>
                        </m:r>
                      </m:sup>
                    </m:sSup>
                    <m:r>
                      <a:rPr lang="en-GB" sz="2400" i="0">
                        <a:solidFill>
                          <a:srgbClr val="FF0000"/>
                        </a:solidFill>
                        <a:latin typeface="Cambria Math" panose="02040503050406030204" pitchFamily="18" charset="0"/>
                      </a:rPr>
                      <m:t>=</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𝑐</m:t>
                        </m:r>
                      </m:e>
                      <m:sup>
                        <m:r>
                          <a:rPr lang="en-GB" sz="2400" i="0">
                            <a:solidFill>
                              <a:srgbClr val="FF0000"/>
                            </a:solidFill>
                            <a:latin typeface="Cambria Math" panose="02040503050406030204" pitchFamily="18" charset="0"/>
                          </a:rPr>
                          <m:t>2</m:t>
                        </m:r>
                      </m:sup>
                    </m:sSup>
                  </m:oMath>
                </a14:m>
                <a:r>
                  <a:rPr lang="en-GB" sz="2400" dirty="0">
                    <a:solidFill>
                      <a:srgbClr val="FF0000"/>
                    </a:solidFill>
                  </a:rPr>
                  <a:t> the triangle contains a right angle</a:t>
                </a:r>
              </a:p>
            </p:txBody>
          </p:sp>
        </mc:Choice>
        <mc:Fallback xmlns="">
          <p:sp>
            <p:nvSpPr>
              <p:cNvPr id="19" name="TextBox 18">
                <a:extLst>
                  <a:ext uri="{FF2B5EF4-FFF2-40B4-BE49-F238E27FC236}">
                    <a16:creationId xmlns="" xmlns:a16="http://schemas.microsoft.com/office/drawing/2014/main" xmlns:a14="http://schemas.microsoft.com/office/drawing/2010/main" id="{3F9A90C1-2C19-4266-906F-C86933CCFB6C}"/>
                  </a:ext>
                </a:extLst>
              </p:cNvPr>
              <p:cNvSpPr txBox="1">
                <a:spLocks noRot="1" noChangeAspect="1" noMove="1" noResize="1" noEditPoints="1" noAdjustHandles="1" noChangeArrowheads="1" noChangeShapeType="1" noTextEdit="1"/>
              </p:cNvSpPr>
              <p:nvPr/>
            </p:nvSpPr>
            <p:spPr>
              <a:xfrm>
                <a:off x="2772803" y="4579494"/>
                <a:ext cx="3600400" cy="1200329"/>
              </a:xfrm>
              <a:prstGeom prst="rect">
                <a:avLst/>
              </a:prstGeom>
              <a:blipFill rotWithShape="1">
                <a:blip r:embed="rId9"/>
                <a:stretch>
                  <a:fillRect l="-2712" t="-3553" b="-11168"/>
                </a:stretch>
              </a:blipFill>
            </p:spPr>
            <p:txBody>
              <a:bodyPr/>
              <a:lstStyle/>
              <a:p>
                <a:r>
                  <a:rPr lang="en-GB">
                    <a:noFill/>
                  </a:rPr>
                  <a:t> </a:t>
                </a:r>
              </a:p>
            </p:txBody>
          </p:sp>
        </mc:Fallback>
      </mc:AlternateContent>
      <p:sp>
        <p:nvSpPr>
          <p:cNvPr id="15" name="TextBox 7">
            <a:extLst>
              <a:ext uri="{FF2B5EF4-FFF2-40B4-BE49-F238E27FC236}">
                <a16:creationId xmlns:a16="http://schemas.microsoft.com/office/drawing/2014/main" id="{DFA36808-C35F-D445-A66F-30D7F9AB955C}"/>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I1.2</a:t>
            </a:r>
            <a:endParaRPr lang="en-US" altLang="en-US" b="1" dirty="0">
              <a:solidFill>
                <a:prstClr val="white"/>
              </a:solidFill>
            </a:endParaRPr>
          </a:p>
        </p:txBody>
      </p:sp>
    </p:spTree>
    <p:extLst>
      <p:ext uri="{BB962C8B-B14F-4D97-AF65-F5344CB8AC3E}">
        <p14:creationId xmlns:p14="http://schemas.microsoft.com/office/powerpoint/2010/main" val="394648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7" grpId="0"/>
      <p:bldP spid="18"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92316" y="5470"/>
            <a:ext cx="99124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Section </a:t>
            </a:r>
            <a:r>
              <a:rPr lang="en-GB" altLang="en-US" sz="2800" b="1" dirty="0" smtClean="0"/>
              <a:t>I1.2</a:t>
            </a:r>
            <a:r>
              <a:rPr lang="en-GB" altLang="en-US" sz="2800" b="1" dirty="0" smtClean="0"/>
              <a:t>: </a:t>
            </a:r>
            <a:r>
              <a:rPr lang="en-GB" altLang="en-US" sz="2800" b="1" dirty="0"/>
              <a:t>Fitness Check</a:t>
            </a:r>
            <a:endParaRPr lang="en-US" altLang="en-US" sz="2800" b="1" dirty="0"/>
          </a:p>
        </p:txBody>
      </p:sp>
      <p:sp>
        <p:nvSpPr>
          <p:cNvPr id="9" name="Rectangle 8"/>
          <p:cNvSpPr/>
          <p:nvPr/>
        </p:nvSpPr>
        <p:spPr>
          <a:xfrm>
            <a:off x="4682143" y="5670668"/>
            <a:ext cx="638636" cy="461665"/>
          </a:xfrm>
          <a:prstGeom prst="rect">
            <a:avLst/>
          </a:prstGeom>
        </p:spPr>
        <p:txBody>
          <a:bodyPr wrap="none">
            <a:spAutoFit/>
          </a:bodyPr>
          <a:lstStyle/>
          <a:p>
            <a:r>
              <a:rPr lang="en-GB" sz="2400" i="1" dirty="0">
                <a:latin typeface="Times-Italic"/>
              </a:rPr>
              <a:t>	</a:t>
            </a:r>
            <a:endParaRPr lang="en-GB" sz="2400" dirty="0">
              <a:solidFill>
                <a:srgbClr val="FF0000"/>
              </a:solidFill>
              <a:latin typeface="+mj-lt"/>
            </a:endParaRPr>
          </a:p>
        </p:txBody>
      </p:sp>
      <p:sp>
        <p:nvSpPr>
          <p:cNvPr id="2" name="Rectangle 1">
            <a:extLst>
              <a:ext uri="{FF2B5EF4-FFF2-40B4-BE49-F238E27FC236}">
                <a16:creationId xmlns:a16="http://schemas.microsoft.com/office/drawing/2014/main" id="{995FDD93-8F78-404A-9526-76E2946758F3}"/>
              </a:ext>
            </a:extLst>
          </p:cNvPr>
          <p:cNvSpPr/>
          <p:nvPr/>
        </p:nvSpPr>
        <p:spPr>
          <a:xfrm>
            <a:off x="3606199" y="703947"/>
            <a:ext cx="6995825" cy="461665"/>
          </a:xfrm>
          <a:prstGeom prst="rect">
            <a:avLst/>
          </a:prstGeom>
        </p:spPr>
        <p:txBody>
          <a:bodyPr wrap="none">
            <a:spAutoFit/>
          </a:bodyPr>
          <a:lstStyle/>
          <a:p>
            <a:pPr algn="ctr"/>
            <a:r>
              <a:rPr lang="en-US" altLang="en-US" sz="2400" dirty="0">
                <a:solidFill>
                  <a:srgbClr val="FF0000"/>
                </a:solidFill>
              </a:rPr>
              <a:t>Here are some questions to check your progress. </a:t>
            </a:r>
          </a:p>
        </p:txBody>
      </p:sp>
      <p:pic>
        <p:nvPicPr>
          <p:cNvPr id="4" name="Picture 3">
            <a:extLst>
              <a:ext uri="{FF2B5EF4-FFF2-40B4-BE49-F238E27FC236}">
                <a16:creationId xmlns:a16="http://schemas.microsoft.com/office/drawing/2014/main" id="{841DB879-5064-4E46-A680-340E070DD4BE}"/>
              </a:ext>
            </a:extLst>
          </p:cNvPr>
          <p:cNvPicPr>
            <a:picLocks noChangeAspect="1"/>
          </p:cNvPicPr>
          <p:nvPr/>
        </p:nvPicPr>
        <p:blipFill>
          <a:blip r:embed="rId2"/>
          <a:stretch>
            <a:fillRect/>
          </a:stretch>
        </p:blipFill>
        <p:spPr>
          <a:xfrm>
            <a:off x="7326267" y="1801227"/>
            <a:ext cx="2955342" cy="4331106"/>
          </a:xfrm>
          <a:prstGeom prst="rect">
            <a:avLst/>
          </a:prstGeom>
        </p:spPr>
      </p:pic>
      <p:pic>
        <p:nvPicPr>
          <p:cNvPr id="5" name="Picture 4">
            <a:extLst>
              <a:ext uri="{FF2B5EF4-FFF2-40B4-BE49-F238E27FC236}">
                <a16:creationId xmlns:a16="http://schemas.microsoft.com/office/drawing/2014/main" id="{38680912-39E2-403A-BB4D-C14EB0A7786B}"/>
              </a:ext>
            </a:extLst>
          </p:cNvPr>
          <p:cNvPicPr>
            <a:picLocks noChangeAspect="1"/>
          </p:cNvPicPr>
          <p:nvPr/>
        </p:nvPicPr>
        <p:blipFill>
          <a:blip r:embed="rId3"/>
          <a:stretch>
            <a:fillRect/>
          </a:stretch>
        </p:blipFill>
        <p:spPr>
          <a:xfrm>
            <a:off x="3732857" y="1843885"/>
            <a:ext cx="3030970" cy="4310168"/>
          </a:xfrm>
          <a:prstGeom prst="rect">
            <a:avLst/>
          </a:prstGeom>
        </p:spPr>
      </p:pic>
      <p:sp>
        <p:nvSpPr>
          <p:cNvPr id="6" name="Rectangle 5">
            <a:extLst>
              <a:ext uri="{FF2B5EF4-FFF2-40B4-BE49-F238E27FC236}">
                <a16:creationId xmlns:a16="http://schemas.microsoft.com/office/drawing/2014/main" id="{6CE450DD-3734-432E-9027-B86EA7076C84}"/>
              </a:ext>
            </a:extLst>
          </p:cNvPr>
          <p:cNvSpPr/>
          <p:nvPr/>
        </p:nvSpPr>
        <p:spPr>
          <a:xfrm>
            <a:off x="2292316" y="2997936"/>
            <a:ext cx="2520281" cy="1508105"/>
          </a:xfrm>
          <a:prstGeom prst="rect">
            <a:avLst/>
          </a:prstGeom>
        </p:spPr>
        <p:txBody>
          <a:bodyPr wrap="square">
            <a:spAutoFit/>
          </a:bodyPr>
          <a:lstStyle/>
          <a:p>
            <a:r>
              <a:rPr lang="en-GB" sz="2400" b="1" dirty="0"/>
              <a:t>Solution</a:t>
            </a:r>
          </a:p>
          <a:p>
            <a:r>
              <a:rPr lang="en-GB" sz="2400" dirty="0">
                <a:solidFill>
                  <a:srgbClr val="FF0000"/>
                </a:solidFill>
              </a:rPr>
              <a:t>(a)  5.39    </a:t>
            </a:r>
          </a:p>
          <a:p>
            <a:r>
              <a:rPr lang="en-GB" sz="2400" dirty="0">
                <a:solidFill>
                  <a:srgbClr val="FF0000"/>
                </a:solidFill>
              </a:rPr>
              <a:t>(b) 10.95  </a:t>
            </a:r>
          </a:p>
          <a:p>
            <a:endParaRPr lang="en-GB" dirty="0">
              <a:solidFill>
                <a:srgbClr val="FF0000"/>
              </a:solidFill>
            </a:endParaRPr>
          </a:p>
        </p:txBody>
      </p:sp>
      <p:sp>
        <p:nvSpPr>
          <p:cNvPr id="7" name="Rectangle 6">
            <a:extLst>
              <a:ext uri="{FF2B5EF4-FFF2-40B4-BE49-F238E27FC236}">
                <a16:creationId xmlns:a16="http://schemas.microsoft.com/office/drawing/2014/main" id="{91BA7AE8-6C8D-48E2-9193-D7D91D2BE17E}"/>
              </a:ext>
            </a:extLst>
          </p:cNvPr>
          <p:cNvSpPr/>
          <p:nvPr/>
        </p:nvSpPr>
        <p:spPr>
          <a:xfrm>
            <a:off x="10602024" y="3065550"/>
            <a:ext cx="2520280" cy="1200329"/>
          </a:xfrm>
          <a:prstGeom prst="rect">
            <a:avLst/>
          </a:prstGeom>
        </p:spPr>
        <p:txBody>
          <a:bodyPr wrap="square">
            <a:spAutoFit/>
          </a:bodyPr>
          <a:lstStyle/>
          <a:p>
            <a:r>
              <a:rPr lang="en-GB" sz="2400" b="1" dirty="0"/>
              <a:t>Solution</a:t>
            </a:r>
          </a:p>
          <a:p>
            <a:r>
              <a:rPr lang="en-GB" sz="2400" dirty="0">
                <a:solidFill>
                  <a:srgbClr val="FF0000"/>
                </a:solidFill>
              </a:rPr>
              <a:t>(c) 3.16 </a:t>
            </a:r>
          </a:p>
          <a:p>
            <a:r>
              <a:rPr lang="en-GB" sz="2400" dirty="0">
                <a:solidFill>
                  <a:srgbClr val="FF0000"/>
                </a:solidFill>
              </a:rPr>
              <a:t>(d) 1.29 </a:t>
            </a:r>
          </a:p>
        </p:txBody>
      </p:sp>
      <p:sp>
        <p:nvSpPr>
          <p:cNvPr id="3" name="TextBox 2">
            <a:extLst>
              <a:ext uri="{FF2B5EF4-FFF2-40B4-BE49-F238E27FC236}">
                <a16:creationId xmlns:a16="http://schemas.microsoft.com/office/drawing/2014/main" id="{4B5C9D55-AE79-A348-B585-149051F7129F}"/>
              </a:ext>
            </a:extLst>
          </p:cNvPr>
          <p:cNvSpPr txBox="1"/>
          <p:nvPr/>
        </p:nvSpPr>
        <p:spPr>
          <a:xfrm>
            <a:off x="3144071" y="1259462"/>
            <a:ext cx="8208912" cy="461665"/>
          </a:xfrm>
          <a:prstGeom prst="rect">
            <a:avLst/>
          </a:prstGeom>
          <a:noFill/>
        </p:spPr>
        <p:txBody>
          <a:bodyPr wrap="square" rtlCol="0">
            <a:spAutoFit/>
          </a:bodyPr>
          <a:lstStyle/>
          <a:p>
            <a:r>
              <a:rPr lang="en-US" sz="2400" dirty="0"/>
              <a:t>Find the value of </a:t>
            </a:r>
            <a:r>
              <a:rPr lang="en-US" sz="2400" i="1" dirty="0">
                <a:latin typeface="Times" pitchFamily="2" charset="0"/>
              </a:rPr>
              <a:t>x, </a:t>
            </a:r>
            <a:r>
              <a:rPr lang="en-US" sz="2400" dirty="0">
                <a:latin typeface="+mj-lt"/>
              </a:rPr>
              <a:t>giving your answer to 2 decimal places.</a:t>
            </a:r>
          </a:p>
        </p:txBody>
      </p:sp>
      <p:sp>
        <p:nvSpPr>
          <p:cNvPr id="12" name="TextBox 7">
            <a:extLst>
              <a:ext uri="{FF2B5EF4-FFF2-40B4-BE49-F238E27FC236}">
                <a16:creationId xmlns:a16="http://schemas.microsoft.com/office/drawing/2014/main" id="{07470DFE-5D20-A447-A35B-620D36F09BB8}"/>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I1.2</a:t>
            </a:r>
            <a:endParaRPr lang="en-US" altLang="en-US" b="1" dirty="0">
              <a:solidFill>
                <a:prstClr val="white"/>
              </a:solidFill>
            </a:endParaRPr>
          </a:p>
        </p:txBody>
      </p:sp>
    </p:spTree>
    <p:extLst>
      <p:ext uri="{BB962C8B-B14F-4D97-AF65-F5344CB8AC3E}">
        <p14:creationId xmlns:p14="http://schemas.microsoft.com/office/powerpoint/2010/main" val="9871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2803" y="770252"/>
            <a:ext cx="6480175" cy="461665"/>
          </a:xfrm>
          <a:prstGeom prst="rect">
            <a:avLst/>
          </a:prstGeom>
        </p:spPr>
        <p:txBody>
          <a:bodyPr wrap="square">
            <a:spAutoFit/>
          </a:bodyPr>
          <a:lstStyle/>
          <a:p>
            <a:r>
              <a:rPr lang="en-GB" sz="2400" b="1" dirty="0"/>
              <a:t> </a:t>
            </a:r>
          </a:p>
        </p:txBody>
      </p:sp>
      <p:pic>
        <p:nvPicPr>
          <p:cNvPr id="2" name="Picture 1">
            <a:extLst>
              <a:ext uri="{FF2B5EF4-FFF2-40B4-BE49-F238E27FC236}">
                <a16:creationId xmlns:a16="http://schemas.microsoft.com/office/drawing/2014/main" id="{2FDCB6F6-3952-47E0-91E7-3DF8BC421C85}"/>
              </a:ext>
            </a:extLst>
          </p:cNvPr>
          <p:cNvPicPr>
            <a:picLocks noChangeAspect="1"/>
          </p:cNvPicPr>
          <p:nvPr/>
        </p:nvPicPr>
        <p:blipFill rotWithShape="1">
          <a:blip r:embed="rId2"/>
          <a:srcRect t="10709"/>
          <a:stretch/>
        </p:blipFill>
        <p:spPr>
          <a:xfrm>
            <a:off x="2423592" y="2689344"/>
            <a:ext cx="8251015" cy="2591874"/>
          </a:xfrm>
          <a:prstGeom prst="rect">
            <a:avLst/>
          </a:prstGeom>
        </p:spPr>
      </p:pic>
      <p:sp>
        <p:nvSpPr>
          <p:cNvPr id="9" name="Rectangle 8">
            <a:extLst>
              <a:ext uri="{FF2B5EF4-FFF2-40B4-BE49-F238E27FC236}">
                <a16:creationId xmlns:a16="http://schemas.microsoft.com/office/drawing/2014/main" id="{55902763-7430-4A53-AE0B-C394B375DC8A}"/>
              </a:ext>
            </a:extLst>
          </p:cNvPr>
          <p:cNvSpPr/>
          <p:nvPr/>
        </p:nvSpPr>
        <p:spPr>
          <a:xfrm>
            <a:off x="2711534" y="3815392"/>
            <a:ext cx="255198" cy="400110"/>
          </a:xfrm>
          <a:prstGeom prst="rect">
            <a:avLst/>
          </a:prstGeom>
        </p:spPr>
        <p:txBody>
          <a:bodyPr wrap="none">
            <a:spAutoFit/>
          </a:bodyPr>
          <a:lstStyle/>
          <a:p>
            <a:r>
              <a:rPr lang="en-GB" b="1" dirty="0"/>
              <a:t> </a:t>
            </a:r>
          </a:p>
        </p:txBody>
      </p:sp>
      <p:sp>
        <p:nvSpPr>
          <p:cNvPr id="11" name="Rectangle 10">
            <a:extLst>
              <a:ext uri="{FF2B5EF4-FFF2-40B4-BE49-F238E27FC236}">
                <a16:creationId xmlns:a16="http://schemas.microsoft.com/office/drawing/2014/main" id="{A6DC0A3D-1C84-450B-A577-80827E69D5C0}"/>
              </a:ext>
            </a:extLst>
          </p:cNvPr>
          <p:cNvSpPr/>
          <p:nvPr/>
        </p:nvSpPr>
        <p:spPr>
          <a:xfrm>
            <a:off x="10848528" y="2819660"/>
            <a:ext cx="1753714" cy="2108269"/>
          </a:xfrm>
          <a:prstGeom prst="rect">
            <a:avLst/>
          </a:prstGeom>
        </p:spPr>
        <p:txBody>
          <a:bodyPr wrap="square">
            <a:spAutoFit/>
          </a:bodyPr>
          <a:lstStyle/>
          <a:p>
            <a:r>
              <a:rPr lang="en-GB" b="1" dirty="0"/>
              <a:t>Solution</a:t>
            </a:r>
          </a:p>
          <a:p>
            <a:pPr>
              <a:spcAft>
                <a:spcPts val="600"/>
              </a:spcAft>
            </a:pPr>
            <a:r>
              <a:rPr lang="en-GB" sz="2400" dirty="0">
                <a:solidFill>
                  <a:srgbClr val="FF0000"/>
                </a:solidFill>
              </a:rPr>
              <a:t>(a) Yes</a:t>
            </a:r>
          </a:p>
          <a:p>
            <a:pPr>
              <a:spcAft>
                <a:spcPts val="600"/>
              </a:spcAft>
            </a:pPr>
            <a:r>
              <a:rPr lang="en-GB" sz="2400" dirty="0">
                <a:solidFill>
                  <a:srgbClr val="FF0000"/>
                </a:solidFill>
              </a:rPr>
              <a:t>(b) No</a:t>
            </a:r>
          </a:p>
          <a:p>
            <a:pPr>
              <a:spcAft>
                <a:spcPts val="600"/>
              </a:spcAft>
            </a:pPr>
            <a:r>
              <a:rPr lang="en-GB" sz="2400" dirty="0">
                <a:solidFill>
                  <a:srgbClr val="FF0000"/>
                </a:solidFill>
              </a:rPr>
              <a:t>(c) Yes</a:t>
            </a:r>
          </a:p>
          <a:p>
            <a:pPr>
              <a:spcAft>
                <a:spcPts val="600"/>
              </a:spcAft>
            </a:pPr>
            <a:r>
              <a:rPr lang="en-GB" sz="2400" dirty="0">
                <a:solidFill>
                  <a:srgbClr val="FF0000"/>
                </a:solidFill>
              </a:rPr>
              <a:t>(d) No</a:t>
            </a:r>
          </a:p>
        </p:txBody>
      </p:sp>
      <p:sp>
        <p:nvSpPr>
          <p:cNvPr id="13" name="Rectangle 12">
            <a:extLst>
              <a:ext uri="{FF2B5EF4-FFF2-40B4-BE49-F238E27FC236}">
                <a16:creationId xmlns:a16="http://schemas.microsoft.com/office/drawing/2014/main" id="{7D53645F-4E1C-4AC8-AD95-248AD3615AEA}"/>
              </a:ext>
            </a:extLst>
          </p:cNvPr>
          <p:cNvSpPr/>
          <p:nvPr/>
        </p:nvSpPr>
        <p:spPr>
          <a:xfrm>
            <a:off x="3566131" y="1576783"/>
            <a:ext cx="6096000" cy="830997"/>
          </a:xfrm>
          <a:prstGeom prst="rect">
            <a:avLst/>
          </a:prstGeom>
        </p:spPr>
        <p:txBody>
          <a:bodyPr>
            <a:spAutoFit/>
          </a:bodyPr>
          <a:lstStyle/>
          <a:p>
            <a:r>
              <a:rPr lang="en-GB" sz="2400" dirty="0"/>
              <a:t>Use Pythagoras Theorem to check that the following triangles contain a right angle.</a:t>
            </a:r>
          </a:p>
        </p:txBody>
      </p:sp>
      <p:sp>
        <p:nvSpPr>
          <p:cNvPr id="8" name="Rectangle 7">
            <a:extLst>
              <a:ext uri="{FF2B5EF4-FFF2-40B4-BE49-F238E27FC236}">
                <a16:creationId xmlns:a16="http://schemas.microsoft.com/office/drawing/2014/main" id="{0692F628-F1EB-4637-94BD-F9F08D412127}"/>
              </a:ext>
            </a:extLst>
          </p:cNvPr>
          <p:cNvSpPr/>
          <p:nvPr/>
        </p:nvSpPr>
        <p:spPr>
          <a:xfrm>
            <a:off x="3287688" y="895357"/>
            <a:ext cx="7022152" cy="461665"/>
          </a:xfrm>
          <a:prstGeom prst="rect">
            <a:avLst/>
          </a:prstGeom>
        </p:spPr>
        <p:txBody>
          <a:bodyPr wrap="square">
            <a:spAutoFit/>
          </a:bodyPr>
          <a:lstStyle/>
          <a:p>
            <a:r>
              <a:rPr lang="en-US" altLang="en-US" sz="2400" dirty="0">
                <a:solidFill>
                  <a:srgbClr val="FF0000"/>
                </a:solidFill>
              </a:rPr>
              <a:t>Here are some questions to check your progress.</a:t>
            </a:r>
            <a:endParaRPr lang="en-GB" sz="2400" dirty="0"/>
          </a:p>
        </p:txBody>
      </p:sp>
      <p:sp>
        <p:nvSpPr>
          <p:cNvPr id="20" name="Rectangle 19">
            <a:extLst>
              <a:ext uri="{FF2B5EF4-FFF2-40B4-BE49-F238E27FC236}">
                <a16:creationId xmlns:a16="http://schemas.microsoft.com/office/drawing/2014/main" id="{34C99A43-C9A2-4238-ABB5-2444D901C43A}"/>
              </a:ext>
            </a:extLst>
          </p:cNvPr>
          <p:cNvSpPr/>
          <p:nvPr/>
        </p:nvSpPr>
        <p:spPr>
          <a:xfrm>
            <a:off x="2204051" y="56659"/>
            <a:ext cx="9987949" cy="523220"/>
          </a:xfrm>
          <a:prstGeom prst="rect">
            <a:avLst/>
          </a:prstGeom>
        </p:spPr>
        <p:txBody>
          <a:bodyPr wrap="square">
            <a:spAutoFit/>
          </a:bodyPr>
          <a:lstStyle/>
          <a:p>
            <a:pPr algn="ctr" eaLnBrk="1" hangingPunct="1">
              <a:buClr>
                <a:srgbClr val="000000"/>
              </a:buClr>
              <a:buSzPct val="100000"/>
            </a:pPr>
            <a:r>
              <a:rPr lang="en-GB" altLang="en-US" sz="2800" b="1" dirty="0"/>
              <a:t>Section </a:t>
            </a:r>
            <a:r>
              <a:rPr lang="en-GB" altLang="en-US" sz="2800" b="1" dirty="0" smtClean="0"/>
              <a:t>I1.2</a:t>
            </a:r>
            <a:r>
              <a:rPr lang="en-GB" altLang="en-US" sz="2800" b="1" dirty="0" smtClean="0"/>
              <a:t>: </a:t>
            </a:r>
            <a:r>
              <a:rPr lang="en-GB" altLang="en-US" sz="2800" b="1" dirty="0"/>
              <a:t>Fitness Check</a:t>
            </a:r>
            <a:endParaRPr lang="en-US" altLang="en-US" sz="2800" b="1" dirty="0"/>
          </a:p>
        </p:txBody>
      </p:sp>
      <p:sp>
        <p:nvSpPr>
          <p:cNvPr id="10" name="TextBox 7">
            <a:extLst>
              <a:ext uri="{FF2B5EF4-FFF2-40B4-BE49-F238E27FC236}">
                <a16:creationId xmlns:a16="http://schemas.microsoft.com/office/drawing/2014/main" id="{863FCEB1-F498-C343-A006-5F39D613FC4A}"/>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I1.2</a:t>
            </a:r>
            <a:endParaRPr lang="en-US" altLang="en-US" b="1" dirty="0">
              <a:solidFill>
                <a:prstClr val="white"/>
              </a:solidFill>
            </a:endParaRPr>
          </a:p>
        </p:txBody>
      </p:sp>
    </p:spTree>
    <p:extLst>
      <p:ext uri="{BB962C8B-B14F-4D97-AF65-F5344CB8AC3E}">
        <p14:creationId xmlns:p14="http://schemas.microsoft.com/office/powerpoint/2010/main" val="324506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I1.2: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second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http://szalonta.hu/ske/text/I1/skei1s2.html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I1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I1.2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08447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35012"/>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Pythagoras’ </a:t>
            </a:r>
            <a:r>
              <a:rPr lang="en-US" altLang="en-US" sz="2800" b="1" dirty="0" smtClean="0"/>
              <a:t>Theorem &amp; Trigonometric Ratios</a:t>
            </a:r>
            <a:endParaRPr lang="en-US" altLang="en-US" sz="2800" b="1" dirty="0"/>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567608" y="781371"/>
            <a:ext cx="914501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sz="2400" dirty="0"/>
              <a:t>Pythagoras' Theorem gives a relationship between the lengths </a:t>
            </a:r>
            <a:r>
              <a:rPr lang="en-GB" sz="2400" dirty="0" smtClean="0"/>
              <a:t>of the </a:t>
            </a:r>
            <a:r>
              <a:rPr lang="en-GB" sz="2400" dirty="0"/>
              <a:t>sides of a right-angled triangle</a:t>
            </a:r>
            <a:r>
              <a:rPr lang="en-GB" sz="2400" dirty="0"/>
              <a:t>. Trigonometry is a branch of mathematics that studies the relationships between the sides and angles of </a:t>
            </a:r>
            <a:r>
              <a:rPr lang="en-GB" sz="2400" dirty="0" smtClean="0"/>
              <a:t>right </a:t>
            </a:r>
            <a:r>
              <a:rPr lang="en-GB" sz="2400" dirty="0"/>
              <a:t>angled triangles</a:t>
            </a:r>
            <a:r>
              <a:rPr lang="en-GB" sz="2400" dirty="0" smtClean="0"/>
              <a:t>.</a:t>
            </a:r>
            <a:endParaRPr lang="en-GB" sz="2400" dirty="0"/>
          </a:p>
          <a:p>
            <a:pPr algn="ctr"/>
            <a:endParaRPr lang="en-GB" sz="2400" dirty="0"/>
          </a:p>
          <a:p>
            <a:r>
              <a:rPr lang="en-US" altLang="en-US" sz="2400" dirty="0"/>
              <a:t>You have </a:t>
            </a:r>
            <a:r>
              <a:rPr lang="en-US" altLang="en-US" sz="2400" dirty="0" smtClean="0"/>
              <a:t>five </a:t>
            </a:r>
            <a:r>
              <a:rPr lang="en-US" altLang="en-US" sz="2400" dirty="0"/>
              <a:t>sections to work through and there are check up audits and fitness tests for each section. </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032525" y="3452061"/>
            <a:ext cx="6334517"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lnSpc>
                <a:spcPct val="150000"/>
              </a:lnSpc>
              <a:spcAft>
                <a:spcPts val="600"/>
              </a:spcAft>
              <a:buFontTx/>
              <a:buAutoNum type="arabicPeriod"/>
            </a:pPr>
            <a:r>
              <a:rPr lang="en-GB" sz="2400" dirty="0" smtClean="0"/>
              <a:t>Pythagoras</a:t>
            </a:r>
            <a:r>
              <a:rPr lang="en-GB" sz="2400" dirty="0"/>
              <a:t>' Theorem</a:t>
            </a:r>
          </a:p>
          <a:p>
            <a:pPr>
              <a:lnSpc>
                <a:spcPct val="150000"/>
              </a:lnSpc>
              <a:spcAft>
                <a:spcPts val="600"/>
              </a:spcAft>
              <a:buAutoNum type="arabicPeriod" startAt="2"/>
            </a:pPr>
            <a:r>
              <a:rPr lang="en-GB" sz="2400" dirty="0" smtClean="0"/>
              <a:t>Further </a:t>
            </a:r>
            <a:r>
              <a:rPr lang="en-GB" sz="2400" dirty="0"/>
              <a:t>Work With Pythagoras’ </a:t>
            </a:r>
            <a:r>
              <a:rPr lang="en-GB" sz="2400" dirty="0" smtClean="0"/>
              <a:t>Theorem</a:t>
            </a:r>
          </a:p>
          <a:p>
            <a:pPr>
              <a:lnSpc>
                <a:spcPct val="150000"/>
              </a:lnSpc>
              <a:spcAft>
                <a:spcPts val="600"/>
              </a:spcAft>
              <a:buAutoNum type="arabicPeriod" startAt="2"/>
            </a:pPr>
            <a:r>
              <a:rPr lang="en-GB" sz="2400" dirty="0" smtClean="0"/>
              <a:t>Sine</a:t>
            </a:r>
            <a:r>
              <a:rPr lang="en-GB" sz="2400" dirty="0"/>
              <a:t>, Cosine and Tangent</a:t>
            </a:r>
          </a:p>
          <a:p>
            <a:pPr>
              <a:lnSpc>
                <a:spcPct val="150000"/>
              </a:lnSpc>
              <a:spcAft>
                <a:spcPts val="600"/>
              </a:spcAft>
              <a:buAutoNum type="arabicPeriod" startAt="2"/>
            </a:pPr>
            <a:r>
              <a:rPr lang="en-GB" sz="2400" dirty="0"/>
              <a:t>Finding Lengths in Right Angled </a:t>
            </a:r>
            <a:r>
              <a:rPr lang="en-GB" sz="2400" dirty="0" smtClean="0"/>
              <a:t>Triangles</a:t>
            </a:r>
          </a:p>
          <a:p>
            <a:pPr>
              <a:lnSpc>
                <a:spcPct val="150000"/>
              </a:lnSpc>
              <a:spcAft>
                <a:spcPts val="600"/>
              </a:spcAft>
              <a:buAutoNum type="arabicPeriod" startAt="2"/>
            </a:pPr>
            <a:r>
              <a:rPr lang="en-GB" sz="2400" dirty="0" smtClean="0"/>
              <a:t>Finding </a:t>
            </a:r>
            <a:r>
              <a:rPr lang="en-GB" sz="2400" dirty="0"/>
              <a:t>Angles in Right Angled </a:t>
            </a:r>
            <a:r>
              <a:rPr lang="en-GB" sz="2400" dirty="0" smtClean="0"/>
              <a:t>Triangles</a:t>
            </a:r>
            <a:r>
              <a:rPr lang="en-GB" sz="2400" dirty="0" smtClean="0"/>
              <a:t> </a:t>
            </a:r>
            <a:endParaRPr lang="en-GB" sz="2400" dirty="0"/>
          </a:p>
        </p:txBody>
      </p:sp>
      <p:sp>
        <p:nvSpPr>
          <p:cNvPr id="7" name="TextBox 7">
            <a:extLst>
              <a:ext uri="{FF2B5EF4-FFF2-40B4-BE49-F238E27FC236}">
                <a16:creationId xmlns:a16="http://schemas.microsoft.com/office/drawing/2014/main" id="{021B005A-8ABC-6347-A210-3BEF7279F2A4}"/>
              </a:ext>
            </a:extLst>
          </p:cNvPr>
          <p:cNvSpPr txBox="1">
            <a:spLocks noChangeArrowheads="1"/>
          </p:cNvSpPr>
          <p:nvPr/>
        </p:nvSpPr>
        <p:spPr bwMode="auto">
          <a:xfrm>
            <a:off x="77980" y="54964"/>
            <a:ext cx="211100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a:t>
            </a:r>
            <a:r>
              <a:rPr lang="en-US" altLang="en-US" b="1" dirty="0" smtClean="0">
                <a:solidFill>
                  <a:schemeClr val="bg1"/>
                </a:solidFill>
              </a:rPr>
              <a:t>I </a:t>
            </a:r>
            <a:endParaRPr lang="en-US" altLang="en-US" b="1" dirty="0">
              <a:solidFill>
                <a:schemeClr val="bg1"/>
              </a:solidFill>
            </a:endParaRPr>
          </a:p>
          <a:p>
            <a:pPr algn="ctr">
              <a:spcAft>
                <a:spcPts val="600"/>
              </a:spcAft>
            </a:pPr>
            <a:r>
              <a:rPr lang="en-US" altLang="en-US" b="1" dirty="0">
                <a:solidFill>
                  <a:schemeClr val="bg1"/>
                </a:solidFill>
              </a:rPr>
              <a:t>Unit </a:t>
            </a:r>
            <a:r>
              <a:rPr lang="en-US" altLang="en-US" b="1" dirty="0" smtClean="0">
                <a:solidFill>
                  <a:schemeClr val="bg1"/>
                </a:solidFill>
              </a:rPr>
              <a:t>I1</a:t>
            </a:r>
            <a:endParaRPr lang="en-US" altLang="en-US" b="1" dirty="0">
              <a:solidFill>
                <a:schemeClr val="bg1"/>
              </a:solidFill>
            </a:endParaRPr>
          </a:p>
        </p:txBody>
      </p:sp>
    </p:spTree>
    <p:extLst>
      <p:ext uri="{BB962C8B-B14F-4D97-AF65-F5344CB8AC3E}">
        <p14:creationId xmlns:p14="http://schemas.microsoft.com/office/powerpoint/2010/main" val="3540907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30444"/>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sz="2800" b="1" dirty="0"/>
              <a:t>Hypotenuse, Opposite and Adjacent</a:t>
            </a:r>
            <a:endParaRPr lang="en-US" altLang="en-US" sz="2800" b="1" dirty="0"/>
          </a:p>
        </p:txBody>
      </p:sp>
      <p:sp>
        <p:nvSpPr>
          <p:cNvPr id="10" name="TextBox 7">
            <a:extLst>
              <a:ext uri="{FF2B5EF4-FFF2-40B4-BE49-F238E27FC236}">
                <a16:creationId xmlns:a16="http://schemas.microsoft.com/office/drawing/2014/main" id="{2E0F5CA7-A1EF-5442-A592-1A9C56D71D4F}"/>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a:t>
            </a:r>
            <a:r>
              <a:rPr lang="en-US" altLang="en-US" b="1" dirty="0" smtClean="0">
                <a:solidFill>
                  <a:prstClr val="white"/>
                </a:solidFill>
              </a:rPr>
              <a:t>I1.3</a:t>
            </a:r>
            <a:endParaRPr lang="en-US" altLang="en-US" b="1" dirty="0">
              <a:solidFill>
                <a:prstClr val="white"/>
              </a:solidFill>
            </a:endParaRPr>
          </a:p>
        </p:txBody>
      </p:sp>
      <p:sp>
        <p:nvSpPr>
          <p:cNvPr id="5" name="Rectangle 4">
            <a:extLst>
              <a:ext uri="{FF2B5EF4-FFF2-40B4-BE49-F238E27FC236}">
                <a16:creationId xmlns:a16="http://schemas.microsoft.com/office/drawing/2014/main" id="{3716F4D6-954E-4775-9548-C4FB1321306C}"/>
              </a:ext>
            </a:extLst>
          </p:cNvPr>
          <p:cNvSpPr/>
          <p:nvPr/>
        </p:nvSpPr>
        <p:spPr>
          <a:xfrm>
            <a:off x="2495600" y="1178105"/>
            <a:ext cx="6096000" cy="4093428"/>
          </a:xfrm>
          <a:prstGeom prst="rect">
            <a:avLst/>
          </a:prstGeom>
        </p:spPr>
        <p:txBody>
          <a:bodyPr wrap="square">
            <a:spAutoFit/>
          </a:bodyPr>
          <a:lstStyle/>
          <a:p>
            <a:r>
              <a:rPr lang="en-GB" sz="2400" b="1" dirty="0"/>
              <a:t>    Hypotenuse, Opposite and Adjacent</a:t>
            </a:r>
          </a:p>
          <a:p>
            <a:endParaRPr lang="en-GB" sz="2400" dirty="0"/>
          </a:p>
          <a:p>
            <a:r>
              <a:rPr lang="en-GB" sz="2400" dirty="0"/>
              <a:t>When working in a right angled triangle, the longest side is known as the </a:t>
            </a:r>
            <a:r>
              <a:rPr lang="en-GB" sz="2400" b="1" i="1" dirty="0"/>
              <a:t>Hypotenuse</a:t>
            </a:r>
            <a:r>
              <a:rPr lang="en-GB" sz="2400" b="1" dirty="0"/>
              <a:t>.</a:t>
            </a:r>
            <a:r>
              <a:rPr lang="en-GB" sz="2400" dirty="0"/>
              <a:t> The other two sides are known as the </a:t>
            </a:r>
            <a:r>
              <a:rPr lang="en-GB" sz="2400" b="1" i="1" dirty="0"/>
              <a:t>Opposite</a:t>
            </a:r>
            <a:r>
              <a:rPr lang="en-GB" sz="2400" dirty="0"/>
              <a:t> and the </a:t>
            </a:r>
            <a:r>
              <a:rPr lang="en-GB" sz="2400" b="1" i="1" dirty="0"/>
              <a:t>Adjacent</a:t>
            </a:r>
            <a:r>
              <a:rPr lang="en-GB" sz="2400" i="1" dirty="0"/>
              <a:t>.</a:t>
            </a:r>
          </a:p>
          <a:p>
            <a:endParaRPr lang="en-GB" sz="2400" i="1" dirty="0"/>
          </a:p>
          <a:p>
            <a:r>
              <a:rPr lang="en-GB" sz="2400" dirty="0"/>
              <a:t>The adjacent is the side next to a marked angle, </a:t>
            </a:r>
            <a:r>
              <a:rPr lang="en-GB" sz="2400" i="1" dirty="0"/>
              <a:t>θ</a:t>
            </a:r>
            <a:r>
              <a:rPr lang="en-GB" sz="2400" dirty="0"/>
              <a:t> and the opposite side is opposite this angle</a:t>
            </a:r>
            <a:r>
              <a:rPr lang="en-GB" dirty="0"/>
              <a:t>.</a:t>
            </a:r>
          </a:p>
          <a:p>
            <a:endParaRPr lang="en-GB" dirty="0"/>
          </a:p>
        </p:txBody>
      </p:sp>
      <p:pic>
        <p:nvPicPr>
          <p:cNvPr id="8" name="Picture 7">
            <a:extLst>
              <a:ext uri="{FF2B5EF4-FFF2-40B4-BE49-F238E27FC236}">
                <a16:creationId xmlns:a16="http://schemas.microsoft.com/office/drawing/2014/main" id="{09465041-C62B-4BBC-BE2D-86FF4C441569}"/>
              </a:ext>
            </a:extLst>
          </p:cNvPr>
          <p:cNvPicPr>
            <a:picLocks noChangeAspect="1"/>
          </p:cNvPicPr>
          <p:nvPr/>
        </p:nvPicPr>
        <p:blipFill>
          <a:blip r:embed="rId2"/>
          <a:stretch>
            <a:fillRect/>
          </a:stretch>
        </p:blipFill>
        <p:spPr>
          <a:xfrm>
            <a:off x="8760296" y="1628800"/>
            <a:ext cx="3209500" cy="2808312"/>
          </a:xfrm>
          <a:prstGeom prst="rect">
            <a:avLst/>
          </a:prstGeom>
        </p:spPr>
      </p:pic>
    </p:spTree>
    <p:extLst>
      <p:ext uri="{BB962C8B-B14F-4D97-AF65-F5344CB8AC3E}">
        <p14:creationId xmlns:p14="http://schemas.microsoft.com/office/powerpoint/2010/main" val="384425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783632" y="980728"/>
            <a:ext cx="7416824"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b="1" dirty="0"/>
              <a:t>Example </a:t>
            </a:r>
          </a:p>
          <a:p>
            <a:pPr>
              <a:spcAft>
                <a:spcPts val="600"/>
              </a:spcAft>
            </a:pPr>
            <a:r>
              <a:rPr lang="en-GB" sz="2400" dirty="0"/>
              <a:t>For the triangle and angle shown, state which side is:</a:t>
            </a:r>
          </a:p>
        </p:txBody>
      </p:sp>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9140" y="44567"/>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sz="2800" b="1" dirty="0"/>
              <a:t>Hypotenuse, Opposite and Adjacent</a:t>
            </a:r>
            <a:endParaRPr lang="en-US" altLang="en-US" sz="2800" b="1" dirty="0"/>
          </a:p>
        </p:txBody>
      </p:sp>
      <p:sp>
        <p:nvSpPr>
          <p:cNvPr id="2" name="Rectangle 1">
            <a:extLst>
              <a:ext uri="{FF2B5EF4-FFF2-40B4-BE49-F238E27FC236}">
                <a16:creationId xmlns:a16="http://schemas.microsoft.com/office/drawing/2014/main" id="{7590C080-C3CE-404F-B73F-7CCE7AD5DF64}"/>
              </a:ext>
            </a:extLst>
          </p:cNvPr>
          <p:cNvSpPr/>
          <p:nvPr/>
        </p:nvSpPr>
        <p:spPr>
          <a:xfrm>
            <a:off x="2785954" y="1844616"/>
            <a:ext cx="3022014" cy="1354217"/>
          </a:xfrm>
          <a:prstGeom prst="rect">
            <a:avLst/>
          </a:prstGeom>
        </p:spPr>
        <p:txBody>
          <a:bodyPr wrap="square">
            <a:spAutoFit/>
          </a:bodyPr>
          <a:lstStyle/>
          <a:p>
            <a:pPr>
              <a:spcAft>
                <a:spcPts val="600"/>
              </a:spcAft>
            </a:pPr>
            <a:r>
              <a:rPr lang="en-GB" sz="2400" dirty="0" smtClean="0"/>
              <a:t>a</a:t>
            </a:r>
            <a:r>
              <a:rPr lang="en-GB" sz="2400" dirty="0"/>
              <a:t>)	the hypotenuse</a:t>
            </a:r>
          </a:p>
          <a:p>
            <a:pPr>
              <a:spcAft>
                <a:spcPts val="600"/>
              </a:spcAft>
            </a:pPr>
            <a:r>
              <a:rPr lang="en-GB" sz="2400" dirty="0" smtClean="0"/>
              <a:t>b</a:t>
            </a:r>
            <a:r>
              <a:rPr lang="en-GB" sz="2400" dirty="0"/>
              <a:t>)	the adjacent</a:t>
            </a:r>
          </a:p>
          <a:p>
            <a:pPr>
              <a:spcAft>
                <a:spcPts val="600"/>
              </a:spcAft>
            </a:pPr>
            <a:r>
              <a:rPr lang="en-GB" sz="2400" dirty="0" smtClean="0"/>
              <a:t>c</a:t>
            </a:r>
            <a:r>
              <a:rPr lang="en-GB" sz="2400" dirty="0"/>
              <a:t>)	the opposite.</a:t>
            </a:r>
          </a:p>
        </p:txBody>
      </p:sp>
      <p:pic>
        <p:nvPicPr>
          <p:cNvPr id="3" name="Picture 2">
            <a:extLst>
              <a:ext uri="{FF2B5EF4-FFF2-40B4-BE49-F238E27FC236}">
                <a16:creationId xmlns:a16="http://schemas.microsoft.com/office/drawing/2014/main" id="{48891898-BA00-48D3-8468-4D4F6DAC5D57}"/>
              </a:ext>
            </a:extLst>
          </p:cNvPr>
          <p:cNvPicPr>
            <a:picLocks noChangeAspect="1"/>
          </p:cNvPicPr>
          <p:nvPr/>
        </p:nvPicPr>
        <p:blipFill>
          <a:blip r:embed="rId2"/>
          <a:stretch>
            <a:fillRect/>
          </a:stretch>
        </p:blipFill>
        <p:spPr>
          <a:xfrm>
            <a:off x="9295210" y="1874351"/>
            <a:ext cx="2627388" cy="2634769"/>
          </a:xfrm>
          <a:prstGeom prst="rect">
            <a:avLst/>
          </a:prstGeom>
        </p:spPr>
      </p:pic>
      <p:sp>
        <p:nvSpPr>
          <p:cNvPr id="4" name="Rectangle 3">
            <a:extLst>
              <a:ext uri="{FF2B5EF4-FFF2-40B4-BE49-F238E27FC236}">
                <a16:creationId xmlns:a16="http://schemas.microsoft.com/office/drawing/2014/main" id="{398D0DE6-FAB6-466A-8ECA-8E34C57811E7}"/>
              </a:ext>
            </a:extLst>
          </p:cNvPr>
          <p:cNvSpPr/>
          <p:nvPr/>
        </p:nvSpPr>
        <p:spPr>
          <a:xfrm>
            <a:off x="2783632" y="3429000"/>
            <a:ext cx="6384032" cy="3200876"/>
          </a:xfrm>
          <a:prstGeom prst="rect">
            <a:avLst/>
          </a:prstGeom>
        </p:spPr>
        <p:txBody>
          <a:bodyPr wrap="square">
            <a:spAutoFit/>
          </a:bodyPr>
          <a:lstStyle/>
          <a:p>
            <a:r>
              <a:rPr lang="en-GB" sz="2400" b="1" dirty="0"/>
              <a:t>Solution</a:t>
            </a:r>
          </a:p>
          <a:p>
            <a:pPr marL="457200" indent="-457200">
              <a:buFont typeface="+mj-lt"/>
              <a:buAutoNum type="alphaLcParenR"/>
            </a:pPr>
            <a:r>
              <a:rPr lang="en-GB" sz="2400" dirty="0">
                <a:solidFill>
                  <a:srgbClr val="FF0000"/>
                </a:solidFill>
              </a:rPr>
              <a:t>The hypotenuse is the longest side, which </a:t>
            </a:r>
          </a:p>
          <a:p>
            <a:pPr>
              <a:spcAft>
                <a:spcPts val="600"/>
              </a:spcAft>
            </a:pPr>
            <a:r>
              <a:rPr lang="en-GB" sz="2400" dirty="0">
                <a:solidFill>
                  <a:srgbClr val="FF0000"/>
                </a:solidFill>
              </a:rPr>
              <a:t>      for this triangle is </a:t>
            </a:r>
            <a:r>
              <a:rPr lang="en-GB" sz="2400" dirty="0">
                <a:solidFill>
                  <a:srgbClr val="FF0000"/>
                </a:solidFill>
                <a:latin typeface="Times New Roman" panose="02020603050405020304" pitchFamily="18" charset="0"/>
                <a:cs typeface="Times New Roman" panose="02020603050405020304" pitchFamily="18" charset="0"/>
              </a:rPr>
              <a:t>CB</a:t>
            </a:r>
            <a:r>
              <a:rPr lang="en-GB" sz="2400" dirty="0">
                <a:solidFill>
                  <a:srgbClr val="FF0000"/>
                </a:solidFill>
              </a:rPr>
              <a:t>.</a:t>
            </a:r>
          </a:p>
          <a:p>
            <a:pPr>
              <a:spcAft>
                <a:spcPts val="600"/>
              </a:spcAft>
            </a:pPr>
            <a:r>
              <a:rPr lang="en-GB" sz="2400" dirty="0" smtClean="0">
                <a:solidFill>
                  <a:srgbClr val="FF0000"/>
                </a:solidFill>
              </a:rPr>
              <a:t>b</a:t>
            </a:r>
            <a:r>
              <a:rPr lang="en-GB" sz="2400" dirty="0">
                <a:solidFill>
                  <a:srgbClr val="FF0000"/>
                </a:solidFill>
              </a:rPr>
              <a:t>)	The adjacent is the side that is next to the   	angle </a:t>
            </a:r>
            <a:r>
              <a:rPr lang="en-GB" sz="2400" i="1" dirty="0">
                <a:solidFill>
                  <a:srgbClr val="FF0000"/>
                </a:solidFill>
              </a:rPr>
              <a:t>θ</a:t>
            </a:r>
            <a:r>
              <a:rPr lang="en-GB" sz="2400" dirty="0">
                <a:solidFill>
                  <a:srgbClr val="FF0000"/>
                </a:solidFill>
              </a:rPr>
              <a:t> , which for this triangle is </a:t>
            </a:r>
            <a:r>
              <a:rPr lang="en-GB" sz="2400" dirty="0">
                <a:solidFill>
                  <a:srgbClr val="FF0000"/>
                </a:solidFill>
                <a:latin typeface="Times New Roman" panose="02020603050405020304" pitchFamily="18" charset="0"/>
                <a:cs typeface="Times New Roman" panose="02020603050405020304" pitchFamily="18" charset="0"/>
              </a:rPr>
              <a:t>AB</a:t>
            </a:r>
            <a:r>
              <a:rPr lang="en-GB" sz="2400" dirty="0">
                <a:solidFill>
                  <a:srgbClr val="FF0000"/>
                </a:solidFill>
              </a:rPr>
              <a:t>.</a:t>
            </a:r>
          </a:p>
          <a:p>
            <a:r>
              <a:rPr lang="en-GB" sz="2400" dirty="0" smtClean="0">
                <a:solidFill>
                  <a:srgbClr val="FF0000"/>
                </a:solidFill>
              </a:rPr>
              <a:t>c</a:t>
            </a:r>
            <a:r>
              <a:rPr lang="en-GB" sz="2400" dirty="0">
                <a:solidFill>
                  <a:srgbClr val="FF0000"/>
                </a:solidFill>
              </a:rPr>
              <a:t>)	The opposite side is the side that is 	opposite the angle </a:t>
            </a:r>
            <a:r>
              <a:rPr lang="en-GB" sz="2400" i="1" dirty="0">
                <a:solidFill>
                  <a:srgbClr val="FF0000"/>
                </a:solidFill>
              </a:rPr>
              <a:t>θ</a:t>
            </a:r>
            <a:r>
              <a:rPr lang="en-GB" sz="2400" dirty="0">
                <a:solidFill>
                  <a:srgbClr val="FF0000"/>
                </a:solidFill>
              </a:rPr>
              <a:t>, which for this 	triangle is </a:t>
            </a:r>
            <a:r>
              <a:rPr lang="en-GB" sz="2400" dirty="0">
                <a:solidFill>
                  <a:srgbClr val="FF0000"/>
                </a:solidFill>
                <a:latin typeface="Times New Roman" panose="02020603050405020304" pitchFamily="18" charset="0"/>
                <a:cs typeface="Times New Roman" panose="02020603050405020304" pitchFamily="18" charset="0"/>
              </a:rPr>
              <a:t>AC</a:t>
            </a:r>
            <a:r>
              <a:rPr lang="en-GB" sz="2400" dirty="0">
                <a:solidFill>
                  <a:srgbClr val="FF0000"/>
                </a:solidFill>
              </a:rPr>
              <a:t>.</a:t>
            </a:r>
          </a:p>
        </p:txBody>
      </p:sp>
      <p:sp>
        <p:nvSpPr>
          <p:cNvPr id="8" name="TextBox 7">
            <a:extLst>
              <a:ext uri="{FF2B5EF4-FFF2-40B4-BE49-F238E27FC236}">
                <a16:creationId xmlns:a16="http://schemas.microsoft.com/office/drawing/2014/main" id="{C69823CF-5755-2A4E-8B56-517932D4C868}"/>
              </a:ext>
            </a:extLst>
          </p:cNvPr>
          <p:cNvSpPr txBox="1">
            <a:spLocks noChangeArrowheads="1"/>
          </p:cNvSpPr>
          <p:nvPr/>
        </p:nvSpPr>
        <p:spPr bwMode="auto">
          <a:xfrm>
            <a:off x="-3517" y="2329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I1.3</a:t>
            </a:r>
            <a:endParaRPr lang="en-US" altLang="en-US" b="1" dirty="0">
              <a:solidFill>
                <a:prstClr val="white"/>
              </a:solidFill>
            </a:endParaRPr>
          </a:p>
        </p:txBody>
      </p:sp>
    </p:spTree>
    <p:extLst>
      <p:ext uri="{BB962C8B-B14F-4D97-AF65-F5344CB8AC3E}">
        <p14:creationId xmlns:p14="http://schemas.microsoft.com/office/powerpoint/2010/main" val="59670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30444"/>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sz="2800" b="1" dirty="0"/>
              <a:t>Hypotenuse, Opposite and Adjacent</a:t>
            </a:r>
            <a:endParaRPr lang="en-US" altLang="en-US" sz="2800" b="1" dirty="0"/>
          </a:p>
        </p:txBody>
      </p:sp>
      <p:sp>
        <p:nvSpPr>
          <p:cNvPr id="7" name="Rectangle 6">
            <a:extLst>
              <a:ext uri="{FF2B5EF4-FFF2-40B4-BE49-F238E27FC236}">
                <a16:creationId xmlns:a16="http://schemas.microsoft.com/office/drawing/2014/main" id="{43FB3CC6-78B8-43CC-AF97-95F034634FA1}"/>
              </a:ext>
            </a:extLst>
          </p:cNvPr>
          <p:cNvSpPr/>
          <p:nvPr/>
        </p:nvSpPr>
        <p:spPr>
          <a:xfrm>
            <a:off x="2423592" y="1728594"/>
            <a:ext cx="9289723" cy="1138773"/>
          </a:xfrm>
          <a:prstGeom prst="rect">
            <a:avLst/>
          </a:prstGeom>
        </p:spPr>
        <p:txBody>
          <a:bodyPr wrap="none">
            <a:spAutoFit/>
          </a:bodyPr>
          <a:lstStyle/>
          <a:p>
            <a:r>
              <a:rPr lang="en-GB" sz="2400" dirty="0"/>
              <a:t>For each triangle, state which side is the hypotenuse, the adjacent </a:t>
            </a:r>
          </a:p>
          <a:p>
            <a:r>
              <a:rPr lang="en-GB" sz="2400" dirty="0"/>
              <a:t>and the opposite.</a:t>
            </a:r>
          </a:p>
          <a:p>
            <a:endParaRPr lang="en-GB" dirty="0"/>
          </a:p>
        </p:txBody>
      </p:sp>
      <p:pic>
        <p:nvPicPr>
          <p:cNvPr id="11" name="Picture 10">
            <a:extLst>
              <a:ext uri="{FF2B5EF4-FFF2-40B4-BE49-F238E27FC236}">
                <a16:creationId xmlns:a16="http://schemas.microsoft.com/office/drawing/2014/main" id="{4B906166-6894-496B-94C1-F1E0788DBE18}"/>
              </a:ext>
            </a:extLst>
          </p:cNvPr>
          <p:cNvPicPr>
            <a:picLocks noChangeAspect="1"/>
          </p:cNvPicPr>
          <p:nvPr/>
        </p:nvPicPr>
        <p:blipFill>
          <a:blip r:embed="rId2"/>
          <a:stretch>
            <a:fillRect/>
          </a:stretch>
        </p:blipFill>
        <p:spPr>
          <a:xfrm>
            <a:off x="2855640" y="2639484"/>
            <a:ext cx="9119027" cy="2448272"/>
          </a:xfrm>
          <a:prstGeom prst="rect">
            <a:avLst/>
          </a:prstGeom>
        </p:spPr>
      </p:pic>
      <p:sp>
        <p:nvSpPr>
          <p:cNvPr id="12" name="TextBox 11">
            <a:extLst>
              <a:ext uri="{FF2B5EF4-FFF2-40B4-BE49-F238E27FC236}">
                <a16:creationId xmlns:a16="http://schemas.microsoft.com/office/drawing/2014/main" id="{7C60C163-5603-4FCD-B5D1-2EAB1E9C8F78}"/>
              </a:ext>
            </a:extLst>
          </p:cNvPr>
          <p:cNvSpPr txBox="1"/>
          <p:nvPr/>
        </p:nvSpPr>
        <p:spPr>
          <a:xfrm>
            <a:off x="2721780" y="5328255"/>
            <a:ext cx="1512168" cy="461665"/>
          </a:xfrm>
          <a:prstGeom prst="rect">
            <a:avLst/>
          </a:prstGeom>
          <a:noFill/>
        </p:spPr>
        <p:txBody>
          <a:bodyPr wrap="square" rtlCol="0">
            <a:spAutoFit/>
          </a:bodyPr>
          <a:lstStyle/>
          <a:p>
            <a:r>
              <a:rPr lang="en-GB" sz="2400" b="1" dirty="0"/>
              <a:t>Solution</a:t>
            </a:r>
          </a:p>
        </p:txBody>
      </p:sp>
      <p:sp>
        <p:nvSpPr>
          <p:cNvPr id="3" name="TextBox 2">
            <a:extLst>
              <a:ext uri="{FF2B5EF4-FFF2-40B4-BE49-F238E27FC236}">
                <a16:creationId xmlns:a16="http://schemas.microsoft.com/office/drawing/2014/main" id="{F9A8D537-CBDC-49EA-BADA-18859B19B80C}"/>
              </a:ext>
            </a:extLst>
          </p:cNvPr>
          <p:cNvSpPr txBox="1"/>
          <p:nvPr/>
        </p:nvSpPr>
        <p:spPr>
          <a:xfrm>
            <a:off x="2445270" y="989422"/>
            <a:ext cx="1512168" cy="461665"/>
          </a:xfrm>
          <a:prstGeom prst="rect">
            <a:avLst/>
          </a:prstGeom>
          <a:noFill/>
        </p:spPr>
        <p:txBody>
          <a:bodyPr wrap="square" rtlCol="0">
            <a:spAutoFit/>
          </a:bodyPr>
          <a:lstStyle/>
          <a:p>
            <a:r>
              <a:rPr lang="en-GB" sz="2400" b="1" dirty="0"/>
              <a:t>Example</a:t>
            </a:r>
          </a:p>
        </p:txBody>
      </p:sp>
      <p:sp>
        <p:nvSpPr>
          <p:cNvPr id="15" name="Rectangle 14">
            <a:extLst>
              <a:ext uri="{FF2B5EF4-FFF2-40B4-BE49-F238E27FC236}">
                <a16:creationId xmlns:a16="http://schemas.microsoft.com/office/drawing/2014/main" id="{A4CEF7A5-624E-4614-B23E-2F97CE337CB3}"/>
              </a:ext>
            </a:extLst>
          </p:cNvPr>
          <p:cNvSpPr/>
          <p:nvPr/>
        </p:nvSpPr>
        <p:spPr>
          <a:xfrm>
            <a:off x="4586710" y="6213635"/>
            <a:ext cx="1778051" cy="461665"/>
          </a:xfrm>
          <a:prstGeom prst="rect">
            <a:avLst/>
          </a:prstGeom>
        </p:spPr>
        <p:txBody>
          <a:bodyPr wrap="none">
            <a:spAutoFit/>
          </a:bodyPr>
          <a:lstStyle/>
          <a:p>
            <a:r>
              <a:rPr lang="en-GB" sz="2400" dirty="0"/>
              <a:t>hypotenuse</a:t>
            </a:r>
          </a:p>
        </p:txBody>
      </p:sp>
      <p:sp>
        <p:nvSpPr>
          <p:cNvPr id="16" name="Rectangle 15">
            <a:extLst>
              <a:ext uri="{FF2B5EF4-FFF2-40B4-BE49-F238E27FC236}">
                <a16:creationId xmlns:a16="http://schemas.microsoft.com/office/drawing/2014/main" id="{0DFDBDB8-B0F9-463F-BC7B-3CDE33F3C731}"/>
              </a:ext>
            </a:extLst>
          </p:cNvPr>
          <p:cNvSpPr/>
          <p:nvPr/>
        </p:nvSpPr>
        <p:spPr>
          <a:xfrm>
            <a:off x="9517240" y="5749267"/>
            <a:ext cx="1350050" cy="461665"/>
          </a:xfrm>
          <a:prstGeom prst="rect">
            <a:avLst/>
          </a:prstGeom>
        </p:spPr>
        <p:txBody>
          <a:bodyPr wrap="none">
            <a:spAutoFit/>
          </a:bodyPr>
          <a:lstStyle/>
          <a:p>
            <a:r>
              <a:rPr lang="en-GB" sz="2400" dirty="0"/>
              <a:t>opposite</a:t>
            </a:r>
          </a:p>
        </p:txBody>
      </p:sp>
      <p:sp>
        <p:nvSpPr>
          <p:cNvPr id="17" name="Rectangle 16">
            <a:extLst>
              <a:ext uri="{FF2B5EF4-FFF2-40B4-BE49-F238E27FC236}">
                <a16:creationId xmlns:a16="http://schemas.microsoft.com/office/drawing/2014/main" id="{65FC8F0F-A7D2-4118-9056-D3EA1454F13A}"/>
              </a:ext>
            </a:extLst>
          </p:cNvPr>
          <p:cNvSpPr/>
          <p:nvPr/>
        </p:nvSpPr>
        <p:spPr>
          <a:xfrm>
            <a:off x="9517241" y="5362952"/>
            <a:ext cx="1350050" cy="461665"/>
          </a:xfrm>
          <a:prstGeom prst="rect">
            <a:avLst/>
          </a:prstGeom>
        </p:spPr>
        <p:txBody>
          <a:bodyPr wrap="none">
            <a:spAutoFit/>
          </a:bodyPr>
          <a:lstStyle/>
          <a:p>
            <a:r>
              <a:rPr lang="en-GB" sz="2400" dirty="0"/>
              <a:t>opposite</a:t>
            </a:r>
          </a:p>
        </p:txBody>
      </p:sp>
      <p:sp>
        <p:nvSpPr>
          <p:cNvPr id="18" name="Rectangle 17">
            <a:extLst>
              <a:ext uri="{FF2B5EF4-FFF2-40B4-BE49-F238E27FC236}">
                <a16:creationId xmlns:a16="http://schemas.microsoft.com/office/drawing/2014/main" id="{C5401B70-012F-47FC-8BAA-C660703F6A02}"/>
              </a:ext>
            </a:extLst>
          </p:cNvPr>
          <p:cNvSpPr/>
          <p:nvPr/>
        </p:nvSpPr>
        <p:spPr>
          <a:xfrm>
            <a:off x="9517240" y="6180259"/>
            <a:ext cx="1350050" cy="461665"/>
          </a:xfrm>
          <a:prstGeom prst="rect">
            <a:avLst/>
          </a:prstGeom>
        </p:spPr>
        <p:txBody>
          <a:bodyPr wrap="none">
            <a:spAutoFit/>
          </a:bodyPr>
          <a:lstStyle/>
          <a:p>
            <a:r>
              <a:rPr lang="en-GB" sz="2400" dirty="0"/>
              <a:t>opposite</a:t>
            </a:r>
          </a:p>
        </p:txBody>
      </p:sp>
      <p:sp>
        <p:nvSpPr>
          <p:cNvPr id="19" name="Rectangle 18">
            <a:extLst>
              <a:ext uri="{FF2B5EF4-FFF2-40B4-BE49-F238E27FC236}">
                <a16:creationId xmlns:a16="http://schemas.microsoft.com/office/drawing/2014/main" id="{3F33FF0E-83EA-463B-946B-923D5D08F098}"/>
              </a:ext>
            </a:extLst>
          </p:cNvPr>
          <p:cNvSpPr/>
          <p:nvPr/>
        </p:nvSpPr>
        <p:spPr>
          <a:xfrm>
            <a:off x="7236222" y="5349157"/>
            <a:ext cx="1350050" cy="461665"/>
          </a:xfrm>
          <a:prstGeom prst="rect">
            <a:avLst/>
          </a:prstGeom>
        </p:spPr>
        <p:txBody>
          <a:bodyPr wrap="none">
            <a:spAutoFit/>
          </a:bodyPr>
          <a:lstStyle/>
          <a:p>
            <a:r>
              <a:rPr lang="en-GB" sz="2400" dirty="0"/>
              <a:t>adjacent</a:t>
            </a:r>
          </a:p>
        </p:txBody>
      </p:sp>
      <p:sp>
        <p:nvSpPr>
          <p:cNvPr id="20" name="Rectangle 19">
            <a:extLst>
              <a:ext uri="{FF2B5EF4-FFF2-40B4-BE49-F238E27FC236}">
                <a16:creationId xmlns:a16="http://schemas.microsoft.com/office/drawing/2014/main" id="{3D8D03A7-1E00-456B-9D05-FA95EBAEC8D2}"/>
              </a:ext>
            </a:extLst>
          </p:cNvPr>
          <p:cNvSpPr/>
          <p:nvPr/>
        </p:nvSpPr>
        <p:spPr>
          <a:xfrm>
            <a:off x="7236222" y="5780149"/>
            <a:ext cx="1350050" cy="461665"/>
          </a:xfrm>
          <a:prstGeom prst="rect">
            <a:avLst/>
          </a:prstGeom>
        </p:spPr>
        <p:txBody>
          <a:bodyPr wrap="none">
            <a:spAutoFit/>
          </a:bodyPr>
          <a:lstStyle/>
          <a:p>
            <a:r>
              <a:rPr lang="en-GB" sz="2400" dirty="0"/>
              <a:t>adjacent</a:t>
            </a:r>
          </a:p>
        </p:txBody>
      </p:sp>
      <p:sp>
        <p:nvSpPr>
          <p:cNvPr id="21" name="Rectangle 20">
            <a:extLst>
              <a:ext uri="{FF2B5EF4-FFF2-40B4-BE49-F238E27FC236}">
                <a16:creationId xmlns:a16="http://schemas.microsoft.com/office/drawing/2014/main" id="{10570DC0-3590-4DC3-ABC7-A5B353B280CD}"/>
              </a:ext>
            </a:extLst>
          </p:cNvPr>
          <p:cNvSpPr/>
          <p:nvPr/>
        </p:nvSpPr>
        <p:spPr>
          <a:xfrm>
            <a:off x="7236222" y="6180259"/>
            <a:ext cx="1350050" cy="461665"/>
          </a:xfrm>
          <a:prstGeom prst="rect">
            <a:avLst/>
          </a:prstGeom>
        </p:spPr>
        <p:txBody>
          <a:bodyPr wrap="none">
            <a:spAutoFit/>
          </a:bodyPr>
          <a:lstStyle/>
          <a:p>
            <a:r>
              <a:rPr lang="en-GB" sz="2400" dirty="0"/>
              <a:t>adjacent</a:t>
            </a:r>
          </a:p>
        </p:txBody>
      </p:sp>
      <p:sp>
        <p:nvSpPr>
          <p:cNvPr id="22" name="TextBox 21">
            <a:extLst>
              <a:ext uri="{FF2B5EF4-FFF2-40B4-BE49-F238E27FC236}">
                <a16:creationId xmlns:a16="http://schemas.microsoft.com/office/drawing/2014/main" id="{6D471399-A4A8-4509-BEFD-9201B1969832}"/>
              </a:ext>
            </a:extLst>
          </p:cNvPr>
          <p:cNvSpPr txBox="1"/>
          <p:nvPr/>
        </p:nvSpPr>
        <p:spPr>
          <a:xfrm>
            <a:off x="6384032" y="5393046"/>
            <a:ext cx="736704"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KL</a:t>
            </a:r>
            <a:endParaRPr lang="en-GB" sz="24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03843D59-530D-421E-AF1B-B3D9E8C80D21}"/>
              </a:ext>
            </a:extLst>
          </p:cNvPr>
          <p:cNvSpPr txBox="1"/>
          <p:nvPr/>
        </p:nvSpPr>
        <p:spPr>
          <a:xfrm>
            <a:off x="8522835" y="5364755"/>
            <a:ext cx="720080"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JL</a:t>
            </a:r>
            <a:endParaRPr lang="en-GB" sz="2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3F448253-A0FA-440A-8689-C357043169DD}"/>
              </a:ext>
            </a:extLst>
          </p:cNvPr>
          <p:cNvSpPr txBox="1"/>
          <p:nvPr/>
        </p:nvSpPr>
        <p:spPr>
          <a:xfrm>
            <a:off x="8537730" y="6180258"/>
            <a:ext cx="714416"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QR</a:t>
            </a:r>
            <a:endParaRPr lang="en-GB" sz="24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9676633E-8F12-4647-B156-617BA2BEE658}"/>
              </a:ext>
            </a:extLst>
          </p:cNvPr>
          <p:cNvSpPr txBox="1"/>
          <p:nvPr/>
        </p:nvSpPr>
        <p:spPr>
          <a:xfrm>
            <a:off x="4261968" y="5381870"/>
            <a:ext cx="2427537" cy="461665"/>
          </a:xfrm>
          <a:prstGeom prst="rect">
            <a:avLst/>
          </a:prstGeom>
          <a:noFill/>
        </p:spPr>
        <p:txBody>
          <a:bodyPr wrap="square" rtlCol="0">
            <a:spAutoFit/>
          </a:bodyPr>
          <a:lstStyle/>
          <a:p>
            <a:r>
              <a:rPr lang="en-GB" sz="2400" dirty="0"/>
              <a:t>a) hypotenuse</a:t>
            </a:r>
          </a:p>
        </p:txBody>
      </p:sp>
      <p:sp>
        <p:nvSpPr>
          <p:cNvPr id="27" name="TextBox 26">
            <a:extLst>
              <a:ext uri="{FF2B5EF4-FFF2-40B4-BE49-F238E27FC236}">
                <a16:creationId xmlns:a16="http://schemas.microsoft.com/office/drawing/2014/main" id="{BCE2354A-5DAA-46F9-B6F6-7BEEACBB317E}"/>
              </a:ext>
            </a:extLst>
          </p:cNvPr>
          <p:cNvSpPr txBox="1"/>
          <p:nvPr/>
        </p:nvSpPr>
        <p:spPr>
          <a:xfrm>
            <a:off x="6357870" y="6241578"/>
            <a:ext cx="754362"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PQ</a:t>
            </a:r>
            <a:endParaRPr lang="en-GB" sz="24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8BCB7554-E241-40CD-8FC0-BABD4E1D9E5A}"/>
              </a:ext>
            </a:extLst>
          </p:cNvPr>
          <p:cNvSpPr txBox="1"/>
          <p:nvPr/>
        </p:nvSpPr>
        <p:spPr>
          <a:xfrm>
            <a:off x="8549179" y="5780149"/>
            <a:ext cx="720080"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MN</a:t>
            </a:r>
            <a:endParaRPr lang="en-GB" sz="2400"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81FD7628-DDAF-49DF-B5DD-86654920C69A}"/>
              </a:ext>
            </a:extLst>
          </p:cNvPr>
          <p:cNvSpPr txBox="1"/>
          <p:nvPr/>
        </p:nvSpPr>
        <p:spPr>
          <a:xfrm>
            <a:off x="10763920" y="5749267"/>
            <a:ext cx="714416"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NO</a:t>
            </a:r>
          </a:p>
        </p:txBody>
      </p:sp>
      <p:sp>
        <p:nvSpPr>
          <p:cNvPr id="31" name="TextBox 30">
            <a:extLst>
              <a:ext uri="{FF2B5EF4-FFF2-40B4-BE49-F238E27FC236}">
                <a16:creationId xmlns:a16="http://schemas.microsoft.com/office/drawing/2014/main" id="{FB385538-D7A5-4482-A0DB-1C02288B13B1}"/>
              </a:ext>
            </a:extLst>
          </p:cNvPr>
          <p:cNvSpPr txBox="1"/>
          <p:nvPr/>
        </p:nvSpPr>
        <p:spPr>
          <a:xfrm>
            <a:off x="10757895" y="6200081"/>
            <a:ext cx="714416"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PR</a:t>
            </a:r>
          </a:p>
        </p:txBody>
      </p:sp>
      <p:sp>
        <p:nvSpPr>
          <p:cNvPr id="32" name="TextBox 31">
            <a:extLst>
              <a:ext uri="{FF2B5EF4-FFF2-40B4-BE49-F238E27FC236}">
                <a16:creationId xmlns:a16="http://schemas.microsoft.com/office/drawing/2014/main" id="{7EA41E06-AD09-49E2-BCDB-CD8402129748}"/>
              </a:ext>
            </a:extLst>
          </p:cNvPr>
          <p:cNvSpPr txBox="1"/>
          <p:nvPr/>
        </p:nvSpPr>
        <p:spPr>
          <a:xfrm>
            <a:off x="10732381" y="5368053"/>
            <a:ext cx="714416"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JK</a:t>
            </a:r>
            <a:endParaRPr lang="en-GB" sz="2400" dirty="0">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B8257440-154E-4DC2-A4E9-FAE7B0744EFC}"/>
              </a:ext>
            </a:extLst>
          </p:cNvPr>
          <p:cNvSpPr txBox="1"/>
          <p:nvPr/>
        </p:nvSpPr>
        <p:spPr>
          <a:xfrm>
            <a:off x="6334835" y="5817312"/>
            <a:ext cx="754362" cy="461665"/>
          </a:xfrm>
          <a:prstGeom prst="rect">
            <a:avLst/>
          </a:prstGeom>
          <a:noFill/>
        </p:spPr>
        <p:txBody>
          <a:bodyPr wrap="square" rtlCol="0">
            <a:spAutoFit/>
          </a:bodyPr>
          <a:lstStyle/>
          <a:p>
            <a:r>
              <a:rPr lang="en-GB" sz="2400" dirty="0">
                <a:solidFill>
                  <a:srgbClr val="FF0000"/>
                </a:solidFill>
                <a:latin typeface="Times New Roman" panose="02020603050405020304" pitchFamily="18" charset="0"/>
                <a:cs typeface="Times New Roman" panose="02020603050405020304" pitchFamily="18" charset="0"/>
              </a:rPr>
              <a:t>MO</a:t>
            </a:r>
            <a:endParaRPr lang="en-GB"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38771E81-3896-4565-ADB3-39968E3B8471}"/>
              </a:ext>
            </a:extLst>
          </p:cNvPr>
          <p:cNvSpPr txBox="1"/>
          <p:nvPr/>
        </p:nvSpPr>
        <p:spPr>
          <a:xfrm>
            <a:off x="4233948" y="5789920"/>
            <a:ext cx="2687205" cy="461665"/>
          </a:xfrm>
          <a:prstGeom prst="rect">
            <a:avLst/>
          </a:prstGeom>
          <a:noFill/>
        </p:spPr>
        <p:txBody>
          <a:bodyPr wrap="square" rtlCol="0">
            <a:spAutoFit/>
          </a:bodyPr>
          <a:lstStyle/>
          <a:p>
            <a:r>
              <a:rPr lang="en-GB" sz="2400" dirty="0"/>
              <a:t>b) hypotenuse</a:t>
            </a:r>
          </a:p>
        </p:txBody>
      </p:sp>
      <p:sp>
        <p:nvSpPr>
          <p:cNvPr id="35" name="TextBox 34">
            <a:extLst>
              <a:ext uri="{FF2B5EF4-FFF2-40B4-BE49-F238E27FC236}">
                <a16:creationId xmlns:a16="http://schemas.microsoft.com/office/drawing/2014/main" id="{009405C2-A55F-4BB6-9441-FBBAB139ED39}"/>
              </a:ext>
            </a:extLst>
          </p:cNvPr>
          <p:cNvSpPr txBox="1"/>
          <p:nvPr/>
        </p:nvSpPr>
        <p:spPr>
          <a:xfrm>
            <a:off x="4257072" y="6220278"/>
            <a:ext cx="507193" cy="461665"/>
          </a:xfrm>
          <a:prstGeom prst="rect">
            <a:avLst/>
          </a:prstGeom>
          <a:noFill/>
        </p:spPr>
        <p:txBody>
          <a:bodyPr wrap="square" rtlCol="0">
            <a:spAutoFit/>
          </a:bodyPr>
          <a:lstStyle/>
          <a:p>
            <a:r>
              <a:rPr lang="en-GB" sz="2400" dirty="0"/>
              <a:t>c)</a:t>
            </a:r>
          </a:p>
        </p:txBody>
      </p:sp>
      <p:sp>
        <p:nvSpPr>
          <p:cNvPr id="34" name="TextBox 7">
            <a:extLst>
              <a:ext uri="{FF2B5EF4-FFF2-40B4-BE49-F238E27FC236}">
                <a16:creationId xmlns:a16="http://schemas.microsoft.com/office/drawing/2014/main" id="{92E7D7B3-7A87-A947-AB74-2B7F0ADB9327}"/>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I1.3</a:t>
            </a:r>
            <a:endParaRPr lang="en-US" altLang="en-US" b="1" dirty="0">
              <a:solidFill>
                <a:prstClr val="white"/>
              </a:solidFill>
            </a:endParaRPr>
          </a:p>
        </p:txBody>
      </p:sp>
    </p:spTree>
    <p:extLst>
      <p:ext uri="{BB962C8B-B14F-4D97-AF65-F5344CB8AC3E}">
        <p14:creationId xmlns:p14="http://schemas.microsoft.com/office/powerpoint/2010/main" val="309812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3" grpId="0"/>
      <p:bldP spid="15" grpId="0"/>
      <p:bldP spid="16" grpId="0"/>
      <p:bldP spid="17" grpId="0"/>
      <p:bldP spid="18" grpId="0"/>
      <p:bldP spid="19" grpId="0"/>
      <p:bldP spid="20" grpId="0"/>
      <p:bldP spid="21" grpId="0"/>
      <p:bldP spid="22" grpId="0"/>
      <p:bldP spid="23" grpId="0"/>
      <p:bldP spid="24" grpId="0"/>
      <p:bldP spid="25" grpId="0"/>
      <p:bldP spid="27" grpId="0"/>
      <p:bldP spid="29" grpId="0"/>
      <p:bldP spid="30" grpId="0"/>
      <p:bldP spid="31" grpId="0"/>
      <p:bldP spid="32" grpId="0"/>
      <p:bldP spid="26"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30444"/>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Sine, Cosine and Tangent</a:t>
            </a:r>
            <a:endParaRPr lang="en-US" altLang="en-US" sz="2800" b="1" dirty="0"/>
          </a:p>
        </p:txBody>
      </p:sp>
      <p:sp>
        <p:nvSpPr>
          <p:cNvPr id="5" name="Rectangle 4">
            <a:extLst>
              <a:ext uri="{FF2B5EF4-FFF2-40B4-BE49-F238E27FC236}">
                <a16:creationId xmlns:a16="http://schemas.microsoft.com/office/drawing/2014/main" id="{3716F4D6-954E-4775-9548-C4FB1321306C}"/>
              </a:ext>
            </a:extLst>
          </p:cNvPr>
          <p:cNvSpPr/>
          <p:nvPr/>
        </p:nvSpPr>
        <p:spPr>
          <a:xfrm>
            <a:off x="2351584" y="948342"/>
            <a:ext cx="6696744" cy="2123658"/>
          </a:xfrm>
          <a:prstGeom prst="rect">
            <a:avLst/>
          </a:prstGeom>
        </p:spPr>
        <p:txBody>
          <a:bodyPr wrap="square">
            <a:spAutoFit/>
          </a:bodyPr>
          <a:lstStyle/>
          <a:p>
            <a:r>
              <a:rPr lang="en-GB" sz="2400" dirty="0"/>
              <a:t>            </a:t>
            </a:r>
            <a:r>
              <a:rPr lang="en-GB" sz="2400" b="1" dirty="0"/>
              <a:t>Sine, Cosine and Tangent</a:t>
            </a:r>
          </a:p>
          <a:p>
            <a:endParaRPr lang="en-GB" dirty="0"/>
          </a:p>
          <a:p>
            <a:endParaRPr lang="en-GB" dirty="0"/>
          </a:p>
          <a:p>
            <a:endParaRPr lang="en-GB" dirty="0"/>
          </a:p>
          <a:p>
            <a:r>
              <a:rPr lang="en-GB" sz="2400" dirty="0"/>
              <a:t>For a right-angled triangle, the sine, cosine and</a:t>
            </a:r>
          </a:p>
          <a:p>
            <a:r>
              <a:rPr lang="en-GB" sz="2400" dirty="0"/>
              <a:t>tangent of the angle </a:t>
            </a:r>
            <a:r>
              <a:rPr lang="en-GB" sz="2400" i="1" dirty="0"/>
              <a:t>θ</a:t>
            </a:r>
            <a:r>
              <a:rPr lang="en-GB" sz="2400" dirty="0"/>
              <a:t> are defined as:</a:t>
            </a:r>
          </a:p>
        </p:txBody>
      </p:sp>
      <p:pic>
        <p:nvPicPr>
          <p:cNvPr id="8" name="Picture 7">
            <a:extLst>
              <a:ext uri="{FF2B5EF4-FFF2-40B4-BE49-F238E27FC236}">
                <a16:creationId xmlns:a16="http://schemas.microsoft.com/office/drawing/2014/main" id="{09465041-C62B-4BBC-BE2D-86FF4C441569}"/>
              </a:ext>
            </a:extLst>
          </p:cNvPr>
          <p:cNvPicPr>
            <a:picLocks noChangeAspect="1"/>
          </p:cNvPicPr>
          <p:nvPr/>
        </p:nvPicPr>
        <p:blipFill>
          <a:blip r:embed="rId2"/>
          <a:stretch>
            <a:fillRect/>
          </a:stretch>
        </p:blipFill>
        <p:spPr>
          <a:xfrm>
            <a:off x="9048328" y="896427"/>
            <a:ext cx="2760066" cy="2415057"/>
          </a:xfrm>
          <a:prstGeom prst="rect">
            <a:avLst/>
          </a:prstGeom>
        </p:spPr>
      </p:pic>
      <p:sp>
        <p:nvSpPr>
          <p:cNvPr id="11" name="Rectangle 10">
            <a:extLst>
              <a:ext uri="{FF2B5EF4-FFF2-40B4-BE49-F238E27FC236}">
                <a16:creationId xmlns:a16="http://schemas.microsoft.com/office/drawing/2014/main" id="{583B8532-C20D-477B-9EF9-6D2665832BCA}"/>
              </a:ext>
            </a:extLst>
          </p:cNvPr>
          <p:cNvSpPr/>
          <p:nvPr/>
        </p:nvSpPr>
        <p:spPr>
          <a:xfrm>
            <a:off x="2626780" y="5201825"/>
            <a:ext cx="8797811" cy="830997"/>
          </a:xfrm>
          <a:prstGeom prst="rect">
            <a:avLst/>
          </a:prstGeom>
        </p:spPr>
        <p:txBody>
          <a:bodyPr wrap="square">
            <a:spAutoFit/>
          </a:bodyPr>
          <a:lstStyle/>
          <a:p>
            <a:r>
              <a:rPr lang="en-GB" dirty="0"/>
              <a:t>NOTE: </a:t>
            </a:r>
            <a:r>
              <a:rPr lang="en-GB" sz="2400" dirty="0"/>
              <a:t>sin </a:t>
            </a:r>
            <a:r>
              <a:rPr lang="en-GB" sz="2400" i="1" dirty="0"/>
              <a:t>θ</a:t>
            </a:r>
            <a:r>
              <a:rPr lang="en-GB" sz="2400" dirty="0"/>
              <a:t> will always have the same value regardless of the size of the triangle.  (The same is true for cos </a:t>
            </a:r>
            <a:r>
              <a:rPr lang="en-GB" sz="2400" i="1" dirty="0"/>
              <a:t>θ</a:t>
            </a:r>
            <a:r>
              <a:rPr lang="en-GB" sz="2400" dirty="0"/>
              <a:t> and tan </a:t>
            </a:r>
            <a:r>
              <a:rPr lang="en-GB" sz="2400" i="1" dirty="0"/>
              <a:t>θ</a:t>
            </a:r>
            <a:r>
              <a:rPr lang="en-GB" sz="2400" dirty="0"/>
              <a:t>.)</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8C93F57-D41C-4A93-A7DF-16F60CF7E64A}"/>
                  </a:ext>
                </a:extLst>
              </p:cNvPr>
              <p:cNvSpPr txBox="1"/>
              <p:nvPr/>
            </p:nvSpPr>
            <p:spPr>
              <a:xfrm>
                <a:off x="2495600" y="3740077"/>
                <a:ext cx="2880320" cy="670889"/>
              </a:xfrm>
              <a:prstGeom prst="rect">
                <a:avLst/>
              </a:prstGeom>
              <a:noFill/>
            </p:spPr>
            <p:txBody>
              <a:bodyPr wrap="square" rtlCol="0">
                <a:spAutoFit/>
              </a:bodyPr>
              <a:lstStyle/>
              <a:p>
                <a:r>
                  <a:rPr lang="en-GB" sz="2400" dirty="0"/>
                  <a:t>sin </a:t>
                </a:r>
                <a:r>
                  <a:rPr lang="en-GB" sz="2400" i="1" dirty="0"/>
                  <a:t>θ</a:t>
                </a:r>
                <a:r>
                  <a:rPr lang="en-GB" sz="2400" dirty="0"/>
                  <a:t> =</a:t>
                </a:r>
                <a14:m>
                  <m:oMath xmlns:m="http://schemas.openxmlformats.org/officeDocument/2006/math">
                    <m:f>
                      <m:fPr>
                        <m:ctrlPr>
                          <a:rPr lang="en-GB" sz="2400" i="1" smtClean="0">
                            <a:latin typeface="Cambria Math" panose="02040503050406030204" pitchFamily="18" charset="0"/>
                          </a:rPr>
                        </m:ctrlPr>
                      </m:fPr>
                      <m:num>
                        <m:r>
                          <m:rPr>
                            <m:sty m:val="p"/>
                          </m:rPr>
                          <a:rPr lang="en-GB" sz="2400" b="0" i="0" smtClean="0">
                            <a:latin typeface="Cambria Math"/>
                          </a:rPr>
                          <m:t>O</m:t>
                        </m:r>
                        <m:r>
                          <m:rPr>
                            <m:sty m:val="p"/>
                          </m:rPr>
                          <a:rPr lang="en-GB" sz="2400" b="0" i="0" smtClean="0">
                            <a:latin typeface="Cambria Math" panose="02040503050406030204" pitchFamily="18" charset="0"/>
                          </a:rPr>
                          <m:t>pposite</m:t>
                        </m:r>
                      </m:num>
                      <m:den>
                        <m:r>
                          <m:rPr>
                            <m:sty m:val="p"/>
                          </m:rPr>
                          <a:rPr lang="en-GB" sz="2400" b="0" i="0" smtClean="0">
                            <a:latin typeface="Cambria Math"/>
                          </a:rPr>
                          <m:t>H</m:t>
                        </m:r>
                        <m:r>
                          <m:rPr>
                            <m:sty m:val="p"/>
                          </m:rPr>
                          <a:rPr lang="en-GB" sz="2400" b="0" i="0" smtClean="0">
                            <a:latin typeface="Cambria Math" panose="02040503050406030204" pitchFamily="18" charset="0"/>
                          </a:rPr>
                          <m:t>ypotenuse</m:t>
                        </m:r>
                      </m:den>
                    </m:f>
                  </m:oMath>
                </a14:m>
                <a:r>
                  <a:rPr lang="en-GB" sz="2400" dirty="0"/>
                  <a:t> </a:t>
                </a:r>
              </a:p>
            </p:txBody>
          </p:sp>
        </mc:Choice>
        <mc:Fallback xmlns="">
          <p:sp>
            <p:nvSpPr>
              <p:cNvPr id="2" name="TextBox 1">
                <a:extLst>
                  <a:ext uri="{FF2B5EF4-FFF2-40B4-BE49-F238E27FC236}">
                    <a16:creationId xmlns:a16="http://schemas.microsoft.com/office/drawing/2014/main" xmlns:a14="http://schemas.microsoft.com/office/drawing/2010/main" xmlns="" id="{18C93F57-D41C-4A93-A7DF-16F60CF7E64A}"/>
                  </a:ext>
                </a:extLst>
              </p:cNvPr>
              <p:cNvSpPr txBox="1">
                <a:spLocks noRot="1" noChangeAspect="1" noMove="1" noResize="1" noEditPoints="1" noAdjustHandles="1" noChangeArrowheads="1" noChangeShapeType="1" noTextEdit="1"/>
              </p:cNvSpPr>
              <p:nvPr/>
            </p:nvSpPr>
            <p:spPr>
              <a:xfrm>
                <a:off x="2495600" y="3740077"/>
                <a:ext cx="2880320" cy="670889"/>
              </a:xfrm>
              <a:prstGeom prst="rect">
                <a:avLst/>
              </a:prstGeom>
              <a:blipFill rotWithShape="1">
                <a:blip r:embed="rId3"/>
                <a:stretch>
                  <a:fillRect l="-3171" b="-18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924439A-6913-49EC-B4AA-0F93AD49C7CB}"/>
                  </a:ext>
                </a:extLst>
              </p:cNvPr>
              <p:cNvSpPr txBox="1"/>
              <p:nvPr/>
            </p:nvSpPr>
            <p:spPr>
              <a:xfrm>
                <a:off x="5539251" y="3777857"/>
                <a:ext cx="2736304" cy="675378"/>
              </a:xfrm>
              <a:prstGeom prst="rect">
                <a:avLst/>
              </a:prstGeom>
              <a:noFill/>
            </p:spPr>
            <p:txBody>
              <a:bodyPr wrap="square" rtlCol="0">
                <a:spAutoFit/>
              </a:bodyPr>
              <a:lstStyle/>
              <a:p>
                <a:r>
                  <a:rPr lang="en-GB" sz="2400" dirty="0"/>
                  <a:t>cos </a:t>
                </a:r>
                <a:r>
                  <a:rPr lang="en-GB" sz="2400" i="1" dirty="0"/>
                  <a:t>θ</a:t>
                </a:r>
                <a:r>
                  <a:rPr lang="en-GB" sz="2400" dirty="0"/>
                  <a:t> = </a:t>
                </a:r>
                <a14:m>
                  <m:oMath xmlns:m="http://schemas.openxmlformats.org/officeDocument/2006/math">
                    <m:f>
                      <m:fPr>
                        <m:ctrlPr>
                          <a:rPr lang="en-GB" sz="2400" i="1">
                            <a:latin typeface="Cambria Math" panose="02040503050406030204" pitchFamily="18" charset="0"/>
                          </a:rPr>
                        </m:ctrlPr>
                      </m:fPr>
                      <m:num>
                        <m:r>
                          <m:rPr>
                            <m:sty m:val="p"/>
                          </m:rPr>
                          <a:rPr lang="en-GB" sz="2400" b="0" i="0" smtClean="0">
                            <a:latin typeface="Cambria Math"/>
                          </a:rPr>
                          <m:t>A</m:t>
                        </m:r>
                        <m:r>
                          <m:rPr>
                            <m:sty m:val="p"/>
                          </m:rPr>
                          <a:rPr lang="en-GB" sz="2400" b="0" i="0" smtClean="0">
                            <a:latin typeface="Cambria Math" panose="02040503050406030204" pitchFamily="18" charset="0"/>
                          </a:rPr>
                          <m:t>djacent</m:t>
                        </m:r>
                      </m:num>
                      <m:den>
                        <m:r>
                          <m:rPr>
                            <m:sty m:val="p"/>
                          </m:rPr>
                          <a:rPr lang="en-GB" sz="2400" b="0" i="0" smtClean="0">
                            <a:latin typeface="Cambria Math"/>
                          </a:rPr>
                          <m:t>H</m:t>
                        </m:r>
                        <m:r>
                          <m:rPr>
                            <m:sty m:val="p"/>
                          </m:rPr>
                          <a:rPr lang="en-GB" sz="2400" i="0">
                            <a:latin typeface="Cambria Math" panose="02040503050406030204" pitchFamily="18" charset="0"/>
                          </a:rPr>
                          <m:t>ypotenuse</m:t>
                        </m:r>
                      </m:den>
                    </m:f>
                  </m:oMath>
                </a14:m>
                <a:endParaRPr lang="en-GB" sz="2400" dirty="0"/>
              </a:p>
            </p:txBody>
          </p:sp>
        </mc:Choice>
        <mc:Fallback xmlns="">
          <p:sp>
            <p:nvSpPr>
              <p:cNvPr id="3" name="TextBox 2">
                <a:extLst>
                  <a:ext uri="{FF2B5EF4-FFF2-40B4-BE49-F238E27FC236}">
                    <a16:creationId xmlns:a16="http://schemas.microsoft.com/office/drawing/2014/main" xmlns:a14="http://schemas.microsoft.com/office/drawing/2010/main" xmlns="" id="{E924439A-6913-49EC-B4AA-0F93AD49C7CB}"/>
                  </a:ext>
                </a:extLst>
              </p:cNvPr>
              <p:cNvSpPr txBox="1">
                <a:spLocks noRot="1" noChangeAspect="1" noMove="1" noResize="1" noEditPoints="1" noAdjustHandles="1" noChangeArrowheads="1" noChangeShapeType="1" noTextEdit="1"/>
              </p:cNvSpPr>
              <p:nvPr/>
            </p:nvSpPr>
            <p:spPr>
              <a:xfrm>
                <a:off x="5539251" y="3777857"/>
                <a:ext cx="2736304" cy="675378"/>
              </a:xfrm>
              <a:prstGeom prst="rect">
                <a:avLst/>
              </a:prstGeom>
              <a:blipFill rotWithShape="1">
                <a:blip r:embed="rId4"/>
                <a:stretch>
                  <a:fillRect l="-3563" b="-180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3C0D4B8-E02C-41B6-9472-05DE9CF61C8C}"/>
                  </a:ext>
                </a:extLst>
              </p:cNvPr>
              <p:cNvSpPr txBox="1"/>
              <p:nvPr/>
            </p:nvSpPr>
            <p:spPr>
              <a:xfrm>
                <a:off x="8688288" y="3739500"/>
                <a:ext cx="2616049" cy="671466"/>
              </a:xfrm>
              <a:prstGeom prst="rect">
                <a:avLst/>
              </a:prstGeom>
              <a:noFill/>
            </p:spPr>
            <p:txBody>
              <a:bodyPr wrap="square" rtlCol="0">
                <a:spAutoFit/>
              </a:bodyPr>
              <a:lstStyle/>
              <a:p>
                <a:r>
                  <a:rPr lang="en-GB" sz="2400" dirty="0"/>
                  <a:t>tan </a:t>
                </a:r>
                <a:r>
                  <a:rPr lang="en-GB" sz="2400" i="1" dirty="0"/>
                  <a:t>θ</a:t>
                </a:r>
                <a:r>
                  <a:rPr lang="en-GB" sz="2400" dirty="0"/>
                  <a:t> = </a:t>
                </a:r>
                <a14:m>
                  <m:oMath xmlns:m="http://schemas.openxmlformats.org/officeDocument/2006/math">
                    <m:f>
                      <m:fPr>
                        <m:ctrlPr>
                          <a:rPr lang="en-GB" sz="2400" i="1">
                            <a:latin typeface="Cambria Math" panose="02040503050406030204" pitchFamily="18" charset="0"/>
                          </a:rPr>
                        </m:ctrlPr>
                      </m:fPr>
                      <m:num>
                        <m:r>
                          <m:rPr>
                            <m:sty m:val="p"/>
                          </m:rPr>
                          <a:rPr lang="en-GB" sz="2400" b="0" i="0" smtClean="0">
                            <a:latin typeface="Cambria Math"/>
                          </a:rPr>
                          <m:t>O</m:t>
                        </m:r>
                        <m:r>
                          <m:rPr>
                            <m:sty m:val="p"/>
                          </m:rPr>
                          <a:rPr lang="en-GB" sz="2400" b="0" i="0" smtClean="0">
                            <a:latin typeface="Cambria Math" panose="02040503050406030204" pitchFamily="18" charset="0"/>
                          </a:rPr>
                          <m:t>pposite</m:t>
                        </m:r>
                      </m:num>
                      <m:den>
                        <m:r>
                          <m:rPr>
                            <m:sty m:val="p"/>
                          </m:rPr>
                          <a:rPr lang="en-GB" sz="2400" b="0" i="0" smtClean="0">
                            <a:latin typeface="Cambria Math"/>
                          </a:rPr>
                          <m:t>A</m:t>
                        </m:r>
                        <m:r>
                          <m:rPr>
                            <m:sty m:val="p"/>
                          </m:rPr>
                          <a:rPr lang="en-GB" sz="2400" b="0" i="0" smtClean="0">
                            <a:latin typeface="Cambria Math" panose="02040503050406030204" pitchFamily="18" charset="0"/>
                          </a:rPr>
                          <m:t>djacent</m:t>
                        </m:r>
                      </m:den>
                    </m:f>
                  </m:oMath>
                </a14:m>
                <a:endParaRPr lang="en-GB" sz="2400" dirty="0"/>
              </a:p>
            </p:txBody>
          </p:sp>
        </mc:Choice>
        <mc:Fallback xmlns="">
          <p:sp>
            <p:nvSpPr>
              <p:cNvPr id="4" name="TextBox 3">
                <a:extLst>
                  <a:ext uri="{FF2B5EF4-FFF2-40B4-BE49-F238E27FC236}">
                    <a16:creationId xmlns:a16="http://schemas.microsoft.com/office/drawing/2014/main" xmlns:a14="http://schemas.microsoft.com/office/drawing/2010/main" xmlns="" id="{43C0D4B8-E02C-41B6-9472-05DE9CF61C8C}"/>
                  </a:ext>
                </a:extLst>
              </p:cNvPr>
              <p:cNvSpPr txBox="1">
                <a:spLocks noRot="1" noChangeAspect="1" noMove="1" noResize="1" noEditPoints="1" noAdjustHandles="1" noChangeArrowheads="1" noChangeShapeType="1" noTextEdit="1"/>
              </p:cNvSpPr>
              <p:nvPr/>
            </p:nvSpPr>
            <p:spPr>
              <a:xfrm>
                <a:off x="8688288" y="3739500"/>
                <a:ext cx="2616049" cy="671466"/>
              </a:xfrm>
              <a:prstGeom prst="rect">
                <a:avLst/>
              </a:prstGeom>
              <a:blipFill rotWithShape="1">
                <a:blip r:embed="rId5"/>
                <a:stretch>
                  <a:fillRect l="-3497" b="-901"/>
                </a:stretch>
              </a:blipFill>
            </p:spPr>
            <p:txBody>
              <a:bodyPr/>
              <a:lstStyle/>
              <a:p>
                <a:r>
                  <a:rPr lang="en-GB">
                    <a:noFill/>
                  </a:rPr>
                  <a:t> </a:t>
                </a:r>
              </a:p>
            </p:txBody>
          </p:sp>
        </mc:Fallback>
      </mc:AlternateContent>
      <p:sp>
        <p:nvSpPr>
          <p:cNvPr id="12" name="TextBox 7">
            <a:extLst>
              <a:ext uri="{FF2B5EF4-FFF2-40B4-BE49-F238E27FC236}">
                <a16:creationId xmlns:a16="http://schemas.microsoft.com/office/drawing/2014/main" id="{AD357D28-95E6-FF4A-BFC1-0AADEB994776}"/>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I1.3</a:t>
            </a:r>
            <a:endParaRPr lang="en-US" altLang="en-US" b="1" dirty="0">
              <a:solidFill>
                <a:prstClr val="white"/>
              </a:solidFill>
            </a:endParaRPr>
          </a:p>
        </p:txBody>
      </p:sp>
    </p:spTree>
    <p:extLst>
      <p:ext uri="{BB962C8B-B14F-4D97-AF65-F5344CB8AC3E}">
        <p14:creationId xmlns:p14="http://schemas.microsoft.com/office/powerpoint/2010/main" val="330512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351584" y="1005267"/>
            <a:ext cx="7632848" cy="180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b="1" dirty="0"/>
              <a:t>Example</a:t>
            </a:r>
            <a:r>
              <a:rPr lang="en-GB" sz="2400" dirty="0"/>
              <a:t> </a:t>
            </a:r>
          </a:p>
          <a:p>
            <a:pPr>
              <a:spcAft>
                <a:spcPts val="600"/>
              </a:spcAft>
            </a:pPr>
            <a:r>
              <a:rPr lang="en-GB" sz="2400" dirty="0"/>
              <a:t>Write down the values of  sin </a:t>
            </a:r>
            <a:r>
              <a:rPr lang="en-GB" sz="2400" i="1" dirty="0" err="1"/>
              <a:t>θ</a:t>
            </a:r>
            <a:r>
              <a:rPr lang="en-GB" sz="2400" dirty="0"/>
              <a:t> , cos </a:t>
            </a:r>
            <a:r>
              <a:rPr lang="en-GB" sz="2400" i="1" dirty="0"/>
              <a:t>θ </a:t>
            </a:r>
            <a:r>
              <a:rPr lang="en-GB" sz="2400" dirty="0"/>
              <a:t> and  tan </a:t>
            </a:r>
            <a:r>
              <a:rPr lang="en-GB" sz="2400" i="1" dirty="0"/>
              <a:t>θ</a:t>
            </a:r>
            <a:r>
              <a:rPr lang="en-GB" sz="2400" dirty="0"/>
              <a:t> </a:t>
            </a:r>
          </a:p>
          <a:p>
            <a:pPr>
              <a:spcAft>
                <a:spcPts val="600"/>
              </a:spcAft>
            </a:pPr>
            <a:r>
              <a:rPr lang="en-GB" sz="2400" dirty="0"/>
              <a:t>for the triangle shown.  Then use a calculator to </a:t>
            </a:r>
          </a:p>
          <a:p>
            <a:pPr>
              <a:spcAft>
                <a:spcPts val="600"/>
              </a:spcAft>
            </a:pPr>
            <a:r>
              <a:rPr lang="en-GB" sz="2400" dirty="0"/>
              <a:t>find the angle in each case.</a:t>
            </a:r>
          </a:p>
        </p:txBody>
      </p:sp>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30444"/>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Sine, Cosine and Tangent</a:t>
            </a:r>
            <a:endParaRPr lang="en-US" altLang="en-US" sz="2800" b="1" dirty="0"/>
          </a:p>
        </p:txBody>
      </p:sp>
      <p:sp>
        <p:nvSpPr>
          <p:cNvPr id="6" name="Rectangle 5">
            <a:extLst>
              <a:ext uri="{FF2B5EF4-FFF2-40B4-BE49-F238E27FC236}">
                <a16:creationId xmlns:a16="http://schemas.microsoft.com/office/drawing/2014/main" id="{89881588-62F9-4393-9996-EA8E22032AAA}"/>
              </a:ext>
            </a:extLst>
          </p:cNvPr>
          <p:cNvSpPr/>
          <p:nvPr/>
        </p:nvSpPr>
        <p:spPr>
          <a:xfrm>
            <a:off x="2320571" y="3316922"/>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597FA00-1470-40E3-9319-2D1A59B07D1D}"/>
                  </a:ext>
                </a:extLst>
              </p:cNvPr>
              <p:cNvSpPr txBox="1"/>
              <p:nvPr/>
            </p:nvSpPr>
            <p:spPr>
              <a:xfrm>
                <a:off x="2365220" y="3717032"/>
                <a:ext cx="2654339" cy="1872629"/>
              </a:xfrm>
              <a:prstGeom prst="rect">
                <a:avLst/>
              </a:prstGeom>
              <a:noFill/>
            </p:spPr>
            <p:txBody>
              <a:bodyPr wrap="square" rtlCol="0">
                <a:spAutoFit/>
              </a:bodyPr>
              <a:lstStyle/>
              <a:p>
                <a:pPr>
                  <a:spcAft>
                    <a:spcPts val="1200"/>
                  </a:spcAft>
                </a:pPr>
                <a:r>
                  <a:rPr lang="en-GB" sz="2400" dirty="0">
                    <a:solidFill>
                      <a:srgbClr val="FF0000"/>
                    </a:solidFill>
                  </a:rPr>
                  <a:t>sin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𝑂𝑝𝑝𝑜𝑠𝑖𝑡𝑒</m:t>
                        </m:r>
                      </m:num>
                      <m:den>
                        <m:r>
                          <a:rPr lang="en-GB" sz="2400" i="1">
                            <a:solidFill>
                              <a:srgbClr val="FF0000"/>
                            </a:solidFill>
                            <a:latin typeface="Cambria Math" panose="02040503050406030204" pitchFamily="18" charset="0"/>
                          </a:rPr>
                          <m:t>𝐻𝑦𝑝𝑜𝑡𝑒𝑛𝑢𝑠𝑒</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8</m:t>
                        </m:r>
                      </m:num>
                      <m:den>
                        <m:r>
                          <a:rPr lang="en-GB" sz="2400" i="1">
                            <a:solidFill>
                              <a:srgbClr val="FF0000"/>
                            </a:solidFill>
                            <a:latin typeface="Cambria Math" panose="02040503050406030204" pitchFamily="18" charset="0"/>
                          </a:rPr>
                          <m:t>10</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r>
                      <a:rPr lang="en-GB" sz="2400" i="1">
                        <a:solidFill>
                          <a:srgbClr val="FF0000"/>
                        </a:solidFill>
                        <a:latin typeface="Cambria Math" panose="02040503050406030204" pitchFamily="18" charset="0"/>
                      </a:rPr>
                      <m:t> 0.8</m:t>
                    </m:r>
                  </m:oMath>
                </a14:m>
                <a:endParaRPr lang="en-GB" sz="2400" dirty="0"/>
              </a:p>
            </p:txBody>
          </p:sp>
        </mc:Choice>
        <mc:Fallback xmlns="">
          <p:sp>
            <p:nvSpPr>
              <p:cNvPr id="8" name="TextBox 7">
                <a:extLst>
                  <a:ext uri="{FF2B5EF4-FFF2-40B4-BE49-F238E27FC236}">
                    <a16:creationId xmlns:a16="http://schemas.microsoft.com/office/drawing/2014/main" id="{2597FA00-1470-40E3-9319-2D1A59B07D1D}"/>
                  </a:ext>
                </a:extLst>
              </p:cNvPr>
              <p:cNvSpPr txBox="1">
                <a:spLocks noRot="1" noChangeAspect="1" noMove="1" noResize="1" noEditPoints="1" noAdjustHandles="1" noChangeArrowheads="1" noChangeShapeType="1" noTextEdit="1"/>
              </p:cNvSpPr>
              <p:nvPr/>
            </p:nvSpPr>
            <p:spPr>
              <a:xfrm>
                <a:off x="2365220" y="3717032"/>
                <a:ext cx="2654339" cy="1872629"/>
              </a:xfrm>
              <a:prstGeom prst="rect">
                <a:avLst/>
              </a:prstGeom>
              <a:blipFill>
                <a:blip r:embed="rId3"/>
                <a:stretch>
                  <a:fillRect l="-3333" b="-54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9F599C7-D05D-4469-89AC-34D4E036CECE}"/>
                  </a:ext>
                </a:extLst>
              </p:cNvPr>
              <p:cNvSpPr txBox="1"/>
              <p:nvPr/>
            </p:nvSpPr>
            <p:spPr>
              <a:xfrm>
                <a:off x="5359743" y="3718407"/>
                <a:ext cx="2643399" cy="1872629"/>
              </a:xfrm>
              <a:prstGeom prst="rect">
                <a:avLst/>
              </a:prstGeom>
              <a:noFill/>
            </p:spPr>
            <p:txBody>
              <a:bodyPr wrap="square" rtlCol="0">
                <a:spAutoFit/>
              </a:bodyPr>
              <a:lstStyle/>
              <a:p>
                <a:pPr>
                  <a:spcAft>
                    <a:spcPts val="1200"/>
                  </a:spcAft>
                </a:pPr>
                <a:r>
                  <a:rPr lang="en-GB" sz="2400" dirty="0">
                    <a:solidFill>
                      <a:srgbClr val="FF0000"/>
                    </a:solidFill>
                  </a:rPr>
                  <a:t>cos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𝐴𝑑𝑗𝑎𝑐𝑒𝑛𝑡</m:t>
                        </m:r>
                      </m:num>
                      <m:den>
                        <m:r>
                          <a:rPr lang="en-GB" sz="2400" i="1">
                            <a:solidFill>
                              <a:srgbClr val="FF0000"/>
                            </a:solidFill>
                            <a:latin typeface="Cambria Math" panose="02040503050406030204" pitchFamily="18" charset="0"/>
                          </a:rPr>
                          <m:t>𝐻𝑦𝑝𝑜𝑡𝑒𝑛𝑢𝑠𝑒</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6</m:t>
                        </m:r>
                      </m:num>
                      <m:den>
                        <m:r>
                          <a:rPr lang="en-GB" sz="2400" i="1">
                            <a:solidFill>
                              <a:srgbClr val="FF0000"/>
                            </a:solidFill>
                            <a:latin typeface="Cambria Math" panose="02040503050406030204" pitchFamily="18" charset="0"/>
                          </a:rPr>
                          <m:t>10</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r>
                      <a:rPr lang="en-GB" sz="2400" i="1">
                        <a:solidFill>
                          <a:srgbClr val="FF0000"/>
                        </a:solidFill>
                        <a:latin typeface="Cambria Math" panose="02040503050406030204" pitchFamily="18" charset="0"/>
                      </a:rPr>
                      <m:t> 0.6</m:t>
                    </m:r>
                  </m:oMath>
                </a14:m>
                <a:endParaRPr lang="en-GB" sz="2400" dirty="0">
                  <a:solidFill>
                    <a:srgbClr val="FF0000"/>
                  </a:solidFill>
                </a:endParaRPr>
              </a:p>
            </p:txBody>
          </p:sp>
        </mc:Choice>
        <mc:Fallback xmlns="">
          <p:sp>
            <p:nvSpPr>
              <p:cNvPr id="13" name="TextBox 12">
                <a:extLst>
                  <a:ext uri="{FF2B5EF4-FFF2-40B4-BE49-F238E27FC236}">
                    <a16:creationId xmlns:a16="http://schemas.microsoft.com/office/drawing/2014/main" id="{B9F599C7-D05D-4469-89AC-34D4E036CECE}"/>
                  </a:ext>
                </a:extLst>
              </p:cNvPr>
              <p:cNvSpPr txBox="1">
                <a:spLocks noRot="1" noChangeAspect="1" noMove="1" noResize="1" noEditPoints="1" noAdjustHandles="1" noChangeArrowheads="1" noChangeShapeType="1" noTextEdit="1"/>
              </p:cNvSpPr>
              <p:nvPr/>
            </p:nvSpPr>
            <p:spPr>
              <a:xfrm>
                <a:off x="5359743" y="3718407"/>
                <a:ext cx="2643399" cy="1872629"/>
              </a:xfrm>
              <a:prstGeom prst="rect">
                <a:avLst/>
              </a:prstGeom>
              <a:blipFill>
                <a:blip r:embed="rId4"/>
                <a:stretch>
                  <a:fillRect l="-3349" b="-60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CE6063C-0C08-4B14-9119-2A6519C05398}"/>
                  </a:ext>
                </a:extLst>
              </p:cNvPr>
              <p:cNvSpPr txBox="1"/>
              <p:nvPr/>
            </p:nvSpPr>
            <p:spPr>
              <a:xfrm>
                <a:off x="8256240" y="3622570"/>
                <a:ext cx="2643399" cy="2026517"/>
              </a:xfrm>
              <a:prstGeom prst="rect">
                <a:avLst/>
              </a:prstGeom>
              <a:noFill/>
            </p:spPr>
            <p:txBody>
              <a:bodyPr wrap="square" rtlCol="0">
                <a:spAutoFit/>
              </a:bodyPr>
              <a:lstStyle/>
              <a:p>
                <a:pPr>
                  <a:spcAft>
                    <a:spcPts val="1200"/>
                  </a:spcAft>
                </a:pPr>
                <a:r>
                  <a:rPr lang="en-GB" sz="2400" dirty="0">
                    <a:solidFill>
                      <a:srgbClr val="FF0000"/>
                    </a:solidFill>
                  </a:rPr>
                  <a:t>tan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𝑂𝑝𝑝𝑜𝑠𝑖𝑡𝑒</m:t>
                        </m:r>
                      </m:num>
                      <m:den>
                        <m:r>
                          <a:rPr lang="en-GB" sz="2400" i="1">
                            <a:solidFill>
                              <a:srgbClr val="FF0000"/>
                            </a:solidFill>
                            <a:latin typeface="Cambria Math" panose="02040503050406030204" pitchFamily="18" charset="0"/>
                          </a:rPr>
                          <m:t>𝐴𝑑𝑗𝑎𝑐𝑒𝑛𝑡</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8</m:t>
                        </m:r>
                      </m:num>
                      <m:den>
                        <m:r>
                          <a:rPr lang="en-GB" sz="2400" i="1">
                            <a:solidFill>
                              <a:srgbClr val="FF0000"/>
                            </a:solidFill>
                            <a:latin typeface="Cambria Math" panose="02040503050406030204" pitchFamily="18" charset="0"/>
                          </a:rPr>
                          <m:t>6</m:t>
                        </m:r>
                      </m:den>
                    </m:f>
                  </m:oMath>
                </a14:m>
                <a:endParaRPr lang="en-GB" sz="2400" dirty="0">
                  <a:solidFill>
                    <a:srgbClr val="FF0000"/>
                  </a:solidFill>
                </a:endParaRPr>
              </a:p>
              <a:p>
                <a:pPr>
                  <a:spcAft>
                    <a:spcPts val="1200"/>
                  </a:spcAft>
                </a:pPr>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4</m:t>
                        </m:r>
                      </m:num>
                      <m:den>
                        <m:r>
                          <a:rPr lang="en-GB" sz="2400" i="1">
                            <a:solidFill>
                              <a:srgbClr val="FF0000"/>
                            </a:solidFill>
                            <a:latin typeface="Cambria Math" panose="02040503050406030204" pitchFamily="18" charset="0"/>
                          </a:rPr>
                          <m:t>3</m:t>
                        </m:r>
                      </m:den>
                    </m:f>
                  </m:oMath>
                </a14:m>
                <a:endParaRPr lang="en-GB" sz="2400" dirty="0">
                  <a:solidFill>
                    <a:srgbClr val="FF0000"/>
                  </a:solidFill>
                </a:endParaRPr>
              </a:p>
            </p:txBody>
          </p:sp>
        </mc:Choice>
        <mc:Fallback xmlns="">
          <p:sp>
            <p:nvSpPr>
              <p:cNvPr id="14" name="TextBox 13">
                <a:extLst>
                  <a:ext uri="{FF2B5EF4-FFF2-40B4-BE49-F238E27FC236}">
                    <a16:creationId xmlns:a16="http://schemas.microsoft.com/office/drawing/2014/main" id="{ACE6063C-0C08-4B14-9119-2A6519C05398}"/>
                  </a:ext>
                </a:extLst>
              </p:cNvPr>
              <p:cNvSpPr txBox="1">
                <a:spLocks noRot="1" noChangeAspect="1" noMove="1" noResize="1" noEditPoints="1" noAdjustHandles="1" noChangeArrowheads="1" noChangeShapeType="1" noTextEdit="1"/>
              </p:cNvSpPr>
              <p:nvPr/>
            </p:nvSpPr>
            <p:spPr>
              <a:xfrm>
                <a:off x="8256240" y="3622570"/>
                <a:ext cx="2643399" cy="2026517"/>
              </a:xfrm>
              <a:prstGeom prst="rect">
                <a:avLst/>
              </a:prstGeom>
              <a:blipFill>
                <a:blip r:embed="rId5"/>
                <a:stretch>
                  <a:fillRect l="-3349" b="-1242"/>
                </a:stretch>
              </a:blipFill>
            </p:spPr>
            <p:txBody>
              <a:bodyPr/>
              <a:lstStyle/>
              <a:p>
                <a:r>
                  <a:rPr lang="en-US">
                    <a:noFill/>
                  </a:rPr>
                  <a:t> </a:t>
                </a:r>
              </a:p>
            </p:txBody>
          </p:sp>
        </mc:Fallback>
      </mc:AlternateContent>
      <p:sp>
        <p:nvSpPr>
          <p:cNvPr id="11" name="TextBox 7">
            <a:extLst>
              <a:ext uri="{FF2B5EF4-FFF2-40B4-BE49-F238E27FC236}">
                <a16:creationId xmlns:a16="http://schemas.microsoft.com/office/drawing/2014/main" id="{E4940224-02F8-694F-96BA-565E5C72DC71}"/>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I1.3</a:t>
            </a:r>
            <a:endParaRPr lang="en-US" altLang="en-US" b="1" dirty="0">
              <a:solidFill>
                <a:prstClr val="white"/>
              </a:solidFill>
            </a:endParaRP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1636" y="726439"/>
            <a:ext cx="2806199" cy="2702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1208568" y="2708920"/>
            <a:ext cx="324128" cy="400110"/>
          </a:xfrm>
          <a:prstGeom prst="rect">
            <a:avLst/>
          </a:prstGeom>
        </p:spPr>
        <p:txBody>
          <a:bodyPr wrap="none">
            <a:spAutoFit/>
          </a:bodyPr>
          <a:lstStyle/>
          <a:p>
            <a:r>
              <a:rPr lang="en-GB" i="1" dirty="0"/>
              <a:t>θ</a:t>
            </a:r>
            <a:endParaRPr lang="en-GB" dirty="0"/>
          </a:p>
        </p:txBody>
      </p:sp>
    </p:spTree>
    <p:extLst>
      <p:ext uri="{BB962C8B-B14F-4D97-AF65-F5344CB8AC3E}">
        <p14:creationId xmlns:p14="http://schemas.microsoft.com/office/powerpoint/2010/main" val="165523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327972" y="1180490"/>
            <a:ext cx="98640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1. For each triangle, find sin </a:t>
            </a:r>
            <a:r>
              <a:rPr lang="en-GB" sz="2400" i="1" dirty="0"/>
              <a:t>θ</a:t>
            </a:r>
            <a:r>
              <a:rPr lang="en-GB" sz="2400" dirty="0"/>
              <a:t>, cos </a:t>
            </a:r>
            <a:r>
              <a:rPr lang="en-GB" sz="2400" i="1" dirty="0"/>
              <a:t>θ</a:t>
            </a:r>
            <a:r>
              <a:rPr lang="en-GB" sz="2400" dirty="0"/>
              <a:t> and tan </a:t>
            </a:r>
            <a:r>
              <a:rPr lang="en-GB" sz="2400" i="1" dirty="0"/>
              <a:t>θ</a:t>
            </a:r>
            <a:r>
              <a:rPr lang="en-GB" sz="2400" dirty="0"/>
              <a:t>  to two decimal places.</a:t>
            </a:r>
          </a:p>
        </p:txBody>
      </p:sp>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30444"/>
            <a:ext cx="99399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GB" altLang="en-US" sz="2800" b="1" dirty="0"/>
              <a:t>Section </a:t>
            </a:r>
            <a:r>
              <a:rPr lang="en-GB" altLang="en-US" sz="2800" b="1" dirty="0" smtClean="0"/>
              <a:t>I1.3: </a:t>
            </a:r>
            <a:r>
              <a:rPr lang="en-GB" altLang="en-US" sz="2800" b="1" dirty="0"/>
              <a:t>Fitness Check</a:t>
            </a:r>
            <a:endParaRPr lang="en-US" altLang="en-US" sz="2800" b="1" dirty="0"/>
          </a:p>
        </p:txBody>
      </p:sp>
      <p:pic>
        <p:nvPicPr>
          <p:cNvPr id="3" name="Picture 2">
            <a:extLst>
              <a:ext uri="{FF2B5EF4-FFF2-40B4-BE49-F238E27FC236}">
                <a16:creationId xmlns:a16="http://schemas.microsoft.com/office/drawing/2014/main" id="{0BB45C3E-FF3F-47F3-A3D8-E544FBA1C52E}"/>
              </a:ext>
            </a:extLst>
          </p:cNvPr>
          <p:cNvPicPr>
            <a:picLocks noChangeAspect="1"/>
          </p:cNvPicPr>
          <p:nvPr/>
        </p:nvPicPr>
        <p:blipFill>
          <a:blip r:embed="rId2"/>
          <a:stretch>
            <a:fillRect/>
          </a:stretch>
        </p:blipFill>
        <p:spPr>
          <a:xfrm>
            <a:off x="2349216" y="1708065"/>
            <a:ext cx="6916457" cy="2430236"/>
          </a:xfrm>
          <a:prstGeom prst="rect">
            <a:avLst/>
          </a:prstGeom>
        </p:spPr>
      </p:pic>
      <p:sp>
        <p:nvSpPr>
          <p:cNvPr id="4" name="TextBox 3">
            <a:extLst>
              <a:ext uri="{FF2B5EF4-FFF2-40B4-BE49-F238E27FC236}">
                <a16:creationId xmlns:a16="http://schemas.microsoft.com/office/drawing/2014/main" id="{D7A7F984-C74E-489A-AFE8-8F9F13C4FD6C}"/>
              </a:ext>
            </a:extLst>
          </p:cNvPr>
          <p:cNvSpPr txBox="1"/>
          <p:nvPr/>
        </p:nvSpPr>
        <p:spPr>
          <a:xfrm>
            <a:off x="9409292" y="1898556"/>
            <a:ext cx="3399283" cy="1877437"/>
          </a:xfrm>
          <a:prstGeom prst="rect">
            <a:avLst/>
          </a:prstGeom>
          <a:noFill/>
        </p:spPr>
        <p:txBody>
          <a:bodyPr wrap="square" rtlCol="0">
            <a:spAutoFit/>
          </a:bodyPr>
          <a:lstStyle/>
          <a:p>
            <a:r>
              <a:rPr lang="en-GB" sz="2400" b="1" dirty="0"/>
              <a:t>Answers</a:t>
            </a:r>
          </a:p>
          <a:p>
            <a:pPr>
              <a:spcAft>
                <a:spcPts val="1200"/>
              </a:spcAft>
            </a:pPr>
            <a:r>
              <a:rPr lang="en-GB" dirty="0">
                <a:solidFill>
                  <a:srgbClr val="FF0000"/>
                </a:solidFill>
              </a:rPr>
              <a:t>(</a:t>
            </a:r>
            <a:r>
              <a:rPr lang="en-GB" sz="2400" dirty="0">
                <a:solidFill>
                  <a:srgbClr val="FF0000"/>
                </a:solidFill>
              </a:rPr>
              <a:t>a) 0.80, 0.60, 1.33</a:t>
            </a:r>
          </a:p>
          <a:p>
            <a:pPr>
              <a:spcAft>
                <a:spcPts val="1200"/>
              </a:spcAft>
            </a:pPr>
            <a:r>
              <a:rPr lang="en-GB" sz="2400" dirty="0">
                <a:solidFill>
                  <a:srgbClr val="FF0000"/>
                </a:solidFill>
              </a:rPr>
              <a:t>(b) 0.96, 0.28, 3.43</a:t>
            </a:r>
          </a:p>
          <a:p>
            <a:pPr>
              <a:spcAft>
                <a:spcPts val="1200"/>
              </a:spcAft>
            </a:pPr>
            <a:r>
              <a:rPr lang="en-GB" sz="2400" dirty="0">
                <a:solidFill>
                  <a:srgbClr val="FF0000"/>
                </a:solidFill>
              </a:rPr>
              <a:t>(c) 0.28, 0.96, 0.29</a:t>
            </a:r>
          </a:p>
        </p:txBody>
      </p:sp>
      <p:sp>
        <p:nvSpPr>
          <p:cNvPr id="5" name="Rectangle 4">
            <a:extLst>
              <a:ext uri="{FF2B5EF4-FFF2-40B4-BE49-F238E27FC236}">
                <a16:creationId xmlns:a16="http://schemas.microsoft.com/office/drawing/2014/main" id="{B6A8D2F8-2B98-4E32-99F4-C93198C3BD2A}"/>
              </a:ext>
            </a:extLst>
          </p:cNvPr>
          <p:cNvSpPr/>
          <p:nvPr/>
        </p:nvSpPr>
        <p:spPr>
          <a:xfrm>
            <a:off x="2327972" y="4177156"/>
            <a:ext cx="9211994" cy="461665"/>
          </a:xfrm>
          <a:prstGeom prst="rect">
            <a:avLst/>
          </a:prstGeom>
        </p:spPr>
        <p:txBody>
          <a:bodyPr wrap="square">
            <a:spAutoFit/>
          </a:bodyPr>
          <a:lstStyle/>
          <a:p>
            <a:r>
              <a:rPr lang="en-GB" sz="2400" dirty="0"/>
              <a:t>2. Use a calculator to find the angles, correct to 2 decimal places. </a:t>
            </a:r>
          </a:p>
        </p:txBody>
      </p:sp>
      <p:sp>
        <p:nvSpPr>
          <p:cNvPr id="8" name="Rectangle 7">
            <a:extLst>
              <a:ext uri="{FF2B5EF4-FFF2-40B4-BE49-F238E27FC236}">
                <a16:creationId xmlns:a16="http://schemas.microsoft.com/office/drawing/2014/main" id="{EB1F4419-E4D1-4F11-AE48-F8708FE1B85A}"/>
              </a:ext>
            </a:extLst>
          </p:cNvPr>
          <p:cNvSpPr/>
          <p:nvPr/>
        </p:nvSpPr>
        <p:spPr>
          <a:xfrm>
            <a:off x="2327972" y="5573923"/>
            <a:ext cx="8400256" cy="461665"/>
          </a:xfrm>
          <a:prstGeom prst="rect">
            <a:avLst/>
          </a:prstGeom>
        </p:spPr>
        <p:txBody>
          <a:bodyPr wrap="square">
            <a:spAutoFit/>
          </a:bodyPr>
          <a:lstStyle/>
          <a:p>
            <a:r>
              <a:rPr lang="en-GB" sz="2400" dirty="0"/>
              <a:t>3. Use a calculator to find </a:t>
            </a:r>
            <a:r>
              <a:rPr lang="en-GB" sz="2400" i="1" dirty="0" err="1"/>
              <a:t>θ</a:t>
            </a:r>
            <a:r>
              <a:rPr lang="en-GB" sz="2400" i="1" dirty="0"/>
              <a:t>,</a:t>
            </a:r>
            <a:r>
              <a:rPr lang="en-GB" sz="2400" dirty="0"/>
              <a:t> correct to 1 decimal place.</a:t>
            </a:r>
          </a:p>
        </p:txBody>
      </p:sp>
      <p:sp>
        <p:nvSpPr>
          <p:cNvPr id="12" name="TextBox 11">
            <a:extLst>
              <a:ext uri="{FF2B5EF4-FFF2-40B4-BE49-F238E27FC236}">
                <a16:creationId xmlns:a16="http://schemas.microsoft.com/office/drawing/2014/main" id="{60121509-C9F4-42E1-B1F5-E031FD93CC3C}"/>
              </a:ext>
            </a:extLst>
          </p:cNvPr>
          <p:cNvSpPr txBox="1"/>
          <p:nvPr/>
        </p:nvSpPr>
        <p:spPr>
          <a:xfrm>
            <a:off x="4735888" y="4723441"/>
            <a:ext cx="792088" cy="461665"/>
          </a:xfrm>
          <a:prstGeom prst="rect">
            <a:avLst/>
          </a:prstGeom>
          <a:noFill/>
        </p:spPr>
        <p:txBody>
          <a:bodyPr wrap="square" rtlCol="0">
            <a:spAutoFit/>
          </a:bodyPr>
          <a:lstStyle/>
          <a:p>
            <a:r>
              <a:rPr lang="en-GB" sz="2400" dirty="0">
                <a:solidFill>
                  <a:srgbClr val="FF0000"/>
                </a:solidFill>
              </a:rPr>
              <a:t>0.50</a:t>
            </a:r>
          </a:p>
        </p:txBody>
      </p:sp>
      <p:sp>
        <p:nvSpPr>
          <p:cNvPr id="15" name="TextBox 14">
            <a:extLst>
              <a:ext uri="{FF2B5EF4-FFF2-40B4-BE49-F238E27FC236}">
                <a16:creationId xmlns:a16="http://schemas.microsoft.com/office/drawing/2014/main" id="{4D7CF4B6-3709-4F66-A2C6-CA36050014A8}"/>
              </a:ext>
            </a:extLst>
          </p:cNvPr>
          <p:cNvSpPr txBox="1"/>
          <p:nvPr/>
        </p:nvSpPr>
        <p:spPr>
          <a:xfrm>
            <a:off x="7622378" y="4660224"/>
            <a:ext cx="1008023" cy="461665"/>
          </a:xfrm>
          <a:prstGeom prst="rect">
            <a:avLst/>
          </a:prstGeom>
          <a:noFill/>
        </p:spPr>
        <p:txBody>
          <a:bodyPr wrap="square" rtlCol="0">
            <a:spAutoFit/>
          </a:bodyPr>
          <a:lstStyle/>
          <a:p>
            <a:r>
              <a:rPr lang="en-GB" sz="2400" dirty="0">
                <a:solidFill>
                  <a:srgbClr val="FF0000"/>
                </a:solidFill>
              </a:rPr>
              <a:t>3.73</a:t>
            </a:r>
          </a:p>
        </p:txBody>
      </p:sp>
      <p:sp>
        <p:nvSpPr>
          <p:cNvPr id="17" name="TextBox 16">
            <a:extLst>
              <a:ext uri="{FF2B5EF4-FFF2-40B4-BE49-F238E27FC236}">
                <a16:creationId xmlns:a16="http://schemas.microsoft.com/office/drawing/2014/main" id="{6013E3B6-5B27-44E2-A3F7-A43E550F9E86}"/>
              </a:ext>
            </a:extLst>
          </p:cNvPr>
          <p:cNvSpPr txBox="1"/>
          <p:nvPr/>
        </p:nvSpPr>
        <p:spPr>
          <a:xfrm>
            <a:off x="10615425" y="4658343"/>
            <a:ext cx="784189" cy="461665"/>
          </a:xfrm>
          <a:prstGeom prst="rect">
            <a:avLst/>
          </a:prstGeom>
          <a:noFill/>
        </p:spPr>
        <p:txBody>
          <a:bodyPr wrap="none" rtlCol="0">
            <a:spAutoFit/>
          </a:bodyPr>
          <a:lstStyle/>
          <a:p>
            <a:r>
              <a:rPr lang="en-GB" sz="2400" dirty="0">
                <a:solidFill>
                  <a:srgbClr val="FF0000"/>
                </a:solidFill>
              </a:rPr>
              <a:t>0.71</a:t>
            </a:r>
          </a:p>
        </p:txBody>
      </p:sp>
      <p:sp>
        <p:nvSpPr>
          <p:cNvPr id="21" name="TextBox 20">
            <a:extLst>
              <a:ext uri="{FF2B5EF4-FFF2-40B4-BE49-F238E27FC236}">
                <a16:creationId xmlns:a16="http://schemas.microsoft.com/office/drawing/2014/main" id="{6B3C3165-C18F-4B1B-9554-43EDBB58252E}"/>
              </a:ext>
            </a:extLst>
          </p:cNvPr>
          <p:cNvSpPr txBox="1"/>
          <p:nvPr/>
        </p:nvSpPr>
        <p:spPr>
          <a:xfrm>
            <a:off x="4792292" y="6095192"/>
            <a:ext cx="905098" cy="461665"/>
          </a:xfrm>
          <a:prstGeom prst="rect">
            <a:avLst/>
          </a:prstGeom>
          <a:noFill/>
        </p:spPr>
        <p:txBody>
          <a:bodyPr wrap="square" rtlCol="0">
            <a:spAutoFit/>
          </a:bodyPr>
          <a:lstStyle/>
          <a:p>
            <a:r>
              <a:rPr lang="en-GB" sz="2400" dirty="0">
                <a:solidFill>
                  <a:srgbClr val="FF0000"/>
                </a:solidFill>
              </a:rPr>
              <a:t>60°</a:t>
            </a:r>
          </a:p>
        </p:txBody>
      </p:sp>
      <p:sp>
        <p:nvSpPr>
          <p:cNvPr id="23" name="TextBox 22">
            <a:extLst>
              <a:ext uri="{FF2B5EF4-FFF2-40B4-BE49-F238E27FC236}">
                <a16:creationId xmlns:a16="http://schemas.microsoft.com/office/drawing/2014/main" id="{2293A8E8-3E9D-44AD-B4D3-9D1574B2D1F2}"/>
              </a:ext>
            </a:extLst>
          </p:cNvPr>
          <p:cNvSpPr txBox="1"/>
          <p:nvPr/>
        </p:nvSpPr>
        <p:spPr>
          <a:xfrm>
            <a:off x="7357285" y="6095192"/>
            <a:ext cx="996330" cy="461665"/>
          </a:xfrm>
          <a:prstGeom prst="rect">
            <a:avLst/>
          </a:prstGeom>
          <a:noFill/>
        </p:spPr>
        <p:txBody>
          <a:bodyPr wrap="square" rtlCol="0">
            <a:spAutoFit/>
          </a:bodyPr>
          <a:lstStyle/>
          <a:p>
            <a:r>
              <a:rPr lang="en-GB" sz="2400" dirty="0">
                <a:solidFill>
                  <a:srgbClr val="FF0000"/>
                </a:solidFill>
              </a:rPr>
              <a:t>90°</a:t>
            </a:r>
          </a:p>
        </p:txBody>
      </p:sp>
      <p:sp>
        <p:nvSpPr>
          <p:cNvPr id="25" name="TextBox 24">
            <a:extLst>
              <a:ext uri="{FF2B5EF4-FFF2-40B4-BE49-F238E27FC236}">
                <a16:creationId xmlns:a16="http://schemas.microsoft.com/office/drawing/2014/main" id="{2F620083-72D0-4080-ACB1-806C9CEC1E8E}"/>
              </a:ext>
            </a:extLst>
          </p:cNvPr>
          <p:cNvSpPr txBox="1"/>
          <p:nvPr/>
        </p:nvSpPr>
        <p:spPr>
          <a:xfrm>
            <a:off x="10509461" y="6095192"/>
            <a:ext cx="1208822" cy="461665"/>
          </a:xfrm>
          <a:prstGeom prst="rect">
            <a:avLst/>
          </a:prstGeom>
          <a:noFill/>
        </p:spPr>
        <p:txBody>
          <a:bodyPr wrap="square" rtlCol="0">
            <a:spAutoFit/>
          </a:bodyPr>
          <a:lstStyle/>
          <a:p>
            <a:r>
              <a:rPr lang="en-GB" sz="2400" dirty="0">
                <a:solidFill>
                  <a:srgbClr val="FF0000"/>
                </a:solidFill>
              </a:rPr>
              <a:t>24.2°</a:t>
            </a:r>
          </a:p>
        </p:txBody>
      </p:sp>
      <p:sp>
        <p:nvSpPr>
          <p:cNvPr id="13" name="Rectangle 12">
            <a:extLst>
              <a:ext uri="{FF2B5EF4-FFF2-40B4-BE49-F238E27FC236}">
                <a16:creationId xmlns:a16="http://schemas.microsoft.com/office/drawing/2014/main" id="{05D9BC55-E37D-4312-BA37-4C13D0E9E881}"/>
              </a:ext>
            </a:extLst>
          </p:cNvPr>
          <p:cNvSpPr/>
          <p:nvPr/>
        </p:nvSpPr>
        <p:spPr>
          <a:xfrm>
            <a:off x="3143672" y="665280"/>
            <a:ext cx="6910866" cy="461665"/>
          </a:xfrm>
          <a:prstGeom prst="rect">
            <a:avLst/>
          </a:prstGeom>
        </p:spPr>
        <p:txBody>
          <a:bodyPr wrap="none">
            <a:spAutoFit/>
          </a:bodyPr>
          <a:lstStyle/>
          <a:p>
            <a:r>
              <a:rPr lang="en-US" altLang="en-US" sz="2400" dirty="0">
                <a:solidFill>
                  <a:srgbClr val="FF0000"/>
                </a:solidFill>
              </a:rPr>
              <a:t>Here are some questions to check your progress.</a:t>
            </a:r>
            <a:endParaRPr lang="en-GB" sz="2400" dirty="0"/>
          </a:p>
        </p:txBody>
      </p:sp>
      <p:sp>
        <p:nvSpPr>
          <p:cNvPr id="18" name="TextBox 17">
            <a:extLst>
              <a:ext uri="{FF2B5EF4-FFF2-40B4-BE49-F238E27FC236}">
                <a16:creationId xmlns:a16="http://schemas.microsoft.com/office/drawing/2014/main" id="{CC76082B-A7BB-4E9F-82F9-A27EBC1A76ED}"/>
              </a:ext>
            </a:extLst>
          </p:cNvPr>
          <p:cNvSpPr txBox="1"/>
          <p:nvPr/>
        </p:nvSpPr>
        <p:spPr>
          <a:xfrm>
            <a:off x="3004838" y="4730692"/>
            <a:ext cx="1620803" cy="461665"/>
          </a:xfrm>
          <a:prstGeom prst="rect">
            <a:avLst/>
          </a:prstGeom>
          <a:noFill/>
        </p:spPr>
        <p:txBody>
          <a:bodyPr wrap="square" rtlCol="0">
            <a:spAutoFit/>
          </a:bodyPr>
          <a:lstStyle/>
          <a:p>
            <a:r>
              <a:rPr lang="en-GB" sz="2400" dirty="0"/>
              <a:t>sin</a:t>
            </a:r>
            <a:r>
              <a:rPr lang="en-GB" sz="2400" b="1" dirty="0"/>
              <a:t> </a:t>
            </a:r>
            <a:r>
              <a:rPr lang="en-GB" sz="2400" dirty="0"/>
              <a:t>30° =</a:t>
            </a:r>
          </a:p>
        </p:txBody>
      </p:sp>
      <p:sp>
        <p:nvSpPr>
          <p:cNvPr id="20" name="TextBox 19">
            <a:extLst>
              <a:ext uri="{FF2B5EF4-FFF2-40B4-BE49-F238E27FC236}">
                <a16:creationId xmlns:a16="http://schemas.microsoft.com/office/drawing/2014/main" id="{4EC794DB-85B9-4A1F-9EE2-5818A3F91EE6}"/>
              </a:ext>
            </a:extLst>
          </p:cNvPr>
          <p:cNvSpPr txBox="1"/>
          <p:nvPr/>
        </p:nvSpPr>
        <p:spPr>
          <a:xfrm>
            <a:off x="5843586" y="4699079"/>
            <a:ext cx="1850756" cy="461665"/>
          </a:xfrm>
          <a:prstGeom prst="rect">
            <a:avLst/>
          </a:prstGeom>
          <a:noFill/>
        </p:spPr>
        <p:txBody>
          <a:bodyPr wrap="square" rtlCol="0">
            <a:spAutoFit/>
          </a:bodyPr>
          <a:lstStyle/>
          <a:p>
            <a:r>
              <a:rPr lang="en-GB" sz="2400" dirty="0"/>
              <a:t>tan</a:t>
            </a:r>
            <a:r>
              <a:rPr lang="en-GB" sz="2400" b="1" dirty="0"/>
              <a:t> </a:t>
            </a:r>
            <a:r>
              <a:rPr lang="en-GB" sz="2400" dirty="0"/>
              <a:t>75°</a:t>
            </a:r>
            <a:r>
              <a:rPr lang="en-GB" sz="2400" i="1" dirty="0"/>
              <a:t> </a:t>
            </a:r>
            <a:r>
              <a:rPr lang="en-GB" sz="2400" dirty="0"/>
              <a:t>=</a:t>
            </a:r>
          </a:p>
        </p:txBody>
      </p:sp>
      <p:sp>
        <p:nvSpPr>
          <p:cNvPr id="26" name="TextBox 25">
            <a:extLst>
              <a:ext uri="{FF2B5EF4-FFF2-40B4-BE49-F238E27FC236}">
                <a16:creationId xmlns:a16="http://schemas.microsoft.com/office/drawing/2014/main" id="{F7B3A6EF-D566-4978-B497-6DC022DC44C1}"/>
              </a:ext>
            </a:extLst>
          </p:cNvPr>
          <p:cNvSpPr txBox="1"/>
          <p:nvPr/>
        </p:nvSpPr>
        <p:spPr>
          <a:xfrm>
            <a:off x="8877726" y="4636383"/>
            <a:ext cx="1968230" cy="461665"/>
          </a:xfrm>
          <a:prstGeom prst="rect">
            <a:avLst/>
          </a:prstGeom>
          <a:noFill/>
        </p:spPr>
        <p:txBody>
          <a:bodyPr wrap="square" rtlCol="0">
            <a:spAutoFit/>
          </a:bodyPr>
          <a:lstStyle/>
          <a:p>
            <a:r>
              <a:rPr lang="en-GB" sz="2400" dirty="0"/>
              <a:t>cos</a:t>
            </a:r>
            <a:r>
              <a:rPr lang="en-GB" sz="2400" b="1" dirty="0"/>
              <a:t> </a:t>
            </a:r>
            <a:r>
              <a:rPr lang="en-GB" sz="2400" dirty="0"/>
              <a:t>45°</a:t>
            </a:r>
            <a:r>
              <a:rPr lang="en-GB" sz="2400" i="1" dirty="0"/>
              <a:t> =</a:t>
            </a:r>
            <a:endParaRPr lang="en-GB" sz="2400" dirty="0"/>
          </a:p>
        </p:txBody>
      </p:sp>
      <p:sp>
        <p:nvSpPr>
          <p:cNvPr id="27" name="TextBox 26">
            <a:extLst>
              <a:ext uri="{FF2B5EF4-FFF2-40B4-BE49-F238E27FC236}">
                <a16:creationId xmlns:a16="http://schemas.microsoft.com/office/drawing/2014/main" id="{A0FDEFD0-B8D1-4C6C-8DDD-BD45669749BD}"/>
              </a:ext>
            </a:extLst>
          </p:cNvPr>
          <p:cNvSpPr txBox="1"/>
          <p:nvPr/>
        </p:nvSpPr>
        <p:spPr>
          <a:xfrm>
            <a:off x="2991326" y="6095192"/>
            <a:ext cx="1920417" cy="461665"/>
          </a:xfrm>
          <a:prstGeom prst="rect">
            <a:avLst/>
          </a:prstGeom>
          <a:noFill/>
        </p:spPr>
        <p:txBody>
          <a:bodyPr wrap="square" rtlCol="0">
            <a:spAutoFit/>
          </a:bodyPr>
          <a:lstStyle/>
          <a:p>
            <a:r>
              <a:rPr lang="en-GB" sz="2400" dirty="0"/>
              <a:t>cos </a:t>
            </a:r>
            <a:r>
              <a:rPr lang="en-GB" sz="2400" i="1" dirty="0"/>
              <a:t>θ</a:t>
            </a:r>
            <a:r>
              <a:rPr lang="en-GB" sz="2400" dirty="0"/>
              <a:t> = 0.5</a:t>
            </a:r>
          </a:p>
        </p:txBody>
      </p:sp>
      <p:sp>
        <p:nvSpPr>
          <p:cNvPr id="28" name="TextBox 27">
            <a:extLst>
              <a:ext uri="{FF2B5EF4-FFF2-40B4-BE49-F238E27FC236}">
                <a16:creationId xmlns:a16="http://schemas.microsoft.com/office/drawing/2014/main" id="{F47F91F2-2D28-4B3A-87AF-FD21BAF3FBB1}"/>
              </a:ext>
            </a:extLst>
          </p:cNvPr>
          <p:cNvSpPr txBox="1"/>
          <p:nvPr/>
        </p:nvSpPr>
        <p:spPr>
          <a:xfrm>
            <a:off x="5777371" y="6095192"/>
            <a:ext cx="1710616" cy="461665"/>
          </a:xfrm>
          <a:prstGeom prst="rect">
            <a:avLst/>
          </a:prstGeom>
          <a:noFill/>
        </p:spPr>
        <p:txBody>
          <a:bodyPr wrap="square" rtlCol="0">
            <a:spAutoFit/>
          </a:bodyPr>
          <a:lstStyle/>
          <a:p>
            <a:r>
              <a:rPr lang="en-GB" sz="2400" dirty="0"/>
              <a:t>sin </a:t>
            </a:r>
            <a:r>
              <a:rPr lang="en-GB" sz="2400" i="1" dirty="0"/>
              <a:t>θ</a:t>
            </a:r>
            <a:r>
              <a:rPr lang="en-GB" sz="2400" dirty="0"/>
              <a:t> = 1</a:t>
            </a:r>
          </a:p>
        </p:txBody>
      </p:sp>
      <p:sp>
        <p:nvSpPr>
          <p:cNvPr id="29" name="TextBox 28">
            <a:extLst>
              <a:ext uri="{FF2B5EF4-FFF2-40B4-BE49-F238E27FC236}">
                <a16:creationId xmlns:a16="http://schemas.microsoft.com/office/drawing/2014/main" id="{45565CC1-CA09-41B4-B8B3-F63169A5AD65}"/>
              </a:ext>
            </a:extLst>
          </p:cNvPr>
          <p:cNvSpPr txBox="1"/>
          <p:nvPr/>
        </p:nvSpPr>
        <p:spPr>
          <a:xfrm>
            <a:off x="8449083" y="6095192"/>
            <a:ext cx="1920417" cy="461665"/>
          </a:xfrm>
          <a:prstGeom prst="rect">
            <a:avLst/>
          </a:prstGeom>
          <a:noFill/>
        </p:spPr>
        <p:txBody>
          <a:bodyPr wrap="square" rtlCol="0">
            <a:spAutoFit/>
          </a:bodyPr>
          <a:lstStyle/>
          <a:p>
            <a:r>
              <a:rPr lang="en-GB" sz="2400" dirty="0"/>
              <a:t>tan </a:t>
            </a:r>
            <a:r>
              <a:rPr lang="en-GB" sz="2400" i="1" dirty="0"/>
              <a:t>θ</a:t>
            </a:r>
            <a:r>
              <a:rPr lang="en-GB" sz="2400" dirty="0"/>
              <a:t> = 0.45</a:t>
            </a:r>
          </a:p>
        </p:txBody>
      </p:sp>
      <p:sp>
        <p:nvSpPr>
          <p:cNvPr id="22" name="TextBox 7">
            <a:extLst>
              <a:ext uri="{FF2B5EF4-FFF2-40B4-BE49-F238E27FC236}">
                <a16:creationId xmlns:a16="http://schemas.microsoft.com/office/drawing/2014/main" id="{0770E555-1ED9-E243-930A-DBB4669C7486}"/>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I1.3</a:t>
            </a:r>
            <a:endParaRPr lang="en-US" altLang="en-US" b="1" dirty="0">
              <a:solidFill>
                <a:prstClr val="white"/>
              </a:solidFill>
            </a:endParaRPr>
          </a:p>
        </p:txBody>
      </p:sp>
    </p:spTree>
    <p:extLst>
      <p:ext uri="{BB962C8B-B14F-4D97-AF65-F5344CB8AC3E}">
        <p14:creationId xmlns:p14="http://schemas.microsoft.com/office/powerpoint/2010/main" val="57123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5" grpId="0"/>
      <p:bldP spid="8" grpId="0"/>
      <p:bldP spid="12" grpId="0"/>
      <p:bldP spid="17" grpId="0"/>
      <p:bldP spid="21" grpId="0"/>
      <p:bldP spid="23" grpId="0"/>
      <p:bldP spid="25" grpId="0"/>
      <p:bldP spid="18" grpId="0"/>
      <p:bldP spid="20" grpId="0"/>
      <p:bldP spid="26" grpId="0"/>
      <p:bldP spid="27" grpId="0"/>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I1.3: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third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http://szalonta.hu/ske/text/I1/skei1s3.html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I1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I1.3</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16091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lengths in Right Angled Triangles</a:t>
            </a:r>
          </a:p>
        </p:txBody>
      </p:sp>
      <p:sp>
        <p:nvSpPr>
          <p:cNvPr id="2" name="Rectangle 1">
            <a:extLst>
              <a:ext uri="{FF2B5EF4-FFF2-40B4-BE49-F238E27FC236}">
                <a16:creationId xmlns:a16="http://schemas.microsoft.com/office/drawing/2014/main" id="{7126E6FA-D95B-4754-9C9A-20CA02ECB1FF}"/>
              </a:ext>
            </a:extLst>
          </p:cNvPr>
          <p:cNvSpPr/>
          <p:nvPr/>
        </p:nvSpPr>
        <p:spPr>
          <a:xfrm>
            <a:off x="2423592" y="731130"/>
            <a:ext cx="8064896" cy="830997"/>
          </a:xfrm>
          <a:prstGeom prst="rect">
            <a:avLst/>
          </a:prstGeom>
        </p:spPr>
        <p:txBody>
          <a:bodyPr wrap="square">
            <a:spAutoFit/>
          </a:bodyPr>
          <a:lstStyle/>
          <a:p>
            <a:r>
              <a:rPr lang="en-GB" sz="2400" b="1" dirty="0"/>
              <a:t>Example </a:t>
            </a:r>
          </a:p>
          <a:p>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the triangle.</a:t>
            </a:r>
          </a:p>
        </p:txBody>
      </p:sp>
      <p:pic>
        <p:nvPicPr>
          <p:cNvPr id="3" name="Picture 2">
            <a:extLst>
              <a:ext uri="{FF2B5EF4-FFF2-40B4-BE49-F238E27FC236}">
                <a16:creationId xmlns:a16="http://schemas.microsoft.com/office/drawing/2014/main" id="{9503AB7E-CCDD-462B-81F5-ED3FF210B332}"/>
              </a:ext>
            </a:extLst>
          </p:cNvPr>
          <p:cNvPicPr>
            <a:picLocks noChangeAspect="1"/>
          </p:cNvPicPr>
          <p:nvPr/>
        </p:nvPicPr>
        <p:blipFill>
          <a:blip r:embed="rId2"/>
          <a:stretch>
            <a:fillRect/>
          </a:stretch>
        </p:blipFill>
        <p:spPr>
          <a:xfrm>
            <a:off x="10056440" y="718378"/>
            <a:ext cx="1962575" cy="2534993"/>
          </a:xfrm>
          <a:prstGeom prst="rect">
            <a:avLst/>
          </a:prstGeom>
        </p:spPr>
      </p:pic>
      <p:sp>
        <p:nvSpPr>
          <p:cNvPr id="4" name="Rectangle 3">
            <a:extLst>
              <a:ext uri="{FF2B5EF4-FFF2-40B4-BE49-F238E27FC236}">
                <a16:creationId xmlns:a16="http://schemas.microsoft.com/office/drawing/2014/main" id="{76EEDDFD-BBDF-4FA0-A355-8E094AA2E2BD}"/>
              </a:ext>
            </a:extLst>
          </p:cNvPr>
          <p:cNvSpPr/>
          <p:nvPr/>
        </p:nvSpPr>
        <p:spPr>
          <a:xfrm>
            <a:off x="2439138" y="1985874"/>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DD4CDB2-26FC-4096-9494-C90BC3C4B7C4}"/>
                  </a:ext>
                </a:extLst>
              </p:cNvPr>
              <p:cNvSpPr txBox="1"/>
              <p:nvPr/>
            </p:nvSpPr>
            <p:spPr>
              <a:xfrm>
                <a:off x="2442174" y="2636912"/>
                <a:ext cx="7776864" cy="4025654"/>
              </a:xfrm>
              <a:prstGeom prst="rect">
                <a:avLst/>
              </a:prstGeom>
              <a:noFill/>
            </p:spPr>
            <p:txBody>
              <a:bodyPr wrap="square" rtlCol="0">
                <a:spAutoFit/>
              </a:bodyPr>
              <a:lstStyle/>
              <a:p>
                <a:pPr>
                  <a:tabLst>
                    <a:tab pos="3714750" algn="r"/>
                    <a:tab pos="3829050" algn="l"/>
                  </a:tabLst>
                </a:pPr>
                <a:r>
                  <a:rPr lang="en-GB" sz="2400" dirty="0">
                    <a:solidFill>
                      <a:srgbClr val="FF0000"/>
                    </a:solidFill>
                  </a:rPr>
                  <a:t>In this triangle,  	hypotenuse 	= 20 cm</a:t>
                </a:r>
              </a:p>
              <a:p>
                <a:pPr>
                  <a:tabLst>
                    <a:tab pos="3714750" algn="r"/>
                    <a:tab pos="3829050" algn="l"/>
                  </a:tabLst>
                </a:pPr>
                <a:r>
                  <a:rPr lang="en-GB" sz="2400" dirty="0">
                    <a:solidFill>
                      <a:srgbClr val="FF0000"/>
                    </a:solidFill>
                  </a:rPr>
                  <a:t>                              	opposite 	=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cm</a:t>
                </a:r>
              </a:p>
              <a:p>
                <a:pPr>
                  <a:spcBef>
                    <a:spcPts val="1200"/>
                  </a:spcBef>
                </a:pPr>
                <a:r>
                  <a:rPr lang="en-GB" sz="2400" dirty="0">
                    <a:solidFill>
                      <a:srgbClr val="FF0000"/>
                    </a:solidFill>
                  </a:rPr>
                  <a:t>We choose sine as it involves hypotenuse and opposite.</a:t>
                </a:r>
              </a:p>
              <a:p>
                <a:endParaRPr lang="en-GB" dirty="0">
                  <a:solidFill>
                    <a:srgbClr val="FF0000"/>
                  </a:solidFill>
                </a:endParaRPr>
              </a:p>
              <a:p>
                <a:r>
                  <a:rPr lang="en-GB" sz="2400" dirty="0">
                    <a:solidFill>
                      <a:srgbClr val="FF0000"/>
                    </a:solidFill>
                  </a:rPr>
                  <a:t>Using          sin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𝑂𝑝𝑝𝑜𝑠𝑖𝑡𝑒</m:t>
                        </m:r>
                      </m:num>
                      <m:den>
                        <m:r>
                          <a:rPr lang="en-GB" sz="2400" i="1">
                            <a:solidFill>
                              <a:srgbClr val="FF0000"/>
                            </a:solidFill>
                            <a:latin typeface="Cambria Math" panose="02040503050406030204" pitchFamily="18" charset="0"/>
                          </a:rPr>
                          <m:t>𝐻𝑦𝑝𝑜𝑡𝑒𝑛𝑢𝑠𝑒</m:t>
                        </m:r>
                      </m:den>
                    </m:f>
                  </m:oMath>
                </a14:m>
                <a:r>
                  <a:rPr lang="en-GB" sz="2400" dirty="0">
                    <a:solidFill>
                      <a:srgbClr val="FF0000"/>
                    </a:solidFill>
                  </a:rPr>
                  <a:t>       gives       sin 70°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𝑥</m:t>
                        </m:r>
                      </m:num>
                      <m:den>
                        <m:r>
                          <a:rPr lang="en-GB" sz="2400" i="1">
                            <a:solidFill>
                              <a:srgbClr val="FF0000"/>
                            </a:solidFill>
                            <a:latin typeface="Cambria Math" panose="02040503050406030204" pitchFamily="18" charset="0"/>
                          </a:rPr>
                          <m:t>20</m:t>
                        </m:r>
                      </m:den>
                    </m:f>
                  </m:oMath>
                </a14:m>
                <a:endParaRPr lang="en-GB" sz="2400" dirty="0">
                  <a:solidFill>
                    <a:srgbClr val="FF0000"/>
                  </a:solidFill>
                </a:endParaRPr>
              </a:p>
              <a:p>
                <a:endParaRPr lang="en-GB" dirty="0">
                  <a:solidFill>
                    <a:srgbClr val="FF0000"/>
                  </a:solidFill>
                </a:endParaRPr>
              </a:p>
              <a:p>
                <a:r>
                  <a:rPr lang="en-GB" sz="2400" dirty="0">
                    <a:solidFill>
                      <a:srgbClr val="FF0000"/>
                    </a:solidFill>
                  </a:rPr>
                  <a:t>To obtain </a:t>
                </a:r>
                <a:r>
                  <a:rPr lang="en-GB" sz="2400" i="1" dirty="0">
                    <a:solidFill>
                      <a:srgbClr val="FF0000"/>
                    </a:solidFill>
                    <a:latin typeface="Times" pitchFamily="2" charset="0"/>
                  </a:rPr>
                  <a:t>x</a:t>
                </a:r>
                <a:r>
                  <a:rPr lang="en-GB" sz="2400" dirty="0">
                    <a:solidFill>
                      <a:srgbClr val="FF0000"/>
                    </a:solidFill>
                  </a:rPr>
                  <a:t>, multiply both sides of this equation by 20 , which gives</a:t>
                </a:r>
              </a:p>
              <a:p>
                <a:r>
                  <a:rPr lang="en-GB" i="1" dirty="0">
                    <a:solidFill>
                      <a:srgbClr val="FF0000"/>
                    </a:solidFill>
                  </a:rPr>
                  <a:t>                        </a:t>
                </a:r>
                <a:r>
                  <a:rPr lang="en-GB" sz="2400" i="1" dirty="0">
                    <a:solidFill>
                      <a:srgbClr val="FF0000"/>
                    </a:solidFill>
                    <a:latin typeface="Times" pitchFamily="2" charset="0"/>
                  </a:rPr>
                  <a:t>x </a:t>
                </a:r>
                <a:r>
                  <a:rPr lang="en-GB" sz="2400" dirty="0">
                    <a:solidFill>
                      <a:srgbClr val="FF0000"/>
                    </a:solidFill>
                  </a:rPr>
                  <a:t>=  20 sin 70°  </a:t>
                </a:r>
              </a:p>
              <a:p>
                <a:r>
                  <a:rPr lang="en-GB" sz="2400" i="1" dirty="0">
                    <a:solidFill>
                      <a:srgbClr val="FF0000"/>
                    </a:solidFill>
                  </a:rPr>
                  <a:t>                    </a:t>
                </a:r>
                <a:r>
                  <a:rPr lang="en-GB" sz="2400" i="1" dirty="0">
                    <a:solidFill>
                      <a:srgbClr val="FF0000"/>
                    </a:solidFill>
                    <a:latin typeface="Times" pitchFamily="2" charset="0"/>
                  </a:rPr>
                  <a:t>x</a:t>
                </a:r>
                <a:r>
                  <a:rPr lang="en-GB" sz="2400" dirty="0">
                    <a:solidFill>
                      <a:srgbClr val="FF0000"/>
                    </a:solidFill>
                  </a:rPr>
                  <a:t> = 18.8 cm to 1 </a:t>
                </a:r>
                <a:r>
                  <a:rPr lang="en-GB" sz="2400" dirty="0" err="1">
                    <a:solidFill>
                      <a:srgbClr val="FF0000"/>
                    </a:solidFill>
                  </a:rPr>
                  <a:t>d.p.</a:t>
                </a:r>
                <a:r>
                  <a:rPr lang="en-GB" sz="2400" dirty="0"/>
                  <a:t> </a:t>
                </a:r>
              </a:p>
            </p:txBody>
          </p:sp>
        </mc:Choice>
        <mc:Fallback xmlns="">
          <p:sp>
            <p:nvSpPr>
              <p:cNvPr id="5" name="TextBox 4">
                <a:extLst>
                  <a:ext uri="{FF2B5EF4-FFF2-40B4-BE49-F238E27FC236}">
                    <a16:creationId xmlns:a16="http://schemas.microsoft.com/office/drawing/2014/main" xmlns:a14="http://schemas.microsoft.com/office/drawing/2010/main" xmlns="" id="{DDD4CDB2-26FC-4096-9494-C90BC3C4B7C4}"/>
                  </a:ext>
                </a:extLst>
              </p:cNvPr>
              <p:cNvSpPr txBox="1">
                <a:spLocks noRot="1" noChangeAspect="1" noMove="1" noResize="1" noEditPoints="1" noAdjustHandles="1" noChangeArrowheads="1" noChangeShapeType="1" noTextEdit="1"/>
              </p:cNvSpPr>
              <p:nvPr/>
            </p:nvSpPr>
            <p:spPr>
              <a:xfrm>
                <a:off x="2442174" y="2636912"/>
                <a:ext cx="7776864" cy="4025654"/>
              </a:xfrm>
              <a:prstGeom prst="rect">
                <a:avLst/>
              </a:prstGeom>
              <a:blipFill rotWithShape="1">
                <a:blip r:embed="rId3"/>
                <a:stretch>
                  <a:fillRect l="-1255" t="-1061" r="-1098" b="-2576"/>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187A855E-FF4D-FF4A-99B3-46DB52F8988E}"/>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a:t>
            </a:r>
            <a:r>
              <a:rPr lang="en-US" altLang="en-US" b="1" dirty="0" smtClean="0">
                <a:solidFill>
                  <a:prstClr val="white"/>
                </a:solidFill>
              </a:rPr>
              <a:t>I1.4</a:t>
            </a:r>
            <a:endParaRPr lang="en-US" altLang="en-US" b="1" dirty="0">
              <a:solidFill>
                <a:prstClr val="white"/>
              </a:solidFill>
            </a:endParaRPr>
          </a:p>
        </p:txBody>
      </p:sp>
    </p:spTree>
    <p:extLst>
      <p:ext uri="{BB962C8B-B14F-4D97-AF65-F5344CB8AC3E}">
        <p14:creationId xmlns:p14="http://schemas.microsoft.com/office/powerpoint/2010/main" val="127683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lengths in Right Angled Triangles</a:t>
            </a:r>
          </a:p>
        </p:txBody>
      </p:sp>
      <p:sp>
        <p:nvSpPr>
          <p:cNvPr id="2" name="Rectangle 1">
            <a:extLst>
              <a:ext uri="{FF2B5EF4-FFF2-40B4-BE49-F238E27FC236}">
                <a16:creationId xmlns:a16="http://schemas.microsoft.com/office/drawing/2014/main" id="{55375754-87E7-486A-BFD0-9994AB11D61D}"/>
              </a:ext>
            </a:extLst>
          </p:cNvPr>
          <p:cNvSpPr/>
          <p:nvPr/>
        </p:nvSpPr>
        <p:spPr>
          <a:xfrm>
            <a:off x="2697168" y="700162"/>
            <a:ext cx="8537915" cy="461665"/>
          </a:xfrm>
          <a:prstGeom prst="rect">
            <a:avLst/>
          </a:prstGeom>
        </p:spPr>
        <p:txBody>
          <a:bodyPr wrap="none">
            <a:spAutoFit/>
          </a:bodyPr>
          <a:lstStyle/>
          <a:p>
            <a:r>
              <a:rPr lang="en-GB" sz="2400" b="1" dirty="0"/>
              <a:t>Example: </a:t>
            </a:r>
            <a:r>
              <a:rPr lang="en-GB" sz="2400" dirty="0"/>
              <a:t>Find the length of the side marked </a:t>
            </a:r>
            <a:r>
              <a:rPr lang="en-GB" sz="2400" i="1" dirty="0">
                <a:latin typeface="Times" pitchFamily="2" charset="0"/>
              </a:rPr>
              <a:t>x</a:t>
            </a:r>
            <a:r>
              <a:rPr lang="en-GB" sz="2400" dirty="0"/>
              <a:t> in the triangle</a:t>
            </a:r>
            <a:r>
              <a:rPr lang="en-GB" dirty="0"/>
              <a:t>.</a:t>
            </a:r>
          </a:p>
        </p:txBody>
      </p:sp>
      <p:pic>
        <p:nvPicPr>
          <p:cNvPr id="3" name="Picture 2">
            <a:extLst>
              <a:ext uri="{FF2B5EF4-FFF2-40B4-BE49-F238E27FC236}">
                <a16:creationId xmlns:a16="http://schemas.microsoft.com/office/drawing/2014/main" id="{B812F023-5916-493D-B68C-129FBE39B1E0}"/>
              </a:ext>
            </a:extLst>
          </p:cNvPr>
          <p:cNvPicPr>
            <a:picLocks noChangeAspect="1"/>
          </p:cNvPicPr>
          <p:nvPr/>
        </p:nvPicPr>
        <p:blipFill>
          <a:blip r:embed="rId2"/>
          <a:stretch>
            <a:fillRect/>
          </a:stretch>
        </p:blipFill>
        <p:spPr>
          <a:xfrm>
            <a:off x="9574784" y="1605612"/>
            <a:ext cx="2149917" cy="2310217"/>
          </a:xfrm>
          <a:prstGeom prst="rect">
            <a:avLst/>
          </a:prstGeom>
        </p:spPr>
      </p:pic>
      <p:sp>
        <p:nvSpPr>
          <p:cNvPr id="5" name="TextBox 4">
            <a:extLst>
              <a:ext uri="{FF2B5EF4-FFF2-40B4-BE49-F238E27FC236}">
                <a16:creationId xmlns:a16="http://schemas.microsoft.com/office/drawing/2014/main" id="{CEA5B7E0-7208-4555-95AD-6C6A54462B96}"/>
              </a:ext>
            </a:extLst>
          </p:cNvPr>
          <p:cNvSpPr txBox="1"/>
          <p:nvPr/>
        </p:nvSpPr>
        <p:spPr>
          <a:xfrm>
            <a:off x="2697168" y="1314899"/>
            <a:ext cx="1412566" cy="461665"/>
          </a:xfrm>
          <a:prstGeom prst="rect">
            <a:avLst/>
          </a:prstGeom>
          <a:noFill/>
        </p:spPr>
        <p:txBody>
          <a:bodyPr wrap="none" rtlCol="0">
            <a:spAutoFit/>
          </a:bodyPr>
          <a:lstStyle/>
          <a:p>
            <a:r>
              <a:rPr lang="en-GB" sz="2400" b="1" dirty="0"/>
              <a:t>Solution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779F48B-16C8-4B0A-B17A-6CB9FAD4FA93}"/>
                  </a:ext>
                </a:extLst>
              </p:cNvPr>
              <p:cNvSpPr txBox="1"/>
              <p:nvPr/>
            </p:nvSpPr>
            <p:spPr>
              <a:xfrm>
                <a:off x="2688930" y="1776564"/>
                <a:ext cx="7223494" cy="4582537"/>
              </a:xfrm>
              <a:prstGeom prst="rect">
                <a:avLst/>
              </a:prstGeom>
              <a:noFill/>
            </p:spPr>
            <p:txBody>
              <a:bodyPr wrap="square" rtlCol="0">
                <a:spAutoFit/>
              </a:bodyPr>
              <a:lstStyle/>
              <a:p>
                <a:r>
                  <a:rPr lang="en-GB" sz="2400" dirty="0">
                    <a:solidFill>
                      <a:srgbClr val="FF0000"/>
                    </a:solidFill>
                  </a:rPr>
                  <a:t>In this triangle,  opposite =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m</a:t>
                </a:r>
              </a:p>
              <a:p>
                <a:pPr>
                  <a:spcAft>
                    <a:spcPts val="600"/>
                  </a:spcAft>
                </a:pPr>
                <a:r>
                  <a:rPr lang="en-GB" sz="2400" dirty="0">
                    <a:solidFill>
                      <a:srgbClr val="FF0000"/>
                    </a:solidFill>
                  </a:rPr>
                  <a:t>                          adjacent =  8 m</a:t>
                </a:r>
              </a:p>
              <a:p>
                <a:pPr>
                  <a:spcAft>
                    <a:spcPts val="1200"/>
                  </a:spcAft>
                </a:pPr>
                <a:r>
                  <a:rPr lang="en-GB" sz="2400" dirty="0">
                    <a:solidFill>
                      <a:srgbClr val="FF0000"/>
                    </a:solidFill>
                  </a:rPr>
                  <a:t>We use the  tangent  because it involves      opposite and adjacent.</a:t>
                </a:r>
              </a:p>
              <a:p>
                <a:pPr>
                  <a:spcAft>
                    <a:spcPts val="1200"/>
                  </a:spcAft>
                </a:pPr>
                <a:r>
                  <a:rPr lang="en-GB" sz="2400" dirty="0">
                    <a:solidFill>
                      <a:srgbClr val="FF0000"/>
                    </a:solidFill>
                  </a:rPr>
                  <a:t>Using              tan θ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𝑂𝑝𝑝𝑜𝑠𝑖𝑡𝑒</m:t>
                        </m:r>
                      </m:num>
                      <m:den>
                        <m:r>
                          <a:rPr lang="en-GB" sz="2400" i="1">
                            <a:solidFill>
                              <a:srgbClr val="FF0000"/>
                            </a:solidFill>
                            <a:latin typeface="Cambria Math" panose="02040503050406030204" pitchFamily="18" charset="0"/>
                          </a:rPr>
                          <m:t>𝐴𝑑𝑗𝑎𝑐𝑒𝑛𝑡</m:t>
                        </m:r>
                      </m:den>
                    </m:f>
                  </m:oMath>
                </a14:m>
                <a:endParaRPr lang="en-GB" sz="2400" dirty="0">
                  <a:solidFill>
                    <a:srgbClr val="FF0000"/>
                  </a:solidFill>
                </a:endParaRPr>
              </a:p>
              <a:p>
                <a:r>
                  <a:rPr lang="en-GB" sz="2400" dirty="0">
                    <a:solidFill>
                      <a:srgbClr val="FF0000"/>
                    </a:solidFill>
                  </a:rPr>
                  <a:t>This gives     tan 40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𝑥</m:t>
                        </m:r>
                      </m:num>
                      <m:den>
                        <m:r>
                          <a:rPr lang="en-GB" sz="2400" i="1">
                            <a:solidFill>
                              <a:srgbClr val="FF0000"/>
                            </a:solidFill>
                            <a:latin typeface="Cambria Math" panose="02040503050406030204" pitchFamily="18" charset="0"/>
                          </a:rPr>
                          <m:t>8</m:t>
                        </m:r>
                      </m:den>
                    </m:f>
                  </m:oMath>
                </a14:m>
                <a:endParaRPr lang="en-GB" sz="2400" dirty="0">
                  <a:solidFill>
                    <a:srgbClr val="FF0000"/>
                  </a:solidFill>
                </a:endParaRPr>
              </a:p>
              <a:p>
                <a:r>
                  <a:rPr lang="en-GB" sz="2400" dirty="0">
                    <a:solidFill>
                      <a:srgbClr val="FF0000"/>
                    </a:solidFill>
                  </a:rPr>
                  <a:t>To obtain </a:t>
                </a:r>
                <a:r>
                  <a:rPr lang="en-GB" sz="2400" i="1" dirty="0">
                    <a:solidFill>
                      <a:srgbClr val="FF0000"/>
                    </a:solidFill>
                    <a:latin typeface="Times" pitchFamily="2" charset="0"/>
                  </a:rPr>
                  <a:t>x</a:t>
                </a:r>
                <a:r>
                  <a:rPr lang="en-GB" sz="2400" dirty="0">
                    <a:solidFill>
                      <a:srgbClr val="FF0000"/>
                    </a:solidFill>
                  </a:rPr>
                  <a:t>, multiply both sides of this equation by 8, which gives</a:t>
                </a:r>
              </a:p>
              <a:p>
                <a:pPr>
                  <a:spcAft>
                    <a:spcPts val="600"/>
                  </a:spcAft>
                </a:pPr>
                <a:r>
                  <a:rPr lang="en-GB" sz="2400" i="1" dirty="0">
                    <a:solidFill>
                      <a:srgbClr val="FF0000"/>
                    </a:solidFill>
                  </a:rPr>
                  <a:t>                       </a:t>
                </a:r>
                <a:r>
                  <a:rPr lang="en-GB" sz="2400" i="1" dirty="0">
                    <a:solidFill>
                      <a:srgbClr val="FF0000"/>
                    </a:solidFill>
                    <a:latin typeface="Times" pitchFamily="2" charset="0"/>
                  </a:rPr>
                  <a:t>x</a:t>
                </a:r>
                <a:r>
                  <a:rPr lang="en-GB" sz="2400" dirty="0">
                    <a:solidFill>
                      <a:srgbClr val="FF0000"/>
                    </a:solidFill>
                  </a:rPr>
                  <a:t> = 8 tan 40°  </a:t>
                </a:r>
              </a:p>
              <a:p>
                <a:r>
                  <a:rPr lang="en-GB" sz="2400" i="1" dirty="0">
                    <a:solidFill>
                      <a:srgbClr val="FF0000"/>
                    </a:solidFill>
                  </a:rPr>
                  <a:t>                       </a:t>
                </a:r>
                <a:r>
                  <a:rPr lang="en-GB" sz="2400" i="1" dirty="0">
                    <a:solidFill>
                      <a:srgbClr val="FF0000"/>
                    </a:solidFill>
                    <a:latin typeface="Times" pitchFamily="2" charset="0"/>
                  </a:rPr>
                  <a:t>x</a:t>
                </a:r>
                <a:r>
                  <a:rPr lang="en-GB" sz="2400" dirty="0">
                    <a:solidFill>
                      <a:srgbClr val="FF0000"/>
                    </a:solidFill>
                  </a:rPr>
                  <a:t> = 6.7 m  to 1 </a:t>
                </a:r>
                <a:r>
                  <a:rPr lang="en-GB" sz="2400" dirty="0" err="1">
                    <a:solidFill>
                      <a:srgbClr val="FF0000"/>
                    </a:solidFill>
                  </a:rPr>
                  <a:t>d.p.</a:t>
                </a:r>
                <a:r>
                  <a:rPr lang="en-GB" sz="2400" dirty="0">
                    <a:solidFill>
                      <a:srgbClr val="FF0000"/>
                    </a:solidFill>
                  </a:rPr>
                  <a:t> </a:t>
                </a:r>
                <a:endParaRPr lang="en-GB" sz="2400" dirty="0"/>
              </a:p>
            </p:txBody>
          </p:sp>
        </mc:Choice>
        <mc:Fallback xmlns="">
          <p:sp>
            <p:nvSpPr>
              <p:cNvPr id="6" name="TextBox 5">
                <a:extLst>
                  <a:ext uri="{FF2B5EF4-FFF2-40B4-BE49-F238E27FC236}">
                    <a16:creationId xmlns:a16="http://schemas.microsoft.com/office/drawing/2014/main" xmlns:a14="http://schemas.microsoft.com/office/drawing/2010/main" xmlns="" id="{7779F48B-16C8-4B0A-B17A-6CB9FAD4FA93}"/>
                  </a:ext>
                </a:extLst>
              </p:cNvPr>
              <p:cNvSpPr txBox="1">
                <a:spLocks noRot="1" noChangeAspect="1" noMove="1" noResize="1" noEditPoints="1" noAdjustHandles="1" noChangeArrowheads="1" noChangeShapeType="1" noTextEdit="1"/>
              </p:cNvSpPr>
              <p:nvPr/>
            </p:nvSpPr>
            <p:spPr>
              <a:xfrm>
                <a:off x="2688930" y="1776564"/>
                <a:ext cx="7223494" cy="4582537"/>
              </a:xfrm>
              <a:prstGeom prst="rect">
                <a:avLst/>
              </a:prstGeom>
              <a:blipFill rotWithShape="1">
                <a:blip r:embed="rId3"/>
                <a:stretch>
                  <a:fillRect l="-1266" t="-1064" r="-2363" b="-2128"/>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109FCFEF-50B3-C845-A482-CE22968E7BC5}"/>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I1.4</a:t>
            </a:r>
            <a:endParaRPr lang="en-US" altLang="en-US" b="1" dirty="0">
              <a:solidFill>
                <a:prstClr val="white"/>
              </a:solidFill>
            </a:endParaRPr>
          </a:p>
        </p:txBody>
      </p:sp>
    </p:spTree>
    <p:extLst>
      <p:ext uri="{BB962C8B-B14F-4D97-AF65-F5344CB8AC3E}">
        <p14:creationId xmlns:p14="http://schemas.microsoft.com/office/powerpoint/2010/main" val="142854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lengths in Right Angled Triangles</a:t>
            </a:r>
          </a:p>
        </p:txBody>
      </p:sp>
      <p:sp>
        <p:nvSpPr>
          <p:cNvPr id="2" name="Rectangle 1">
            <a:extLst>
              <a:ext uri="{FF2B5EF4-FFF2-40B4-BE49-F238E27FC236}">
                <a16:creationId xmlns:a16="http://schemas.microsoft.com/office/drawing/2014/main" id="{CB173A65-4BA2-43DD-96CF-7948CED26FA8}"/>
              </a:ext>
            </a:extLst>
          </p:cNvPr>
          <p:cNvSpPr/>
          <p:nvPr/>
        </p:nvSpPr>
        <p:spPr>
          <a:xfrm>
            <a:off x="2511419" y="788832"/>
            <a:ext cx="7056784" cy="830997"/>
          </a:xfrm>
          <a:prstGeom prst="rect">
            <a:avLst/>
          </a:prstGeom>
        </p:spPr>
        <p:txBody>
          <a:bodyPr wrap="square">
            <a:spAutoFit/>
          </a:bodyPr>
          <a:lstStyle/>
          <a:p>
            <a:r>
              <a:rPr lang="en-GB" sz="2400" b="1" dirty="0"/>
              <a:t>Example </a:t>
            </a:r>
          </a:p>
          <a:p>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the triangle.</a:t>
            </a:r>
          </a:p>
        </p:txBody>
      </p:sp>
      <p:pic>
        <p:nvPicPr>
          <p:cNvPr id="4" name="Picture 3">
            <a:extLst>
              <a:ext uri="{FF2B5EF4-FFF2-40B4-BE49-F238E27FC236}">
                <a16:creationId xmlns:a16="http://schemas.microsoft.com/office/drawing/2014/main" id="{5DDCFCD8-03CC-46BB-B1B1-2FCB9E6368FD}"/>
              </a:ext>
            </a:extLst>
          </p:cNvPr>
          <p:cNvPicPr>
            <a:picLocks noChangeAspect="1"/>
          </p:cNvPicPr>
          <p:nvPr/>
        </p:nvPicPr>
        <p:blipFill>
          <a:blip r:embed="rId2"/>
          <a:stretch>
            <a:fillRect/>
          </a:stretch>
        </p:blipFill>
        <p:spPr>
          <a:xfrm>
            <a:off x="9260835" y="1831556"/>
            <a:ext cx="2560169" cy="2579862"/>
          </a:xfrm>
          <a:prstGeom prst="rect">
            <a:avLst/>
          </a:prstGeom>
        </p:spPr>
      </p:pic>
      <p:sp>
        <p:nvSpPr>
          <p:cNvPr id="5" name="TextBox 4">
            <a:extLst>
              <a:ext uri="{FF2B5EF4-FFF2-40B4-BE49-F238E27FC236}">
                <a16:creationId xmlns:a16="http://schemas.microsoft.com/office/drawing/2014/main" id="{524A5642-823C-4AEA-B15F-42A158060F1D}"/>
              </a:ext>
            </a:extLst>
          </p:cNvPr>
          <p:cNvSpPr txBox="1"/>
          <p:nvPr/>
        </p:nvSpPr>
        <p:spPr>
          <a:xfrm>
            <a:off x="2508762" y="1619829"/>
            <a:ext cx="1412566" cy="461665"/>
          </a:xfrm>
          <a:prstGeom prst="rect">
            <a:avLst/>
          </a:prstGeom>
          <a:noFill/>
        </p:spPr>
        <p:txBody>
          <a:bodyPr wrap="none" rtlCol="0">
            <a:spAutoFit/>
          </a:bodyPr>
          <a:lstStyle/>
          <a:p>
            <a:r>
              <a:rPr lang="en-GB" sz="2400" b="1" dirty="0"/>
              <a:t>Solution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169F501-9611-4C08-A0FB-53D94B63A1FE}"/>
                  </a:ext>
                </a:extLst>
              </p:cNvPr>
              <p:cNvSpPr txBox="1"/>
              <p:nvPr/>
            </p:nvSpPr>
            <p:spPr>
              <a:xfrm>
                <a:off x="2482208" y="2081494"/>
                <a:ext cx="6397600" cy="4198009"/>
              </a:xfrm>
              <a:prstGeom prst="rect">
                <a:avLst/>
              </a:prstGeom>
              <a:noFill/>
            </p:spPr>
            <p:txBody>
              <a:bodyPr wrap="square" rtlCol="0">
                <a:spAutoFit/>
              </a:bodyPr>
              <a:lstStyle/>
              <a:p>
                <a:r>
                  <a:rPr lang="en-GB" sz="2400" dirty="0">
                    <a:solidFill>
                      <a:srgbClr val="FF0000"/>
                    </a:solidFill>
                  </a:rPr>
                  <a:t>In this triangle,  tan 42°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𝑜𝑝𝑝𝑜𝑠𝑖𝑡𝑒</m:t>
                        </m:r>
                      </m:num>
                      <m:den>
                        <m:r>
                          <a:rPr lang="en-GB" sz="2400" i="1">
                            <a:solidFill>
                              <a:srgbClr val="FF0000"/>
                            </a:solidFill>
                            <a:latin typeface="Cambria Math" panose="02040503050406030204" pitchFamily="18" charset="0"/>
                          </a:rPr>
                          <m:t>𝑎𝑑𝑗𝑎𝑐𝑒𝑛𝑡</m:t>
                        </m:r>
                      </m:den>
                    </m:f>
                  </m:oMath>
                </a14:m>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10</m:t>
                        </m:r>
                      </m:num>
                      <m:den>
                        <m:r>
                          <a:rPr lang="en-GB" sz="2400" i="1">
                            <a:solidFill>
                              <a:srgbClr val="FF0000"/>
                            </a:solidFill>
                            <a:latin typeface="Cambria Math" panose="02040503050406030204" pitchFamily="18" charset="0"/>
                          </a:rPr>
                          <m:t>𝑥</m:t>
                        </m:r>
                      </m:den>
                    </m:f>
                  </m:oMath>
                </a14:m>
                <a:endParaRPr lang="en-GB" sz="2400" dirty="0">
                  <a:solidFill>
                    <a:srgbClr val="FF0000"/>
                  </a:solidFill>
                </a:endParaRPr>
              </a:p>
              <a:p>
                <a:pPr>
                  <a:spcAft>
                    <a:spcPts val="1200"/>
                  </a:spcAft>
                </a:pPr>
                <a:r>
                  <a:rPr lang="en-GB" sz="2400" dirty="0">
                    <a:solidFill>
                      <a:srgbClr val="FF0000"/>
                    </a:solidFill>
                  </a:rPr>
                  <a:t>Multiply both sides by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gives </a:t>
                </a:r>
              </a:p>
              <a:p>
                <a:pPr>
                  <a:spcAft>
                    <a:spcPts val="1200"/>
                  </a:spcAft>
                </a:pPr>
                <a:r>
                  <a:rPr lang="en-GB" sz="2400" i="1"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tan 42° =</a:t>
                </a:r>
                <a14:m>
                  <m:oMath xmlns:m="http://schemas.openxmlformats.org/officeDocument/2006/math">
                    <m:r>
                      <a:rPr lang="en-GB" sz="2400" i="1">
                        <a:solidFill>
                          <a:srgbClr val="FF0000"/>
                        </a:solidFill>
                        <a:latin typeface="Cambria Math" panose="02040503050406030204" pitchFamily="18" charset="0"/>
                      </a:rPr>
                      <m:t> 10 </m:t>
                    </m:r>
                  </m:oMath>
                </a14:m>
                <a:endParaRPr lang="en-GB" sz="2400" dirty="0">
                  <a:solidFill>
                    <a:srgbClr val="FF0000"/>
                  </a:solidFill>
                </a:endParaRPr>
              </a:p>
              <a:p>
                <a:pPr>
                  <a:spcAft>
                    <a:spcPts val="1800"/>
                  </a:spcAft>
                </a:pPr>
                <a:r>
                  <a:rPr lang="en-GB" sz="2400" dirty="0">
                    <a:solidFill>
                      <a:srgbClr val="FF0000"/>
                    </a:solidFill>
                  </a:rPr>
                  <a:t>and dividing by tan 42°gives:</a:t>
                </a:r>
              </a:p>
              <a:p>
                <a:pPr>
                  <a:spcAft>
                    <a:spcPts val="1800"/>
                  </a:spcAft>
                </a:pPr>
                <a:r>
                  <a:rPr lang="en-GB" sz="2400" dirty="0">
                    <a:solidFill>
                      <a:srgbClr val="FF0000"/>
                    </a:solidFill>
                    <a:latin typeface="Times New Roman" panose="02020603050405020304" pitchFamily="18" charset="0"/>
                    <a:cs typeface="Times New Roman" panose="02020603050405020304" pitchFamily="18" charset="0"/>
                  </a:rPr>
                  <a:t>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10</m:t>
                        </m:r>
                      </m:num>
                      <m:den>
                        <m:r>
                          <a:rPr lang="en-GB" sz="2400">
                            <a:solidFill>
                              <a:srgbClr val="FF0000"/>
                            </a:solidFill>
                            <a:latin typeface="Cambria Math" panose="02040503050406030204" pitchFamily="18" charset="0"/>
                          </a:rPr>
                          <m:t>   </m:t>
                        </m:r>
                        <m:r>
                          <m:rPr>
                            <m:sty m:val="p"/>
                          </m:rPr>
                          <a:rPr lang="en-GB" sz="2400">
                            <a:solidFill>
                              <a:srgbClr val="FF0000"/>
                            </a:solidFill>
                            <a:latin typeface="Cambria Math" panose="02040503050406030204" pitchFamily="18" charset="0"/>
                          </a:rPr>
                          <m:t>tan</m:t>
                        </m:r>
                        <m:r>
                          <a:rPr lang="en-GB" sz="2400">
                            <a:solidFill>
                              <a:srgbClr val="FF0000"/>
                            </a:solidFill>
                            <a:latin typeface="Cambria Math" panose="02040503050406030204" pitchFamily="18" charset="0"/>
                          </a:rPr>
                          <m:t> 42°</m:t>
                        </m:r>
                      </m:den>
                    </m:f>
                  </m:oMath>
                </a14:m>
                <a:endParaRPr lang="en-GB" sz="2400" dirty="0">
                  <a:solidFill>
                    <a:srgbClr val="FF0000"/>
                  </a:solidFill>
                </a:endParaRPr>
              </a:p>
              <a:p>
                <a:pPr>
                  <a:spcAft>
                    <a:spcPts val="1800"/>
                  </a:spcAft>
                </a:pPr>
                <a:r>
                  <a:rPr lang="en-GB" sz="2400" dirty="0">
                    <a:solidFill>
                      <a:srgbClr val="FF0000"/>
                    </a:solidFill>
                  </a:rPr>
                  <a:t>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10</m:t>
                        </m:r>
                      </m:num>
                      <m:den>
                        <m:r>
                          <a:rPr lang="en-GB" sz="2400">
                            <a:solidFill>
                              <a:srgbClr val="FF0000"/>
                            </a:solidFill>
                            <a:latin typeface="Cambria Math" panose="02040503050406030204" pitchFamily="18" charset="0"/>
                          </a:rPr>
                          <m:t>0.9004</m:t>
                        </m:r>
                      </m:den>
                    </m:f>
                  </m:oMath>
                </a14:m>
                <a:r>
                  <a:rPr lang="en-GB" sz="2400" dirty="0">
                    <a:solidFill>
                      <a:srgbClr val="FF0000"/>
                    </a:solidFill>
                  </a:rPr>
                  <a:t> </a:t>
                </a:r>
              </a:p>
              <a:p>
                <a:pPr>
                  <a:spcAft>
                    <a:spcPts val="1800"/>
                  </a:spcAft>
                </a:pPr>
                <a:r>
                  <a:rPr lang="en-GB" sz="2400" dirty="0">
                    <a:solidFill>
                      <a:srgbClr val="FF0000"/>
                    </a:solidFill>
                  </a:rPr>
                  <a:t>                                  =   11.1 m to 1 </a:t>
                </a:r>
                <a:r>
                  <a:rPr lang="en-GB" sz="2400" dirty="0" err="1">
                    <a:solidFill>
                      <a:srgbClr val="FF0000"/>
                    </a:solidFill>
                  </a:rPr>
                  <a:t>d.p.</a:t>
                </a:r>
                <a:endParaRPr lang="en-GB" sz="2400" dirty="0">
                  <a:solidFill>
                    <a:srgbClr val="FF0000"/>
                  </a:solidFill>
                </a:endParaRPr>
              </a:p>
            </p:txBody>
          </p:sp>
        </mc:Choice>
        <mc:Fallback xmlns="">
          <p:sp>
            <p:nvSpPr>
              <p:cNvPr id="6" name="TextBox 5">
                <a:extLst>
                  <a:ext uri="{FF2B5EF4-FFF2-40B4-BE49-F238E27FC236}">
                    <a16:creationId xmlns:a16="http://schemas.microsoft.com/office/drawing/2014/main" xmlns:a14="http://schemas.microsoft.com/office/drawing/2010/main" xmlns="" id="{D169F501-9611-4C08-A0FB-53D94B63A1FE}"/>
                  </a:ext>
                </a:extLst>
              </p:cNvPr>
              <p:cNvSpPr txBox="1">
                <a:spLocks noRot="1" noChangeAspect="1" noMove="1" noResize="1" noEditPoints="1" noAdjustHandles="1" noChangeArrowheads="1" noChangeShapeType="1" noTextEdit="1"/>
              </p:cNvSpPr>
              <p:nvPr/>
            </p:nvSpPr>
            <p:spPr>
              <a:xfrm>
                <a:off x="2482208" y="2081494"/>
                <a:ext cx="6397600" cy="4198009"/>
              </a:xfrm>
              <a:prstGeom prst="rect">
                <a:avLst/>
              </a:prstGeom>
              <a:blipFill rotWithShape="1">
                <a:blip r:embed="rId3"/>
                <a:stretch>
                  <a:fillRect l="-1429" b="-2467"/>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B96665DA-8C7D-2443-A026-557745F55451}"/>
              </a:ext>
            </a:extLst>
          </p:cNvPr>
          <p:cNvSpPr txBox="1">
            <a:spLocks noChangeArrowheads="1"/>
          </p:cNvSpPr>
          <p:nvPr/>
        </p:nvSpPr>
        <p:spPr bwMode="auto">
          <a:xfrm>
            <a:off x="0" y="39515"/>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I1.4</a:t>
            </a:r>
            <a:endParaRPr lang="en-US" altLang="en-US" b="1" dirty="0">
              <a:solidFill>
                <a:prstClr val="white"/>
              </a:solidFill>
            </a:endParaRPr>
          </a:p>
        </p:txBody>
      </p:sp>
    </p:spTree>
    <p:extLst>
      <p:ext uri="{BB962C8B-B14F-4D97-AF65-F5344CB8AC3E}">
        <p14:creationId xmlns:p14="http://schemas.microsoft.com/office/powerpoint/2010/main" val="357282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64025" y="56659"/>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Pythagoras’ Theorem</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862355" y="1288171"/>
            <a:ext cx="885026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In any right-angled triangle, the area of the square on the hypotenuse (the side opposite the right angle) is equal to the sum of the areas of the squares on the other two sides (the two sides that meet at the right angle).</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2862355" y="3992397"/>
            <a:ext cx="45297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r>
              <a:rPr lang="en-GB" sz="2400" dirty="0"/>
              <a:t>For the triangle shown opposite</a:t>
            </a:r>
          </a:p>
        </p:txBody>
      </p:sp>
      <p:sp>
        <p:nvSpPr>
          <p:cNvPr id="4" name="Rectangle 3"/>
          <p:cNvSpPr/>
          <p:nvPr/>
        </p:nvSpPr>
        <p:spPr>
          <a:xfrm>
            <a:off x="2178426" y="859548"/>
            <a:ext cx="9970031" cy="461665"/>
          </a:xfrm>
          <a:prstGeom prst="rect">
            <a:avLst/>
          </a:prstGeom>
        </p:spPr>
        <p:txBody>
          <a:bodyPr wrap="square">
            <a:spAutoFit/>
          </a:bodyPr>
          <a:lstStyle/>
          <a:p>
            <a:pPr algn="ctr"/>
            <a:r>
              <a:rPr lang="en-GB" sz="2400" dirty="0"/>
              <a:t>Pythagoras' Theorem states that:</a:t>
            </a:r>
          </a:p>
        </p:txBody>
      </p:sp>
      <p:sp>
        <p:nvSpPr>
          <p:cNvPr id="10" name="TextBox 7">
            <a:extLst>
              <a:ext uri="{FF2B5EF4-FFF2-40B4-BE49-F238E27FC236}">
                <a16:creationId xmlns:a16="http://schemas.microsoft.com/office/drawing/2014/main" id="{2E0F5CA7-A1EF-5442-A592-1A9C56D71D4F}"/>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smtClean="0">
                <a:solidFill>
                  <a:schemeClr val="bg1"/>
                </a:solidFill>
              </a:rPr>
              <a:t>Section I1.1</a:t>
            </a:r>
            <a:endParaRPr lang="en-US" altLang="en-US" b="1" dirty="0">
              <a:solidFill>
                <a:schemeClr val="bg1"/>
              </a:solidFill>
            </a:endParaRPr>
          </a:p>
        </p:txBody>
      </p:sp>
      <p:sp>
        <p:nvSpPr>
          <p:cNvPr id="12" name="TextBox 11">
            <a:extLst>
              <a:ext uri="{FF2B5EF4-FFF2-40B4-BE49-F238E27FC236}">
                <a16:creationId xmlns:a16="http://schemas.microsoft.com/office/drawing/2014/main" id="{4DBA0048-33F7-4022-9744-DFA28FF47178}"/>
              </a:ext>
            </a:extLst>
          </p:cNvPr>
          <p:cNvSpPr txBox="1"/>
          <p:nvPr/>
        </p:nvSpPr>
        <p:spPr>
          <a:xfrm>
            <a:off x="2822381" y="5935050"/>
            <a:ext cx="9139528" cy="830997"/>
          </a:xfrm>
          <a:prstGeom prst="rect">
            <a:avLst/>
          </a:prstGeom>
          <a:noFill/>
        </p:spPr>
        <p:txBody>
          <a:bodyPr wrap="square" rtlCol="0">
            <a:spAutoFit/>
          </a:bodyPr>
          <a:lstStyle/>
          <a:p>
            <a:r>
              <a:rPr lang="en-GB" sz="2400" dirty="0"/>
              <a:t>Note: The longest side of a right-angled triangle is called the hypotenuse</a:t>
            </a:r>
            <a:r>
              <a:rPr lang="en-GB" dirty="0"/>
              <a:t>.</a:t>
            </a:r>
          </a:p>
        </p:txBody>
      </p:sp>
      <p:sp>
        <p:nvSpPr>
          <p:cNvPr id="15360" name="TextBox 15359">
            <a:extLst>
              <a:ext uri="{FF2B5EF4-FFF2-40B4-BE49-F238E27FC236}">
                <a16:creationId xmlns:a16="http://schemas.microsoft.com/office/drawing/2014/main" id="{959EF634-D2C8-4909-9B25-3CA429C20663}"/>
              </a:ext>
            </a:extLst>
          </p:cNvPr>
          <p:cNvSpPr txBox="1"/>
          <p:nvPr/>
        </p:nvSpPr>
        <p:spPr>
          <a:xfrm>
            <a:off x="4030972" y="3059625"/>
            <a:ext cx="3865227" cy="461665"/>
          </a:xfrm>
          <a:prstGeom prst="rect">
            <a:avLst/>
          </a:prstGeom>
          <a:noFill/>
        </p:spPr>
        <p:txBody>
          <a:bodyPr wrap="square" rtlCol="0">
            <a:spAutoFit/>
          </a:bodyPr>
          <a:lstStyle/>
          <a:p>
            <a:r>
              <a:rPr lang="en-GB" sz="2400" dirty="0"/>
              <a:t>Area A  + Area B = Area C</a:t>
            </a:r>
          </a:p>
        </p:txBody>
      </p:sp>
      <p:pic>
        <p:nvPicPr>
          <p:cNvPr id="2" name="Picture 1">
            <a:extLst>
              <a:ext uri="{FF2B5EF4-FFF2-40B4-BE49-F238E27FC236}">
                <a16:creationId xmlns:a16="http://schemas.microsoft.com/office/drawing/2014/main" id="{48568CF5-A532-A343-9A6B-1896357084BF}"/>
              </a:ext>
            </a:extLst>
          </p:cNvPr>
          <p:cNvPicPr>
            <a:picLocks noChangeAspect="1"/>
          </p:cNvPicPr>
          <p:nvPr/>
        </p:nvPicPr>
        <p:blipFill>
          <a:blip r:embed="rId3"/>
          <a:stretch>
            <a:fillRect/>
          </a:stretch>
        </p:blipFill>
        <p:spPr>
          <a:xfrm>
            <a:off x="8688288" y="2857831"/>
            <a:ext cx="2534817" cy="290213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B133465-A7BA-0B40-82CE-B2B55FA58253}"/>
                  </a:ext>
                </a:extLst>
              </p:cNvPr>
              <p:cNvSpPr txBox="1"/>
              <p:nvPr/>
            </p:nvSpPr>
            <p:spPr>
              <a:xfrm>
                <a:off x="4583832" y="4655856"/>
                <a:ext cx="1944216" cy="461665"/>
              </a:xfrm>
              <a:prstGeom prst="rect">
                <a:avLst/>
              </a:prstGeom>
              <a:noFill/>
              <a:ln w="12700">
                <a:solidFill>
                  <a:schemeClr val="tx1"/>
                </a:solidFill>
              </a:ln>
            </p:spPr>
            <p:txBody>
              <a:bodyPr wrap="square" rtlCol="0">
                <a:spAutoFit/>
              </a:bodyPr>
              <a:lstStyle/>
              <a:p>
                <a14:m>
                  <m:oMath xmlns:m="http://schemas.openxmlformats.org/officeDocument/2006/math">
                    <m:sSup>
                      <m:sSupPr>
                        <m:ctrlPr>
                          <a:rPr lang="en-US" sz="2400" i="1" smtClean="0">
                            <a:latin typeface="Cambria Math" panose="02040503050406030204" pitchFamily="18" charset="0"/>
                          </a:rPr>
                        </m:ctrlPr>
                      </m:sSupPr>
                      <m:e>
                        <m:r>
                          <a:rPr lang="en-GB" sz="2400" b="0" i="1" smtClean="0">
                            <a:latin typeface="Cambria Math" panose="02040503050406030204" pitchFamily="18" charset="0"/>
                          </a:rPr>
                          <m:t>𝑎</m:t>
                        </m:r>
                      </m:e>
                      <m:sup>
                        <m:r>
                          <a:rPr lang="en-GB" sz="2400" b="0" i="1" smtClean="0">
                            <a:latin typeface="Cambria Math" panose="02040503050406030204" pitchFamily="18" charset="0"/>
                          </a:rPr>
                          <m:t>2</m:t>
                        </m:r>
                      </m:sup>
                    </m:sSup>
                  </m:oMath>
                </a14:m>
                <a:r>
                  <a:rPr lang="en-US" sz="2400" dirty="0"/>
                  <a:t> + </a:t>
                </a:r>
                <a14:m>
                  <m:oMath xmlns:m="http://schemas.openxmlformats.org/officeDocument/2006/math">
                    <m:sSup>
                      <m:sSupPr>
                        <m:ctrlPr>
                          <a:rPr lang="en-US" sz="2400" i="1" smtClean="0">
                            <a:latin typeface="Cambria Math" panose="02040503050406030204" pitchFamily="18" charset="0"/>
                          </a:rPr>
                        </m:ctrlPr>
                      </m:sSupPr>
                      <m:e>
                        <m:r>
                          <a:rPr lang="en-GB" sz="2400" b="0" i="1" smtClean="0">
                            <a:latin typeface="Cambria Math" panose="02040503050406030204" pitchFamily="18" charset="0"/>
                          </a:rPr>
                          <m:t>𝑏</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 </m:t>
                    </m:r>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𝑐</m:t>
                        </m:r>
                      </m:e>
                      <m:sup>
                        <m:r>
                          <a:rPr lang="en-GB" sz="2400" b="0" i="1" smtClean="0">
                            <a:latin typeface="Cambria Math" panose="02040503050406030204" pitchFamily="18" charset="0"/>
                          </a:rPr>
                          <m:t>2</m:t>
                        </m:r>
                      </m:sup>
                    </m:sSup>
                  </m:oMath>
                </a14:m>
                <a:endParaRPr lang="en-US" sz="2400" dirty="0"/>
              </a:p>
            </p:txBody>
          </p:sp>
        </mc:Choice>
        <mc:Fallback xmlns="">
          <p:sp>
            <p:nvSpPr>
              <p:cNvPr id="3" name="TextBox 2">
                <a:extLst>
                  <a:ext uri="{FF2B5EF4-FFF2-40B4-BE49-F238E27FC236}">
                    <a16:creationId xmlns:a16="http://schemas.microsoft.com/office/drawing/2014/main" xmlns:a14="http://schemas.microsoft.com/office/drawing/2010/main" xmlns="" id="{FB133465-A7BA-0B40-82CE-B2B55FA58253}"/>
                  </a:ext>
                </a:extLst>
              </p:cNvPr>
              <p:cNvSpPr txBox="1">
                <a:spLocks noRot="1" noChangeAspect="1" noMove="1" noResize="1" noEditPoints="1" noAdjustHandles="1" noChangeArrowheads="1" noChangeShapeType="1" noTextEdit="1"/>
              </p:cNvSpPr>
              <p:nvPr/>
            </p:nvSpPr>
            <p:spPr>
              <a:xfrm>
                <a:off x="4583832" y="4655856"/>
                <a:ext cx="1944216" cy="461665"/>
              </a:xfrm>
              <a:prstGeom prst="rect">
                <a:avLst/>
              </a:prstGeom>
              <a:blipFill rotWithShape="1">
                <a:blip r:embed="rId4"/>
                <a:stretch>
                  <a:fillRect t="-7792" b="-29870"/>
                </a:stretch>
              </a:blipFill>
              <a:ln w="12700">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398007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3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3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4" grpId="0"/>
      <p:bldP spid="12" grpId="0"/>
      <p:bldP spid="15360" grpId="0"/>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lengths in Right Angled Triangles</a:t>
            </a:r>
          </a:p>
        </p:txBody>
      </p:sp>
      <p:pic>
        <p:nvPicPr>
          <p:cNvPr id="2" name="Picture 1">
            <a:extLst>
              <a:ext uri="{FF2B5EF4-FFF2-40B4-BE49-F238E27FC236}">
                <a16:creationId xmlns:a16="http://schemas.microsoft.com/office/drawing/2014/main" id="{DFF68859-B95A-4235-BCFA-01FAB840ECDE}"/>
              </a:ext>
            </a:extLst>
          </p:cNvPr>
          <p:cNvPicPr>
            <a:picLocks noChangeAspect="1"/>
          </p:cNvPicPr>
          <p:nvPr/>
        </p:nvPicPr>
        <p:blipFill>
          <a:blip r:embed="rId2"/>
          <a:stretch>
            <a:fillRect/>
          </a:stretch>
        </p:blipFill>
        <p:spPr>
          <a:xfrm>
            <a:off x="4871864" y="742741"/>
            <a:ext cx="5449998" cy="1944216"/>
          </a:xfrm>
          <a:prstGeom prst="rect">
            <a:avLst/>
          </a:prstGeom>
        </p:spPr>
      </p:pic>
      <p:sp>
        <p:nvSpPr>
          <p:cNvPr id="3" name="Rectangle 2">
            <a:extLst>
              <a:ext uri="{FF2B5EF4-FFF2-40B4-BE49-F238E27FC236}">
                <a16:creationId xmlns:a16="http://schemas.microsoft.com/office/drawing/2014/main" id="{46D0CB0F-06B3-4222-BD3F-0EDE0FDC73FB}"/>
              </a:ext>
            </a:extLst>
          </p:cNvPr>
          <p:cNvSpPr/>
          <p:nvPr/>
        </p:nvSpPr>
        <p:spPr>
          <a:xfrm>
            <a:off x="2507506" y="640162"/>
            <a:ext cx="9245744" cy="461665"/>
          </a:xfrm>
          <a:prstGeom prst="rect">
            <a:avLst/>
          </a:prstGeom>
        </p:spPr>
        <p:txBody>
          <a:bodyPr wrap="square">
            <a:spAutoFit/>
          </a:bodyPr>
          <a:lstStyle/>
          <a:p>
            <a:r>
              <a:rPr lang="en-GB" sz="2400" b="1" dirty="0"/>
              <a:t>Example</a:t>
            </a:r>
            <a:r>
              <a:rPr lang="en-GB" dirty="0"/>
              <a:t> </a:t>
            </a:r>
          </a:p>
        </p:txBody>
      </p:sp>
      <p:sp>
        <p:nvSpPr>
          <p:cNvPr id="4" name="Rectangle 3">
            <a:extLst>
              <a:ext uri="{FF2B5EF4-FFF2-40B4-BE49-F238E27FC236}">
                <a16:creationId xmlns:a16="http://schemas.microsoft.com/office/drawing/2014/main" id="{C79FA0D0-51B1-4B63-8C17-E117CDAEBF67}"/>
              </a:ext>
            </a:extLst>
          </p:cNvPr>
          <p:cNvSpPr/>
          <p:nvPr/>
        </p:nvSpPr>
        <p:spPr>
          <a:xfrm>
            <a:off x="2409492" y="2789536"/>
            <a:ext cx="9577064" cy="2462213"/>
          </a:xfrm>
          <a:prstGeom prst="rect">
            <a:avLst/>
          </a:prstGeom>
        </p:spPr>
        <p:txBody>
          <a:bodyPr wrap="square">
            <a:spAutoFit/>
          </a:bodyPr>
          <a:lstStyle/>
          <a:p>
            <a:pPr>
              <a:spcAft>
                <a:spcPts val="600"/>
              </a:spcAft>
            </a:pPr>
            <a:r>
              <a:rPr lang="en-GB" sz="2400" dirty="0"/>
              <a:t>The diagram above, not drawn to scale, represents one face of the roof of a house in the shape of a parallelogram </a:t>
            </a:r>
            <a:r>
              <a:rPr lang="en-GB" sz="2400" i="1" dirty="0">
                <a:latin typeface="Times New Roman" panose="02020603050405020304" pitchFamily="18" charset="0"/>
                <a:cs typeface="Times New Roman" panose="02020603050405020304" pitchFamily="18" charset="0"/>
              </a:rPr>
              <a:t>EFGH</a:t>
            </a:r>
            <a:r>
              <a:rPr lang="en-GB" sz="2400" dirty="0"/>
              <a:t>.  </a:t>
            </a:r>
          </a:p>
          <a:p>
            <a:pPr>
              <a:spcAft>
                <a:spcPts val="600"/>
              </a:spcAft>
            </a:pPr>
            <a:r>
              <a:rPr lang="en-GB" sz="2400" dirty="0"/>
              <a:t>Angle </a:t>
            </a:r>
            <a:r>
              <a:rPr lang="en-GB" sz="2400" i="1" dirty="0">
                <a:latin typeface="Times New Roman" panose="02020603050405020304" pitchFamily="18" charset="0"/>
                <a:cs typeface="Times New Roman" panose="02020603050405020304" pitchFamily="18" charset="0"/>
              </a:rPr>
              <a:t>EFI</a:t>
            </a:r>
            <a:r>
              <a:rPr lang="en-GB" sz="2400" dirty="0"/>
              <a:t> = 40°and </a:t>
            </a:r>
            <a:r>
              <a:rPr lang="en-GB" sz="2400" i="1" dirty="0">
                <a:latin typeface="Times New Roman" panose="02020603050405020304" pitchFamily="18" charset="0"/>
                <a:cs typeface="Times New Roman" panose="02020603050405020304" pitchFamily="18" charset="0"/>
              </a:rPr>
              <a:t>EF</a:t>
            </a:r>
            <a:r>
              <a:rPr lang="en-GB" sz="2400" dirty="0"/>
              <a:t> = 8 m. </a:t>
            </a:r>
            <a:r>
              <a:rPr lang="en-GB" sz="2400" i="1" dirty="0">
                <a:latin typeface="Times New Roman" panose="02020603050405020304" pitchFamily="18" charset="0"/>
                <a:cs typeface="Times New Roman" panose="02020603050405020304" pitchFamily="18" charset="0"/>
              </a:rPr>
              <a:t>EI</a:t>
            </a:r>
            <a:r>
              <a:rPr lang="en-GB" sz="2400" dirty="0"/>
              <a:t> represents a rafter placed perpendicular to </a:t>
            </a:r>
            <a:r>
              <a:rPr lang="en-GB" sz="2400" i="1" dirty="0">
                <a:latin typeface="Times New Roman" panose="02020603050405020304" pitchFamily="18" charset="0"/>
                <a:cs typeface="Times New Roman" panose="02020603050405020304" pitchFamily="18" charset="0"/>
              </a:rPr>
              <a:t>FG</a:t>
            </a:r>
            <a:r>
              <a:rPr lang="en-GB" sz="2400" dirty="0"/>
              <a:t> such that </a:t>
            </a:r>
            <a:r>
              <a:rPr lang="en-GB" sz="2400" i="1" dirty="0">
                <a:latin typeface="Times New Roman" panose="02020603050405020304" pitchFamily="18" charset="0"/>
                <a:cs typeface="Times New Roman" panose="02020603050405020304" pitchFamily="18" charset="0"/>
              </a:rPr>
              <a:t>IG</a:t>
            </a:r>
            <a:r>
              <a:rPr lang="en-GB" sz="2400" dirty="0"/>
              <a:t> = 5 m.</a:t>
            </a:r>
          </a:p>
          <a:p>
            <a:r>
              <a:rPr lang="en-GB" sz="2400" dirty="0"/>
              <a:t>Calculate</a:t>
            </a:r>
            <a:r>
              <a:rPr lang="en-GB" sz="2400" i="1" dirty="0">
                <a:latin typeface="Times New Roman" panose="02020603050405020304" pitchFamily="18" charset="0"/>
                <a:cs typeface="Times New Roman" panose="02020603050405020304" pitchFamily="18" charset="0"/>
              </a:rPr>
              <a:t> FI</a:t>
            </a:r>
            <a:r>
              <a:rPr lang="en-GB" sz="2400" dirty="0"/>
              <a:t>, </a:t>
            </a:r>
            <a:r>
              <a:rPr lang="en-GB" sz="2400" i="1" dirty="0">
                <a:latin typeface="Times New Roman" panose="02020603050405020304" pitchFamily="18" charset="0"/>
                <a:cs typeface="Times New Roman" panose="02020603050405020304" pitchFamily="18" charset="0"/>
              </a:rPr>
              <a:t>EI</a:t>
            </a:r>
            <a:r>
              <a:rPr lang="en-GB" sz="2400" dirty="0"/>
              <a:t> and the area of the parallelogram giving your answers to 3 significant figures.</a:t>
            </a:r>
          </a:p>
        </p:txBody>
      </p:sp>
      <p:sp>
        <p:nvSpPr>
          <p:cNvPr id="5" name="Rectangle 4">
            <a:extLst>
              <a:ext uri="{FF2B5EF4-FFF2-40B4-BE49-F238E27FC236}">
                <a16:creationId xmlns:a16="http://schemas.microsoft.com/office/drawing/2014/main" id="{DEED1C05-A4FC-4D69-AC88-8A3FE3E11A57}"/>
              </a:ext>
            </a:extLst>
          </p:cNvPr>
          <p:cNvSpPr/>
          <p:nvPr/>
        </p:nvSpPr>
        <p:spPr>
          <a:xfrm>
            <a:off x="2473810" y="5249029"/>
            <a:ext cx="1412566" cy="461665"/>
          </a:xfrm>
          <a:prstGeom prst="rect">
            <a:avLst/>
          </a:prstGeom>
        </p:spPr>
        <p:txBody>
          <a:bodyPr wrap="none">
            <a:spAutoFit/>
          </a:bodyPr>
          <a:lstStyle/>
          <a:p>
            <a:r>
              <a:rPr lang="en-GB" sz="2400" b="1" dirty="0"/>
              <a:t>Solution</a:t>
            </a:r>
          </a:p>
        </p:txBody>
      </p:sp>
      <p:sp>
        <p:nvSpPr>
          <p:cNvPr id="6" name="TextBox 5">
            <a:extLst>
              <a:ext uri="{FF2B5EF4-FFF2-40B4-BE49-F238E27FC236}">
                <a16:creationId xmlns:a16="http://schemas.microsoft.com/office/drawing/2014/main" id="{4B4ABC3A-3CF4-4BAB-ABED-9ED65F4ECEE5}"/>
              </a:ext>
            </a:extLst>
          </p:cNvPr>
          <p:cNvSpPr txBox="1"/>
          <p:nvPr/>
        </p:nvSpPr>
        <p:spPr>
          <a:xfrm>
            <a:off x="2495599" y="5683905"/>
            <a:ext cx="3384376" cy="461665"/>
          </a:xfrm>
          <a:prstGeom prst="rect">
            <a:avLst/>
          </a:prstGeom>
          <a:noFill/>
        </p:spPr>
        <p:txBody>
          <a:bodyPr wrap="square" rtlCol="0">
            <a:spAutoFit/>
          </a:bodyPr>
          <a:lstStyle/>
          <a:p>
            <a:r>
              <a:rPr lang="en-GB" sz="2400" i="1" dirty="0">
                <a:solidFill>
                  <a:srgbClr val="FF0000"/>
                </a:solidFill>
                <a:latin typeface="Times New Roman" panose="02020603050405020304" pitchFamily="18" charset="0"/>
                <a:cs typeface="Times New Roman" panose="02020603050405020304" pitchFamily="18" charset="0"/>
              </a:rPr>
              <a:t>FI </a:t>
            </a:r>
            <a:r>
              <a:rPr lang="en-GB" sz="2400" dirty="0">
                <a:solidFill>
                  <a:srgbClr val="FF0000"/>
                </a:solidFill>
              </a:rPr>
              <a:t>= 8 cos 40 = 6.13 m</a:t>
            </a:r>
          </a:p>
        </p:txBody>
      </p:sp>
      <p:sp>
        <p:nvSpPr>
          <p:cNvPr id="7" name="Rectangle 6">
            <a:extLst>
              <a:ext uri="{FF2B5EF4-FFF2-40B4-BE49-F238E27FC236}">
                <a16:creationId xmlns:a16="http://schemas.microsoft.com/office/drawing/2014/main" id="{CEA0E6DF-2F77-41FF-BF2C-F81C9875663D}"/>
              </a:ext>
            </a:extLst>
          </p:cNvPr>
          <p:cNvSpPr/>
          <p:nvPr/>
        </p:nvSpPr>
        <p:spPr>
          <a:xfrm>
            <a:off x="2507506" y="6145570"/>
            <a:ext cx="3270447" cy="461665"/>
          </a:xfrm>
          <a:prstGeom prst="rect">
            <a:avLst/>
          </a:prstGeom>
        </p:spPr>
        <p:txBody>
          <a:bodyPr wrap="none">
            <a:spAutoFit/>
          </a:bodyPr>
          <a:lstStyle/>
          <a:p>
            <a:r>
              <a:rPr lang="en-GB" sz="2400" i="1" dirty="0">
                <a:solidFill>
                  <a:srgbClr val="FF0000"/>
                </a:solidFill>
                <a:latin typeface="Times New Roman" panose="02020603050405020304" pitchFamily="18" charset="0"/>
                <a:cs typeface="Times New Roman" panose="02020603050405020304" pitchFamily="18" charset="0"/>
              </a:rPr>
              <a:t>EI </a:t>
            </a:r>
            <a:r>
              <a:rPr lang="en-GB" sz="2400" dirty="0">
                <a:solidFill>
                  <a:srgbClr val="FF0000"/>
                </a:solidFill>
              </a:rPr>
              <a:t>= 8 sin  40 = 5.14 m</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B9E55EB-2487-4D79-8BF0-CA7E3572BFB1}"/>
                  </a:ext>
                </a:extLst>
              </p:cNvPr>
              <p:cNvSpPr/>
              <p:nvPr/>
            </p:nvSpPr>
            <p:spPr>
              <a:xfrm>
                <a:off x="6546469" y="5699760"/>
                <a:ext cx="4806115" cy="830997"/>
              </a:xfrm>
              <a:prstGeom prst="rect">
                <a:avLst/>
              </a:prstGeom>
            </p:spPr>
            <p:txBody>
              <a:bodyPr wrap="square">
                <a:spAutoFit/>
              </a:bodyPr>
              <a:lstStyle/>
              <a:p>
                <a:r>
                  <a:rPr lang="en-GB" sz="2400" dirty="0">
                    <a:solidFill>
                      <a:srgbClr val="FF0000"/>
                    </a:solidFill>
                  </a:rPr>
                  <a:t>Area = (5 m + 6.13 m) </a:t>
                </a:r>
                <a14:m>
                  <m:oMath xmlns:m="http://schemas.openxmlformats.org/officeDocument/2006/math">
                    <m:r>
                      <a:rPr lang="en-GB" sz="2400" i="1" smtClean="0">
                        <a:solidFill>
                          <a:srgbClr val="FF0000"/>
                        </a:solidFill>
                        <a:latin typeface="Cambria Math"/>
                        <a:ea typeface="Cambria Math"/>
                      </a:rPr>
                      <m:t>×</m:t>
                    </m:r>
                    <m:r>
                      <a:rPr lang="en-GB" sz="2400" b="0" i="0" smtClean="0">
                        <a:latin typeface="Cambria Math"/>
                        <a:ea typeface="Cambria Math"/>
                      </a:rPr>
                      <m:t> </m:t>
                    </m:r>
                  </m:oMath>
                </a14:m>
                <a:r>
                  <a:rPr lang="en-GB" sz="2400" dirty="0">
                    <a:solidFill>
                      <a:srgbClr val="FF0000"/>
                    </a:solidFill>
                  </a:rPr>
                  <a:t>5.14 m</a:t>
                </a:r>
              </a:p>
              <a:p>
                <a:r>
                  <a:rPr lang="en-GB" sz="2400" dirty="0">
                    <a:solidFill>
                      <a:srgbClr val="FF0000"/>
                    </a:solidFill>
                  </a:rPr>
                  <a:t>         = 57.2 </a:t>
                </a:r>
                <a14:m>
                  <m:oMath xmlns:m="http://schemas.openxmlformats.org/officeDocument/2006/math">
                    <m:sSup>
                      <m:sSupPr>
                        <m:ctrlPr>
                          <a:rPr lang="en-GB" sz="2400" i="1" smtClean="0">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m</m:t>
                        </m:r>
                      </m:e>
                      <m:sup>
                        <m:r>
                          <a:rPr lang="en-GB" sz="2400" b="0" i="1" smtClean="0">
                            <a:solidFill>
                              <a:srgbClr val="FF0000"/>
                            </a:solidFill>
                            <a:latin typeface="Cambria Math" panose="02040503050406030204" pitchFamily="18" charset="0"/>
                          </a:rPr>
                          <m:t>2</m:t>
                        </m:r>
                      </m:sup>
                    </m:sSup>
                  </m:oMath>
                </a14:m>
                <a:endParaRPr lang="en-GB" sz="2400" dirty="0">
                  <a:solidFill>
                    <a:srgbClr val="FF0000"/>
                  </a:solidFill>
                </a:endParaRPr>
              </a:p>
            </p:txBody>
          </p:sp>
        </mc:Choice>
        <mc:Fallback xmlns="">
          <p:sp>
            <p:nvSpPr>
              <p:cNvPr id="8" name="Rectangle 7">
                <a:extLst>
                  <a:ext uri="{FF2B5EF4-FFF2-40B4-BE49-F238E27FC236}">
                    <a16:creationId xmlns:a16="http://schemas.microsoft.com/office/drawing/2014/main" xmlns:a14="http://schemas.microsoft.com/office/drawing/2010/main" xmlns="" id="{2B9E55EB-2487-4D79-8BF0-CA7E3572BFB1}"/>
                  </a:ext>
                </a:extLst>
              </p:cNvPr>
              <p:cNvSpPr>
                <a:spLocks noRot="1" noChangeAspect="1" noMove="1" noResize="1" noEditPoints="1" noAdjustHandles="1" noChangeArrowheads="1" noChangeShapeType="1" noTextEdit="1"/>
              </p:cNvSpPr>
              <p:nvPr/>
            </p:nvSpPr>
            <p:spPr>
              <a:xfrm>
                <a:off x="6546469" y="5699760"/>
                <a:ext cx="4806115" cy="830997"/>
              </a:xfrm>
              <a:prstGeom prst="rect">
                <a:avLst/>
              </a:prstGeom>
              <a:blipFill rotWithShape="1">
                <a:blip r:embed="rId3"/>
                <a:stretch>
                  <a:fillRect l="-2030" t="-5147" b="-16912"/>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C4C7A742-24C9-8C4E-BAB7-4532365C6DA2}"/>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I1.4</a:t>
            </a:r>
            <a:endParaRPr lang="en-US" altLang="en-US" b="1" dirty="0">
              <a:solidFill>
                <a:prstClr val="white"/>
              </a:solidFill>
            </a:endParaRPr>
          </a:p>
        </p:txBody>
      </p:sp>
    </p:spTree>
    <p:extLst>
      <p:ext uri="{BB962C8B-B14F-4D97-AF65-F5344CB8AC3E}">
        <p14:creationId xmlns:p14="http://schemas.microsoft.com/office/powerpoint/2010/main" val="126718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10492"/>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I1.4: </a:t>
            </a:r>
            <a:r>
              <a:rPr lang="en-US" altLang="en-US" sz="2800" b="1" dirty="0"/>
              <a:t>Fitness Check</a:t>
            </a:r>
          </a:p>
        </p:txBody>
      </p:sp>
      <p:sp>
        <p:nvSpPr>
          <p:cNvPr id="6" name="TextBox 12">
            <a:extLst>
              <a:ext uri="{FF2B5EF4-FFF2-40B4-BE49-F238E27FC236}">
                <a16:creationId xmlns:a16="http://schemas.microsoft.com/office/drawing/2014/main" id="{807349B1-2FAB-E541-9831-FB445C5731F1}"/>
              </a:ext>
            </a:extLst>
          </p:cNvPr>
          <p:cNvSpPr txBox="1">
            <a:spLocks noChangeArrowheads="1"/>
          </p:cNvSpPr>
          <p:nvPr/>
        </p:nvSpPr>
        <p:spPr bwMode="auto">
          <a:xfrm>
            <a:off x="3503712" y="782861"/>
            <a:ext cx="70480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FF0000"/>
                </a:solidFill>
              </a:rPr>
              <a:t>Here are some questions to check your progress.</a:t>
            </a:r>
          </a:p>
        </p:txBody>
      </p:sp>
      <p:sp>
        <p:nvSpPr>
          <p:cNvPr id="16" name="Rectangle 15"/>
          <p:cNvSpPr/>
          <p:nvPr/>
        </p:nvSpPr>
        <p:spPr>
          <a:xfrm>
            <a:off x="7242158" y="4011958"/>
            <a:ext cx="4320480" cy="400110"/>
          </a:xfrm>
          <a:prstGeom prst="rect">
            <a:avLst/>
          </a:prstGeom>
        </p:spPr>
        <p:txBody>
          <a:bodyPr wrap="square">
            <a:spAutoFit/>
          </a:bodyPr>
          <a:lstStyle/>
          <a:p>
            <a:r>
              <a:rPr lang="es-ES" i="1" dirty="0">
                <a:solidFill>
                  <a:srgbClr val="FF0000"/>
                </a:solidFill>
              </a:rPr>
              <a:t> </a:t>
            </a:r>
            <a:endParaRPr lang="es-ES" sz="2400" i="1" dirty="0">
              <a:solidFill>
                <a:srgbClr val="FF0000"/>
              </a:solidFill>
            </a:endParaRPr>
          </a:p>
        </p:txBody>
      </p:sp>
      <p:sp>
        <p:nvSpPr>
          <p:cNvPr id="3" name="TextBox 2">
            <a:extLst>
              <a:ext uri="{FF2B5EF4-FFF2-40B4-BE49-F238E27FC236}">
                <a16:creationId xmlns:a16="http://schemas.microsoft.com/office/drawing/2014/main" id="{73B9E045-D159-4467-AFA5-56B660F416C5}"/>
              </a:ext>
            </a:extLst>
          </p:cNvPr>
          <p:cNvSpPr txBox="1"/>
          <p:nvPr/>
        </p:nvSpPr>
        <p:spPr>
          <a:xfrm>
            <a:off x="2348096" y="1190485"/>
            <a:ext cx="1461307" cy="400110"/>
          </a:xfrm>
          <a:prstGeom prst="rect">
            <a:avLst/>
          </a:prstGeom>
          <a:noFill/>
        </p:spPr>
        <p:txBody>
          <a:bodyPr wrap="square" rtlCol="0">
            <a:spAutoFit/>
          </a:bodyPr>
          <a:lstStyle/>
          <a:p>
            <a:endParaRPr lang="en-GB" dirty="0"/>
          </a:p>
        </p:txBody>
      </p:sp>
      <p:sp>
        <p:nvSpPr>
          <p:cNvPr id="4" name="Rectangle 3">
            <a:extLst>
              <a:ext uri="{FF2B5EF4-FFF2-40B4-BE49-F238E27FC236}">
                <a16:creationId xmlns:a16="http://schemas.microsoft.com/office/drawing/2014/main" id="{C5A9B759-8D07-448F-B8B6-2F333FFA0048}"/>
              </a:ext>
            </a:extLst>
          </p:cNvPr>
          <p:cNvSpPr/>
          <p:nvPr/>
        </p:nvSpPr>
        <p:spPr>
          <a:xfrm>
            <a:off x="3968806" y="5622337"/>
            <a:ext cx="6543394" cy="461665"/>
          </a:xfrm>
          <a:prstGeom prst="rect">
            <a:avLst/>
          </a:prstGeom>
        </p:spPr>
        <p:txBody>
          <a:bodyPr wrap="none">
            <a:spAutoFit/>
          </a:bodyPr>
          <a:lstStyle/>
          <a:p>
            <a:r>
              <a:rPr lang="en-GB" sz="2400" b="1" dirty="0"/>
              <a:t>Answers</a:t>
            </a:r>
            <a:r>
              <a:rPr lang="en-GB" b="1" dirty="0"/>
              <a:t>  </a:t>
            </a:r>
            <a:r>
              <a:rPr lang="en-GB" sz="2400" dirty="0">
                <a:solidFill>
                  <a:srgbClr val="FF0000"/>
                </a:solidFill>
              </a:rPr>
              <a:t>(a) 5.14 m   (b) 11.82 m    (c) 5.13 m</a:t>
            </a:r>
          </a:p>
        </p:txBody>
      </p:sp>
      <p:sp>
        <p:nvSpPr>
          <p:cNvPr id="14" name="TextBox 13">
            <a:extLst>
              <a:ext uri="{FF2B5EF4-FFF2-40B4-BE49-F238E27FC236}">
                <a16:creationId xmlns:a16="http://schemas.microsoft.com/office/drawing/2014/main" id="{8120D22D-218B-5C4B-B53A-E3DE1502ADD3}"/>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I1.4</a:t>
            </a:r>
            <a:endParaRPr lang="en-US" altLang="en-US" b="1" dirty="0">
              <a:solidFill>
                <a:prstClr val="white"/>
              </a:solidFill>
            </a:endParaRPr>
          </a:p>
        </p:txBody>
      </p:sp>
      <p:pic>
        <p:nvPicPr>
          <p:cNvPr id="11" name="Picture 10">
            <a:extLst>
              <a:ext uri="{FF2B5EF4-FFF2-40B4-BE49-F238E27FC236}">
                <a16:creationId xmlns:a16="http://schemas.microsoft.com/office/drawing/2014/main" id="{B888B6DA-4BA3-CE48-80BF-9B75995EC721}"/>
              </a:ext>
            </a:extLst>
          </p:cNvPr>
          <p:cNvPicPr>
            <a:picLocks noChangeAspect="1"/>
          </p:cNvPicPr>
          <p:nvPr/>
        </p:nvPicPr>
        <p:blipFill>
          <a:blip r:embed="rId2"/>
          <a:stretch>
            <a:fillRect/>
          </a:stretch>
        </p:blipFill>
        <p:spPr>
          <a:xfrm>
            <a:off x="2695535" y="2014825"/>
            <a:ext cx="9093245" cy="3295538"/>
          </a:xfrm>
          <a:prstGeom prst="rect">
            <a:avLst/>
          </a:prstGeom>
        </p:spPr>
      </p:pic>
      <p:sp>
        <p:nvSpPr>
          <p:cNvPr id="12" name="TextBox 11">
            <a:extLst>
              <a:ext uri="{FF2B5EF4-FFF2-40B4-BE49-F238E27FC236}">
                <a16:creationId xmlns:a16="http://schemas.microsoft.com/office/drawing/2014/main" id="{FD5DAFF5-F358-6844-8D5A-39B70EC32C43}"/>
              </a:ext>
            </a:extLst>
          </p:cNvPr>
          <p:cNvSpPr txBox="1"/>
          <p:nvPr/>
        </p:nvSpPr>
        <p:spPr>
          <a:xfrm>
            <a:off x="3215680" y="1380357"/>
            <a:ext cx="8706998" cy="461665"/>
          </a:xfrm>
          <a:prstGeom prst="rect">
            <a:avLst/>
          </a:prstGeom>
          <a:noFill/>
        </p:spPr>
        <p:txBody>
          <a:bodyPr wrap="square" rtlCol="0">
            <a:spAutoFit/>
          </a:bodyPr>
          <a:lstStyle/>
          <a:p>
            <a:r>
              <a:rPr lang="en-US" sz="2400" dirty="0"/>
              <a:t>1. Find the length of the side marked </a:t>
            </a:r>
            <a:r>
              <a:rPr lang="en-US" sz="2400" i="1" dirty="0">
                <a:latin typeface="Times" pitchFamily="2" charset="0"/>
              </a:rPr>
              <a:t>x</a:t>
            </a:r>
            <a:r>
              <a:rPr lang="en-US" sz="2400" dirty="0"/>
              <a:t> in each triangle</a:t>
            </a:r>
          </a:p>
        </p:txBody>
      </p:sp>
    </p:spTree>
    <p:extLst>
      <p:ext uri="{BB962C8B-B14F-4D97-AF65-F5344CB8AC3E}">
        <p14:creationId xmlns:p14="http://schemas.microsoft.com/office/powerpoint/2010/main" val="266377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1" y="10492"/>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I1.4: </a:t>
            </a:r>
            <a:r>
              <a:rPr lang="en-US" altLang="en-US" sz="2800" b="1" dirty="0"/>
              <a:t>Fitness Check</a:t>
            </a:r>
          </a:p>
        </p:txBody>
      </p:sp>
      <p:sp>
        <p:nvSpPr>
          <p:cNvPr id="16" name="Rectangle 15"/>
          <p:cNvSpPr/>
          <p:nvPr/>
        </p:nvSpPr>
        <p:spPr>
          <a:xfrm>
            <a:off x="7242158" y="4011958"/>
            <a:ext cx="4320480" cy="400110"/>
          </a:xfrm>
          <a:prstGeom prst="rect">
            <a:avLst/>
          </a:prstGeom>
        </p:spPr>
        <p:txBody>
          <a:bodyPr wrap="square">
            <a:spAutoFit/>
          </a:bodyPr>
          <a:lstStyle/>
          <a:p>
            <a:r>
              <a:rPr lang="es-ES" i="1" dirty="0">
                <a:solidFill>
                  <a:srgbClr val="FF0000"/>
                </a:solidFill>
              </a:rPr>
              <a:t> </a:t>
            </a:r>
            <a:endParaRPr lang="es-ES" sz="2400" i="1" dirty="0">
              <a:solidFill>
                <a:srgbClr val="FF0000"/>
              </a:solidFill>
            </a:endParaRPr>
          </a:p>
        </p:txBody>
      </p:sp>
      <p:sp>
        <p:nvSpPr>
          <p:cNvPr id="10" name="TextBox 2">
            <a:extLst>
              <a:ext uri="{FF2B5EF4-FFF2-40B4-BE49-F238E27FC236}">
                <a16:creationId xmlns:a16="http://schemas.microsoft.com/office/drawing/2014/main" id="{82172301-51E5-1949-A185-EE7BEDC3E5A6}"/>
              </a:ext>
            </a:extLst>
          </p:cNvPr>
          <p:cNvSpPr txBox="1">
            <a:spLocks noChangeArrowheads="1"/>
          </p:cNvSpPr>
          <p:nvPr/>
        </p:nvSpPr>
        <p:spPr bwMode="auto">
          <a:xfrm>
            <a:off x="2777662" y="1743474"/>
            <a:ext cx="892899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spcAft>
                <a:spcPts val="600"/>
              </a:spcAft>
              <a:buAutoNum type="arabicPeriod" startAt="2"/>
            </a:pPr>
            <a:r>
              <a:rPr lang="en-GB" sz="2400" dirty="0"/>
              <a:t>A snooker ball rests against the </a:t>
            </a:r>
          </a:p>
          <a:p>
            <a:pPr marL="0" indent="0">
              <a:spcAft>
                <a:spcPts val="600"/>
              </a:spcAft>
            </a:pPr>
            <a:r>
              <a:rPr lang="en-GB" sz="2400" dirty="0"/>
              <a:t>	side cushion </a:t>
            </a:r>
            <a:r>
              <a:rPr lang="en-GB" altLang="en-US" sz="2400" dirty="0"/>
              <a:t>of a snooker table.  </a:t>
            </a:r>
          </a:p>
          <a:p>
            <a:pPr marL="0" indent="0">
              <a:spcAft>
                <a:spcPts val="600"/>
              </a:spcAft>
            </a:pPr>
            <a:r>
              <a:rPr lang="en-GB" altLang="en-US" sz="2400" dirty="0"/>
              <a:t>  	It is hit so that it moves at 40°</a:t>
            </a:r>
          </a:p>
          <a:p>
            <a:pPr marL="0" indent="0">
              <a:spcAft>
                <a:spcPts val="600"/>
              </a:spcAft>
            </a:pPr>
            <a:r>
              <a:rPr lang="en-GB" altLang="en-US" sz="2400" dirty="0"/>
              <a:t>  	to the side of the table. </a:t>
            </a:r>
          </a:p>
          <a:p>
            <a:pPr marL="0" indent="0"/>
            <a:r>
              <a:rPr lang="en-GB" altLang="en-US" sz="2400" dirty="0"/>
              <a:t>      </a:t>
            </a:r>
          </a:p>
          <a:p>
            <a:pPr marL="0" indent="0">
              <a:spcBef>
                <a:spcPts val="600"/>
              </a:spcBef>
            </a:pPr>
            <a:r>
              <a:rPr lang="en-GB" altLang="en-US" sz="2400" dirty="0"/>
              <a:t>     How far does the ball travel before </a:t>
            </a:r>
          </a:p>
          <a:p>
            <a:pPr marL="0" indent="0"/>
            <a:r>
              <a:rPr lang="en-GB" altLang="en-US" sz="2400" dirty="0"/>
              <a:t>     it hits the cushion on the other side of the table?</a:t>
            </a:r>
            <a:endParaRPr lang="en-US" altLang="en-US" sz="2400" dirty="0"/>
          </a:p>
        </p:txBody>
      </p:sp>
      <p:pic>
        <p:nvPicPr>
          <p:cNvPr id="4" name="Picture 3">
            <a:extLst>
              <a:ext uri="{FF2B5EF4-FFF2-40B4-BE49-F238E27FC236}">
                <a16:creationId xmlns:a16="http://schemas.microsoft.com/office/drawing/2014/main" id="{3C6B07D3-2FA2-40EA-B689-BFAD4EC48D72}"/>
              </a:ext>
            </a:extLst>
          </p:cNvPr>
          <p:cNvPicPr>
            <a:picLocks noChangeAspect="1"/>
          </p:cNvPicPr>
          <p:nvPr/>
        </p:nvPicPr>
        <p:blipFill>
          <a:blip r:embed="rId2"/>
          <a:stretch>
            <a:fillRect/>
          </a:stretch>
        </p:blipFill>
        <p:spPr>
          <a:xfrm>
            <a:off x="8616280" y="1045229"/>
            <a:ext cx="1962730" cy="2953774"/>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B10BC44-4B42-4BD5-9D84-DED37BA51934}"/>
                  </a:ext>
                </a:extLst>
              </p:cNvPr>
              <p:cNvSpPr txBox="1"/>
              <p:nvPr/>
            </p:nvSpPr>
            <p:spPr>
              <a:xfrm>
                <a:off x="4367808" y="5418507"/>
                <a:ext cx="3960440" cy="924740"/>
              </a:xfrm>
              <a:prstGeom prst="rect">
                <a:avLst/>
              </a:prstGeom>
              <a:noFill/>
            </p:spPr>
            <p:txBody>
              <a:bodyPr wrap="square" rtlCol="0">
                <a:spAutoFit/>
              </a:bodyPr>
              <a:lstStyle/>
              <a:p>
                <a:r>
                  <a:rPr lang="en-GB" sz="2400" b="1" dirty="0"/>
                  <a:t>Answer</a:t>
                </a:r>
                <a:r>
                  <a:rPr lang="en-GB" sz="2400" dirty="0"/>
                  <a:t>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80</m:t>
                        </m:r>
                      </m:num>
                      <m:den>
                        <m:func>
                          <m:funcPr>
                            <m:ctrlPr>
                              <a:rPr lang="en-GB" sz="2400" i="1">
                                <a:solidFill>
                                  <a:srgbClr val="FF0000"/>
                                </a:solidFill>
                                <a:latin typeface="Cambria Math" panose="02040503050406030204" pitchFamily="18" charset="0"/>
                              </a:rPr>
                            </m:ctrlPr>
                          </m:funcPr>
                          <m:fName>
                            <m:r>
                              <m:rPr>
                                <m:sty m:val="p"/>
                              </m:rPr>
                              <a:rPr lang="en-GB" sz="2400">
                                <a:solidFill>
                                  <a:srgbClr val="FF0000"/>
                                </a:solidFill>
                                <a:latin typeface="Cambria Math" panose="02040503050406030204" pitchFamily="18" charset="0"/>
                              </a:rPr>
                              <m:t>sin</m:t>
                            </m:r>
                          </m:fName>
                          <m:e>
                            <m:r>
                              <a:rPr lang="en-GB" sz="2400" i="1">
                                <a:solidFill>
                                  <a:srgbClr val="FF0000"/>
                                </a:solidFill>
                                <a:latin typeface="Cambria Math" panose="02040503050406030204" pitchFamily="18" charset="0"/>
                              </a:rPr>
                              <m:t>40</m:t>
                            </m:r>
                          </m:e>
                        </m:func>
                      </m:den>
                    </m:f>
                  </m:oMath>
                </a14:m>
                <a:r>
                  <a:rPr lang="en-GB" sz="2400" dirty="0">
                    <a:solidFill>
                      <a:srgbClr val="FF0000"/>
                    </a:solidFill>
                  </a:rPr>
                  <a:t> = 124.46 cm</a:t>
                </a:r>
                <a:endParaRPr lang="en-GB" sz="2400" dirty="0"/>
              </a:p>
              <a:p>
                <a:endParaRPr lang="en-GB" dirty="0">
                  <a:solidFill>
                    <a:srgbClr val="FF0000"/>
                  </a:solidFill>
                </a:endParaRPr>
              </a:p>
            </p:txBody>
          </p:sp>
        </mc:Choice>
        <mc:Fallback xmlns="">
          <p:sp>
            <p:nvSpPr>
              <p:cNvPr id="9" name="TextBox 8">
                <a:extLst>
                  <a:ext uri="{FF2B5EF4-FFF2-40B4-BE49-F238E27FC236}">
                    <a16:creationId xmlns:a16="http://schemas.microsoft.com/office/drawing/2014/main" id="{9B10BC44-4B42-4BD5-9D84-DED37BA51934}"/>
                  </a:ext>
                </a:extLst>
              </p:cNvPr>
              <p:cNvSpPr txBox="1">
                <a:spLocks noRot="1" noChangeAspect="1" noMove="1" noResize="1" noEditPoints="1" noAdjustHandles="1" noChangeArrowheads="1" noChangeShapeType="1" noTextEdit="1"/>
              </p:cNvSpPr>
              <p:nvPr/>
            </p:nvSpPr>
            <p:spPr>
              <a:xfrm>
                <a:off x="4367808" y="5418507"/>
                <a:ext cx="3960440" cy="924740"/>
              </a:xfrm>
              <a:prstGeom prst="rect">
                <a:avLst/>
              </a:prstGeom>
              <a:blipFill>
                <a:blip r:embed="rId3"/>
                <a:stretch>
                  <a:fillRect l="-2236"/>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1EEC2919-987F-0842-85D4-918470CC19FC}"/>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I1.4</a:t>
            </a:r>
            <a:endParaRPr lang="en-US" altLang="en-US" b="1" dirty="0">
              <a:solidFill>
                <a:prstClr val="white"/>
              </a:solidFill>
            </a:endParaRPr>
          </a:p>
        </p:txBody>
      </p:sp>
    </p:spTree>
    <p:extLst>
      <p:ext uri="{BB962C8B-B14F-4D97-AF65-F5344CB8AC3E}">
        <p14:creationId xmlns:p14="http://schemas.microsoft.com/office/powerpoint/2010/main" val="15895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I1.4: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fourth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http://szalonta.hu/ske/text/I1/skei1s4.html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I1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I1.4</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158956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a:t>
            </a:r>
            <a:r>
              <a:rPr lang="en-US" altLang="en-US" sz="2800" b="1" dirty="0" smtClean="0"/>
              <a:t>Angles </a:t>
            </a:r>
            <a:r>
              <a:rPr lang="en-US" altLang="en-US" sz="2800" b="1" dirty="0"/>
              <a:t>in Right Angled Triangles</a:t>
            </a:r>
          </a:p>
        </p:txBody>
      </p:sp>
      <p:sp>
        <p:nvSpPr>
          <p:cNvPr id="3" name="Rectangle 2">
            <a:extLst>
              <a:ext uri="{FF2B5EF4-FFF2-40B4-BE49-F238E27FC236}">
                <a16:creationId xmlns:a16="http://schemas.microsoft.com/office/drawing/2014/main" id="{EDE70EDB-4423-4626-A49B-A86ACA9EB312}"/>
              </a:ext>
            </a:extLst>
          </p:cNvPr>
          <p:cNvSpPr/>
          <p:nvPr/>
        </p:nvSpPr>
        <p:spPr>
          <a:xfrm>
            <a:off x="2279576" y="718378"/>
            <a:ext cx="9912424" cy="830997"/>
          </a:xfrm>
          <a:prstGeom prst="rect">
            <a:avLst/>
          </a:prstGeom>
        </p:spPr>
        <p:txBody>
          <a:bodyPr wrap="square">
            <a:spAutoFit/>
          </a:bodyPr>
          <a:lstStyle/>
          <a:p>
            <a:r>
              <a:rPr lang="en-GB" sz="2400" dirty="0"/>
              <a:t>If the lengths of any two sides of a right-angled triangle are known, then sine, cosine and tangent can be used to find the angles of the triangle.</a:t>
            </a:r>
          </a:p>
        </p:txBody>
      </p:sp>
      <p:sp>
        <p:nvSpPr>
          <p:cNvPr id="4" name="Rectangle 3">
            <a:extLst>
              <a:ext uri="{FF2B5EF4-FFF2-40B4-BE49-F238E27FC236}">
                <a16:creationId xmlns:a16="http://schemas.microsoft.com/office/drawing/2014/main" id="{14AF0812-540C-4113-BF5C-89F0732B856F}"/>
              </a:ext>
            </a:extLst>
          </p:cNvPr>
          <p:cNvSpPr/>
          <p:nvPr/>
        </p:nvSpPr>
        <p:spPr>
          <a:xfrm>
            <a:off x="2295673" y="1828337"/>
            <a:ext cx="6552728" cy="830997"/>
          </a:xfrm>
          <a:prstGeom prst="rect">
            <a:avLst/>
          </a:prstGeom>
        </p:spPr>
        <p:txBody>
          <a:bodyPr wrap="square">
            <a:spAutoFit/>
          </a:bodyPr>
          <a:lstStyle/>
          <a:p>
            <a:r>
              <a:rPr lang="en-GB" sz="2400" b="1" dirty="0"/>
              <a:t>Example </a:t>
            </a:r>
          </a:p>
          <a:p>
            <a:r>
              <a:rPr lang="en-GB" sz="2400" dirty="0"/>
              <a:t>Find the angle marked </a:t>
            </a:r>
            <a:r>
              <a:rPr lang="en-GB" sz="2400" i="1" dirty="0"/>
              <a:t>θ</a:t>
            </a:r>
            <a:r>
              <a:rPr lang="en-GB" sz="2400" dirty="0"/>
              <a:t> in the triangle shown.</a:t>
            </a:r>
          </a:p>
        </p:txBody>
      </p:sp>
      <p:sp>
        <p:nvSpPr>
          <p:cNvPr id="10" name="TextBox 9">
            <a:extLst>
              <a:ext uri="{FF2B5EF4-FFF2-40B4-BE49-F238E27FC236}">
                <a16:creationId xmlns:a16="http://schemas.microsoft.com/office/drawing/2014/main" id="{A8484E52-DBBB-463E-BEBD-93B2A8B41E76}"/>
              </a:ext>
            </a:extLst>
          </p:cNvPr>
          <p:cNvSpPr txBox="1"/>
          <p:nvPr/>
        </p:nvSpPr>
        <p:spPr>
          <a:xfrm>
            <a:off x="2322633" y="2837625"/>
            <a:ext cx="1562547" cy="461665"/>
          </a:xfrm>
          <a:prstGeom prst="rect">
            <a:avLst/>
          </a:prstGeom>
          <a:noFill/>
        </p:spPr>
        <p:txBody>
          <a:bodyPr wrap="square" rtlCol="0">
            <a:spAutoFit/>
          </a:bodyPr>
          <a:lstStyle/>
          <a:p>
            <a:r>
              <a:rPr lang="en-GB" sz="2400" b="1" dirty="0"/>
              <a:t>Solution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7D1755A-44F3-4128-9347-C037A380A423}"/>
                  </a:ext>
                </a:extLst>
              </p:cNvPr>
              <p:cNvSpPr txBox="1"/>
              <p:nvPr/>
            </p:nvSpPr>
            <p:spPr>
              <a:xfrm>
                <a:off x="2334027" y="3241918"/>
                <a:ext cx="5544616" cy="2764411"/>
              </a:xfrm>
              <a:prstGeom prst="rect">
                <a:avLst/>
              </a:prstGeom>
              <a:noFill/>
            </p:spPr>
            <p:txBody>
              <a:bodyPr wrap="square" rtlCol="0">
                <a:spAutoFit/>
              </a:bodyPr>
              <a:lstStyle/>
              <a:p>
                <a:pPr>
                  <a:tabLst>
                    <a:tab pos="3657600" algn="r"/>
                    <a:tab pos="3771900" algn="l"/>
                  </a:tabLst>
                </a:pPr>
                <a:r>
                  <a:rPr lang="en-GB" sz="2400" dirty="0">
                    <a:solidFill>
                      <a:srgbClr val="FF0000"/>
                    </a:solidFill>
                  </a:rPr>
                  <a:t>In this triangle, 	hypotenuse 	= 20 cm</a:t>
                </a:r>
              </a:p>
              <a:p>
                <a:pPr>
                  <a:spcAft>
                    <a:spcPts val="1200"/>
                  </a:spcAft>
                  <a:tabLst>
                    <a:tab pos="3657600" algn="r"/>
                    <a:tab pos="3771900" algn="l"/>
                  </a:tabLst>
                </a:pPr>
                <a:r>
                  <a:rPr lang="en-GB" sz="2400" dirty="0">
                    <a:solidFill>
                      <a:srgbClr val="FF0000"/>
                    </a:solidFill>
                  </a:rPr>
                  <a:t>	opposite 	= 14 cm</a:t>
                </a:r>
              </a:p>
              <a:p>
                <a:pPr>
                  <a:spcAft>
                    <a:spcPts val="1200"/>
                  </a:spcAft>
                  <a:tabLst>
                    <a:tab pos="1943100" algn="r"/>
                    <a:tab pos="2057400" algn="l"/>
                  </a:tabLst>
                </a:pPr>
                <a:r>
                  <a:rPr lang="en-GB" sz="2400" dirty="0">
                    <a:solidFill>
                      <a:srgbClr val="FF0000"/>
                    </a:solidFill>
                  </a:rPr>
                  <a:t>Using 	sin </a:t>
                </a:r>
                <a:r>
                  <a:rPr lang="en-GB" sz="2400" i="1" dirty="0">
                    <a:solidFill>
                      <a:srgbClr val="FF0000"/>
                    </a:solidFill>
                  </a:rPr>
                  <a:t>θ</a:t>
                </a:r>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𝑜𝑝𝑝𝑜𝑠𝑖𝑡𝑒</m:t>
                        </m:r>
                      </m:num>
                      <m:den>
                        <m:r>
                          <a:rPr lang="en-GB" sz="2400" i="1">
                            <a:solidFill>
                              <a:srgbClr val="FF0000"/>
                            </a:solidFill>
                            <a:latin typeface="Cambria Math" panose="02040503050406030204" pitchFamily="18" charset="0"/>
                          </a:rPr>
                          <m:t>h𝑦𝑝𝑜𝑡𝑒𝑛𝑢𝑠𝑒</m:t>
                        </m:r>
                      </m:den>
                    </m:f>
                  </m:oMath>
                </a14:m>
                <a:r>
                  <a:rPr lang="en-GB" sz="2400" dirty="0">
                    <a:solidFill>
                      <a:srgbClr val="FF0000"/>
                    </a:solidFill>
                  </a:rPr>
                  <a:t>  </a:t>
                </a:r>
              </a:p>
              <a:p>
                <a:pPr>
                  <a:spcAft>
                    <a:spcPts val="1200"/>
                  </a:spcAft>
                  <a:tabLst>
                    <a:tab pos="1943100" algn="r"/>
                    <a:tab pos="2057400" algn="l"/>
                  </a:tabLst>
                </a:pPr>
                <a:r>
                  <a:rPr lang="en-GB" sz="2400" dirty="0">
                    <a:solidFill>
                      <a:srgbClr val="FF0000"/>
                    </a:solidFill>
                  </a:rPr>
                  <a:t> we get    sin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14</m:t>
                        </m:r>
                      </m:num>
                      <m:den>
                        <m:r>
                          <a:rPr lang="en-GB" sz="2400" i="1">
                            <a:solidFill>
                              <a:srgbClr val="FF0000"/>
                            </a:solidFill>
                            <a:latin typeface="Cambria Math" panose="02040503050406030204" pitchFamily="18" charset="0"/>
                          </a:rPr>
                          <m:t>20</m:t>
                        </m:r>
                      </m:den>
                    </m:f>
                    <m:r>
                      <a:rPr lang="en-GB" sz="2400" b="0" i="0" smtClean="0">
                        <a:solidFill>
                          <a:srgbClr val="FF0000"/>
                        </a:solidFill>
                        <a:latin typeface="Cambria Math" panose="02040503050406030204" pitchFamily="18" charset="0"/>
                      </a:rPr>
                      <m:t>  </m:t>
                    </m:r>
                  </m:oMath>
                </a14:m>
                <a:r>
                  <a:rPr lang="en-GB" sz="2400" dirty="0">
                    <a:solidFill>
                      <a:srgbClr val="FF0000"/>
                    </a:solidFill>
                  </a:rPr>
                  <a:t>= 0.7</a:t>
                </a:r>
              </a:p>
              <a:p>
                <a:pPr>
                  <a:tabLst>
                    <a:tab pos="1943100" algn="r"/>
                    <a:tab pos="2057400" algn="l"/>
                  </a:tabLst>
                </a:pPr>
                <a:r>
                  <a:rPr lang="en-GB" sz="2400" dirty="0">
                    <a:solidFill>
                      <a:srgbClr val="FF0000"/>
                    </a:solidFill>
                  </a:rPr>
                  <a:t> So          	</a:t>
                </a:r>
                <a:r>
                  <a:rPr lang="en-GB" sz="2400" i="1" dirty="0">
                    <a:solidFill>
                      <a:srgbClr val="FF0000"/>
                    </a:solidFill>
                  </a:rPr>
                  <a:t>θ	</a:t>
                </a:r>
                <a:r>
                  <a:rPr lang="en-GB" sz="2400" dirty="0">
                    <a:solidFill>
                      <a:srgbClr val="FF0000"/>
                    </a:solidFill>
                  </a:rPr>
                  <a:t>=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i="0">
                            <a:solidFill>
                              <a:srgbClr val="FF0000"/>
                            </a:solidFill>
                            <a:latin typeface="Cambria Math" panose="02040503050406030204" pitchFamily="18" charset="0"/>
                          </a:rPr>
                          <m:t>sin</m:t>
                        </m:r>
                      </m:e>
                      <m:sup>
                        <m:r>
                          <a:rPr lang="en-GB" sz="2400" i="1">
                            <a:solidFill>
                              <a:srgbClr val="FF0000"/>
                            </a:solidFill>
                            <a:latin typeface="Cambria Math" panose="02040503050406030204" pitchFamily="18" charset="0"/>
                          </a:rPr>
                          <m:t>−1</m:t>
                        </m:r>
                      </m:sup>
                    </m:sSup>
                  </m:oMath>
                </a14:m>
                <a:r>
                  <a:rPr lang="en-GB" sz="2400" dirty="0">
                    <a:solidFill>
                      <a:srgbClr val="FF0000"/>
                    </a:solidFill>
                  </a:rPr>
                  <a:t>(0.7)</a:t>
                </a:r>
              </a:p>
            </p:txBody>
          </p:sp>
        </mc:Choice>
        <mc:Fallback xmlns="">
          <p:sp>
            <p:nvSpPr>
              <p:cNvPr id="5" name="TextBox 4">
                <a:extLst>
                  <a:ext uri="{FF2B5EF4-FFF2-40B4-BE49-F238E27FC236}">
                    <a16:creationId xmlns:a16="http://schemas.microsoft.com/office/drawing/2014/main" xmlns:a14="http://schemas.microsoft.com/office/drawing/2010/main" xmlns="" id="{B7D1755A-44F3-4128-9347-C037A380A423}"/>
                  </a:ext>
                </a:extLst>
              </p:cNvPr>
              <p:cNvSpPr txBox="1">
                <a:spLocks noRot="1" noChangeAspect="1" noMove="1" noResize="1" noEditPoints="1" noAdjustHandles="1" noChangeArrowheads="1" noChangeShapeType="1" noTextEdit="1"/>
              </p:cNvSpPr>
              <p:nvPr/>
            </p:nvSpPr>
            <p:spPr>
              <a:xfrm>
                <a:off x="2334027" y="3241918"/>
                <a:ext cx="5544616" cy="2764411"/>
              </a:xfrm>
              <a:prstGeom prst="rect">
                <a:avLst/>
              </a:prstGeom>
              <a:blipFill rotWithShape="1">
                <a:blip r:embed="rId2"/>
                <a:stretch>
                  <a:fillRect l="-1760" t="-1545" b="-4415"/>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7ECDF76D-99FD-4F64-A380-539DAB3ACD4D}"/>
              </a:ext>
            </a:extLst>
          </p:cNvPr>
          <p:cNvSpPr txBox="1"/>
          <p:nvPr/>
        </p:nvSpPr>
        <p:spPr>
          <a:xfrm>
            <a:off x="2312339" y="6034211"/>
            <a:ext cx="9800927" cy="461665"/>
          </a:xfrm>
          <a:prstGeom prst="rect">
            <a:avLst/>
          </a:prstGeom>
          <a:noFill/>
        </p:spPr>
        <p:txBody>
          <a:bodyPr wrap="square" rtlCol="0">
            <a:spAutoFit/>
          </a:bodyPr>
          <a:lstStyle/>
          <a:p>
            <a:r>
              <a:rPr lang="en-GB" sz="2400" dirty="0">
                <a:solidFill>
                  <a:srgbClr val="FF0000"/>
                </a:solidFill>
              </a:rPr>
              <a:t>Using SHIFT and SIN buttons on a calculator gives  </a:t>
            </a:r>
            <a:r>
              <a:rPr lang="en-GB" sz="2400" i="1" dirty="0">
                <a:solidFill>
                  <a:srgbClr val="FF0000"/>
                </a:solidFill>
              </a:rPr>
              <a:t>θ</a:t>
            </a:r>
            <a:r>
              <a:rPr lang="en-GB" sz="2400" dirty="0">
                <a:solidFill>
                  <a:srgbClr val="FF0000"/>
                </a:solidFill>
              </a:rPr>
              <a:t> = 44.4°to 1 </a:t>
            </a:r>
            <a:r>
              <a:rPr lang="en-GB" sz="2400" dirty="0" err="1">
                <a:solidFill>
                  <a:srgbClr val="FF0000"/>
                </a:solidFill>
              </a:rPr>
              <a:t>d.p.</a:t>
            </a:r>
            <a:endParaRPr lang="en-GB" sz="2400" dirty="0">
              <a:solidFill>
                <a:srgbClr val="FF0000"/>
              </a:solidFill>
            </a:endParaRPr>
          </a:p>
        </p:txBody>
      </p:sp>
      <p:sp>
        <p:nvSpPr>
          <p:cNvPr id="12" name="TextBox 11">
            <a:extLst>
              <a:ext uri="{FF2B5EF4-FFF2-40B4-BE49-F238E27FC236}">
                <a16:creationId xmlns:a16="http://schemas.microsoft.com/office/drawing/2014/main" id="{7657E143-CE61-8141-8C42-C40E1282BE0F}"/>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a:t>
            </a:r>
            <a:r>
              <a:rPr lang="en-US" altLang="en-US" b="1" dirty="0" smtClean="0">
                <a:solidFill>
                  <a:prstClr val="white"/>
                </a:solidFill>
              </a:rPr>
              <a:t>I1.5</a:t>
            </a:r>
            <a:endParaRPr lang="en-US" altLang="en-US" b="1" dirty="0">
              <a:solidFill>
                <a:prstClr val="white"/>
              </a:solidFill>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176" y="2659334"/>
            <a:ext cx="3629025"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0488488" y="5229200"/>
            <a:ext cx="324128" cy="400110"/>
          </a:xfrm>
          <a:prstGeom prst="rect">
            <a:avLst/>
          </a:prstGeom>
        </p:spPr>
        <p:txBody>
          <a:bodyPr wrap="none">
            <a:spAutoFit/>
          </a:bodyPr>
          <a:lstStyle/>
          <a:p>
            <a:r>
              <a:rPr lang="en-GB" i="1" dirty="0"/>
              <a:t>θ</a:t>
            </a:r>
            <a:endParaRPr lang="en-GB" dirty="0"/>
          </a:p>
        </p:txBody>
      </p:sp>
    </p:spTree>
    <p:extLst>
      <p:ext uri="{BB962C8B-B14F-4D97-AF65-F5344CB8AC3E}">
        <p14:creationId xmlns:p14="http://schemas.microsoft.com/office/powerpoint/2010/main" val="29834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a:t>
            </a:r>
            <a:r>
              <a:rPr lang="en-US" altLang="en-US" sz="2800" b="1" dirty="0" smtClean="0"/>
              <a:t>Angles </a:t>
            </a:r>
            <a:r>
              <a:rPr lang="en-US" altLang="en-US" sz="2800" b="1" dirty="0"/>
              <a:t>in Right Angled Triangles</a:t>
            </a:r>
          </a:p>
        </p:txBody>
      </p:sp>
      <p:sp>
        <p:nvSpPr>
          <p:cNvPr id="3" name="Rectangle 2">
            <a:extLst>
              <a:ext uri="{FF2B5EF4-FFF2-40B4-BE49-F238E27FC236}">
                <a16:creationId xmlns:a16="http://schemas.microsoft.com/office/drawing/2014/main" id="{916A78EB-B21B-4054-9B5F-D635B841CA79}"/>
              </a:ext>
            </a:extLst>
          </p:cNvPr>
          <p:cNvSpPr/>
          <p:nvPr/>
        </p:nvSpPr>
        <p:spPr>
          <a:xfrm>
            <a:off x="2550756" y="718378"/>
            <a:ext cx="6455568" cy="1508105"/>
          </a:xfrm>
          <a:prstGeom prst="rect">
            <a:avLst/>
          </a:prstGeom>
        </p:spPr>
        <p:txBody>
          <a:bodyPr wrap="square">
            <a:spAutoFit/>
          </a:bodyPr>
          <a:lstStyle/>
          <a:p>
            <a:r>
              <a:rPr lang="en-GB" sz="2400" b="1" dirty="0"/>
              <a:t>Example</a:t>
            </a:r>
            <a:r>
              <a:rPr lang="en-GB" sz="2400" dirty="0"/>
              <a:t> </a:t>
            </a:r>
          </a:p>
          <a:p>
            <a:endParaRPr lang="en-GB" dirty="0"/>
          </a:p>
          <a:p>
            <a:r>
              <a:rPr lang="en-GB" sz="2400" dirty="0"/>
              <a:t>Find the angle marked </a:t>
            </a:r>
            <a:r>
              <a:rPr lang="en-GB" sz="2400" i="1" dirty="0"/>
              <a:t>θ</a:t>
            </a:r>
            <a:r>
              <a:rPr lang="en-GB" sz="2400" dirty="0"/>
              <a:t> in the triangle </a:t>
            </a:r>
            <a:br>
              <a:rPr lang="en-GB" sz="2400" dirty="0"/>
            </a:br>
            <a:r>
              <a:rPr lang="en-GB" sz="2400" dirty="0"/>
              <a:t>shown.</a:t>
            </a:r>
          </a:p>
        </p:txBody>
      </p:sp>
      <p:sp>
        <p:nvSpPr>
          <p:cNvPr id="4" name="Rectangle 3">
            <a:extLst>
              <a:ext uri="{FF2B5EF4-FFF2-40B4-BE49-F238E27FC236}">
                <a16:creationId xmlns:a16="http://schemas.microsoft.com/office/drawing/2014/main" id="{ABE7A883-09CE-44FF-848E-4A4AC839ADAB}"/>
              </a:ext>
            </a:extLst>
          </p:cNvPr>
          <p:cNvSpPr/>
          <p:nvPr/>
        </p:nvSpPr>
        <p:spPr>
          <a:xfrm>
            <a:off x="2550756" y="2378334"/>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35ABFD7-9115-4D82-85AB-EBD63FA60B80}"/>
                  </a:ext>
                </a:extLst>
              </p:cNvPr>
              <p:cNvSpPr txBox="1"/>
              <p:nvPr/>
            </p:nvSpPr>
            <p:spPr>
              <a:xfrm>
                <a:off x="2548449" y="2852936"/>
                <a:ext cx="5544616" cy="3076483"/>
              </a:xfrm>
              <a:prstGeom prst="rect">
                <a:avLst/>
              </a:prstGeom>
              <a:noFill/>
            </p:spPr>
            <p:txBody>
              <a:bodyPr wrap="square" rtlCol="0">
                <a:spAutoFit/>
              </a:bodyPr>
              <a:lstStyle/>
              <a:p>
                <a:r>
                  <a:rPr lang="en-GB" sz="2400" dirty="0">
                    <a:solidFill>
                      <a:srgbClr val="FF0000"/>
                    </a:solidFill>
                  </a:rPr>
                  <a:t>In this triangle,       adjacent = 4 cm</a:t>
                </a:r>
              </a:p>
              <a:p>
                <a:pPr>
                  <a:spcAft>
                    <a:spcPts val="1200"/>
                  </a:spcAft>
                </a:pPr>
                <a:r>
                  <a:rPr lang="en-GB" sz="2400" dirty="0">
                    <a:solidFill>
                      <a:srgbClr val="FF0000"/>
                    </a:solidFill>
                  </a:rPr>
                  <a:t>                              opposite = 25 cm</a:t>
                </a:r>
              </a:p>
              <a:p>
                <a:pPr>
                  <a:spcAft>
                    <a:spcPts val="1200"/>
                  </a:spcAft>
                </a:pPr>
                <a:r>
                  <a:rPr lang="en-GB" sz="2400" dirty="0">
                    <a:solidFill>
                      <a:srgbClr val="FF0000"/>
                    </a:solidFill>
                  </a:rPr>
                  <a:t>Using         tan </a:t>
                </a:r>
                <a:r>
                  <a:rPr lang="en-GB" sz="2400" i="1" dirty="0">
                    <a:solidFill>
                      <a:srgbClr val="FF0000"/>
                    </a:solidFill>
                  </a:rPr>
                  <a:t>θ</a:t>
                </a:r>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𝑜𝑝𝑝𝑜𝑠𝑖𝑡𝑒</m:t>
                        </m:r>
                      </m:num>
                      <m:den>
                        <m:r>
                          <a:rPr lang="en-GB" sz="2400" i="1">
                            <a:solidFill>
                              <a:srgbClr val="FF0000"/>
                            </a:solidFill>
                            <a:latin typeface="Cambria Math" panose="02040503050406030204" pitchFamily="18" charset="0"/>
                          </a:rPr>
                          <m:t>𝑎𝑑𝑗𝑎𝑐𝑒𝑛𝑡</m:t>
                        </m:r>
                      </m:den>
                    </m:f>
                  </m:oMath>
                </a14:m>
                <a:r>
                  <a:rPr lang="en-GB" sz="2400" dirty="0">
                    <a:solidFill>
                      <a:srgbClr val="FF0000"/>
                    </a:solidFill>
                  </a:rPr>
                  <a:t> , </a:t>
                </a:r>
              </a:p>
              <a:p>
                <a:pPr>
                  <a:spcAft>
                    <a:spcPts val="1200"/>
                  </a:spcAft>
                </a:pPr>
                <a:r>
                  <a:rPr lang="en-GB" sz="2400" dirty="0">
                    <a:solidFill>
                      <a:srgbClr val="FF0000"/>
                    </a:solidFill>
                  </a:rPr>
                  <a:t>gives          tan </a:t>
                </a:r>
                <a:r>
                  <a:rPr lang="en-GB" sz="2400" i="1" dirty="0">
                    <a:solidFill>
                      <a:srgbClr val="FF0000"/>
                    </a:solidFill>
                  </a:rPr>
                  <a:t>θ</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25</m:t>
                        </m:r>
                      </m:num>
                      <m:den>
                        <m:r>
                          <a:rPr lang="en-GB" sz="2400" i="1">
                            <a:solidFill>
                              <a:srgbClr val="FF0000"/>
                            </a:solidFill>
                            <a:latin typeface="Cambria Math" panose="02040503050406030204" pitchFamily="18" charset="0"/>
                          </a:rPr>
                          <m:t>4</m:t>
                        </m:r>
                      </m:den>
                    </m:f>
                  </m:oMath>
                </a14:m>
                <a:r>
                  <a:rPr lang="en-GB" sz="2400" dirty="0">
                    <a:solidFill>
                      <a:srgbClr val="FF0000"/>
                    </a:solidFill>
                  </a:rPr>
                  <a:t>  = 6.25</a:t>
                </a:r>
              </a:p>
              <a:p>
                <a:r>
                  <a:rPr lang="en-GB" sz="2400" dirty="0">
                    <a:solidFill>
                      <a:srgbClr val="FF0000"/>
                    </a:solidFill>
                  </a:rPr>
                  <a:t>So                    </a:t>
                </a:r>
                <a:r>
                  <a:rPr lang="en-GB" sz="2400" i="1" dirty="0" err="1">
                    <a:solidFill>
                      <a:srgbClr val="FF0000"/>
                    </a:solidFill>
                  </a:rPr>
                  <a:t>θ</a:t>
                </a:r>
                <a:r>
                  <a:rPr lang="en-GB" sz="2400" dirty="0">
                    <a:solidFill>
                      <a:srgbClr val="FF0000"/>
                    </a:solidFill>
                  </a:rPr>
                  <a:t> =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i="0">
                            <a:solidFill>
                              <a:srgbClr val="FF0000"/>
                            </a:solidFill>
                            <a:latin typeface="Cambria Math" panose="02040503050406030204" pitchFamily="18" charset="0"/>
                          </a:rPr>
                          <m:t>tan</m:t>
                        </m:r>
                      </m:e>
                      <m:sup>
                        <m:r>
                          <a:rPr lang="en-GB" sz="2400" i="0">
                            <a:solidFill>
                              <a:srgbClr val="FF0000"/>
                            </a:solidFill>
                            <a:latin typeface="Cambria Math" panose="02040503050406030204" pitchFamily="18" charset="0"/>
                          </a:rPr>
                          <m:t>−1</m:t>
                        </m:r>
                      </m:sup>
                    </m:sSup>
                  </m:oMath>
                </a14:m>
                <a:r>
                  <a:rPr lang="en-GB" sz="2400" dirty="0">
                    <a:solidFill>
                      <a:srgbClr val="FF0000"/>
                    </a:solidFill>
                  </a:rPr>
                  <a:t>  (6.25)</a:t>
                </a:r>
              </a:p>
              <a:p>
                <a:r>
                  <a:rPr lang="en-GB" dirty="0"/>
                  <a:t> </a:t>
                </a:r>
              </a:p>
            </p:txBody>
          </p:sp>
        </mc:Choice>
        <mc:Fallback xmlns="">
          <p:sp>
            <p:nvSpPr>
              <p:cNvPr id="6" name="TextBox 5">
                <a:extLst>
                  <a:ext uri="{FF2B5EF4-FFF2-40B4-BE49-F238E27FC236}">
                    <a16:creationId xmlns:a16="http://schemas.microsoft.com/office/drawing/2014/main" xmlns:a14="http://schemas.microsoft.com/office/drawing/2010/main" xmlns="" id="{E35ABFD7-9115-4D82-85AB-EBD63FA60B80}"/>
                  </a:ext>
                </a:extLst>
              </p:cNvPr>
              <p:cNvSpPr txBox="1">
                <a:spLocks noRot="1" noChangeAspect="1" noMove="1" noResize="1" noEditPoints="1" noAdjustHandles="1" noChangeArrowheads="1" noChangeShapeType="1" noTextEdit="1"/>
              </p:cNvSpPr>
              <p:nvPr/>
            </p:nvSpPr>
            <p:spPr>
              <a:xfrm>
                <a:off x="2548449" y="2852936"/>
                <a:ext cx="5544616" cy="3076483"/>
              </a:xfrm>
              <a:prstGeom prst="rect">
                <a:avLst/>
              </a:prstGeom>
              <a:blipFill rotWithShape="1">
                <a:blip r:embed="rId2"/>
                <a:stretch>
                  <a:fillRect l="-1648" t="-1386"/>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1DD98412-2345-44E0-B871-F4FAC03DEB59}"/>
              </a:ext>
            </a:extLst>
          </p:cNvPr>
          <p:cNvSpPr txBox="1"/>
          <p:nvPr/>
        </p:nvSpPr>
        <p:spPr>
          <a:xfrm>
            <a:off x="2495157" y="5779476"/>
            <a:ext cx="9863231" cy="461665"/>
          </a:xfrm>
          <a:prstGeom prst="rect">
            <a:avLst/>
          </a:prstGeom>
          <a:noFill/>
        </p:spPr>
        <p:txBody>
          <a:bodyPr wrap="square" rtlCol="0">
            <a:spAutoFit/>
          </a:bodyPr>
          <a:lstStyle/>
          <a:p>
            <a:r>
              <a:rPr lang="en-GB" sz="2400" dirty="0">
                <a:solidFill>
                  <a:srgbClr val="FF0000"/>
                </a:solidFill>
              </a:rPr>
              <a:t>Using SHIFT and TAN buttons on a calculator gives </a:t>
            </a:r>
            <a:r>
              <a:rPr lang="en-GB" sz="2400" i="1" dirty="0" err="1">
                <a:solidFill>
                  <a:srgbClr val="FF0000"/>
                </a:solidFill>
              </a:rPr>
              <a:t>θ</a:t>
            </a:r>
            <a:r>
              <a:rPr lang="en-GB" sz="2400" dirty="0">
                <a:solidFill>
                  <a:srgbClr val="FF0000"/>
                </a:solidFill>
              </a:rPr>
              <a:t> = 80.9°to 1 </a:t>
            </a:r>
            <a:r>
              <a:rPr lang="en-GB" sz="2400" dirty="0" err="1">
                <a:solidFill>
                  <a:srgbClr val="FF0000"/>
                </a:solidFill>
              </a:rPr>
              <a:t>d.p.</a:t>
            </a:r>
            <a:endParaRPr lang="en-GB" sz="2400" dirty="0">
              <a:solidFill>
                <a:srgbClr val="FF0000"/>
              </a:solidFill>
            </a:endParaRPr>
          </a:p>
        </p:txBody>
      </p:sp>
      <p:sp>
        <p:nvSpPr>
          <p:cNvPr id="10" name="TextBox 9">
            <a:extLst>
              <a:ext uri="{FF2B5EF4-FFF2-40B4-BE49-F238E27FC236}">
                <a16:creationId xmlns:a16="http://schemas.microsoft.com/office/drawing/2014/main" id="{DD753F16-03E4-ED4A-9CB9-EAF7A13C9A73}"/>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I1.5</a:t>
            </a:r>
            <a:endParaRPr lang="en-US" altLang="en-US" b="1" dirty="0">
              <a:solidFill>
                <a:prstClr val="white"/>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248" y="1497107"/>
            <a:ext cx="3286125"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0776520" y="4581128"/>
            <a:ext cx="324128" cy="400110"/>
          </a:xfrm>
          <a:prstGeom prst="rect">
            <a:avLst/>
          </a:prstGeom>
        </p:spPr>
        <p:txBody>
          <a:bodyPr wrap="none">
            <a:spAutoFit/>
          </a:bodyPr>
          <a:lstStyle/>
          <a:p>
            <a:r>
              <a:rPr lang="en-GB" i="1" dirty="0"/>
              <a:t>θ</a:t>
            </a:r>
            <a:endParaRPr lang="en-GB" dirty="0"/>
          </a:p>
        </p:txBody>
      </p:sp>
    </p:spTree>
    <p:extLst>
      <p:ext uri="{BB962C8B-B14F-4D97-AF65-F5344CB8AC3E}">
        <p14:creationId xmlns:p14="http://schemas.microsoft.com/office/powerpoint/2010/main" val="107379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Finding </a:t>
            </a:r>
            <a:r>
              <a:rPr lang="en-US" altLang="en-US" sz="2800" b="1" dirty="0" smtClean="0"/>
              <a:t>Angles </a:t>
            </a:r>
            <a:r>
              <a:rPr lang="en-US" altLang="en-US" sz="2800" b="1" dirty="0"/>
              <a:t>in Right Angled Triangles</a:t>
            </a:r>
          </a:p>
        </p:txBody>
      </p:sp>
      <p:pic>
        <p:nvPicPr>
          <p:cNvPr id="2" name="Picture 1">
            <a:extLst>
              <a:ext uri="{FF2B5EF4-FFF2-40B4-BE49-F238E27FC236}">
                <a16:creationId xmlns:a16="http://schemas.microsoft.com/office/drawing/2014/main" id="{801C0DF7-F58A-48D3-AEDC-FC5A0077E910}"/>
              </a:ext>
            </a:extLst>
          </p:cNvPr>
          <p:cNvPicPr>
            <a:picLocks noChangeAspect="1"/>
          </p:cNvPicPr>
          <p:nvPr/>
        </p:nvPicPr>
        <p:blipFill>
          <a:blip r:embed="rId2"/>
          <a:stretch>
            <a:fillRect/>
          </a:stretch>
        </p:blipFill>
        <p:spPr>
          <a:xfrm>
            <a:off x="8075156" y="1988840"/>
            <a:ext cx="3781299" cy="2520280"/>
          </a:xfrm>
          <a:prstGeom prst="rect">
            <a:avLst/>
          </a:prstGeom>
        </p:spPr>
      </p:pic>
      <p:sp>
        <p:nvSpPr>
          <p:cNvPr id="3" name="Rectangle 2">
            <a:extLst>
              <a:ext uri="{FF2B5EF4-FFF2-40B4-BE49-F238E27FC236}">
                <a16:creationId xmlns:a16="http://schemas.microsoft.com/office/drawing/2014/main" id="{7194A3C0-779A-457C-835C-FDCCC19B6DF1}"/>
              </a:ext>
            </a:extLst>
          </p:cNvPr>
          <p:cNvSpPr/>
          <p:nvPr/>
        </p:nvSpPr>
        <p:spPr>
          <a:xfrm>
            <a:off x="2423592" y="882665"/>
            <a:ext cx="6822134" cy="892552"/>
          </a:xfrm>
          <a:prstGeom prst="rect">
            <a:avLst/>
          </a:prstGeom>
        </p:spPr>
        <p:txBody>
          <a:bodyPr wrap="square">
            <a:spAutoFit/>
          </a:bodyPr>
          <a:lstStyle/>
          <a:p>
            <a:r>
              <a:rPr lang="en-GB" sz="2400" b="1" dirty="0"/>
              <a:t>Example</a:t>
            </a:r>
          </a:p>
          <a:p>
            <a:r>
              <a:rPr lang="en-GB" sz="2400" dirty="0"/>
              <a:t>Find the angle marked </a:t>
            </a:r>
            <a:r>
              <a:rPr lang="en-GB" sz="2800" i="1" dirty="0" err="1" smtClean="0">
                <a:latin typeface="Times" panose="02020603050405020304" pitchFamily="18" charset="0"/>
                <a:cs typeface="Times" panose="02020603050405020304" pitchFamily="18" charset="0"/>
              </a:rPr>
              <a:t>x</a:t>
            </a:r>
            <a:r>
              <a:rPr lang="en-GB" sz="2400" dirty="0" err="1" smtClean="0">
                <a:latin typeface="+mj-lt"/>
                <a:cs typeface="Times" panose="02020603050405020304" pitchFamily="18" charset="0"/>
              </a:rPr>
              <a:t>°</a:t>
            </a:r>
            <a:r>
              <a:rPr lang="en-GB" sz="2400" dirty="0" err="1" smtClean="0"/>
              <a:t>in</a:t>
            </a:r>
            <a:r>
              <a:rPr lang="en-GB" sz="2400" dirty="0" smtClean="0"/>
              <a:t> </a:t>
            </a:r>
            <a:r>
              <a:rPr lang="en-GB" sz="2400" dirty="0"/>
              <a:t>the triangle shown.</a:t>
            </a:r>
          </a:p>
        </p:txBody>
      </p:sp>
      <p:sp>
        <p:nvSpPr>
          <p:cNvPr id="4" name="Rectangle 3">
            <a:extLst>
              <a:ext uri="{FF2B5EF4-FFF2-40B4-BE49-F238E27FC236}">
                <a16:creationId xmlns:a16="http://schemas.microsoft.com/office/drawing/2014/main" id="{C780243F-1FCE-40DC-8A91-8036AF84AECE}"/>
              </a:ext>
            </a:extLst>
          </p:cNvPr>
          <p:cNvSpPr/>
          <p:nvPr/>
        </p:nvSpPr>
        <p:spPr>
          <a:xfrm>
            <a:off x="2404373" y="1959223"/>
            <a:ext cx="1412566" cy="461665"/>
          </a:xfrm>
          <a:prstGeom prst="rect">
            <a:avLst/>
          </a:prstGeom>
        </p:spPr>
        <p:txBody>
          <a:bodyPr wrap="none">
            <a:spAutoFit/>
          </a:bodyPr>
          <a:lstStyle/>
          <a:p>
            <a:r>
              <a:rPr lang="en-GB" sz="2400" b="1" dirty="0"/>
              <a:t>Solution</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71DF0FA-E3D6-430F-8778-75A6412DAE43}"/>
                  </a:ext>
                </a:extLst>
              </p:cNvPr>
              <p:cNvSpPr txBox="1"/>
              <p:nvPr/>
            </p:nvSpPr>
            <p:spPr>
              <a:xfrm>
                <a:off x="2404372" y="2407495"/>
                <a:ext cx="4195683" cy="3658309"/>
              </a:xfrm>
              <a:prstGeom prst="rect">
                <a:avLst/>
              </a:prstGeom>
              <a:noFill/>
            </p:spPr>
            <p:txBody>
              <a:bodyPr wrap="square" rtlCol="0">
                <a:spAutoFit/>
              </a:bodyPr>
              <a:lstStyle/>
              <a:p>
                <a:pPr lvl="0"/>
                <a:r>
                  <a:rPr lang="en-GB" sz="2400" dirty="0">
                    <a:solidFill>
                      <a:srgbClr val="FF0000"/>
                    </a:solidFill>
                  </a:rPr>
                  <a:t>(a)</a:t>
                </a:r>
                <a:r>
                  <a:rPr lang="en-GB" sz="2400" i="1"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QS</a:t>
                </a:r>
                <a:r>
                  <a:rPr lang="en-GB" sz="2400" i="1" dirty="0">
                    <a:solidFill>
                      <a:srgbClr val="FF0000"/>
                    </a:solidFill>
                  </a:rPr>
                  <a:t> </a:t>
                </a:r>
                <a:r>
                  <a:rPr lang="en-GB" sz="2400" dirty="0">
                    <a:solidFill>
                      <a:srgbClr val="FF0000"/>
                    </a:solidFill>
                  </a:rPr>
                  <a:t> = 20 sin</a:t>
                </a:r>
                <a:r>
                  <a:rPr lang="en-GB" sz="2400" b="1" dirty="0">
                    <a:solidFill>
                      <a:srgbClr val="FF0000"/>
                    </a:solidFill>
                  </a:rPr>
                  <a:t> </a:t>
                </a:r>
                <a:r>
                  <a:rPr lang="en-GB" sz="2400" dirty="0">
                    <a:solidFill>
                      <a:srgbClr val="FF0000"/>
                    </a:solidFill>
                  </a:rPr>
                  <a:t>30° </a:t>
                </a:r>
              </a:p>
              <a:p>
                <a:r>
                  <a:rPr lang="en-GB" sz="2400" dirty="0">
                    <a:solidFill>
                      <a:srgbClr val="FF0000"/>
                    </a:solidFill>
                  </a:rPr>
                  <a:t>  </a:t>
                </a:r>
              </a:p>
              <a:p>
                <a:pPr lvl="0"/>
                <a:r>
                  <a:rPr lang="en-GB" sz="2400" dirty="0">
                    <a:solidFill>
                      <a:srgbClr val="FF0000"/>
                    </a:solidFill>
                  </a:rPr>
                  <a:t>(b) Finding </a:t>
                </a:r>
                <a:r>
                  <a:rPr lang="en-GB" sz="2400" i="1" dirty="0">
                    <a:solidFill>
                      <a:srgbClr val="FF0000"/>
                    </a:solidFill>
                    <a:latin typeface="Times" pitchFamily="2" charset="0"/>
                  </a:rPr>
                  <a:t>x </a:t>
                </a:r>
                <a:r>
                  <a:rPr lang="en-GB" sz="2400" dirty="0">
                    <a:solidFill>
                      <a:srgbClr val="FF0000"/>
                    </a:solidFill>
                  </a:rPr>
                  <a:t>                                  </a:t>
                </a:r>
              </a:p>
              <a:p>
                <a:pPr>
                  <a:spcBef>
                    <a:spcPts val="0"/>
                  </a:spcBef>
                  <a:spcAft>
                    <a:spcPts val="600"/>
                  </a:spcAft>
                </a:pPr>
                <a:r>
                  <a:rPr lang="en-GB" sz="2400" dirty="0">
                    <a:solidFill>
                      <a:srgbClr val="FF0000"/>
                    </a:solidFill>
                  </a:rPr>
                  <a:t>                tan </a:t>
                </a:r>
                <a:r>
                  <a:rPr lang="en-GB" sz="2400" i="1" dirty="0">
                    <a:solidFill>
                      <a:srgbClr val="FF0000"/>
                    </a:solidFill>
                    <a:latin typeface="Times" pitchFamily="2" charset="0"/>
                  </a:rPr>
                  <a:t>x</a:t>
                </a:r>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𝑜𝑝𝑝𝑜𝑠𝑖𝑡𝑒</m:t>
                        </m:r>
                      </m:num>
                      <m:den>
                        <m:r>
                          <a:rPr lang="en-GB" sz="2400" i="1">
                            <a:solidFill>
                              <a:srgbClr val="FF0000"/>
                            </a:solidFill>
                            <a:latin typeface="Cambria Math" panose="02040503050406030204" pitchFamily="18" charset="0"/>
                          </a:rPr>
                          <m:t>𝑎𝑑𝑗𝑎𝑐𝑒𝑛𝑡</m:t>
                        </m:r>
                      </m:den>
                    </m:f>
                  </m:oMath>
                </a14:m>
                <a:r>
                  <a:rPr lang="en-GB" sz="2400" dirty="0">
                    <a:solidFill>
                      <a:srgbClr val="FF0000"/>
                    </a:solidFill>
                  </a:rPr>
                  <a:t>  </a:t>
                </a:r>
              </a:p>
              <a:p>
                <a:pPr>
                  <a:spcBef>
                    <a:spcPts val="0"/>
                  </a:spcBef>
                  <a:spcAft>
                    <a:spcPts val="600"/>
                  </a:spcAft>
                </a:pPr>
                <a:r>
                  <a:rPr lang="en-GB" sz="2400" dirty="0">
                    <a:solidFill>
                      <a:srgbClr val="FF0000"/>
                    </a:solidFill>
                  </a:rPr>
                  <a:t>                tan </a:t>
                </a:r>
                <a:r>
                  <a:rPr lang="en-GB" sz="2400" i="1" dirty="0">
                    <a:solidFill>
                      <a:srgbClr val="FF0000"/>
                    </a:solidFill>
                    <a:latin typeface="Times" pitchFamily="2" charset="0"/>
                  </a:rPr>
                  <a:t>x</a:t>
                </a:r>
                <a:r>
                  <a:rPr lang="en-GB"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9</m:t>
                        </m:r>
                      </m:num>
                      <m:den>
                        <m:r>
                          <a:rPr lang="en-GB" sz="2400" i="1">
                            <a:solidFill>
                              <a:srgbClr val="FF0000"/>
                            </a:solidFill>
                            <a:latin typeface="Cambria Math" panose="02040503050406030204" pitchFamily="18" charset="0"/>
                          </a:rPr>
                          <m:t>10</m:t>
                        </m:r>
                      </m:den>
                    </m:f>
                  </m:oMath>
                </a14:m>
                <a:endParaRPr lang="en-GB" sz="2400" dirty="0">
                  <a:solidFill>
                    <a:srgbClr val="FF0000"/>
                  </a:solidFill>
                </a:endParaRPr>
              </a:p>
              <a:p>
                <a:pPr>
                  <a:spcBef>
                    <a:spcPts val="0"/>
                  </a:spcBef>
                  <a:spcAft>
                    <a:spcPts val="600"/>
                  </a:spcAft>
                </a:pPr>
                <a:r>
                  <a:rPr lang="en-GB" sz="2400" dirty="0">
                    <a:solidFill>
                      <a:srgbClr val="FF0000"/>
                    </a:solidFill>
                  </a:rPr>
                  <a:t>                         = 0.9</a:t>
                </a:r>
              </a:p>
              <a:p>
                <a:pPr>
                  <a:spcBef>
                    <a:spcPts val="0"/>
                  </a:spcBef>
                  <a:spcAft>
                    <a:spcPts val="600"/>
                  </a:spcAft>
                </a:pPr>
                <a:r>
                  <a:rPr lang="en-GB" sz="2400" dirty="0">
                    <a:solidFill>
                      <a:srgbClr val="FF0000"/>
                    </a:solidFill>
                  </a:rPr>
                  <a:t>      So          </a:t>
                </a:r>
                <a:r>
                  <a:rPr lang="en-GB" sz="2400" i="1" dirty="0">
                    <a:solidFill>
                      <a:srgbClr val="FF0000"/>
                    </a:solidFill>
                    <a:latin typeface="Times" pitchFamily="2" charset="0"/>
                  </a:rPr>
                  <a:t>x</a:t>
                </a:r>
                <a:r>
                  <a:rPr lang="en-GB" sz="2400" dirty="0">
                    <a:solidFill>
                      <a:srgbClr val="FF0000"/>
                    </a:solidFill>
                  </a:rPr>
                  <a:t>   =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i="0">
                            <a:solidFill>
                              <a:srgbClr val="FF0000"/>
                            </a:solidFill>
                            <a:latin typeface="Cambria Math" panose="02040503050406030204" pitchFamily="18" charset="0"/>
                          </a:rPr>
                          <m:t>tan</m:t>
                        </m:r>
                      </m:e>
                      <m:sup>
                        <m:r>
                          <a:rPr lang="en-GB" sz="2400" i="0">
                            <a:solidFill>
                              <a:srgbClr val="FF0000"/>
                            </a:solidFill>
                            <a:latin typeface="Cambria Math" panose="02040503050406030204" pitchFamily="18" charset="0"/>
                          </a:rPr>
                          <m:t>−1</m:t>
                        </m:r>
                      </m:sup>
                    </m:sSup>
                    <m:r>
                      <a:rPr lang="en-GB" sz="2400" b="0" i="0" smtClean="0">
                        <a:solidFill>
                          <a:srgbClr val="FF0000"/>
                        </a:solidFill>
                        <a:latin typeface="Cambria Math" panose="02040503050406030204" pitchFamily="18" charset="0"/>
                      </a:rPr>
                      <m:t> </m:t>
                    </m:r>
                  </m:oMath>
                </a14:m>
                <a:r>
                  <a:rPr lang="en-GB" sz="2400" dirty="0">
                    <a:solidFill>
                      <a:srgbClr val="FF0000"/>
                    </a:solidFill>
                  </a:rPr>
                  <a:t>(0.9)</a:t>
                </a:r>
              </a:p>
              <a:p>
                <a:r>
                  <a:rPr lang="en-GB" dirty="0"/>
                  <a:t> </a:t>
                </a:r>
              </a:p>
            </p:txBody>
          </p:sp>
        </mc:Choice>
        <mc:Fallback xmlns="">
          <p:sp>
            <p:nvSpPr>
              <p:cNvPr id="7" name="TextBox 6">
                <a:extLst>
                  <a:ext uri="{FF2B5EF4-FFF2-40B4-BE49-F238E27FC236}">
                    <a16:creationId xmlns:a16="http://schemas.microsoft.com/office/drawing/2014/main" xmlns:a14="http://schemas.microsoft.com/office/drawing/2010/main" xmlns="" id="{771DF0FA-E3D6-430F-8778-75A6412DAE43}"/>
                  </a:ext>
                </a:extLst>
              </p:cNvPr>
              <p:cNvSpPr txBox="1">
                <a:spLocks noRot="1" noChangeAspect="1" noMove="1" noResize="1" noEditPoints="1" noAdjustHandles="1" noChangeArrowheads="1" noChangeShapeType="1" noTextEdit="1"/>
              </p:cNvSpPr>
              <p:nvPr/>
            </p:nvSpPr>
            <p:spPr>
              <a:xfrm>
                <a:off x="2404372" y="2407495"/>
                <a:ext cx="4195683" cy="3658309"/>
              </a:xfrm>
              <a:prstGeom prst="rect">
                <a:avLst/>
              </a:prstGeom>
              <a:blipFill rotWithShape="1">
                <a:blip r:embed="rId3"/>
                <a:stretch>
                  <a:fillRect l="-2177" t="-1833"/>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76B70A97-A8FA-4273-803E-AB3E04F37899}"/>
              </a:ext>
            </a:extLst>
          </p:cNvPr>
          <p:cNvSpPr txBox="1"/>
          <p:nvPr/>
        </p:nvSpPr>
        <p:spPr>
          <a:xfrm>
            <a:off x="2783632" y="5930037"/>
            <a:ext cx="9217024" cy="830997"/>
          </a:xfrm>
          <a:prstGeom prst="rect">
            <a:avLst/>
          </a:prstGeom>
          <a:noFill/>
        </p:spPr>
        <p:txBody>
          <a:bodyPr wrap="square" rtlCol="0">
            <a:spAutoFit/>
          </a:bodyPr>
          <a:lstStyle/>
          <a:p>
            <a:r>
              <a:rPr lang="en-GB" sz="2400" dirty="0">
                <a:solidFill>
                  <a:srgbClr val="FF0000"/>
                </a:solidFill>
              </a:rPr>
              <a:t>Using SHIFT and TAN buttons on a calculator gives </a:t>
            </a:r>
            <a:r>
              <a:rPr lang="en-GB" sz="2400" i="1" dirty="0">
                <a:solidFill>
                  <a:srgbClr val="FF0000"/>
                </a:solidFill>
                <a:latin typeface="Times" pitchFamily="2" charset="0"/>
              </a:rPr>
              <a:t>x</a:t>
            </a:r>
            <a:r>
              <a:rPr lang="en-GB" sz="2400" dirty="0">
                <a:solidFill>
                  <a:srgbClr val="FF0000"/>
                </a:solidFill>
              </a:rPr>
              <a:t> = 41.987° (42°nearest degree )</a:t>
            </a:r>
          </a:p>
        </p:txBody>
      </p:sp>
      <p:sp>
        <p:nvSpPr>
          <p:cNvPr id="10" name="TextBox 9">
            <a:extLst>
              <a:ext uri="{FF2B5EF4-FFF2-40B4-BE49-F238E27FC236}">
                <a16:creationId xmlns:a16="http://schemas.microsoft.com/office/drawing/2014/main" id="{74B5F38F-5937-AB43-BC78-CB18F42A98A9}"/>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I1.5</a:t>
            </a:r>
            <a:endParaRPr lang="en-US" altLang="en-US" b="1" dirty="0">
              <a:solidFill>
                <a:prstClr val="white"/>
              </a:solidFill>
            </a:endParaRPr>
          </a:p>
        </p:txBody>
      </p:sp>
    </p:spTree>
    <p:extLst>
      <p:ext uri="{BB962C8B-B14F-4D97-AF65-F5344CB8AC3E}">
        <p14:creationId xmlns:p14="http://schemas.microsoft.com/office/powerpoint/2010/main" val="325735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I1.5: </a:t>
            </a:r>
            <a:r>
              <a:rPr lang="en-US" altLang="en-US" sz="2800" b="1" dirty="0"/>
              <a:t>Fitness Check</a:t>
            </a:r>
          </a:p>
        </p:txBody>
      </p:sp>
      <p:sp>
        <p:nvSpPr>
          <p:cNvPr id="2" name="Rectangle 1">
            <a:extLst>
              <a:ext uri="{FF2B5EF4-FFF2-40B4-BE49-F238E27FC236}">
                <a16:creationId xmlns:a16="http://schemas.microsoft.com/office/drawing/2014/main" id="{1C1CD129-F57F-4A15-B9FA-0A7381460EB1}"/>
              </a:ext>
            </a:extLst>
          </p:cNvPr>
          <p:cNvSpPr/>
          <p:nvPr/>
        </p:nvSpPr>
        <p:spPr>
          <a:xfrm>
            <a:off x="3431704" y="744195"/>
            <a:ext cx="7004767" cy="461665"/>
          </a:xfrm>
          <a:prstGeom prst="rect">
            <a:avLst/>
          </a:prstGeom>
        </p:spPr>
        <p:txBody>
          <a:bodyPr wrap="square">
            <a:spAutoFit/>
          </a:bodyPr>
          <a:lstStyle/>
          <a:p>
            <a:r>
              <a:rPr lang="en-US" altLang="en-US" sz="2400" dirty="0">
                <a:solidFill>
                  <a:srgbClr val="FF0000"/>
                </a:solidFill>
              </a:rPr>
              <a:t>Here are some questions to check your progress.</a:t>
            </a:r>
          </a:p>
        </p:txBody>
      </p:sp>
      <p:pic>
        <p:nvPicPr>
          <p:cNvPr id="7" name="Picture 6">
            <a:extLst>
              <a:ext uri="{FF2B5EF4-FFF2-40B4-BE49-F238E27FC236}">
                <a16:creationId xmlns:a16="http://schemas.microsoft.com/office/drawing/2014/main" id="{5B374A47-31D9-4AA1-AFDD-239771F69A19}"/>
              </a:ext>
            </a:extLst>
          </p:cNvPr>
          <p:cNvPicPr>
            <a:picLocks noChangeAspect="1"/>
          </p:cNvPicPr>
          <p:nvPr/>
        </p:nvPicPr>
        <p:blipFill>
          <a:blip r:embed="rId2"/>
          <a:stretch>
            <a:fillRect/>
          </a:stretch>
        </p:blipFill>
        <p:spPr>
          <a:xfrm>
            <a:off x="2421317" y="2317270"/>
            <a:ext cx="2816202" cy="2605448"/>
          </a:xfrm>
          <a:prstGeom prst="rect">
            <a:avLst/>
          </a:prstGeom>
        </p:spPr>
      </p:pic>
      <p:pic>
        <p:nvPicPr>
          <p:cNvPr id="8" name="Picture 7">
            <a:extLst>
              <a:ext uri="{FF2B5EF4-FFF2-40B4-BE49-F238E27FC236}">
                <a16:creationId xmlns:a16="http://schemas.microsoft.com/office/drawing/2014/main" id="{F1A03269-9F71-4F22-A1E4-CF633FDDC578}"/>
              </a:ext>
            </a:extLst>
          </p:cNvPr>
          <p:cNvPicPr>
            <a:picLocks noChangeAspect="1"/>
          </p:cNvPicPr>
          <p:nvPr/>
        </p:nvPicPr>
        <p:blipFill>
          <a:blip r:embed="rId3"/>
          <a:stretch>
            <a:fillRect/>
          </a:stretch>
        </p:blipFill>
        <p:spPr>
          <a:xfrm>
            <a:off x="5592526" y="2298820"/>
            <a:ext cx="2741524" cy="2623898"/>
          </a:xfrm>
          <a:prstGeom prst="rect">
            <a:avLst/>
          </a:prstGeom>
        </p:spPr>
      </p:pic>
      <p:pic>
        <p:nvPicPr>
          <p:cNvPr id="10" name="Picture 9">
            <a:extLst>
              <a:ext uri="{FF2B5EF4-FFF2-40B4-BE49-F238E27FC236}">
                <a16:creationId xmlns:a16="http://schemas.microsoft.com/office/drawing/2014/main" id="{27484874-9F57-4B30-8D05-0025DB035BB8}"/>
              </a:ext>
            </a:extLst>
          </p:cNvPr>
          <p:cNvPicPr>
            <a:picLocks noChangeAspect="1"/>
          </p:cNvPicPr>
          <p:nvPr/>
        </p:nvPicPr>
        <p:blipFill>
          <a:blip r:embed="rId4"/>
          <a:stretch>
            <a:fillRect/>
          </a:stretch>
        </p:blipFill>
        <p:spPr>
          <a:xfrm>
            <a:off x="8641426" y="2317270"/>
            <a:ext cx="3373966" cy="2623898"/>
          </a:xfrm>
          <a:prstGeom prst="rect">
            <a:avLst/>
          </a:prstGeom>
        </p:spPr>
      </p:pic>
      <p:sp>
        <p:nvSpPr>
          <p:cNvPr id="12" name="Rectangle 11">
            <a:extLst>
              <a:ext uri="{FF2B5EF4-FFF2-40B4-BE49-F238E27FC236}">
                <a16:creationId xmlns:a16="http://schemas.microsoft.com/office/drawing/2014/main" id="{A15E8524-FF11-4D41-B080-8BD51C9F7ACE}"/>
              </a:ext>
            </a:extLst>
          </p:cNvPr>
          <p:cNvSpPr/>
          <p:nvPr/>
        </p:nvSpPr>
        <p:spPr>
          <a:xfrm>
            <a:off x="2971484" y="1670828"/>
            <a:ext cx="2985113" cy="461665"/>
          </a:xfrm>
          <a:prstGeom prst="rect">
            <a:avLst/>
          </a:prstGeom>
        </p:spPr>
        <p:txBody>
          <a:bodyPr wrap="none">
            <a:spAutoFit/>
          </a:bodyPr>
          <a:lstStyle/>
          <a:p>
            <a:r>
              <a:rPr lang="en-GB" sz="2400" dirty="0"/>
              <a:t>1.  Find the angle </a:t>
            </a:r>
            <a:r>
              <a:rPr lang="en-GB" sz="2400" i="1" dirty="0"/>
              <a:t>θ.</a:t>
            </a:r>
            <a:r>
              <a:rPr lang="en-GB" sz="2400" dirty="0"/>
              <a:t> </a:t>
            </a:r>
          </a:p>
        </p:txBody>
      </p:sp>
      <p:sp>
        <p:nvSpPr>
          <p:cNvPr id="15" name="Rectangle 14">
            <a:extLst>
              <a:ext uri="{FF2B5EF4-FFF2-40B4-BE49-F238E27FC236}">
                <a16:creationId xmlns:a16="http://schemas.microsoft.com/office/drawing/2014/main" id="{10AB3BFE-3DBF-4BC2-87A7-DFA65A0CDA71}"/>
              </a:ext>
            </a:extLst>
          </p:cNvPr>
          <p:cNvSpPr/>
          <p:nvPr/>
        </p:nvSpPr>
        <p:spPr>
          <a:xfrm>
            <a:off x="3071664" y="5107495"/>
            <a:ext cx="1656184" cy="461665"/>
          </a:xfrm>
          <a:prstGeom prst="rect">
            <a:avLst/>
          </a:prstGeom>
        </p:spPr>
        <p:txBody>
          <a:bodyPr wrap="square">
            <a:spAutoFit/>
          </a:bodyPr>
          <a:lstStyle/>
          <a:p>
            <a:r>
              <a:rPr lang="en-GB" sz="2400" b="1" dirty="0"/>
              <a:t>Answers</a:t>
            </a:r>
            <a:endParaRPr lang="en-GB" dirty="0"/>
          </a:p>
        </p:txBody>
      </p:sp>
      <p:sp>
        <p:nvSpPr>
          <p:cNvPr id="17" name="TextBox 16">
            <a:extLst>
              <a:ext uri="{FF2B5EF4-FFF2-40B4-BE49-F238E27FC236}">
                <a16:creationId xmlns:a16="http://schemas.microsoft.com/office/drawing/2014/main" id="{DCCC0531-E57C-A24E-B180-2619CCE64E8A}"/>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I1.5</a:t>
            </a:r>
            <a:endParaRPr lang="en-US" altLang="en-US" b="1" dirty="0">
              <a:solidFill>
                <a:prstClr val="white"/>
              </a:solidFill>
            </a:endParaRPr>
          </a:p>
        </p:txBody>
      </p:sp>
      <p:sp>
        <p:nvSpPr>
          <p:cNvPr id="3" name="TextBox 2">
            <a:extLst>
              <a:ext uri="{FF2B5EF4-FFF2-40B4-BE49-F238E27FC236}">
                <a16:creationId xmlns:a16="http://schemas.microsoft.com/office/drawing/2014/main" id="{844C18B8-C456-2B4C-9467-125DCEE2F865}"/>
              </a:ext>
            </a:extLst>
          </p:cNvPr>
          <p:cNvSpPr txBox="1"/>
          <p:nvPr/>
        </p:nvSpPr>
        <p:spPr>
          <a:xfrm>
            <a:off x="3403119" y="5751018"/>
            <a:ext cx="1512168" cy="769441"/>
          </a:xfrm>
          <a:prstGeom prst="rect">
            <a:avLst/>
          </a:prstGeom>
          <a:noFill/>
        </p:spPr>
        <p:txBody>
          <a:bodyPr wrap="square" rtlCol="0">
            <a:spAutoFit/>
          </a:bodyPr>
          <a:lstStyle/>
          <a:p>
            <a:r>
              <a:rPr lang="en-GB" sz="2400" dirty="0">
                <a:solidFill>
                  <a:srgbClr val="FF0000"/>
                </a:solidFill>
              </a:rPr>
              <a:t>53.13°   </a:t>
            </a:r>
          </a:p>
          <a:p>
            <a:endParaRPr lang="en-US" dirty="0"/>
          </a:p>
        </p:txBody>
      </p:sp>
      <p:sp>
        <p:nvSpPr>
          <p:cNvPr id="4" name="TextBox 3">
            <a:extLst>
              <a:ext uri="{FF2B5EF4-FFF2-40B4-BE49-F238E27FC236}">
                <a16:creationId xmlns:a16="http://schemas.microsoft.com/office/drawing/2014/main" id="{A3015A14-B881-164E-A51E-B520072C3871}"/>
              </a:ext>
            </a:extLst>
          </p:cNvPr>
          <p:cNvSpPr txBox="1"/>
          <p:nvPr/>
        </p:nvSpPr>
        <p:spPr>
          <a:xfrm>
            <a:off x="6456040" y="5751018"/>
            <a:ext cx="1368152" cy="461665"/>
          </a:xfrm>
          <a:prstGeom prst="rect">
            <a:avLst/>
          </a:prstGeom>
          <a:noFill/>
        </p:spPr>
        <p:txBody>
          <a:bodyPr wrap="square" rtlCol="0">
            <a:spAutoFit/>
          </a:bodyPr>
          <a:lstStyle/>
          <a:p>
            <a:r>
              <a:rPr lang="en-GB" dirty="0">
                <a:solidFill>
                  <a:srgbClr val="FF0000"/>
                </a:solidFill>
              </a:rPr>
              <a:t> </a:t>
            </a:r>
            <a:r>
              <a:rPr lang="en-GB" sz="2400" dirty="0">
                <a:solidFill>
                  <a:srgbClr val="FF0000"/>
                </a:solidFill>
              </a:rPr>
              <a:t>75.52°</a:t>
            </a:r>
            <a:endParaRPr lang="en-US" sz="2400" dirty="0"/>
          </a:p>
        </p:txBody>
      </p:sp>
      <p:sp>
        <p:nvSpPr>
          <p:cNvPr id="5" name="TextBox 4">
            <a:extLst>
              <a:ext uri="{FF2B5EF4-FFF2-40B4-BE49-F238E27FC236}">
                <a16:creationId xmlns:a16="http://schemas.microsoft.com/office/drawing/2014/main" id="{FD722672-F7A2-9D43-9B98-D75186BD5682}"/>
              </a:ext>
            </a:extLst>
          </p:cNvPr>
          <p:cNvSpPr txBox="1"/>
          <p:nvPr/>
        </p:nvSpPr>
        <p:spPr>
          <a:xfrm>
            <a:off x="9521046" y="5729084"/>
            <a:ext cx="2664296" cy="769441"/>
          </a:xfrm>
          <a:prstGeom prst="rect">
            <a:avLst/>
          </a:prstGeom>
          <a:noFill/>
        </p:spPr>
        <p:txBody>
          <a:bodyPr wrap="square" rtlCol="0">
            <a:spAutoFit/>
          </a:bodyPr>
          <a:lstStyle/>
          <a:p>
            <a:r>
              <a:rPr lang="en-GB" sz="2400" dirty="0">
                <a:solidFill>
                  <a:srgbClr val="FF0000"/>
                </a:solidFill>
              </a:rPr>
              <a:t>46.97°</a:t>
            </a:r>
          </a:p>
          <a:p>
            <a:endParaRPr lang="en-US" dirty="0"/>
          </a:p>
        </p:txBody>
      </p:sp>
    </p:spTree>
    <p:extLst>
      <p:ext uri="{BB962C8B-B14F-4D97-AF65-F5344CB8AC3E}">
        <p14:creationId xmlns:p14="http://schemas.microsoft.com/office/powerpoint/2010/main" val="364539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4050" y="23870"/>
            <a:ext cx="99879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Section </a:t>
            </a:r>
            <a:r>
              <a:rPr lang="en-US" altLang="en-US" sz="2800" b="1" dirty="0" smtClean="0"/>
              <a:t>I1.5: </a:t>
            </a:r>
            <a:r>
              <a:rPr lang="en-US" altLang="en-US" sz="2800" b="1" dirty="0"/>
              <a:t>Fitness Check</a:t>
            </a:r>
          </a:p>
        </p:txBody>
      </p:sp>
      <p:sp>
        <p:nvSpPr>
          <p:cNvPr id="4" name="Rectangle 3">
            <a:extLst>
              <a:ext uri="{FF2B5EF4-FFF2-40B4-BE49-F238E27FC236}">
                <a16:creationId xmlns:a16="http://schemas.microsoft.com/office/drawing/2014/main" id="{41CAD939-E6A5-4697-A097-5B35501615D5}"/>
              </a:ext>
            </a:extLst>
          </p:cNvPr>
          <p:cNvSpPr/>
          <p:nvPr/>
        </p:nvSpPr>
        <p:spPr>
          <a:xfrm>
            <a:off x="2639616" y="3827964"/>
            <a:ext cx="255198" cy="400110"/>
          </a:xfrm>
          <a:prstGeom prst="rect">
            <a:avLst/>
          </a:prstGeom>
        </p:spPr>
        <p:txBody>
          <a:bodyPr wrap="none">
            <a:spAutoFit/>
          </a:bodyPr>
          <a:lstStyle/>
          <a:p>
            <a:r>
              <a:rPr lang="en-GB" dirty="0"/>
              <a:t> </a:t>
            </a:r>
          </a:p>
        </p:txBody>
      </p:sp>
      <p:sp>
        <p:nvSpPr>
          <p:cNvPr id="7" name="Rectangle 6">
            <a:extLst>
              <a:ext uri="{FF2B5EF4-FFF2-40B4-BE49-F238E27FC236}">
                <a16:creationId xmlns:a16="http://schemas.microsoft.com/office/drawing/2014/main" id="{B89A7170-F7AD-4AAC-B29B-DECA128EA053}"/>
              </a:ext>
            </a:extLst>
          </p:cNvPr>
          <p:cNvSpPr/>
          <p:nvPr/>
        </p:nvSpPr>
        <p:spPr>
          <a:xfrm>
            <a:off x="2351054" y="3750613"/>
            <a:ext cx="6288773" cy="461665"/>
          </a:xfrm>
          <a:prstGeom prst="rect">
            <a:avLst/>
          </a:prstGeom>
        </p:spPr>
        <p:txBody>
          <a:bodyPr wrap="none">
            <a:spAutoFit/>
          </a:bodyPr>
          <a:lstStyle/>
          <a:p>
            <a:r>
              <a:rPr lang="en-GB" sz="2400" dirty="0"/>
              <a:t>3. The diagram shows a roofing frame </a:t>
            </a:r>
            <a:r>
              <a:rPr lang="en-GB" sz="2400" dirty="0">
                <a:latin typeface="Times New Roman" panose="02020603050405020304" pitchFamily="18" charset="0"/>
                <a:cs typeface="Times New Roman" panose="02020603050405020304" pitchFamily="18" charset="0"/>
              </a:rPr>
              <a:t>ABCD</a:t>
            </a:r>
          </a:p>
        </p:txBody>
      </p:sp>
      <p:sp>
        <p:nvSpPr>
          <p:cNvPr id="8" name="Rectangle 7">
            <a:extLst>
              <a:ext uri="{FF2B5EF4-FFF2-40B4-BE49-F238E27FC236}">
                <a16:creationId xmlns:a16="http://schemas.microsoft.com/office/drawing/2014/main" id="{58B9B52D-2BCD-4346-A679-7DB2A81E2DEC}"/>
              </a:ext>
            </a:extLst>
          </p:cNvPr>
          <p:cNvSpPr/>
          <p:nvPr/>
        </p:nvSpPr>
        <p:spPr>
          <a:xfrm>
            <a:off x="2648766" y="4321167"/>
            <a:ext cx="5082995" cy="830997"/>
          </a:xfrm>
          <a:prstGeom prst="rect">
            <a:avLst/>
          </a:prstGeom>
        </p:spPr>
        <p:txBody>
          <a:bodyPr wrap="square">
            <a:spAutoFit/>
          </a:bodyPr>
          <a:lstStyle/>
          <a:p>
            <a:r>
              <a:rPr lang="en-GB" sz="2400" dirty="0"/>
              <a:t>(a)	Calculate the length of </a:t>
            </a:r>
            <a:r>
              <a:rPr lang="en-GB" sz="2400" dirty="0">
                <a:latin typeface="Times New Roman" panose="02020603050405020304" pitchFamily="18" charset="0"/>
                <a:cs typeface="Times New Roman" panose="02020603050405020304" pitchFamily="18" charset="0"/>
              </a:rPr>
              <a:t>AD</a:t>
            </a:r>
            <a:r>
              <a:rPr lang="en-GB" sz="2400" dirty="0"/>
              <a:t>.</a:t>
            </a:r>
          </a:p>
          <a:p>
            <a:r>
              <a:rPr lang="en-GB" sz="2400" dirty="0"/>
              <a:t>(b)	Calculate the size of angle </a:t>
            </a:r>
            <a:r>
              <a:rPr lang="en-GB" sz="2400" dirty="0">
                <a:latin typeface="Times New Roman" panose="02020603050405020304" pitchFamily="18" charset="0"/>
                <a:cs typeface="Times New Roman" panose="02020603050405020304" pitchFamily="18" charset="0"/>
              </a:rPr>
              <a:t>DCB</a:t>
            </a:r>
            <a:r>
              <a:rPr lang="en-GB" sz="2400" dirty="0"/>
              <a:t>.</a:t>
            </a:r>
          </a:p>
        </p:txBody>
      </p:sp>
      <p:pic>
        <p:nvPicPr>
          <p:cNvPr id="10" name="Picture 9">
            <a:extLst>
              <a:ext uri="{FF2B5EF4-FFF2-40B4-BE49-F238E27FC236}">
                <a16:creationId xmlns:a16="http://schemas.microsoft.com/office/drawing/2014/main" id="{7A17E731-2412-4963-970A-2D86FB0A8849}"/>
              </a:ext>
            </a:extLst>
          </p:cNvPr>
          <p:cNvPicPr>
            <a:picLocks noChangeAspect="1"/>
          </p:cNvPicPr>
          <p:nvPr/>
        </p:nvPicPr>
        <p:blipFill>
          <a:blip r:embed="rId2"/>
          <a:stretch>
            <a:fillRect/>
          </a:stretch>
        </p:blipFill>
        <p:spPr>
          <a:xfrm>
            <a:off x="8020371" y="4247370"/>
            <a:ext cx="3720998" cy="2331744"/>
          </a:xfrm>
          <a:prstGeom prst="rect">
            <a:avLst/>
          </a:prstGeom>
        </p:spPr>
      </p:pic>
      <p:sp>
        <p:nvSpPr>
          <p:cNvPr id="13" name="Rectangle 12">
            <a:extLst>
              <a:ext uri="{FF2B5EF4-FFF2-40B4-BE49-F238E27FC236}">
                <a16:creationId xmlns:a16="http://schemas.microsoft.com/office/drawing/2014/main" id="{8B6B531E-3DEA-4C3F-932E-17A7C736DE74}"/>
              </a:ext>
            </a:extLst>
          </p:cNvPr>
          <p:cNvSpPr/>
          <p:nvPr/>
        </p:nvSpPr>
        <p:spPr>
          <a:xfrm>
            <a:off x="4690410" y="5377323"/>
            <a:ext cx="2709412" cy="1738938"/>
          </a:xfrm>
          <a:prstGeom prst="rect">
            <a:avLst/>
          </a:prstGeom>
        </p:spPr>
        <p:txBody>
          <a:bodyPr wrap="square">
            <a:spAutoFit/>
          </a:bodyPr>
          <a:lstStyle/>
          <a:p>
            <a:pPr>
              <a:spcAft>
                <a:spcPts val="600"/>
              </a:spcAft>
            </a:pPr>
            <a:r>
              <a:rPr lang="en-GB" sz="2400" b="1" dirty="0"/>
              <a:t>Answers</a:t>
            </a:r>
          </a:p>
          <a:p>
            <a:pPr>
              <a:spcAft>
                <a:spcPts val="600"/>
              </a:spcAft>
            </a:pPr>
            <a:r>
              <a:rPr lang="en-GB" dirty="0">
                <a:solidFill>
                  <a:srgbClr val="FF0000"/>
                </a:solidFill>
              </a:rPr>
              <a:t>(</a:t>
            </a:r>
            <a:r>
              <a:rPr lang="en-GB" sz="2400" dirty="0">
                <a:solidFill>
                  <a:srgbClr val="FF0000"/>
                </a:solidFill>
              </a:rPr>
              <a:t>a)</a:t>
            </a:r>
            <a:r>
              <a:rPr lang="en-GB" sz="2400" dirty="0">
                <a:solidFill>
                  <a:srgbClr val="FF0000"/>
                </a:solidFill>
                <a:latin typeface="Times New Roman" panose="02020603050405020304" pitchFamily="18" charset="0"/>
                <a:cs typeface="Times New Roman" panose="02020603050405020304" pitchFamily="18" charset="0"/>
              </a:rPr>
              <a:t> AD </a:t>
            </a:r>
            <a:r>
              <a:rPr lang="en-GB" sz="2400" dirty="0">
                <a:solidFill>
                  <a:srgbClr val="FF0000"/>
                </a:solidFill>
              </a:rPr>
              <a:t>= 7.62m</a:t>
            </a:r>
          </a:p>
          <a:p>
            <a:pPr>
              <a:spcAft>
                <a:spcPts val="600"/>
              </a:spcAft>
            </a:pPr>
            <a:r>
              <a:rPr lang="en-GB" sz="2400" dirty="0">
                <a:solidFill>
                  <a:srgbClr val="FF0000"/>
                </a:solidFill>
              </a:rPr>
              <a:t>(b) </a:t>
            </a:r>
            <a:r>
              <a:rPr lang="en-GB" sz="2400" dirty="0">
                <a:solidFill>
                  <a:srgbClr val="FF0000"/>
                </a:solidFill>
                <a:latin typeface="Times New Roman" panose="02020603050405020304" pitchFamily="18" charset="0"/>
                <a:cs typeface="Times New Roman" panose="02020603050405020304" pitchFamily="18" charset="0"/>
              </a:rPr>
              <a:t>DCB</a:t>
            </a:r>
            <a:r>
              <a:rPr lang="en-GB" sz="2400" dirty="0">
                <a:solidFill>
                  <a:srgbClr val="FF0000"/>
                </a:solidFill>
              </a:rPr>
              <a:t> = 30.96</a:t>
            </a:r>
            <a:r>
              <a:rPr lang="en-GB" dirty="0">
                <a:solidFill>
                  <a:srgbClr val="FF0000"/>
                </a:solidFill>
              </a:rPr>
              <a:t>°</a:t>
            </a:r>
          </a:p>
          <a:p>
            <a:endParaRPr lang="en-GB" dirty="0"/>
          </a:p>
        </p:txBody>
      </p:sp>
      <p:sp>
        <p:nvSpPr>
          <p:cNvPr id="14" name="TextBox 13">
            <a:extLst>
              <a:ext uri="{FF2B5EF4-FFF2-40B4-BE49-F238E27FC236}">
                <a16:creationId xmlns:a16="http://schemas.microsoft.com/office/drawing/2014/main" id="{941F4EAF-8D9C-B140-ADCB-5707931A1C6A}"/>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I</a:t>
            </a:r>
          </a:p>
          <a:p>
            <a:pPr lvl="0" algn="ctr">
              <a:spcAft>
                <a:spcPts val="600"/>
              </a:spcAft>
              <a:defRPr/>
            </a:pPr>
            <a:r>
              <a:rPr lang="en-US" altLang="en-US" b="1" dirty="0">
                <a:solidFill>
                  <a:prstClr val="white"/>
                </a:solidFill>
              </a:rPr>
              <a:t>Unit I1 </a:t>
            </a:r>
          </a:p>
          <a:p>
            <a:pPr lvl="0" algn="ctr">
              <a:spcAft>
                <a:spcPts val="600"/>
              </a:spcAft>
              <a:defRPr/>
            </a:pPr>
            <a:r>
              <a:rPr lang="en-US" altLang="en-US" b="1" dirty="0">
                <a:solidFill>
                  <a:prstClr val="white"/>
                </a:solidFill>
              </a:rPr>
              <a:t>Section I1.5</a:t>
            </a:r>
            <a:endParaRPr lang="en-US" altLang="en-US" b="1" dirty="0">
              <a:solidFill>
                <a:prstClr val="white"/>
              </a:solidFill>
            </a:endParaRPr>
          </a:p>
        </p:txBody>
      </p:sp>
      <p:pic>
        <p:nvPicPr>
          <p:cNvPr id="15" name="Picture 14">
            <a:extLst>
              <a:ext uri="{FF2B5EF4-FFF2-40B4-BE49-F238E27FC236}">
                <a16:creationId xmlns:a16="http://schemas.microsoft.com/office/drawing/2014/main" id="{F15F50CB-A1F0-024A-BCE6-2BC89C4AED60}"/>
              </a:ext>
            </a:extLst>
          </p:cNvPr>
          <p:cNvPicPr>
            <a:picLocks noChangeAspect="1"/>
          </p:cNvPicPr>
          <p:nvPr/>
        </p:nvPicPr>
        <p:blipFill>
          <a:blip r:embed="rId3"/>
          <a:stretch>
            <a:fillRect/>
          </a:stretch>
        </p:blipFill>
        <p:spPr>
          <a:xfrm>
            <a:off x="9984432" y="922112"/>
            <a:ext cx="1721169" cy="2484257"/>
          </a:xfrm>
          <a:prstGeom prst="rect">
            <a:avLst/>
          </a:prstGeom>
        </p:spPr>
      </p:pic>
      <p:sp>
        <p:nvSpPr>
          <p:cNvPr id="16" name="Rectangle 15">
            <a:extLst>
              <a:ext uri="{FF2B5EF4-FFF2-40B4-BE49-F238E27FC236}">
                <a16:creationId xmlns:a16="http://schemas.microsoft.com/office/drawing/2014/main" id="{37C6FAF3-0B7C-1C4C-A109-07A1ADC9688C}"/>
              </a:ext>
            </a:extLst>
          </p:cNvPr>
          <p:cNvSpPr/>
          <p:nvPr/>
        </p:nvSpPr>
        <p:spPr>
          <a:xfrm>
            <a:off x="2358711" y="1076063"/>
            <a:ext cx="7186545" cy="1569660"/>
          </a:xfrm>
          <a:prstGeom prst="rect">
            <a:avLst/>
          </a:prstGeom>
        </p:spPr>
        <p:txBody>
          <a:bodyPr wrap="square">
            <a:spAutoFit/>
          </a:bodyPr>
          <a:lstStyle/>
          <a:p>
            <a:r>
              <a:rPr lang="en-GB" sz="2400" dirty="0"/>
              <a:t>2.  A ladder leans against a wall.  The length of the 	ladder is 4 metres and the base is 2 metres from 	the wall.  Find the angle between the ladder and 	the ground.</a:t>
            </a:r>
          </a:p>
        </p:txBody>
      </p:sp>
      <p:sp>
        <p:nvSpPr>
          <p:cNvPr id="17" name="Rectangle 16">
            <a:extLst>
              <a:ext uri="{FF2B5EF4-FFF2-40B4-BE49-F238E27FC236}">
                <a16:creationId xmlns:a16="http://schemas.microsoft.com/office/drawing/2014/main" id="{8B5B6C24-F35B-F54F-98BE-23F07FD58E32}"/>
              </a:ext>
            </a:extLst>
          </p:cNvPr>
          <p:cNvSpPr/>
          <p:nvPr/>
        </p:nvSpPr>
        <p:spPr>
          <a:xfrm>
            <a:off x="4690410" y="2542208"/>
            <a:ext cx="3289201" cy="769441"/>
          </a:xfrm>
          <a:prstGeom prst="rect">
            <a:avLst/>
          </a:prstGeom>
        </p:spPr>
        <p:txBody>
          <a:bodyPr wrap="square">
            <a:spAutoFit/>
          </a:bodyPr>
          <a:lstStyle/>
          <a:p>
            <a:r>
              <a:rPr lang="en-GB" sz="2400" b="1" dirty="0"/>
              <a:t>Answer </a:t>
            </a:r>
            <a:r>
              <a:rPr lang="en-GB" b="1" dirty="0"/>
              <a:t> </a:t>
            </a:r>
            <a:r>
              <a:rPr lang="en-GB" sz="2400" dirty="0">
                <a:solidFill>
                  <a:srgbClr val="FF0000"/>
                </a:solidFill>
              </a:rPr>
              <a:t>60°</a:t>
            </a:r>
          </a:p>
          <a:p>
            <a:endParaRPr lang="en-GB" dirty="0">
              <a:solidFill>
                <a:srgbClr val="FF0000"/>
              </a:solidFill>
            </a:endParaRPr>
          </a:p>
        </p:txBody>
      </p:sp>
    </p:spTree>
    <p:extLst>
      <p:ext uri="{BB962C8B-B14F-4D97-AF65-F5344CB8AC3E}">
        <p14:creationId xmlns:p14="http://schemas.microsoft.com/office/powerpoint/2010/main" val="396156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I1.5: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473010"/>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28498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http://szalonta.hu/ske/text/I1/skei1s5.html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lang="en-US" altLang="en-US" b="1" dirty="0">
                <a:solidFill>
                  <a:prstClr val="white"/>
                </a:solidFill>
              </a:rPr>
              <a:t>I</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I1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I1.5</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033042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604045" y="1280090"/>
            <a:ext cx="622825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sz="2400" dirty="0"/>
              <a:t>The hypotenuse is the side opposite the largest angle in a right-angled triangle. In the diagram opposite “a” is opposite the </a:t>
            </a:r>
            <a:br>
              <a:rPr lang="en-GB" sz="2400" dirty="0"/>
            </a:br>
            <a:r>
              <a:rPr lang="en-GB" sz="2400" dirty="0"/>
              <a:t>90 degree angle (largest angle). </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2711624" y="3092854"/>
            <a:ext cx="90009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r>
              <a:rPr lang="en-GB" sz="2400" dirty="0"/>
              <a:t>Use the idea above to identify the hypotenuse on the following:</a:t>
            </a:r>
          </a:p>
        </p:txBody>
      </p:sp>
      <p:sp>
        <p:nvSpPr>
          <p:cNvPr id="4" name="Rectangle 3"/>
          <p:cNvSpPr/>
          <p:nvPr/>
        </p:nvSpPr>
        <p:spPr>
          <a:xfrm>
            <a:off x="2627617" y="818425"/>
            <a:ext cx="6480175" cy="461665"/>
          </a:xfrm>
          <a:prstGeom prst="rect">
            <a:avLst/>
          </a:prstGeom>
        </p:spPr>
        <p:txBody>
          <a:bodyPr wrap="square">
            <a:spAutoFit/>
          </a:bodyPr>
          <a:lstStyle/>
          <a:p>
            <a:r>
              <a:rPr lang="en-GB" sz="2400" b="1" dirty="0"/>
              <a:t>Hypotenuse </a:t>
            </a:r>
          </a:p>
        </p:txBody>
      </p:sp>
      <p:sp>
        <p:nvSpPr>
          <p:cNvPr id="10"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50905" y="56902"/>
            <a:ext cx="99616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800" b="1" dirty="0"/>
              <a:t>Pythagoras: Finding the Hypotenuse </a:t>
            </a:r>
          </a:p>
        </p:txBody>
      </p:sp>
      <p:sp>
        <p:nvSpPr>
          <p:cNvPr id="11" name="TextBox 7">
            <a:extLst>
              <a:ext uri="{FF2B5EF4-FFF2-40B4-BE49-F238E27FC236}">
                <a16:creationId xmlns:a16="http://schemas.microsoft.com/office/drawing/2014/main" id="{2E0F5CA7-A1EF-5442-A592-1A9C56D71D4F}"/>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a:t>
            </a:r>
            <a:r>
              <a:rPr lang="en-US" altLang="en-US" b="1" dirty="0" smtClean="0">
                <a:solidFill>
                  <a:schemeClr val="bg1"/>
                </a:solidFill>
              </a:rPr>
              <a:t>I1.1</a:t>
            </a:r>
            <a:endParaRPr lang="en-US" altLang="en-US" b="1" dirty="0">
              <a:solidFill>
                <a:schemeClr val="bg1"/>
              </a:solidFill>
            </a:endParaRPr>
          </a:p>
        </p:txBody>
      </p:sp>
      <p:sp>
        <p:nvSpPr>
          <p:cNvPr id="17" name="TextBox 16">
            <a:extLst>
              <a:ext uri="{FF2B5EF4-FFF2-40B4-BE49-F238E27FC236}">
                <a16:creationId xmlns:a16="http://schemas.microsoft.com/office/drawing/2014/main" id="{0E6C33D3-F90B-4E4C-9A2F-7996D18341E3}"/>
              </a:ext>
            </a:extLst>
          </p:cNvPr>
          <p:cNvSpPr txBox="1"/>
          <p:nvPr/>
        </p:nvSpPr>
        <p:spPr>
          <a:xfrm>
            <a:off x="8832304" y="4136179"/>
            <a:ext cx="2160240" cy="2246769"/>
          </a:xfrm>
          <a:prstGeom prst="rect">
            <a:avLst/>
          </a:prstGeom>
          <a:noFill/>
        </p:spPr>
        <p:txBody>
          <a:bodyPr wrap="square" rtlCol="0">
            <a:spAutoFit/>
          </a:bodyPr>
          <a:lstStyle/>
          <a:p>
            <a:pPr>
              <a:spcAft>
                <a:spcPts val="600"/>
              </a:spcAft>
            </a:pPr>
            <a:r>
              <a:rPr lang="en-GB" sz="2400" b="1" dirty="0"/>
              <a:t>Solution</a:t>
            </a:r>
          </a:p>
          <a:p>
            <a:pPr marL="457200" indent="-457200">
              <a:spcAft>
                <a:spcPts val="600"/>
              </a:spcAft>
              <a:buAutoNum type="alphaLcParenBoth"/>
            </a:pPr>
            <a:r>
              <a:rPr lang="en-GB" sz="2400" dirty="0">
                <a:solidFill>
                  <a:srgbClr val="FF0000"/>
                </a:solidFill>
              </a:rPr>
              <a:t>Side </a:t>
            </a:r>
            <a:r>
              <a:rPr lang="en-GB" sz="2400" dirty="0">
                <a:solidFill>
                  <a:srgbClr val="FF0000"/>
                </a:solidFill>
                <a:latin typeface="Times New Roman" panose="02020603050405020304" pitchFamily="18" charset="0"/>
                <a:cs typeface="Times New Roman" panose="02020603050405020304" pitchFamily="18" charset="0"/>
              </a:rPr>
              <a:t>PQ</a:t>
            </a:r>
          </a:p>
          <a:p>
            <a:pPr marL="457200" indent="-457200">
              <a:spcAft>
                <a:spcPts val="600"/>
              </a:spcAft>
              <a:buAutoNum type="alphaLcParenBoth"/>
            </a:pPr>
            <a:r>
              <a:rPr lang="en-GB" sz="2400" dirty="0">
                <a:solidFill>
                  <a:srgbClr val="FF0000"/>
                </a:solidFill>
              </a:rPr>
              <a:t>Side </a:t>
            </a:r>
            <a:r>
              <a:rPr lang="en-GB" sz="2400" dirty="0">
                <a:solidFill>
                  <a:srgbClr val="FF0000"/>
                </a:solidFill>
                <a:latin typeface="Times New Roman" panose="02020603050405020304" pitchFamily="18" charset="0"/>
                <a:cs typeface="Times New Roman" panose="02020603050405020304" pitchFamily="18" charset="0"/>
              </a:rPr>
              <a:t>YZ</a:t>
            </a:r>
          </a:p>
          <a:p>
            <a:pPr marL="457200" indent="-457200">
              <a:spcAft>
                <a:spcPts val="600"/>
              </a:spcAft>
              <a:buAutoNum type="alphaLcParenBoth"/>
            </a:pPr>
            <a:r>
              <a:rPr lang="en-GB" sz="2400" dirty="0">
                <a:solidFill>
                  <a:srgbClr val="FF0000"/>
                </a:solidFill>
              </a:rPr>
              <a:t>Side</a:t>
            </a:r>
            <a:r>
              <a:rPr lang="en-GB" sz="2400" dirty="0"/>
              <a:t> </a:t>
            </a:r>
            <a:r>
              <a:rPr lang="en-GB" sz="2400" dirty="0">
                <a:solidFill>
                  <a:srgbClr val="FF0000"/>
                </a:solidFill>
                <a:latin typeface="Times New Roman" panose="02020603050405020304" pitchFamily="18" charset="0"/>
                <a:cs typeface="Times New Roman" panose="02020603050405020304" pitchFamily="18" charset="0"/>
              </a:rPr>
              <a:t>JK</a:t>
            </a:r>
          </a:p>
          <a:p>
            <a:pPr marL="457200" indent="-457200">
              <a:spcAft>
                <a:spcPts val="600"/>
              </a:spcAft>
              <a:buAutoNum type="alphaLcParenBoth"/>
            </a:pPr>
            <a:r>
              <a:rPr lang="en-GB" sz="2400" dirty="0">
                <a:solidFill>
                  <a:srgbClr val="FF0000"/>
                </a:solidFill>
              </a:rPr>
              <a:t>Side </a:t>
            </a:r>
            <a:r>
              <a:rPr lang="en-GB" sz="2400" dirty="0">
                <a:solidFill>
                  <a:srgbClr val="FF0000"/>
                </a:solidFill>
                <a:latin typeface="Times New Roman" panose="02020603050405020304" pitchFamily="18" charset="0"/>
                <a:cs typeface="Times New Roman" panose="02020603050405020304" pitchFamily="18" charset="0"/>
              </a:rPr>
              <a:t>TS</a:t>
            </a:r>
          </a:p>
        </p:txBody>
      </p:sp>
      <p:pic>
        <p:nvPicPr>
          <p:cNvPr id="2" name="Picture 1">
            <a:extLst>
              <a:ext uri="{FF2B5EF4-FFF2-40B4-BE49-F238E27FC236}">
                <a16:creationId xmlns:a16="http://schemas.microsoft.com/office/drawing/2014/main" id="{0BDFF107-4C98-6B43-AFB6-E39525BBCAFF}"/>
              </a:ext>
            </a:extLst>
          </p:cNvPr>
          <p:cNvPicPr>
            <a:picLocks noChangeAspect="1"/>
          </p:cNvPicPr>
          <p:nvPr/>
        </p:nvPicPr>
        <p:blipFill>
          <a:blip r:embed="rId3"/>
          <a:stretch>
            <a:fillRect/>
          </a:stretch>
        </p:blipFill>
        <p:spPr>
          <a:xfrm>
            <a:off x="2855640" y="3762044"/>
            <a:ext cx="5533427" cy="2857561"/>
          </a:xfrm>
          <a:prstGeom prst="rect">
            <a:avLst/>
          </a:prstGeom>
        </p:spPr>
      </p:pic>
      <p:sp>
        <p:nvSpPr>
          <p:cNvPr id="3" name="Right Triangle 2">
            <a:extLst>
              <a:ext uri="{FF2B5EF4-FFF2-40B4-BE49-F238E27FC236}">
                <a16:creationId xmlns:a16="http://schemas.microsoft.com/office/drawing/2014/main" id="{FC68877C-9EBD-A04D-B34A-C712075A327E}"/>
              </a:ext>
            </a:extLst>
          </p:cNvPr>
          <p:cNvSpPr/>
          <p:nvPr/>
        </p:nvSpPr>
        <p:spPr bwMode="auto">
          <a:xfrm>
            <a:off x="9264352" y="1072322"/>
            <a:ext cx="1800200" cy="1777428"/>
          </a:xfrm>
          <a:prstGeom prst="rtTriangle">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 name="TextBox 4">
            <a:extLst>
              <a:ext uri="{FF2B5EF4-FFF2-40B4-BE49-F238E27FC236}">
                <a16:creationId xmlns:a16="http://schemas.microsoft.com/office/drawing/2014/main" id="{BA874674-5B90-0848-BD0C-73374829F079}"/>
              </a:ext>
            </a:extLst>
          </p:cNvPr>
          <p:cNvSpPr txBox="1"/>
          <p:nvPr/>
        </p:nvSpPr>
        <p:spPr>
          <a:xfrm>
            <a:off x="10128448" y="1556792"/>
            <a:ext cx="504056" cy="400110"/>
          </a:xfrm>
          <a:prstGeom prst="rect">
            <a:avLst/>
          </a:prstGeom>
          <a:noFill/>
        </p:spPr>
        <p:txBody>
          <a:bodyPr wrap="square" rtlCol="0">
            <a:spAutoFit/>
          </a:bodyPr>
          <a:lstStyle/>
          <a:p>
            <a:r>
              <a:rPr lang="en-US" dirty="0"/>
              <a:t>a</a:t>
            </a:r>
          </a:p>
        </p:txBody>
      </p:sp>
      <p:sp>
        <p:nvSpPr>
          <p:cNvPr id="6" name="Rectangle 5">
            <a:extLst>
              <a:ext uri="{FF2B5EF4-FFF2-40B4-BE49-F238E27FC236}">
                <a16:creationId xmlns:a16="http://schemas.microsoft.com/office/drawing/2014/main" id="{F436C352-C5A8-084E-AA5F-11545CC0E516}"/>
              </a:ext>
            </a:extLst>
          </p:cNvPr>
          <p:cNvSpPr/>
          <p:nvPr/>
        </p:nvSpPr>
        <p:spPr bwMode="auto">
          <a:xfrm>
            <a:off x="9264352" y="2564904"/>
            <a:ext cx="323603" cy="284846"/>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51975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36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4" grpId="0"/>
      <p:bldP spid="3" grpId="0" animBg="1"/>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353" y="2176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400" b="1" dirty="0"/>
              <a:t> </a:t>
            </a:r>
            <a:r>
              <a:rPr lang="en-US" altLang="en-US" sz="2800" b="1" dirty="0"/>
              <a:t>Pythagoras: Finding the Hypotenuse</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423591" y="1210081"/>
            <a:ext cx="99553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Find the length of the hypotenuse of the triangle shown in the diagram.  Give your answer correct to 2 decimal places.</a:t>
            </a:r>
            <a:endParaRPr lang="en-GB" sz="2400" i="1" dirty="0"/>
          </a:p>
        </p:txBody>
      </p:sp>
      <p:sp>
        <p:nvSpPr>
          <p:cNvPr id="4" name="Rectangle 3"/>
          <p:cNvSpPr/>
          <p:nvPr/>
        </p:nvSpPr>
        <p:spPr>
          <a:xfrm>
            <a:off x="2320845" y="710474"/>
            <a:ext cx="6480175" cy="461665"/>
          </a:xfrm>
          <a:prstGeom prst="rect">
            <a:avLst/>
          </a:prstGeom>
        </p:spPr>
        <p:txBody>
          <a:bodyPr wrap="square">
            <a:spAutoFit/>
          </a:bodyPr>
          <a:lstStyle/>
          <a:p>
            <a:r>
              <a:rPr lang="en-GB" sz="2400" b="1" dirty="0"/>
              <a:t> Example </a:t>
            </a:r>
            <a:r>
              <a:rPr lang="en-GB" sz="2400" dirty="0"/>
              <a:t> </a:t>
            </a:r>
          </a:p>
        </p:txBody>
      </p:sp>
      <p:sp>
        <p:nvSpPr>
          <p:cNvPr id="5" name="TextBox 4">
            <a:extLst>
              <a:ext uri="{FF2B5EF4-FFF2-40B4-BE49-F238E27FC236}">
                <a16:creationId xmlns:a16="http://schemas.microsoft.com/office/drawing/2014/main" id="{6907060A-3803-49AF-8FD5-E68DA09357EA}"/>
              </a:ext>
            </a:extLst>
          </p:cNvPr>
          <p:cNvSpPr txBox="1"/>
          <p:nvPr/>
        </p:nvSpPr>
        <p:spPr>
          <a:xfrm>
            <a:off x="2423591" y="2039530"/>
            <a:ext cx="5253283" cy="1938992"/>
          </a:xfrm>
          <a:prstGeom prst="rect">
            <a:avLst/>
          </a:prstGeom>
          <a:noFill/>
        </p:spPr>
        <p:txBody>
          <a:bodyPr wrap="square" rtlCol="0">
            <a:spAutoFit/>
          </a:bodyPr>
          <a:lstStyle/>
          <a:p>
            <a:r>
              <a:rPr lang="en-US" sz="2400" b="1" dirty="0"/>
              <a:t>Solution</a:t>
            </a:r>
          </a:p>
          <a:p>
            <a:r>
              <a:rPr lang="en-GB" sz="2400" dirty="0">
                <a:solidFill>
                  <a:srgbClr val="FF0000"/>
                </a:solidFill>
              </a:rPr>
              <a:t>As this is a right-angled triangle Pythagoras’ Theorem can be used. </a:t>
            </a:r>
            <a:br>
              <a:rPr lang="en-GB" sz="2400" dirty="0">
                <a:solidFill>
                  <a:srgbClr val="FF0000"/>
                </a:solidFill>
              </a:rPr>
            </a:br>
            <a:r>
              <a:rPr lang="en-GB" sz="2400" dirty="0">
                <a:solidFill>
                  <a:srgbClr val="FF0000"/>
                </a:solidFill>
              </a:rPr>
              <a:t>If the length of the hypotenuse is </a:t>
            </a:r>
            <a:r>
              <a:rPr lang="en-GB" sz="2400" i="1" dirty="0">
                <a:solidFill>
                  <a:srgbClr val="FF0000"/>
                </a:solidFill>
                <a:latin typeface="Times New Roman" panose="02020603050405020304" pitchFamily="18" charset="0"/>
                <a:cs typeface="Times New Roman" panose="02020603050405020304" pitchFamily="18" charset="0"/>
              </a:rPr>
              <a:t>a</a:t>
            </a:r>
            <a:r>
              <a:rPr lang="en-GB" sz="2400" dirty="0">
                <a:solidFill>
                  <a:srgbClr val="FF0000"/>
                </a:solidFill>
              </a:rPr>
              <a:t>, then </a:t>
            </a:r>
            <a:r>
              <a:rPr lang="en-GB" sz="2400" i="1" dirty="0">
                <a:solidFill>
                  <a:srgbClr val="FF0000"/>
                </a:solidFill>
                <a:latin typeface="Times New Roman" panose="02020603050405020304" pitchFamily="18" charset="0"/>
                <a:cs typeface="Times New Roman" panose="02020603050405020304" pitchFamily="18" charset="0"/>
              </a:rPr>
              <a:t>b</a:t>
            </a:r>
            <a:r>
              <a:rPr lang="en-GB" sz="2400" dirty="0">
                <a:solidFill>
                  <a:srgbClr val="FF0000"/>
                </a:solidFill>
              </a:rPr>
              <a:t> = 4 cm and </a:t>
            </a:r>
            <a:r>
              <a:rPr lang="en-GB" sz="2400" i="1" dirty="0">
                <a:solidFill>
                  <a:srgbClr val="FF0000"/>
                </a:solidFill>
                <a:latin typeface="Times New Roman" panose="02020603050405020304" pitchFamily="18" charset="0"/>
                <a:cs typeface="Times New Roman" panose="02020603050405020304" pitchFamily="18" charset="0"/>
              </a:rPr>
              <a:t>c</a:t>
            </a:r>
            <a:r>
              <a:rPr lang="en-GB" sz="2400" dirty="0">
                <a:solidFill>
                  <a:srgbClr val="FF0000"/>
                </a:solidFill>
              </a:rPr>
              <a:t> = 6 cm </a:t>
            </a:r>
          </a:p>
        </p:txBody>
      </p:sp>
      <p:pic>
        <p:nvPicPr>
          <p:cNvPr id="2" name="Picture 1">
            <a:extLst>
              <a:ext uri="{FF2B5EF4-FFF2-40B4-BE49-F238E27FC236}">
                <a16:creationId xmlns:a16="http://schemas.microsoft.com/office/drawing/2014/main" id="{632A40CA-F6B4-4F4A-9036-B156F75CD5CE}"/>
              </a:ext>
            </a:extLst>
          </p:cNvPr>
          <p:cNvPicPr>
            <a:picLocks noChangeAspect="1"/>
          </p:cNvPicPr>
          <p:nvPr/>
        </p:nvPicPr>
        <p:blipFill>
          <a:blip r:embed="rId3"/>
          <a:stretch>
            <a:fillRect/>
          </a:stretch>
        </p:blipFill>
        <p:spPr>
          <a:xfrm>
            <a:off x="7968208" y="2169173"/>
            <a:ext cx="3999764" cy="2882183"/>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C0F4819-7D2F-984E-87B4-5D7E14BF078B}"/>
                  </a:ext>
                </a:extLst>
              </p:cNvPr>
              <p:cNvSpPr txBox="1"/>
              <p:nvPr/>
            </p:nvSpPr>
            <p:spPr>
              <a:xfrm>
                <a:off x="2423591" y="3978522"/>
                <a:ext cx="4824536" cy="2731582"/>
              </a:xfrm>
              <a:prstGeom prst="rect">
                <a:avLst/>
              </a:prstGeom>
              <a:noFill/>
            </p:spPr>
            <p:txBody>
              <a:bodyPr wrap="square" rtlCol="0">
                <a:spAutoFit/>
              </a:bodyPr>
              <a:lstStyle/>
              <a:p>
                <a:pPr>
                  <a:spcAft>
                    <a:spcPts val="600"/>
                  </a:spcAft>
                </a:pPr>
                <a:r>
                  <a:rPr lang="en-US" sz="2400" dirty="0">
                    <a:solidFill>
                      <a:srgbClr val="FF0000"/>
                    </a:solidFill>
                  </a:rPr>
                  <a:t>Hence: </a:t>
                </a: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𝑎</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𝑏</m:t>
                        </m:r>
                      </m:e>
                      <m:sup>
                        <m:r>
                          <a:rPr lang="en-GB" sz="2400" i="1">
                            <a:solidFill>
                              <a:srgbClr val="FF0000"/>
                            </a:solidFill>
                            <a:latin typeface="Cambria Math" panose="02040503050406030204" pitchFamily="18" charset="0"/>
                          </a:rPr>
                          <m:t>2</m:t>
                        </m:r>
                      </m:sup>
                    </m:sSup>
                    <m:r>
                      <a:rPr lang="en-GB" sz="2400" b="0" i="1"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𝑐</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a:p>
                <a:pPr>
                  <a:spcAft>
                    <a:spcPts val="600"/>
                  </a:spcAft>
                </a:pPr>
                <a:r>
                  <a:rPr lang="en-US" sz="2400" dirty="0">
                    <a:solidFill>
                      <a:srgbClr val="FF0000"/>
                    </a:solidFill>
                  </a:rPr>
                  <a:t>                 = </a:t>
                </a: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4</m:t>
                        </m:r>
                      </m:e>
                      <m:sup>
                        <m:r>
                          <a:rPr lang="en-GB" sz="2400" b="0" i="1" smtClean="0">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6</m:t>
                        </m:r>
                      </m:e>
                      <m:sup>
                        <m:r>
                          <a:rPr lang="en-GB" sz="2400" b="0" i="1" smtClean="0">
                            <a:solidFill>
                              <a:srgbClr val="FF0000"/>
                            </a:solidFill>
                            <a:latin typeface="Cambria Math" panose="02040503050406030204" pitchFamily="18" charset="0"/>
                          </a:rPr>
                          <m:t>2</m:t>
                        </m:r>
                      </m:sup>
                    </m:sSup>
                  </m:oMath>
                </a14:m>
                <a:endParaRPr lang="en-US" sz="2400" dirty="0">
                  <a:solidFill>
                    <a:srgbClr val="FF0000"/>
                  </a:solidFill>
                </a:endParaRPr>
              </a:p>
              <a:p>
                <a:pPr>
                  <a:spcAft>
                    <a:spcPts val="600"/>
                  </a:spcAft>
                </a:pPr>
                <a:r>
                  <a:rPr lang="en-US" sz="2400" dirty="0">
                    <a:solidFill>
                      <a:srgbClr val="FF0000"/>
                    </a:solidFill>
                  </a:rPr>
                  <a:t>                 = 16 + 36</a:t>
                </a:r>
              </a:p>
              <a:p>
                <a:pPr>
                  <a:spcAft>
                    <a:spcPts val="600"/>
                  </a:spcAft>
                </a:pPr>
                <a:r>
                  <a:rPr lang="en-US" sz="2400" dirty="0">
                    <a:solidFill>
                      <a:srgbClr val="FF0000"/>
                    </a:solidFill>
                  </a:rPr>
                  <a:t>                 = 52</a:t>
                </a:r>
              </a:p>
              <a:p>
                <a:pPr>
                  <a:spcAft>
                    <a:spcPts val="600"/>
                  </a:spcAft>
                </a:pPr>
                <a:r>
                  <a:rPr lang="en-US" sz="2400" dirty="0">
                    <a:solidFill>
                      <a:srgbClr val="FF0000"/>
                    </a:solidFill>
                  </a:rPr>
                  <a:t>and </a:t>
                </a:r>
                <a14:m>
                  <m:oMath xmlns:m="http://schemas.openxmlformats.org/officeDocument/2006/math">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  </m:t>
                    </m:r>
                    <m:r>
                      <a:rPr lang="en-GB" sz="2400" i="1" smtClean="0">
                        <a:solidFill>
                          <a:srgbClr val="FF0000"/>
                        </a:solidFill>
                        <a:latin typeface="Cambria Math" panose="02040503050406030204" pitchFamily="18" charset="0"/>
                      </a:rPr>
                      <m:t>𝑎</m:t>
                    </m:r>
                  </m:oMath>
                </a14:m>
                <a:r>
                  <a:rPr lang="en-US" sz="2400" dirty="0">
                    <a:solidFill>
                      <a:srgbClr val="FF0000"/>
                    </a:solidFill>
                  </a:rPr>
                  <a:t>  </a:t>
                </a:r>
                <a:r>
                  <a:rPr lang="en-US" sz="2400" i="1" dirty="0">
                    <a:solidFill>
                      <a:srgbClr val="FF0000"/>
                    </a:solidFill>
                  </a:rPr>
                  <a:t>= </a:t>
                </a:r>
                <a:r>
                  <a:rPr lang="en-US" sz="2400" dirty="0">
                    <a:solidFill>
                      <a:srgbClr val="FF0000"/>
                    </a:solidFill>
                  </a:rPr>
                  <a:t> </a:t>
                </a:r>
                <a14:m>
                  <m:oMath xmlns:m="http://schemas.openxmlformats.org/officeDocument/2006/math">
                    <m:rad>
                      <m:radPr>
                        <m:degHide m:val="on"/>
                        <m:ctrlPr>
                          <a:rPr lang="en-US" sz="2400" i="1" smtClean="0">
                            <a:solidFill>
                              <a:srgbClr val="FF0000"/>
                            </a:solidFill>
                            <a:latin typeface="Cambria Math" panose="02040503050406030204" pitchFamily="18" charset="0"/>
                          </a:rPr>
                        </m:ctrlPr>
                      </m:radPr>
                      <m:deg/>
                      <m:e>
                        <m:r>
                          <a:rPr lang="en-GB" sz="2400" b="0" i="1" smtClean="0">
                            <a:solidFill>
                              <a:srgbClr val="FF0000"/>
                            </a:solidFill>
                            <a:latin typeface="Cambria Math" panose="02040503050406030204" pitchFamily="18" charset="0"/>
                          </a:rPr>
                          <m:t>52</m:t>
                        </m:r>
                      </m:e>
                    </m:rad>
                  </m:oMath>
                </a14:m>
                <a:endParaRPr lang="en-US" sz="2400" dirty="0">
                  <a:solidFill>
                    <a:srgbClr val="FF0000"/>
                  </a:solidFill>
                </a:endParaRPr>
              </a:p>
              <a:p>
                <a:pPr>
                  <a:spcAft>
                    <a:spcPts val="600"/>
                  </a:spcAft>
                </a:pPr>
                <a:r>
                  <a:rPr lang="en-US" sz="2400" dirty="0">
                    <a:solidFill>
                      <a:srgbClr val="FF0000"/>
                    </a:solidFill>
                  </a:rPr>
                  <a:t>                 = 7.2 cm to 1d.p.</a:t>
                </a:r>
              </a:p>
            </p:txBody>
          </p:sp>
        </mc:Choice>
        <mc:Fallback xmlns="">
          <p:sp>
            <p:nvSpPr>
              <p:cNvPr id="3" name="TextBox 2">
                <a:extLst>
                  <a:ext uri="{FF2B5EF4-FFF2-40B4-BE49-F238E27FC236}">
                    <a16:creationId xmlns:a16="http://schemas.microsoft.com/office/drawing/2014/main" xmlns:a14="http://schemas.microsoft.com/office/drawing/2010/main" xmlns="" id="{6C0F4819-7D2F-984E-87B4-5D7E14BF078B}"/>
                  </a:ext>
                </a:extLst>
              </p:cNvPr>
              <p:cNvSpPr txBox="1">
                <a:spLocks noRot="1" noChangeAspect="1" noMove="1" noResize="1" noEditPoints="1" noAdjustHandles="1" noChangeArrowheads="1" noChangeShapeType="1" noTextEdit="1"/>
              </p:cNvSpPr>
              <p:nvPr/>
            </p:nvSpPr>
            <p:spPr>
              <a:xfrm>
                <a:off x="2423591" y="3978522"/>
                <a:ext cx="4824536" cy="2731582"/>
              </a:xfrm>
              <a:prstGeom prst="rect">
                <a:avLst/>
              </a:prstGeom>
              <a:blipFill rotWithShape="1">
                <a:blip r:embed="rId4"/>
                <a:stretch>
                  <a:fillRect l="-2023" t="-1563" b="-4241"/>
                </a:stretch>
              </a:blipFill>
            </p:spPr>
            <p:txBody>
              <a:bodyPr/>
              <a:lstStyle/>
              <a:p>
                <a:r>
                  <a:rPr lang="en-GB">
                    <a:noFill/>
                  </a:rPr>
                  <a:t> </a:t>
                </a:r>
              </a:p>
            </p:txBody>
          </p:sp>
        </mc:Fallback>
      </mc:AlternateContent>
      <p:sp>
        <p:nvSpPr>
          <p:cNvPr id="9" name="TextBox 7">
            <a:extLst>
              <a:ext uri="{FF2B5EF4-FFF2-40B4-BE49-F238E27FC236}">
                <a16:creationId xmlns:a16="http://schemas.microsoft.com/office/drawing/2014/main" id="{02CF7524-1179-0C4D-967D-5A12869A5B6D}"/>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242613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353" y="2176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400" b="1" dirty="0"/>
              <a:t> </a:t>
            </a:r>
            <a:r>
              <a:rPr lang="en-US" altLang="en-US" sz="2800" b="1" dirty="0"/>
              <a:t>Pythagoras: Finding the Hypotenuse</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321277" y="1157197"/>
            <a:ext cx="99553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Find the length of the hypotenuse of the triangles shown in the diagrams below. Give your answers correct to 2 decimal places</a:t>
            </a:r>
            <a:r>
              <a:rPr lang="en-GB" dirty="0"/>
              <a:t>.</a:t>
            </a:r>
            <a:endParaRPr lang="en-GB" i="1" dirty="0"/>
          </a:p>
        </p:txBody>
      </p:sp>
      <p:sp>
        <p:nvSpPr>
          <p:cNvPr id="4" name="Rectangle 3"/>
          <p:cNvSpPr/>
          <p:nvPr/>
        </p:nvSpPr>
        <p:spPr>
          <a:xfrm>
            <a:off x="2320845" y="710474"/>
            <a:ext cx="6480175" cy="461665"/>
          </a:xfrm>
          <a:prstGeom prst="rect">
            <a:avLst/>
          </a:prstGeom>
        </p:spPr>
        <p:txBody>
          <a:bodyPr wrap="square">
            <a:spAutoFit/>
          </a:bodyPr>
          <a:lstStyle/>
          <a:p>
            <a:r>
              <a:rPr lang="en-GB" sz="2400" b="1" dirty="0"/>
              <a:t>Example </a:t>
            </a:r>
            <a:r>
              <a:rPr lang="en-GB" sz="2400" dirty="0"/>
              <a:t> </a:t>
            </a:r>
          </a:p>
        </p:txBody>
      </p:sp>
      <p:sp>
        <p:nvSpPr>
          <p:cNvPr id="2" name="TextBox 1">
            <a:extLst>
              <a:ext uri="{FF2B5EF4-FFF2-40B4-BE49-F238E27FC236}">
                <a16:creationId xmlns:a16="http://schemas.microsoft.com/office/drawing/2014/main" id="{F42C1E20-EE63-4C13-8713-65C111B1E794}"/>
              </a:ext>
            </a:extLst>
          </p:cNvPr>
          <p:cNvSpPr txBox="1"/>
          <p:nvPr/>
        </p:nvSpPr>
        <p:spPr>
          <a:xfrm>
            <a:off x="2567608" y="4204291"/>
            <a:ext cx="1584088" cy="577850"/>
          </a:xfrm>
          <a:prstGeom prst="rect">
            <a:avLst/>
          </a:prstGeom>
          <a:noFill/>
        </p:spPr>
        <p:txBody>
          <a:bodyPr wrap="none" rtlCol="0">
            <a:spAutoFit/>
          </a:bodyPr>
          <a:lstStyle/>
          <a:p>
            <a:pPr>
              <a:lnSpc>
                <a:spcPct val="150000"/>
              </a:lnSpc>
            </a:pPr>
            <a:r>
              <a:rPr lang="en-GB" sz="2400" b="1" dirty="0"/>
              <a:t>Solutions</a:t>
            </a:r>
          </a:p>
        </p:txBody>
      </p:sp>
      <p:pic>
        <p:nvPicPr>
          <p:cNvPr id="3" name="Picture 2">
            <a:extLst>
              <a:ext uri="{FF2B5EF4-FFF2-40B4-BE49-F238E27FC236}">
                <a16:creationId xmlns:a16="http://schemas.microsoft.com/office/drawing/2014/main" id="{76C480F9-2B1E-024A-83A9-4B391E6692B3}"/>
              </a:ext>
            </a:extLst>
          </p:cNvPr>
          <p:cNvPicPr>
            <a:picLocks noChangeAspect="1"/>
          </p:cNvPicPr>
          <p:nvPr/>
        </p:nvPicPr>
        <p:blipFill>
          <a:blip r:embed="rId3"/>
          <a:stretch>
            <a:fillRect/>
          </a:stretch>
        </p:blipFill>
        <p:spPr>
          <a:xfrm>
            <a:off x="2567608" y="1989017"/>
            <a:ext cx="8563520" cy="2269226"/>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FCC49ED-5AE7-EE4C-BC52-3CAA1B7B8966}"/>
                  </a:ext>
                </a:extLst>
              </p:cNvPr>
              <p:cNvSpPr txBox="1"/>
              <p:nvPr/>
            </p:nvSpPr>
            <p:spPr>
              <a:xfrm>
                <a:off x="2653164" y="4708542"/>
                <a:ext cx="4392488" cy="2127698"/>
              </a:xfrm>
              <a:prstGeom prst="rect">
                <a:avLst/>
              </a:prstGeom>
              <a:noFill/>
            </p:spPr>
            <p:txBody>
              <a:bodyPr wrap="square" rtlCol="0">
                <a:spAutoFit/>
              </a:bodyPr>
              <a:lstStyle/>
              <a:p>
                <a:pPr>
                  <a:spcAft>
                    <a:spcPts val="300"/>
                  </a:spcAft>
                </a:pP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e>
                      <m:sup>
                        <m:r>
                          <a:rPr lang="en-GB" sz="2400" b="0" i="1" smtClean="0">
                            <a:solidFill>
                              <a:srgbClr val="FF0000"/>
                            </a:solidFill>
                            <a:latin typeface="Cambria Math" panose="02040503050406030204" pitchFamily="18" charset="0"/>
                          </a:rPr>
                          <m:t>2</m:t>
                        </m:r>
                      </m:sup>
                    </m:sSup>
                    <m:r>
                      <a:rPr lang="en-GB" sz="2400" b="0" i="1" smtClean="0">
                        <a:solidFill>
                          <a:srgbClr val="FF0000"/>
                        </a:solidFill>
                        <a:latin typeface="Cambria Math" panose="02040503050406030204" pitchFamily="18" charset="0"/>
                      </a:rPr>
                      <m:t>= </m:t>
                    </m:r>
                    <m:sSup>
                      <m:sSupPr>
                        <m:ctrlPr>
                          <a:rPr lang="en-GB" sz="2400" b="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11</m:t>
                        </m:r>
                      </m:e>
                      <m:sup>
                        <m:r>
                          <a:rPr lang="en-GB" sz="2400" b="0" i="1" smtClean="0">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7</m:t>
                        </m:r>
                      </m:e>
                      <m:sup>
                        <m:r>
                          <a:rPr lang="en-GB" sz="2400" b="0" i="1" smtClean="0">
                            <a:solidFill>
                              <a:srgbClr val="FF0000"/>
                            </a:solidFill>
                            <a:latin typeface="Cambria Math" panose="02040503050406030204" pitchFamily="18" charset="0"/>
                          </a:rPr>
                          <m:t>2</m:t>
                        </m:r>
                      </m:sup>
                    </m:sSup>
                  </m:oMath>
                </a14:m>
                <a:endParaRPr lang="en-GB" sz="2400" dirty="0">
                  <a:solidFill>
                    <a:srgbClr val="FF0000"/>
                  </a:solidFill>
                </a:endParaRPr>
              </a:p>
              <a:p>
                <a:pPr>
                  <a:spcAft>
                    <a:spcPts val="300"/>
                  </a:spcAft>
                </a:pPr>
                <a:r>
                  <a:rPr lang="en-US" sz="2400" dirty="0">
                    <a:solidFill>
                      <a:srgbClr val="FF0000"/>
                    </a:solidFill>
                  </a:rPr>
                  <a:t>          =  121 + 49</a:t>
                </a:r>
              </a:p>
              <a:p>
                <a:pPr>
                  <a:spcAft>
                    <a:spcPts val="300"/>
                  </a:spcAft>
                </a:pPr>
                <a:r>
                  <a:rPr lang="en-US" sz="2400" dirty="0">
                    <a:solidFill>
                      <a:srgbClr val="FF0000"/>
                    </a:solidFill>
                  </a:rPr>
                  <a:t>          =  170 cm</a:t>
                </a:r>
              </a:p>
              <a:p>
                <a:pPr>
                  <a:spcAft>
                    <a:spcPts val="300"/>
                  </a:spcAft>
                </a:pPr>
                <a:r>
                  <a:rPr lang="en-US" sz="2400" dirty="0">
                    <a:solidFill>
                      <a:srgbClr val="FF0000"/>
                    </a:solidFill>
                  </a:rPr>
                  <a:t>So  </a:t>
                </a:r>
                <a14:m>
                  <m:oMath xmlns:m="http://schemas.openxmlformats.org/officeDocument/2006/math">
                    <m:r>
                      <a:rPr lang="en-GB" sz="2400" b="0" i="1" smtClean="0">
                        <a:solidFill>
                          <a:srgbClr val="FF0000"/>
                        </a:solidFill>
                        <a:latin typeface="Cambria Math" panose="02040503050406030204" pitchFamily="18" charset="0"/>
                      </a:rPr>
                      <m:t>𝑥</m:t>
                    </m:r>
                  </m:oMath>
                </a14:m>
                <a:r>
                  <a:rPr lang="en-US" sz="2400" dirty="0">
                    <a:solidFill>
                      <a:srgbClr val="FF0000"/>
                    </a:solidFill>
                  </a:rPr>
                  <a:t> = </a:t>
                </a:r>
                <a14:m>
                  <m:oMath xmlns:m="http://schemas.openxmlformats.org/officeDocument/2006/math">
                    <m:rad>
                      <m:radPr>
                        <m:degHide m:val="on"/>
                        <m:ctrlPr>
                          <a:rPr lang="en-US" sz="2400" i="1" smtClean="0">
                            <a:solidFill>
                              <a:srgbClr val="FF0000"/>
                            </a:solidFill>
                            <a:latin typeface="Cambria Math" panose="02040503050406030204" pitchFamily="18" charset="0"/>
                          </a:rPr>
                        </m:ctrlPr>
                      </m:radPr>
                      <m:deg/>
                      <m:e>
                        <m:r>
                          <a:rPr lang="en-GB" sz="2400" b="0" i="1" smtClean="0">
                            <a:solidFill>
                              <a:srgbClr val="FF0000"/>
                            </a:solidFill>
                            <a:latin typeface="Cambria Math" panose="02040503050406030204" pitchFamily="18" charset="0"/>
                          </a:rPr>
                          <m:t>170</m:t>
                        </m:r>
                      </m:e>
                    </m:rad>
                  </m:oMath>
                </a14:m>
                <a:endParaRPr lang="en-US" sz="2400" dirty="0">
                  <a:solidFill>
                    <a:srgbClr val="FF0000"/>
                  </a:solidFill>
                </a:endParaRPr>
              </a:p>
              <a:p>
                <a:pPr>
                  <a:spcAft>
                    <a:spcPts val="300"/>
                  </a:spcAft>
                </a:pPr>
                <a:r>
                  <a:rPr lang="en-US" sz="2400" dirty="0">
                    <a:solidFill>
                      <a:srgbClr val="FF0000"/>
                    </a:solidFill>
                  </a:rPr>
                  <a:t>          = 13.04 cm to 2 </a:t>
                </a:r>
                <a:r>
                  <a:rPr lang="en-US" sz="2400" dirty="0" err="1">
                    <a:solidFill>
                      <a:srgbClr val="FF0000"/>
                    </a:solidFill>
                  </a:rPr>
                  <a:t>d.p.</a:t>
                </a:r>
                <a:endParaRPr lang="en-US" sz="2400" dirty="0">
                  <a:solidFill>
                    <a:srgbClr val="FF0000"/>
                  </a:solidFill>
                </a:endParaRPr>
              </a:p>
            </p:txBody>
          </p:sp>
        </mc:Choice>
        <mc:Fallback xmlns="">
          <p:sp>
            <p:nvSpPr>
              <p:cNvPr id="5" name="TextBox 4">
                <a:extLst>
                  <a:ext uri="{FF2B5EF4-FFF2-40B4-BE49-F238E27FC236}">
                    <a16:creationId xmlns:a16="http://schemas.microsoft.com/office/drawing/2014/main" id="{3FCC49ED-5AE7-EE4C-BC52-3CAA1B7B8966}"/>
                  </a:ext>
                </a:extLst>
              </p:cNvPr>
              <p:cNvSpPr txBox="1">
                <a:spLocks noRot="1" noChangeAspect="1" noMove="1" noResize="1" noEditPoints="1" noAdjustHandles="1" noChangeArrowheads="1" noChangeShapeType="1" noTextEdit="1"/>
              </p:cNvSpPr>
              <p:nvPr/>
            </p:nvSpPr>
            <p:spPr>
              <a:xfrm>
                <a:off x="2653164" y="4708542"/>
                <a:ext cx="4392488" cy="2127698"/>
              </a:xfrm>
              <a:prstGeom prst="rect">
                <a:avLst/>
              </a:prstGeom>
              <a:blipFill>
                <a:blip r:embed="rId4"/>
                <a:stretch>
                  <a:fillRect l="-2080" t="-2006" b="-5731"/>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A7DD27DB-5E92-0244-A9C5-65725939AE84}"/>
              </a:ext>
            </a:extLst>
          </p:cNvPr>
          <p:cNvSpPr txBox="1"/>
          <p:nvPr/>
        </p:nvSpPr>
        <p:spPr>
          <a:xfrm>
            <a:off x="2567608" y="4755239"/>
            <a:ext cx="504056" cy="400110"/>
          </a:xfrm>
          <a:prstGeom prst="rect">
            <a:avLst/>
          </a:prstGeom>
          <a:noFill/>
        </p:spPr>
        <p:txBody>
          <a:bodyPr wrap="square" rtlCol="0">
            <a:spAutoFit/>
          </a:bodyPr>
          <a:lstStyle/>
          <a:p>
            <a:r>
              <a:rPr lang="en-US" dirty="0"/>
              <a:t>a)</a:t>
            </a:r>
          </a:p>
        </p:txBody>
      </p:sp>
      <p:sp>
        <p:nvSpPr>
          <p:cNvPr id="7" name="TextBox 6">
            <a:extLst>
              <a:ext uri="{FF2B5EF4-FFF2-40B4-BE49-F238E27FC236}">
                <a16:creationId xmlns:a16="http://schemas.microsoft.com/office/drawing/2014/main" id="{D497773E-3329-9545-861F-6526DC49DCC5}"/>
              </a:ext>
            </a:extLst>
          </p:cNvPr>
          <p:cNvSpPr txBox="1"/>
          <p:nvPr/>
        </p:nvSpPr>
        <p:spPr>
          <a:xfrm>
            <a:off x="7131208" y="4759791"/>
            <a:ext cx="648072" cy="400110"/>
          </a:xfrm>
          <a:prstGeom prst="rect">
            <a:avLst/>
          </a:prstGeom>
          <a:noFill/>
        </p:spPr>
        <p:txBody>
          <a:bodyPr wrap="square" rtlCol="0">
            <a:spAutoFit/>
          </a:bodyPr>
          <a:lstStyle/>
          <a:p>
            <a:r>
              <a:rPr lang="en-US" dirty="0"/>
              <a:t>b)</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5FE7200-4F5B-B848-857C-1AAEEF764204}"/>
                  </a:ext>
                </a:extLst>
              </p:cNvPr>
              <p:cNvSpPr txBox="1"/>
              <p:nvPr/>
            </p:nvSpPr>
            <p:spPr>
              <a:xfrm>
                <a:off x="7455244" y="4718045"/>
                <a:ext cx="4392488" cy="2477666"/>
              </a:xfrm>
              <a:prstGeom prst="rect">
                <a:avLst/>
              </a:prstGeom>
              <a:noFill/>
            </p:spPr>
            <p:txBody>
              <a:bodyPr wrap="square" rtlCol="0">
                <a:spAutoFit/>
              </a:bodyPr>
              <a:lstStyle/>
              <a:p>
                <a:pPr>
                  <a:spcAft>
                    <a:spcPts val="300"/>
                  </a:spcAft>
                </a:pP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 </m:t>
                    </m:r>
                    <m:sSup>
                      <m:sSupPr>
                        <m:ctrlPr>
                          <a:rPr lang="en-GB"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5</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14</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a:p>
                <a:pPr>
                  <a:spcAft>
                    <a:spcPts val="300"/>
                  </a:spcAft>
                </a:pPr>
                <a:r>
                  <a:rPr lang="en-US" sz="2400" dirty="0">
                    <a:solidFill>
                      <a:srgbClr val="FF0000"/>
                    </a:solidFill>
                  </a:rPr>
                  <a:t>          =  335 + 196</a:t>
                </a:r>
              </a:p>
              <a:p>
                <a:pPr>
                  <a:spcAft>
                    <a:spcPts val="300"/>
                  </a:spcAft>
                </a:pPr>
                <a:r>
                  <a:rPr lang="en-US" sz="2400" dirty="0">
                    <a:solidFill>
                      <a:srgbClr val="FF0000"/>
                    </a:solidFill>
                  </a:rPr>
                  <a:t>          =  531 cm</a:t>
                </a:r>
              </a:p>
              <a:p>
                <a:pPr>
                  <a:spcAft>
                    <a:spcPts val="300"/>
                  </a:spcAft>
                </a:pPr>
                <a:r>
                  <a:rPr lang="en-US" sz="2400" dirty="0">
                    <a:solidFill>
                      <a:srgbClr val="FF0000"/>
                    </a:solidFill>
                  </a:rPr>
                  <a:t>So  </a:t>
                </a:r>
                <a14:m>
                  <m:oMath xmlns:m="http://schemas.openxmlformats.org/officeDocument/2006/math">
                    <m:r>
                      <a:rPr lang="en-GB" sz="2400" i="1">
                        <a:solidFill>
                          <a:srgbClr val="FF0000"/>
                        </a:solidFill>
                        <a:latin typeface="Cambria Math" panose="02040503050406030204" pitchFamily="18" charset="0"/>
                      </a:rPr>
                      <m:t>𝑥</m:t>
                    </m:r>
                  </m:oMath>
                </a14:m>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r>
                          <a:rPr lang="en-GB" sz="2400" b="0" i="1" smtClean="0">
                            <a:solidFill>
                              <a:srgbClr val="FF0000"/>
                            </a:solidFill>
                            <a:latin typeface="Cambria Math" panose="02040503050406030204" pitchFamily="18" charset="0"/>
                          </a:rPr>
                          <m:t>531</m:t>
                        </m:r>
                      </m:e>
                    </m:rad>
                  </m:oMath>
                </a14:m>
                <a:endParaRPr lang="en-US" sz="2400" dirty="0">
                  <a:solidFill>
                    <a:srgbClr val="FF0000"/>
                  </a:solidFill>
                </a:endParaRPr>
              </a:p>
              <a:p>
                <a:pPr>
                  <a:spcAft>
                    <a:spcPts val="300"/>
                  </a:spcAft>
                </a:pPr>
                <a:r>
                  <a:rPr lang="en-US" sz="2400" dirty="0">
                    <a:solidFill>
                      <a:srgbClr val="FF0000"/>
                    </a:solidFill>
                  </a:rPr>
                  <a:t>          = 23.04 cm to 2 </a:t>
                </a:r>
                <a:r>
                  <a:rPr lang="en-US" sz="2400" dirty="0" err="1">
                    <a:solidFill>
                      <a:srgbClr val="FF0000"/>
                    </a:solidFill>
                  </a:rPr>
                  <a:t>d.p.</a:t>
                </a:r>
                <a:endParaRPr lang="en-US" sz="2400" dirty="0">
                  <a:solidFill>
                    <a:srgbClr val="FF0000"/>
                  </a:solidFill>
                </a:endParaRPr>
              </a:p>
              <a:p>
                <a:endParaRPr lang="en-US" dirty="0"/>
              </a:p>
            </p:txBody>
          </p:sp>
        </mc:Choice>
        <mc:Fallback xmlns="">
          <p:sp>
            <p:nvSpPr>
              <p:cNvPr id="9" name="TextBox 8">
                <a:extLst>
                  <a:ext uri="{FF2B5EF4-FFF2-40B4-BE49-F238E27FC236}">
                    <a16:creationId xmlns:a16="http://schemas.microsoft.com/office/drawing/2014/main" id="{65FE7200-4F5B-B848-857C-1AAEEF764204}"/>
                  </a:ext>
                </a:extLst>
              </p:cNvPr>
              <p:cNvSpPr txBox="1">
                <a:spLocks noRot="1" noChangeAspect="1" noMove="1" noResize="1" noEditPoints="1" noAdjustHandles="1" noChangeArrowheads="1" noChangeShapeType="1" noTextEdit="1"/>
              </p:cNvSpPr>
              <p:nvPr/>
            </p:nvSpPr>
            <p:spPr>
              <a:xfrm>
                <a:off x="7455244" y="4718045"/>
                <a:ext cx="4392488" cy="2477666"/>
              </a:xfrm>
              <a:prstGeom prst="rect">
                <a:avLst/>
              </a:prstGeom>
              <a:blipFill>
                <a:blip r:embed="rId5"/>
                <a:stretch>
                  <a:fillRect l="-2017" t="-1523"/>
                </a:stretch>
              </a:blipFill>
            </p:spPr>
            <p:txBody>
              <a:bodyPr/>
              <a:lstStyle/>
              <a:p>
                <a:r>
                  <a:rPr lang="en-US">
                    <a:noFill/>
                  </a:rPr>
                  <a:t> </a:t>
                </a:r>
              </a:p>
            </p:txBody>
          </p:sp>
        </mc:Fallback>
      </mc:AlternateContent>
      <p:sp>
        <p:nvSpPr>
          <p:cNvPr id="12" name="TextBox 7">
            <a:extLst>
              <a:ext uri="{FF2B5EF4-FFF2-40B4-BE49-F238E27FC236}">
                <a16:creationId xmlns:a16="http://schemas.microsoft.com/office/drawing/2014/main" id="{B14B8E1F-BC56-AE4E-B135-667FD86AEF2A}"/>
              </a:ext>
            </a:extLst>
          </p:cNvPr>
          <p:cNvSpPr txBox="1">
            <a:spLocks noChangeArrowheads="1"/>
          </p:cNvSpPr>
          <p:nvPr/>
        </p:nvSpPr>
        <p:spPr bwMode="auto">
          <a:xfrm>
            <a:off x="1481" y="48754"/>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2330465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3" end="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4" grpId="0"/>
      <p:bldP spid="2"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353" y="2176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400" b="1" dirty="0"/>
              <a:t> </a:t>
            </a:r>
            <a:r>
              <a:rPr lang="en-US" altLang="en-US" sz="2800" b="1" dirty="0"/>
              <a:t>Pythagoras: Finding the Shorter Side</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452518" y="1030032"/>
            <a:ext cx="95050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this triangle.</a:t>
            </a:r>
          </a:p>
        </p:txBody>
      </p:sp>
      <p:sp>
        <p:nvSpPr>
          <p:cNvPr id="4" name="Rectangle 3"/>
          <p:cNvSpPr/>
          <p:nvPr/>
        </p:nvSpPr>
        <p:spPr>
          <a:xfrm>
            <a:off x="2452518" y="283370"/>
            <a:ext cx="1614915" cy="830997"/>
          </a:xfrm>
          <a:prstGeom prst="rect">
            <a:avLst/>
          </a:prstGeom>
        </p:spPr>
        <p:txBody>
          <a:bodyPr wrap="square">
            <a:spAutoFit/>
          </a:bodyPr>
          <a:lstStyle/>
          <a:p>
            <a:r>
              <a:rPr lang="en-GB" sz="2400" b="1" dirty="0"/>
              <a:t>   Example </a:t>
            </a:r>
            <a:r>
              <a:rPr lang="en-GB" sz="2400" dirty="0"/>
              <a:t> </a:t>
            </a:r>
          </a:p>
        </p:txBody>
      </p:sp>
      <p:sp>
        <p:nvSpPr>
          <p:cNvPr id="2" name="TextBox 1">
            <a:extLst>
              <a:ext uri="{FF2B5EF4-FFF2-40B4-BE49-F238E27FC236}">
                <a16:creationId xmlns:a16="http://schemas.microsoft.com/office/drawing/2014/main" id="{F42C1E20-EE63-4C13-8713-65C111B1E794}"/>
              </a:ext>
            </a:extLst>
          </p:cNvPr>
          <p:cNvSpPr txBox="1"/>
          <p:nvPr/>
        </p:nvSpPr>
        <p:spPr>
          <a:xfrm>
            <a:off x="2452518" y="1762796"/>
            <a:ext cx="5155650" cy="2308324"/>
          </a:xfrm>
          <a:prstGeom prst="rect">
            <a:avLst/>
          </a:prstGeom>
          <a:noFill/>
        </p:spPr>
        <p:txBody>
          <a:bodyPr wrap="square" rtlCol="0">
            <a:spAutoFit/>
          </a:bodyPr>
          <a:lstStyle/>
          <a:p>
            <a:r>
              <a:rPr lang="en-GB" sz="2400" b="1" dirty="0"/>
              <a:t>Solution</a:t>
            </a:r>
          </a:p>
          <a:p>
            <a:r>
              <a:rPr lang="en-GB" sz="2400" dirty="0">
                <a:solidFill>
                  <a:srgbClr val="FF0000"/>
                </a:solidFill>
              </a:rPr>
              <a:t>As this is a right-angled triangle, </a:t>
            </a:r>
          </a:p>
          <a:p>
            <a:r>
              <a:rPr lang="en-GB" sz="2400" dirty="0">
                <a:solidFill>
                  <a:srgbClr val="FF0000"/>
                </a:solidFill>
              </a:rPr>
              <a:t>Pythagoras’ Theorem can be used. </a:t>
            </a:r>
          </a:p>
          <a:p>
            <a:r>
              <a:rPr lang="en-GB" sz="2400" dirty="0">
                <a:solidFill>
                  <a:srgbClr val="FF0000"/>
                </a:solidFill>
              </a:rPr>
              <a:t>Here the length of the hypotenuse, </a:t>
            </a:r>
            <a:r>
              <a:rPr lang="en-GB" sz="2400" i="1" dirty="0">
                <a:solidFill>
                  <a:srgbClr val="FF0000"/>
                </a:solidFill>
                <a:latin typeface="Times New Roman" panose="02020603050405020304" pitchFamily="18" charset="0"/>
                <a:cs typeface="Times New Roman" panose="02020603050405020304" pitchFamily="18" charset="0"/>
              </a:rPr>
              <a:t>a</a:t>
            </a:r>
            <a:r>
              <a:rPr lang="en-GB" sz="2400" dirty="0">
                <a:solidFill>
                  <a:srgbClr val="FF0000"/>
                </a:solidFill>
              </a:rPr>
              <a:t> </a:t>
            </a:r>
          </a:p>
          <a:p>
            <a:r>
              <a:rPr lang="en-GB" sz="2400" dirty="0">
                <a:solidFill>
                  <a:srgbClr val="FF0000"/>
                </a:solidFill>
              </a:rPr>
              <a:t>is 6 cm and </a:t>
            </a:r>
            <a:r>
              <a:rPr lang="en-GB" sz="2400" i="1" dirty="0">
                <a:solidFill>
                  <a:srgbClr val="FF0000"/>
                </a:solidFill>
                <a:latin typeface="Times New Roman" panose="02020603050405020304" pitchFamily="18" charset="0"/>
                <a:cs typeface="Times New Roman" panose="02020603050405020304" pitchFamily="18" charset="0"/>
              </a:rPr>
              <a:t>c</a:t>
            </a:r>
            <a:r>
              <a:rPr lang="en-GB" sz="2400" dirty="0">
                <a:solidFill>
                  <a:srgbClr val="FF0000"/>
                </a:solidFill>
              </a:rPr>
              <a:t> = 3 cm with </a:t>
            </a:r>
            <a:r>
              <a:rPr lang="en-GB" sz="2400" i="1" dirty="0">
                <a:solidFill>
                  <a:srgbClr val="FF0000"/>
                </a:solidFill>
                <a:latin typeface="Times New Roman" panose="02020603050405020304" pitchFamily="18" charset="0"/>
                <a:cs typeface="Times New Roman" panose="02020603050405020304" pitchFamily="18" charset="0"/>
              </a:rPr>
              <a:t>b </a:t>
            </a:r>
            <a:r>
              <a:rPr lang="en-GB" sz="2400" dirty="0">
                <a:solidFill>
                  <a:srgbClr val="FF0000"/>
                </a:solidFill>
              </a:rPr>
              <a:t>= </a:t>
            </a:r>
            <a:r>
              <a:rPr lang="en-GB" sz="2400" i="1" dirty="0">
                <a:solidFill>
                  <a:srgbClr val="FF0000"/>
                </a:solidFill>
                <a:latin typeface="Times New Roman" panose="02020603050405020304" pitchFamily="18" charset="0"/>
                <a:cs typeface="Times New Roman" panose="02020603050405020304" pitchFamily="18" charset="0"/>
              </a:rPr>
              <a:t>x</a:t>
            </a:r>
            <a:r>
              <a:rPr lang="en-GB" sz="2400" dirty="0">
                <a:solidFill>
                  <a:srgbClr val="FF0000"/>
                </a:solidFill>
              </a:rPr>
              <a:t> ,  </a:t>
            </a:r>
          </a:p>
          <a:p>
            <a:r>
              <a:rPr lang="en-GB" sz="2400" dirty="0">
                <a:solidFill>
                  <a:srgbClr val="FF0000"/>
                </a:solidFill>
              </a:rPr>
              <a:t>so we have:  </a:t>
            </a:r>
          </a:p>
        </p:txBody>
      </p:sp>
      <p:pic>
        <p:nvPicPr>
          <p:cNvPr id="8" name="Picture 7">
            <a:extLst>
              <a:ext uri="{FF2B5EF4-FFF2-40B4-BE49-F238E27FC236}">
                <a16:creationId xmlns:a16="http://schemas.microsoft.com/office/drawing/2014/main" id="{77C85A68-7EE0-4AC8-8347-840E27488B0D}"/>
              </a:ext>
            </a:extLst>
          </p:cNvPr>
          <p:cNvPicPr/>
          <p:nvPr/>
        </p:nvPicPr>
        <p:blipFill rotWithShape="1">
          <a:blip r:embed="rId3"/>
          <a:srcRect l="54584" t="17713" r="37106" b="71327"/>
          <a:stretch/>
        </p:blipFill>
        <p:spPr bwMode="auto">
          <a:xfrm>
            <a:off x="8544272" y="2492896"/>
            <a:ext cx="3312368" cy="243794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E9E0AF75-4465-D54B-BB3D-3EE67790CD78}"/>
              </a:ext>
            </a:extLst>
          </p:cNvPr>
          <p:cNvSpPr txBox="1"/>
          <p:nvPr/>
        </p:nvSpPr>
        <p:spPr>
          <a:xfrm>
            <a:off x="4947303" y="4543286"/>
            <a:ext cx="1868777" cy="461665"/>
          </a:xfrm>
          <a:prstGeom prst="rect">
            <a:avLst/>
          </a:prstGeom>
          <a:noFill/>
        </p:spPr>
        <p:txBody>
          <a:bodyPr wrap="square" rtlCol="0">
            <a:spAutoFit/>
          </a:bodyPr>
          <a:lstStyle/>
          <a:p>
            <a:pPr>
              <a:spcAft>
                <a:spcPts val="600"/>
              </a:spcAft>
            </a:pPr>
            <a:r>
              <a:rPr lang="en-US" sz="2400" dirty="0">
                <a:solidFill>
                  <a:srgbClr val="FF0000"/>
                </a:solidFill>
              </a:rPr>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D7F92B0-1C84-496D-A769-E8715DE0E3E7}"/>
                  </a:ext>
                </a:extLst>
              </p:cNvPr>
              <p:cNvSpPr txBox="1"/>
              <p:nvPr/>
            </p:nvSpPr>
            <p:spPr>
              <a:xfrm>
                <a:off x="5519936" y="5221696"/>
                <a:ext cx="4104456" cy="1328120"/>
              </a:xfrm>
              <a:prstGeom prst="rect">
                <a:avLst/>
              </a:prstGeom>
              <a:noFill/>
            </p:spPr>
            <p:txBody>
              <a:bodyPr wrap="square" rtlCol="0">
                <a:spAutoFit/>
              </a:bodyPr>
              <a:lstStyle/>
              <a:p>
                <a:pPr>
                  <a:spcAft>
                    <a:spcPts val="600"/>
                  </a:spcAft>
                </a:pPr>
                <a:r>
                  <a:rPr lang="en-US" sz="2400" dirty="0">
                    <a:solidFill>
                      <a:srgbClr val="FF0000"/>
                    </a:solidFill>
                  </a:rPr>
                  <a:t>Hence </a:t>
                </a:r>
                <a14:m>
                  <m:oMath xmlns:m="http://schemas.openxmlformats.org/officeDocument/2006/math">
                    <m:r>
                      <a:rPr lang="en-GB" sz="240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 </m:t>
                    </m:r>
                  </m:oMath>
                </a14:m>
                <a:r>
                  <a:rPr lang="en-US" sz="2400" dirty="0">
                    <a:solidFill>
                      <a:srgbClr val="FF0000"/>
                    </a:solidFill>
                  </a:rPr>
                  <a:t>=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r>
                          <a:rPr lang="en-GB" sz="2400" i="1">
                            <a:solidFill>
                              <a:srgbClr val="FF0000"/>
                            </a:solidFill>
                            <a:latin typeface="Cambria Math" panose="02040503050406030204" pitchFamily="18" charset="0"/>
                          </a:rPr>
                          <m:t>27</m:t>
                        </m:r>
                      </m:e>
                    </m:rad>
                  </m:oMath>
                </a14:m>
                <a:endParaRPr lang="en-US" sz="2400" dirty="0">
                  <a:solidFill>
                    <a:srgbClr val="FF0000"/>
                  </a:solidFill>
                </a:endParaRPr>
              </a:p>
              <a:p>
                <a:pPr>
                  <a:spcAft>
                    <a:spcPts val="600"/>
                  </a:spcAft>
                </a:pPr>
                <a:r>
                  <a:rPr lang="en-US" sz="2400" dirty="0">
                    <a:solidFill>
                      <a:srgbClr val="FF0000"/>
                    </a:solidFill>
                  </a:rPr>
                  <a:t>               = 5.20 cm to 2 </a:t>
                </a:r>
                <a:r>
                  <a:rPr lang="en-US" sz="2400" dirty="0" err="1">
                    <a:solidFill>
                      <a:srgbClr val="FF0000"/>
                    </a:solidFill>
                  </a:rPr>
                  <a:t>d.p.</a:t>
                </a:r>
                <a:r>
                  <a:rPr lang="en-US" sz="2400" dirty="0">
                    <a:solidFill>
                      <a:srgbClr val="FF0000"/>
                    </a:solidFill>
                  </a:rPr>
                  <a:t> </a:t>
                </a:r>
              </a:p>
              <a:p>
                <a:endParaRPr lang="en-GB" dirty="0"/>
              </a:p>
            </p:txBody>
          </p:sp>
        </mc:Choice>
        <mc:Fallback xmlns="">
          <p:sp>
            <p:nvSpPr>
              <p:cNvPr id="5" name="TextBox 4">
                <a:extLst>
                  <a:ext uri="{FF2B5EF4-FFF2-40B4-BE49-F238E27FC236}">
                    <a16:creationId xmlns="" xmlns:a16="http://schemas.microsoft.com/office/drawing/2014/main" xmlns:a14="http://schemas.microsoft.com/office/drawing/2010/main" id="{CD7F92B0-1C84-496D-A769-E8715DE0E3E7}"/>
                  </a:ext>
                </a:extLst>
              </p:cNvPr>
              <p:cNvSpPr txBox="1">
                <a:spLocks noRot="1" noChangeAspect="1" noMove="1" noResize="1" noEditPoints="1" noAdjustHandles="1" noChangeArrowheads="1" noChangeShapeType="1" noTextEdit="1"/>
              </p:cNvSpPr>
              <p:nvPr/>
            </p:nvSpPr>
            <p:spPr>
              <a:xfrm>
                <a:off x="5519936" y="5221696"/>
                <a:ext cx="4104456" cy="1328120"/>
              </a:xfrm>
              <a:prstGeom prst="rect">
                <a:avLst/>
              </a:prstGeom>
              <a:blipFill rotWithShape="1">
                <a:blip r:embed="rId4"/>
                <a:stretch>
                  <a:fillRect l="-2377" t="-92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3449A9D-8BAD-40B3-939D-AD944FED5213}"/>
                  </a:ext>
                </a:extLst>
              </p:cNvPr>
              <p:cNvSpPr txBox="1"/>
              <p:nvPr/>
            </p:nvSpPr>
            <p:spPr>
              <a:xfrm>
                <a:off x="3011508" y="4009565"/>
                <a:ext cx="2307687" cy="2693045"/>
              </a:xfrm>
              <a:prstGeom prst="rect">
                <a:avLst/>
              </a:prstGeom>
              <a:noFill/>
            </p:spPr>
            <p:txBody>
              <a:bodyPr wrap="square" rtlCol="0">
                <a:spAutoFit/>
              </a:bodyPr>
              <a:lstStyle/>
              <a:p>
                <a:pPr>
                  <a:spcAft>
                    <a:spcPts val="600"/>
                  </a:spcAft>
                </a:pP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𝑎</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𝑏</m:t>
                        </m:r>
                      </m:e>
                      <m:sup>
                        <m:r>
                          <a:rPr lang="en-GB" sz="2400" i="0">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𝑐</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a:p>
                <a:pPr>
                  <a:spcAft>
                    <a:spcPts val="600"/>
                  </a:spcAft>
                </a:pPr>
                <a:r>
                  <a:rPr lang="en-US" sz="2400" dirty="0">
                    <a:solidFill>
                      <a:srgbClr val="FF0000"/>
                    </a:solidFill>
                  </a:rPr>
                  <a:t>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 6</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3</m:t>
                        </m:r>
                      </m:e>
                      <m:sup>
                        <m:r>
                          <a:rPr lang="en-GB" sz="2400" i="1">
                            <a:solidFill>
                              <a:srgbClr val="FF0000"/>
                            </a:solidFill>
                            <a:latin typeface="Cambria Math" panose="02040503050406030204" pitchFamily="18" charset="0"/>
                          </a:rPr>
                          <m:t>2</m:t>
                        </m:r>
                      </m:sup>
                    </m:sSup>
                  </m:oMath>
                </a14:m>
                <a:endParaRPr lang="en-US" sz="2400" dirty="0">
                  <a:solidFill>
                    <a:srgbClr val="FF0000"/>
                  </a:solidFill>
                </a:endParaRPr>
              </a:p>
              <a:p>
                <a:pPr>
                  <a:spcAft>
                    <a:spcPts val="600"/>
                  </a:spcAft>
                </a:pPr>
                <a:r>
                  <a:rPr lang="en-US" sz="2400" dirty="0">
                    <a:solidFill>
                      <a:srgbClr val="FF0000"/>
                    </a:solidFill>
                  </a:rPr>
                  <a:t>  36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+ 9</a:t>
                </a:r>
              </a:p>
              <a:p>
                <a:pPr>
                  <a:spcAft>
                    <a:spcPts val="600"/>
                  </a:spcAft>
                </a:pPr>
                <a:r>
                  <a:rPr lang="en-US" sz="2400" dirty="0">
                    <a:solidFill>
                      <a:srgbClr val="FF0000"/>
                    </a:solidFill>
                  </a:rPr>
                  <a:t>  36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a:ea typeface="Cambria Math" panose="02040503050406030204" pitchFamily="18" charset="0"/>
                      </a:rPr>
                      <m:t> </m:t>
                    </m:r>
                    <m:r>
                      <a:rPr lang="en-GB" sz="2400" i="1">
                        <a:solidFill>
                          <a:srgbClr val="FF0000"/>
                        </a:solidFill>
                        <a:latin typeface="Cambria Math" panose="02040503050406030204" pitchFamily="18" charset="0"/>
                        <a:ea typeface="Cambria Math" panose="02040503050406030204" pitchFamily="18" charset="0"/>
                      </a:rPr>
                      <m:t>9</m:t>
                    </m:r>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a:t>
                </a:r>
              </a:p>
              <a:p>
                <a:pPr>
                  <a:spcAft>
                    <a:spcPts val="600"/>
                  </a:spcAft>
                </a:pPr>
                <a:r>
                  <a:rPr lang="en-US" sz="2400"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 27</m:t>
                    </m:r>
                  </m:oMath>
                </a14:m>
                <a:r>
                  <a:rPr lang="en-US" sz="2400" i="1"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a:t>
                </a:r>
              </a:p>
              <a:p>
                <a:pPr>
                  <a:spcAft>
                    <a:spcPts val="600"/>
                  </a:spcAft>
                </a:pPr>
                <a:endParaRPr lang="en-US" sz="2400" dirty="0">
                  <a:solidFill>
                    <a:srgbClr val="FF0000"/>
                  </a:solidFill>
                </a:endParaRPr>
              </a:p>
            </p:txBody>
          </p:sp>
        </mc:Choice>
        <mc:Fallback xmlns="">
          <p:sp>
            <p:nvSpPr>
              <p:cNvPr id="6" name="TextBox 5">
                <a:extLst>
                  <a:ext uri="{FF2B5EF4-FFF2-40B4-BE49-F238E27FC236}">
                    <a16:creationId xmlns="" xmlns:a16="http://schemas.microsoft.com/office/drawing/2014/main" xmlns:a14="http://schemas.microsoft.com/office/drawing/2010/main" id="{73449A9D-8BAD-40B3-939D-AD944FED5213}"/>
                  </a:ext>
                </a:extLst>
              </p:cNvPr>
              <p:cNvSpPr txBox="1">
                <a:spLocks noRot="1" noChangeAspect="1" noMove="1" noResize="1" noEditPoints="1" noAdjustHandles="1" noChangeArrowheads="1" noChangeShapeType="1" noTextEdit="1"/>
              </p:cNvSpPr>
              <p:nvPr/>
            </p:nvSpPr>
            <p:spPr>
              <a:xfrm>
                <a:off x="3011508" y="4009565"/>
                <a:ext cx="2307687" cy="2693045"/>
              </a:xfrm>
              <a:prstGeom prst="rect">
                <a:avLst/>
              </a:prstGeom>
              <a:blipFill rotWithShape="1">
                <a:blip r:embed="rId5"/>
                <a:stretch>
                  <a:fillRect t="-1584"/>
                </a:stretch>
              </a:blipFill>
            </p:spPr>
            <p:txBody>
              <a:bodyPr/>
              <a:lstStyle/>
              <a:p>
                <a:r>
                  <a:rPr lang="en-GB">
                    <a:noFill/>
                  </a:rPr>
                  <a:t> </a:t>
                </a:r>
              </a:p>
            </p:txBody>
          </p:sp>
        </mc:Fallback>
      </mc:AlternateContent>
      <p:sp>
        <p:nvSpPr>
          <p:cNvPr id="11" name="TextBox 7">
            <a:extLst>
              <a:ext uri="{FF2B5EF4-FFF2-40B4-BE49-F238E27FC236}">
                <a16:creationId xmlns:a16="http://schemas.microsoft.com/office/drawing/2014/main" id="{5F273953-9675-B945-B9BB-B0A1830AC3C7}"/>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387472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353" y="2176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400" b="1" dirty="0"/>
              <a:t> </a:t>
            </a:r>
            <a:r>
              <a:rPr lang="en-US" altLang="en-US" sz="2800" b="1" dirty="0"/>
              <a:t>Pythagoras: Finding the Shorter Side</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320845" y="1119282"/>
            <a:ext cx="8899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this triangle.</a:t>
            </a:r>
            <a:endParaRPr lang="en-GB" sz="2400" i="1" dirty="0"/>
          </a:p>
        </p:txBody>
      </p:sp>
      <p:sp>
        <p:nvSpPr>
          <p:cNvPr id="4" name="Rectangle 3"/>
          <p:cNvSpPr/>
          <p:nvPr/>
        </p:nvSpPr>
        <p:spPr>
          <a:xfrm>
            <a:off x="2320845" y="710474"/>
            <a:ext cx="6480175" cy="461665"/>
          </a:xfrm>
          <a:prstGeom prst="rect">
            <a:avLst/>
          </a:prstGeom>
        </p:spPr>
        <p:txBody>
          <a:bodyPr wrap="square">
            <a:spAutoFit/>
          </a:bodyPr>
          <a:lstStyle/>
          <a:p>
            <a:r>
              <a:rPr lang="en-GB" sz="2400" b="1" dirty="0"/>
              <a:t>Example</a:t>
            </a:r>
            <a:r>
              <a:rPr lang="en-GB" b="1" dirty="0"/>
              <a:t> </a:t>
            </a:r>
            <a:r>
              <a:rPr lang="en-GB" sz="2400" dirty="0"/>
              <a:t> </a:t>
            </a:r>
          </a:p>
        </p:txBody>
      </p:sp>
      <p:sp>
        <p:nvSpPr>
          <p:cNvPr id="2" name="TextBox 1">
            <a:extLst>
              <a:ext uri="{FF2B5EF4-FFF2-40B4-BE49-F238E27FC236}">
                <a16:creationId xmlns:a16="http://schemas.microsoft.com/office/drawing/2014/main" id="{F42C1E20-EE63-4C13-8713-65C111B1E794}"/>
              </a:ext>
            </a:extLst>
          </p:cNvPr>
          <p:cNvSpPr txBox="1"/>
          <p:nvPr/>
        </p:nvSpPr>
        <p:spPr>
          <a:xfrm>
            <a:off x="4359945" y="3770308"/>
            <a:ext cx="184731" cy="707886"/>
          </a:xfrm>
          <a:prstGeom prst="rect">
            <a:avLst/>
          </a:prstGeom>
          <a:noFill/>
        </p:spPr>
        <p:txBody>
          <a:bodyPr wrap="none" rtlCol="0">
            <a:spAutoFit/>
          </a:bodyPr>
          <a:lstStyle/>
          <a:p>
            <a:endParaRPr lang="en-GB" dirty="0"/>
          </a:p>
          <a:p>
            <a:endParaRPr lang="en-GB" dirty="0">
              <a:solidFill>
                <a:srgbClr val="FF0000"/>
              </a:solidFill>
            </a:endParaRPr>
          </a:p>
        </p:txBody>
      </p:sp>
      <p:sp>
        <p:nvSpPr>
          <p:cNvPr id="3" name="TextBox 2">
            <a:extLst>
              <a:ext uri="{FF2B5EF4-FFF2-40B4-BE49-F238E27FC236}">
                <a16:creationId xmlns:a16="http://schemas.microsoft.com/office/drawing/2014/main" id="{38D5B3EF-848A-4868-AE08-B6A6E544E7E4}"/>
              </a:ext>
            </a:extLst>
          </p:cNvPr>
          <p:cNvSpPr txBox="1"/>
          <p:nvPr/>
        </p:nvSpPr>
        <p:spPr>
          <a:xfrm>
            <a:off x="8197839" y="1904169"/>
            <a:ext cx="1655887" cy="577850"/>
          </a:xfrm>
          <a:prstGeom prst="rect">
            <a:avLst/>
          </a:prstGeom>
          <a:noFill/>
        </p:spPr>
        <p:txBody>
          <a:bodyPr wrap="square" rtlCol="0">
            <a:spAutoFit/>
          </a:bodyPr>
          <a:lstStyle/>
          <a:p>
            <a:pPr>
              <a:lnSpc>
                <a:spcPct val="150000"/>
              </a:lnSpc>
            </a:pPr>
            <a:r>
              <a:rPr lang="en-GB" sz="2400" b="1" dirty="0"/>
              <a:t>Solution</a:t>
            </a:r>
          </a:p>
        </p:txBody>
      </p:sp>
      <p:pic>
        <p:nvPicPr>
          <p:cNvPr id="6" name="Picture 5">
            <a:extLst>
              <a:ext uri="{FF2B5EF4-FFF2-40B4-BE49-F238E27FC236}">
                <a16:creationId xmlns:a16="http://schemas.microsoft.com/office/drawing/2014/main" id="{0AE21446-9A6D-564F-AC13-A7C2A1CAF664}"/>
              </a:ext>
            </a:extLst>
          </p:cNvPr>
          <p:cNvPicPr>
            <a:picLocks noChangeAspect="1"/>
          </p:cNvPicPr>
          <p:nvPr/>
        </p:nvPicPr>
        <p:blipFill>
          <a:blip r:embed="rId3"/>
          <a:stretch>
            <a:fillRect/>
          </a:stretch>
        </p:blipFill>
        <p:spPr>
          <a:xfrm>
            <a:off x="2844753" y="2401165"/>
            <a:ext cx="3399845" cy="2770406"/>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E38E304-37C6-7C4B-94ED-B7FDBA7B083C}"/>
                  </a:ext>
                </a:extLst>
              </p:cNvPr>
              <p:cNvSpPr txBox="1"/>
              <p:nvPr/>
            </p:nvSpPr>
            <p:spPr>
              <a:xfrm>
                <a:off x="7752184" y="2748990"/>
                <a:ext cx="3096344" cy="2984343"/>
              </a:xfrm>
              <a:prstGeom prst="rect">
                <a:avLst/>
              </a:prstGeom>
              <a:noFill/>
            </p:spPr>
            <p:txBody>
              <a:bodyPr wrap="square" rtlCol="0">
                <a:spAutoFit/>
              </a:bodyPr>
              <a:lstStyle/>
              <a:p>
                <a:pPr>
                  <a:spcAft>
                    <a:spcPts val="1000"/>
                  </a:spcAft>
                </a:pP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12</m:t>
                        </m:r>
                      </m:e>
                      <m:sup>
                        <m:r>
                          <a:rPr lang="en-GB" sz="2400" i="1">
                            <a:solidFill>
                              <a:srgbClr val="FF0000"/>
                            </a:solidFill>
                            <a:latin typeface="Cambria Math" panose="02040503050406030204" pitchFamily="18" charset="0"/>
                          </a:rPr>
                          <m:t>2</m:t>
                        </m:r>
                      </m:sup>
                    </m:sSup>
                    <m:r>
                      <a:rPr lang="en-GB" sz="2400" b="0" i="1"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15</m:t>
                        </m:r>
                      </m:e>
                      <m:sup>
                        <m:r>
                          <a:rPr lang="en-GB" sz="2400" b="0" i="1" smtClean="0">
                            <a:solidFill>
                              <a:srgbClr val="FF0000"/>
                            </a:solidFill>
                            <a:latin typeface="Cambria Math" panose="02040503050406030204" pitchFamily="18" charset="0"/>
                          </a:rPr>
                          <m:t>2</m:t>
                        </m:r>
                      </m:sup>
                    </m:sSup>
                  </m:oMath>
                </a14:m>
                <a:endParaRPr lang="en-GB" sz="2400" dirty="0">
                  <a:solidFill>
                    <a:srgbClr val="FF0000"/>
                  </a:solidFill>
                </a:endParaRPr>
              </a:p>
              <a:p>
                <a:pPr>
                  <a:spcAft>
                    <a:spcPts val="1000"/>
                  </a:spcAft>
                </a:pP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+ 144 </a:t>
                </a:r>
                <a14:m>
                  <m:oMath xmlns:m="http://schemas.openxmlformats.org/officeDocument/2006/math">
                    <m:r>
                      <a:rPr lang="en-GB" sz="2400" i="1">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 225</m:t>
                    </m:r>
                  </m:oMath>
                </a14:m>
                <a:endParaRPr lang="en-GB" sz="2400" b="0" dirty="0">
                  <a:solidFill>
                    <a:srgbClr val="FF0000"/>
                  </a:solidFill>
                </a:endParaRPr>
              </a:p>
              <a:p>
                <a:pPr>
                  <a:spcAft>
                    <a:spcPts val="1000"/>
                  </a:spcAft>
                </a:pPr>
                <a:r>
                  <a:rPr lang="en-US" sz="2400" dirty="0">
                    <a:solidFill>
                      <a:srgbClr val="FF0000"/>
                    </a:solidFill>
                  </a:rPr>
                  <a:t>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225 </a:t>
                </a:r>
                <a14:m>
                  <m:oMath xmlns:m="http://schemas.openxmlformats.org/officeDocument/2006/math">
                    <m:r>
                      <a:rPr lang="en-US"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144</m:t>
                    </m:r>
                  </m:oMath>
                </a14:m>
                <a:endParaRPr lang="en-GB" sz="2400" b="0" dirty="0">
                  <a:solidFill>
                    <a:srgbClr val="FF0000"/>
                  </a:solidFill>
                  <a:ea typeface="Cambria Math" panose="02040503050406030204" pitchFamily="18" charset="0"/>
                </a:endParaRPr>
              </a:p>
              <a:p>
                <a:pPr>
                  <a:spcAft>
                    <a:spcPts val="1000"/>
                  </a:spcAft>
                </a:pPr>
                <a:r>
                  <a:rPr lang="en-US" sz="2400" dirty="0">
                    <a:solidFill>
                      <a:srgbClr val="FF0000"/>
                    </a:solidFill>
                  </a:rPr>
                  <a:t>               = 81</a:t>
                </a:r>
              </a:p>
              <a:p>
                <a:pPr>
                  <a:spcAft>
                    <a:spcPts val="1000"/>
                  </a:spcAft>
                </a:pPr>
                <a:r>
                  <a:rPr lang="en-US" sz="2400" dirty="0">
                    <a:solidFill>
                      <a:srgbClr val="FF0000"/>
                    </a:solidFill>
                  </a:rPr>
                  <a:t>So      </a:t>
                </a:r>
                <a14:m>
                  <m:oMath xmlns:m="http://schemas.openxmlformats.org/officeDocument/2006/math">
                    <m:r>
                      <a:rPr lang="en-GB" sz="2400" i="1">
                        <a:solidFill>
                          <a:srgbClr val="FF0000"/>
                        </a:solidFill>
                        <a:latin typeface="Cambria Math" panose="02040503050406030204" pitchFamily="18" charset="0"/>
                      </a:rPr>
                      <m:t>𝑥</m:t>
                    </m:r>
                  </m:oMath>
                </a14:m>
                <a:r>
                  <a:rPr lang="en-US" sz="2400" dirty="0">
                    <a:solidFill>
                      <a:srgbClr val="FF0000"/>
                    </a:solidFill>
                  </a:rPr>
                  <a:t>  = </a:t>
                </a:r>
                <a14:m>
                  <m:oMath xmlns:m="http://schemas.openxmlformats.org/officeDocument/2006/math">
                    <m:rad>
                      <m:radPr>
                        <m:degHide m:val="on"/>
                        <m:ctrlPr>
                          <a:rPr lang="en-US" sz="2400" i="1" smtClean="0">
                            <a:solidFill>
                              <a:srgbClr val="FF0000"/>
                            </a:solidFill>
                            <a:latin typeface="Cambria Math" panose="02040503050406030204" pitchFamily="18" charset="0"/>
                          </a:rPr>
                        </m:ctrlPr>
                      </m:radPr>
                      <m:deg/>
                      <m:e>
                        <m:r>
                          <a:rPr lang="en-GB" sz="2400" b="0" i="1" smtClean="0">
                            <a:solidFill>
                              <a:srgbClr val="FF0000"/>
                            </a:solidFill>
                            <a:latin typeface="Cambria Math" panose="02040503050406030204" pitchFamily="18" charset="0"/>
                          </a:rPr>
                          <m:t>81</m:t>
                        </m:r>
                      </m:e>
                    </m:rad>
                  </m:oMath>
                </a14:m>
                <a:r>
                  <a:rPr lang="en-US" sz="2400" dirty="0">
                    <a:solidFill>
                      <a:srgbClr val="FF0000"/>
                    </a:solidFill>
                  </a:rPr>
                  <a:t>   </a:t>
                </a:r>
              </a:p>
              <a:p>
                <a:pPr>
                  <a:spcAft>
                    <a:spcPts val="1000"/>
                  </a:spcAft>
                </a:pPr>
                <a:r>
                  <a:rPr lang="en-US" sz="2400" dirty="0">
                    <a:solidFill>
                      <a:srgbClr val="FF0000"/>
                    </a:solidFill>
                  </a:rPr>
                  <a:t>              = 9 cm</a:t>
                </a:r>
                <a:endParaRPr lang="en-US" sz="2400" dirty="0"/>
              </a:p>
            </p:txBody>
          </p:sp>
        </mc:Choice>
        <mc:Fallback xmlns="">
          <p:sp>
            <p:nvSpPr>
              <p:cNvPr id="12" name="TextBox 11">
                <a:extLst>
                  <a:ext uri="{FF2B5EF4-FFF2-40B4-BE49-F238E27FC236}">
                    <a16:creationId xmlns:a16="http://schemas.microsoft.com/office/drawing/2014/main" id="{5E38E304-37C6-7C4B-94ED-B7FDBA7B083C}"/>
                  </a:ext>
                </a:extLst>
              </p:cNvPr>
              <p:cNvSpPr txBox="1">
                <a:spLocks noRot="1" noChangeAspect="1" noMove="1" noResize="1" noEditPoints="1" noAdjustHandles="1" noChangeArrowheads="1" noChangeShapeType="1" noTextEdit="1"/>
              </p:cNvSpPr>
              <p:nvPr/>
            </p:nvSpPr>
            <p:spPr>
              <a:xfrm>
                <a:off x="7752184" y="2748990"/>
                <a:ext cx="3096344" cy="2984343"/>
              </a:xfrm>
              <a:prstGeom prst="rect">
                <a:avLst/>
              </a:prstGeom>
              <a:blipFill>
                <a:blip r:embed="rId4"/>
                <a:stretch>
                  <a:fillRect l="-2857" t="-1702" b="-3404"/>
                </a:stretch>
              </a:blipFill>
            </p:spPr>
            <p:txBody>
              <a:bodyPr/>
              <a:lstStyle/>
              <a:p>
                <a:r>
                  <a:rPr lang="en-US">
                    <a:noFill/>
                  </a:rPr>
                  <a:t> </a:t>
                </a:r>
              </a:p>
            </p:txBody>
          </p:sp>
        </mc:Fallback>
      </mc:AlternateContent>
      <p:sp>
        <p:nvSpPr>
          <p:cNvPr id="11" name="TextBox 7">
            <a:extLst>
              <a:ext uri="{FF2B5EF4-FFF2-40B4-BE49-F238E27FC236}">
                <a16:creationId xmlns:a16="http://schemas.microsoft.com/office/drawing/2014/main" id="{B3A5A176-3B8B-8049-8984-B6FAF78D5D86}"/>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320169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353" y="2176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2400" b="1" dirty="0"/>
              <a:t> </a:t>
            </a:r>
            <a:r>
              <a:rPr lang="en-US" altLang="en-US" sz="2800" b="1" dirty="0"/>
              <a:t>Pythagoras: Finding the Shorter Side</a:t>
            </a: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2320845" y="1119282"/>
            <a:ext cx="8899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r>
              <a:rPr lang="en-GB" sz="2400" dirty="0"/>
              <a:t>Find the length of the side marked </a:t>
            </a:r>
            <a:r>
              <a:rPr lang="en-GB" sz="2400" i="1" dirty="0">
                <a:latin typeface="Times New Roman" panose="02020603050405020304" pitchFamily="18" charset="0"/>
                <a:cs typeface="Times New Roman" panose="02020603050405020304" pitchFamily="18" charset="0"/>
              </a:rPr>
              <a:t>x</a:t>
            </a:r>
            <a:r>
              <a:rPr lang="en-GB" sz="2400" dirty="0"/>
              <a:t> in this triangle.</a:t>
            </a:r>
            <a:endParaRPr lang="en-GB" sz="2400" i="1" dirty="0"/>
          </a:p>
        </p:txBody>
      </p:sp>
      <p:sp>
        <p:nvSpPr>
          <p:cNvPr id="4" name="Rectangle 3"/>
          <p:cNvSpPr/>
          <p:nvPr/>
        </p:nvSpPr>
        <p:spPr>
          <a:xfrm>
            <a:off x="2320845" y="710474"/>
            <a:ext cx="6480175" cy="461665"/>
          </a:xfrm>
          <a:prstGeom prst="rect">
            <a:avLst/>
          </a:prstGeom>
        </p:spPr>
        <p:txBody>
          <a:bodyPr wrap="square">
            <a:spAutoFit/>
          </a:bodyPr>
          <a:lstStyle/>
          <a:p>
            <a:r>
              <a:rPr lang="en-GB" sz="2400" b="1" dirty="0"/>
              <a:t>Example</a:t>
            </a:r>
            <a:r>
              <a:rPr lang="en-GB" b="1" dirty="0"/>
              <a:t> </a:t>
            </a:r>
            <a:r>
              <a:rPr lang="en-GB" sz="2400" dirty="0"/>
              <a:t> </a:t>
            </a:r>
          </a:p>
        </p:txBody>
      </p:sp>
      <p:sp>
        <p:nvSpPr>
          <p:cNvPr id="2" name="TextBox 1">
            <a:extLst>
              <a:ext uri="{FF2B5EF4-FFF2-40B4-BE49-F238E27FC236}">
                <a16:creationId xmlns:a16="http://schemas.microsoft.com/office/drawing/2014/main" id="{F42C1E20-EE63-4C13-8713-65C111B1E794}"/>
              </a:ext>
            </a:extLst>
          </p:cNvPr>
          <p:cNvSpPr txBox="1"/>
          <p:nvPr/>
        </p:nvSpPr>
        <p:spPr>
          <a:xfrm>
            <a:off x="5087888" y="3789040"/>
            <a:ext cx="184731" cy="707886"/>
          </a:xfrm>
          <a:prstGeom prst="rect">
            <a:avLst/>
          </a:prstGeom>
          <a:noFill/>
        </p:spPr>
        <p:txBody>
          <a:bodyPr wrap="none" rtlCol="0">
            <a:spAutoFit/>
          </a:bodyPr>
          <a:lstStyle/>
          <a:p>
            <a:endParaRPr lang="en-GB" dirty="0"/>
          </a:p>
          <a:p>
            <a:endParaRPr lang="en-GB" dirty="0">
              <a:solidFill>
                <a:srgbClr val="FF0000"/>
              </a:solidFill>
            </a:endParaRPr>
          </a:p>
        </p:txBody>
      </p:sp>
      <p:sp>
        <p:nvSpPr>
          <p:cNvPr id="3" name="TextBox 2">
            <a:extLst>
              <a:ext uri="{FF2B5EF4-FFF2-40B4-BE49-F238E27FC236}">
                <a16:creationId xmlns:a16="http://schemas.microsoft.com/office/drawing/2014/main" id="{38D5B3EF-848A-4868-AE08-B6A6E544E7E4}"/>
              </a:ext>
            </a:extLst>
          </p:cNvPr>
          <p:cNvSpPr txBox="1"/>
          <p:nvPr/>
        </p:nvSpPr>
        <p:spPr>
          <a:xfrm>
            <a:off x="7845627" y="2450917"/>
            <a:ext cx="1655887" cy="577850"/>
          </a:xfrm>
          <a:prstGeom prst="rect">
            <a:avLst/>
          </a:prstGeom>
          <a:noFill/>
        </p:spPr>
        <p:txBody>
          <a:bodyPr wrap="square" rtlCol="0">
            <a:spAutoFit/>
          </a:bodyPr>
          <a:lstStyle/>
          <a:p>
            <a:pPr>
              <a:lnSpc>
                <a:spcPct val="150000"/>
              </a:lnSpc>
            </a:pPr>
            <a:r>
              <a:rPr lang="en-GB" sz="2400" b="1" dirty="0"/>
              <a:t>Solution</a:t>
            </a:r>
          </a:p>
        </p:txBody>
      </p:sp>
      <p:pic>
        <p:nvPicPr>
          <p:cNvPr id="8" name="Picture 7">
            <a:extLst>
              <a:ext uri="{FF2B5EF4-FFF2-40B4-BE49-F238E27FC236}">
                <a16:creationId xmlns:a16="http://schemas.microsoft.com/office/drawing/2014/main" id="{5818B696-44D3-4441-8AF7-92A258948599}"/>
              </a:ext>
            </a:extLst>
          </p:cNvPr>
          <p:cNvPicPr>
            <a:picLocks noChangeAspect="1"/>
          </p:cNvPicPr>
          <p:nvPr/>
        </p:nvPicPr>
        <p:blipFill rotWithShape="1">
          <a:blip r:embed="rId3"/>
          <a:srcRect l="2980" r="-1352"/>
          <a:stretch/>
        </p:blipFill>
        <p:spPr>
          <a:xfrm>
            <a:off x="2567608" y="2359087"/>
            <a:ext cx="4730663" cy="2082188"/>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D5DABD0-9840-7646-9849-1CC1E2B6E802}"/>
                  </a:ext>
                </a:extLst>
              </p:cNvPr>
              <p:cNvSpPr txBox="1"/>
              <p:nvPr/>
            </p:nvSpPr>
            <p:spPr>
              <a:xfrm>
                <a:off x="7845627" y="3004454"/>
                <a:ext cx="3380722" cy="3577967"/>
              </a:xfrm>
              <a:prstGeom prst="rect">
                <a:avLst/>
              </a:prstGeom>
              <a:noFill/>
            </p:spPr>
            <p:txBody>
              <a:bodyPr wrap="square" rtlCol="0">
                <a:spAutoFit/>
              </a:bodyPr>
              <a:lstStyle/>
              <a:p>
                <a:pPr>
                  <a:spcAft>
                    <a:spcPts val="1200"/>
                  </a:spcAft>
                </a:pPr>
                <a14:m>
                  <m:oMath xmlns:m="http://schemas.openxmlformats.org/officeDocument/2006/math">
                    <m:sSup>
                      <m:sSupPr>
                        <m:ctrlPr>
                          <a:rPr lang="en-US" sz="2400" i="1" smtClean="0">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0</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b="0" i="1" smtClean="0">
                            <a:solidFill>
                              <a:srgbClr val="FF0000"/>
                            </a:solidFill>
                            <a:latin typeface="Cambria Math" panose="02040503050406030204" pitchFamily="18" charset="0"/>
                          </a:rPr>
                          <m:t>26</m:t>
                        </m:r>
                      </m:e>
                      <m:sup>
                        <m:r>
                          <a:rPr lang="en-GB" sz="2400" i="1">
                            <a:solidFill>
                              <a:srgbClr val="FF0000"/>
                            </a:solidFill>
                            <a:latin typeface="Cambria Math" panose="02040503050406030204" pitchFamily="18" charset="0"/>
                          </a:rPr>
                          <m:t>2</m:t>
                        </m:r>
                      </m:sup>
                    </m:sSup>
                  </m:oMath>
                </a14:m>
                <a:endParaRPr lang="en-GB" sz="2400" dirty="0">
                  <a:solidFill>
                    <a:srgbClr val="FF0000"/>
                  </a:solidFill>
                </a:endParaRPr>
              </a:p>
              <a:p>
                <a:pPr>
                  <a:spcAft>
                    <a:spcPts val="1200"/>
                  </a:spcAft>
                </a:pP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+ 100 </a:t>
                </a:r>
                <a14:m>
                  <m:oMath xmlns:m="http://schemas.openxmlformats.org/officeDocument/2006/math">
                    <m:r>
                      <a:rPr lang="en-GB" sz="2400" i="1">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676</m:t>
                    </m:r>
                  </m:oMath>
                </a14:m>
                <a:endParaRPr lang="en-GB" sz="2400" dirty="0">
                  <a:solidFill>
                    <a:srgbClr val="FF0000"/>
                  </a:solidFill>
                </a:endParaRPr>
              </a:p>
              <a:p>
                <a:pPr>
                  <a:spcAft>
                    <a:spcPts val="1200"/>
                  </a:spcAft>
                </a:pPr>
                <a:r>
                  <a:rPr lang="en-US" sz="2400" dirty="0">
                    <a:solidFill>
                      <a:srgbClr val="FF0000"/>
                    </a:solidFill>
                  </a:rPr>
                  <a:t>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oMath>
                </a14:m>
                <a:r>
                  <a:rPr lang="en-US" sz="2400" dirty="0">
                    <a:solidFill>
                      <a:srgbClr val="FF0000"/>
                    </a:solidFill>
                  </a:rPr>
                  <a:t> = 676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m:t>
                    </m:r>
                    <m:r>
                      <a:rPr lang="en-GB" sz="2400" b="0" i="1" smtClean="0">
                        <a:solidFill>
                          <a:srgbClr val="FF0000"/>
                        </a:solidFill>
                        <a:latin typeface="Cambria Math" panose="02040503050406030204" pitchFamily="18" charset="0"/>
                        <a:ea typeface="Cambria Math" panose="02040503050406030204" pitchFamily="18" charset="0"/>
                      </a:rPr>
                      <m:t>00</m:t>
                    </m:r>
                  </m:oMath>
                </a14:m>
                <a:endParaRPr lang="en-GB" sz="2400" dirty="0">
                  <a:solidFill>
                    <a:srgbClr val="FF0000"/>
                  </a:solidFill>
                  <a:ea typeface="Cambria Math" panose="02040503050406030204" pitchFamily="18" charset="0"/>
                </a:endParaRPr>
              </a:p>
              <a:p>
                <a:pPr>
                  <a:spcAft>
                    <a:spcPts val="1200"/>
                  </a:spcAft>
                </a:pPr>
                <a:r>
                  <a:rPr lang="en-US" sz="2400" dirty="0">
                    <a:solidFill>
                      <a:srgbClr val="FF0000"/>
                    </a:solidFill>
                  </a:rPr>
                  <a:t>               = 576</a:t>
                </a:r>
              </a:p>
              <a:p>
                <a:pPr>
                  <a:spcAft>
                    <a:spcPts val="1200"/>
                  </a:spcAft>
                </a:pPr>
                <a:r>
                  <a:rPr lang="en-US" sz="2400" dirty="0">
                    <a:solidFill>
                      <a:srgbClr val="FF0000"/>
                    </a:solidFill>
                  </a:rPr>
                  <a:t>So      </a:t>
                </a:r>
                <a14:m>
                  <m:oMath xmlns:m="http://schemas.openxmlformats.org/officeDocument/2006/math">
                    <m:r>
                      <a:rPr lang="en-GB" sz="2400" i="1">
                        <a:solidFill>
                          <a:srgbClr val="FF0000"/>
                        </a:solidFill>
                        <a:latin typeface="Cambria Math" panose="02040503050406030204" pitchFamily="18" charset="0"/>
                      </a:rPr>
                      <m:t>𝑥</m:t>
                    </m:r>
                  </m:oMath>
                </a14:m>
                <a:r>
                  <a:rPr lang="en-US" sz="2400" dirty="0">
                    <a:solidFill>
                      <a:srgbClr val="FF0000"/>
                    </a:solidFill>
                  </a:rPr>
                  <a:t>  = </a:t>
                </a:r>
                <a14:m>
                  <m:oMath xmlns:m="http://schemas.openxmlformats.org/officeDocument/2006/math">
                    <m:rad>
                      <m:radPr>
                        <m:degHide m:val="on"/>
                        <m:ctrlPr>
                          <a:rPr lang="en-US" sz="2400" i="1">
                            <a:solidFill>
                              <a:srgbClr val="FF0000"/>
                            </a:solidFill>
                            <a:latin typeface="Cambria Math" panose="02040503050406030204" pitchFamily="18" charset="0"/>
                          </a:rPr>
                        </m:ctrlPr>
                      </m:radPr>
                      <m:deg/>
                      <m:e>
                        <m:r>
                          <a:rPr lang="en-GB" sz="2400" b="0" i="1" smtClean="0">
                            <a:solidFill>
                              <a:srgbClr val="FF0000"/>
                            </a:solidFill>
                            <a:latin typeface="Cambria Math" panose="02040503050406030204" pitchFamily="18" charset="0"/>
                          </a:rPr>
                          <m:t>576</m:t>
                        </m:r>
                      </m:e>
                    </m:rad>
                  </m:oMath>
                </a14:m>
                <a:r>
                  <a:rPr lang="en-US" sz="2400" dirty="0">
                    <a:solidFill>
                      <a:srgbClr val="FF0000"/>
                    </a:solidFill>
                  </a:rPr>
                  <a:t>   </a:t>
                </a:r>
              </a:p>
              <a:p>
                <a:pPr>
                  <a:spcAft>
                    <a:spcPts val="1200"/>
                  </a:spcAft>
                </a:pPr>
                <a:r>
                  <a:rPr lang="en-US" sz="2400" dirty="0">
                    <a:solidFill>
                      <a:srgbClr val="FF0000"/>
                    </a:solidFill>
                  </a:rPr>
                  <a:t>              = 24 cm</a:t>
                </a:r>
                <a:endParaRPr lang="en-US" sz="2400" dirty="0"/>
              </a:p>
              <a:p>
                <a:endParaRPr lang="en-US" dirty="0"/>
              </a:p>
            </p:txBody>
          </p:sp>
        </mc:Choice>
        <mc:Fallback xmlns="">
          <p:sp>
            <p:nvSpPr>
              <p:cNvPr id="14" name="TextBox 13">
                <a:extLst>
                  <a:ext uri="{FF2B5EF4-FFF2-40B4-BE49-F238E27FC236}">
                    <a16:creationId xmlns:a16="http://schemas.microsoft.com/office/drawing/2014/main" id="{BD5DABD0-9840-7646-9849-1CC1E2B6E802}"/>
                  </a:ext>
                </a:extLst>
              </p:cNvPr>
              <p:cNvSpPr txBox="1">
                <a:spLocks noRot="1" noChangeAspect="1" noMove="1" noResize="1" noEditPoints="1" noAdjustHandles="1" noChangeArrowheads="1" noChangeShapeType="1" noTextEdit="1"/>
              </p:cNvSpPr>
              <p:nvPr/>
            </p:nvSpPr>
            <p:spPr>
              <a:xfrm>
                <a:off x="7845627" y="3004454"/>
                <a:ext cx="3380722" cy="3577967"/>
              </a:xfrm>
              <a:prstGeom prst="rect">
                <a:avLst/>
              </a:prstGeom>
              <a:blipFill>
                <a:blip r:embed="rId4"/>
                <a:stretch>
                  <a:fillRect l="-2622" t="-1418"/>
                </a:stretch>
              </a:blipFill>
            </p:spPr>
            <p:txBody>
              <a:bodyPr/>
              <a:lstStyle/>
              <a:p>
                <a:r>
                  <a:rPr lang="en-US">
                    <a:noFill/>
                  </a:rPr>
                  <a:t> </a:t>
                </a:r>
              </a:p>
            </p:txBody>
          </p:sp>
        </mc:Fallback>
      </mc:AlternateContent>
      <p:sp>
        <p:nvSpPr>
          <p:cNvPr id="11" name="TextBox 7">
            <a:extLst>
              <a:ext uri="{FF2B5EF4-FFF2-40B4-BE49-F238E27FC236}">
                <a16:creationId xmlns:a16="http://schemas.microsoft.com/office/drawing/2014/main" id="{1C973BC3-A2AC-4747-AA04-58B4FF1067C8}"/>
              </a:ext>
            </a:extLst>
          </p:cNvPr>
          <p:cNvSpPr txBox="1">
            <a:spLocks noChangeArrowheads="1"/>
          </p:cNvSpPr>
          <p:nvPr/>
        </p:nvSpPr>
        <p:spPr bwMode="auto">
          <a:xfrm>
            <a:off x="-3517" y="56659"/>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I </a:t>
            </a:r>
          </a:p>
          <a:p>
            <a:pPr algn="ctr">
              <a:spcAft>
                <a:spcPts val="600"/>
              </a:spcAft>
            </a:pPr>
            <a:r>
              <a:rPr lang="en-US" altLang="en-US" b="1" dirty="0">
                <a:solidFill>
                  <a:schemeClr val="bg1"/>
                </a:solidFill>
              </a:rPr>
              <a:t>Unit I1</a:t>
            </a:r>
          </a:p>
          <a:p>
            <a:pPr algn="ctr">
              <a:spcAft>
                <a:spcPts val="600"/>
              </a:spcAft>
            </a:pPr>
            <a:r>
              <a:rPr lang="en-US" altLang="en-US" b="1" dirty="0">
                <a:solidFill>
                  <a:schemeClr val="bg1"/>
                </a:solidFill>
              </a:rPr>
              <a:t>Section I1.1</a:t>
            </a:r>
            <a:endParaRPr lang="en-US" altLang="en-US" b="1" dirty="0">
              <a:solidFill>
                <a:schemeClr val="bg1"/>
              </a:solidFill>
            </a:endParaRPr>
          </a:p>
        </p:txBody>
      </p:sp>
    </p:spTree>
    <p:extLst>
      <p:ext uri="{BB962C8B-B14F-4D97-AF65-F5344CB8AC3E}">
        <p14:creationId xmlns:p14="http://schemas.microsoft.com/office/powerpoint/2010/main" val="108619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4" grpId="0"/>
      <p:bldP spid="3"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26DF9-5106-4408-AEB8-21B8AFA51FB3}">
  <ds:schemaRefs>
    <ds:schemaRef ds:uri="http://purl.org/dc/elements/1.1/"/>
    <ds:schemaRef ds:uri="http://schemas.microsoft.com/office/2006/metadata/properties"/>
    <ds:schemaRef ds:uri="9ee75292-5076-4fcc-bc52-dcc754448144"/>
    <ds:schemaRef ds:uri="http://purl.org/dc/terms/"/>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9666</TotalTime>
  <Words>3309</Words>
  <Application>Microsoft Office PowerPoint</Application>
  <PresentationFormat>Widescreen</PresentationFormat>
  <Paragraphs>505</Paragraphs>
  <Slides>39</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39</vt:i4>
      </vt:variant>
    </vt:vector>
  </HeadingPairs>
  <TitlesOfParts>
    <vt:vector size="48" baseType="lpstr">
      <vt:lpstr>ＭＳ Ｐゴシック</vt:lpstr>
      <vt:lpstr>Arial</vt:lpstr>
      <vt:lpstr>Calibri</vt:lpstr>
      <vt:lpstr>Cambria Math</vt:lpstr>
      <vt:lpstr>Times</vt:lpstr>
      <vt:lpstr>Times New Roman</vt:lpstr>
      <vt:lpstr>Times-Italic</vt:lpstr>
      <vt:lpstr>Alapértelmezett terv</vt:lpstr>
      <vt:lpstr>1_Alapértelmezett terv</vt:lpstr>
      <vt:lpstr>TSST Strand I UNIT I1: Pythagoras’ Theorem &amp; Trigonometric Ratios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447</cp:revision>
  <cp:lastPrinted>2016-10-17T08:47:54Z</cp:lastPrinted>
  <dcterms:created xsi:type="dcterms:W3CDTF">2012-10-10T19:07:13Z</dcterms:created>
  <dcterms:modified xsi:type="dcterms:W3CDTF">2021-02-04T12:21:04Z</dcterms:modified>
</cp:coreProperties>
</file>