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  <p:sldMasterId id="2147484929" r:id="rId6"/>
  </p:sldMasterIdLst>
  <p:notesMasterIdLst>
    <p:notesMasterId r:id="rId35"/>
  </p:notesMasterIdLst>
  <p:handoutMasterIdLst>
    <p:handoutMasterId r:id="rId36"/>
  </p:handoutMasterIdLst>
  <p:sldIdLst>
    <p:sldId id="355" r:id="rId7"/>
    <p:sldId id="361" r:id="rId8"/>
    <p:sldId id="485" r:id="rId9"/>
    <p:sldId id="486" r:id="rId10"/>
    <p:sldId id="487" r:id="rId11"/>
    <p:sldId id="283" r:id="rId12"/>
    <p:sldId id="461" r:id="rId13"/>
    <p:sldId id="356" r:id="rId14"/>
    <p:sldId id="362" r:id="rId15"/>
    <p:sldId id="363" r:id="rId16"/>
    <p:sldId id="364" r:id="rId17"/>
    <p:sldId id="365" r:id="rId18"/>
    <p:sldId id="357" r:id="rId19"/>
    <p:sldId id="358" r:id="rId20"/>
    <p:sldId id="459" r:id="rId21"/>
    <p:sldId id="455" r:id="rId22"/>
    <p:sldId id="457" r:id="rId23"/>
    <p:sldId id="488" r:id="rId24"/>
    <p:sldId id="458" r:id="rId25"/>
    <p:sldId id="473" r:id="rId26"/>
    <p:sldId id="462" r:id="rId27"/>
    <p:sldId id="463" r:id="rId28"/>
    <p:sldId id="470" r:id="rId29"/>
    <p:sldId id="489" r:id="rId30"/>
    <p:sldId id="465" r:id="rId31"/>
    <p:sldId id="476" r:id="rId32"/>
    <p:sldId id="467" r:id="rId33"/>
    <p:sldId id="490" r:id="rId34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2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 autoAdjust="0"/>
    <p:restoredTop sz="94240" autoAdjust="0"/>
  </p:normalViewPr>
  <p:slideViewPr>
    <p:cSldViewPr>
      <p:cViewPr varScale="1">
        <p:scale>
          <a:sx n="65" d="100"/>
          <a:sy n="65" d="100"/>
        </p:scale>
        <p:origin x="1092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-25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2/4/2021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6558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5970339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675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690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5414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9673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5667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582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299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303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866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33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664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976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74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43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04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8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4132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61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984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341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589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4260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38780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2591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6763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432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161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530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0381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20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3602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33750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0296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52381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1034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89346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850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085" y="5031616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37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72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0" r:id="rId1"/>
    <p:sldLayoutId id="2147484931" r:id="rId2"/>
    <p:sldLayoutId id="2147484932" r:id="rId3"/>
    <p:sldLayoutId id="2147484933" r:id="rId4"/>
    <p:sldLayoutId id="2147484934" r:id="rId5"/>
    <p:sldLayoutId id="2147484935" r:id="rId6"/>
    <p:sldLayoutId id="2147484936" r:id="rId7"/>
    <p:sldLayoutId id="2147484937" r:id="rId8"/>
    <p:sldLayoutId id="2147484938" r:id="rId9"/>
    <p:sldLayoutId id="2147484939" r:id="rId10"/>
    <p:sldLayoutId id="2147484940" r:id="rId11"/>
    <p:sldLayoutId id="2147484941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../media/image9.emf"/><Relationship Id="rId4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NUL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tiff"/><Relationship Id="rId5" Type="http://schemas.openxmlformats.org/officeDocument/2006/relationships/image" Target="NUL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tiff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2.png"/><Relationship Id="rId7" Type="http://schemas.openxmlformats.org/officeDocument/2006/relationships/image" Target="NUL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../media/image14.emf"/><Relationship Id="rId4" Type="http://schemas.openxmlformats.org/officeDocument/2006/relationships/image" Target="NUL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NUL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I2/skei2s2.html" TargetMode="Externa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0.png"/><Relationship Id="rId4" Type="http://schemas.openxmlformats.org/officeDocument/2006/relationships/image" Target="../media/image2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24.emf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0.png"/><Relationship Id="rId2" Type="http://schemas.openxmlformats.org/officeDocument/2006/relationships/image" Target="../media/image36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42.png"/><Relationship Id="rId15" Type="http://schemas.openxmlformats.org/officeDocument/2006/relationships/image" Target="../media/image63.png"/><Relationship Id="rId10" Type="http://schemas.openxmlformats.org/officeDocument/2006/relationships/image" Target="../media/image56.png"/><Relationship Id="rId4" Type="http://schemas.openxmlformats.org/officeDocument/2006/relationships/image" Target="../media/image38.png"/><Relationship Id="rId9" Type="http://schemas.openxmlformats.org/officeDocument/2006/relationships/image" Target="../media/image55.png"/><Relationship Id="rId1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I2/skei2s3.html" TargetMode="Externa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86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5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4.png"/><Relationship Id="rId5" Type="http://schemas.openxmlformats.org/officeDocument/2006/relationships/image" Target="../media/image76.png"/><Relationship Id="rId10" Type="http://schemas.openxmlformats.org/officeDocument/2006/relationships/image" Target="../media/image83.png"/><Relationship Id="rId4" Type="http://schemas.openxmlformats.org/officeDocument/2006/relationships/image" Target="../media/image79.png"/><Relationship Id="rId9" Type="http://schemas.openxmlformats.org/officeDocument/2006/relationships/image" Target="../media/image81.png"/><Relationship Id="rId14" Type="http://schemas.openxmlformats.org/officeDocument/2006/relationships/image" Target="../media/image8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68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90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I2/skei2s4.html" TargetMode="Externa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image" Target="../media/image3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I2/skei2s1.html" TargetMode="Externa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2.png"/><Relationship Id="rId7" Type="http://schemas.openxmlformats.org/officeDocument/2006/relationships/image" Target="NUL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emf"/><Relationship Id="rId5" Type="http://schemas.openxmlformats.org/officeDocument/2006/relationships/image" Target="NUL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52" y="5301208"/>
            <a:ext cx="11665296" cy="1325563"/>
          </a:xfrm>
        </p:spPr>
        <p:txBody>
          <a:bodyPr/>
          <a:lstStyle/>
          <a:p>
            <a:r>
              <a:rPr lang="en-GB" sz="3600" b="1" dirty="0" smtClean="0"/>
              <a:t>TSST Strand I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I2: Trigonometric Problems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639615" y="582733"/>
            <a:ext cx="9721081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b="1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b="1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b="1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61336" y="39287"/>
            <a:ext cx="100306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Sine Rule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E085CF-E020-440B-A2C7-957953F40B39}"/>
                  </a:ext>
                </a:extLst>
              </p:cNvPr>
              <p:cNvSpPr txBox="1"/>
              <p:nvPr/>
            </p:nvSpPr>
            <p:spPr>
              <a:xfrm>
                <a:off x="2351584" y="1237075"/>
                <a:ext cx="6453302" cy="5293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These solutions are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 B =  53.41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and by symmetry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 B = 180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– 53.41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 126.59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Solving for A we have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 A = 180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–  42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–  B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and when B = 53.41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 Maths"/>
                      </a:rPr>
                      <m:t>then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A = 84.59°</a:t>
                </a:r>
              </a:p>
              <a:p>
                <a:pPr>
                  <a:spcAft>
                    <a:spcPts val="18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When B = 126.59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, then A = 11.41°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From the sine rule                          </a:t>
                </a:r>
                <a:endParaRPr lang="en-GB" sz="2400" i="1" dirty="0">
                  <a:solidFill>
                    <a:srgbClr val="FF0000"/>
                  </a:solidFill>
                  <a:latin typeface="Camb Maths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For   A = 84.59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B = 53.41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and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a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 7.44 cm.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For   A = 11.41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, B = 126.59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and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a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 1.48 cm; but you can easily see that this answer does not fit with the diagram.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5E085CF-E020-440B-A2C7-957953F40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1237075"/>
                <a:ext cx="6453302" cy="5293757"/>
              </a:xfrm>
              <a:prstGeom prst="rect">
                <a:avLst/>
              </a:prstGeom>
              <a:blipFill rotWithShape="1">
                <a:blip r:embed="rId4"/>
                <a:stretch>
                  <a:fillRect l="-1512" t="-806" r="-1607" b="-1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A336E762-8328-4C25-82F0-19DF11C27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6280" y="2511232"/>
            <a:ext cx="2987877" cy="25861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1F74A5-C285-419C-B831-60E9C333849F}"/>
              </a:ext>
            </a:extLst>
          </p:cNvPr>
          <p:cNvSpPr txBox="1"/>
          <p:nvPr/>
        </p:nvSpPr>
        <p:spPr>
          <a:xfrm>
            <a:off x="9379260" y="5127660"/>
            <a:ext cx="2262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  <a:p>
            <a:r>
              <a:rPr lang="en-GB" sz="2400" dirty="0">
                <a:solidFill>
                  <a:srgbClr val="FF0000"/>
                </a:solidFill>
                <a:latin typeface="Camb Maths"/>
              </a:rPr>
              <a:t>Looking at the diagram above</a:t>
            </a:r>
          </a:p>
          <a:p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GB" sz="2400" dirty="0">
                <a:solidFill>
                  <a:srgbClr val="FF0000"/>
                </a:solidFill>
                <a:latin typeface="Camb Maths"/>
              </a:rPr>
              <a:t> = 7.44 cm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66EB2B-9ED2-40D0-985D-1C27CC14B3F2}"/>
              </a:ext>
            </a:extLst>
          </p:cNvPr>
          <p:cNvSpPr txBox="1"/>
          <p:nvPr/>
        </p:nvSpPr>
        <p:spPr>
          <a:xfrm>
            <a:off x="2378243" y="425273"/>
            <a:ext cx="5204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sz="2400" b="1" dirty="0"/>
              <a:t>Solution (continued)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0AD15F-C3E5-4B8A-8367-756B83BB0656}"/>
                  </a:ext>
                </a:extLst>
              </p:cNvPr>
              <p:cNvSpPr txBox="1"/>
              <p:nvPr/>
            </p:nvSpPr>
            <p:spPr>
              <a:xfrm>
                <a:off x="4980316" y="4221088"/>
                <a:ext cx="1671526" cy="62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m:rPr>
                            <m:sty m:val="p"/>
                          </m:rPr>
                          <a:rPr lang="en-GB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func>
                          <m:funcPr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GB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func>
                      </m:den>
                    </m:f>
                  </m:oMath>
                </a14:m>
                <a:endParaRPr lang="en-GB" sz="2400" dirty="0">
                  <a:latin typeface="Camb Math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00AD15F-C3E5-4B8A-8367-756B83BB0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316" y="4221088"/>
                <a:ext cx="1671526" cy="629660"/>
              </a:xfrm>
              <a:prstGeom prst="rect">
                <a:avLst/>
              </a:prstGeom>
              <a:blipFill rotWithShape="1">
                <a:blip r:embed="rId6"/>
                <a:stretch>
                  <a:fillRect l="-5839"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16D96A1C-80B0-4E9D-B5EB-356FA63186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6280" y="811004"/>
            <a:ext cx="3025977" cy="15982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3331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468338" y="640394"/>
            <a:ext cx="5256585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Find the unknown side and angles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of the triangle shown.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568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Cosine and Sine Rules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618C19-38B4-4D05-B292-62987C8F6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9978" y="1093948"/>
            <a:ext cx="3024558" cy="24205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3FBC25-EFE4-4BC4-85F4-152A5DB686F9}"/>
                  </a:ext>
                </a:extLst>
              </p:cNvPr>
              <p:cNvSpPr txBox="1"/>
              <p:nvPr/>
            </p:nvSpPr>
            <p:spPr>
              <a:xfrm>
                <a:off x="2342736" y="2205614"/>
                <a:ext cx="6705592" cy="2015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To find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a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, use the cosine rule </a:t>
                </a: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400" i="1" dirty="0">
                  <a:solidFill>
                    <a:srgbClr val="FF0000"/>
                  </a:solidFill>
                  <a:latin typeface="Camb Math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4.9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3.7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2×4.9×3.7×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4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os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65°</m:t>
                    </m:r>
                  </m:oMath>
                </a14:m>
                <a:endParaRPr lang="en-GB" sz="2400" b="0" dirty="0">
                  <a:solidFill>
                    <a:srgbClr val="FF0000"/>
                  </a:solidFill>
                  <a:latin typeface="Camb Maths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= 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22.3759</a:t>
                </a:r>
              </a:p>
              <a:p>
                <a:r>
                  <a:rPr lang="en-GB" sz="2400" i="1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= 4.73 (to 2 </a:t>
                </a:r>
                <a:r>
                  <a:rPr lang="en-GB" sz="2400" dirty="0" err="1">
                    <a:solidFill>
                      <a:srgbClr val="FF0000"/>
                    </a:solidFill>
                    <a:latin typeface="Camb Maths"/>
                  </a:rPr>
                  <a:t>d.p.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93FBC25-EFE4-4BC4-85F4-152A5DB68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2736" y="2205614"/>
                <a:ext cx="6705592" cy="2015936"/>
              </a:xfrm>
              <a:prstGeom prst="rect">
                <a:avLst/>
              </a:prstGeom>
              <a:blipFill rotWithShape="1">
                <a:blip r:embed="rId5"/>
                <a:stretch>
                  <a:fillRect l="-91" t="-2417" b="-6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96B1C26-1B71-434D-9D8E-98BB3FE0B1AB}"/>
              </a:ext>
            </a:extLst>
          </p:cNvPr>
          <p:cNvSpPr txBox="1"/>
          <p:nvPr/>
        </p:nvSpPr>
        <p:spPr>
          <a:xfrm>
            <a:off x="2442308" y="1807101"/>
            <a:ext cx="2189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CA8221-79AF-43B0-9A76-8164E9BA1310}"/>
                  </a:ext>
                </a:extLst>
              </p:cNvPr>
              <p:cNvSpPr txBox="1"/>
              <p:nvPr/>
            </p:nvSpPr>
            <p:spPr>
              <a:xfrm>
                <a:off x="2442308" y="4150265"/>
                <a:ext cx="5374962" cy="22903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To find the angles, use the sine rule</a:t>
                </a:r>
                <a:r>
                  <a:rPr lang="en-US" sz="2400" dirty="0">
                    <a:solidFill>
                      <a:srgbClr val="FF0000"/>
                    </a:solidFill>
                  </a:rPr>
                  <a:t>: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</m:func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3.7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65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func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4.9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</m:t>
                    </m:r>
                    <m:r>
                      <m:rPr>
                        <m:sty m:val="p"/>
                      </m:rPr>
                      <a:rPr lang="en-US" sz="24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4.9</m:t>
                        </m:r>
                        <m:func>
                          <m:funcPr>
                            <m:ctrlP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65°</m:t>
                            </m:r>
                          </m:e>
                        </m:func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4.9</m:t>
                        </m:r>
                        <m:func>
                          <m:funcPr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65°</m:t>
                            </m:r>
                          </m:e>
                        </m:func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4.73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= 0.9389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giving 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B</a:t>
                </a:r>
                <a:r>
                  <a:rPr lang="en-GB" sz="2400" i="1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 =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69.86°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CA8221-79AF-43B0-9A76-8164E9BA1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308" y="4150265"/>
                <a:ext cx="5374962" cy="2290371"/>
              </a:xfrm>
              <a:prstGeom prst="rect">
                <a:avLst/>
              </a:prstGeom>
              <a:blipFill rotWithShape="1">
                <a:blip r:embed="rId6"/>
                <a:stretch>
                  <a:fillRect l="-1816" t="-1862" b="-53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6EDF07-706B-4800-94A4-A37C83DE7BD3}"/>
                  </a:ext>
                </a:extLst>
              </p:cNvPr>
              <p:cNvSpPr txBox="1"/>
              <p:nvPr/>
            </p:nvSpPr>
            <p:spPr>
              <a:xfrm>
                <a:off x="7625630" y="4797152"/>
                <a:ext cx="4896544" cy="1800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Therefore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A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 65°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B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 69.86°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C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= 180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– 65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– 69.86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 45.14</a:t>
                </a:r>
                <a:r>
                  <a:rPr lang="en-GB" sz="2400" dirty="0">
                    <a:solidFill>
                      <a:srgbClr val="FF0000"/>
                    </a:solidFill>
                  </a:rPr>
                  <a:t>°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B6EDF07-706B-4800-94A4-A37C83DE7B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5630" y="4797152"/>
                <a:ext cx="4896544" cy="1800493"/>
              </a:xfrm>
              <a:prstGeom prst="rect">
                <a:avLst/>
              </a:prstGeom>
              <a:blipFill rotWithShape="1">
                <a:blip r:embed="rId7"/>
                <a:stretch>
                  <a:fillRect l="-1993" t="-2373" b="-7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8B5FEACB-C8F3-4481-9865-1FC84EB8E6D7}"/>
              </a:ext>
            </a:extLst>
          </p:cNvPr>
          <p:cNvSpPr/>
          <p:nvPr/>
        </p:nvSpPr>
        <p:spPr>
          <a:xfrm>
            <a:off x="4467218" y="743667"/>
            <a:ext cx="609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132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23466" y="0"/>
            <a:ext cx="99492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3200" dirty="0"/>
              <a:t> </a:t>
            </a:r>
            <a:r>
              <a:rPr lang="en-US" sz="2800" b="1" dirty="0"/>
              <a:t>sin </a:t>
            </a:r>
            <a:r>
              <a:rPr lang="en-US" sz="2800" b="1" i="1" dirty="0"/>
              <a:t>θ</a:t>
            </a:r>
            <a:r>
              <a:rPr lang="en-US" sz="2800" b="1" dirty="0"/>
              <a:t> , cos </a:t>
            </a:r>
            <a:r>
              <a:rPr lang="en-US" sz="2800" b="1" i="1" dirty="0"/>
              <a:t>θ</a:t>
            </a:r>
            <a:r>
              <a:rPr lang="en-US" sz="2800" b="1" dirty="0"/>
              <a:t> and tan </a:t>
            </a:r>
            <a:r>
              <a:rPr lang="en-US" sz="2800" b="1" i="1" dirty="0"/>
              <a:t>θ </a:t>
            </a:r>
            <a:endParaRPr lang="en-US" altLang="en-US" sz="2800" b="1" i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C57872E-0418-4E62-9017-BD9E5E64A20E}"/>
                  </a:ext>
                </a:extLst>
              </p:cNvPr>
              <p:cNvSpPr/>
              <p:nvPr/>
            </p:nvSpPr>
            <p:spPr>
              <a:xfrm>
                <a:off x="2351584" y="831079"/>
                <a:ext cx="95770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Some key values of sin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, cos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and tan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are shown below.</a:t>
                </a:r>
                <a:endParaRPr lang="en-GB" sz="24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DC57872E-0418-4E62-9017-BD9E5E64A2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831079"/>
                <a:ext cx="957706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018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CD8AF1B-2251-4819-890B-85D90028F9D3}"/>
                  </a:ext>
                </a:extLst>
              </p:cNvPr>
              <p:cNvSpPr/>
              <p:nvPr/>
            </p:nvSpPr>
            <p:spPr>
              <a:xfrm>
                <a:off x="2426015" y="1320538"/>
                <a:ext cx="4590056" cy="43480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   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        sin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        cos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         tan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endParaRPr lang="en-GB" i="1" dirty="0"/>
              </a:p>
              <a:p>
                <a:endParaRPr lang="en-GB" dirty="0"/>
              </a:p>
              <a:p>
                <a:r>
                  <a:rPr lang="en-GB" dirty="0"/>
                  <a:t>    0°         0              1                0</a:t>
                </a:r>
              </a:p>
              <a:p>
                <a:r>
                  <a:rPr lang="en-GB" dirty="0"/>
                  <a:t> </a:t>
                </a:r>
              </a:p>
              <a:p>
                <a:r>
                  <a:rPr lang="en-GB" dirty="0"/>
                  <a:t>  30°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  45°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dirty="0"/>
                  <a:t>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                 1</m:t>
                    </m:r>
                  </m:oMath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  60°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         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  90°        1               0            infinite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CD8AF1B-2251-4819-890B-85D90028F9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6015" y="1320538"/>
                <a:ext cx="4590056" cy="4348050"/>
              </a:xfrm>
              <a:prstGeom prst="rect">
                <a:avLst/>
              </a:prstGeom>
              <a:blipFill rotWithShape="1">
                <a:blip r:embed="rId5"/>
                <a:stretch>
                  <a:fillRect t="-5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A085AFC-806C-4FE6-83F6-A47FFB0F59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0957" y="2204754"/>
            <a:ext cx="4466915" cy="21603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FAF314-026B-4731-AE40-E14F074173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0958" y="4509120"/>
            <a:ext cx="4414968" cy="22405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2402A0-1D35-406D-9F2B-FBE5854E29E2}"/>
                  </a:ext>
                </a:extLst>
              </p:cNvPr>
              <p:cNvSpPr txBox="1"/>
              <p:nvPr/>
            </p:nvSpPr>
            <p:spPr>
              <a:xfrm>
                <a:off x="7316534" y="1292744"/>
                <a:ext cx="44398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The graphs of sin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and cos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for any angle are shown below.</a:t>
                </a:r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F32402A0-1D35-406D-9F2B-FBE5854E29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534" y="1292744"/>
                <a:ext cx="4439816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2058" t="-5147" r="-960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EAE9270-100A-4D79-828F-944CC88FC5D6}"/>
                  </a:ext>
                </a:extLst>
              </p:cNvPr>
              <p:cNvSpPr txBox="1"/>
              <p:nvPr/>
            </p:nvSpPr>
            <p:spPr>
              <a:xfrm>
                <a:off x="2223465" y="5502160"/>
                <a:ext cx="522067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The graphs are examples of periodic functions. The graph repeats every 360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°</m:t>
                    </m:r>
                    <m:r>
                      <a:rPr lang="en-GB" sz="2400" b="0" i="1" dirty="0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sz="2400" dirty="0"/>
                  <a:t>  (The period is 360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/>
                  <a:t>)</a:t>
                </a:r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EAE9270-100A-4D79-828F-944CC88FC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465" y="5502160"/>
                <a:ext cx="5220675" cy="1200329"/>
              </a:xfrm>
              <a:prstGeom prst="rect">
                <a:avLst/>
              </a:prstGeom>
              <a:blipFill rotWithShape="1">
                <a:blip r:embed="rId9"/>
                <a:stretch>
                  <a:fillRect l="-1869" t="-3571" r="-1752" b="-117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B58E75-775A-344A-8DB3-FE026BE11B18}"/>
              </a:ext>
            </a:extLst>
          </p:cNvPr>
          <p:cNvCxnSpPr/>
          <p:nvPr/>
        </p:nvCxnSpPr>
        <p:spPr bwMode="auto">
          <a:xfrm>
            <a:off x="2351584" y="1782203"/>
            <a:ext cx="4680520" cy="0"/>
          </a:xfrm>
          <a:prstGeom prst="line">
            <a:avLst/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057D2FA-2865-6842-8147-4408A8A3C81A}"/>
              </a:ext>
            </a:extLst>
          </p:cNvPr>
          <p:cNvCxnSpPr/>
          <p:nvPr/>
        </p:nvCxnSpPr>
        <p:spPr bwMode="auto">
          <a:xfrm>
            <a:off x="3287688" y="1320538"/>
            <a:ext cx="0" cy="3980670"/>
          </a:xfrm>
          <a:prstGeom prst="line">
            <a:avLst/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96B2B57-E746-EE4B-A911-7F239B4A0100}"/>
              </a:ext>
            </a:extLst>
          </p:cNvPr>
          <p:cNvCxnSpPr/>
          <p:nvPr/>
        </p:nvCxnSpPr>
        <p:spPr bwMode="auto">
          <a:xfrm>
            <a:off x="4439816" y="1320538"/>
            <a:ext cx="0" cy="3980670"/>
          </a:xfrm>
          <a:prstGeom prst="line">
            <a:avLst/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6C2465-78CB-1543-9D6C-B49D1778336A}"/>
              </a:ext>
            </a:extLst>
          </p:cNvPr>
          <p:cNvCxnSpPr/>
          <p:nvPr/>
        </p:nvCxnSpPr>
        <p:spPr bwMode="auto">
          <a:xfrm>
            <a:off x="5663952" y="1320538"/>
            <a:ext cx="0" cy="3980670"/>
          </a:xfrm>
          <a:prstGeom prst="line">
            <a:avLst/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6972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315581" y="4327764"/>
                <a:ext cx="10045115" cy="19772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b="1" dirty="0"/>
                  <a:t>Solution</a:t>
                </a:r>
              </a:p>
              <a:p>
                <a:pPr>
                  <a:buFont typeface="+mj-lt"/>
                  <a:buAutoNum type="alphaLcParenR"/>
                </a:pP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In triangle XZY, angle XZY = 50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+ 60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=110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so, using the cosine rule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Camb Maths"/>
                          </a:rPr>
                          <m:t>XY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Camb Maths"/>
                          </a:rPr>
                          <m:t>50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Camb Maths"/>
                          </a:rPr>
                          <m:t>70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− 2 × 50 ×70 × cos 110°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            = 2500 + 4900 − 7000 cos 110°             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            ≈ 7400 − 7000 × (− 0.3420)   =  9794</a:t>
                </a:r>
                <a:endParaRPr lang="en-US" sz="2400" dirty="0">
                  <a:latin typeface="Camb Maths"/>
                </a:endParaRPr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5581" y="4327764"/>
                <a:ext cx="10045115" cy="1977273"/>
              </a:xfrm>
              <a:prstGeom prst="rect">
                <a:avLst/>
              </a:prstGeom>
              <a:blipFill rotWithShape="1">
                <a:blip r:embed="rId3"/>
                <a:stretch>
                  <a:fillRect l="-971" t="-2160" r="-910" b="-64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568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Sine and Cosine Rules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835E33A-15C5-4B58-9EFD-09A6264FF0A6}"/>
                  </a:ext>
                </a:extLst>
              </p:cNvPr>
              <p:cNvSpPr txBox="1"/>
              <p:nvPr/>
            </p:nvSpPr>
            <p:spPr>
              <a:xfrm>
                <a:off x="2308152" y="1000561"/>
                <a:ext cx="3762447" cy="2754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An oil tanker leaves Town X, and travels on a bearing of 050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/>
                  <a:t> to Town Z, </a:t>
                </a:r>
              </a:p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50 km away. 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The tanker then travels to Town Y, 70 km away, on a bearing of 120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/>
                  <a:t>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835E33A-15C5-4B58-9EFD-09A6264FF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8152" y="1000561"/>
                <a:ext cx="3762447" cy="2754600"/>
              </a:xfrm>
              <a:prstGeom prst="rect">
                <a:avLst/>
              </a:prstGeom>
              <a:blipFill>
                <a:blip r:embed="rId5"/>
                <a:stretch>
                  <a:fillRect l="-2357" t="-1835" r="-3704" b="-3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F8554C6-14A8-43C0-9525-4852F18A692E}"/>
              </a:ext>
            </a:extLst>
          </p:cNvPr>
          <p:cNvSpPr txBox="1"/>
          <p:nvPr/>
        </p:nvSpPr>
        <p:spPr>
          <a:xfrm>
            <a:off x="2336929" y="54768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BA38A9-EB98-40FD-B715-0A819BE263CD}"/>
              </a:ext>
            </a:extLst>
          </p:cNvPr>
          <p:cNvSpPr txBox="1"/>
          <p:nvPr/>
        </p:nvSpPr>
        <p:spPr>
          <a:xfrm>
            <a:off x="2308152" y="3844583"/>
            <a:ext cx="92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a) Find the distance of Y from X, giving your answer to 3 sig. figs.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AFA142-AE11-4D27-9EF5-6493D1E1E430}"/>
              </a:ext>
            </a:extLst>
          </p:cNvPr>
          <p:cNvSpPr txBox="1"/>
          <p:nvPr/>
        </p:nvSpPr>
        <p:spPr>
          <a:xfrm>
            <a:off x="2918355" y="6315701"/>
            <a:ext cx="4701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mb Maths"/>
              </a:rPr>
              <a:t>XY ≈ 98.965</a:t>
            </a:r>
            <a:r>
              <a:rPr lang="en-GB" dirty="0">
                <a:latin typeface="Camb Maths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Camb Maths"/>
              </a:rPr>
              <a:t>= 99.0  to 3 sig. figs.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6A7BFF-4FBE-CB4E-A46A-8ABA7D1C3A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8699" y="744775"/>
            <a:ext cx="5961407" cy="28851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5881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09247" y="1011833"/>
            <a:ext cx="3509652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(continued)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80653" y="-13830"/>
            <a:ext cx="99738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Sine and Cosine Rules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D9586D-CF7F-43AE-AA86-1B59447CAA9E}"/>
              </a:ext>
            </a:extLst>
          </p:cNvPr>
          <p:cNvSpPr txBox="1"/>
          <p:nvPr/>
        </p:nvSpPr>
        <p:spPr>
          <a:xfrm>
            <a:off x="2512485" y="3216245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D734A8-1D72-4290-8F64-7E2AEB823072}"/>
              </a:ext>
            </a:extLst>
          </p:cNvPr>
          <p:cNvSpPr txBox="1"/>
          <p:nvPr/>
        </p:nvSpPr>
        <p:spPr>
          <a:xfrm>
            <a:off x="2495179" y="1482202"/>
            <a:ext cx="32091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b) Calculate the bearing of X from Y, giving your answer to the nearest degree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BBBC75-6185-4043-B024-6EAE3B88D75C}"/>
                  </a:ext>
                </a:extLst>
              </p:cNvPr>
              <p:cNvSpPr txBox="1"/>
              <p:nvPr/>
            </p:nvSpPr>
            <p:spPr>
              <a:xfrm>
                <a:off x="2530138" y="3677252"/>
                <a:ext cx="9624392" cy="3277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We need to find the angle ZYX to determine the bearing of X from Y. In triangle ZYX, using the sine rule,</a:t>
                </a:r>
              </a:p>
              <a:p>
                <a:endParaRPr lang="en-US" sz="2400" dirty="0">
                  <a:solidFill>
                    <a:srgbClr val="FF0000"/>
                  </a:solidFill>
                  <a:latin typeface="Camb Maths"/>
                </a:endParaRPr>
              </a:p>
              <a:p>
                <a:endParaRPr lang="en-US" sz="2400" dirty="0">
                  <a:solidFill>
                    <a:srgbClr val="FF0000"/>
                  </a:solidFill>
                  <a:latin typeface="Camb Maths"/>
                </a:endParaRPr>
              </a:p>
              <a:p>
                <a:pPr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So  sin ZYX  ≈ 0.4748 giving angle ZYX  ≈  28.34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= 28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to the      nearest degree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Hence the bearing of X from Y =	360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− ( 60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+ 28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) = 272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3BBBC75-6185-4043-B024-6EAE3B88D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138" y="3677252"/>
                <a:ext cx="9624392" cy="3277820"/>
              </a:xfrm>
              <a:prstGeom prst="rect">
                <a:avLst/>
              </a:prstGeom>
              <a:blipFill rotWithShape="1">
                <a:blip r:embed="rId4"/>
                <a:stretch>
                  <a:fillRect l="-950" t="-13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782114-C52E-4FB1-B416-26FDA74E592D}"/>
                  </a:ext>
                </a:extLst>
              </p:cNvPr>
              <p:cNvSpPr txBox="1"/>
              <p:nvPr/>
            </p:nvSpPr>
            <p:spPr>
              <a:xfrm>
                <a:off x="5303539" y="4488301"/>
                <a:ext cx="372810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ZYX</m:t>
                              </m:r>
                            </m:e>
                          </m:func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110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99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782114-C52E-4FB1-B416-26FDA74E5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539" y="4488301"/>
                <a:ext cx="3728105" cy="786177"/>
              </a:xfrm>
              <a:prstGeom prst="rect">
                <a:avLst/>
              </a:prstGeom>
              <a:blipFill>
                <a:blip r:embed="rId5"/>
                <a:stretch>
                  <a:fillRect t="-1587"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8A712E42-8601-3A47-9E1F-DACCCC30C5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6712" y="744942"/>
            <a:ext cx="6058874" cy="29323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9114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459058" y="778431"/>
            <a:ext cx="2808313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80652" y="0"/>
            <a:ext cx="100113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Sine and Cosine Rules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D9586D-CF7F-43AE-AA86-1B59447CAA9E}"/>
              </a:ext>
            </a:extLst>
          </p:cNvPr>
          <p:cNvSpPr txBox="1"/>
          <p:nvPr/>
        </p:nvSpPr>
        <p:spPr>
          <a:xfrm>
            <a:off x="2482270" y="258279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BBBC75-6185-4043-B024-6EAE3B88D75C}"/>
                  </a:ext>
                </a:extLst>
              </p:cNvPr>
              <p:cNvSpPr txBox="1"/>
              <p:nvPr/>
            </p:nvSpPr>
            <p:spPr>
              <a:xfrm>
                <a:off x="2507705" y="3517236"/>
                <a:ext cx="5684255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2400" b="0" i="0" smtClean="0">
                            <a:solidFill>
                              <a:srgbClr val="FF0000"/>
                            </a:solidFill>
                            <a:latin typeface="Camb Maths"/>
                          </a:rPr>
                          <m:t>16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2400" b="0" i="0" smtClean="0">
                            <a:solidFill>
                              <a:srgbClr val="FF0000"/>
                            </a:solidFill>
                            <a:latin typeface="Camb Maths"/>
                          </a:rPr>
                          <m:t>13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− 2 ×16 ×13 × cos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3BBBC75-6185-4043-B024-6EAE3B88D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705" y="3517236"/>
                <a:ext cx="5684255" cy="470000"/>
              </a:xfrm>
              <a:prstGeom prst="rect">
                <a:avLst/>
              </a:prstGeom>
              <a:blipFill rotWithShape="1">
                <a:blip r:embed="rId4"/>
                <a:stretch>
                  <a:fillRect t="-6494" b="-36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C1C2B58C-B681-4481-B291-6779EE2B4E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608" y="820326"/>
            <a:ext cx="3645999" cy="38175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4C9FBF-F977-4CCA-B6D7-5A54A1A6FAA0}"/>
              </a:ext>
            </a:extLst>
          </p:cNvPr>
          <p:cNvSpPr txBox="1"/>
          <p:nvPr/>
        </p:nvSpPr>
        <p:spPr>
          <a:xfrm>
            <a:off x="2440151" y="1328854"/>
            <a:ext cx="4261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Find the shaded angle in the </a:t>
            </a:r>
          </a:p>
          <a:p>
            <a:r>
              <a:rPr lang="en-US" sz="2400" dirty="0"/>
              <a:t>triangle shown, giving your answer to one decimal place.</a:t>
            </a:r>
            <a:endParaRPr lang="en-GB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725AA9-771F-4541-BDA0-206200776C45}"/>
              </a:ext>
            </a:extLst>
          </p:cNvPr>
          <p:cNvSpPr txBox="1"/>
          <p:nvPr/>
        </p:nvSpPr>
        <p:spPr>
          <a:xfrm>
            <a:off x="2494345" y="3012220"/>
            <a:ext cx="3586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Camb Maths"/>
              </a:rPr>
              <a:t>Using the cosine rule,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EBB634-3307-46DA-B42E-0B3D43249FD9}"/>
              </a:ext>
            </a:extLst>
          </p:cNvPr>
          <p:cNvSpPr txBox="1"/>
          <p:nvPr/>
        </p:nvSpPr>
        <p:spPr>
          <a:xfrm>
            <a:off x="2440151" y="3981592"/>
            <a:ext cx="2306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Camb Maths"/>
              </a:rPr>
              <a:t>Rearranging: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583991-6CFC-4218-9F8F-F9F37BD3C3C4}"/>
                  </a:ext>
                </a:extLst>
              </p:cNvPr>
              <p:cNvSpPr txBox="1"/>
              <p:nvPr/>
            </p:nvSpPr>
            <p:spPr>
              <a:xfrm>
                <a:off x="2440151" y="4449842"/>
                <a:ext cx="655272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2 ×16 ×13 × cos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Camb Maths"/>
                          </a:rPr>
                          <m:t>16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Camb Maths"/>
                          </a:rPr>
                          <m:t>13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400" dirty="0">
                  <a:latin typeface="Camb Math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2583991-6CFC-4218-9F8F-F9F37BD3C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151" y="4449842"/>
                <a:ext cx="6552728" cy="470000"/>
              </a:xfrm>
              <a:prstGeom prst="rect">
                <a:avLst/>
              </a:prstGeom>
              <a:blipFill rotWithShape="1">
                <a:blip r:embed="rId6"/>
                <a:stretch>
                  <a:fillRect l="-372" t="-6494" b="-36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5751B7B0-4431-4578-B9BF-19B7DD0A8C1C}"/>
              </a:ext>
            </a:extLst>
          </p:cNvPr>
          <p:cNvSpPr txBox="1"/>
          <p:nvPr/>
        </p:nvSpPr>
        <p:spPr>
          <a:xfrm>
            <a:off x="3631620" y="4926212"/>
            <a:ext cx="3181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Camb Maths"/>
              </a:rPr>
              <a:t>416</a:t>
            </a:r>
            <a:r>
              <a:rPr lang="en-US" sz="2400" dirty="0">
                <a:solidFill>
                  <a:srgbClr val="FF0000"/>
                </a:solidFill>
                <a:latin typeface="Camb Maths"/>
              </a:rPr>
              <a:t> × cos </a:t>
            </a:r>
            <a:r>
              <a:rPr lang="en-US" sz="2400" i="1" dirty="0">
                <a:solidFill>
                  <a:srgbClr val="FF0000"/>
                </a:solidFill>
                <a:latin typeface="Times" pitchFamily="2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FF0000"/>
                </a:solidFill>
                <a:latin typeface="Camb Maths"/>
              </a:rPr>
              <a:t> = −200</a:t>
            </a:r>
            <a:endParaRPr lang="en-GB" sz="2400" dirty="0">
              <a:latin typeface="Camb Math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549DF07-80C6-4B25-BEE7-9F0F7C28F676}"/>
                  </a:ext>
                </a:extLst>
              </p:cNvPr>
              <p:cNvSpPr txBox="1"/>
              <p:nvPr/>
            </p:nvSpPr>
            <p:spPr>
              <a:xfrm>
                <a:off x="2459058" y="5380969"/>
                <a:ext cx="2988870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So  cos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52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549DF07-80C6-4B25-BEE7-9F0F7C28F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058" y="5380969"/>
                <a:ext cx="2988870" cy="622222"/>
              </a:xfrm>
              <a:prstGeom prst="rect">
                <a:avLst/>
              </a:prstGeom>
              <a:blipFill rotWithShape="1">
                <a:blip r:embed="rId7"/>
                <a:stretch>
                  <a:fillRect l="-3055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3FB2DA4-8E0A-4473-A9A8-EE7799AD3121}"/>
                  </a:ext>
                </a:extLst>
              </p:cNvPr>
              <p:cNvSpPr txBox="1"/>
              <p:nvPr/>
            </p:nvSpPr>
            <p:spPr>
              <a:xfrm>
                <a:off x="3037725" y="6165304"/>
                <a:ext cx="7594779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i="1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e>
                      <m:sup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) = 118.7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(to 1decimal place)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3FB2DA4-8E0A-4473-A9A8-EE7799AD3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725" y="6165304"/>
                <a:ext cx="7594779" cy="622222"/>
              </a:xfrm>
              <a:prstGeom prst="rect">
                <a:avLst/>
              </a:prstGeom>
              <a:blipFill rotWithShape="1">
                <a:blip r:embed="rId8"/>
                <a:stretch>
                  <a:fillRect l="-321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D2080925-8048-481D-AA06-1AD184696A1A}"/>
              </a:ext>
            </a:extLst>
          </p:cNvPr>
          <p:cNvSpPr txBox="1"/>
          <p:nvPr/>
        </p:nvSpPr>
        <p:spPr>
          <a:xfrm>
            <a:off x="4943872" y="5484780"/>
            <a:ext cx="7100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Camb Maths"/>
              </a:rPr>
              <a:t>and using the SHIFT and COS buttons on a calculator: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857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Section </a:t>
            </a:r>
            <a:r>
              <a:rPr lang="en-GB" altLang="en-US" sz="2800" b="1" dirty="0" smtClean="0"/>
              <a:t>I2.2: </a:t>
            </a:r>
            <a:r>
              <a:rPr lang="en-GB" altLang="en-US" sz="2800" b="1" dirty="0"/>
              <a:t>Fitness Check</a:t>
            </a:r>
            <a:endParaRPr lang="en-US" altLang="en-US" sz="2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D9BC55-E37D-4312-BA37-4C13D0E9E881}"/>
              </a:ext>
            </a:extLst>
          </p:cNvPr>
          <p:cNvSpPr/>
          <p:nvPr/>
        </p:nvSpPr>
        <p:spPr>
          <a:xfrm>
            <a:off x="3143672" y="665280"/>
            <a:ext cx="6825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</a:t>
            </a:r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CAEE4E-BA59-4359-AF2E-9C1C97EBD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143" y="1402938"/>
            <a:ext cx="3615251" cy="1899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766C062-2F3E-4995-94F7-74D7E4B0544A}"/>
                  </a:ext>
                </a:extLst>
              </p:cNvPr>
              <p:cNvSpPr/>
              <p:nvPr/>
            </p:nvSpPr>
            <p:spPr>
              <a:xfrm>
                <a:off x="2567608" y="1653249"/>
                <a:ext cx="577914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1. a) Find the unknown angle marked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dirty="0"/>
                  <a:t>.</a:t>
                </a:r>
                <a:endParaRPr lang="en-GB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8766C062-2F3E-4995-94F7-74D7E4B054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1653249"/>
                <a:ext cx="577914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582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33AF976-7956-4E48-8C11-C9476A5B0914}"/>
              </a:ext>
            </a:extLst>
          </p:cNvPr>
          <p:cNvSpPr txBox="1"/>
          <p:nvPr/>
        </p:nvSpPr>
        <p:spPr>
          <a:xfrm>
            <a:off x="2836088" y="2188009"/>
            <a:ext cx="140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 Answer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BBD48A-043D-4A69-929B-D26C3FF2BB2F}"/>
              </a:ext>
            </a:extLst>
          </p:cNvPr>
          <p:cNvSpPr/>
          <p:nvPr/>
        </p:nvSpPr>
        <p:spPr>
          <a:xfrm>
            <a:off x="2927648" y="4039047"/>
            <a:ext cx="5242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b) Find the unknown side marked </a:t>
            </a:r>
            <a:r>
              <a:rPr lang="en-US" sz="2400" i="1" dirty="0">
                <a:latin typeface="Times" pitchFamily="2" charset="0"/>
              </a:rPr>
              <a:t>a.</a:t>
            </a:r>
            <a:r>
              <a:rPr lang="en-US" sz="2400" dirty="0"/>
              <a:t> </a:t>
            </a:r>
            <a:endParaRPr lang="en-GB" sz="2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30FFB7-EE82-47F2-8540-725ABA150CAA}"/>
              </a:ext>
            </a:extLst>
          </p:cNvPr>
          <p:cNvSpPr/>
          <p:nvPr/>
        </p:nvSpPr>
        <p:spPr>
          <a:xfrm>
            <a:off x="2836088" y="4653558"/>
            <a:ext cx="13706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 Answer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CEF13FC-9E86-4D99-81B0-77355F2E8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2379" y="3912772"/>
            <a:ext cx="2772777" cy="22596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6C3B9F7-A133-4736-923C-1013E16777EF}"/>
                  </a:ext>
                </a:extLst>
              </p:cNvPr>
              <p:cNvSpPr/>
              <p:nvPr/>
            </p:nvSpPr>
            <p:spPr>
              <a:xfrm>
                <a:off x="2836088" y="2641217"/>
                <a:ext cx="1854290" cy="676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𝛳</m:t>
                              </m:r>
                            </m:e>
                          </m:func>
                        </m:num>
                        <m:den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8.1</m:t>
                          </m:r>
                        </m:den>
                      </m:f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85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10.3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6C3B9F7-A133-4736-923C-1013E16777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6088" y="2641217"/>
                <a:ext cx="1854290" cy="6768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678886A-DD04-403E-B31F-E92BFBB041EA}"/>
                  </a:ext>
                </a:extLst>
              </p:cNvPr>
              <p:cNvSpPr txBox="1"/>
              <p:nvPr/>
            </p:nvSpPr>
            <p:spPr>
              <a:xfrm>
                <a:off x="4616422" y="2722056"/>
                <a:ext cx="37838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 smtClean="0">
                        <a:solidFill>
                          <a:srgbClr val="FF0000"/>
                        </a:solidFill>
                        <a:cs typeface="Times New Roman" panose="02020603050405020304" pitchFamily="18" charset="0"/>
                      </a:rPr>
                      <m:t>giving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l-G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 51.6 °(1 </a:t>
                </a:r>
                <a:r>
                  <a:rPr lang="en-GB" sz="2400" dirty="0" err="1">
                    <a:solidFill>
                      <a:srgbClr val="FF0000"/>
                    </a:solidFill>
                    <a:latin typeface="Camb Maths"/>
                  </a:rPr>
                  <a:t>d.p.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)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678886A-DD04-403E-B31F-E92BFBB04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422" y="2722056"/>
                <a:ext cx="378383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288" t="-14667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A5DF56A5-BBAB-47AB-88D5-101B079C9A05}"/>
                  </a:ext>
                </a:extLst>
              </p:cNvPr>
              <p:cNvSpPr/>
              <p:nvPr/>
            </p:nvSpPr>
            <p:spPr>
              <a:xfrm>
                <a:off x="2836088" y="5194689"/>
                <a:ext cx="2067489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e>
                          </m:func>
                        </m:num>
                        <m:den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70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5DF56A5-BBAB-47AB-88D5-101B079C9A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6088" y="5194689"/>
                <a:ext cx="2067489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>
            <a:extLst>
              <a:ext uri="{FF2B5EF4-FFF2-40B4-BE49-F238E27FC236}">
                <a16:creationId xmlns:a16="http://schemas.microsoft.com/office/drawing/2014/main" id="{6C9436E5-963C-4D34-AB3D-C20528E30FAB}"/>
              </a:ext>
            </a:extLst>
          </p:cNvPr>
          <p:cNvSpPr/>
          <p:nvPr/>
        </p:nvSpPr>
        <p:spPr>
          <a:xfrm>
            <a:off x="4921157" y="5282329"/>
            <a:ext cx="35974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giving</a:t>
            </a:r>
            <a:r>
              <a:rPr lang="en-US" sz="2400" i="1" dirty="0">
                <a:solidFill>
                  <a:srgbClr val="FF0000"/>
                </a:solidFill>
                <a:latin typeface="Camb Maths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US" sz="2400" dirty="0">
                <a:solidFill>
                  <a:srgbClr val="FF0000"/>
                </a:solidFill>
                <a:latin typeface="Camb Maths"/>
              </a:rPr>
              <a:t> = 5.43 9  (2 </a:t>
            </a:r>
            <a:r>
              <a:rPr lang="en-US" sz="2400" dirty="0" err="1">
                <a:solidFill>
                  <a:srgbClr val="FF0000"/>
                </a:solidFill>
                <a:latin typeface="Camb Maths"/>
              </a:rPr>
              <a:t>d.p.</a:t>
            </a:r>
            <a:r>
              <a:rPr lang="en-US" sz="2400" dirty="0">
                <a:solidFill>
                  <a:srgbClr val="FF0000"/>
                </a:solidFill>
                <a:latin typeface="Camb Maths"/>
              </a:rPr>
              <a:t>)</a:t>
            </a:r>
            <a:endParaRPr lang="en-GB" sz="2400" dirty="0">
              <a:latin typeface="Camb Math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5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4" grpId="0"/>
      <p:bldP spid="31" grpId="0"/>
      <p:bldP spid="32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Section </a:t>
            </a:r>
            <a:r>
              <a:rPr lang="en-GB" altLang="en-US" sz="2800" b="1" dirty="0" smtClean="0"/>
              <a:t>I2.2: </a:t>
            </a:r>
            <a:r>
              <a:rPr lang="en-GB" altLang="en-US" sz="2800" b="1" dirty="0"/>
              <a:t>Fitness Check</a:t>
            </a:r>
            <a:endParaRPr lang="en-US" altLang="en-US" sz="2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D9BC55-E37D-4312-BA37-4C13D0E9E881}"/>
              </a:ext>
            </a:extLst>
          </p:cNvPr>
          <p:cNvSpPr/>
          <p:nvPr/>
        </p:nvSpPr>
        <p:spPr>
          <a:xfrm>
            <a:off x="3143672" y="665280"/>
            <a:ext cx="6825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</a:t>
            </a:r>
            <a:endParaRPr lang="en-GB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FDF170-05A9-4419-91F8-03B462C55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264" y="1401851"/>
            <a:ext cx="2593288" cy="23112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243627-8B17-4CD2-A2EA-DAEAA8EBD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7282" y="4056464"/>
            <a:ext cx="3014718" cy="20882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110C30-72D6-4A2E-BE7C-3C54B25E7540}"/>
              </a:ext>
            </a:extLst>
          </p:cNvPr>
          <p:cNvSpPr/>
          <p:nvPr/>
        </p:nvSpPr>
        <p:spPr>
          <a:xfrm>
            <a:off x="2204051" y="3904394"/>
            <a:ext cx="70842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4.  To calculate the height of a church tower, a 	surveyor measures the angle of elevation of 	the top of the tower from two points 50 m apart.  </a:t>
            </a:r>
            <a:endParaRPr lang="en-GB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96A40E-EEF8-4DE8-89BA-F6299785C0D4}"/>
              </a:ext>
            </a:extLst>
          </p:cNvPr>
          <p:cNvSpPr/>
          <p:nvPr/>
        </p:nvSpPr>
        <p:spPr>
          <a:xfrm>
            <a:off x="2590707" y="5100580"/>
            <a:ext cx="4983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a)	Calculate the distance BC.</a:t>
            </a:r>
          </a:p>
          <a:p>
            <a:r>
              <a:rPr lang="en-US" sz="2400" dirty="0"/>
              <a:t>b)	Hence calculate the height CD.</a:t>
            </a:r>
            <a:endParaRPr lang="en-GB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3F791C-2868-477F-8DE5-1F82C03B92CD}"/>
              </a:ext>
            </a:extLst>
          </p:cNvPr>
          <p:cNvSpPr/>
          <p:nvPr/>
        </p:nvSpPr>
        <p:spPr>
          <a:xfrm>
            <a:off x="3035199" y="6100854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ADDED1-3EDC-417B-A02A-07A4A3D8BA94}"/>
              </a:ext>
            </a:extLst>
          </p:cNvPr>
          <p:cNvSpPr/>
          <p:nvPr/>
        </p:nvSpPr>
        <p:spPr>
          <a:xfrm>
            <a:off x="3035199" y="1878224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2C4DC9-89F4-44AB-85B4-CADC01045DAB}"/>
              </a:ext>
            </a:extLst>
          </p:cNvPr>
          <p:cNvSpPr/>
          <p:nvPr/>
        </p:nvSpPr>
        <p:spPr>
          <a:xfrm>
            <a:off x="2252120" y="1372485"/>
            <a:ext cx="56108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3.  Find  the unknown angles and sides.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9F806B-42E8-4D34-A6A9-3B614984391D}"/>
                  </a:ext>
                </a:extLst>
              </p:cNvPr>
              <p:cNvSpPr/>
              <p:nvPr/>
            </p:nvSpPr>
            <p:spPr>
              <a:xfrm>
                <a:off x="3502315" y="2437402"/>
                <a:ext cx="5673535" cy="1354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= </a:t>
                </a:r>
                <a:r>
                  <a:rPr lang="en-US" sz="2400" dirty="0">
                    <a:solidFill>
                      <a:srgbClr val="FF0000"/>
                    </a:solidFill>
                    <a:latin typeface="Camb Maths"/>
                    <a:cs typeface="Times New Roman" panose="02020603050405020304" pitchFamily="18" charset="0"/>
                  </a:rPr>
                  <a:t>3.278 cm,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C = 67.6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(1 </a:t>
                </a:r>
                <a:r>
                  <a:rPr lang="en-GB" sz="2400" dirty="0" err="1">
                    <a:solidFill>
                      <a:srgbClr val="FF0000"/>
                    </a:solidFill>
                    <a:latin typeface="Camb Maths"/>
                  </a:rPr>
                  <a:t>d.p.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),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B = 52.4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(1 </a:t>
                </a:r>
                <a:r>
                  <a:rPr lang="en-GB" sz="2400" dirty="0" err="1">
                    <a:solidFill>
                      <a:srgbClr val="FF0000"/>
                    </a:solidFill>
                    <a:latin typeface="Camb Maths"/>
                  </a:rPr>
                  <a:t>d.p.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)</a:t>
                </a:r>
                <a:endParaRPr lang="en-US" sz="2400" dirty="0">
                  <a:solidFill>
                    <a:srgbClr val="FF0000"/>
                  </a:solidFill>
                  <a:latin typeface="Camb Maths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B9F806B-42E8-4D34-A6A9-3B61498439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315" y="2437402"/>
                <a:ext cx="5673535" cy="1354217"/>
              </a:xfrm>
              <a:prstGeom prst="rect">
                <a:avLst/>
              </a:prstGeom>
              <a:blipFill rotWithShape="1">
                <a:blip r:embed="rId4"/>
                <a:stretch>
                  <a:fillRect l="-1720" t="-3604" b="-9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E6F4B024-B873-45D3-B9A5-14000CE5E57A}"/>
              </a:ext>
            </a:extLst>
          </p:cNvPr>
          <p:cNvSpPr txBox="1"/>
          <p:nvPr/>
        </p:nvSpPr>
        <p:spPr>
          <a:xfrm>
            <a:off x="4439816" y="608508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  24.12 m     b) 32.98 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88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I2.2: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http://szalonta.hu/ske/text/I2/skei2s2.html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I2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I2.2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41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Application: Area of any Triangle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A937498-FDA6-4199-9297-4124EA2B17CC}"/>
                  </a:ext>
                </a:extLst>
              </p:cNvPr>
              <p:cNvSpPr/>
              <p:nvPr/>
            </p:nvSpPr>
            <p:spPr>
              <a:xfrm>
                <a:off x="2673534" y="790235"/>
                <a:ext cx="900100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An important application of trigonometry is </a:t>
                </a:r>
              </a:p>
              <a:p>
                <a:r>
                  <a:rPr lang="en-US" sz="2400" dirty="0"/>
                  <a:t>that of finding the area of a triangle with </a:t>
                </a:r>
              </a:p>
              <a:p>
                <a:r>
                  <a:rPr lang="en-US" sz="2400" dirty="0"/>
                  <a:t>side lengths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dirty="0"/>
                  <a:t> and </a:t>
                </a:r>
                <a:r>
                  <a:rPr lang="en-US" sz="2400" i="1" dirty="0">
                    <a:latin typeface="Times" pitchFamily="2" charset="0"/>
                  </a:rPr>
                  <a:t>b </a:t>
                </a:r>
                <a:r>
                  <a:rPr lang="en-US" sz="2400" dirty="0"/>
                  <a:t>and included angle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sz="2400" b="0" i="1" smtClean="0">
                        <a:latin typeface="Cambria Math"/>
                      </a:rPr>
                      <m:t>.</m:t>
                    </m:r>
                  </m:oMath>
                </a14:m>
                <a:endParaRPr lang="en-GB" sz="2400" i="1" dirty="0">
                  <a:latin typeface="Times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2400" i="1" dirty="0">
                    <a:latin typeface="Times" pitchFamily="2" charset="0"/>
                  </a:rPr>
                  <a:t> </a:t>
                </a:r>
                <a:endParaRPr lang="en-GB" sz="2400" i="1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A937498-FDA6-4199-9297-4124EA2B17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534" y="790235"/>
                <a:ext cx="9001000" cy="1569660"/>
              </a:xfrm>
              <a:prstGeom prst="rect">
                <a:avLst/>
              </a:prstGeom>
              <a:blipFill rotWithShape="1">
                <a:blip r:embed="rId3"/>
                <a:stretch>
                  <a:fillRect l="-1084" t="-27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9E3C3C52-61D3-4AB2-AF2B-8EE361462D45}"/>
              </a:ext>
            </a:extLst>
          </p:cNvPr>
          <p:cNvSpPr/>
          <p:nvPr/>
        </p:nvSpPr>
        <p:spPr>
          <a:xfrm>
            <a:off x="2671064" y="2185181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This area, A,  is given by</a:t>
            </a:r>
            <a:endParaRPr lang="en-GB" sz="2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1D6080-C70E-7547-A2A2-31120EC55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114" y="765014"/>
            <a:ext cx="2667000" cy="1651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30AAD03-EDCD-3443-91AB-14A990BA5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0449" y="2996952"/>
            <a:ext cx="2603500" cy="24257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2A419A4-F584-C847-922E-EF1ABEB7C6F6}"/>
              </a:ext>
            </a:extLst>
          </p:cNvPr>
          <p:cNvSpPr txBox="1"/>
          <p:nvPr/>
        </p:nvSpPr>
        <p:spPr>
          <a:xfrm>
            <a:off x="5263949" y="2996952"/>
            <a:ext cx="6928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can prove this result by constructing the perpendicular line from point B to the line AC.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2A67CF2-95EA-E64F-BEB0-2FB4AD688693}"/>
                  </a:ext>
                </a:extLst>
              </p:cNvPr>
              <p:cNvSpPr txBox="1"/>
              <p:nvPr/>
            </p:nvSpPr>
            <p:spPr>
              <a:xfrm>
                <a:off x="5445842" y="3911465"/>
                <a:ext cx="6315270" cy="1530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base</m:t>
                    </m:r>
                    <m:r>
                      <a:rPr lang="en-GB" sz="2400" b="0" i="0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perpendicular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height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b="0" dirty="0">
                  <a:ea typeface="Cambria Math" panose="02040503050406030204" pitchFamily="18" charset="0"/>
                </a:endParaRPr>
              </a:p>
              <a:p>
                <a:r>
                  <a:rPr lang="en-US" sz="2400" dirty="0"/>
                  <a:t>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</m:oMath>
                </a14:m>
                <a:endParaRPr lang="en-GB" sz="2400" b="0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cs typeface="Arial" panose="020B0604020202020204" pitchFamily="34" charset="0"/>
                  </a:rPr>
                  <a:t>where</a:t>
                </a:r>
                <a:r>
                  <a:rPr lang="en-US" sz="2400" i="1" dirty="0">
                    <a:latin typeface="Times" pitchFamily="2" charset="0"/>
                  </a:rPr>
                  <a:t> p = a </a:t>
                </a:r>
                <a:r>
                  <a:rPr lang="en-US" sz="2400" dirty="0">
                    <a:latin typeface="Times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endParaRPr lang="en-GB" sz="2400" i="1" dirty="0">
                  <a:solidFill>
                    <a:schemeClr val="tx1"/>
                  </a:solidFill>
                  <a:latin typeface="Times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2A67CF2-95EA-E64F-BEB0-2FB4AD688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5842" y="3911465"/>
                <a:ext cx="6315270" cy="1530612"/>
              </a:xfrm>
              <a:prstGeom prst="rect">
                <a:avLst/>
              </a:prstGeom>
              <a:blipFill rotWithShape="1">
                <a:blip r:embed="rId6"/>
                <a:stretch>
                  <a:fillRect l="-1448" b="-67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F631383-DC10-4E4D-8FBC-CAEC48052D7A}"/>
                  </a:ext>
                </a:extLst>
              </p:cNvPr>
              <p:cNvSpPr txBox="1"/>
              <p:nvPr/>
            </p:nvSpPr>
            <p:spPr>
              <a:xfrm>
                <a:off x="5493768" y="5607637"/>
                <a:ext cx="6650250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So 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a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latin typeface="Times" pitchFamily="2" charset="0"/>
                      </a:rPr>
                      <m:t>sin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m:rPr>
                        <m:nor/>
                      </m:rPr>
                      <a:rPr lang="en-GB" sz="2400" b="0" i="1" dirty="0" smtClean="0">
                        <a:latin typeface="Times" pitchFamily="2" charset="0"/>
                      </a:rPr>
                      <m:t>= </m:t>
                    </m:r>
                    <m:f>
                      <m:fPr>
                        <m:ctrlPr>
                          <a:rPr lang="en-GB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𝑎𝑏</m:t>
                    </m:r>
                    <m:func>
                      <m:funcPr>
                        <m:ctrlPr>
                          <a:rPr lang="en-GB" sz="2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GB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F631383-DC10-4E4D-8FBC-CAEC48052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768" y="5607637"/>
                <a:ext cx="6650250" cy="613886"/>
              </a:xfrm>
              <a:prstGeom prst="rect">
                <a:avLst/>
              </a:prstGeom>
              <a:blipFill rotWithShape="1">
                <a:blip r:embed="rId7"/>
                <a:stretch>
                  <a:fillRect l="-1375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743" y="2024447"/>
            <a:ext cx="1656581" cy="82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6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721081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This units looks at problems where we are given less information about triangles and moves on to look at finding the lengths </a:t>
            </a:r>
            <a:r>
              <a:rPr lang="en-US" sz="2400" dirty="0" smtClean="0"/>
              <a:t>of sides and size of angles in any triangle (not just right-angled triangles).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altLang="en-US" sz="2400" dirty="0"/>
              <a:t>You have four sections to work through and there are check up audits and fitness tests for each section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568" y="0"/>
            <a:ext cx="99815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Trigonometric Problems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2861B2-D252-4836-BEE1-AFA38E760CDC}"/>
              </a:ext>
            </a:extLst>
          </p:cNvPr>
          <p:cNvSpPr txBox="1"/>
          <p:nvPr/>
        </p:nvSpPr>
        <p:spPr>
          <a:xfrm>
            <a:off x="4403811" y="3453171"/>
            <a:ext cx="56166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Mixed Problems using Trigonometry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Sine </a:t>
            </a:r>
            <a:r>
              <a:rPr lang="en-US" sz="2400" dirty="0"/>
              <a:t>and Cosine </a:t>
            </a:r>
            <a:r>
              <a:rPr lang="en-US" sz="2400" dirty="0" smtClean="0"/>
              <a:t>Rules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Application</a:t>
            </a:r>
            <a:r>
              <a:rPr lang="en-US" sz="2400" dirty="0"/>
              <a:t>: Area of Any Triangle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Heron's Formula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1B005A-8ABC-6347-A210-3BEF7279F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80" y="54964"/>
            <a:ext cx="211100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</a:t>
            </a:r>
            <a:r>
              <a:rPr lang="en-US" altLang="en-US" b="1" dirty="0" smtClean="0">
                <a:solidFill>
                  <a:schemeClr val="bg1"/>
                </a:solidFill>
              </a:rPr>
              <a:t>I </a:t>
            </a:r>
            <a:endParaRPr lang="en-US" altLang="en-US" b="1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I2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837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Application: Area of any Triangle</a:t>
            </a:r>
            <a:endParaRPr lang="en-US" altLang="en-US" sz="28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A6A873-F96C-4FCE-A53B-2FD5BE3A367F}"/>
              </a:ext>
            </a:extLst>
          </p:cNvPr>
          <p:cNvSpPr/>
          <p:nvPr/>
        </p:nvSpPr>
        <p:spPr>
          <a:xfrm>
            <a:off x="2351584" y="1630054"/>
            <a:ext cx="151576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Example</a:t>
            </a:r>
            <a:endParaRPr lang="en-GB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E92CC1-88CA-46AF-A0BB-1E96313BAF74}"/>
              </a:ext>
            </a:extLst>
          </p:cNvPr>
          <p:cNvSpPr/>
          <p:nvPr/>
        </p:nvSpPr>
        <p:spPr>
          <a:xfrm>
            <a:off x="2360654" y="2112552"/>
            <a:ext cx="6358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diagram shows  a circle of radius 64 cm. The length of the chord AB is 100 cm.</a:t>
            </a:r>
            <a:endParaRPr lang="en-GB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A43F99-87CE-41A1-BEFD-FBC7CF98D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296" y="2021843"/>
            <a:ext cx="3230553" cy="2996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567D3BF-631B-4D92-AAB1-E0A255F9D02C}"/>
                  </a:ext>
                </a:extLst>
              </p:cNvPr>
              <p:cNvSpPr/>
              <p:nvPr/>
            </p:nvSpPr>
            <p:spPr>
              <a:xfrm>
                <a:off x="2351584" y="3069467"/>
                <a:ext cx="6367906" cy="907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a)	Find the angle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US" sz="2400" dirty="0"/>
                  <a:t>, to 2 decimal places,</a:t>
                </a:r>
              </a:p>
              <a:p>
                <a:r>
                  <a:rPr lang="en-US" sz="2400" dirty="0"/>
                  <a:t>b)	Find the area of triangle  OAB.</a:t>
                </a:r>
                <a:endParaRPr lang="en-GB" sz="24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567D3BF-631B-4D92-AAB1-E0A255F9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069467"/>
                <a:ext cx="6367906" cy="907941"/>
              </a:xfrm>
              <a:prstGeom prst="rect">
                <a:avLst/>
              </a:prstGeom>
              <a:blipFill rotWithShape="1">
                <a:blip r:embed="rId4"/>
                <a:stretch>
                  <a:fillRect l="-1533" t="-4730" b="-15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E9D084DA-CA0B-41FB-87F9-CE1A47DFBAA9}"/>
              </a:ext>
            </a:extLst>
          </p:cNvPr>
          <p:cNvSpPr txBox="1"/>
          <p:nvPr/>
        </p:nvSpPr>
        <p:spPr>
          <a:xfrm>
            <a:off x="2637472" y="4069219"/>
            <a:ext cx="145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A137B0-41C9-47B5-B8DD-36C973DAD1ED}"/>
                  </a:ext>
                </a:extLst>
              </p:cNvPr>
              <p:cNvSpPr txBox="1"/>
              <p:nvPr/>
            </p:nvSpPr>
            <p:spPr>
              <a:xfrm>
                <a:off x="2637472" y="4660222"/>
                <a:ext cx="2340316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a) sin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l-GR" sz="2400" dirty="0">
                    <a:solidFill>
                      <a:srgbClr val="FF0000"/>
                    </a:solidFill>
                    <a:latin typeface="Camb Maths"/>
                  </a:rPr>
                  <a:t>=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64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8A137B0-41C9-47B5-B8DD-36C973DAD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472" y="4660222"/>
                <a:ext cx="2340316" cy="622222"/>
              </a:xfrm>
              <a:prstGeom prst="rect">
                <a:avLst/>
              </a:prstGeom>
              <a:blipFill rotWithShape="1">
                <a:blip r:embed="rId5"/>
                <a:stretch>
                  <a:fillRect l="-4167" b="-7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54F25FF-D173-440A-A9BB-0D6D70CA5110}"/>
                  </a:ext>
                </a:extLst>
              </p:cNvPr>
              <p:cNvSpPr/>
              <p:nvPr/>
            </p:nvSpPr>
            <p:spPr>
              <a:xfrm>
                <a:off x="4781374" y="4721259"/>
                <a:ext cx="24763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Giving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= 51.38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54F25FF-D173-440A-A9BB-0D6D70CA51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374" y="4721259"/>
                <a:ext cx="247638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686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4D8910-7D00-4821-8858-199ACD9787C6}"/>
                  </a:ext>
                </a:extLst>
              </p:cNvPr>
              <p:cNvSpPr txBox="1"/>
              <p:nvPr/>
            </p:nvSpPr>
            <p:spPr>
              <a:xfrm>
                <a:off x="2637472" y="5537672"/>
                <a:ext cx="7270778" cy="983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b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 </m:t>
                    </m:r>
                    <m:r>
                      <m:rPr>
                        <m:sty m:val="p"/>
                      </m:rPr>
                      <a:rPr lang="en-GB" sz="2400" b="0" i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GB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sin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</a:t>
                </a:r>
                <a:r>
                  <a:rPr lang="en-GB" sz="2400" dirty="0">
                    <a:solidFill>
                      <a:srgbClr val="FF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64 sin</a:t>
                </a:r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102.7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 </m:t>
                    </m:r>
                  </m:oMath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	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1997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endParaRPr lang="en-GB" sz="2400" dirty="0">
                  <a:latin typeface="Camb Maths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34D8910-7D00-4821-8858-199ACD978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472" y="5537672"/>
                <a:ext cx="7270778" cy="983218"/>
              </a:xfrm>
              <a:prstGeom prst="rect">
                <a:avLst/>
              </a:prstGeom>
              <a:blipFill rotWithShape="1">
                <a:blip r:embed="rId7"/>
                <a:stretch>
                  <a:fillRect l="-1342" b="-129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401" y="814424"/>
            <a:ext cx="2078141" cy="103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62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Application: Area of any Triangle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D6C81C7-4967-4E86-BD20-039846833C9A}"/>
                  </a:ext>
                </a:extLst>
              </p:cNvPr>
              <p:cNvSpPr/>
              <p:nvPr/>
            </p:nvSpPr>
            <p:spPr>
              <a:xfrm>
                <a:off x="2421175" y="1023278"/>
                <a:ext cx="6300700" cy="17878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Given that</a:t>
                </a:r>
                <a:r>
                  <a:rPr lang="en-GB" sz="2400" dirty="0"/>
                  <a:t> sin </a:t>
                </a:r>
                <a14:m>
                  <m:oMath xmlns:m="http://schemas.openxmlformats.org/officeDocument/2006/math">
                    <m:r>
                      <a:rPr lang="el-GR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,  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/>
                  <a:t>≤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≤ 90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find</m:t>
                    </m:r>
                  </m:oMath>
                </a14:m>
                <a:r>
                  <a:rPr lang="en-US" sz="2400" dirty="0"/>
                  <a:t>  </a:t>
                </a:r>
              </a:p>
              <a:p>
                <a:r>
                  <a:rPr lang="en-US" sz="2400" dirty="0"/>
                  <a:t>a) the area of triangle </a:t>
                </a:r>
                <a:r>
                  <a:rPr lang="en-US" sz="2400" i="1" dirty="0"/>
                  <a:t>CDE</a:t>
                </a:r>
                <a:r>
                  <a:rPr lang="en-US" sz="2400" dirty="0"/>
                  <a:t> where</a:t>
                </a:r>
              </a:p>
              <a:p>
                <a:r>
                  <a:rPr lang="en-US" sz="2400" dirty="0"/>
                  <a:t> 	</a:t>
                </a:r>
                <a:r>
                  <a:rPr lang="en-US" sz="2400" i="1" dirty="0"/>
                  <a:t>CD</a:t>
                </a:r>
                <a:r>
                  <a:rPr lang="en-US" sz="2400" dirty="0"/>
                  <a:t> = 30 units and </a:t>
                </a:r>
                <a:r>
                  <a:rPr lang="en-US" sz="2400" i="1" dirty="0"/>
                  <a:t>DE</a:t>
                </a:r>
                <a:r>
                  <a:rPr lang="en-US" sz="2400" dirty="0"/>
                  <a:t> = 20 units;</a:t>
                </a:r>
              </a:p>
              <a:p>
                <a:r>
                  <a:rPr lang="en-US" sz="2400" dirty="0"/>
                  <a:t>b) the length </a:t>
                </a:r>
                <a:r>
                  <a:rPr lang="en-US" sz="2400" i="1" dirty="0"/>
                  <a:t>CE.</a:t>
                </a:r>
                <a:endParaRPr lang="en-GB" sz="2400" i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D6C81C7-4967-4E86-BD20-039846833C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175" y="1023278"/>
                <a:ext cx="6300700" cy="1787862"/>
              </a:xfrm>
              <a:prstGeom prst="rect">
                <a:avLst/>
              </a:prstGeom>
              <a:blipFill rotWithShape="1">
                <a:blip r:embed="rId2"/>
                <a:stretch>
                  <a:fillRect l="-1451" b="-7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2C77617-CE23-4706-83F5-24DBDB54805D}"/>
              </a:ext>
            </a:extLst>
          </p:cNvPr>
          <p:cNvSpPr txBox="1"/>
          <p:nvPr/>
        </p:nvSpPr>
        <p:spPr>
          <a:xfrm>
            <a:off x="2446481" y="696567"/>
            <a:ext cx="190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C90301-891C-4DBF-91DD-DDEC3820C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318" y="665552"/>
            <a:ext cx="3333628" cy="25669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446933D-3FA4-42C9-8A94-D7BA89BDF53A}"/>
                  </a:ext>
                </a:extLst>
              </p:cNvPr>
              <p:cNvSpPr/>
              <p:nvPr/>
            </p:nvSpPr>
            <p:spPr>
              <a:xfrm>
                <a:off x="2421175" y="3201913"/>
                <a:ext cx="7553286" cy="6798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)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Area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b</a:t>
                </a:r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sin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</a:t>
                </a:r>
                <a:r>
                  <a:rPr lang="en-GB" sz="2400" dirty="0">
                    <a:solidFill>
                      <a:srgbClr val="FF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30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20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= 150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3  </m:t>
                        </m:r>
                      </m:e>
                    </m:rad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446933D-3FA4-42C9-8A94-D7BA89BDF5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175" y="3201913"/>
                <a:ext cx="7553286" cy="679866"/>
              </a:xfrm>
              <a:prstGeom prst="rect">
                <a:avLst/>
              </a:prstGeom>
              <a:blipFill rotWithShape="1">
                <a:blip r:embed="rId4"/>
                <a:stretch>
                  <a:fillRect b="-80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8470C861-DE16-4E53-8212-919532C4A9B8}"/>
              </a:ext>
            </a:extLst>
          </p:cNvPr>
          <p:cNvSpPr/>
          <p:nvPr/>
        </p:nvSpPr>
        <p:spPr>
          <a:xfrm>
            <a:off x="2437139" y="2798628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0DF501-C0ED-4A45-9B16-411689716457}"/>
                  </a:ext>
                </a:extLst>
              </p:cNvPr>
              <p:cNvSpPr txBox="1"/>
              <p:nvPr/>
            </p:nvSpPr>
            <p:spPr>
              <a:xfrm>
                <a:off x="2421175" y="3843589"/>
                <a:ext cx="81377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b) We first find the angle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: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00DF501-C0ED-4A45-9B16-4116897164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175" y="3843589"/>
                <a:ext cx="8137767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75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78D0CF2-DDF5-4C7D-AC04-06EAB30FA9F4}"/>
                  </a:ext>
                </a:extLst>
              </p:cNvPr>
              <p:cNvSpPr/>
              <p:nvPr/>
            </p:nvSpPr>
            <p:spPr>
              <a:xfrm>
                <a:off x="2000889" y="5369187"/>
                <a:ext cx="68087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𝐶𝐸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2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30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20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60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78D0CF2-DDF5-4C7D-AC04-06EAB30FA9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889" y="5369187"/>
                <a:ext cx="6808787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8DF6F6-B987-4C42-B6D8-26C7F208850C}"/>
                  </a:ext>
                </a:extLst>
              </p:cNvPr>
              <p:cNvSpPr txBox="1"/>
              <p:nvPr/>
            </p:nvSpPr>
            <p:spPr>
              <a:xfrm>
                <a:off x="3021723" y="4235011"/>
                <a:ext cx="2278601" cy="679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sin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B8DF6F6-B987-4C42-B6D8-26C7F20885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723" y="4235011"/>
                <a:ext cx="2278601" cy="679866"/>
              </a:xfrm>
              <a:prstGeom prst="rect">
                <a:avLst/>
              </a:prstGeom>
              <a:blipFill rotWithShape="1">
                <a:blip r:embed="rId7"/>
                <a:stretch>
                  <a:fillRect l="-4290" b="-8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B28786-A81D-4987-8468-78E108E09923}"/>
                  </a:ext>
                </a:extLst>
              </p:cNvPr>
              <p:cNvSpPr txBox="1"/>
              <p:nvPr/>
            </p:nvSpPr>
            <p:spPr>
              <a:xfrm>
                <a:off x="5081986" y="4236189"/>
                <a:ext cx="1961728" cy="679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sin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𝛳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)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FB28786-A81D-4987-8468-78E108E09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1986" y="4236189"/>
                <a:ext cx="1961728" cy="679866"/>
              </a:xfrm>
              <a:prstGeom prst="rect">
                <a:avLst/>
              </a:prstGeom>
              <a:blipFill rotWithShape="1">
                <a:blip r:embed="rId8"/>
                <a:stretch>
                  <a:fillRect l="-4984" b="-8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C71134C-D6CC-479D-AE70-A7008D052D4E}"/>
                  </a:ext>
                </a:extLst>
              </p:cNvPr>
              <p:cNvSpPr txBox="1"/>
              <p:nvPr/>
            </p:nvSpPr>
            <p:spPr>
              <a:xfrm>
                <a:off x="7459607" y="4362955"/>
                <a:ext cx="13424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= 60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2400" dirty="0">
                  <a:latin typeface="Camb Math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C71134C-D6CC-479D-AE70-A7008D052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607" y="4362955"/>
                <a:ext cx="1342497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364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5337E3E-8F5B-43D1-9A63-B0342F813EB1}"/>
                  </a:ext>
                </a:extLst>
              </p:cNvPr>
              <p:cNvSpPr txBox="1"/>
              <p:nvPr/>
            </p:nvSpPr>
            <p:spPr>
              <a:xfrm>
                <a:off x="2000889" y="5847732"/>
                <a:ext cx="60216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𝐶𝐸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900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400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1200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60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5337E3E-8F5B-43D1-9A63-B0342F813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889" y="5847732"/>
                <a:ext cx="6021653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CAE20E-8B59-425B-8E83-A8EB1DB31F58}"/>
                  </a:ext>
                </a:extLst>
              </p:cNvPr>
              <p:cNvSpPr txBox="1"/>
              <p:nvPr/>
            </p:nvSpPr>
            <p:spPr>
              <a:xfrm>
                <a:off x="2000889" y="6346731"/>
                <a:ext cx="25107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𝐶𝐸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= 700  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BCAE20E-8B59-425B-8E83-A8EB1DB31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889" y="6346731"/>
                <a:ext cx="2510751" cy="461665"/>
              </a:xfrm>
              <a:prstGeom prst="rect">
                <a:avLst/>
              </a:prstGeom>
              <a:blipFill rotWithShape="1">
                <a:blip r:embed="rId11"/>
                <a:stretch>
                  <a:fillRect t="-9211" r="-995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B58F22B-F02A-4F0B-953A-A7890F39A944}"/>
                  </a:ext>
                </a:extLst>
              </p:cNvPr>
              <p:cNvSpPr txBox="1"/>
              <p:nvPr/>
            </p:nvSpPr>
            <p:spPr>
              <a:xfrm>
                <a:off x="4608692" y="6306417"/>
                <a:ext cx="1925666" cy="489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𝐶𝐸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√700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B58F22B-F02A-4F0B-953A-A7890F39A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692" y="6306417"/>
                <a:ext cx="1925666" cy="48917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A319DD-7050-4453-8212-E9B91B3EB671}"/>
                  </a:ext>
                </a:extLst>
              </p:cNvPr>
              <p:cNvSpPr txBox="1"/>
              <p:nvPr/>
            </p:nvSpPr>
            <p:spPr>
              <a:xfrm>
                <a:off x="6557367" y="6331634"/>
                <a:ext cx="2930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𝐶𝐸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=26.46 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2 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2A319DD-7050-4453-8212-E9B91B3EB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367" y="6331634"/>
                <a:ext cx="2930350" cy="461665"/>
              </a:xfrm>
              <a:prstGeom prst="rect">
                <a:avLst/>
              </a:prstGeom>
              <a:blipFill rotWithShape="1"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82B6A1F-B2CE-4B40-BC46-34E076D0BEA9}"/>
              </a:ext>
            </a:extLst>
          </p:cNvPr>
          <p:cNvSpPr txBox="1"/>
          <p:nvPr/>
        </p:nvSpPr>
        <p:spPr>
          <a:xfrm>
            <a:off x="3021723" y="4884689"/>
            <a:ext cx="7667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Now we use the cosine rule to find the length </a:t>
            </a:r>
            <a:r>
              <a:rPr lang="en-US" sz="2400" i="1" dirty="0">
                <a:solidFill>
                  <a:srgbClr val="FF0000"/>
                </a:solidFill>
              </a:rPr>
              <a:t>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78C73-D3EF-BD4C-95B3-D150E957C526}"/>
                  </a:ext>
                </a:extLst>
              </p:cNvPr>
              <p:cNvSpPr txBox="1"/>
              <p:nvPr/>
            </p:nvSpPr>
            <p:spPr>
              <a:xfrm>
                <a:off x="4295307" y="4408077"/>
                <a:ext cx="7320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⟹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78C73-D3EF-BD4C-95B3-D150E957C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307" y="4408077"/>
                <a:ext cx="732058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0BDA9B8-A72D-054C-AD80-A182A55EF35C}"/>
                  </a:ext>
                </a:extLst>
              </p:cNvPr>
              <p:cNvSpPr txBox="1"/>
              <p:nvPr/>
            </p:nvSpPr>
            <p:spPr>
              <a:xfrm>
                <a:off x="4205814" y="6352273"/>
                <a:ext cx="7320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⟹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0BDA9B8-A72D-054C-AD80-A182A55EF3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814" y="6352273"/>
                <a:ext cx="732058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979F361-383E-AD4D-A71E-AF3F94B8B1D2}"/>
                  </a:ext>
                </a:extLst>
              </p:cNvPr>
              <p:cNvSpPr txBox="1"/>
              <p:nvPr/>
            </p:nvSpPr>
            <p:spPr>
              <a:xfrm>
                <a:off x="6703884" y="4417037"/>
                <a:ext cx="7320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⟹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979F361-383E-AD4D-A71E-AF3F94B8B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3884" y="4417037"/>
                <a:ext cx="732058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07C562-B5FE-3942-AF77-DF18D348DD4B}"/>
                  </a:ext>
                </a:extLst>
              </p:cNvPr>
              <p:cNvSpPr txBox="1"/>
              <p:nvPr/>
            </p:nvSpPr>
            <p:spPr>
              <a:xfrm>
                <a:off x="6225269" y="6362412"/>
                <a:ext cx="7320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⟹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D07C562-B5FE-3942-AF77-DF18D348D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5269" y="6362412"/>
                <a:ext cx="732058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5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4" grpId="0"/>
      <p:bldP spid="5" grpId="0"/>
      <p:bldP spid="24" grpId="0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Section </a:t>
            </a:r>
            <a:r>
              <a:rPr lang="en-GB" altLang="en-US" sz="2800" b="1" dirty="0" smtClean="0"/>
              <a:t>I2.3: </a:t>
            </a:r>
            <a:r>
              <a:rPr lang="en-GB" altLang="en-US" sz="2800" b="1" dirty="0"/>
              <a:t>Fitness Check</a:t>
            </a:r>
            <a:endParaRPr lang="en-US" altLang="en-US" sz="2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6DF712-B399-4B0A-A8B0-457633C8C526}"/>
              </a:ext>
            </a:extLst>
          </p:cNvPr>
          <p:cNvSpPr/>
          <p:nvPr/>
        </p:nvSpPr>
        <p:spPr>
          <a:xfrm>
            <a:off x="3575720" y="764704"/>
            <a:ext cx="6825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C20499-52AF-4A98-AB20-2E0586B35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965" y="1507262"/>
            <a:ext cx="3442250" cy="21148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818EC2-37BC-4D81-AA01-1DC32721E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10" y="3791007"/>
            <a:ext cx="2563359" cy="26700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C0C931-2F48-4E9B-AF08-E5AF657F0799}"/>
              </a:ext>
            </a:extLst>
          </p:cNvPr>
          <p:cNvSpPr/>
          <p:nvPr/>
        </p:nvSpPr>
        <p:spPr>
          <a:xfrm>
            <a:off x="2493022" y="1774332"/>
            <a:ext cx="59269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1.   Find the area of the shaded region.</a:t>
            </a:r>
          </a:p>
          <a:p>
            <a:r>
              <a:rPr lang="en-US" sz="2400" dirty="0"/>
              <a:t>	 Give your answer to 2 decimal places.</a:t>
            </a:r>
            <a:endParaRPr lang="en-GB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E7DBA6-7A60-4A31-98C7-8E87CC0FB943}"/>
              </a:ext>
            </a:extLst>
          </p:cNvPr>
          <p:cNvSpPr/>
          <p:nvPr/>
        </p:nvSpPr>
        <p:spPr>
          <a:xfrm>
            <a:off x="2493022" y="3909208"/>
            <a:ext cx="58128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2.   Find the area of the shaded region.</a:t>
            </a:r>
          </a:p>
          <a:p>
            <a:r>
              <a:rPr lang="en-US" sz="2400" dirty="0"/>
              <a:t>      Give your answer to 2 decimal places</a:t>
            </a:r>
            <a:endParaRPr lang="en-GB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1EA65B-5DD6-48F9-A758-657DA3311B6E}"/>
              </a:ext>
            </a:extLst>
          </p:cNvPr>
          <p:cNvSpPr/>
          <p:nvPr/>
        </p:nvSpPr>
        <p:spPr>
          <a:xfrm>
            <a:off x="3015308" y="2806102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2C80A3-62D2-4185-A74D-5AC1F22E69DA}"/>
              </a:ext>
            </a:extLst>
          </p:cNvPr>
          <p:cNvSpPr/>
          <p:nvPr/>
        </p:nvSpPr>
        <p:spPr>
          <a:xfrm>
            <a:off x="3015308" y="5088473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AA3E189-517A-40A7-B2BB-C9DD8A38D6A9}"/>
                  </a:ext>
                </a:extLst>
              </p:cNvPr>
              <p:cNvSpPr/>
              <p:nvPr/>
            </p:nvSpPr>
            <p:spPr>
              <a:xfrm>
                <a:off x="4367808" y="2806102"/>
                <a:ext cx="53227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24.13 </m:t>
                        </m:r>
                        <m:r>
                          <m:rPr>
                            <m:sty m:val="p"/>
                          </m:rPr>
                          <a:rPr lang="en-GB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AA3E189-517A-40A7-B2BB-C9DD8A38D6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806102"/>
                <a:ext cx="5322776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94656B4-E512-4AAC-BC95-69EDEAD9CC23}"/>
                  </a:ext>
                </a:extLst>
              </p:cNvPr>
              <p:cNvSpPr/>
              <p:nvPr/>
            </p:nvSpPr>
            <p:spPr>
              <a:xfrm>
                <a:off x="4367808" y="5088473"/>
                <a:ext cx="15984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94.53</m:t>
                        </m:r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94656B4-E512-4AAC-BC95-69EDEAD9CC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5088473"/>
                <a:ext cx="1598451" cy="461665"/>
              </a:xfrm>
              <a:prstGeom prst="rect">
                <a:avLst/>
              </a:prstGeom>
              <a:blipFill>
                <a:blip r:embed="rId5"/>
                <a:stretch>
                  <a:fillRect l="-1600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51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Section </a:t>
            </a:r>
            <a:r>
              <a:rPr lang="en-GB" altLang="en-US" sz="2800" b="1" dirty="0" smtClean="0"/>
              <a:t>I2.3: </a:t>
            </a:r>
            <a:r>
              <a:rPr lang="en-GB" altLang="en-US" sz="2800" b="1" dirty="0"/>
              <a:t>Fitness Check</a:t>
            </a:r>
            <a:endParaRPr lang="en-US" altLang="en-US" sz="2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6DF712-B399-4B0A-A8B0-457633C8C526}"/>
              </a:ext>
            </a:extLst>
          </p:cNvPr>
          <p:cNvSpPr/>
          <p:nvPr/>
        </p:nvSpPr>
        <p:spPr>
          <a:xfrm>
            <a:off x="3575720" y="918433"/>
            <a:ext cx="6825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</a:t>
            </a:r>
            <a:endParaRPr lang="en-GB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1C28B4-6BD0-410C-8C96-3152B35DFF8C}"/>
              </a:ext>
            </a:extLst>
          </p:cNvPr>
          <p:cNvSpPr/>
          <p:nvPr/>
        </p:nvSpPr>
        <p:spPr>
          <a:xfrm>
            <a:off x="3801842" y="4504499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95E7A7A-562B-404E-AA2B-AB6EBB74171A}"/>
                  </a:ext>
                </a:extLst>
              </p:cNvPr>
              <p:cNvSpPr/>
              <p:nvPr/>
            </p:nvSpPr>
            <p:spPr>
              <a:xfrm>
                <a:off x="2423592" y="1844279"/>
                <a:ext cx="443934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3.  In the diagram  </a:t>
                </a:r>
                <a:r>
                  <a:rPr lang="en-US" sz="2400" i="1" dirty="0"/>
                  <a:t>ST</a:t>
                </a:r>
                <a:r>
                  <a:rPr lang="en-US" sz="2400" dirty="0"/>
                  <a:t> = 5 cm,    	</a:t>
                </a:r>
                <a:r>
                  <a:rPr lang="en-US" sz="2400" i="1" dirty="0"/>
                  <a:t>TW</a:t>
                </a:r>
                <a:r>
                  <a:rPr lang="en-US" sz="2400" dirty="0"/>
                  <a:t> = 9 cm and </a:t>
                </a:r>
                <a:r>
                  <a:rPr lang="en-US" sz="2400" i="1" dirty="0"/>
                  <a:t>STW</a:t>
                </a:r>
                <a:r>
                  <a:rPr lang="en-US" sz="2400" dirty="0"/>
                  <a:t> = 52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r>
                  <a:rPr lang="en-US" sz="2400" dirty="0"/>
                  <a:t>	Calculate, giving answers to 	2 decimal places:</a:t>
                </a:r>
                <a:endParaRPr lang="en-GB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95E7A7A-562B-404E-AA2B-AB6EBB741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844279"/>
                <a:ext cx="4439346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2198" t="-2724" r="-4396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AE37314A-AEC0-45BB-90D4-7E341DE82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1618042"/>
            <a:ext cx="5155904" cy="27144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9EF9CC5-6262-41A7-B34E-A7070A7CDD32}"/>
              </a:ext>
            </a:extLst>
          </p:cNvPr>
          <p:cNvSpPr/>
          <p:nvPr/>
        </p:nvSpPr>
        <p:spPr>
          <a:xfrm>
            <a:off x="2532379" y="3424570"/>
            <a:ext cx="460273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    a)	the length of </a:t>
            </a:r>
            <a:r>
              <a:rPr lang="en-US" sz="2400" i="1" dirty="0"/>
              <a:t>SW</a:t>
            </a:r>
            <a:r>
              <a:rPr lang="en-US" sz="2400" dirty="0"/>
              <a:t>;</a:t>
            </a:r>
          </a:p>
          <a:p>
            <a:r>
              <a:rPr lang="en-US" sz="2400" dirty="0"/>
              <a:t>    b)	the area of triangle </a:t>
            </a:r>
            <a:r>
              <a:rPr lang="en-US" sz="2400" i="1" dirty="0"/>
              <a:t>STW.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C2BD0A3-7A90-45C3-8985-687744730BD9}"/>
                  </a:ext>
                </a:extLst>
              </p:cNvPr>
              <p:cNvSpPr/>
              <p:nvPr/>
            </p:nvSpPr>
            <p:spPr>
              <a:xfrm>
                <a:off x="3791744" y="5009125"/>
                <a:ext cx="262057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a)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7.11 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endParaRPr lang="en-GB" sz="2400" dirty="0">
                  <a:latin typeface="Camb Maths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C2BD0A3-7A90-45C3-8985-687744730B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5009125"/>
                <a:ext cx="262057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488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771258D-6290-4A31-86A1-05E63649C0D1}"/>
                  </a:ext>
                </a:extLst>
              </p:cNvPr>
              <p:cNvSpPr/>
              <p:nvPr/>
            </p:nvSpPr>
            <p:spPr>
              <a:xfrm>
                <a:off x="7245817" y="5009125"/>
                <a:ext cx="30920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b) Area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=17.73</m:t>
                    </m:r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GB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771258D-6290-4A31-86A1-05E63649C0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817" y="5009125"/>
                <a:ext cx="30920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156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18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I2.3: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http://szalonta.hu/ske/text/I2/skei2s3.html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I2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I2.3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52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Heron’s Formula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C2F858-30EA-49A5-B4D2-3DB1F494CDBF}"/>
              </a:ext>
            </a:extLst>
          </p:cNvPr>
          <p:cNvSpPr/>
          <p:nvPr/>
        </p:nvSpPr>
        <p:spPr>
          <a:xfrm>
            <a:off x="2593602" y="112474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You have already met the formula for the area of a triangle when the lengths of two sides and the included angle are known:</a:t>
            </a:r>
            <a:endParaRPr lang="en-GB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D4B165-CF10-4B56-A50B-00C2CBAACF45}"/>
              </a:ext>
            </a:extLst>
          </p:cNvPr>
          <p:cNvSpPr/>
          <p:nvPr/>
        </p:nvSpPr>
        <p:spPr>
          <a:xfrm>
            <a:off x="2593602" y="3133934"/>
            <a:ext cx="92630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There is another formula for the area of a triangle when all 3 sides are given. This is credited to Heron (or Hero) of Alexandria; a proof can be found in his book, </a:t>
            </a:r>
            <a:r>
              <a:rPr lang="en-US" sz="2400" dirty="0" err="1"/>
              <a:t>Metrica</a:t>
            </a:r>
            <a:r>
              <a:rPr lang="en-US" sz="2400" dirty="0"/>
              <a:t>, written in about AD 60.</a:t>
            </a:r>
          </a:p>
          <a:p>
            <a:endParaRPr lang="en-US" sz="2400" dirty="0"/>
          </a:p>
          <a:p>
            <a:r>
              <a:rPr lang="en-US" sz="2400" dirty="0"/>
              <a:t>The formula, known as Heron's formula, is given by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53F9C3D-40CA-43B5-A545-490AFDAC52EC}"/>
                  </a:ext>
                </a:extLst>
              </p:cNvPr>
              <p:cNvSpPr/>
              <p:nvPr/>
            </p:nvSpPr>
            <p:spPr>
              <a:xfrm>
                <a:off x="3973303" y="2371322"/>
                <a:ext cx="2471061" cy="6503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400" b="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Area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en-GB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sin </a:t>
                </a:r>
                <a:r>
                  <a:rPr lang="en-GB" sz="2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GB" sz="2400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53F9C3D-40CA-43B5-A545-490AFDAC52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303" y="2371322"/>
                <a:ext cx="2471061" cy="650371"/>
              </a:xfrm>
              <a:prstGeom prst="rect">
                <a:avLst/>
              </a:prstGeom>
              <a:blipFill rotWithShape="1">
                <a:blip r:embed="rId2"/>
                <a:stretch>
                  <a:fillRect l="-3951" r="-1975" b="-84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1C59A1A-57D1-40BD-8B90-5F9958293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985" y="1173435"/>
            <a:ext cx="2750632" cy="16902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72FAC3-1A58-4FDA-ADCB-966CE95C20C7}"/>
                  </a:ext>
                </a:extLst>
              </p:cNvPr>
              <p:cNvSpPr txBox="1"/>
              <p:nvPr/>
            </p:nvSpPr>
            <p:spPr>
              <a:xfrm>
                <a:off x="3942793" y="5193685"/>
                <a:ext cx="4671494" cy="539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Area =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  </m:t>
                    </m:r>
                    <m:rad>
                      <m:radPr>
                        <m:degHide m:val="on"/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72FAC3-1A58-4FDA-ADCB-966CE95C2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793" y="5193685"/>
                <a:ext cx="4671494" cy="539571"/>
              </a:xfrm>
              <a:prstGeom prst="rect">
                <a:avLst/>
              </a:prstGeom>
              <a:blipFill>
                <a:blip r:embed="rId4"/>
                <a:stretch>
                  <a:fillRect l="-1897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2D24C3-93B9-46A0-99D4-EDDF57980479}"/>
                  </a:ext>
                </a:extLst>
              </p:cNvPr>
              <p:cNvSpPr txBox="1"/>
              <p:nvPr/>
            </p:nvSpPr>
            <p:spPr>
              <a:xfrm>
                <a:off x="8672742" y="5152327"/>
                <a:ext cx="2698766" cy="622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Camb Maths"/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400" i="1" dirty="0">
                    <a:latin typeface="Camb Math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400" i="1" dirty="0">
                  <a:latin typeface="Camb Math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C2D24C3-93B9-46A0-99D4-EDDF57980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742" y="5152327"/>
                <a:ext cx="2698766" cy="622286"/>
              </a:xfrm>
              <a:prstGeom prst="rect">
                <a:avLst/>
              </a:prstGeom>
              <a:blipFill rotWithShape="1">
                <a:blip r:embed="rId5"/>
                <a:stretch>
                  <a:fillRect l="-3620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02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Heron’s Formula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754064-E455-48F8-85E8-A19A5A9DE077}"/>
              </a:ext>
            </a:extLst>
          </p:cNvPr>
          <p:cNvSpPr/>
          <p:nvPr/>
        </p:nvSpPr>
        <p:spPr>
          <a:xfrm>
            <a:off x="2567608" y="1368680"/>
            <a:ext cx="3898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For the triangle shown, find</a:t>
            </a:r>
            <a:endParaRPr lang="en-GB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447C78-B6F5-4EE8-BB6D-1BF88DB31B68}"/>
              </a:ext>
            </a:extLst>
          </p:cNvPr>
          <p:cNvSpPr/>
          <p:nvPr/>
        </p:nvSpPr>
        <p:spPr>
          <a:xfrm>
            <a:off x="2543119" y="1799059"/>
            <a:ext cx="388435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a)	the area of the triangle,</a:t>
            </a:r>
          </a:p>
          <a:p>
            <a:r>
              <a:rPr lang="en-US" sz="2400" dirty="0"/>
              <a:t>b)	angle </a:t>
            </a:r>
            <a:r>
              <a:rPr lang="en-US" sz="2400" i="1" dirty="0"/>
              <a:t>θ</a:t>
            </a:r>
            <a:r>
              <a:rPr lang="en-US" sz="2400" dirty="0"/>
              <a:t> .</a:t>
            </a:r>
            <a:endParaRPr lang="en-GB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02728-FA75-4FB9-A4CA-4490C32E7E0E}"/>
              </a:ext>
            </a:extLst>
          </p:cNvPr>
          <p:cNvSpPr/>
          <p:nvPr/>
        </p:nvSpPr>
        <p:spPr>
          <a:xfrm>
            <a:off x="2543119" y="3397148"/>
            <a:ext cx="36856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 Using Heron's formula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9D711C-065B-44BD-A700-8937EB9DE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744" y="843695"/>
            <a:ext cx="3884351" cy="27861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C09941C-88C0-4866-A347-F16949081B3C}"/>
              </a:ext>
            </a:extLst>
          </p:cNvPr>
          <p:cNvSpPr/>
          <p:nvPr/>
        </p:nvSpPr>
        <p:spPr>
          <a:xfrm>
            <a:off x="2567608" y="952747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Example</a:t>
            </a:r>
            <a:endParaRPr lang="en-GB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424D89-95F6-48C2-AAB6-54BBF643A511}"/>
              </a:ext>
            </a:extLst>
          </p:cNvPr>
          <p:cNvSpPr/>
          <p:nvPr/>
        </p:nvSpPr>
        <p:spPr>
          <a:xfrm>
            <a:off x="2577412" y="2900812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B61E9B2-9116-4416-A988-06AE799A6C81}"/>
                  </a:ext>
                </a:extLst>
              </p:cNvPr>
              <p:cNvSpPr/>
              <p:nvPr/>
            </p:nvSpPr>
            <p:spPr>
              <a:xfrm>
                <a:off x="2543119" y="3920022"/>
                <a:ext cx="4429931" cy="539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Area =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B61E9B2-9116-4416-A988-06AE799A6C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119" y="3920022"/>
                <a:ext cx="4429931" cy="539571"/>
              </a:xfrm>
              <a:prstGeom prst="rect">
                <a:avLst/>
              </a:prstGeom>
              <a:blipFill>
                <a:blip r:embed="rId3"/>
                <a:stretch>
                  <a:fillRect l="-2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43B8C74-090C-4492-A9A7-C98CC9DEF9EE}"/>
                  </a:ext>
                </a:extLst>
              </p:cNvPr>
              <p:cNvSpPr/>
              <p:nvPr/>
            </p:nvSpPr>
            <p:spPr>
              <a:xfrm>
                <a:off x="2543119" y="4632302"/>
                <a:ext cx="5296899" cy="539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Hence area </a:t>
                </a:r>
                <a:r>
                  <a:rPr lang="en-GB" sz="24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43B8C74-090C-4492-A9A7-C98CC9DEF9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119" y="4632302"/>
                <a:ext cx="5296899" cy="539571"/>
              </a:xfrm>
              <a:prstGeom prst="rect">
                <a:avLst/>
              </a:prstGeom>
              <a:blipFill>
                <a:blip r:embed="rId4"/>
                <a:stretch>
                  <a:fillRect l="-1675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6DA67F7-ED17-4758-A507-CF3934818D93}"/>
                  </a:ext>
                </a:extLst>
              </p:cNvPr>
              <p:cNvSpPr/>
              <p:nvPr/>
            </p:nvSpPr>
            <p:spPr>
              <a:xfrm>
                <a:off x="6945999" y="3937479"/>
                <a:ext cx="3282502" cy="622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Camb Math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i="1" dirty="0">
                    <a:latin typeface="Camb Maths"/>
                  </a:rPr>
                  <a:t> 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gives</a:t>
                </a: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6DA67F7-ED17-4758-A507-CF3934818D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999" y="3937479"/>
                <a:ext cx="3282502" cy="622286"/>
              </a:xfrm>
              <a:prstGeom prst="rect">
                <a:avLst/>
              </a:prstGeom>
              <a:blipFill rotWithShape="1">
                <a:blip r:embed="rId5"/>
                <a:stretch>
                  <a:fillRect l="-2783" r="-2226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A5A9368-C955-4F04-A020-2D004B086C64}"/>
                  </a:ext>
                </a:extLst>
              </p:cNvPr>
              <p:cNvSpPr/>
              <p:nvPr/>
            </p:nvSpPr>
            <p:spPr>
              <a:xfrm>
                <a:off x="10021200" y="3927898"/>
                <a:ext cx="2037609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Camb Math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Camb Maths"/>
                  </a:rPr>
                  <a:t> =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8</a:t>
                </a: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A5A9368-C955-4F04-A020-2D004B086C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1200" y="3927898"/>
                <a:ext cx="2037609" cy="619913"/>
              </a:xfrm>
              <a:prstGeom prst="rect">
                <a:avLst/>
              </a:prstGeom>
              <a:blipFill rotWithShape="1">
                <a:blip r:embed="rId6"/>
                <a:stretch>
                  <a:fillRect r="-3593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19F2339-37CA-4635-AC59-81A764091D85}"/>
                  </a:ext>
                </a:extLst>
              </p:cNvPr>
              <p:cNvSpPr/>
              <p:nvPr/>
            </p:nvSpPr>
            <p:spPr>
              <a:xfrm>
                <a:off x="7892136" y="4710208"/>
                <a:ext cx="439183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= 9.80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to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 </a:t>
                </a:r>
                <a:endParaRPr lang="en-GB" sz="2400" dirty="0">
                  <a:latin typeface="Camb Maths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19F2339-37CA-4635-AC59-81A764091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2136" y="4710208"/>
                <a:ext cx="4391834" cy="461665"/>
              </a:xfrm>
              <a:prstGeom prst="rect">
                <a:avLst/>
              </a:prstGeom>
              <a:blipFill>
                <a:blip r:embed="rId7"/>
                <a:stretch>
                  <a:fillRect l="-2017" t="-5405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2EE9CDE-4368-4154-A580-55E688DF7518}"/>
                  </a:ext>
                </a:extLst>
              </p:cNvPr>
              <p:cNvSpPr txBox="1"/>
              <p:nvPr/>
            </p:nvSpPr>
            <p:spPr>
              <a:xfrm>
                <a:off x="2519358" y="5383239"/>
                <a:ext cx="50168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b)</a:t>
                </a:r>
                <a:r>
                  <a:rPr lang="en-US" sz="2400" dirty="0">
                    <a:solidFill>
                      <a:srgbClr val="FF0000"/>
                    </a:solidFill>
                  </a:rPr>
                  <a:t> To find angle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</a:rPr>
                  <a:t>, </a:t>
                </a:r>
                <a:r>
                  <a:rPr lang="en-US" sz="2400" dirty="0">
                    <a:solidFill>
                      <a:srgbClr val="FF0000"/>
                    </a:solidFill>
                  </a:rPr>
                  <a:t>we use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2EE9CDE-4368-4154-A580-55E688DF7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358" y="5383239"/>
                <a:ext cx="5016802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82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B06F24C-89C2-4578-8D27-1EF8405F1420}"/>
                  </a:ext>
                </a:extLst>
              </p:cNvPr>
              <p:cNvSpPr/>
              <p:nvPr/>
            </p:nvSpPr>
            <p:spPr>
              <a:xfrm>
                <a:off x="6251025" y="5258425"/>
                <a:ext cx="1985672" cy="6503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sin </a:t>
                </a:r>
                <a14:m>
                  <m:oMath xmlns:m="http://schemas.openxmlformats.org/officeDocument/2006/math">
                    <m:r>
                      <a:rPr lang="el-G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endParaRPr lang="en-GB" sz="2400" i="1" dirty="0">
                  <a:solidFill>
                    <a:srgbClr val="FF0000"/>
                  </a:solidFill>
                  <a:latin typeface="Times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B06F24C-89C2-4578-8D27-1EF8405F14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025" y="5258425"/>
                <a:ext cx="1985672" cy="650371"/>
              </a:xfrm>
              <a:prstGeom prst="rect">
                <a:avLst/>
              </a:prstGeom>
              <a:blipFill rotWithShape="1">
                <a:blip r:embed="rId9"/>
                <a:stretch>
                  <a:fillRect b="-103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0AFA191-D1FC-43D1-B14F-53D0ED4F1E90}"/>
                  </a:ext>
                </a:extLst>
              </p:cNvPr>
              <p:cNvSpPr/>
              <p:nvPr/>
            </p:nvSpPr>
            <p:spPr>
              <a:xfrm>
                <a:off x="2837781" y="5919373"/>
                <a:ext cx="3421129" cy="6503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9.80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4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sin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endParaRPr lang="en-GB" sz="2400" i="1" dirty="0">
                  <a:solidFill>
                    <a:srgbClr val="FF0000"/>
                  </a:solidFill>
                  <a:latin typeface="Times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0AFA191-D1FC-43D1-B14F-53D0ED4F1E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781" y="5919373"/>
                <a:ext cx="3421129" cy="650371"/>
              </a:xfrm>
              <a:prstGeom prst="rect">
                <a:avLst/>
              </a:prstGeom>
              <a:blipFill rotWithShape="1">
                <a:blip r:embed="rId10"/>
                <a:stretch>
                  <a:fillRect l="-357" b="-93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C79E5E4-B931-49A9-80B6-3E95670FB295}"/>
                  </a:ext>
                </a:extLst>
              </p:cNvPr>
              <p:cNvSpPr/>
              <p:nvPr/>
            </p:nvSpPr>
            <p:spPr>
              <a:xfrm>
                <a:off x="6905067" y="6013726"/>
                <a:ext cx="178322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sin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= 0.98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="" xmlns:a16="http://schemas.microsoft.com/office/drawing/2014/main" id="{5C79E5E4-B931-49A9-80B6-3E95670FB2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067" y="6013726"/>
                <a:ext cx="1783221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5479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33FE629-B6A0-4237-9AF1-CD653314C69C}"/>
                  </a:ext>
                </a:extLst>
              </p:cNvPr>
              <p:cNvSpPr/>
              <p:nvPr/>
            </p:nvSpPr>
            <p:spPr>
              <a:xfrm>
                <a:off x="9216032" y="6013726"/>
                <a:ext cx="263451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78.5° to 1 </a:t>
                </a:r>
                <a:r>
                  <a:rPr lang="en-GB" sz="24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d.p.</a:t>
                </a:r>
                <a:endParaRPr lang="en-GB" sz="24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="" xmlns:a16="http://schemas.microsoft.com/office/drawing/2014/main" id="{E33FE629-B6A0-4237-9AF1-CD653314C6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032" y="6013726"/>
                <a:ext cx="2634515" cy="461665"/>
              </a:xfrm>
              <a:prstGeom prst="rect">
                <a:avLst/>
              </a:prstGeom>
              <a:blipFill rotWithShape="1">
                <a:blip r:embed="rId12"/>
                <a:stretch>
                  <a:fillRect t="-12000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88CB7B4-5722-744E-A6CE-D8F2DF7534CA}"/>
                  </a:ext>
                </a:extLst>
              </p:cNvPr>
              <p:cNvSpPr txBox="1"/>
              <p:nvPr/>
            </p:nvSpPr>
            <p:spPr>
              <a:xfrm>
                <a:off x="6251025" y="6044503"/>
                <a:ext cx="6303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88CB7B4-5722-744E-A6CE-D8F2DF753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025" y="6044503"/>
                <a:ext cx="630378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3989EC1-4D4E-6D44-A413-88BBB812A288}"/>
                  </a:ext>
                </a:extLst>
              </p:cNvPr>
              <p:cNvSpPr txBox="1"/>
              <p:nvPr/>
            </p:nvSpPr>
            <p:spPr>
              <a:xfrm>
                <a:off x="8612364" y="6033610"/>
                <a:ext cx="6303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3989EC1-4D4E-6D44-A413-88BBB812A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364" y="6033610"/>
                <a:ext cx="630378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95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I2.4: </a:t>
            </a:r>
            <a:r>
              <a:rPr lang="en-US" altLang="en-US" sz="2800" b="1" dirty="0"/>
              <a:t>Fitness Check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25A3B5-7361-41CC-A19D-C0088257C9F6}"/>
              </a:ext>
            </a:extLst>
          </p:cNvPr>
          <p:cNvSpPr/>
          <p:nvPr/>
        </p:nvSpPr>
        <p:spPr>
          <a:xfrm>
            <a:off x="3575720" y="728223"/>
            <a:ext cx="6825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</a:t>
            </a:r>
            <a:endParaRPr lang="en-GB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CAEB2C-1E84-4AE7-B565-9064A9788984}"/>
              </a:ext>
            </a:extLst>
          </p:cNvPr>
          <p:cNvSpPr/>
          <p:nvPr/>
        </p:nvSpPr>
        <p:spPr>
          <a:xfrm>
            <a:off x="3145434" y="2433523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E47275-00CC-4E9F-B0ED-90BE2F887395}"/>
              </a:ext>
            </a:extLst>
          </p:cNvPr>
          <p:cNvSpPr/>
          <p:nvPr/>
        </p:nvSpPr>
        <p:spPr>
          <a:xfrm>
            <a:off x="3145434" y="5590642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3DE93C-972C-4F3D-8AF2-8240A1A78D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361"/>
          <a:stretch/>
        </p:blipFill>
        <p:spPr>
          <a:xfrm>
            <a:off x="8382825" y="1299143"/>
            <a:ext cx="3012468" cy="26490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33473E-3238-4254-AE0C-DF390A92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530" y="4362544"/>
            <a:ext cx="3034753" cy="20647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522ABBF-9F8A-41AC-B363-4770512619BF}"/>
                  </a:ext>
                </a:extLst>
              </p:cNvPr>
              <p:cNvSpPr/>
              <p:nvPr/>
            </p:nvSpPr>
            <p:spPr>
              <a:xfrm>
                <a:off x="2758848" y="4221088"/>
                <a:ext cx="5461505" cy="1354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2.  Find: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     a)	the area of the triangle opposite,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     b)	the angle shown by </a:t>
                </a:r>
                <a14:m>
                  <m:oMath xmlns:m="http://schemas.openxmlformats.org/officeDocument/2006/math">
                    <m:r>
                      <a:rPr lang="el-GR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𝛳</m:t>
                    </m:r>
                  </m:oMath>
                </a14:m>
                <a:r>
                  <a:rPr lang="en-US" sz="2400" i="1" dirty="0">
                    <a:latin typeface="Times" pitchFamily="2" charset="0"/>
                  </a:rPr>
                  <a:t> </a:t>
                </a:r>
                <a:r>
                  <a:rPr lang="en-US" sz="2400" dirty="0"/>
                  <a:t>.</a:t>
                </a:r>
                <a:endParaRPr lang="en-GB" sz="24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522ABBF-9F8A-41AC-B363-4770512619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848" y="4221088"/>
                <a:ext cx="5461505" cy="1354217"/>
              </a:xfrm>
              <a:prstGeom prst="rect">
                <a:avLst/>
              </a:prstGeom>
              <a:blipFill rotWithShape="1">
                <a:blip r:embed="rId4"/>
                <a:stretch>
                  <a:fillRect l="-1788" t="-3139" r="-1788" b="-8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D0D6D3AD-5B0E-4A40-AC4F-18874EDAB01E}"/>
              </a:ext>
            </a:extLst>
          </p:cNvPr>
          <p:cNvSpPr/>
          <p:nvPr/>
        </p:nvSpPr>
        <p:spPr>
          <a:xfrm>
            <a:off x="2688888" y="1676993"/>
            <a:ext cx="5283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1.  Calculate this area of the triangle. 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37B7F10-C03E-4AA8-9D7C-F6A659E3B571}"/>
                  </a:ext>
                </a:extLst>
              </p:cNvPr>
              <p:cNvSpPr/>
              <p:nvPr/>
            </p:nvSpPr>
            <p:spPr>
              <a:xfrm>
                <a:off x="4943872" y="2423125"/>
                <a:ext cx="2137829" cy="4862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Area</a:t>
                </a:r>
                <a:r>
                  <a:rPr lang="en-GB" sz="2400" i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3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3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3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12</m:t>
                        </m:r>
                        <m:r>
                          <a:rPr lang="en-GB" sz="23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300" i="0">
                            <a:solidFill>
                              <a:srgbClr val="FF0000"/>
                            </a:solidFill>
                            <a:latin typeface="Cambria Math"/>
                          </a:rPr>
                          <m:t>cm</m:t>
                        </m:r>
                      </m:e>
                      <m:sup>
                        <m:r>
                          <a:rPr lang="en-GB" sz="23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37B7F10-C03E-4AA8-9D7C-F6A659E3B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423125"/>
                <a:ext cx="2137829" cy="486287"/>
              </a:xfrm>
              <a:prstGeom prst="rect">
                <a:avLst/>
              </a:prstGeom>
              <a:blipFill rotWithShape="1">
                <a:blip r:embed="rId5"/>
                <a:stretch>
                  <a:fillRect l="-4274" t="-7500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38F7677-FD8E-4075-AF98-ACBC94BF7281}"/>
                  </a:ext>
                </a:extLst>
              </p:cNvPr>
              <p:cNvSpPr/>
              <p:nvPr/>
            </p:nvSpPr>
            <p:spPr>
              <a:xfrm>
                <a:off x="4943872" y="5579372"/>
                <a:ext cx="296446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a) </a:t>
                </a:r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Area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300" dirty="0">
                    <a:solidFill>
                      <a:srgbClr val="FF0000"/>
                    </a:solidFill>
                    <a:latin typeface="+mj-lt"/>
                  </a:rPr>
                  <a:t>27.81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3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3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3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GB" sz="2300" i="0">
                            <a:solidFill>
                              <a:srgbClr val="FF0000"/>
                            </a:solidFill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en-GB" sz="23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300" dirty="0">
                  <a:latin typeface="Camb Maths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38F7677-FD8E-4075-AF98-ACBC94BF72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5579372"/>
                <a:ext cx="296446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086" t="-1184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A1A7C83-4C98-4843-8D19-2E0379FB9C87}"/>
                  </a:ext>
                </a:extLst>
              </p:cNvPr>
              <p:cNvSpPr/>
              <p:nvPr/>
            </p:nvSpPr>
            <p:spPr>
              <a:xfrm>
                <a:off x="4943872" y="6049272"/>
                <a:ext cx="165618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b)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  </m:t>
                    </m:r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𝛳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= 44°</a:t>
                </a:r>
                <a:endParaRPr lang="en-GB" sz="2400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A1A7C83-4C98-4843-8D19-2E0379FB9C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6049272"/>
                <a:ext cx="1656184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676" t="-1184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75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I1.4: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http://szalonta.hu/ske/text/I2/skei2s4.html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I</a:t>
            </a: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I1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I1.4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73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501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Mixed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Problems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using Trigonometry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3741" y="781371"/>
            <a:ext cx="77048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41ED00-A4C5-4624-A3E1-765CA55FC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5355" y="813512"/>
            <a:ext cx="2304256" cy="24993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103DBE-0071-4160-8154-55DFE095FD64}"/>
              </a:ext>
            </a:extLst>
          </p:cNvPr>
          <p:cNvSpPr txBox="1"/>
          <p:nvPr/>
        </p:nvSpPr>
        <p:spPr>
          <a:xfrm>
            <a:off x="2640790" y="1098608"/>
            <a:ext cx="54006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ABC is a right angled triangle.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is of length 4 m and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BC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is of length 13 m.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Calculate the length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.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Calculate the size of angle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ABC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28E2E8-EBEE-4A08-934D-C418600C218F}"/>
              </a:ext>
            </a:extLst>
          </p:cNvPr>
          <p:cNvSpPr txBox="1"/>
          <p:nvPr/>
        </p:nvSpPr>
        <p:spPr>
          <a:xfrm>
            <a:off x="2655817" y="68460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Example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7C364F-7D9D-42E1-9050-D12DA08294DF}"/>
              </a:ext>
            </a:extLst>
          </p:cNvPr>
          <p:cNvSpPr txBox="1"/>
          <p:nvPr/>
        </p:nvSpPr>
        <p:spPr>
          <a:xfrm>
            <a:off x="2693627" y="278835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Solution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76EC850-2548-4D31-B8B0-3AD21C7941F9}"/>
                  </a:ext>
                </a:extLst>
              </p:cNvPr>
              <p:cNvSpPr txBox="1"/>
              <p:nvPr/>
            </p:nvSpPr>
            <p:spPr>
              <a:xfrm>
                <a:off x="2642993" y="3238093"/>
                <a:ext cx="9302054" cy="2981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) Length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Times New Roman" panose="02020603050405020304" pitchFamily="18" charset="0"/>
                  </a:rPr>
                  <a:t>AC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: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Given two sides, the adjacent = 4 m,  hypotenuse = 13 m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We use Pythagoras to find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Times New Roman" panose="02020603050405020304" pitchFamily="18" charset="0"/>
                  </a:rPr>
                  <a:t>AC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: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𝑏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𝑎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𝑐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→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  </m:t>
                        </m:r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𝑏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13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4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→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𝑏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= 169 + 16 = 185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giving	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=</a:t>
                </a:r>
                <a14:m>
                  <m:oMath xmlns:m="http://schemas.openxmlformats.org/officeDocument/2006/math">
                    <m:r>
                      <a: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ad>
                      <m:radPr>
                        <m:degHide m:val="on"/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185 </m:t>
                        </m:r>
                      </m:e>
                    </m:ra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=  13.6  to 1.d.p.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                                             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76EC850-2548-4D31-B8B0-3AD21C794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993" y="3238093"/>
                <a:ext cx="9302054" cy="2981842"/>
              </a:xfrm>
              <a:prstGeom prst="rect">
                <a:avLst/>
              </a:prstGeom>
              <a:blipFill rotWithShape="1">
                <a:blip r:embed="rId3"/>
                <a:stretch>
                  <a:fillRect l="-1049" t="-1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FCB87FA-3C4A-4EC5-819B-6EC8928D55F5}"/>
              </a:ext>
            </a:extLst>
          </p:cNvPr>
          <p:cNvSpPr txBox="1"/>
          <p:nvPr/>
        </p:nvSpPr>
        <p:spPr>
          <a:xfrm>
            <a:off x="2693627" y="5542124"/>
            <a:ext cx="2288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) Angle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ABC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A0A137-F004-4CD3-A18D-2B28A29D48B9}"/>
                  </a:ext>
                </a:extLst>
              </p:cNvPr>
              <p:cNvSpPr txBox="1"/>
              <p:nvPr/>
            </p:nvSpPr>
            <p:spPr>
              <a:xfrm>
                <a:off x="2834635" y="6009057"/>
                <a:ext cx="3837429" cy="670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cos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θ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𝑎𝑑𝑗𝑎𝑐𝑒𝑛𝑡</m:t>
                        </m:r>
                      </m:num>
                      <m:den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h𝑦𝑝𝑜𝑡𝑒𝑛𝑢𝑠𝑒</m:t>
                        </m:r>
                      </m:den>
                    </m:f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=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13</m:t>
                        </m:r>
                        <m: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  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A0A137-F004-4CD3-A18D-2B28A29D4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635" y="6009057"/>
                <a:ext cx="3837429" cy="670889"/>
              </a:xfrm>
              <a:prstGeom prst="rect">
                <a:avLst/>
              </a:prstGeom>
              <a:blipFill>
                <a:blip r:embed="rId4"/>
                <a:stretch>
                  <a:fillRect l="-2310"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8161E2-5480-475F-8E0A-E99F4387317D}"/>
                  </a:ext>
                </a:extLst>
              </p:cNvPr>
              <p:cNvSpPr txBox="1"/>
              <p:nvPr/>
            </p:nvSpPr>
            <p:spPr>
              <a:xfrm>
                <a:off x="6420036" y="6037012"/>
                <a:ext cx="2772307" cy="614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θ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𝑐𝑜𝑠</m:t>
                        </m:r>
                      </m:e>
                      <m:sup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−1</m:t>
                        </m:r>
                      </m:sup>
                    </m:sSup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(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13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→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8161E2-5480-475F-8E0A-E99F43873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036" y="6037012"/>
                <a:ext cx="2772307" cy="614977"/>
              </a:xfrm>
              <a:prstGeom prst="rect">
                <a:avLst/>
              </a:prstGeom>
              <a:blipFill>
                <a:blip r:embed="rId5"/>
                <a:stretch>
                  <a:fillRect l="-3653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6F91DDB-B804-4CDF-A074-B4F5687321EE}"/>
              </a:ext>
            </a:extLst>
          </p:cNvPr>
          <p:cNvSpPr txBox="1"/>
          <p:nvPr/>
        </p:nvSpPr>
        <p:spPr>
          <a:xfrm>
            <a:off x="9271848" y="6076629"/>
            <a:ext cx="2824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θ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= 72.1°to 1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d.p.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E83EEF-2830-1540-9868-941FC69CB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I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I2</a:t>
            </a: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I2.1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933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501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I2.1: Fitness</a:t>
            </a:r>
            <a:r>
              <a:rPr kumimoji="0" lang="en-US" alt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Check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781371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Here is a question to check your progress.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6A30F9-B6F3-4EF8-AC9C-271BED4D5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168" y="1988840"/>
            <a:ext cx="4466409" cy="23956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D34229-4947-42B5-A4DA-39F7C51EFB54}"/>
              </a:ext>
            </a:extLst>
          </p:cNvPr>
          <p:cNvSpPr txBox="1"/>
          <p:nvPr/>
        </p:nvSpPr>
        <p:spPr>
          <a:xfrm>
            <a:off x="2312987" y="1678366"/>
            <a:ext cx="4583431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The diagram shows a roofing frame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ABCD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.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AB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=7 m,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BC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=5 m, and 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angle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ABD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= angle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DBC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= 90°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A3F8AA-07C0-457A-AB6D-8740A486BD6B}"/>
              </a:ext>
            </a:extLst>
          </p:cNvPr>
          <p:cNvSpPr txBox="1"/>
          <p:nvPr/>
        </p:nvSpPr>
        <p:spPr>
          <a:xfrm>
            <a:off x="2279575" y="3624105"/>
            <a:ext cx="532859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)	Calculate the length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.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)	Calculate the size of angle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DCB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BE6451-9073-46CA-B7A6-B5F631BC0A03}"/>
              </a:ext>
            </a:extLst>
          </p:cNvPr>
          <p:cNvSpPr txBox="1"/>
          <p:nvPr/>
        </p:nvSpPr>
        <p:spPr>
          <a:xfrm>
            <a:off x="3719736" y="5130314"/>
            <a:ext cx="656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Answers   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)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7.62  (2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d.p.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)    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) 31 (1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d.p.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) 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9A8CC6-98CE-9B47-A7CA-E5046552D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I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I2</a:t>
            </a:r>
          </a:p>
          <a:p>
            <a:pPr lvl="0" algn="ctr"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I2.1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54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I2.1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http://szalonta.hu/ske/text/I2/skei2s1.html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I2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I2.1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57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672414"/>
            <a:ext cx="4464497" cy="34163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The sine and cosine rules are used to find a side or an angle in a triangle.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In the triangle ABC, the side opposite angle A has length </a:t>
            </a:r>
            <a:r>
              <a:rPr lang="en-US" sz="2400" i="1" dirty="0">
                <a:latin typeface="Times" pitchFamily="2" charset="0"/>
              </a:rPr>
              <a:t>a</a:t>
            </a:r>
            <a:r>
              <a:rPr lang="en-US" sz="2400" dirty="0"/>
              <a:t>, the side opposite angle B has length </a:t>
            </a:r>
            <a:r>
              <a:rPr lang="en-US" sz="2400" i="1" dirty="0">
                <a:latin typeface="Times" pitchFamily="2" charset="0"/>
              </a:rPr>
              <a:t>b</a:t>
            </a:r>
            <a:r>
              <a:rPr lang="en-US" sz="2400" dirty="0"/>
              <a:t> and the side opposite angle C has length </a:t>
            </a:r>
            <a:r>
              <a:rPr lang="en-US" sz="2400" i="1" dirty="0">
                <a:latin typeface="Times" pitchFamily="2" charset="0"/>
              </a:rPr>
              <a:t>c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5330" y="0"/>
            <a:ext cx="99866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Sine and Cosine Rules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9941999-8684-4DA1-AAC7-9F6C861C1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128" y="980728"/>
            <a:ext cx="4320480" cy="26833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FB6578-EDBC-4EBA-9C77-6EA45B1FAB16}"/>
              </a:ext>
            </a:extLst>
          </p:cNvPr>
          <p:cNvSpPr txBox="1"/>
          <p:nvPr/>
        </p:nvSpPr>
        <p:spPr>
          <a:xfrm>
            <a:off x="2351583" y="4148251"/>
            <a:ext cx="3392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sine rule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BB545A-6F6C-450C-B87B-FBEB37DBC51A}"/>
                  </a:ext>
                </a:extLst>
              </p:cNvPr>
              <p:cNvSpPr txBox="1"/>
              <p:nvPr/>
            </p:nvSpPr>
            <p:spPr>
              <a:xfrm>
                <a:off x="2217410" y="4793001"/>
                <a:ext cx="3320876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</m:func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</m:func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BB545A-6F6C-450C-B87B-FBEB37DBC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410" y="4793001"/>
                <a:ext cx="3320876" cy="786369"/>
              </a:xfrm>
              <a:prstGeom prst="rect">
                <a:avLst/>
              </a:prstGeom>
              <a:blipFill>
                <a:blip r:embed="rId5"/>
                <a:stretch>
                  <a:fillRect t="-1587"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19107BD-40D5-4C48-8699-4E91AF3DB945}"/>
              </a:ext>
            </a:extLst>
          </p:cNvPr>
          <p:cNvSpPr txBox="1"/>
          <p:nvPr/>
        </p:nvSpPr>
        <p:spPr>
          <a:xfrm>
            <a:off x="6681066" y="4115464"/>
            <a:ext cx="3392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cosine rule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AE2202-3F35-4B91-9236-2EC444E818DB}"/>
                  </a:ext>
                </a:extLst>
              </p:cNvPr>
              <p:cNvSpPr txBox="1"/>
              <p:nvPr/>
            </p:nvSpPr>
            <p:spPr>
              <a:xfrm>
                <a:off x="6653715" y="4609916"/>
                <a:ext cx="3672408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i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p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i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AE2202-3F35-4B91-9236-2EC444E81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715" y="4609916"/>
                <a:ext cx="3672408" cy="15081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88FEEAD-2495-094E-9403-0C2FBF376AAA}"/>
                  </a:ext>
                </a:extLst>
              </p:cNvPr>
              <p:cNvSpPr txBox="1"/>
              <p:nvPr/>
            </p:nvSpPr>
            <p:spPr>
              <a:xfrm>
                <a:off x="3376342" y="5990712"/>
                <a:ext cx="698296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2060"/>
                    </a:solidFill>
                  </a:rPr>
                  <a:t>Note that when, for example 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</a:rPr>
                  <a:t>the formula becomes, as expected,  Pythagoras’ Theorem: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88FEEAD-2495-094E-9403-0C2FBF376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342" y="5990712"/>
                <a:ext cx="6982961" cy="707886"/>
              </a:xfrm>
              <a:prstGeom prst="rect">
                <a:avLst/>
              </a:prstGeom>
              <a:blipFill>
                <a:blip r:embed="rId7"/>
                <a:stretch>
                  <a:fillRect l="-907" t="-535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568" y="0"/>
            <a:ext cx="99815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Sine and Cosine Rules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1875FB-CAD2-47CD-9C6C-1ECC860F7E75}"/>
              </a:ext>
            </a:extLst>
          </p:cNvPr>
          <p:cNvSpPr/>
          <p:nvPr/>
        </p:nvSpPr>
        <p:spPr>
          <a:xfrm>
            <a:off x="3648969" y="1124744"/>
            <a:ext cx="7200800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231F20"/>
                </a:solidFill>
                <a:latin typeface="+mj-lt"/>
              </a:rPr>
              <a:t>The </a:t>
            </a:r>
            <a:r>
              <a:rPr lang="en-US" sz="2400" b="1" dirty="0">
                <a:solidFill>
                  <a:srgbClr val="231F20"/>
                </a:solidFill>
                <a:latin typeface="+mj-lt"/>
              </a:rPr>
              <a:t>cosine rule </a:t>
            </a:r>
            <a:r>
              <a:rPr lang="en-US" sz="2400" dirty="0">
                <a:solidFill>
                  <a:srgbClr val="231F20"/>
                </a:solidFill>
                <a:latin typeface="+mj-lt"/>
              </a:rPr>
              <a:t>can be used in any triangle to calculate: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31F20"/>
                </a:solidFill>
                <a:latin typeface="+mj-lt"/>
              </a:rPr>
              <a:t>    a </a:t>
            </a:r>
            <a:r>
              <a:rPr lang="en-US" sz="2400" b="1" dirty="0">
                <a:solidFill>
                  <a:srgbClr val="231F20"/>
                </a:solidFill>
                <a:latin typeface="+mj-lt"/>
              </a:rPr>
              <a:t>side</a:t>
            </a:r>
            <a:r>
              <a:rPr lang="en-US" sz="2400" dirty="0">
                <a:solidFill>
                  <a:srgbClr val="231F20"/>
                </a:solidFill>
                <a:latin typeface="+mj-lt"/>
              </a:rPr>
              <a:t> when two sides and the angle in between 	them are known  (SAS)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31F20"/>
                </a:solidFill>
                <a:latin typeface="+mj-lt"/>
              </a:rPr>
              <a:t>    an </a:t>
            </a:r>
            <a:r>
              <a:rPr lang="en-US" sz="2400" b="1" dirty="0">
                <a:solidFill>
                  <a:srgbClr val="231F20"/>
                </a:solidFill>
                <a:latin typeface="+mj-lt"/>
              </a:rPr>
              <a:t>angle</a:t>
            </a:r>
            <a:r>
              <a:rPr lang="en-US" sz="2400" dirty="0">
                <a:solidFill>
                  <a:srgbClr val="231F20"/>
                </a:solidFill>
                <a:latin typeface="+mj-lt"/>
              </a:rPr>
              <a:t> when three sides are known (SSS)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231F20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231F20"/>
                </a:solidFill>
                <a:latin typeface="+mj-lt"/>
              </a:rPr>
              <a:t>The </a:t>
            </a:r>
            <a:r>
              <a:rPr lang="en-US" sz="2400" b="1" dirty="0">
                <a:solidFill>
                  <a:srgbClr val="231F20"/>
                </a:solidFill>
                <a:latin typeface="+mj-lt"/>
              </a:rPr>
              <a:t>sine rule </a:t>
            </a:r>
            <a:r>
              <a:rPr lang="en-US" sz="2400" dirty="0">
                <a:solidFill>
                  <a:srgbClr val="231F20"/>
                </a:solidFill>
                <a:latin typeface="+mj-lt"/>
              </a:rPr>
              <a:t>can be used in any triangle to calculate: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31F20"/>
                </a:solidFill>
                <a:latin typeface="+mj-lt"/>
              </a:rPr>
              <a:t>    a </a:t>
            </a:r>
            <a:r>
              <a:rPr lang="en-US" sz="2400" b="1" dirty="0">
                <a:solidFill>
                  <a:srgbClr val="231F20"/>
                </a:solidFill>
                <a:latin typeface="+mj-lt"/>
              </a:rPr>
              <a:t>side</a:t>
            </a:r>
            <a:r>
              <a:rPr lang="en-US" sz="2400" dirty="0">
                <a:solidFill>
                  <a:srgbClr val="231F20"/>
                </a:solidFill>
                <a:latin typeface="+mj-lt"/>
              </a:rPr>
              <a:t> when two angles and an opposite side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231F20"/>
                </a:solidFill>
                <a:latin typeface="+mj-lt"/>
              </a:rPr>
              <a:t>     are known (AAS)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31F20"/>
                </a:solidFill>
                <a:latin typeface="+mj-lt"/>
              </a:rPr>
              <a:t>    an </a:t>
            </a:r>
            <a:r>
              <a:rPr lang="en-US" sz="2400" b="1" dirty="0">
                <a:solidFill>
                  <a:srgbClr val="231F20"/>
                </a:solidFill>
                <a:latin typeface="+mj-lt"/>
              </a:rPr>
              <a:t>angle</a:t>
            </a:r>
            <a:r>
              <a:rPr lang="en-US" sz="2400" dirty="0">
                <a:solidFill>
                  <a:srgbClr val="231F20"/>
                </a:solidFill>
                <a:latin typeface="+mj-lt"/>
              </a:rPr>
              <a:t> when two sides and an opposite angle 	are known (SSA)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948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64123" y="0"/>
            <a:ext cx="99195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Sine Rule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71E13A-0862-4EFA-AB2E-A1189EDA21B9}"/>
              </a:ext>
            </a:extLst>
          </p:cNvPr>
          <p:cNvSpPr txBox="1"/>
          <p:nvPr/>
        </p:nvSpPr>
        <p:spPr>
          <a:xfrm>
            <a:off x="2500940" y="1549528"/>
            <a:ext cx="4659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Find the unknown angles and side length of the triangle shown.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A96240-82C8-453C-9955-E0A6F2463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192" y="734031"/>
            <a:ext cx="3339506" cy="27139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6A22EE-F5BB-40F6-870E-35AAC211DCD5}"/>
              </a:ext>
            </a:extLst>
          </p:cNvPr>
          <p:cNvSpPr txBox="1"/>
          <p:nvPr/>
        </p:nvSpPr>
        <p:spPr>
          <a:xfrm>
            <a:off x="2531010" y="2474248"/>
            <a:ext cx="2196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  <a:endParaRPr lang="en-GB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3D0B43-7E00-470D-A033-5D70AF87C2F5}"/>
                  </a:ext>
                </a:extLst>
              </p:cNvPr>
              <p:cNvSpPr txBox="1"/>
              <p:nvPr/>
            </p:nvSpPr>
            <p:spPr>
              <a:xfrm>
                <a:off x="2613202" y="2838719"/>
                <a:ext cx="3883092" cy="3937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Using the sine rule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</m:func>
                      </m:num>
                      <m:den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2.1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70°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3.5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func>
                      </m:num>
                      <m:den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From the first equality</a:t>
                </a:r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:endParaRPr lang="en-GB" dirty="0"/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sin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2.1</m:t>
                        </m:r>
                        <m:func>
                          <m:funcPr>
                            <m:ctrlP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70</m:t>
                            </m:r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°</m:t>
                            </m:r>
                          </m:e>
                        </m:func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3.5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0.5638</a:t>
                </a:r>
              </a:p>
              <a:p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   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4.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32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 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B3D0B43-7E00-470D-A033-5D70AF87C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202" y="2838719"/>
                <a:ext cx="3883092" cy="3937616"/>
              </a:xfrm>
              <a:prstGeom prst="rect">
                <a:avLst/>
              </a:prstGeom>
              <a:blipFill rotWithShape="1">
                <a:blip r:embed="rId5"/>
                <a:stretch>
                  <a:fillRect l="-2512" t="-10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BD41DC7-0EB8-4970-8C0C-B4BF8CE448FD}"/>
                  </a:ext>
                </a:extLst>
              </p:cNvPr>
              <p:cNvSpPr/>
              <p:nvPr/>
            </p:nvSpPr>
            <p:spPr>
              <a:xfrm>
                <a:off x="6177727" y="4192230"/>
                <a:ext cx="6096000" cy="184473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endParaRPr lang="en-GB" dirty="0"/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 From the sine rule</a:t>
                </a: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m:rPr>
                            <m:sty m:val="p"/>
                          </m:rPr>
                          <a:rPr lang="en-US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in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70°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3.5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func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3.5</m:t>
                            </m:r>
                            <m: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GB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70°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  =</a:t>
                </a:r>
                <a:endParaRPr lang="en-GB" sz="24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BD41DC7-0EB8-4970-8C0C-B4BF8CE448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727" y="4192230"/>
                <a:ext cx="6096000" cy="1844736"/>
              </a:xfrm>
              <a:prstGeom prst="rect">
                <a:avLst/>
              </a:prstGeom>
              <a:blipFill rotWithShape="1">
                <a:blip r:embed="rId6"/>
                <a:stretch>
                  <a:fillRect b="-23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2B7F8E-7257-4333-9520-6D3ACD41FD3B}"/>
                  </a:ext>
                </a:extLst>
              </p:cNvPr>
              <p:cNvSpPr txBox="1"/>
              <p:nvPr/>
            </p:nvSpPr>
            <p:spPr>
              <a:xfrm>
                <a:off x="6321743" y="3564782"/>
                <a:ext cx="580796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Since angles in a triangle add up to 180</a:t>
                </a: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     B =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4.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32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5.68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C2B7F8E-7257-4333-9520-6D3ACD41F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743" y="3564782"/>
                <a:ext cx="5807968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1574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58975E6-E30F-45AB-B469-0C36BDF8BBCC}"/>
                  </a:ext>
                </a:extLst>
              </p:cNvPr>
              <p:cNvSpPr/>
              <p:nvPr/>
            </p:nvSpPr>
            <p:spPr>
              <a:xfrm>
                <a:off x="8904312" y="5440538"/>
                <a:ext cx="3143809" cy="6299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3.5 </m:t>
                            </m:r>
                            <m:r>
                              <a:rPr lang="en-GB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GB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75.68</m:t>
                            </m:r>
                            <m:r>
                              <a:rPr lang="en-GB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°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70°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3.61 cm</a:t>
                </a: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58975E6-E30F-45AB-B469-0C36BDF8B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5440538"/>
                <a:ext cx="3143809" cy="629981"/>
              </a:xfrm>
              <a:prstGeom prst="rect">
                <a:avLst/>
              </a:prstGeom>
              <a:blipFill rotWithShape="1">
                <a:blip r:embed="rId8"/>
                <a:stretch>
                  <a:fillRect r="-5825"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4072CD8-FF31-744C-BC7C-18C319272A6E}"/>
              </a:ext>
            </a:extLst>
          </p:cNvPr>
          <p:cNvSpPr txBox="1"/>
          <p:nvPr/>
        </p:nvSpPr>
        <p:spPr>
          <a:xfrm>
            <a:off x="2485776" y="1041001"/>
            <a:ext cx="1826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Example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1210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7"/>
            <a:ext cx="5794549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2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Find two solutions for the unknown angles and side of the triangle shown.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41354" y="0"/>
            <a:ext cx="99506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Sine Rule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56C1DD-3E8C-4542-A0E2-E7E7C34BE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206" y="980727"/>
            <a:ext cx="3816422" cy="33031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1808A8-4345-44D8-B8E1-C400549AF3CB}"/>
              </a:ext>
            </a:extLst>
          </p:cNvPr>
          <p:cNvSpPr txBox="1"/>
          <p:nvPr/>
        </p:nvSpPr>
        <p:spPr>
          <a:xfrm>
            <a:off x="2351582" y="2432231"/>
            <a:ext cx="1656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0589654-E413-487E-A838-2818190D411B}"/>
                  </a:ext>
                </a:extLst>
              </p:cNvPr>
              <p:cNvSpPr txBox="1"/>
              <p:nvPr/>
            </p:nvSpPr>
            <p:spPr>
              <a:xfrm>
                <a:off x="2351583" y="2931435"/>
                <a:ext cx="5423583" cy="3244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  <a:latin typeface="Camb Maths"/>
                  </a:rPr>
                  <a:t>Using the sine rule: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</m:func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m:rPr>
                            <m:sty m:val="p"/>
                          </m:rP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</m:func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GB" sz="2400" dirty="0"/>
                  <a:t>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From the second equality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       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  <a:cs typeface="Times New Roman" panose="02020603050405020304" pitchFamily="18" charset="0"/>
                  </a:rPr>
                  <a:t>sin</a:t>
                </a:r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GB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42°</m:t>
                            </m:r>
                          </m:e>
                        </m:func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0.8030</a:t>
                </a:r>
              </a:p>
              <a:p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A graph shows that there are two solutions for B between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 Maths"/>
                  </a:rPr>
                  <a:t> and 180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Camb Math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0589654-E413-487E-A838-2818190D4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3" y="2931435"/>
                <a:ext cx="5423583" cy="3244799"/>
              </a:xfrm>
              <a:prstGeom prst="rect">
                <a:avLst/>
              </a:prstGeom>
              <a:blipFill rotWithShape="1">
                <a:blip r:embed="rId5"/>
                <a:stretch>
                  <a:fillRect l="-1800" t="-1316" b="-3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272B5461-27D7-47E0-A6FD-17142CD190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2206" y="4679797"/>
            <a:ext cx="3816422" cy="19442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F82E84-4243-C844-A95F-77E177D4FAE3}"/>
              </a:ext>
            </a:extLst>
          </p:cNvPr>
          <p:cNvSpPr txBox="1"/>
          <p:nvPr/>
        </p:nvSpPr>
        <p:spPr>
          <a:xfrm>
            <a:off x="3503712" y="6309320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 continues on next slide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0F5AB7-74E5-40A0-A392-49EC04E702FC}"/>
              </a:ext>
            </a:extLst>
          </p:cNvPr>
          <p:cNvSpPr txBox="1"/>
          <p:nvPr/>
        </p:nvSpPr>
        <p:spPr>
          <a:xfrm>
            <a:off x="-41899" y="10694"/>
            <a:ext cx="22593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I2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I2.2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1061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D26DF9-5106-4408-AEB8-21B8AFA51FB3}">
  <ds:schemaRefs>
    <ds:schemaRef ds:uri="9ee75292-5076-4fcc-bc52-dcc754448144"/>
    <ds:schemaRef ds:uri="http://purl.org/dc/terms/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9906</TotalTime>
  <Words>3372</Words>
  <Application>Microsoft Office PowerPoint</Application>
  <PresentationFormat>Widescreen</PresentationFormat>
  <Paragraphs>392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ＭＳ Ｐゴシック</vt:lpstr>
      <vt:lpstr>Arial</vt:lpstr>
      <vt:lpstr>Calibri</vt:lpstr>
      <vt:lpstr>Camb Maths</vt:lpstr>
      <vt:lpstr>Cambria Math</vt:lpstr>
      <vt:lpstr>Times</vt:lpstr>
      <vt:lpstr>Times New Roman</vt:lpstr>
      <vt:lpstr>Alapértelmezett terv</vt:lpstr>
      <vt:lpstr>1_Alapértelmezett terv</vt:lpstr>
      <vt:lpstr>2_Alapértelmezett terv</vt:lpstr>
      <vt:lpstr>TSST Strand I UNIT I2: Trigonometric Problems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417</cp:revision>
  <cp:lastPrinted>2016-10-17T08:47:54Z</cp:lastPrinted>
  <dcterms:created xsi:type="dcterms:W3CDTF">2012-10-10T19:07:13Z</dcterms:created>
  <dcterms:modified xsi:type="dcterms:W3CDTF">2021-02-04T12:20:41Z</dcterms:modified>
</cp:coreProperties>
</file>