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4916" r:id="rId5"/>
  </p:sldMasterIdLst>
  <p:notesMasterIdLst>
    <p:notesMasterId r:id="rId45"/>
  </p:notesMasterIdLst>
  <p:handoutMasterIdLst>
    <p:handoutMasterId r:id="rId46"/>
  </p:handoutMasterIdLst>
  <p:sldIdLst>
    <p:sldId id="355" r:id="rId6"/>
    <p:sldId id="283" r:id="rId7"/>
    <p:sldId id="356" r:id="rId8"/>
    <p:sldId id="498" r:id="rId9"/>
    <p:sldId id="500" r:id="rId10"/>
    <p:sldId id="501" r:id="rId11"/>
    <p:sldId id="502" r:id="rId12"/>
    <p:sldId id="366" r:id="rId13"/>
    <p:sldId id="529" r:id="rId14"/>
    <p:sldId id="530" r:id="rId15"/>
    <p:sldId id="372" r:id="rId16"/>
    <p:sldId id="503" r:id="rId17"/>
    <p:sldId id="504" r:id="rId18"/>
    <p:sldId id="505" r:id="rId19"/>
    <p:sldId id="471" r:id="rId20"/>
    <p:sldId id="506" r:id="rId21"/>
    <p:sldId id="507" r:id="rId22"/>
    <p:sldId id="508" r:id="rId23"/>
    <p:sldId id="531" r:id="rId24"/>
    <p:sldId id="509" r:id="rId25"/>
    <p:sldId id="510" r:id="rId26"/>
    <p:sldId id="511" r:id="rId27"/>
    <p:sldId id="512" r:id="rId28"/>
    <p:sldId id="513" r:id="rId29"/>
    <p:sldId id="514" r:id="rId30"/>
    <p:sldId id="515" r:id="rId31"/>
    <p:sldId id="516" r:id="rId32"/>
    <p:sldId id="518" r:id="rId33"/>
    <p:sldId id="519" r:id="rId34"/>
    <p:sldId id="520" r:id="rId35"/>
    <p:sldId id="521" r:id="rId36"/>
    <p:sldId id="522" r:id="rId37"/>
    <p:sldId id="523" r:id="rId38"/>
    <p:sldId id="484" r:id="rId39"/>
    <p:sldId id="524" r:id="rId40"/>
    <p:sldId id="525" r:id="rId41"/>
    <p:sldId id="527" r:id="rId42"/>
    <p:sldId id="528" r:id="rId43"/>
    <p:sldId id="532" r:id="rId44"/>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ville Davies" initials="ND" lastIdx="3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46" autoAdjust="0"/>
    <p:restoredTop sz="94656"/>
  </p:normalViewPr>
  <p:slideViewPr>
    <p:cSldViewPr>
      <p:cViewPr varScale="1">
        <p:scale>
          <a:sx n="65" d="100"/>
          <a:sy n="65" d="100"/>
        </p:scale>
        <p:origin x="1038" y="72"/>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2/17/2021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13342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516066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4354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173850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897428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271245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08394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6059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039594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5313529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77452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562643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633648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573483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802107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765857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69888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821634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032091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11966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7287803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89878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596290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739057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8305112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5142162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20208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8843976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28495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84304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52083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406982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794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216081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223084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1340103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614382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4244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102137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39526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66489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072638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315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932781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363140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8440854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9245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2870377533"/>
      </p:ext>
    </p:extLst>
  </p:cSld>
  <p:clrMap bg1="lt1" tx1="dk1" bg2="lt2" tx2="dk2" accent1="accent1" accent2="accent2" accent3="accent3" accent4="accent4" accent5="accent5" accent6="accent6" hlink="hlink" folHlink="folHlink"/>
  <p:sldLayoutIdLst>
    <p:sldLayoutId id="2147484917" r:id="rId1"/>
    <p:sldLayoutId id="2147484918" r:id="rId2"/>
    <p:sldLayoutId id="2147484919" r:id="rId3"/>
    <p:sldLayoutId id="2147484920" r:id="rId4"/>
    <p:sldLayoutId id="2147484921" r:id="rId5"/>
    <p:sldLayoutId id="2147484922" r:id="rId6"/>
    <p:sldLayoutId id="2147484923" r:id="rId7"/>
    <p:sldLayoutId id="2147484924" r:id="rId8"/>
    <p:sldLayoutId id="2147484925" r:id="rId9"/>
    <p:sldLayoutId id="2147484926" r:id="rId10"/>
    <p:sldLayoutId id="2147484927" r:id="rId11"/>
    <p:sldLayoutId id="2147484928"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zalonta.hu/ske/text/J1/skej1s1.html"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hyperlink" Target="http://szalonta.hu/ske/text/J1/skej1s2.html"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4.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2" Type="http://schemas.openxmlformats.org/officeDocument/2006/relationships/hyperlink" Target="http://szalonta.hu/ske/text/J1/skej1s3.html"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smtClean="0"/>
              <a:t>Strand J</a:t>
            </a:r>
            <a:r>
              <a:rPr lang="en-GB" sz="3600" dirty="0"/>
              <a:t/>
            </a:r>
            <a:br>
              <a:rPr lang="en-GB" sz="3600" dirty="0"/>
            </a:br>
            <a:r>
              <a:rPr lang="en-GB" sz="3600" b="1" dirty="0" smtClean="0"/>
              <a:t>UNIT J1: </a:t>
            </a:r>
            <a:r>
              <a:rPr lang="en-GB" sz="3600" b="1" dirty="0"/>
              <a:t>Reflections, Rotations and Enlargements</a:t>
            </a:r>
          </a:p>
        </p:txBody>
      </p:sp>
    </p:spTree>
    <p:extLst>
      <p:ext uri="{BB962C8B-B14F-4D97-AF65-F5344CB8AC3E}">
        <p14:creationId xmlns:p14="http://schemas.microsoft.com/office/powerpoint/2010/main" val="3689271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J1.1</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http://szalonta.hu/ske/text/J1/skej1s1.html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J</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J1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J1.1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33226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Rotations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9210" y="7375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a:t>
            </a:r>
            <a:r>
              <a:rPr lang="en-US" altLang="en-US" b="1" dirty="0" smtClean="0">
                <a:solidFill>
                  <a:prstClr val="white"/>
                </a:solidFill>
              </a:rPr>
              <a:t>J1.2</a:t>
            </a:r>
            <a:endParaRPr lang="en-US" altLang="en-US" b="1" dirty="0">
              <a:solidFill>
                <a:prstClr val="white"/>
              </a:solidFill>
            </a:endParaRPr>
          </a:p>
        </p:txBody>
      </p:sp>
      <p:sp>
        <p:nvSpPr>
          <p:cNvPr id="3" name="Rectangle 2"/>
          <p:cNvSpPr/>
          <p:nvPr/>
        </p:nvSpPr>
        <p:spPr>
          <a:xfrm>
            <a:off x="2359036" y="622529"/>
            <a:ext cx="9682531" cy="1200329"/>
          </a:xfrm>
          <a:prstGeom prst="rect">
            <a:avLst/>
          </a:prstGeom>
        </p:spPr>
        <p:txBody>
          <a:bodyPr wrap="square">
            <a:spAutoFit/>
          </a:bodyPr>
          <a:lstStyle/>
          <a:p>
            <a:r>
              <a:rPr lang="en-GB" sz="2400" i="1" dirty="0"/>
              <a:t>Rotations </a:t>
            </a:r>
            <a:r>
              <a:rPr lang="en-GB" sz="2400" dirty="0"/>
              <a:t>are obtained when a shape is rotated about a fixed point, called the </a:t>
            </a:r>
            <a:r>
              <a:rPr lang="en-GB" sz="2400" i="1" dirty="0"/>
              <a:t>centre of rotation</a:t>
            </a:r>
            <a:r>
              <a:rPr lang="en-GB" sz="2400" dirty="0"/>
              <a:t>, through a specified angle. The diagram shows a number of rotations.</a:t>
            </a:r>
          </a:p>
        </p:txBody>
      </p:sp>
      <p:sp>
        <p:nvSpPr>
          <p:cNvPr id="16" name="Rectangle 15"/>
          <p:cNvSpPr/>
          <p:nvPr/>
        </p:nvSpPr>
        <p:spPr>
          <a:xfrm>
            <a:off x="2323786" y="5877272"/>
            <a:ext cx="9682531" cy="830997"/>
          </a:xfrm>
          <a:prstGeom prst="rect">
            <a:avLst/>
          </a:prstGeom>
        </p:spPr>
        <p:txBody>
          <a:bodyPr wrap="square">
            <a:spAutoFit/>
          </a:bodyPr>
          <a:lstStyle/>
          <a:p>
            <a:r>
              <a:rPr lang="en-GB" sz="2400" dirty="0"/>
              <a:t>It is often helpful to use tracing paper to find the position of a shape after a rotation.</a:t>
            </a:r>
          </a:p>
        </p:txBody>
      </p:sp>
      <p:pic>
        <p:nvPicPr>
          <p:cNvPr id="2" name="Picture 1"/>
          <p:cNvPicPr>
            <a:picLocks noChangeAspect="1"/>
          </p:cNvPicPr>
          <p:nvPr/>
        </p:nvPicPr>
        <p:blipFill>
          <a:blip r:embed="rId4"/>
          <a:stretch>
            <a:fillRect/>
          </a:stretch>
        </p:blipFill>
        <p:spPr>
          <a:xfrm>
            <a:off x="5207390" y="1858863"/>
            <a:ext cx="3915321" cy="3915321"/>
          </a:xfrm>
          <a:prstGeom prst="rect">
            <a:avLst/>
          </a:prstGeom>
        </p:spPr>
      </p:pic>
    </p:spTree>
    <p:extLst>
      <p:ext uri="{BB962C8B-B14F-4D97-AF65-F5344CB8AC3E}">
        <p14:creationId xmlns:p14="http://schemas.microsoft.com/office/powerpoint/2010/main" val="37633865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Rotations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8001" y="44624"/>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sp>
        <p:nvSpPr>
          <p:cNvPr id="5" name="Rectangle 4"/>
          <p:cNvSpPr/>
          <p:nvPr/>
        </p:nvSpPr>
        <p:spPr>
          <a:xfrm>
            <a:off x="2207260" y="1096557"/>
            <a:ext cx="9645519" cy="830997"/>
          </a:xfrm>
          <a:prstGeom prst="rect">
            <a:avLst/>
          </a:prstGeom>
        </p:spPr>
        <p:txBody>
          <a:bodyPr wrap="square">
            <a:spAutoFit/>
          </a:bodyPr>
          <a:lstStyle/>
          <a:p>
            <a:r>
              <a:rPr lang="en-GB" sz="2400" dirty="0"/>
              <a:t>Rotate the triangle ABC shown in the diagram through 90 ̊ clockwise about the point with coordinates (0, 0).</a:t>
            </a:r>
          </a:p>
        </p:txBody>
      </p:sp>
      <p:sp>
        <p:nvSpPr>
          <p:cNvPr id="10" name="TextBox 1"/>
          <p:cNvSpPr txBox="1">
            <a:spLocks noChangeArrowheads="1"/>
          </p:cNvSpPr>
          <p:nvPr/>
        </p:nvSpPr>
        <p:spPr bwMode="auto">
          <a:xfrm>
            <a:off x="2207260" y="648512"/>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 </a:t>
            </a:r>
          </a:p>
        </p:txBody>
      </p:sp>
      <p:sp>
        <p:nvSpPr>
          <p:cNvPr id="14" name="TextBox 1"/>
          <p:cNvSpPr txBox="1">
            <a:spLocks noChangeArrowheads="1"/>
          </p:cNvSpPr>
          <p:nvPr/>
        </p:nvSpPr>
        <p:spPr bwMode="auto">
          <a:xfrm>
            <a:off x="5564203" y="2210325"/>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5558917" y="2703183"/>
            <a:ext cx="2721830" cy="2677656"/>
          </a:xfrm>
          <a:prstGeom prst="rect">
            <a:avLst/>
          </a:prstGeom>
        </p:spPr>
        <p:txBody>
          <a:bodyPr wrap="square">
            <a:spAutoFit/>
          </a:bodyPr>
          <a:lstStyle/>
          <a:p>
            <a:r>
              <a:rPr lang="en-GB" sz="2400" dirty="0">
                <a:solidFill>
                  <a:srgbClr val="FF0000"/>
                </a:solidFill>
              </a:rPr>
              <a:t>The diagram shows how each vertex can be rotated through 90 ̊ to give the position of the new triangle.</a:t>
            </a:r>
            <a:endParaRPr lang="en-GB" dirty="0"/>
          </a:p>
        </p:txBody>
      </p:sp>
      <p:pic>
        <p:nvPicPr>
          <p:cNvPr id="2" name="Picture 1"/>
          <p:cNvPicPr>
            <a:picLocks noChangeAspect="1"/>
          </p:cNvPicPr>
          <p:nvPr/>
        </p:nvPicPr>
        <p:blipFill>
          <a:blip r:embed="rId4"/>
          <a:stretch>
            <a:fillRect/>
          </a:stretch>
        </p:blipFill>
        <p:spPr>
          <a:xfrm>
            <a:off x="2441045" y="2239280"/>
            <a:ext cx="2629605" cy="4121399"/>
          </a:xfrm>
          <a:prstGeom prst="rect">
            <a:avLst/>
          </a:prstGeom>
        </p:spPr>
      </p:pic>
      <p:pic>
        <p:nvPicPr>
          <p:cNvPr id="4" name="Picture 3"/>
          <p:cNvPicPr>
            <a:picLocks noChangeAspect="1"/>
          </p:cNvPicPr>
          <p:nvPr/>
        </p:nvPicPr>
        <p:blipFill>
          <a:blip r:embed="rId5"/>
          <a:stretch>
            <a:fillRect/>
          </a:stretch>
        </p:blipFill>
        <p:spPr>
          <a:xfrm>
            <a:off x="8256240" y="2296959"/>
            <a:ext cx="3681249" cy="4121399"/>
          </a:xfrm>
          <a:prstGeom prst="rect">
            <a:avLst/>
          </a:prstGeom>
        </p:spPr>
      </p:pic>
    </p:spTree>
    <p:extLst>
      <p:ext uri="{BB962C8B-B14F-4D97-AF65-F5344CB8AC3E}">
        <p14:creationId xmlns:p14="http://schemas.microsoft.com/office/powerpoint/2010/main" val="507354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4347" y="63344"/>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Rotations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84793"/>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sp>
        <p:nvSpPr>
          <p:cNvPr id="5" name="Rectangle 4"/>
          <p:cNvSpPr/>
          <p:nvPr/>
        </p:nvSpPr>
        <p:spPr>
          <a:xfrm>
            <a:off x="2207260" y="977345"/>
            <a:ext cx="9645519" cy="830997"/>
          </a:xfrm>
          <a:prstGeom prst="rect">
            <a:avLst/>
          </a:prstGeom>
        </p:spPr>
        <p:txBody>
          <a:bodyPr wrap="square">
            <a:spAutoFit/>
          </a:bodyPr>
          <a:lstStyle/>
          <a:p>
            <a:r>
              <a:rPr lang="en-GB" sz="2400" dirty="0"/>
              <a:t>The diagram shows the position of a shape A and the shapes, B, C, D, E and F which are obtained from A by rotation.</a:t>
            </a:r>
          </a:p>
        </p:txBody>
      </p:sp>
      <p:sp>
        <p:nvSpPr>
          <p:cNvPr id="10" name="TextBox 1"/>
          <p:cNvSpPr txBox="1">
            <a:spLocks noChangeArrowheads="1"/>
          </p:cNvSpPr>
          <p:nvPr/>
        </p:nvSpPr>
        <p:spPr bwMode="auto">
          <a:xfrm>
            <a:off x="2207260" y="648512"/>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2</a:t>
            </a:r>
          </a:p>
        </p:txBody>
      </p:sp>
      <p:sp>
        <p:nvSpPr>
          <p:cNvPr id="15" name="Rectangle 14"/>
          <p:cNvSpPr/>
          <p:nvPr/>
        </p:nvSpPr>
        <p:spPr>
          <a:xfrm>
            <a:off x="7860196" y="2780928"/>
            <a:ext cx="3708412" cy="3046988"/>
          </a:xfrm>
          <a:prstGeom prst="rect">
            <a:avLst/>
          </a:prstGeom>
        </p:spPr>
        <p:txBody>
          <a:bodyPr wrap="square">
            <a:spAutoFit/>
          </a:bodyPr>
          <a:lstStyle/>
          <a:p>
            <a:r>
              <a:rPr lang="en-GB" sz="2400" dirty="0"/>
              <a:t>Describe the rotation which moves A </a:t>
            </a:r>
            <a:r>
              <a:rPr lang="en-GB" sz="2400" dirty="0" smtClean="0"/>
              <a:t>onto </a:t>
            </a:r>
            <a:r>
              <a:rPr lang="en-GB" sz="2400" dirty="0"/>
              <a:t>each other shape.</a:t>
            </a:r>
          </a:p>
          <a:p>
            <a:endParaRPr lang="en-GB" sz="2400" dirty="0"/>
          </a:p>
          <a:p>
            <a:r>
              <a:rPr lang="en-GB" sz="2400" dirty="0"/>
              <a:t>You need to find both the centre of rotation and the angle of rotation for each example. </a:t>
            </a:r>
            <a:endParaRPr lang="en-GB" dirty="0"/>
          </a:p>
        </p:txBody>
      </p:sp>
      <p:pic>
        <p:nvPicPr>
          <p:cNvPr id="3" name="Picture 2"/>
          <p:cNvPicPr>
            <a:picLocks noChangeAspect="1"/>
          </p:cNvPicPr>
          <p:nvPr/>
        </p:nvPicPr>
        <p:blipFill>
          <a:blip r:embed="rId4"/>
          <a:stretch>
            <a:fillRect/>
          </a:stretch>
        </p:blipFill>
        <p:spPr>
          <a:xfrm>
            <a:off x="2567608" y="1839512"/>
            <a:ext cx="4736719" cy="4790141"/>
          </a:xfrm>
          <a:prstGeom prst="rect">
            <a:avLst/>
          </a:prstGeom>
        </p:spPr>
      </p:pic>
    </p:spTree>
    <p:extLst>
      <p:ext uri="{BB962C8B-B14F-4D97-AF65-F5344CB8AC3E}">
        <p14:creationId xmlns:p14="http://schemas.microsoft.com/office/powerpoint/2010/main" val="30276297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Rotations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sp>
        <p:nvSpPr>
          <p:cNvPr id="14" name="TextBox 1"/>
          <p:cNvSpPr txBox="1">
            <a:spLocks noChangeArrowheads="1"/>
          </p:cNvSpPr>
          <p:nvPr/>
        </p:nvSpPr>
        <p:spPr bwMode="auto">
          <a:xfrm>
            <a:off x="2279576" y="642124"/>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7509097" y="2354444"/>
            <a:ext cx="4536489" cy="830997"/>
          </a:xfrm>
          <a:prstGeom prst="rect">
            <a:avLst/>
          </a:prstGeom>
        </p:spPr>
        <p:txBody>
          <a:bodyPr wrap="square">
            <a:spAutoFit/>
          </a:bodyPr>
          <a:lstStyle/>
          <a:p>
            <a:r>
              <a:rPr lang="en-GB" sz="2400" dirty="0">
                <a:solidFill>
                  <a:srgbClr val="FF0000"/>
                </a:solidFill>
              </a:rPr>
              <a:t>A to B: Rotation of 180 ̊ about the point (5, 6).</a:t>
            </a:r>
          </a:p>
        </p:txBody>
      </p:sp>
      <p:pic>
        <p:nvPicPr>
          <p:cNvPr id="6" name="Picture 5"/>
          <p:cNvPicPr>
            <a:picLocks noChangeAspect="1"/>
          </p:cNvPicPr>
          <p:nvPr/>
        </p:nvPicPr>
        <p:blipFill>
          <a:blip r:embed="rId4"/>
          <a:stretch>
            <a:fillRect/>
          </a:stretch>
        </p:blipFill>
        <p:spPr>
          <a:xfrm>
            <a:off x="2365423" y="1111023"/>
            <a:ext cx="4985511" cy="5079400"/>
          </a:xfrm>
          <a:prstGeom prst="rect">
            <a:avLst/>
          </a:prstGeom>
        </p:spPr>
      </p:pic>
      <p:sp>
        <p:nvSpPr>
          <p:cNvPr id="12" name="Rectangle 11"/>
          <p:cNvSpPr/>
          <p:nvPr/>
        </p:nvSpPr>
        <p:spPr>
          <a:xfrm>
            <a:off x="7350934" y="1103789"/>
            <a:ext cx="4992370" cy="1200329"/>
          </a:xfrm>
          <a:prstGeom prst="rect">
            <a:avLst/>
          </a:prstGeom>
        </p:spPr>
        <p:txBody>
          <a:bodyPr wrap="square">
            <a:spAutoFit/>
          </a:bodyPr>
          <a:lstStyle/>
          <a:p>
            <a:r>
              <a:rPr lang="en-GB" sz="2400" dirty="0">
                <a:solidFill>
                  <a:srgbClr val="FF0000"/>
                </a:solidFill>
              </a:rPr>
              <a:t>The diagram shows the centres of rotation and how one vertex of the shape A was rotated.</a:t>
            </a:r>
            <a:endParaRPr lang="en-GB" dirty="0"/>
          </a:p>
        </p:txBody>
      </p:sp>
      <p:sp>
        <p:nvSpPr>
          <p:cNvPr id="2" name="Rectangle 1"/>
          <p:cNvSpPr/>
          <p:nvPr/>
        </p:nvSpPr>
        <p:spPr>
          <a:xfrm>
            <a:off x="7534588" y="5859660"/>
            <a:ext cx="4896544" cy="830997"/>
          </a:xfrm>
          <a:prstGeom prst="rect">
            <a:avLst/>
          </a:prstGeom>
        </p:spPr>
        <p:txBody>
          <a:bodyPr wrap="square">
            <a:spAutoFit/>
          </a:bodyPr>
          <a:lstStyle/>
          <a:p>
            <a:pPr lvl="0"/>
            <a:r>
              <a:rPr lang="en-GB" sz="2400" dirty="0">
                <a:solidFill>
                  <a:srgbClr val="FF0000"/>
                </a:solidFill>
              </a:rPr>
              <a:t>A to F: Rotation of 90 ̊ anti-clockwise about the point (0, 4).</a:t>
            </a:r>
            <a:endParaRPr lang="en-GB" dirty="0">
              <a:solidFill>
                <a:prstClr val="black"/>
              </a:solidFill>
            </a:endParaRPr>
          </a:p>
        </p:txBody>
      </p:sp>
      <p:sp>
        <p:nvSpPr>
          <p:cNvPr id="4" name="Rectangle 3"/>
          <p:cNvSpPr/>
          <p:nvPr/>
        </p:nvSpPr>
        <p:spPr>
          <a:xfrm>
            <a:off x="7522485" y="5001572"/>
            <a:ext cx="3672408" cy="830997"/>
          </a:xfrm>
          <a:prstGeom prst="rect">
            <a:avLst/>
          </a:prstGeom>
        </p:spPr>
        <p:txBody>
          <a:bodyPr wrap="square">
            <a:spAutoFit/>
          </a:bodyPr>
          <a:lstStyle/>
          <a:p>
            <a:pPr lvl="0"/>
            <a:r>
              <a:rPr lang="en-GB" sz="2400" dirty="0">
                <a:solidFill>
                  <a:srgbClr val="FF0000"/>
                </a:solidFill>
              </a:rPr>
              <a:t>A to E: Rotation of 180 ̊ about the point (0, 0).</a:t>
            </a:r>
          </a:p>
        </p:txBody>
      </p:sp>
      <p:sp>
        <p:nvSpPr>
          <p:cNvPr id="8" name="Rectangle 7"/>
          <p:cNvSpPr/>
          <p:nvPr/>
        </p:nvSpPr>
        <p:spPr>
          <a:xfrm>
            <a:off x="7522485" y="4081889"/>
            <a:ext cx="4536504" cy="830997"/>
          </a:xfrm>
          <a:prstGeom prst="rect">
            <a:avLst/>
          </a:prstGeom>
        </p:spPr>
        <p:txBody>
          <a:bodyPr wrap="square">
            <a:spAutoFit/>
          </a:bodyPr>
          <a:lstStyle/>
          <a:p>
            <a:pPr lvl="0"/>
            <a:r>
              <a:rPr lang="en-GB" sz="2400" dirty="0">
                <a:solidFill>
                  <a:srgbClr val="FF0000"/>
                </a:solidFill>
              </a:rPr>
              <a:t>A to D: Rotation of 90 ̊ anti-clockwise about the point (0, 0).</a:t>
            </a:r>
          </a:p>
        </p:txBody>
      </p:sp>
      <p:sp>
        <p:nvSpPr>
          <p:cNvPr id="9" name="Rectangle 8"/>
          <p:cNvSpPr/>
          <p:nvPr/>
        </p:nvSpPr>
        <p:spPr>
          <a:xfrm>
            <a:off x="7522485" y="3197853"/>
            <a:ext cx="3816424" cy="830997"/>
          </a:xfrm>
          <a:prstGeom prst="rect">
            <a:avLst/>
          </a:prstGeom>
        </p:spPr>
        <p:txBody>
          <a:bodyPr wrap="square">
            <a:spAutoFit/>
          </a:bodyPr>
          <a:lstStyle/>
          <a:p>
            <a:pPr lvl="0"/>
            <a:r>
              <a:rPr lang="en-GB" sz="2400" dirty="0">
                <a:solidFill>
                  <a:srgbClr val="FF0000"/>
                </a:solidFill>
              </a:rPr>
              <a:t>A to C: Rotation of 180 ̊ about the point (3, 2).</a:t>
            </a:r>
          </a:p>
        </p:txBody>
      </p:sp>
    </p:spTree>
    <p:extLst>
      <p:ext uri="{BB962C8B-B14F-4D97-AF65-F5344CB8AC3E}">
        <p14:creationId xmlns:p14="http://schemas.microsoft.com/office/powerpoint/2010/main" val="1371856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 grpId="0"/>
      <p:bldP spid="4"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J1.2</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44624"/>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sp>
        <p:nvSpPr>
          <p:cNvPr id="2" name="Rectangle 1"/>
          <p:cNvSpPr/>
          <p:nvPr/>
        </p:nvSpPr>
        <p:spPr>
          <a:xfrm>
            <a:off x="2301600" y="633119"/>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9" name="Rectangle 8"/>
          <p:cNvSpPr/>
          <p:nvPr/>
        </p:nvSpPr>
        <p:spPr>
          <a:xfrm>
            <a:off x="2301600" y="1464116"/>
            <a:ext cx="6242672" cy="461665"/>
          </a:xfrm>
          <a:prstGeom prst="rect">
            <a:avLst/>
          </a:prstGeom>
        </p:spPr>
        <p:txBody>
          <a:bodyPr wrap="square">
            <a:spAutoFit/>
          </a:bodyPr>
          <a:lstStyle/>
          <a:p>
            <a:r>
              <a:rPr lang="en-GB" sz="2400" dirty="0"/>
              <a:t>1.  Copy the axes and shape shown below.</a:t>
            </a:r>
            <a:endParaRPr lang="pt-BR" sz="2400" dirty="0">
              <a:solidFill>
                <a:prstClr val="black"/>
              </a:solidFill>
            </a:endParaRPr>
          </a:p>
        </p:txBody>
      </p:sp>
      <p:sp>
        <p:nvSpPr>
          <p:cNvPr id="18" name="TextBox 1"/>
          <p:cNvSpPr txBox="1">
            <a:spLocks noChangeArrowheads="1"/>
          </p:cNvSpPr>
          <p:nvPr/>
        </p:nvSpPr>
        <p:spPr bwMode="auto">
          <a:xfrm>
            <a:off x="7823888" y="1925781"/>
            <a:ext cx="4172034" cy="452431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a) 	Rotate the original shape through </a:t>
            </a:r>
            <a:r>
              <a:rPr lang="da-DK" sz="2400" dirty="0"/>
              <a:t>90</a:t>
            </a:r>
            <a:r>
              <a:rPr lang="en-GB" sz="2400" dirty="0"/>
              <a:t> ̊ clockwise around the point (1, 2).</a:t>
            </a:r>
          </a:p>
          <a:p>
            <a:r>
              <a:rPr lang="en-GB" sz="2400" dirty="0"/>
              <a:t>b) 	Rotate the original shape through 180 ̊ around the point (3, 4).</a:t>
            </a:r>
          </a:p>
          <a:p>
            <a:r>
              <a:rPr lang="en-GB" sz="2400" dirty="0"/>
              <a:t>c) 	Rotate the original shape through 90 ̊ clockwise around the point (1, </a:t>
            </a:r>
            <a:r>
              <a:rPr lang="en-GB" sz="2400" dirty="0" smtClean="0"/>
              <a:t>−2</a:t>
            </a:r>
            <a:r>
              <a:rPr lang="en-GB" sz="2400" dirty="0"/>
              <a:t>).</a:t>
            </a:r>
          </a:p>
          <a:p>
            <a:r>
              <a:rPr lang="en-GB" sz="2400" dirty="0"/>
              <a:t>d) 	Rotate the original shape through 90 ̊ anti-clockwise around the point (0, 1).</a:t>
            </a:r>
            <a:endParaRPr lang="en-GB" sz="2400" b="1" dirty="0"/>
          </a:p>
        </p:txBody>
      </p:sp>
      <p:pic>
        <p:nvPicPr>
          <p:cNvPr id="5" name="Picture 4"/>
          <p:cNvPicPr>
            <a:picLocks noChangeAspect="1"/>
          </p:cNvPicPr>
          <p:nvPr/>
        </p:nvPicPr>
        <p:blipFill>
          <a:blip r:embed="rId4"/>
          <a:stretch>
            <a:fillRect/>
          </a:stretch>
        </p:blipFill>
        <p:spPr>
          <a:xfrm>
            <a:off x="2410123" y="1964353"/>
            <a:ext cx="5210902" cy="4401164"/>
          </a:xfrm>
          <a:prstGeom prst="rect">
            <a:avLst/>
          </a:prstGeom>
        </p:spPr>
      </p:pic>
      <p:sp>
        <p:nvSpPr>
          <p:cNvPr id="3" name="TextBox 2">
            <a:extLst>
              <a:ext uri="{FF2B5EF4-FFF2-40B4-BE49-F238E27FC236}">
                <a16:creationId xmlns:a16="http://schemas.microsoft.com/office/drawing/2014/main" id="{AD0AA13B-7997-A04F-9FB9-25D69CB29962}"/>
              </a:ext>
            </a:extLst>
          </p:cNvPr>
          <p:cNvSpPr txBox="1"/>
          <p:nvPr/>
        </p:nvSpPr>
        <p:spPr>
          <a:xfrm>
            <a:off x="5422936" y="6450096"/>
            <a:ext cx="3096344" cy="407904"/>
          </a:xfrm>
          <a:prstGeom prst="rect">
            <a:avLst/>
          </a:prstGeom>
          <a:noFill/>
        </p:spPr>
        <p:txBody>
          <a:bodyPr wrap="square" rtlCol="0">
            <a:spAutoFit/>
          </a:bodyPr>
          <a:lstStyle/>
          <a:p>
            <a:r>
              <a:rPr lang="en-US" dirty="0"/>
              <a:t>Answers on next slide</a:t>
            </a:r>
          </a:p>
        </p:txBody>
      </p:sp>
    </p:spTree>
    <p:extLst>
      <p:ext uri="{BB962C8B-B14F-4D97-AF65-F5344CB8AC3E}">
        <p14:creationId xmlns:p14="http://schemas.microsoft.com/office/powerpoint/2010/main" val="12131708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J1.2</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sp>
        <p:nvSpPr>
          <p:cNvPr id="10" name="Rectangle 9"/>
          <p:cNvSpPr/>
          <p:nvPr/>
        </p:nvSpPr>
        <p:spPr>
          <a:xfrm>
            <a:off x="8817387" y="3212976"/>
            <a:ext cx="3240360" cy="830997"/>
          </a:xfrm>
          <a:prstGeom prst="rect">
            <a:avLst/>
          </a:prstGeom>
        </p:spPr>
        <p:txBody>
          <a:bodyPr wrap="square">
            <a:spAutoFit/>
          </a:bodyPr>
          <a:lstStyle/>
          <a:p>
            <a:r>
              <a:rPr lang="da-DK" sz="2400" dirty="0">
                <a:solidFill>
                  <a:srgbClr val="FF0000"/>
                </a:solidFill>
                <a:latin typeface="+mj-lt"/>
              </a:rPr>
              <a:t>The rotated shapes are shown on the left.</a:t>
            </a:r>
            <a:endParaRPr lang="da-DK" sz="2400" dirty="0">
              <a:solidFill>
                <a:srgbClr val="FF0000"/>
              </a:solidFill>
            </a:endParaRPr>
          </a:p>
        </p:txBody>
      </p:sp>
      <p:sp>
        <p:nvSpPr>
          <p:cNvPr id="18" name="TextBox 1"/>
          <p:cNvSpPr txBox="1">
            <a:spLocks noChangeArrowheads="1"/>
          </p:cNvSpPr>
          <p:nvPr/>
        </p:nvSpPr>
        <p:spPr bwMode="auto">
          <a:xfrm>
            <a:off x="2397307" y="672400"/>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Answers</a:t>
            </a:r>
          </a:p>
        </p:txBody>
      </p:sp>
      <p:pic>
        <p:nvPicPr>
          <p:cNvPr id="3" name="Picture 2"/>
          <p:cNvPicPr>
            <a:picLocks noChangeAspect="1"/>
          </p:cNvPicPr>
          <p:nvPr/>
        </p:nvPicPr>
        <p:blipFill>
          <a:blip r:embed="rId4"/>
          <a:stretch>
            <a:fillRect/>
          </a:stretch>
        </p:blipFill>
        <p:spPr>
          <a:xfrm>
            <a:off x="2423591" y="1209179"/>
            <a:ext cx="6016085" cy="5100141"/>
          </a:xfrm>
          <a:prstGeom prst="rect">
            <a:avLst/>
          </a:prstGeom>
        </p:spPr>
      </p:pic>
    </p:spTree>
    <p:extLst>
      <p:ext uri="{BB962C8B-B14F-4D97-AF65-F5344CB8AC3E}">
        <p14:creationId xmlns:p14="http://schemas.microsoft.com/office/powerpoint/2010/main" val="14260133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J1.2</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6505"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sp>
        <p:nvSpPr>
          <p:cNvPr id="9" name="Rectangle 8"/>
          <p:cNvSpPr/>
          <p:nvPr/>
        </p:nvSpPr>
        <p:spPr>
          <a:xfrm>
            <a:off x="2207260" y="718035"/>
            <a:ext cx="9433356" cy="830997"/>
          </a:xfrm>
          <a:prstGeom prst="rect">
            <a:avLst/>
          </a:prstGeom>
        </p:spPr>
        <p:txBody>
          <a:bodyPr wrap="square">
            <a:spAutoFit/>
          </a:bodyPr>
          <a:lstStyle/>
          <a:p>
            <a:r>
              <a:rPr lang="en-GB" sz="2400" dirty="0"/>
              <a:t>2. 	The diagram shows the position of a shape labelled A and other 	shapes which were obtained by rotating A.</a:t>
            </a:r>
            <a:endParaRPr lang="pt-BR" sz="2400" dirty="0">
              <a:solidFill>
                <a:prstClr val="black"/>
              </a:solidFill>
            </a:endParaRPr>
          </a:p>
        </p:txBody>
      </p:sp>
      <p:sp>
        <p:nvSpPr>
          <p:cNvPr id="18" name="TextBox 1"/>
          <p:cNvSpPr txBox="1">
            <a:spLocks noChangeArrowheads="1"/>
          </p:cNvSpPr>
          <p:nvPr/>
        </p:nvSpPr>
        <p:spPr bwMode="auto">
          <a:xfrm>
            <a:off x="7802352" y="2215971"/>
            <a:ext cx="4172034"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a:buAutoNum type="alphaLcParenR"/>
            </a:pPr>
            <a:r>
              <a:rPr lang="en-GB" sz="2400" dirty="0"/>
              <a:t>Describe how each shape can be obtained from A by a rotation.</a:t>
            </a:r>
          </a:p>
        </p:txBody>
      </p:sp>
      <p:pic>
        <p:nvPicPr>
          <p:cNvPr id="3" name="Picture 2"/>
          <p:cNvPicPr>
            <a:picLocks noChangeAspect="1"/>
          </p:cNvPicPr>
          <p:nvPr/>
        </p:nvPicPr>
        <p:blipFill>
          <a:blip r:embed="rId4"/>
          <a:stretch>
            <a:fillRect/>
          </a:stretch>
        </p:blipFill>
        <p:spPr>
          <a:xfrm>
            <a:off x="2419649" y="1596939"/>
            <a:ext cx="5191850" cy="5201376"/>
          </a:xfrm>
          <a:prstGeom prst="rect">
            <a:avLst/>
          </a:prstGeom>
        </p:spPr>
      </p:pic>
      <p:sp>
        <p:nvSpPr>
          <p:cNvPr id="4" name="Rectangle 3"/>
          <p:cNvSpPr/>
          <p:nvPr/>
        </p:nvSpPr>
        <p:spPr>
          <a:xfrm>
            <a:off x="7823888" y="3789040"/>
            <a:ext cx="4176464" cy="1200329"/>
          </a:xfrm>
          <a:prstGeom prst="rect">
            <a:avLst/>
          </a:prstGeom>
        </p:spPr>
        <p:txBody>
          <a:bodyPr wrap="square">
            <a:spAutoFit/>
          </a:bodyPr>
          <a:lstStyle/>
          <a:p>
            <a:pPr lvl="0"/>
            <a:r>
              <a:rPr lang="en-GB" sz="2400" dirty="0">
                <a:solidFill>
                  <a:prstClr val="black"/>
                </a:solidFill>
              </a:rPr>
              <a:t>b) 	</a:t>
            </a:r>
            <a:r>
              <a:rPr lang="en-GB" sz="2400" dirty="0"/>
              <a:t>Which shapes can be 	obtained by rotating the 	shape E?</a:t>
            </a:r>
            <a:endParaRPr lang="en-GB" sz="2400" dirty="0">
              <a:solidFill>
                <a:prstClr val="black"/>
              </a:solidFill>
            </a:endParaRPr>
          </a:p>
        </p:txBody>
      </p:sp>
    </p:spTree>
    <p:extLst>
      <p:ext uri="{BB962C8B-B14F-4D97-AF65-F5344CB8AC3E}">
        <p14:creationId xmlns:p14="http://schemas.microsoft.com/office/powerpoint/2010/main" val="2252748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J1.2</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0761" y="44906"/>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J1.2</a:t>
            </a:r>
            <a:endParaRPr lang="en-US" altLang="en-US" b="1" dirty="0">
              <a:solidFill>
                <a:prstClr val="white"/>
              </a:solidFill>
            </a:endParaRPr>
          </a:p>
        </p:txBody>
      </p:sp>
      <p:pic>
        <p:nvPicPr>
          <p:cNvPr id="3" name="Picture 2"/>
          <p:cNvPicPr>
            <a:picLocks noChangeAspect="1"/>
          </p:cNvPicPr>
          <p:nvPr/>
        </p:nvPicPr>
        <p:blipFill>
          <a:blip r:embed="rId4"/>
          <a:stretch>
            <a:fillRect/>
          </a:stretch>
        </p:blipFill>
        <p:spPr>
          <a:xfrm>
            <a:off x="2279576" y="1114972"/>
            <a:ext cx="5191850" cy="5201376"/>
          </a:xfrm>
          <a:prstGeom prst="rect">
            <a:avLst/>
          </a:prstGeom>
        </p:spPr>
      </p:pic>
      <p:sp>
        <p:nvSpPr>
          <p:cNvPr id="10" name="TextBox 1"/>
          <p:cNvSpPr txBox="1">
            <a:spLocks noChangeArrowheads="1"/>
          </p:cNvSpPr>
          <p:nvPr/>
        </p:nvSpPr>
        <p:spPr bwMode="auto">
          <a:xfrm>
            <a:off x="2206178" y="653307"/>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Answers</a:t>
            </a:r>
          </a:p>
        </p:txBody>
      </p:sp>
      <p:sp>
        <p:nvSpPr>
          <p:cNvPr id="11" name="Rectangle 10"/>
          <p:cNvSpPr/>
          <p:nvPr/>
        </p:nvSpPr>
        <p:spPr>
          <a:xfrm>
            <a:off x="7740014" y="1237736"/>
            <a:ext cx="4248472" cy="4154984"/>
          </a:xfrm>
          <a:prstGeom prst="rect">
            <a:avLst/>
          </a:prstGeom>
        </p:spPr>
        <p:txBody>
          <a:bodyPr wrap="square">
            <a:spAutoFit/>
          </a:bodyPr>
          <a:lstStyle/>
          <a:p>
            <a:r>
              <a:rPr lang="da-DK" sz="2400" dirty="0">
                <a:solidFill>
                  <a:srgbClr val="FF0000"/>
                </a:solidFill>
                <a:latin typeface="+mj-lt"/>
              </a:rPr>
              <a:t>a)	A to B: 90</a:t>
            </a:r>
            <a:r>
              <a:rPr lang="en-GB" sz="2400" dirty="0">
                <a:solidFill>
                  <a:srgbClr val="FF0000"/>
                </a:solidFill>
              </a:rPr>
              <a:t> ̊ </a:t>
            </a:r>
            <a:r>
              <a:rPr lang="da-DK" sz="2400" dirty="0">
                <a:solidFill>
                  <a:srgbClr val="FF0000"/>
                </a:solidFill>
                <a:latin typeface="+mj-lt"/>
              </a:rPr>
              <a:t>rotation, 	clockwise, centre (0, 0)</a:t>
            </a:r>
          </a:p>
          <a:p>
            <a:pPr marL="457200" indent="-457200">
              <a:buAutoNum type="alphaLcParenR"/>
            </a:pPr>
            <a:endParaRPr lang="da-DK" sz="2400" dirty="0">
              <a:solidFill>
                <a:srgbClr val="FF0000"/>
              </a:solidFill>
              <a:latin typeface="+mj-lt"/>
            </a:endParaRPr>
          </a:p>
          <a:p>
            <a:r>
              <a:rPr lang="da-DK" sz="2400" dirty="0">
                <a:solidFill>
                  <a:srgbClr val="FF0000"/>
                </a:solidFill>
                <a:latin typeface="+mj-lt"/>
              </a:rPr>
              <a:t>	A to C: 180</a:t>
            </a:r>
            <a:r>
              <a:rPr lang="en-GB" sz="2400" dirty="0">
                <a:solidFill>
                  <a:srgbClr val="FF0000"/>
                </a:solidFill>
              </a:rPr>
              <a:t> ̊ </a:t>
            </a:r>
            <a:r>
              <a:rPr lang="da-DK" sz="2400" dirty="0">
                <a:solidFill>
                  <a:srgbClr val="FF0000"/>
                </a:solidFill>
                <a:latin typeface="+mj-lt"/>
              </a:rPr>
              <a:t>rotation, 	centre (0, 0)</a:t>
            </a:r>
          </a:p>
          <a:p>
            <a:endParaRPr lang="da-DK" sz="2400" dirty="0">
              <a:solidFill>
                <a:srgbClr val="FF0000"/>
              </a:solidFill>
              <a:latin typeface="+mj-lt"/>
            </a:endParaRPr>
          </a:p>
          <a:p>
            <a:r>
              <a:rPr lang="da-DK" sz="2400" dirty="0">
                <a:solidFill>
                  <a:srgbClr val="FF0000"/>
                </a:solidFill>
                <a:latin typeface="+mj-lt"/>
              </a:rPr>
              <a:t>	A to D: 90</a:t>
            </a:r>
            <a:r>
              <a:rPr lang="en-GB" sz="2400" dirty="0">
                <a:solidFill>
                  <a:srgbClr val="FF0000"/>
                </a:solidFill>
              </a:rPr>
              <a:t> ̊ </a:t>
            </a:r>
            <a:r>
              <a:rPr lang="da-DK" sz="2400" dirty="0">
                <a:solidFill>
                  <a:srgbClr val="FF0000"/>
                </a:solidFill>
                <a:latin typeface="+mj-lt"/>
              </a:rPr>
              <a:t>rotation, 	anticlockwise, centre (0, 0)</a:t>
            </a:r>
          </a:p>
          <a:p>
            <a:endParaRPr lang="da-DK" sz="2400" dirty="0">
              <a:solidFill>
                <a:srgbClr val="FF0000"/>
              </a:solidFill>
              <a:latin typeface="+mj-lt"/>
            </a:endParaRPr>
          </a:p>
          <a:p>
            <a:r>
              <a:rPr lang="da-DK" sz="2400" dirty="0">
                <a:solidFill>
                  <a:srgbClr val="FF0000"/>
                </a:solidFill>
                <a:latin typeface="+mj-lt"/>
              </a:rPr>
              <a:t>	A to E: 180</a:t>
            </a:r>
            <a:r>
              <a:rPr lang="en-GB" sz="2400" dirty="0">
                <a:solidFill>
                  <a:srgbClr val="FF0000"/>
                </a:solidFill>
              </a:rPr>
              <a:t> ̊ </a:t>
            </a:r>
            <a:r>
              <a:rPr lang="da-DK" sz="2400" dirty="0">
                <a:solidFill>
                  <a:srgbClr val="FF0000"/>
                </a:solidFill>
                <a:latin typeface="+mj-lt"/>
              </a:rPr>
              <a:t>rotation, 	centre (5, 3)</a:t>
            </a:r>
            <a:endParaRPr lang="da-DK" sz="2400" dirty="0">
              <a:solidFill>
                <a:srgbClr val="FF0000"/>
              </a:solidFill>
            </a:endParaRPr>
          </a:p>
        </p:txBody>
      </p:sp>
      <p:sp>
        <p:nvSpPr>
          <p:cNvPr id="2" name="Rectangle 1"/>
          <p:cNvSpPr/>
          <p:nvPr/>
        </p:nvSpPr>
        <p:spPr>
          <a:xfrm>
            <a:off x="7740014" y="5636358"/>
            <a:ext cx="2126223" cy="461665"/>
          </a:xfrm>
          <a:prstGeom prst="rect">
            <a:avLst/>
          </a:prstGeom>
        </p:spPr>
        <p:txBody>
          <a:bodyPr wrap="none">
            <a:spAutoFit/>
          </a:bodyPr>
          <a:lstStyle/>
          <a:p>
            <a:r>
              <a:rPr lang="da-DK" sz="2400" dirty="0">
                <a:solidFill>
                  <a:srgbClr val="FF0000"/>
                </a:solidFill>
                <a:latin typeface="Arial"/>
              </a:rPr>
              <a:t>b) 	A, B and D</a:t>
            </a:r>
            <a:endParaRPr lang="en-GB" dirty="0"/>
          </a:p>
        </p:txBody>
      </p:sp>
    </p:spTree>
    <p:extLst>
      <p:ext uri="{BB962C8B-B14F-4D97-AF65-F5344CB8AC3E}">
        <p14:creationId xmlns:p14="http://schemas.microsoft.com/office/powerpoint/2010/main" val="42762539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J1.2: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second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http://szalonta.hu/ske/text/J1/skej1s2.html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J</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J1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J1.2</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569849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39089" y="710516"/>
            <a:ext cx="9721081" cy="1938992"/>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t>This Unit describes how shapes can be </a:t>
            </a:r>
            <a:r>
              <a:rPr lang="en-US" altLang="en-US" sz="2400" dirty="0" smtClean="0"/>
              <a:t>transformed by </a:t>
            </a:r>
            <a:r>
              <a:rPr lang="en-US" altLang="en-US" sz="2400" dirty="0"/>
              <a:t>reflection,</a:t>
            </a:r>
          </a:p>
          <a:p>
            <a:r>
              <a:rPr lang="en-US" altLang="en-US" sz="2400" dirty="0"/>
              <a:t>rotation and </a:t>
            </a:r>
            <a:r>
              <a:rPr lang="en-US" altLang="en-US" sz="2400" dirty="0" smtClean="0"/>
              <a:t>enlargement</a:t>
            </a:r>
            <a:r>
              <a:rPr lang="en-US" altLang="en-US" sz="2400" dirty="0"/>
              <a:t>.</a:t>
            </a:r>
          </a:p>
          <a:p>
            <a:endParaRPr lang="en-US" altLang="en-US" sz="2400" dirty="0"/>
          </a:p>
          <a:p>
            <a:r>
              <a:rPr lang="en-US" altLang="en-US" sz="2400" dirty="0"/>
              <a:t>You have three sections to work through and there are check up audits</a:t>
            </a:r>
          </a:p>
          <a:p>
            <a:r>
              <a:rPr lang="en-US" altLang="en-US" sz="2400" dirty="0" smtClean="0"/>
              <a:t>and </a:t>
            </a:r>
            <a:r>
              <a:rPr lang="en-US" altLang="en-US" sz="2400" dirty="0"/>
              <a:t>fitness tests for each section.</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Reflections, Rotations and Enlargements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a:t>
            </a:r>
            <a:r>
              <a:rPr lang="en-US" altLang="en-US" b="1" dirty="0" smtClean="0">
                <a:solidFill>
                  <a:schemeClr val="bg1"/>
                </a:solidFill>
              </a:rPr>
              <a:t>J </a:t>
            </a:r>
            <a:endParaRPr lang="en-US" altLang="en-US" b="1" dirty="0">
              <a:solidFill>
                <a:schemeClr val="bg1"/>
              </a:solidFill>
            </a:endParaRPr>
          </a:p>
          <a:p>
            <a:pPr algn="ctr">
              <a:spcAft>
                <a:spcPts val="600"/>
              </a:spcAft>
            </a:pPr>
            <a:r>
              <a:rPr lang="en-US" altLang="en-US" b="1" dirty="0">
                <a:solidFill>
                  <a:schemeClr val="bg1"/>
                </a:solidFill>
              </a:rPr>
              <a:t>Unit </a:t>
            </a:r>
            <a:r>
              <a:rPr lang="en-US" altLang="en-US" b="1" dirty="0" smtClean="0">
                <a:solidFill>
                  <a:schemeClr val="bg1"/>
                </a:solidFill>
              </a:rPr>
              <a:t>J1</a:t>
            </a:r>
            <a:endParaRPr lang="en-US" altLang="en-US" b="1" dirty="0">
              <a:solidFill>
                <a:schemeClr val="bg1"/>
              </a:solidFill>
            </a:endParaRPr>
          </a:p>
        </p:txBody>
      </p:sp>
      <p:sp>
        <p:nvSpPr>
          <p:cNvPr id="8"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5159896" y="3238997"/>
            <a:ext cx="648072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 typeface="+mj-lt"/>
              <a:buAutoNum type="arabicPeriod"/>
            </a:pPr>
            <a:r>
              <a:rPr lang="en-GB" sz="2400" dirty="0"/>
              <a:t>Reflections</a:t>
            </a:r>
          </a:p>
          <a:p>
            <a:pPr>
              <a:buAutoNum type="arabicPeriod"/>
            </a:pPr>
            <a:endParaRPr lang="en-GB" sz="2400" dirty="0"/>
          </a:p>
          <a:p>
            <a:pPr>
              <a:buFont typeface="+mj-lt"/>
              <a:buAutoNum type="arabicPeriod" startAt="2"/>
            </a:pPr>
            <a:r>
              <a:rPr lang="en-GB" sz="2400" dirty="0"/>
              <a:t>Rotations</a:t>
            </a:r>
          </a:p>
          <a:p>
            <a:pPr>
              <a:buAutoNum type="arabicPeriod" startAt="2"/>
            </a:pPr>
            <a:endParaRPr lang="en-GB" sz="2400" dirty="0"/>
          </a:p>
          <a:p>
            <a:pPr>
              <a:buFont typeface="+mj-lt"/>
              <a:buAutoNum type="arabicPeriod" startAt="3"/>
            </a:pPr>
            <a:r>
              <a:rPr lang="en-GB" sz="2400" dirty="0"/>
              <a:t>Enlargements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4578"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a:t>
            </a:r>
            <a:r>
              <a:rPr lang="en-US" altLang="en-US" b="1" dirty="0" smtClean="0">
                <a:solidFill>
                  <a:prstClr val="white"/>
                </a:solidFill>
              </a:rPr>
              <a:t>J1.</a:t>
            </a:r>
            <a:r>
              <a:rPr lang="en-US" b="1" dirty="0" smtClean="0">
                <a:solidFill>
                  <a:schemeClr val="bg1"/>
                </a:solidFill>
                <a:latin typeface="Arial"/>
                <a:ea typeface="MS PGothic"/>
                <a:cs typeface="Times New Roman"/>
              </a:rPr>
              <a:t>3</a:t>
            </a:r>
            <a:endParaRPr lang="en-US" sz="2000" b="1" kern="1200" dirty="0">
              <a:solidFill>
                <a:schemeClr val="bg1"/>
              </a:solidFill>
              <a:effectLst/>
              <a:latin typeface="Arial"/>
              <a:ea typeface="MS PGothic"/>
              <a:cs typeface="Times New Roman"/>
            </a:endParaRPr>
          </a:p>
        </p:txBody>
      </p:sp>
      <p:sp>
        <p:nvSpPr>
          <p:cNvPr id="3" name="Rectangle 2"/>
          <p:cNvSpPr/>
          <p:nvPr/>
        </p:nvSpPr>
        <p:spPr>
          <a:xfrm>
            <a:off x="2359036" y="622529"/>
            <a:ext cx="9682531" cy="1200329"/>
          </a:xfrm>
          <a:prstGeom prst="rect">
            <a:avLst/>
          </a:prstGeom>
        </p:spPr>
        <p:txBody>
          <a:bodyPr wrap="square">
            <a:spAutoFit/>
          </a:bodyPr>
          <a:lstStyle/>
          <a:p>
            <a:r>
              <a:rPr lang="en-GB" sz="2400" dirty="0"/>
              <a:t>An </a:t>
            </a:r>
            <a:r>
              <a:rPr lang="en-GB" sz="2400" i="1" dirty="0"/>
              <a:t>enlargement </a:t>
            </a:r>
            <a:r>
              <a:rPr lang="en-GB" sz="2400" dirty="0"/>
              <a:t>is a transformation which enlarges (or reduces) the size of an image. Each enlargement is described in terms of a </a:t>
            </a:r>
            <a:r>
              <a:rPr lang="en-GB" sz="2400" i="1" dirty="0"/>
              <a:t>centre of enlargement </a:t>
            </a:r>
            <a:r>
              <a:rPr lang="en-GB" sz="2400" dirty="0"/>
              <a:t>and a </a:t>
            </a:r>
            <a:r>
              <a:rPr lang="en-GB" sz="2400" i="1" dirty="0"/>
              <a:t>scale factor</a:t>
            </a:r>
            <a:r>
              <a:rPr lang="en-GB" sz="2400" dirty="0"/>
              <a:t>.</a:t>
            </a:r>
          </a:p>
        </p:txBody>
      </p:sp>
      <p:sp>
        <p:nvSpPr>
          <p:cNvPr id="16" name="Rectangle 15"/>
          <p:cNvSpPr/>
          <p:nvPr/>
        </p:nvSpPr>
        <p:spPr>
          <a:xfrm>
            <a:off x="2359035" y="5661248"/>
            <a:ext cx="9682531" cy="1200329"/>
          </a:xfrm>
          <a:prstGeom prst="rect">
            <a:avLst/>
          </a:prstGeom>
        </p:spPr>
        <p:txBody>
          <a:bodyPr wrap="square">
            <a:spAutoFit/>
          </a:bodyPr>
          <a:lstStyle/>
          <a:p>
            <a:r>
              <a:rPr lang="en-GB" sz="2400" dirty="0"/>
              <a:t>The example shows how the original, A, was enlarged with scale factors 2 and 4. A line from the </a:t>
            </a:r>
            <a:r>
              <a:rPr lang="en-GB" sz="2400" i="1" dirty="0"/>
              <a:t>centre of enlargement </a:t>
            </a:r>
            <a:r>
              <a:rPr lang="en-GB" sz="2400" dirty="0"/>
              <a:t>passes through the corresponding vertex of each image.</a:t>
            </a:r>
          </a:p>
        </p:txBody>
      </p:sp>
      <p:pic>
        <p:nvPicPr>
          <p:cNvPr id="4" name="Picture 3"/>
          <p:cNvPicPr>
            <a:picLocks noChangeAspect="1"/>
          </p:cNvPicPr>
          <p:nvPr/>
        </p:nvPicPr>
        <p:blipFill>
          <a:blip r:embed="rId4"/>
          <a:stretch>
            <a:fillRect/>
          </a:stretch>
        </p:blipFill>
        <p:spPr>
          <a:xfrm>
            <a:off x="3845518" y="1800524"/>
            <a:ext cx="6709564" cy="3883059"/>
          </a:xfrm>
          <a:prstGeom prst="rect">
            <a:avLst/>
          </a:prstGeom>
        </p:spPr>
      </p:pic>
    </p:spTree>
    <p:extLst>
      <p:ext uri="{BB962C8B-B14F-4D97-AF65-F5344CB8AC3E}">
        <p14:creationId xmlns:p14="http://schemas.microsoft.com/office/powerpoint/2010/main" val="3609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3600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3" name="Rectangle 2"/>
          <p:cNvSpPr/>
          <p:nvPr/>
        </p:nvSpPr>
        <p:spPr>
          <a:xfrm>
            <a:off x="2279576" y="654224"/>
            <a:ext cx="8489492" cy="830997"/>
          </a:xfrm>
          <a:prstGeom prst="rect">
            <a:avLst/>
          </a:prstGeom>
        </p:spPr>
        <p:txBody>
          <a:bodyPr wrap="square">
            <a:spAutoFit/>
          </a:bodyPr>
          <a:lstStyle/>
          <a:p>
            <a:r>
              <a:rPr lang="en-GB" sz="2400" b="1" dirty="0"/>
              <a:t>Note:</a:t>
            </a:r>
          </a:p>
          <a:p>
            <a:r>
              <a:rPr lang="en-GB" sz="2400" dirty="0"/>
              <a:t>The distances, OA′ and OA′′, are related to OA:</a:t>
            </a:r>
          </a:p>
        </p:txBody>
      </p:sp>
      <p:pic>
        <p:nvPicPr>
          <p:cNvPr id="4" name="Picture 3"/>
          <p:cNvPicPr>
            <a:picLocks noChangeAspect="1"/>
          </p:cNvPicPr>
          <p:nvPr/>
        </p:nvPicPr>
        <p:blipFill>
          <a:blip r:embed="rId4"/>
          <a:stretch>
            <a:fillRect/>
          </a:stretch>
        </p:blipFill>
        <p:spPr>
          <a:xfrm>
            <a:off x="3810270" y="2900575"/>
            <a:ext cx="6709564" cy="3883059"/>
          </a:xfrm>
          <a:prstGeom prst="rect">
            <a:avLst/>
          </a:prstGeom>
        </p:spPr>
      </p:pic>
      <p:sp>
        <p:nvSpPr>
          <p:cNvPr id="2" name="Rectangle 1"/>
          <p:cNvSpPr/>
          <p:nvPr/>
        </p:nvSpPr>
        <p:spPr>
          <a:xfrm>
            <a:off x="2279576" y="1961479"/>
            <a:ext cx="8489492" cy="830997"/>
          </a:xfrm>
          <a:prstGeom prst="rect">
            <a:avLst/>
          </a:prstGeom>
        </p:spPr>
        <p:txBody>
          <a:bodyPr wrap="square">
            <a:spAutoFit/>
          </a:bodyPr>
          <a:lstStyle/>
          <a:p>
            <a:pPr lvl="0"/>
            <a:r>
              <a:rPr lang="en-GB" sz="2400" dirty="0">
                <a:solidFill>
                  <a:prstClr val="black"/>
                </a:solidFill>
              </a:rPr>
              <a:t>The same is true of all the other distances between O and corresponding points on the images.</a:t>
            </a:r>
          </a:p>
        </p:txBody>
      </p:sp>
      <p:sp>
        <p:nvSpPr>
          <p:cNvPr id="5" name="Rectangle 4"/>
          <p:cNvSpPr/>
          <p:nvPr/>
        </p:nvSpPr>
        <p:spPr>
          <a:xfrm>
            <a:off x="3960541" y="1459448"/>
            <a:ext cx="2129109" cy="461665"/>
          </a:xfrm>
          <a:prstGeom prst="rect">
            <a:avLst/>
          </a:prstGeom>
        </p:spPr>
        <p:txBody>
          <a:bodyPr wrap="none">
            <a:spAutoFit/>
          </a:bodyPr>
          <a:lstStyle/>
          <a:p>
            <a:pPr lvl="0"/>
            <a:r>
              <a:rPr lang="en-GB" sz="2400" dirty="0">
                <a:solidFill>
                  <a:prstClr val="black"/>
                </a:solidFill>
              </a:rPr>
              <a:t>OA′ = 2 × OA</a:t>
            </a:r>
          </a:p>
        </p:txBody>
      </p:sp>
      <p:sp>
        <p:nvSpPr>
          <p:cNvPr id="6" name="Rectangle 5"/>
          <p:cNvSpPr/>
          <p:nvPr/>
        </p:nvSpPr>
        <p:spPr>
          <a:xfrm>
            <a:off x="7551974" y="1470569"/>
            <a:ext cx="2186817" cy="461665"/>
          </a:xfrm>
          <a:prstGeom prst="rect">
            <a:avLst/>
          </a:prstGeom>
        </p:spPr>
        <p:txBody>
          <a:bodyPr wrap="none">
            <a:spAutoFit/>
          </a:bodyPr>
          <a:lstStyle/>
          <a:p>
            <a:pPr lvl="0"/>
            <a:r>
              <a:rPr lang="en-GB" sz="2400" dirty="0">
                <a:solidFill>
                  <a:prstClr val="black"/>
                </a:solidFill>
              </a:rPr>
              <a:t>OA′′ = 4 × OA</a:t>
            </a:r>
          </a:p>
        </p:txBody>
      </p:sp>
    </p:spTree>
    <p:extLst>
      <p:ext uri="{BB962C8B-B14F-4D97-AF65-F5344CB8AC3E}">
        <p14:creationId xmlns:p14="http://schemas.microsoft.com/office/powerpoint/2010/main" val="3132831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28127" y="9627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5" name="Rectangle 4"/>
          <p:cNvSpPr/>
          <p:nvPr/>
        </p:nvSpPr>
        <p:spPr>
          <a:xfrm>
            <a:off x="2207261" y="1096557"/>
            <a:ext cx="5544924" cy="1200329"/>
          </a:xfrm>
          <a:prstGeom prst="rect">
            <a:avLst/>
          </a:prstGeom>
        </p:spPr>
        <p:txBody>
          <a:bodyPr wrap="square">
            <a:spAutoFit/>
          </a:bodyPr>
          <a:lstStyle/>
          <a:p>
            <a:r>
              <a:rPr lang="en-GB" sz="2400" dirty="0"/>
              <a:t>Enlarge the triangle shown using the centre of enlargement marked and scale factor 3.</a:t>
            </a:r>
          </a:p>
        </p:txBody>
      </p:sp>
      <p:sp>
        <p:nvSpPr>
          <p:cNvPr id="10" name="TextBox 1"/>
          <p:cNvSpPr txBox="1">
            <a:spLocks noChangeArrowheads="1"/>
          </p:cNvSpPr>
          <p:nvPr/>
        </p:nvSpPr>
        <p:spPr bwMode="auto">
          <a:xfrm>
            <a:off x="2207260" y="648512"/>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 </a:t>
            </a:r>
          </a:p>
        </p:txBody>
      </p:sp>
      <p:sp>
        <p:nvSpPr>
          <p:cNvPr id="14" name="TextBox 1"/>
          <p:cNvSpPr txBox="1">
            <a:spLocks noChangeArrowheads="1"/>
          </p:cNvSpPr>
          <p:nvPr/>
        </p:nvSpPr>
        <p:spPr bwMode="auto">
          <a:xfrm>
            <a:off x="2356722" y="2590361"/>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2351584" y="3159759"/>
            <a:ext cx="3240360" cy="2308324"/>
          </a:xfrm>
          <a:prstGeom prst="rect">
            <a:avLst/>
          </a:prstGeom>
        </p:spPr>
        <p:txBody>
          <a:bodyPr wrap="square">
            <a:spAutoFit/>
          </a:bodyPr>
          <a:lstStyle/>
          <a:p>
            <a:r>
              <a:rPr lang="en-GB" sz="2400" dirty="0">
                <a:solidFill>
                  <a:srgbClr val="FF0000"/>
                </a:solidFill>
              </a:rPr>
              <a:t>The first step is to draw lines from the centre of enlargement through each vertex of the triangle as shown on the right.</a:t>
            </a:r>
            <a:endParaRPr lang="en-GB" dirty="0"/>
          </a:p>
        </p:txBody>
      </p:sp>
      <p:pic>
        <p:nvPicPr>
          <p:cNvPr id="3" name="Picture 2"/>
          <p:cNvPicPr>
            <a:picLocks noChangeAspect="1"/>
          </p:cNvPicPr>
          <p:nvPr/>
        </p:nvPicPr>
        <p:blipFill>
          <a:blip r:embed="rId4"/>
          <a:stretch>
            <a:fillRect/>
          </a:stretch>
        </p:blipFill>
        <p:spPr>
          <a:xfrm>
            <a:off x="7752185" y="988824"/>
            <a:ext cx="3884966" cy="2063202"/>
          </a:xfrm>
          <a:prstGeom prst="rect">
            <a:avLst/>
          </a:prstGeom>
        </p:spPr>
      </p:pic>
      <p:pic>
        <p:nvPicPr>
          <p:cNvPr id="6" name="Picture 5"/>
          <p:cNvPicPr>
            <a:picLocks noChangeAspect="1"/>
          </p:cNvPicPr>
          <p:nvPr/>
        </p:nvPicPr>
        <p:blipFill>
          <a:blip r:embed="rId5"/>
          <a:stretch>
            <a:fillRect/>
          </a:stretch>
        </p:blipFill>
        <p:spPr>
          <a:xfrm>
            <a:off x="5901329" y="3159759"/>
            <a:ext cx="6239746" cy="3629532"/>
          </a:xfrm>
          <a:prstGeom prst="rect">
            <a:avLst/>
          </a:prstGeom>
        </p:spPr>
      </p:pic>
      <p:sp>
        <p:nvSpPr>
          <p:cNvPr id="2" name="TextBox 1">
            <a:extLst>
              <a:ext uri="{FF2B5EF4-FFF2-40B4-BE49-F238E27FC236}">
                <a16:creationId xmlns:a16="http://schemas.microsoft.com/office/drawing/2014/main" id="{2A13B119-C718-0B42-8995-333206F3298C}"/>
              </a:ext>
            </a:extLst>
          </p:cNvPr>
          <p:cNvSpPr txBox="1"/>
          <p:nvPr/>
        </p:nvSpPr>
        <p:spPr>
          <a:xfrm>
            <a:off x="2351584" y="5877272"/>
            <a:ext cx="3024336"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21045716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4" grpId="0"/>
      <p:bldP spid="15"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1197"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13682" y="623460"/>
            <a:ext cx="34502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 (continued)</a:t>
            </a:r>
          </a:p>
        </p:txBody>
      </p:sp>
      <p:sp>
        <p:nvSpPr>
          <p:cNvPr id="15" name="Rectangle 14"/>
          <p:cNvSpPr/>
          <p:nvPr/>
        </p:nvSpPr>
        <p:spPr>
          <a:xfrm>
            <a:off x="2335811" y="5499726"/>
            <a:ext cx="9330789" cy="1200329"/>
          </a:xfrm>
          <a:prstGeom prst="rect">
            <a:avLst/>
          </a:prstGeom>
        </p:spPr>
        <p:txBody>
          <a:bodyPr wrap="square">
            <a:spAutoFit/>
          </a:bodyPr>
          <a:lstStyle/>
          <a:p>
            <a:r>
              <a:rPr lang="en-GB" sz="2400" dirty="0">
                <a:solidFill>
                  <a:srgbClr val="FF0000"/>
                </a:solidFill>
              </a:rPr>
              <a:t>The points A′, B′ and C′ have also been marked on the diagram. Once these points have been found they can be used to draw the enlarged triangle.</a:t>
            </a:r>
            <a:endParaRPr lang="en-GB" dirty="0"/>
          </a:p>
        </p:txBody>
      </p:sp>
      <p:pic>
        <p:nvPicPr>
          <p:cNvPr id="2" name="Picture 1"/>
          <p:cNvPicPr>
            <a:picLocks noChangeAspect="1"/>
          </p:cNvPicPr>
          <p:nvPr/>
        </p:nvPicPr>
        <p:blipFill>
          <a:blip r:embed="rId4"/>
          <a:stretch>
            <a:fillRect/>
          </a:stretch>
        </p:blipFill>
        <p:spPr>
          <a:xfrm>
            <a:off x="5231904" y="1350231"/>
            <a:ext cx="6706536" cy="3953427"/>
          </a:xfrm>
          <a:prstGeom prst="rect">
            <a:avLst/>
          </a:prstGeom>
        </p:spPr>
      </p:pic>
      <p:sp>
        <p:nvSpPr>
          <p:cNvPr id="13" name="Rectangle 12"/>
          <p:cNvSpPr/>
          <p:nvPr/>
        </p:nvSpPr>
        <p:spPr>
          <a:xfrm>
            <a:off x="2311179" y="1168182"/>
            <a:ext cx="2816805" cy="2677656"/>
          </a:xfrm>
          <a:prstGeom prst="rect">
            <a:avLst/>
          </a:prstGeom>
        </p:spPr>
        <p:txBody>
          <a:bodyPr wrap="square">
            <a:spAutoFit/>
          </a:bodyPr>
          <a:lstStyle/>
          <a:p>
            <a:r>
              <a:rPr lang="en-GB" sz="2400" dirty="0">
                <a:solidFill>
                  <a:srgbClr val="FF0000"/>
                </a:solidFill>
              </a:rPr>
              <a:t>As the scale factor is 3, then the distances from the centre of enlargement to the vertices of the</a:t>
            </a:r>
          </a:p>
          <a:p>
            <a:r>
              <a:rPr lang="en-GB" sz="2400" dirty="0">
                <a:solidFill>
                  <a:srgbClr val="FF0000"/>
                </a:solidFill>
              </a:rPr>
              <a:t>image will be:</a:t>
            </a:r>
          </a:p>
        </p:txBody>
      </p:sp>
      <p:sp>
        <p:nvSpPr>
          <p:cNvPr id="4" name="Rectangle 3"/>
          <p:cNvSpPr/>
          <p:nvPr/>
        </p:nvSpPr>
        <p:spPr>
          <a:xfrm>
            <a:off x="2432379" y="3912128"/>
            <a:ext cx="2463282" cy="461665"/>
          </a:xfrm>
          <a:prstGeom prst="rect">
            <a:avLst/>
          </a:prstGeom>
        </p:spPr>
        <p:txBody>
          <a:bodyPr wrap="square">
            <a:spAutoFit/>
          </a:bodyPr>
          <a:lstStyle/>
          <a:p>
            <a:pPr lvl="0"/>
            <a:r>
              <a:rPr lang="en-GB" sz="2400" dirty="0">
                <a:solidFill>
                  <a:srgbClr val="FF0000"/>
                </a:solidFill>
              </a:rPr>
              <a:t>OA′ = 3 × OA</a:t>
            </a:r>
          </a:p>
        </p:txBody>
      </p:sp>
      <p:sp>
        <p:nvSpPr>
          <p:cNvPr id="8" name="Rectangle 7"/>
          <p:cNvSpPr/>
          <p:nvPr/>
        </p:nvSpPr>
        <p:spPr>
          <a:xfrm>
            <a:off x="2432379" y="4922987"/>
            <a:ext cx="2164375" cy="461665"/>
          </a:xfrm>
          <a:prstGeom prst="rect">
            <a:avLst/>
          </a:prstGeom>
        </p:spPr>
        <p:txBody>
          <a:bodyPr wrap="none">
            <a:spAutoFit/>
          </a:bodyPr>
          <a:lstStyle/>
          <a:p>
            <a:pPr lvl="0"/>
            <a:r>
              <a:rPr lang="en-GB" sz="2400" dirty="0">
                <a:solidFill>
                  <a:srgbClr val="FF0000"/>
                </a:solidFill>
              </a:rPr>
              <a:t>OC′ = 3 × OC</a:t>
            </a:r>
            <a:endParaRPr lang="en-GB" dirty="0">
              <a:solidFill>
                <a:srgbClr val="FF0000"/>
              </a:solidFill>
            </a:endParaRPr>
          </a:p>
        </p:txBody>
      </p:sp>
      <p:sp>
        <p:nvSpPr>
          <p:cNvPr id="9" name="Rectangle 8"/>
          <p:cNvSpPr/>
          <p:nvPr/>
        </p:nvSpPr>
        <p:spPr>
          <a:xfrm>
            <a:off x="2432379" y="4410923"/>
            <a:ext cx="2129109" cy="461665"/>
          </a:xfrm>
          <a:prstGeom prst="rect">
            <a:avLst/>
          </a:prstGeom>
        </p:spPr>
        <p:txBody>
          <a:bodyPr wrap="none">
            <a:spAutoFit/>
          </a:bodyPr>
          <a:lstStyle/>
          <a:p>
            <a:pPr lvl="0"/>
            <a:r>
              <a:rPr lang="en-GB" sz="2400" dirty="0">
                <a:solidFill>
                  <a:srgbClr val="FF0000"/>
                </a:solidFill>
              </a:rPr>
              <a:t>OB′ = 3 × OB</a:t>
            </a:r>
          </a:p>
        </p:txBody>
      </p:sp>
    </p:spTree>
    <p:extLst>
      <p:ext uri="{BB962C8B-B14F-4D97-AF65-F5344CB8AC3E}">
        <p14:creationId xmlns:p14="http://schemas.microsoft.com/office/powerpoint/2010/main" val="2114417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P spid="4"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23664"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5" name="Rectangle 4"/>
          <p:cNvSpPr/>
          <p:nvPr/>
        </p:nvSpPr>
        <p:spPr>
          <a:xfrm>
            <a:off x="2230924" y="1006215"/>
            <a:ext cx="5544924" cy="1200329"/>
          </a:xfrm>
          <a:prstGeom prst="rect">
            <a:avLst/>
          </a:prstGeom>
        </p:spPr>
        <p:txBody>
          <a:bodyPr wrap="square">
            <a:spAutoFit/>
          </a:bodyPr>
          <a:lstStyle/>
          <a:p>
            <a:r>
              <a:rPr lang="en-GB" sz="2400" dirty="0"/>
              <a:t>Enlarge the pentagon with scale factor 2 using the centre of enlargement marked on the diagram.</a:t>
            </a:r>
          </a:p>
        </p:txBody>
      </p:sp>
      <p:sp>
        <p:nvSpPr>
          <p:cNvPr id="10" name="TextBox 1"/>
          <p:cNvSpPr txBox="1">
            <a:spLocks noChangeArrowheads="1"/>
          </p:cNvSpPr>
          <p:nvPr/>
        </p:nvSpPr>
        <p:spPr bwMode="auto">
          <a:xfrm>
            <a:off x="2207260" y="648512"/>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2 </a:t>
            </a:r>
          </a:p>
        </p:txBody>
      </p:sp>
      <p:sp>
        <p:nvSpPr>
          <p:cNvPr id="14" name="TextBox 1"/>
          <p:cNvSpPr txBox="1">
            <a:spLocks noChangeArrowheads="1"/>
          </p:cNvSpPr>
          <p:nvPr/>
        </p:nvSpPr>
        <p:spPr bwMode="auto">
          <a:xfrm>
            <a:off x="2230924" y="2242434"/>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7104112" y="3895847"/>
            <a:ext cx="3240360" cy="2308324"/>
          </a:xfrm>
          <a:prstGeom prst="rect">
            <a:avLst/>
          </a:prstGeom>
        </p:spPr>
        <p:txBody>
          <a:bodyPr wrap="square">
            <a:spAutoFit/>
          </a:bodyPr>
          <a:lstStyle/>
          <a:p>
            <a:r>
              <a:rPr lang="en-GB" sz="2400" dirty="0">
                <a:solidFill>
                  <a:srgbClr val="FF0000"/>
                </a:solidFill>
              </a:rPr>
              <a:t>The first step is to draw lines from the centre of enlargement which pass through the five vertices of the pentagon.</a:t>
            </a:r>
            <a:endParaRPr lang="en-GB" dirty="0">
              <a:solidFill>
                <a:srgbClr val="FF0000"/>
              </a:solidFill>
            </a:endParaRPr>
          </a:p>
        </p:txBody>
      </p:sp>
      <p:pic>
        <p:nvPicPr>
          <p:cNvPr id="2" name="Picture 1"/>
          <p:cNvPicPr>
            <a:picLocks noChangeAspect="1"/>
          </p:cNvPicPr>
          <p:nvPr/>
        </p:nvPicPr>
        <p:blipFill>
          <a:blip r:embed="rId4"/>
          <a:stretch>
            <a:fillRect/>
          </a:stretch>
        </p:blipFill>
        <p:spPr>
          <a:xfrm>
            <a:off x="8040216" y="1110177"/>
            <a:ext cx="3071088" cy="2229491"/>
          </a:xfrm>
          <a:prstGeom prst="rect">
            <a:avLst/>
          </a:prstGeom>
        </p:spPr>
      </p:pic>
      <p:pic>
        <p:nvPicPr>
          <p:cNvPr id="4" name="Picture 3"/>
          <p:cNvPicPr>
            <a:picLocks noChangeAspect="1"/>
          </p:cNvPicPr>
          <p:nvPr/>
        </p:nvPicPr>
        <p:blipFill>
          <a:blip r:embed="rId5"/>
          <a:stretch>
            <a:fillRect/>
          </a:stretch>
        </p:blipFill>
        <p:spPr>
          <a:xfrm>
            <a:off x="2319342" y="2704098"/>
            <a:ext cx="4353918" cy="4037269"/>
          </a:xfrm>
          <a:prstGeom prst="rect">
            <a:avLst/>
          </a:prstGeom>
        </p:spPr>
      </p:pic>
      <p:sp>
        <p:nvSpPr>
          <p:cNvPr id="3" name="TextBox 2">
            <a:extLst>
              <a:ext uri="{FF2B5EF4-FFF2-40B4-BE49-F238E27FC236}">
                <a16:creationId xmlns:a16="http://schemas.microsoft.com/office/drawing/2014/main" id="{996EB676-75B7-8449-B37B-D3C2AD6F314C}"/>
              </a:ext>
            </a:extLst>
          </p:cNvPr>
          <p:cNvSpPr txBox="1"/>
          <p:nvPr/>
        </p:nvSpPr>
        <p:spPr>
          <a:xfrm>
            <a:off x="7731434" y="6312185"/>
            <a:ext cx="3960440"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40026950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4" grpId="0"/>
      <p:bldP spid="15"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13682" y="623460"/>
            <a:ext cx="34502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 (continued)</a:t>
            </a:r>
          </a:p>
        </p:txBody>
      </p:sp>
      <p:sp>
        <p:nvSpPr>
          <p:cNvPr id="15" name="Rectangle 14"/>
          <p:cNvSpPr/>
          <p:nvPr/>
        </p:nvSpPr>
        <p:spPr>
          <a:xfrm>
            <a:off x="2423592" y="6267655"/>
            <a:ext cx="9733830" cy="461665"/>
          </a:xfrm>
          <a:prstGeom prst="rect">
            <a:avLst/>
          </a:prstGeom>
        </p:spPr>
        <p:txBody>
          <a:bodyPr wrap="square">
            <a:spAutoFit/>
          </a:bodyPr>
          <a:lstStyle/>
          <a:p>
            <a:r>
              <a:rPr lang="en-GB" sz="2400" dirty="0">
                <a:solidFill>
                  <a:srgbClr val="FF0000"/>
                </a:solidFill>
              </a:rPr>
              <a:t>These points can then be marked and joined to give the enlargement.</a:t>
            </a:r>
            <a:endParaRPr lang="en-GB" dirty="0"/>
          </a:p>
        </p:txBody>
      </p:sp>
      <p:sp>
        <p:nvSpPr>
          <p:cNvPr id="4" name="Rectangle 3"/>
          <p:cNvSpPr/>
          <p:nvPr/>
        </p:nvSpPr>
        <p:spPr>
          <a:xfrm>
            <a:off x="2849450" y="3219819"/>
            <a:ext cx="2463282" cy="461665"/>
          </a:xfrm>
          <a:prstGeom prst="rect">
            <a:avLst/>
          </a:prstGeom>
        </p:spPr>
        <p:txBody>
          <a:bodyPr wrap="square">
            <a:spAutoFit/>
          </a:bodyPr>
          <a:lstStyle/>
          <a:p>
            <a:pPr lvl="0"/>
            <a:r>
              <a:rPr lang="en-GB" sz="2400" dirty="0">
                <a:solidFill>
                  <a:srgbClr val="FF0000"/>
                </a:solidFill>
              </a:rPr>
              <a:t>OA′ = 2 × OA</a:t>
            </a:r>
          </a:p>
        </p:txBody>
      </p:sp>
      <p:sp>
        <p:nvSpPr>
          <p:cNvPr id="8" name="Rectangle 7"/>
          <p:cNvSpPr/>
          <p:nvPr/>
        </p:nvSpPr>
        <p:spPr>
          <a:xfrm>
            <a:off x="2837121" y="4358461"/>
            <a:ext cx="2164375" cy="461665"/>
          </a:xfrm>
          <a:prstGeom prst="rect">
            <a:avLst/>
          </a:prstGeom>
        </p:spPr>
        <p:txBody>
          <a:bodyPr wrap="none">
            <a:spAutoFit/>
          </a:bodyPr>
          <a:lstStyle/>
          <a:p>
            <a:pPr lvl="0"/>
            <a:r>
              <a:rPr lang="en-GB" sz="2400" dirty="0">
                <a:solidFill>
                  <a:srgbClr val="FF0000"/>
                </a:solidFill>
              </a:rPr>
              <a:t>OC′ = 2 × OC</a:t>
            </a:r>
            <a:endParaRPr lang="en-GB" dirty="0">
              <a:solidFill>
                <a:srgbClr val="FF0000"/>
              </a:solidFill>
            </a:endParaRPr>
          </a:p>
        </p:txBody>
      </p:sp>
      <p:sp>
        <p:nvSpPr>
          <p:cNvPr id="9" name="Rectangle 8"/>
          <p:cNvSpPr/>
          <p:nvPr/>
        </p:nvSpPr>
        <p:spPr>
          <a:xfrm>
            <a:off x="2848472" y="3779500"/>
            <a:ext cx="2129109" cy="461665"/>
          </a:xfrm>
          <a:prstGeom prst="rect">
            <a:avLst/>
          </a:prstGeom>
        </p:spPr>
        <p:txBody>
          <a:bodyPr wrap="none">
            <a:spAutoFit/>
          </a:bodyPr>
          <a:lstStyle/>
          <a:p>
            <a:pPr lvl="0"/>
            <a:r>
              <a:rPr lang="en-GB" sz="2400" dirty="0">
                <a:solidFill>
                  <a:srgbClr val="FF0000"/>
                </a:solidFill>
              </a:rPr>
              <a:t>OB′ = 2 × OB</a:t>
            </a:r>
          </a:p>
        </p:txBody>
      </p:sp>
      <p:sp>
        <p:nvSpPr>
          <p:cNvPr id="16" name="Rectangle 15"/>
          <p:cNvSpPr/>
          <p:nvPr/>
        </p:nvSpPr>
        <p:spPr>
          <a:xfrm>
            <a:off x="2843709" y="4910008"/>
            <a:ext cx="2164375" cy="461665"/>
          </a:xfrm>
          <a:prstGeom prst="rect">
            <a:avLst/>
          </a:prstGeom>
        </p:spPr>
        <p:txBody>
          <a:bodyPr wrap="none">
            <a:spAutoFit/>
          </a:bodyPr>
          <a:lstStyle/>
          <a:p>
            <a:pPr lvl="0"/>
            <a:r>
              <a:rPr lang="en-GB" sz="2400" dirty="0">
                <a:solidFill>
                  <a:srgbClr val="FF0000"/>
                </a:solidFill>
              </a:rPr>
              <a:t>OD′ = 2 × OD</a:t>
            </a:r>
            <a:endParaRPr lang="en-GB" dirty="0">
              <a:solidFill>
                <a:srgbClr val="FF0000"/>
              </a:solidFill>
            </a:endParaRPr>
          </a:p>
        </p:txBody>
      </p:sp>
      <p:sp>
        <p:nvSpPr>
          <p:cNvPr id="17" name="Rectangle 16"/>
          <p:cNvSpPr/>
          <p:nvPr/>
        </p:nvSpPr>
        <p:spPr>
          <a:xfrm>
            <a:off x="2861343" y="5487384"/>
            <a:ext cx="2129109" cy="461665"/>
          </a:xfrm>
          <a:prstGeom prst="rect">
            <a:avLst/>
          </a:prstGeom>
        </p:spPr>
        <p:txBody>
          <a:bodyPr wrap="none">
            <a:spAutoFit/>
          </a:bodyPr>
          <a:lstStyle/>
          <a:p>
            <a:pPr lvl="0"/>
            <a:r>
              <a:rPr lang="en-GB" sz="2400" dirty="0">
                <a:solidFill>
                  <a:srgbClr val="FF0000"/>
                </a:solidFill>
              </a:rPr>
              <a:t>OE′ = 2 × OE</a:t>
            </a:r>
            <a:endParaRPr lang="en-GB" dirty="0">
              <a:solidFill>
                <a:srgbClr val="FF0000"/>
              </a:solidFill>
            </a:endParaRPr>
          </a:p>
        </p:txBody>
      </p:sp>
      <p:pic>
        <p:nvPicPr>
          <p:cNvPr id="3" name="Picture 2"/>
          <p:cNvPicPr>
            <a:picLocks noChangeAspect="1"/>
          </p:cNvPicPr>
          <p:nvPr/>
        </p:nvPicPr>
        <p:blipFill>
          <a:blip r:embed="rId4"/>
          <a:stretch>
            <a:fillRect/>
          </a:stretch>
        </p:blipFill>
        <p:spPr>
          <a:xfrm>
            <a:off x="6096766" y="1167023"/>
            <a:ext cx="5183809" cy="4833552"/>
          </a:xfrm>
          <a:prstGeom prst="rect">
            <a:avLst/>
          </a:prstGeom>
        </p:spPr>
      </p:pic>
      <p:sp>
        <p:nvSpPr>
          <p:cNvPr id="18" name="Rectangle 17"/>
          <p:cNvSpPr/>
          <p:nvPr/>
        </p:nvSpPr>
        <p:spPr>
          <a:xfrm>
            <a:off x="2228083" y="1091130"/>
            <a:ext cx="3759421" cy="1938992"/>
          </a:xfrm>
          <a:prstGeom prst="rect">
            <a:avLst/>
          </a:prstGeom>
        </p:spPr>
        <p:txBody>
          <a:bodyPr wrap="square">
            <a:spAutoFit/>
          </a:bodyPr>
          <a:lstStyle/>
          <a:p>
            <a:r>
              <a:rPr lang="en-GB" sz="2400" dirty="0">
                <a:solidFill>
                  <a:srgbClr val="FF0000"/>
                </a:solidFill>
              </a:rPr>
              <a:t>As the scale factor is 2, then the distances from the centre of enlargement to the vertices of the</a:t>
            </a:r>
          </a:p>
          <a:p>
            <a:r>
              <a:rPr lang="en-GB" sz="2400" dirty="0">
                <a:solidFill>
                  <a:srgbClr val="FF0000"/>
                </a:solidFill>
              </a:rPr>
              <a:t>image will be:</a:t>
            </a:r>
          </a:p>
        </p:txBody>
      </p:sp>
    </p:spTree>
    <p:extLst>
      <p:ext uri="{BB962C8B-B14F-4D97-AF65-F5344CB8AC3E}">
        <p14:creationId xmlns:p14="http://schemas.microsoft.com/office/powerpoint/2010/main" val="24065612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P spid="8" grpId="0"/>
      <p:bldP spid="16"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7878" y="126971"/>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5" name="Rectangle 4"/>
          <p:cNvSpPr/>
          <p:nvPr/>
        </p:nvSpPr>
        <p:spPr>
          <a:xfrm>
            <a:off x="2207260" y="1096557"/>
            <a:ext cx="9289339" cy="830997"/>
          </a:xfrm>
          <a:prstGeom prst="rect">
            <a:avLst/>
          </a:prstGeom>
        </p:spPr>
        <p:txBody>
          <a:bodyPr wrap="square">
            <a:spAutoFit/>
          </a:bodyPr>
          <a:lstStyle/>
          <a:p>
            <a:r>
              <a:rPr lang="en-GB" sz="2400" dirty="0"/>
              <a:t>The diagram shows the square ABCD which has been enlarged to give the squares A</a:t>
            </a:r>
            <a:r>
              <a:rPr lang="en-GB" sz="2400" dirty="0" smtClean="0"/>
              <a:t>′ B′ C′ D</a:t>
            </a:r>
            <a:r>
              <a:rPr lang="en-GB" sz="2400" dirty="0"/>
              <a:t>′ and A</a:t>
            </a:r>
            <a:r>
              <a:rPr lang="en-GB" sz="2400" dirty="0" smtClean="0"/>
              <a:t>′′ B′′ C′′ D</a:t>
            </a:r>
            <a:r>
              <a:rPr lang="en-GB" sz="2400" dirty="0"/>
              <a:t>′′ .</a:t>
            </a:r>
          </a:p>
        </p:txBody>
      </p:sp>
      <p:sp>
        <p:nvSpPr>
          <p:cNvPr id="10" name="TextBox 1"/>
          <p:cNvSpPr txBox="1">
            <a:spLocks noChangeArrowheads="1"/>
          </p:cNvSpPr>
          <p:nvPr/>
        </p:nvSpPr>
        <p:spPr bwMode="auto">
          <a:xfrm>
            <a:off x="2207260" y="648512"/>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3 </a:t>
            </a:r>
          </a:p>
        </p:txBody>
      </p:sp>
      <p:sp>
        <p:nvSpPr>
          <p:cNvPr id="12" name="Rectangle 11"/>
          <p:cNvSpPr/>
          <p:nvPr/>
        </p:nvSpPr>
        <p:spPr>
          <a:xfrm>
            <a:off x="2419005" y="2852936"/>
            <a:ext cx="3897605" cy="1938992"/>
          </a:xfrm>
          <a:prstGeom prst="rect">
            <a:avLst/>
          </a:prstGeom>
        </p:spPr>
        <p:txBody>
          <a:bodyPr wrap="square">
            <a:spAutoFit/>
          </a:bodyPr>
          <a:lstStyle/>
          <a:p>
            <a:pPr marL="457200" indent="-457200">
              <a:buFontTx/>
              <a:buAutoNum type="alphaLcParenR"/>
            </a:pPr>
            <a:r>
              <a:rPr lang="en-GB" sz="2400" dirty="0"/>
              <a:t>Find the centre of enlargement.</a:t>
            </a:r>
          </a:p>
          <a:p>
            <a:pPr marL="457200" indent="-457200">
              <a:buAutoNum type="alphaLcParenR"/>
            </a:pPr>
            <a:endParaRPr lang="en-GB" sz="2400" dirty="0"/>
          </a:p>
          <a:p>
            <a:pPr marL="457200" indent="-457200">
              <a:buAutoNum type="alphaLcParenR"/>
            </a:pPr>
            <a:r>
              <a:rPr lang="en-GB" sz="2400" dirty="0"/>
              <a:t>Find the scale factor for each enlargement.</a:t>
            </a:r>
          </a:p>
        </p:txBody>
      </p:sp>
      <p:pic>
        <p:nvPicPr>
          <p:cNvPr id="3" name="Picture 2"/>
          <p:cNvPicPr>
            <a:picLocks noChangeAspect="1"/>
          </p:cNvPicPr>
          <p:nvPr/>
        </p:nvPicPr>
        <p:blipFill>
          <a:blip r:embed="rId4"/>
          <a:stretch>
            <a:fillRect/>
          </a:stretch>
        </p:blipFill>
        <p:spPr>
          <a:xfrm>
            <a:off x="6744072" y="2105848"/>
            <a:ext cx="4608512" cy="4630354"/>
          </a:xfrm>
          <a:prstGeom prst="rect">
            <a:avLst/>
          </a:prstGeom>
        </p:spPr>
      </p:pic>
      <p:sp>
        <p:nvSpPr>
          <p:cNvPr id="11" name="TextBox 10">
            <a:extLst>
              <a:ext uri="{FF2B5EF4-FFF2-40B4-BE49-F238E27FC236}">
                <a16:creationId xmlns:a16="http://schemas.microsoft.com/office/drawing/2014/main" id="{55D57AD3-1D09-7B47-9688-A1631318AEF1}"/>
              </a:ext>
            </a:extLst>
          </p:cNvPr>
          <p:cNvSpPr txBox="1"/>
          <p:nvPr/>
        </p:nvSpPr>
        <p:spPr>
          <a:xfrm>
            <a:off x="2891489" y="6187281"/>
            <a:ext cx="3960440"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33834349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20481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07260" y="635702"/>
            <a:ext cx="1650070"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2295767" y="1133376"/>
            <a:ext cx="4212622" cy="2308324"/>
          </a:xfrm>
          <a:prstGeom prst="rect">
            <a:avLst/>
          </a:prstGeom>
        </p:spPr>
        <p:txBody>
          <a:bodyPr wrap="square">
            <a:spAutoFit/>
          </a:bodyPr>
          <a:lstStyle/>
          <a:p>
            <a:r>
              <a:rPr lang="en-GB" sz="2400" dirty="0">
                <a:solidFill>
                  <a:srgbClr val="FF0000"/>
                </a:solidFill>
              </a:rPr>
              <a:t>a)	To find the centre of 	enlargement draw lines 	through A, A′ and A′′ , 	then repeat for B, B′ and 	B′′ , C, C′ 	and C′′ and D, 	D′ and D′′.</a:t>
            </a:r>
            <a:endParaRPr lang="en-GB" dirty="0"/>
          </a:p>
        </p:txBody>
      </p:sp>
      <p:pic>
        <p:nvPicPr>
          <p:cNvPr id="2" name="Picture 1"/>
          <p:cNvPicPr>
            <a:picLocks noChangeAspect="1"/>
          </p:cNvPicPr>
          <p:nvPr/>
        </p:nvPicPr>
        <p:blipFill>
          <a:blip r:embed="rId4"/>
          <a:stretch>
            <a:fillRect/>
          </a:stretch>
        </p:blipFill>
        <p:spPr>
          <a:xfrm>
            <a:off x="6508389" y="1179072"/>
            <a:ext cx="5291394" cy="5105216"/>
          </a:xfrm>
          <a:prstGeom prst="rect">
            <a:avLst/>
          </a:prstGeom>
        </p:spPr>
      </p:pic>
      <p:sp>
        <p:nvSpPr>
          <p:cNvPr id="19" name="Rectangle 18"/>
          <p:cNvSpPr/>
          <p:nvPr/>
        </p:nvSpPr>
        <p:spPr>
          <a:xfrm>
            <a:off x="2715115" y="3843325"/>
            <a:ext cx="3793274" cy="1200329"/>
          </a:xfrm>
          <a:prstGeom prst="rect">
            <a:avLst/>
          </a:prstGeom>
        </p:spPr>
        <p:txBody>
          <a:bodyPr wrap="square">
            <a:spAutoFit/>
          </a:bodyPr>
          <a:lstStyle/>
          <a:p>
            <a:r>
              <a:rPr lang="en-GB" sz="2400" dirty="0">
                <a:solidFill>
                  <a:srgbClr val="FF0000"/>
                </a:solidFill>
              </a:rPr>
              <a:t>These lines cross at the centre of enlargement as shown in the diagram.</a:t>
            </a:r>
            <a:endParaRPr lang="en-GB" dirty="0"/>
          </a:p>
        </p:txBody>
      </p:sp>
      <p:sp>
        <p:nvSpPr>
          <p:cNvPr id="10" name="TextBox 9">
            <a:extLst>
              <a:ext uri="{FF2B5EF4-FFF2-40B4-BE49-F238E27FC236}">
                <a16:creationId xmlns:a16="http://schemas.microsoft.com/office/drawing/2014/main" id="{7AAE184B-7D07-2D40-B60E-04232947C015}"/>
              </a:ext>
            </a:extLst>
          </p:cNvPr>
          <p:cNvSpPr txBox="1"/>
          <p:nvPr/>
        </p:nvSpPr>
        <p:spPr>
          <a:xfrm>
            <a:off x="2855640" y="6129929"/>
            <a:ext cx="3960440"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31741505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4578"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13682" y="623460"/>
            <a:ext cx="34502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 (continued)</a:t>
            </a:r>
          </a:p>
        </p:txBody>
      </p:sp>
      <p:sp>
        <p:nvSpPr>
          <p:cNvPr id="18" name="Rectangle 17"/>
          <p:cNvSpPr/>
          <p:nvPr/>
        </p:nvSpPr>
        <p:spPr>
          <a:xfrm>
            <a:off x="2223756" y="1222694"/>
            <a:ext cx="4664332" cy="2308324"/>
          </a:xfrm>
          <a:prstGeom prst="rect">
            <a:avLst/>
          </a:prstGeom>
        </p:spPr>
        <p:txBody>
          <a:bodyPr wrap="square">
            <a:spAutoFit/>
          </a:bodyPr>
          <a:lstStyle/>
          <a:p>
            <a:r>
              <a:rPr lang="en-GB" sz="2400" dirty="0">
                <a:solidFill>
                  <a:srgbClr val="FF0000"/>
                </a:solidFill>
              </a:rPr>
              <a:t>The sides of the square ABCD are each 3 units. The sides of the square A</a:t>
            </a:r>
            <a:r>
              <a:rPr lang="en-GB" sz="2400" dirty="0" smtClean="0">
                <a:solidFill>
                  <a:srgbClr val="FF0000"/>
                </a:solidFill>
              </a:rPr>
              <a:t>′ B′ C′ D</a:t>
            </a:r>
            <a:r>
              <a:rPr lang="en-GB" sz="2400" dirty="0">
                <a:solidFill>
                  <a:srgbClr val="FF0000"/>
                </a:solidFill>
              </a:rPr>
              <a:t>′ are 6 units. As these are twice as long as the original, the scale factor for this enlargement is 2.</a:t>
            </a:r>
          </a:p>
        </p:txBody>
      </p:sp>
      <p:pic>
        <p:nvPicPr>
          <p:cNvPr id="2" name="Picture 1"/>
          <p:cNvPicPr>
            <a:picLocks noChangeAspect="1"/>
          </p:cNvPicPr>
          <p:nvPr/>
        </p:nvPicPr>
        <p:blipFill>
          <a:blip r:embed="rId4"/>
          <a:stretch>
            <a:fillRect/>
          </a:stretch>
        </p:blipFill>
        <p:spPr>
          <a:xfrm>
            <a:off x="6978421" y="1340768"/>
            <a:ext cx="5144218" cy="4963218"/>
          </a:xfrm>
          <a:prstGeom prst="rect">
            <a:avLst/>
          </a:prstGeom>
        </p:spPr>
      </p:pic>
      <p:sp>
        <p:nvSpPr>
          <p:cNvPr id="3" name="Rectangle 2"/>
          <p:cNvSpPr/>
          <p:nvPr/>
        </p:nvSpPr>
        <p:spPr>
          <a:xfrm>
            <a:off x="2223756" y="3696314"/>
            <a:ext cx="4448308" cy="1938992"/>
          </a:xfrm>
          <a:prstGeom prst="rect">
            <a:avLst/>
          </a:prstGeom>
        </p:spPr>
        <p:txBody>
          <a:bodyPr wrap="square">
            <a:spAutoFit/>
          </a:bodyPr>
          <a:lstStyle/>
          <a:p>
            <a:pPr lvl="0"/>
            <a:r>
              <a:rPr lang="en-GB" sz="2400" dirty="0">
                <a:solidFill>
                  <a:srgbClr val="FF0000"/>
                </a:solidFill>
              </a:rPr>
              <a:t>The sides of the square </a:t>
            </a:r>
            <a:r>
              <a:rPr lang="en-GB" sz="2400" dirty="0" smtClean="0">
                <a:solidFill>
                  <a:srgbClr val="FF0000"/>
                </a:solidFill>
              </a:rPr>
              <a:t/>
            </a:r>
            <a:br>
              <a:rPr lang="en-GB" sz="2400" dirty="0" smtClean="0">
                <a:solidFill>
                  <a:srgbClr val="FF0000"/>
                </a:solidFill>
              </a:rPr>
            </a:br>
            <a:r>
              <a:rPr lang="en-GB" sz="2400" dirty="0" smtClean="0">
                <a:solidFill>
                  <a:srgbClr val="FF0000"/>
                </a:solidFill>
              </a:rPr>
              <a:t>A′′ B′′ C′′ D</a:t>
            </a:r>
            <a:r>
              <a:rPr lang="en-GB" sz="2400" dirty="0">
                <a:solidFill>
                  <a:srgbClr val="FF0000"/>
                </a:solidFill>
              </a:rPr>
              <a:t>′′ are 12 units, which is 4 times longer than the original square. So the scale factor for this enlargement is 4.</a:t>
            </a:r>
          </a:p>
        </p:txBody>
      </p:sp>
    </p:spTree>
    <p:extLst>
      <p:ext uri="{BB962C8B-B14F-4D97-AF65-F5344CB8AC3E}">
        <p14:creationId xmlns:p14="http://schemas.microsoft.com/office/powerpoint/2010/main" val="2416069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smtClean="0"/>
              <a:t>Fractional </a:t>
            </a:r>
            <a:r>
              <a:rPr lang="en-GB" altLang="en-US" sz="2800" b="1" dirty="0"/>
              <a:t>Scale Factors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5" name="Rectangle 4"/>
          <p:cNvSpPr/>
          <p:nvPr/>
        </p:nvSpPr>
        <p:spPr>
          <a:xfrm>
            <a:off x="2336644" y="2752392"/>
            <a:ext cx="4680828" cy="1569660"/>
          </a:xfrm>
          <a:prstGeom prst="rect">
            <a:avLst/>
          </a:prstGeom>
        </p:spPr>
        <p:txBody>
          <a:bodyPr wrap="square">
            <a:spAutoFit/>
          </a:bodyPr>
          <a:lstStyle/>
          <a:p>
            <a:r>
              <a:rPr lang="en-GB" sz="2400" dirty="0"/>
              <a:t>The diagram shows three triangles. ABC was enlarged </a:t>
            </a:r>
            <a:r>
              <a:rPr lang="en-GB" sz="2400" dirty="0" smtClean="0"/>
              <a:t/>
            </a:r>
            <a:br>
              <a:rPr lang="en-GB" sz="2400" dirty="0" smtClean="0"/>
            </a:br>
            <a:r>
              <a:rPr lang="en-GB" sz="2400" dirty="0" smtClean="0"/>
              <a:t>with </a:t>
            </a:r>
            <a:r>
              <a:rPr lang="en-GB" sz="2400" dirty="0"/>
              <a:t>different scale factors </a:t>
            </a:r>
            <a:r>
              <a:rPr lang="en-GB" sz="2400" dirty="0" smtClean="0"/>
              <a:t>to give A′ B′ C</a:t>
            </a:r>
            <a:r>
              <a:rPr lang="en-GB" sz="2400" dirty="0"/>
              <a:t>′ and A</a:t>
            </a:r>
            <a:r>
              <a:rPr lang="en-GB" sz="2400" dirty="0" smtClean="0"/>
              <a:t>′′ B′′ C</a:t>
            </a:r>
            <a:r>
              <a:rPr lang="en-GB" sz="2400" dirty="0"/>
              <a:t>′′.</a:t>
            </a:r>
          </a:p>
        </p:txBody>
      </p:sp>
      <p:sp>
        <p:nvSpPr>
          <p:cNvPr id="10" name="TextBox 1"/>
          <p:cNvSpPr txBox="1">
            <a:spLocks noChangeArrowheads="1"/>
          </p:cNvSpPr>
          <p:nvPr/>
        </p:nvSpPr>
        <p:spPr bwMode="auto">
          <a:xfrm>
            <a:off x="2336644" y="2290727"/>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4 </a:t>
            </a:r>
          </a:p>
        </p:txBody>
      </p:sp>
      <p:sp>
        <p:nvSpPr>
          <p:cNvPr id="12" name="Rectangle 11"/>
          <p:cNvSpPr/>
          <p:nvPr/>
        </p:nvSpPr>
        <p:spPr>
          <a:xfrm>
            <a:off x="2711624" y="4581128"/>
            <a:ext cx="3897605" cy="1646605"/>
          </a:xfrm>
          <a:prstGeom prst="rect">
            <a:avLst/>
          </a:prstGeom>
        </p:spPr>
        <p:txBody>
          <a:bodyPr wrap="square">
            <a:spAutoFit/>
          </a:bodyPr>
          <a:lstStyle/>
          <a:p>
            <a:pPr marL="457200" indent="-457200">
              <a:buFontTx/>
              <a:buAutoNum type="alphaLcParenR"/>
            </a:pPr>
            <a:r>
              <a:rPr lang="en-GB" sz="2400" dirty="0"/>
              <a:t>Find the centre of enlargement.</a:t>
            </a:r>
          </a:p>
          <a:p>
            <a:pPr marL="457200" indent="-457200">
              <a:spcBef>
                <a:spcPts val="600"/>
              </a:spcBef>
              <a:buAutoNum type="alphaLcParenR"/>
            </a:pPr>
            <a:r>
              <a:rPr lang="en-GB" sz="2400" dirty="0"/>
              <a:t>Find the scale factor for each enlargement.</a:t>
            </a:r>
          </a:p>
        </p:txBody>
      </p:sp>
      <p:pic>
        <p:nvPicPr>
          <p:cNvPr id="2" name="Picture 1"/>
          <p:cNvPicPr>
            <a:picLocks noChangeAspect="1"/>
          </p:cNvPicPr>
          <p:nvPr/>
        </p:nvPicPr>
        <p:blipFill>
          <a:blip r:embed="rId4"/>
          <a:stretch>
            <a:fillRect/>
          </a:stretch>
        </p:blipFill>
        <p:spPr>
          <a:xfrm>
            <a:off x="7320136" y="2290727"/>
            <a:ext cx="4680520" cy="4372157"/>
          </a:xfrm>
          <a:prstGeom prst="rect">
            <a:avLst/>
          </a:prstGeom>
        </p:spPr>
      </p:pic>
      <p:sp>
        <p:nvSpPr>
          <p:cNvPr id="11" name="Rectangle 10"/>
          <p:cNvSpPr/>
          <p:nvPr/>
        </p:nvSpPr>
        <p:spPr>
          <a:xfrm>
            <a:off x="2220507" y="668906"/>
            <a:ext cx="9492117" cy="1569660"/>
          </a:xfrm>
          <a:prstGeom prst="rect">
            <a:avLst/>
          </a:prstGeom>
        </p:spPr>
        <p:txBody>
          <a:bodyPr wrap="square">
            <a:spAutoFit/>
          </a:bodyPr>
          <a:lstStyle/>
          <a:p>
            <a:r>
              <a:rPr lang="en-GB" sz="2400" dirty="0"/>
              <a:t>When the scale factor of an enlargement is a fraction, the size of the enlargement can be reduced.</a:t>
            </a:r>
          </a:p>
          <a:p>
            <a:r>
              <a:rPr lang="en-GB" sz="2400" dirty="0"/>
              <a:t>The image of the original is then between the </a:t>
            </a:r>
            <a:r>
              <a:rPr lang="en-GB" sz="2400" i="1" dirty="0"/>
              <a:t>centre of enlargement </a:t>
            </a:r>
            <a:r>
              <a:rPr lang="en-GB" sz="2400" dirty="0"/>
              <a:t>and the original.</a:t>
            </a:r>
          </a:p>
        </p:txBody>
      </p:sp>
      <p:sp>
        <p:nvSpPr>
          <p:cNvPr id="13" name="TextBox 12">
            <a:extLst>
              <a:ext uri="{FF2B5EF4-FFF2-40B4-BE49-F238E27FC236}">
                <a16:creationId xmlns:a16="http://schemas.microsoft.com/office/drawing/2014/main" id="{71EAED16-21B2-7F41-B54F-FA63A9295AEE}"/>
              </a:ext>
            </a:extLst>
          </p:cNvPr>
          <p:cNvSpPr txBox="1"/>
          <p:nvPr/>
        </p:nvSpPr>
        <p:spPr>
          <a:xfrm>
            <a:off x="3004243" y="6457890"/>
            <a:ext cx="3960440"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3909845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1"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Reflections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38573"/>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sz="2000" b="1" kern="1200" dirty="0" smtClean="0">
                <a:solidFill>
                  <a:schemeClr val="bg1"/>
                </a:solidFill>
                <a:effectLst/>
                <a:latin typeface="Arial"/>
                <a:ea typeface="MS PGothic"/>
                <a:cs typeface="Times New Roman"/>
              </a:rPr>
              <a:t>Section J1.</a:t>
            </a:r>
            <a:r>
              <a:rPr lang="en-US" b="1" dirty="0" smtClean="0">
                <a:solidFill>
                  <a:schemeClr val="bg1"/>
                </a:solidFill>
                <a:latin typeface="Arial"/>
                <a:ea typeface="MS PGothic"/>
                <a:cs typeface="Times New Roman"/>
              </a:rPr>
              <a:t>1</a:t>
            </a:r>
            <a:endParaRPr lang="en-US" sz="2000" b="1" kern="1200" dirty="0">
              <a:solidFill>
                <a:schemeClr val="bg1"/>
              </a:solidFill>
              <a:effectLst/>
              <a:latin typeface="Arial"/>
              <a:ea typeface="MS PGothic"/>
              <a:cs typeface="Times New Roman"/>
            </a:endParaRPr>
          </a:p>
        </p:txBody>
      </p:sp>
      <p:sp>
        <p:nvSpPr>
          <p:cNvPr id="8" name="TextBox 1"/>
          <p:cNvSpPr txBox="1">
            <a:spLocks noChangeArrowheads="1"/>
          </p:cNvSpPr>
          <p:nvPr/>
        </p:nvSpPr>
        <p:spPr bwMode="auto">
          <a:xfrm>
            <a:off x="2216511" y="615627"/>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i="1" dirty="0"/>
              <a:t>Reflections </a:t>
            </a:r>
            <a:r>
              <a:rPr lang="en-GB" sz="2400" dirty="0"/>
              <a:t>are obtained when you draw the image that would be</a:t>
            </a:r>
          </a:p>
          <a:p>
            <a:r>
              <a:rPr lang="en-GB" sz="2400" dirty="0"/>
              <a:t>obtained in a mirror.</a:t>
            </a:r>
          </a:p>
        </p:txBody>
      </p:sp>
      <p:sp>
        <p:nvSpPr>
          <p:cNvPr id="10" name="TextBox 1"/>
          <p:cNvSpPr txBox="1">
            <a:spLocks noChangeArrowheads="1"/>
          </p:cNvSpPr>
          <p:nvPr/>
        </p:nvSpPr>
        <p:spPr bwMode="auto">
          <a:xfrm>
            <a:off x="2321564" y="4005064"/>
            <a:ext cx="6120680"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Every point on a reflected image is always</a:t>
            </a:r>
          </a:p>
          <a:p>
            <a:r>
              <a:rPr lang="en-GB" sz="2400" dirty="0"/>
              <a:t>the same distance from the </a:t>
            </a:r>
            <a:r>
              <a:rPr lang="en-GB" sz="2400" i="1" dirty="0"/>
              <a:t>mirror line </a:t>
            </a:r>
            <a:r>
              <a:rPr lang="en-GB" sz="2400" dirty="0"/>
              <a:t>as</a:t>
            </a:r>
          </a:p>
          <a:p>
            <a:r>
              <a:rPr lang="en-GB" sz="2400" dirty="0"/>
              <a:t>the original. This is shown on the right.</a:t>
            </a:r>
          </a:p>
        </p:txBody>
      </p:sp>
      <p:pic>
        <p:nvPicPr>
          <p:cNvPr id="2" name="Picture 1"/>
          <p:cNvPicPr>
            <a:picLocks noChangeAspect="1"/>
          </p:cNvPicPr>
          <p:nvPr/>
        </p:nvPicPr>
        <p:blipFill>
          <a:blip r:embed="rId4"/>
          <a:stretch>
            <a:fillRect/>
          </a:stretch>
        </p:blipFill>
        <p:spPr>
          <a:xfrm>
            <a:off x="3500249" y="1410993"/>
            <a:ext cx="7398762" cy="2420621"/>
          </a:xfrm>
          <a:prstGeom prst="rect">
            <a:avLst/>
          </a:prstGeom>
        </p:spPr>
      </p:pic>
      <p:pic>
        <p:nvPicPr>
          <p:cNvPr id="4" name="Picture 3"/>
          <p:cNvPicPr>
            <a:picLocks noChangeAspect="1"/>
          </p:cNvPicPr>
          <p:nvPr/>
        </p:nvPicPr>
        <p:blipFill>
          <a:blip r:embed="rId5"/>
          <a:stretch>
            <a:fillRect/>
          </a:stretch>
        </p:blipFill>
        <p:spPr>
          <a:xfrm>
            <a:off x="8472264" y="4005064"/>
            <a:ext cx="3481921" cy="2706378"/>
          </a:xfrm>
          <a:prstGeom prst="rect">
            <a:avLst/>
          </a:prstGeom>
        </p:spPr>
      </p:pic>
      <p:sp>
        <p:nvSpPr>
          <p:cNvPr id="11" name="TextBox 1"/>
          <p:cNvSpPr txBox="1">
            <a:spLocks noChangeArrowheads="1"/>
          </p:cNvSpPr>
          <p:nvPr/>
        </p:nvSpPr>
        <p:spPr bwMode="auto">
          <a:xfrm>
            <a:off x="2855640" y="5417462"/>
            <a:ext cx="5286604"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Note:</a:t>
            </a:r>
          </a:p>
          <a:p>
            <a:r>
              <a:rPr lang="en-GB" sz="2400" dirty="0"/>
              <a:t>Distances are always measured at</a:t>
            </a:r>
          </a:p>
          <a:p>
            <a:r>
              <a:rPr lang="en-GB" sz="2400" dirty="0"/>
              <a:t>right angles to the </a:t>
            </a:r>
            <a:r>
              <a:rPr lang="en-GB" sz="2400" i="1" dirty="0"/>
              <a:t>mirror line</a:t>
            </a:r>
            <a:r>
              <a:rPr lang="en-GB" sz="2400" dirty="0"/>
              <a:t>.</a:t>
            </a:r>
          </a:p>
        </p:txBody>
      </p:sp>
    </p:spTree>
    <p:extLst>
      <p:ext uri="{BB962C8B-B14F-4D97-AF65-F5344CB8AC3E}">
        <p14:creationId xmlns:p14="http://schemas.microsoft.com/office/powerpoint/2010/main" val="3870125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3714" y="6648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07260" y="635702"/>
            <a:ext cx="1650070"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2240974" y="959037"/>
            <a:ext cx="8840794" cy="830997"/>
          </a:xfrm>
          <a:prstGeom prst="rect">
            <a:avLst/>
          </a:prstGeom>
        </p:spPr>
        <p:txBody>
          <a:bodyPr wrap="square">
            <a:spAutoFit/>
          </a:bodyPr>
          <a:lstStyle/>
          <a:p>
            <a:r>
              <a:rPr lang="en-GB" sz="2400" dirty="0">
                <a:solidFill>
                  <a:srgbClr val="FF0000"/>
                </a:solidFill>
              </a:rPr>
              <a:t>a)	To find the centre of enlargement, lines should be drawn through the corresponding points on each figure.</a:t>
            </a:r>
            <a:endParaRPr lang="en-GB" dirty="0"/>
          </a:p>
        </p:txBody>
      </p:sp>
      <p:pic>
        <p:nvPicPr>
          <p:cNvPr id="3" name="Picture 2"/>
          <p:cNvPicPr>
            <a:picLocks noChangeAspect="1"/>
          </p:cNvPicPr>
          <p:nvPr/>
        </p:nvPicPr>
        <p:blipFill>
          <a:blip r:embed="rId4"/>
          <a:stretch>
            <a:fillRect/>
          </a:stretch>
        </p:blipFill>
        <p:spPr>
          <a:xfrm>
            <a:off x="3040857" y="1790034"/>
            <a:ext cx="6703166" cy="4774536"/>
          </a:xfrm>
          <a:prstGeom prst="rect">
            <a:avLst/>
          </a:prstGeom>
        </p:spPr>
      </p:pic>
      <p:sp>
        <p:nvSpPr>
          <p:cNvPr id="9" name="TextBox 8">
            <a:extLst>
              <a:ext uri="{FF2B5EF4-FFF2-40B4-BE49-F238E27FC236}">
                <a16:creationId xmlns:a16="http://schemas.microsoft.com/office/drawing/2014/main" id="{BF1152DC-5FA2-BF48-BE02-0AF7D58105DF}"/>
              </a:ext>
            </a:extLst>
          </p:cNvPr>
          <p:cNvSpPr txBox="1"/>
          <p:nvPr/>
        </p:nvSpPr>
        <p:spPr>
          <a:xfrm>
            <a:off x="10177202" y="6021288"/>
            <a:ext cx="3960440" cy="707886"/>
          </a:xfrm>
          <a:prstGeom prst="rect">
            <a:avLst/>
          </a:prstGeom>
          <a:noFill/>
        </p:spPr>
        <p:txBody>
          <a:bodyPr wrap="square" rtlCol="0">
            <a:spAutoFit/>
          </a:bodyPr>
          <a:lstStyle/>
          <a:p>
            <a:r>
              <a:rPr lang="en-US" dirty="0"/>
              <a:t>Continued on </a:t>
            </a:r>
          </a:p>
          <a:p>
            <a:r>
              <a:rPr lang="en-US" dirty="0"/>
              <a:t>next slide</a:t>
            </a:r>
          </a:p>
        </p:txBody>
      </p:sp>
    </p:spTree>
    <p:extLst>
      <p:ext uri="{BB962C8B-B14F-4D97-AF65-F5344CB8AC3E}">
        <p14:creationId xmlns:p14="http://schemas.microsoft.com/office/powerpoint/2010/main" val="20538961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07216"/>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13682" y="623460"/>
            <a:ext cx="345026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 (continued)</a:t>
            </a:r>
          </a:p>
        </p:txBody>
      </p:sp>
      <mc:AlternateContent xmlns:mc="http://schemas.openxmlformats.org/markup-compatibility/2006" xmlns:a14="http://schemas.microsoft.com/office/drawing/2010/main">
        <mc:Choice Requires="a14">
          <p:sp>
            <p:nvSpPr>
              <p:cNvPr id="18" name="Rectangle 17"/>
              <p:cNvSpPr/>
              <p:nvPr/>
            </p:nvSpPr>
            <p:spPr>
              <a:xfrm>
                <a:off x="2180351" y="1894609"/>
                <a:ext cx="4654123" cy="1200329"/>
              </a:xfrm>
              <a:prstGeom prst="rect">
                <a:avLst/>
              </a:prstGeom>
            </p:spPr>
            <p:txBody>
              <a:bodyPr wrap="square">
                <a:spAutoFit/>
              </a:bodyPr>
              <a:lstStyle/>
              <a:p>
                <a:r>
                  <a:rPr lang="en-GB" sz="2400" dirty="0" smtClean="0">
                    <a:solidFill>
                      <a:srgbClr val="FF0000"/>
                    </a:solidFill>
                  </a:rPr>
                  <a:t>First consider triangles </a:t>
                </a:r>
                <a14:m>
                  <m:oMath xmlns:m="http://schemas.openxmlformats.org/officeDocument/2006/math">
                    <m:r>
                      <m:rPr>
                        <m:sty m:val="p"/>
                      </m:rPr>
                      <a:rPr lang="en-GB" sz="2400">
                        <a:solidFill>
                          <a:srgbClr val="FF0000"/>
                        </a:solidFill>
                        <a:latin typeface="Cambria Math" panose="02040503050406030204" pitchFamily="18" charset="0"/>
                      </a:rPr>
                      <m:t>A</m:t>
                    </m:r>
                    <m:r>
                      <m:rPr>
                        <m:sty m:val="p"/>
                      </m:rPr>
                      <a:rPr lang="en-GB" sz="2400" b="0" i="0" smtClean="0">
                        <a:solidFill>
                          <a:srgbClr val="FF0000"/>
                        </a:solidFill>
                        <a:latin typeface="Cambria Math" panose="02040503050406030204" pitchFamily="18" charset="0"/>
                      </a:rPr>
                      <m:t>B</m:t>
                    </m:r>
                    <m:r>
                      <m:rPr>
                        <m:sty m:val="p"/>
                      </m:rPr>
                      <a:rPr lang="en-GB" sz="2400">
                        <a:solidFill>
                          <a:srgbClr val="FF0000"/>
                        </a:solidFill>
                        <a:latin typeface="Cambria Math" panose="02040503050406030204" pitchFamily="18" charset="0"/>
                      </a:rPr>
                      <m:t>C</m:t>
                    </m:r>
                  </m:oMath>
                </a14:m>
                <a:r>
                  <a:rPr lang="en-GB" sz="2400" dirty="0">
                    <a:solidFill>
                      <a:srgbClr val="FF0000"/>
                    </a:solidFill>
                  </a:rPr>
                  <a:t> and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a:solidFill>
                              <a:srgbClr val="FF0000"/>
                            </a:solidFill>
                            <a:latin typeface="Cambria Math" panose="02040503050406030204" pitchFamily="18" charset="0"/>
                          </a:rPr>
                          <m:t>A</m:t>
                        </m:r>
                      </m:e>
                      <m:sup>
                        <m:r>
                          <a:rPr lang="en-GB" sz="2400">
                            <a:solidFill>
                              <a:srgbClr val="FF0000"/>
                            </a:solidFill>
                            <a:latin typeface="Cambria Math" panose="02040503050406030204" pitchFamily="18" charset="0"/>
                          </a:rPr>
                          <m:t>′</m:t>
                        </m:r>
                      </m:sup>
                    </m:sSup>
                    <m:sSup>
                      <m:sSupPr>
                        <m:ctrlPr>
                          <a:rPr lang="en-GB" sz="2400" i="1">
                            <a:solidFill>
                              <a:srgbClr val="FF0000"/>
                            </a:solidFill>
                            <a:latin typeface="Cambria Math" panose="02040503050406030204" pitchFamily="18" charset="0"/>
                          </a:rPr>
                        </m:ctrlPr>
                      </m:sSupPr>
                      <m:e>
                        <m:r>
                          <a:rPr lang="en-GB" sz="2400" b="0" i="0" smtClean="0">
                            <a:solidFill>
                              <a:srgbClr val="FF0000"/>
                            </a:solidFill>
                            <a:latin typeface="Cambria Math"/>
                          </a:rPr>
                          <m:t> </m:t>
                        </m:r>
                        <m:r>
                          <m:rPr>
                            <m:sty m:val="p"/>
                          </m:rPr>
                          <a:rPr lang="en-GB" sz="2400" b="0" i="0" smtClean="0">
                            <a:solidFill>
                              <a:srgbClr val="FF0000"/>
                            </a:solidFill>
                            <a:latin typeface="Cambria Math" panose="02040503050406030204" pitchFamily="18" charset="0"/>
                          </a:rPr>
                          <m:t>B</m:t>
                        </m:r>
                      </m:e>
                      <m:sup>
                        <m:r>
                          <a:rPr lang="en-GB" sz="2400">
                            <a:solidFill>
                              <a:srgbClr val="FF0000"/>
                            </a:solidFill>
                            <a:latin typeface="Cambria Math" panose="02040503050406030204" pitchFamily="18" charset="0"/>
                          </a:rPr>
                          <m:t>′</m:t>
                        </m:r>
                      </m:sup>
                    </m:sSup>
                    <m:r>
                      <a:rPr lang="en-GB" sz="2400" b="0" i="0" smtClean="0">
                        <a:solidFill>
                          <a:srgbClr val="FF0000"/>
                        </a:solidFill>
                        <a:latin typeface="Cambria Math"/>
                      </a:rPr>
                      <m:t> </m:t>
                    </m:r>
                    <m:r>
                      <m:rPr>
                        <m:sty m:val="p"/>
                      </m:rPr>
                      <a:rPr lang="en-GB" sz="2400">
                        <a:solidFill>
                          <a:srgbClr val="FF0000"/>
                        </a:solidFill>
                        <a:latin typeface="Cambria Math" panose="02040503050406030204" pitchFamily="18" charset="0"/>
                      </a:rPr>
                      <m:t>C</m:t>
                    </m:r>
                    <m:r>
                      <a:rPr lang="en-GB" sz="2400">
                        <a:solidFill>
                          <a:srgbClr val="FF0000"/>
                        </a:solidFill>
                        <a:latin typeface="Cambria Math" panose="02040503050406030204" pitchFamily="18" charset="0"/>
                      </a:rPr>
                      <m:t>′</m:t>
                    </m:r>
                  </m:oMath>
                </a14:m>
                <a:r>
                  <a:rPr lang="en-GB" sz="2400" dirty="0">
                    <a:solidFill>
                      <a:srgbClr val="FF0000"/>
                    </a:solidFill>
                  </a:rPr>
                  <a:t>:</a:t>
                </a:r>
              </a:p>
              <a:p>
                <a14:m>
                  <m:oMath xmlns:m="http://schemas.openxmlformats.org/officeDocument/2006/math">
                    <m:r>
                      <m:rPr>
                        <m:sty m:val="p"/>
                      </m:rPr>
                      <a:rPr lang="en-GB" sz="2400">
                        <a:solidFill>
                          <a:srgbClr val="FF0000"/>
                        </a:solidFill>
                        <a:latin typeface="Cambria Math" panose="02040503050406030204" pitchFamily="18" charset="0"/>
                      </a:rPr>
                      <m:t>AC</m:t>
                    </m:r>
                  </m:oMath>
                </a14:m>
                <a:r>
                  <a:rPr lang="en-GB" sz="2400" dirty="0">
                    <a:solidFill>
                      <a:srgbClr val="FF0000"/>
                    </a:solidFill>
                  </a:rPr>
                  <a:t> = 12 units and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a:solidFill>
                              <a:srgbClr val="FF0000"/>
                            </a:solidFill>
                            <a:latin typeface="Cambria Math" panose="02040503050406030204" pitchFamily="18" charset="0"/>
                          </a:rPr>
                          <m:t>A</m:t>
                        </m:r>
                      </m:e>
                      <m:sup>
                        <m:r>
                          <a:rPr lang="en-GB" sz="2400">
                            <a:solidFill>
                              <a:srgbClr val="FF0000"/>
                            </a:solidFill>
                            <a:latin typeface="Cambria Math" panose="02040503050406030204" pitchFamily="18" charset="0"/>
                          </a:rPr>
                          <m:t>′</m:t>
                        </m:r>
                      </m:sup>
                    </m:sSup>
                    <m:r>
                      <a:rPr lang="en-GB" sz="2400" b="0" i="0" smtClean="0">
                        <a:solidFill>
                          <a:srgbClr val="FF0000"/>
                        </a:solidFill>
                        <a:latin typeface="Cambria Math"/>
                      </a:rPr>
                      <m:t> </m:t>
                    </m:r>
                    <m:r>
                      <m:rPr>
                        <m:sty m:val="p"/>
                      </m:rPr>
                      <a:rPr lang="en-GB" sz="2400">
                        <a:solidFill>
                          <a:srgbClr val="FF0000"/>
                        </a:solidFill>
                        <a:latin typeface="Cambria Math" panose="02040503050406030204" pitchFamily="18" charset="0"/>
                      </a:rPr>
                      <m:t>C</m:t>
                    </m:r>
                    <m:r>
                      <a:rPr lang="en-GB" sz="2400">
                        <a:solidFill>
                          <a:srgbClr val="FF0000"/>
                        </a:solidFill>
                        <a:latin typeface="Cambria Math" panose="02040503050406030204" pitchFamily="18" charset="0"/>
                      </a:rPr>
                      <m:t>′</m:t>
                    </m:r>
                  </m:oMath>
                </a14:m>
                <a:r>
                  <a:rPr lang="en-GB" sz="2400" dirty="0">
                    <a:solidFill>
                      <a:srgbClr val="FF0000"/>
                    </a:solidFill>
                  </a:rPr>
                  <a:t> = 6 units,</a:t>
                </a:r>
              </a:p>
            </p:txBody>
          </p:sp>
        </mc:Choice>
        <mc:Fallback xmlns="">
          <p:sp>
            <p:nvSpPr>
              <p:cNvPr id="18" name="Rectangle 17"/>
              <p:cNvSpPr>
                <a:spLocks noRot="1" noChangeAspect="1" noMove="1" noResize="1" noEditPoints="1" noAdjustHandles="1" noChangeArrowheads="1" noChangeShapeType="1" noTextEdit="1"/>
              </p:cNvSpPr>
              <p:nvPr/>
            </p:nvSpPr>
            <p:spPr>
              <a:xfrm>
                <a:off x="2180351" y="1894609"/>
                <a:ext cx="4654123" cy="1200329"/>
              </a:xfrm>
              <a:prstGeom prst="rect">
                <a:avLst/>
              </a:prstGeom>
              <a:blipFill rotWithShape="1">
                <a:blip r:embed="rId4"/>
                <a:stretch>
                  <a:fillRect l="-2097" t="-3553" r="-131" b="-11168"/>
                </a:stretch>
              </a:blipFill>
            </p:spPr>
            <p:txBody>
              <a:bodyPr/>
              <a:lstStyle/>
              <a:p>
                <a:r>
                  <a:rPr lang="en-GB">
                    <a:noFill/>
                  </a:rPr>
                  <a:t> </a:t>
                </a:r>
              </a:p>
            </p:txBody>
          </p:sp>
        </mc:Fallback>
      </mc:AlternateContent>
      <p:pic>
        <p:nvPicPr>
          <p:cNvPr id="4" name="Picture 3"/>
          <p:cNvPicPr>
            <a:picLocks noChangeAspect="1"/>
          </p:cNvPicPr>
          <p:nvPr/>
        </p:nvPicPr>
        <p:blipFill>
          <a:blip r:embed="rId5"/>
          <a:stretch>
            <a:fillRect/>
          </a:stretch>
        </p:blipFill>
        <p:spPr>
          <a:xfrm>
            <a:off x="6740753" y="1699380"/>
            <a:ext cx="5360038" cy="3817852"/>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2841064" y="3049798"/>
                <a:ext cx="2249901" cy="783804"/>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sSup>
                        <m:sSupPr>
                          <m:ctrlPr>
                            <a:rPr lang="en-GB" sz="2400" b="0" i="1" smtClean="0">
                              <a:solidFill>
                                <a:srgbClr val="FF0000"/>
                              </a:solidFill>
                              <a:latin typeface="Cambria Math" panose="02040503050406030204" pitchFamily="18" charset="0"/>
                            </a:rPr>
                          </m:ctrlPr>
                        </m:sSupPr>
                        <m:e>
                          <m:r>
                            <m:rPr>
                              <m:sty m:val="p"/>
                            </m:rPr>
                            <a:rPr lang="en-GB" sz="2400" b="0" i="0" smtClean="0">
                              <a:solidFill>
                                <a:srgbClr val="FF0000"/>
                              </a:solidFill>
                              <a:latin typeface="Cambria Math" panose="02040503050406030204" pitchFamily="18" charset="0"/>
                            </a:rPr>
                            <m:t>A</m:t>
                          </m:r>
                        </m:e>
                        <m:sup>
                          <m:r>
                            <a:rPr lang="en-GB" sz="2400" b="0" i="0" smtClean="0">
                              <a:solidFill>
                                <a:srgbClr val="FF0000"/>
                              </a:solidFill>
                              <a:latin typeface="Cambria Math" panose="02040503050406030204" pitchFamily="18" charset="0"/>
                            </a:rPr>
                            <m:t>′</m:t>
                          </m:r>
                        </m:sup>
                      </m:sSup>
                      <m:r>
                        <a:rPr lang="en-GB" sz="2400" b="0" i="0" smtClean="0">
                          <a:solidFill>
                            <a:srgbClr val="FF0000"/>
                          </a:solidFill>
                          <a:latin typeface="Cambria Math"/>
                        </a:rPr>
                        <m:t> </m:t>
                      </m:r>
                      <m:r>
                        <m:rPr>
                          <m:sty m:val="p"/>
                        </m:rPr>
                        <a:rPr lang="en-GB" sz="2400" b="0" i="0" smtClean="0">
                          <a:solidFill>
                            <a:srgbClr val="FF0000"/>
                          </a:solidFill>
                          <a:latin typeface="Cambria Math" panose="02040503050406030204" pitchFamily="18" charset="0"/>
                        </a:rPr>
                        <m:t>C</m:t>
                      </m:r>
                      <m:r>
                        <a:rPr lang="en-GB" sz="2400" b="0" i="0"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m:t>
                      </m:r>
                      <m:r>
                        <m:rPr>
                          <m:sty m:val="p"/>
                        </m:rPr>
                        <a:rPr lang="en-GB" sz="2400" b="0" i="0" smtClean="0">
                          <a:solidFill>
                            <a:srgbClr val="FF0000"/>
                          </a:solidFill>
                          <a:latin typeface="Cambria Math" panose="02040503050406030204" pitchFamily="18" charset="0"/>
                          <a:ea typeface="Cambria Math" panose="02040503050406030204" pitchFamily="18" charset="0"/>
                        </a:rPr>
                        <m:t>AC</m:t>
                      </m:r>
                    </m:oMath>
                  </m:oMathPara>
                </a14:m>
                <a:endParaRPr lang="en-GB" sz="2400" dirty="0">
                  <a:solidFill>
                    <a:srgbClr val="FF0000"/>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2841064" y="3049798"/>
                <a:ext cx="2249901" cy="783804"/>
              </a:xfrm>
              <a:prstGeom prst="rect">
                <a:avLst/>
              </a:prstGeom>
              <a:blipFill rotWithShape="1">
                <a:blip r:embed="rId6"/>
                <a:stretch>
                  <a:fillRect/>
                </a:stretch>
              </a:blipFill>
            </p:spPr>
            <p:txBody>
              <a:bodyPr/>
              <a:lstStyle/>
              <a:p>
                <a:r>
                  <a:rPr lang="en-GB">
                    <a:noFill/>
                  </a:rPr>
                  <a:t> </a:t>
                </a:r>
              </a:p>
            </p:txBody>
          </p:sp>
        </mc:Fallback>
      </mc:AlternateContent>
      <p:sp>
        <p:nvSpPr>
          <p:cNvPr id="5" name="Rectangle 4"/>
          <p:cNvSpPr/>
          <p:nvPr/>
        </p:nvSpPr>
        <p:spPr>
          <a:xfrm>
            <a:off x="2200154" y="999768"/>
            <a:ext cx="9584478" cy="830997"/>
          </a:xfrm>
          <a:prstGeom prst="rect">
            <a:avLst/>
          </a:prstGeom>
        </p:spPr>
        <p:txBody>
          <a:bodyPr wrap="square">
            <a:spAutoFit/>
          </a:bodyPr>
          <a:lstStyle/>
          <a:p>
            <a:pPr lvl="0"/>
            <a:r>
              <a:rPr lang="en-GB" sz="2400" dirty="0">
                <a:solidFill>
                  <a:srgbClr val="FF0000"/>
                </a:solidFill>
              </a:rPr>
              <a:t>b)	To find the scale factors, compare the lengths of sides in the 	different triangles.</a:t>
            </a:r>
          </a:p>
        </p:txBody>
      </p:sp>
      <mc:AlternateContent xmlns:mc="http://schemas.openxmlformats.org/markup-compatibility/2006" xmlns:a14="http://schemas.microsoft.com/office/drawing/2010/main">
        <mc:Choice Requires="a14">
          <p:sp>
            <p:nvSpPr>
              <p:cNvPr id="9" name="Rectangle 8"/>
              <p:cNvSpPr/>
              <p:nvPr/>
            </p:nvSpPr>
            <p:spPr>
              <a:xfrm>
                <a:off x="2240881" y="3771910"/>
                <a:ext cx="3450269" cy="983218"/>
              </a:xfrm>
              <a:prstGeom prst="rect">
                <a:avLst/>
              </a:prstGeom>
            </p:spPr>
            <p:txBody>
              <a:bodyPr wrap="square">
                <a:spAutoFit/>
              </a:bodyPr>
              <a:lstStyle/>
              <a:p>
                <a:pPr lvl="0"/>
                <a:r>
                  <a:rPr lang="en-GB" sz="2400" dirty="0">
                    <a:solidFill>
                      <a:srgbClr val="FF0000"/>
                    </a:solidFill>
                  </a:rPr>
                  <a:t>which means the scale factor is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 </m:t>
                    </m:r>
                  </m:oMath>
                </a14:m>
                <a:endParaRPr lang="en-GB" sz="2400" dirty="0">
                  <a:solidFill>
                    <a:srgbClr val="FF000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2240881" y="3771910"/>
                <a:ext cx="3450269" cy="983218"/>
              </a:xfrm>
              <a:prstGeom prst="rect">
                <a:avLst/>
              </a:prstGeom>
              <a:blipFill rotWithShape="0">
                <a:blip r:embed="rId7"/>
                <a:stretch>
                  <a:fillRect l="-2827" t="-4348" b="-5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2161976" y="4913493"/>
                <a:ext cx="4830417" cy="830997"/>
              </a:xfrm>
              <a:prstGeom prst="rect">
                <a:avLst/>
              </a:prstGeom>
            </p:spPr>
            <p:txBody>
              <a:bodyPr wrap="square">
                <a:spAutoFit/>
              </a:bodyPr>
              <a:lstStyle/>
              <a:p>
                <a:r>
                  <a:rPr lang="en-GB" sz="2400" dirty="0" smtClean="0">
                    <a:solidFill>
                      <a:srgbClr val="FF0000"/>
                    </a:solidFill>
                  </a:rPr>
                  <a:t>For triangles </a:t>
                </a:r>
                <a14:m>
                  <m:oMath xmlns:m="http://schemas.openxmlformats.org/officeDocument/2006/math">
                    <m:r>
                      <m:rPr>
                        <m:sty m:val="p"/>
                      </m:rPr>
                      <a:rPr lang="en-GB" sz="2400">
                        <a:solidFill>
                          <a:srgbClr val="FF0000"/>
                        </a:solidFill>
                        <a:latin typeface="Cambria Math" panose="02040503050406030204" pitchFamily="18" charset="0"/>
                      </a:rPr>
                      <m:t>A</m:t>
                    </m:r>
                    <m:r>
                      <m:rPr>
                        <m:sty m:val="p"/>
                      </m:rPr>
                      <a:rPr lang="en-GB" sz="2400" b="0" i="0" smtClean="0">
                        <a:solidFill>
                          <a:srgbClr val="FF0000"/>
                        </a:solidFill>
                        <a:latin typeface="Cambria Math" panose="02040503050406030204" pitchFamily="18" charset="0"/>
                      </a:rPr>
                      <m:t>B</m:t>
                    </m:r>
                    <m:r>
                      <m:rPr>
                        <m:sty m:val="p"/>
                      </m:rPr>
                      <a:rPr lang="en-GB" sz="2400">
                        <a:solidFill>
                          <a:srgbClr val="FF0000"/>
                        </a:solidFill>
                        <a:latin typeface="Cambria Math" panose="02040503050406030204" pitchFamily="18" charset="0"/>
                      </a:rPr>
                      <m:t>C</m:t>
                    </m:r>
                  </m:oMath>
                </a14:m>
                <a:r>
                  <a:rPr lang="en-GB" sz="2400" dirty="0">
                    <a:solidFill>
                      <a:srgbClr val="FF0000"/>
                    </a:solidFill>
                  </a:rPr>
                  <a:t> and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a:solidFill>
                              <a:srgbClr val="FF0000"/>
                            </a:solidFill>
                            <a:latin typeface="Cambria Math" panose="02040503050406030204" pitchFamily="18" charset="0"/>
                          </a:rPr>
                          <m:t>A</m:t>
                        </m:r>
                      </m:e>
                      <m:sup>
                        <m:r>
                          <a:rPr lang="en-GB" sz="2400">
                            <a:solidFill>
                              <a:srgbClr val="FF0000"/>
                            </a:solidFill>
                            <a:latin typeface="Cambria Math" panose="02040503050406030204" pitchFamily="18" charset="0"/>
                          </a:rPr>
                          <m:t>′′</m:t>
                        </m:r>
                      </m:sup>
                    </m:sSup>
                    <m:sSup>
                      <m:sSupPr>
                        <m:ctrlPr>
                          <a:rPr lang="en-GB" sz="2400" i="1">
                            <a:solidFill>
                              <a:srgbClr val="FF0000"/>
                            </a:solidFill>
                            <a:latin typeface="Cambria Math" panose="02040503050406030204" pitchFamily="18" charset="0"/>
                          </a:rPr>
                        </m:ctrlPr>
                      </m:sSupPr>
                      <m:e>
                        <m:sSup>
                          <m:sSupPr>
                            <m:ctrlPr>
                              <a:rPr lang="en-GB" sz="2400" i="1">
                                <a:solidFill>
                                  <a:srgbClr val="FF0000"/>
                                </a:solidFill>
                                <a:latin typeface="Cambria Math" panose="02040503050406030204" pitchFamily="18" charset="0"/>
                              </a:rPr>
                            </m:ctrlPr>
                          </m:sSupPr>
                          <m:e>
                            <m:r>
                              <a:rPr lang="en-GB" sz="2400" b="0" i="0" smtClean="0">
                                <a:solidFill>
                                  <a:srgbClr val="FF0000"/>
                                </a:solidFill>
                                <a:latin typeface="Cambria Math"/>
                              </a:rPr>
                              <m:t> </m:t>
                            </m:r>
                            <m:r>
                              <m:rPr>
                                <m:sty m:val="p"/>
                              </m:rPr>
                              <a:rPr lang="en-GB" sz="2400" b="0" i="0" smtClean="0">
                                <a:solidFill>
                                  <a:srgbClr val="FF0000"/>
                                </a:solidFill>
                                <a:latin typeface="Cambria Math" panose="02040503050406030204" pitchFamily="18" charset="0"/>
                              </a:rPr>
                              <m:t>B</m:t>
                            </m:r>
                          </m:e>
                          <m:sup>
                            <m:r>
                              <a:rPr lang="en-GB" sz="2400">
                                <a:solidFill>
                                  <a:srgbClr val="FF0000"/>
                                </a:solidFill>
                                <a:latin typeface="Cambria Math" panose="02040503050406030204" pitchFamily="18" charset="0"/>
                              </a:rPr>
                              <m:t>′′</m:t>
                            </m:r>
                          </m:sup>
                        </m:sSup>
                        <m:r>
                          <a:rPr lang="en-GB" sz="2400" b="0" i="0" smtClean="0">
                            <a:solidFill>
                              <a:srgbClr val="FF0000"/>
                            </a:solidFill>
                            <a:latin typeface="Cambria Math"/>
                          </a:rPr>
                          <m:t> </m:t>
                        </m:r>
                        <m:r>
                          <m:rPr>
                            <m:sty m:val="p"/>
                          </m:rPr>
                          <a:rPr lang="en-GB" sz="2400">
                            <a:solidFill>
                              <a:srgbClr val="FF0000"/>
                            </a:solidFill>
                            <a:latin typeface="Cambria Math" panose="02040503050406030204" pitchFamily="18" charset="0"/>
                          </a:rPr>
                          <m:t>C</m:t>
                        </m:r>
                      </m:e>
                      <m:sup>
                        <m:r>
                          <a:rPr lang="en-GB" sz="2400">
                            <a:solidFill>
                              <a:srgbClr val="FF0000"/>
                            </a:solidFill>
                            <a:latin typeface="Cambria Math" panose="02040503050406030204" pitchFamily="18" charset="0"/>
                          </a:rPr>
                          <m:t>′′</m:t>
                        </m:r>
                      </m:sup>
                    </m:sSup>
                  </m:oMath>
                </a14:m>
                <a:r>
                  <a:rPr lang="en-GB" sz="2400" dirty="0">
                    <a:solidFill>
                      <a:srgbClr val="FF0000"/>
                    </a:solidFill>
                  </a:rPr>
                  <a:t>:</a:t>
                </a:r>
              </a:p>
              <a:p>
                <a14:m>
                  <m:oMath xmlns:m="http://schemas.openxmlformats.org/officeDocument/2006/math">
                    <m:r>
                      <m:rPr>
                        <m:sty m:val="p"/>
                      </m:rPr>
                      <a:rPr lang="en-GB" sz="2400" b="0" i="0" smtClean="0">
                        <a:solidFill>
                          <a:srgbClr val="FF0000"/>
                        </a:solidFill>
                        <a:latin typeface="Cambria Math" panose="02040503050406030204" pitchFamily="18" charset="0"/>
                      </a:rPr>
                      <m:t>AC</m:t>
                    </m:r>
                  </m:oMath>
                </a14:m>
                <a:r>
                  <a:rPr lang="en-GB" sz="2400" dirty="0">
                    <a:solidFill>
                      <a:srgbClr val="FF0000"/>
                    </a:solidFill>
                  </a:rPr>
                  <a:t> = 12 units and </a:t>
                </a:r>
                <a14:m>
                  <m:oMath xmlns:m="http://schemas.openxmlformats.org/officeDocument/2006/math">
                    <m:sSup>
                      <m:sSupPr>
                        <m:ctrlPr>
                          <a:rPr lang="en-GB" sz="2400" i="1">
                            <a:solidFill>
                              <a:srgbClr val="FF0000"/>
                            </a:solidFill>
                            <a:latin typeface="Cambria Math" panose="02040503050406030204" pitchFamily="18" charset="0"/>
                          </a:rPr>
                        </m:ctrlPr>
                      </m:sSupPr>
                      <m:e>
                        <m:r>
                          <m:rPr>
                            <m:sty m:val="p"/>
                          </m:rPr>
                          <a:rPr lang="en-GB" sz="2400">
                            <a:solidFill>
                              <a:srgbClr val="FF0000"/>
                            </a:solidFill>
                            <a:latin typeface="Cambria Math" panose="02040503050406030204" pitchFamily="18" charset="0"/>
                          </a:rPr>
                          <m:t>A</m:t>
                        </m:r>
                      </m:e>
                      <m:sup>
                        <m:r>
                          <a:rPr lang="en-GB" sz="2400">
                            <a:solidFill>
                              <a:srgbClr val="FF0000"/>
                            </a:solidFill>
                            <a:latin typeface="Cambria Math" panose="02040503050406030204" pitchFamily="18" charset="0"/>
                          </a:rPr>
                          <m:t>′′</m:t>
                        </m:r>
                      </m:sup>
                    </m:sSup>
                    <m:sSup>
                      <m:sSupPr>
                        <m:ctrlPr>
                          <a:rPr lang="en-GB" sz="2400" i="1">
                            <a:solidFill>
                              <a:srgbClr val="FF0000"/>
                            </a:solidFill>
                            <a:latin typeface="Cambria Math" panose="02040503050406030204" pitchFamily="18" charset="0"/>
                          </a:rPr>
                        </m:ctrlPr>
                      </m:sSupPr>
                      <m:e>
                        <m:r>
                          <a:rPr lang="en-GB" sz="2400" b="0" i="0" smtClean="0">
                            <a:solidFill>
                              <a:srgbClr val="FF0000"/>
                            </a:solidFill>
                            <a:latin typeface="Cambria Math"/>
                          </a:rPr>
                          <m:t> </m:t>
                        </m:r>
                        <m:r>
                          <m:rPr>
                            <m:sty m:val="p"/>
                          </m:rPr>
                          <a:rPr lang="en-GB" sz="2400">
                            <a:solidFill>
                              <a:srgbClr val="FF0000"/>
                            </a:solidFill>
                            <a:latin typeface="Cambria Math" panose="02040503050406030204" pitchFamily="18" charset="0"/>
                          </a:rPr>
                          <m:t>C</m:t>
                        </m:r>
                      </m:e>
                      <m:sup>
                        <m:r>
                          <a:rPr lang="en-GB" sz="2400">
                            <a:solidFill>
                              <a:srgbClr val="FF0000"/>
                            </a:solidFill>
                            <a:latin typeface="Cambria Math" panose="02040503050406030204" pitchFamily="18" charset="0"/>
                          </a:rPr>
                          <m:t>′′</m:t>
                        </m:r>
                      </m:sup>
                    </m:sSup>
                  </m:oMath>
                </a14:m>
                <a:r>
                  <a:rPr lang="en-GB" sz="2400" dirty="0">
                    <a:solidFill>
                      <a:srgbClr val="FF0000"/>
                    </a:solidFill>
                  </a:rPr>
                  <a:t>= 3 units,</a:t>
                </a:r>
              </a:p>
            </p:txBody>
          </p:sp>
        </mc:Choice>
        <mc:Fallback xmlns="">
          <p:sp>
            <p:nvSpPr>
              <p:cNvPr id="16" name="Rectangle 15"/>
              <p:cNvSpPr>
                <a:spLocks noRot="1" noChangeAspect="1" noMove="1" noResize="1" noEditPoints="1" noAdjustHandles="1" noChangeArrowheads="1" noChangeShapeType="1" noTextEdit="1"/>
              </p:cNvSpPr>
              <p:nvPr/>
            </p:nvSpPr>
            <p:spPr>
              <a:xfrm>
                <a:off x="2161976" y="4913493"/>
                <a:ext cx="4830417" cy="830997"/>
              </a:xfrm>
              <a:prstGeom prst="rect">
                <a:avLst/>
              </a:prstGeom>
              <a:blipFill rotWithShape="1">
                <a:blip r:embed="rId8"/>
                <a:stretch>
                  <a:fillRect l="-2020" t="-5147" b="-1691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5114900" y="5907041"/>
                <a:ext cx="5097257" cy="613886"/>
              </a:xfrm>
              <a:prstGeom prst="rect">
                <a:avLst/>
              </a:prstGeom>
            </p:spPr>
            <p:txBody>
              <a:bodyPr wrap="square">
                <a:spAutoFit/>
              </a:bodyPr>
              <a:lstStyle/>
              <a:p>
                <a:pPr lvl="0"/>
                <a:r>
                  <a:rPr lang="en-GB" sz="2400" dirty="0">
                    <a:solidFill>
                      <a:srgbClr val="FF0000"/>
                    </a:solidFill>
                  </a:rPr>
                  <a:t>which means the scale factor is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r>
                      <a:rPr lang="en-GB" sz="2400" i="1">
                        <a:solidFill>
                          <a:srgbClr val="FF0000"/>
                        </a:solidFill>
                        <a:latin typeface="Cambria Math" panose="02040503050406030204" pitchFamily="18" charset="0"/>
                        <a:ea typeface="Cambria Math" panose="02040503050406030204" pitchFamily="18" charset="0"/>
                      </a:rPr>
                      <m:t> </m:t>
                    </m:r>
                  </m:oMath>
                </a14:m>
                <a:endParaRPr lang="en-GB" sz="2400" dirty="0">
                  <a:solidFill>
                    <a:srgbClr val="FF0000"/>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5114900" y="5907041"/>
                <a:ext cx="5097257" cy="613886"/>
              </a:xfrm>
              <a:prstGeom prst="rect">
                <a:avLst/>
              </a:prstGeom>
              <a:blipFill rotWithShape="0">
                <a:blip r:embed="rId9"/>
                <a:stretch>
                  <a:fillRect l="-1794" b="-89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2351584" y="5798674"/>
                <a:ext cx="2912554" cy="783804"/>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sSup>
                        <m:sSupPr>
                          <m:ctrlPr>
                            <a:rPr lang="en-GB" sz="2400" b="0" i="1" smtClean="0">
                              <a:solidFill>
                                <a:srgbClr val="FF0000"/>
                              </a:solidFill>
                              <a:latin typeface="Cambria Math" panose="02040503050406030204" pitchFamily="18" charset="0"/>
                            </a:rPr>
                          </m:ctrlPr>
                        </m:sSupPr>
                        <m:e>
                          <m:r>
                            <m:rPr>
                              <m:sty m:val="p"/>
                            </m:rPr>
                            <a:rPr lang="en-GB" sz="2400" b="0" i="0" smtClean="0">
                              <a:solidFill>
                                <a:srgbClr val="FF0000"/>
                              </a:solidFill>
                              <a:latin typeface="Cambria Math" panose="02040503050406030204" pitchFamily="18" charset="0"/>
                            </a:rPr>
                            <m:t>A</m:t>
                          </m:r>
                        </m:e>
                        <m:sup>
                          <m:r>
                            <a:rPr lang="en-GB" sz="2400">
                              <a:solidFill>
                                <a:srgbClr val="FF0000"/>
                              </a:solidFill>
                              <a:latin typeface="Cambria Math" panose="02040503050406030204" pitchFamily="18" charset="0"/>
                            </a:rPr>
                            <m:t>′′</m:t>
                          </m:r>
                        </m:sup>
                      </m:sSup>
                      <m:sSup>
                        <m:sSupPr>
                          <m:ctrlPr>
                            <a:rPr lang="en-GB" sz="2400" i="1">
                              <a:solidFill>
                                <a:srgbClr val="FF0000"/>
                              </a:solidFill>
                              <a:latin typeface="Cambria Math" panose="02040503050406030204" pitchFamily="18" charset="0"/>
                            </a:rPr>
                          </m:ctrlPr>
                        </m:sSupPr>
                        <m:e>
                          <m:r>
                            <a:rPr lang="en-GB" sz="2400" b="0" i="0" smtClean="0">
                              <a:solidFill>
                                <a:srgbClr val="FF0000"/>
                              </a:solidFill>
                              <a:latin typeface="Cambria Math"/>
                            </a:rPr>
                            <m:t> </m:t>
                          </m:r>
                          <m:r>
                            <m:rPr>
                              <m:sty m:val="p"/>
                            </m:rPr>
                            <a:rPr lang="en-GB" sz="2400" b="0" i="0" smtClean="0">
                              <a:solidFill>
                                <a:srgbClr val="FF0000"/>
                              </a:solidFill>
                              <a:latin typeface="Cambria Math" panose="02040503050406030204" pitchFamily="18" charset="0"/>
                            </a:rPr>
                            <m:t>C</m:t>
                          </m:r>
                        </m:e>
                        <m:sup>
                          <m:r>
                            <a:rPr lang="en-GB" sz="2400">
                              <a:solidFill>
                                <a:srgbClr val="FF0000"/>
                              </a:solidFill>
                              <a:latin typeface="Cambria Math" panose="02040503050406030204" pitchFamily="18" charset="0"/>
                            </a:rPr>
                            <m:t>′′</m:t>
                          </m:r>
                        </m:sup>
                      </m:sSup>
                      <m:r>
                        <a:rPr lang="en-GB" sz="2400" i="0"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r>
                        <a:rPr lang="en-GB" sz="2400" i="1">
                          <a:solidFill>
                            <a:srgbClr val="FF0000"/>
                          </a:solidFill>
                          <a:latin typeface="Cambria Math" panose="02040503050406030204" pitchFamily="18" charset="0"/>
                          <a:ea typeface="Cambria Math" panose="02040503050406030204" pitchFamily="18" charset="0"/>
                        </a:rPr>
                        <m:t>×</m:t>
                      </m:r>
                      <m:r>
                        <m:rPr>
                          <m:sty m:val="p"/>
                        </m:rPr>
                        <a:rPr lang="en-GB" sz="2400" b="0" i="0" smtClean="0">
                          <a:solidFill>
                            <a:srgbClr val="FF0000"/>
                          </a:solidFill>
                          <a:latin typeface="Cambria Math" panose="02040503050406030204" pitchFamily="18" charset="0"/>
                          <a:ea typeface="Cambria Math" panose="02040503050406030204" pitchFamily="18" charset="0"/>
                        </a:rPr>
                        <m:t>AC</m:t>
                      </m:r>
                    </m:oMath>
                  </m:oMathPara>
                </a14:m>
                <a:endParaRPr lang="en-GB" sz="2400" dirty="0">
                  <a:solidFill>
                    <a:srgbClr val="FF0000"/>
                  </a:solidFill>
                </a:endParaRPr>
              </a:p>
            </p:txBody>
          </p:sp>
        </mc:Choice>
        <mc:Fallback xmlns="">
          <p:sp>
            <p:nvSpPr>
              <p:cNvPr id="19" name="Rectangle 18"/>
              <p:cNvSpPr>
                <a:spLocks noRot="1" noChangeAspect="1" noMove="1" noResize="1" noEditPoints="1" noAdjustHandles="1" noChangeArrowheads="1" noChangeShapeType="1" noTextEdit="1"/>
              </p:cNvSpPr>
              <p:nvPr/>
            </p:nvSpPr>
            <p:spPr>
              <a:xfrm>
                <a:off x="2351584" y="5798674"/>
                <a:ext cx="2912554" cy="783804"/>
              </a:xfrm>
              <a:prstGeom prst="rect">
                <a:avLst/>
              </a:prstGeom>
              <a:blipFill rotWithShape="1">
                <a:blip r:embed="rId10"/>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905069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p:bldP spid="5" grpId="0"/>
      <p:bldP spid="9" grpId="0"/>
      <p:bldP spid="16" grpId="0"/>
      <p:bldP spid="17"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381"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mc:AlternateContent xmlns:mc="http://schemas.openxmlformats.org/markup-compatibility/2006" xmlns:a14="http://schemas.microsoft.com/office/drawing/2010/main">
        <mc:Choice Requires="a14">
          <p:sp>
            <p:nvSpPr>
              <p:cNvPr id="5" name="Rectangle 4"/>
              <p:cNvSpPr/>
              <p:nvPr/>
            </p:nvSpPr>
            <p:spPr>
              <a:xfrm>
                <a:off x="2207260" y="1096557"/>
                <a:ext cx="9793396" cy="983218"/>
              </a:xfrm>
              <a:prstGeom prst="rect">
                <a:avLst/>
              </a:prstGeom>
            </p:spPr>
            <p:txBody>
              <a:bodyPr wrap="square">
                <a:spAutoFit/>
              </a:bodyPr>
              <a:lstStyle/>
              <a:p>
                <a:r>
                  <a:rPr lang="en-GB" sz="2400" dirty="0"/>
                  <a:t>Enlarge the triangle shown with scale </a:t>
                </a:r>
                <a:r>
                  <a:rPr lang="en-GB" sz="2400" dirty="0">
                    <a:solidFill>
                      <a:schemeClr val="tx1"/>
                    </a:solidFill>
                  </a:rPr>
                  <a:t>factor </a:t>
                </a:r>
                <a14:m>
                  <m:oMath xmlns:m="http://schemas.openxmlformats.org/officeDocument/2006/math">
                    <m:f>
                      <m:fPr>
                        <m:ctrlPr>
                          <a:rPr lang="en-GB" sz="2400" i="1">
                            <a:solidFill>
                              <a:schemeClr val="tx1"/>
                            </a:solidFill>
                            <a:latin typeface="Cambria Math" panose="02040503050406030204" pitchFamily="18" charset="0"/>
                          </a:rPr>
                        </m:ctrlPr>
                      </m:fPr>
                      <m:num>
                        <m:r>
                          <a:rPr lang="en-GB" sz="2400" i="1">
                            <a:solidFill>
                              <a:schemeClr val="tx1"/>
                            </a:solidFill>
                            <a:latin typeface="Cambria Math" panose="02040503050406030204" pitchFamily="18" charset="0"/>
                          </a:rPr>
                          <m:t>1</m:t>
                        </m:r>
                      </m:num>
                      <m:den>
                        <m:r>
                          <a:rPr lang="en-GB" sz="2400" i="1">
                            <a:solidFill>
                              <a:schemeClr val="tx1"/>
                            </a:solidFill>
                            <a:latin typeface="Cambria Math" panose="02040503050406030204" pitchFamily="18" charset="0"/>
                          </a:rPr>
                          <m:t>4</m:t>
                        </m:r>
                      </m:den>
                    </m:f>
                  </m:oMath>
                </a14:m>
                <a:r>
                  <a:rPr lang="en-GB" sz="2400" dirty="0"/>
                  <a:t> and centre of</a:t>
                </a:r>
              </a:p>
              <a:p>
                <a:r>
                  <a:rPr lang="en-GB" sz="2400" dirty="0"/>
                  <a:t>enlargement as shown.</a:t>
                </a:r>
              </a:p>
            </p:txBody>
          </p:sp>
        </mc:Choice>
        <mc:Fallback xmlns="">
          <p:sp>
            <p:nvSpPr>
              <p:cNvPr id="5" name="Rectangle 4"/>
              <p:cNvSpPr>
                <a:spLocks noRot="1" noChangeAspect="1" noMove="1" noResize="1" noEditPoints="1" noAdjustHandles="1" noChangeArrowheads="1" noChangeShapeType="1" noTextEdit="1"/>
              </p:cNvSpPr>
              <p:nvPr/>
            </p:nvSpPr>
            <p:spPr>
              <a:xfrm>
                <a:off x="2207260" y="1096557"/>
                <a:ext cx="9793396" cy="983218"/>
              </a:xfrm>
              <a:prstGeom prst="rect">
                <a:avLst/>
              </a:prstGeom>
              <a:blipFill rotWithShape="0">
                <a:blip r:embed="rId4"/>
                <a:stretch>
                  <a:fillRect l="-933" b="-13665"/>
                </a:stretch>
              </a:blipFill>
            </p:spPr>
            <p:txBody>
              <a:bodyPr/>
              <a:lstStyle/>
              <a:p>
                <a:r>
                  <a:rPr lang="en-GB">
                    <a:noFill/>
                  </a:rPr>
                  <a:t> </a:t>
                </a:r>
              </a:p>
            </p:txBody>
          </p:sp>
        </mc:Fallback>
      </mc:AlternateContent>
      <p:sp>
        <p:nvSpPr>
          <p:cNvPr id="10" name="TextBox 1"/>
          <p:cNvSpPr txBox="1">
            <a:spLocks noChangeArrowheads="1"/>
          </p:cNvSpPr>
          <p:nvPr/>
        </p:nvSpPr>
        <p:spPr bwMode="auto">
          <a:xfrm>
            <a:off x="2207260" y="648512"/>
            <a:ext cx="216054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5 </a:t>
            </a:r>
          </a:p>
        </p:txBody>
      </p:sp>
      <p:pic>
        <p:nvPicPr>
          <p:cNvPr id="2" name="Picture 1"/>
          <p:cNvPicPr>
            <a:picLocks noChangeAspect="1"/>
          </p:cNvPicPr>
          <p:nvPr/>
        </p:nvPicPr>
        <p:blipFill>
          <a:blip r:embed="rId5"/>
          <a:stretch>
            <a:fillRect/>
          </a:stretch>
        </p:blipFill>
        <p:spPr>
          <a:xfrm>
            <a:off x="3711198" y="2058637"/>
            <a:ext cx="6768752" cy="4076150"/>
          </a:xfrm>
          <a:prstGeom prst="rect">
            <a:avLst/>
          </a:prstGeom>
        </p:spPr>
      </p:pic>
      <p:sp>
        <p:nvSpPr>
          <p:cNvPr id="9" name="TextBox 8">
            <a:extLst>
              <a:ext uri="{FF2B5EF4-FFF2-40B4-BE49-F238E27FC236}">
                <a16:creationId xmlns:a16="http://schemas.microsoft.com/office/drawing/2014/main" id="{7F67D5D6-6856-F64E-947B-CD7E5D09A282}"/>
              </a:ext>
            </a:extLst>
          </p:cNvPr>
          <p:cNvSpPr txBox="1"/>
          <p:nvPr/>
        </p:nvSpPr>
        <p:spPr>
          <a:xfrm>
            <a:off x="7731434" y="6312185"/>
            <a:ext cx="3960440"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41270523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172682"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altLang="en-US" sz="2800" b="1" dirty="0"/>
              <a:t>Enlargements: Examples</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2249"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14" name="TextBox 1"/>
          <p:cNvSpPr txBox="1">
            <a:spLocks noChangeArrowheads="1"/>
          </p:cNvSpPr>
          <p:nvPr/>
        </p:nvSpPr>
        <p:spPr bwMode="auto">
          <a:xfrm>
            <a:off x="2207260" y="635702"/>
            <a:ext cx="1650070"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15" name="Rectangle 14"/>
          <p:cNvSpPr/>
          <p:nvPr/>
        </p:nvSpPr>
        <p:spPr>
          <a:xfrm>
            <a:off x="2741605" y="3809677"/>
            <a:ext cx="4212622" cy="1569660"/>
          </a:xfrm>
          <a:prstGeom prst="rect">
            <a:avLst/>
          </a:prstGeom>
        </p:spPr>
        <p:txBody>
          <a:bodyPr wrap="square">
            <a:spAutoFit/>
          </a:bodyPr>
          <a:lstStyle/>
          <a:p>
            <a:r>
              <a:rPr lang="en-GB" sz="2400" dirty="0">
                <a:solidFill>
                  <a:srgbClr val="FF0000"/>
                </a:solidFill>
              </a:rPr>
              <a:t>The first stage is to draw lines from each corner of the triangle through the centre of enlargement.</a:t>
            </a:r>
            <a:endParaRPr lang="en-GB" dirty="0"/>
          </a:p>
        </p:txBody>
      </p:sp>
      <p:sp>
        <p:nvSpPr>
          <p:cNvPr id="19" name="Rectangle 18"/>
          <p:cNvSpPr/>
          <p:nvPr/>
        </p:nvSpPr>
        <p:spPr>
          <a:xfrm>
            <a:off x="7392144" y="3817520"/>
            <a:ext cx="3793274" cy="1200329"/>
          </a:xfrm>
          <a:prstGeom prst="rect">
            <a:avLst/>
          </a:prstGeom>
        </p:spPr>
        <p:txBody>
          <a:bodyPr wrap="square">
            <a:spAutoFit/>
          </a:bodyPr>
          <a:lstStyle/>
          <a:p>
            <a:r>
              <a:rPr lang="en-GB" sz="2400" dirty="0">
                <a:solidFill>
                  <a:srgbClr val="FF0000"/>
                </a:solidFill>
              </a:rPr>
              <a:t>These lines cross at the centre of enlargement as shown in the diagram.</a:t>
            </a:r>
            <a:endParaRPr lang="en-GB" dirty="0"/>
          </a:p>
        </p:txBody>
      </p:sp>
      <p:pic>
        <p:nvPicPr>
          <p:cNvPr id="3" name="Picture 2"/>
          <p:cNvPicPr>
            <a:picLocks noChangeAspect="1"/>
          </p:cNvPicPr>
          <p:nvPr/>
        </p:nvPicPr>
        <p:blipFill>
          <a:blip r:embed="rId4"/>
          <a:stretch>
            <a:fillRect/>
          </a:stretch>
        </p:blipFill>
        <p:spPr>
          <a:xfrm>
            <a:off x="2790962" y="1075866"/>
            <a:ext cx="4185916" cy="2733811"/>
          </a:xfrm>
          <a:prstGeom prst="rect">
            <a:avLst/>
          </a:prstGeom>
        </p:spPr>
      </p:pic>
      <p:pic>
        <p:nvPicPr>
          <p:cNvPr id="4" name="Picture 3"/>
          <p:cNvPicPr>
            <a:picLocks noChangeAspect="1"/>
          </p:cNvPicPr>
          <p:nvPr/>
        </p:nvPicPr>
        <p:blipFill>
          <a:blip r:embed="rId5"/>
          <a:stretch>
            <a:fillRect/>
          </a:stretch>
        </p:blipFill>
        <p:spPr>
          <a:xfrm>
            <a:off x="7492914" y="1075866"/>
            <a:ext cx="4193830" cy="2733811"/>
          </a:xfrm>
          <a:prstGeom prst="rect">
            <a:avLst/>
          </a:prstGeom>
        </p:spPr>
      </p:pic>
      <p:sp>
        <p:nvSpPr>
          <p:cNvPr id="12" name="Rectangle 11"/>
          <p:cNvSpPr/>
          <p:nvPr/>
        </p:nvSpPr>
        <p:spPr>
          <a:xfrm>
            <a:off x="2292276" y="5379337"/>
            <a:ext cx="7632848" cy="461665"/>
          </a:xfrm>
          <a:prstGeom prst="rect">
            <a:avLst/>
          </a:prstGeom>
        </p:spPr>
        <p:txBody>
          <a:bodyPr wrap="square">
            <a:spAutoFit/>
          </a:bodyPr>
          <a:lstStyle/>
          <a:p>
            <a:r>
              <a:rPr lang="en-GB" sz="2400" dirty="0">
                <a:solidFill>
                  <a:srgbClr val="FF0000"/>
                </a:solidFill>
              </a:rPr>
              <a:t>Then the corners of the image should be fixed so that:</a:t>
            </a:r>
            <a:endParaRPr lang="en-GB" dirty="0"/>
          </a:p>
        </p:txBody>
      </p:sp>
      <mc:AlternateContent xmlns:mc="http://schemas.openxmlformats.org/markup-compatibility/2006" xmlns:a14="http://schemas.microsoft.com/office/drawing/2010/main">
        <mc:Choice Requires="a14">
          <p:sp>
            <p:nvSpPr>
              <p:cNvPr id="20" name="Rectangle 19"/>
              <p:cNvSpPr/>
              <p:nvPr/>
            </p:nvSpPr>
            <p:spPr>
              <a:xfrm>
                <a:off x="3291487" y="5841002"/>
                <a:ext cx="2019542" cy="783804"/>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m:rPr>
                          <m:sty m:val="p"/>
                        </m:rPr>
                        <a:rPr lang="en-GB" sz="2400" b="0" i="0" smtClean="0">
                          <a:solidFill>
                            <a:srgbClr val="FF0000"/>
                          </a:solidFill>
                          <a:latin typeface="Cambria Math" panose="02040503050406030204" pitchFamily="18" charset="0"/>
                        </a:rPr>
                        <m:t>O</m:t>
                      </m:r>
                      <m:sSup>
                        <m:sSupPr>
                          <m:ctrlPr>
                            <a:rPr lang="en-GB" sz="2400" i="1">
                              <a:solidFill>
                                <a:srgbClr val="FF0000"/>
                              </a:solidFill>
                              <a:latin typeface="Cambria Math" panose="02040503050406030204" pitchFamily="18" charset="0"/>
                            </a:rPr>
                          </m:ctrlPr>
                        </m:sSupPr>
                        <m:e>
                          <m:r>
                            <m:rPr>
                              <m:sty m:val="p"/>
                            </m:rPr>
                            <a:rPr lang="en-GB" sz="2400" b="0" i="0" smtClean="0">
                              <a:solidFill>
                                <a:srgbClr val="FF0000"/>
                              </a:solidFill>
                              <a:latin typeface="Cambria Math" panose="02040503050406030204" pitchFamily="18" charset="0"/>
                            </a:rPr>
                            <m:t>A</m:t>
                          </m:r>
                        </m:e>
                        <m:sup>
                          <m:r>
                            <a:rPr lang="en-GB" sz="2400">
                              <a:solidFill>
                                <a:srgbClr val="FF0000"/>
                              </a:solidFill>
                              <a:latin typeface="Cambria Math" panose="02040503050406030204" pitchFamily="18" charset="0"/>
                            </a:rPr>
                            <m:t>′</m:t>
                          </m:r>
                        </m:sup>
                      </m:sSup>
                      <m:r>
                        <a:rPr lang="en-GB" sz="2400" i="0"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3</m:t>
                          </m:r>
                        </m:den>
                      </m:f>
                      <m:r>
                        <a:rPr lang="en-GB" sz="2400" i="1">
                          <a:solidFill>
                            <a:srgbClr val="FF0000"/>
                          </a:solidFill>
                          <a:latin typeface="Cambria Math" panose="02040503050406030204" pitchFamily="18" charset="0"/>
                          <a:ea typeface="Cambria Math" panose="02040503050406030204" pitchFamily="18" charset="0"/>
                        </a:rPr>
                        <m:t>×</m:t>
                      </m:r>
                      <m:r>
                        <m:rPr>
                          <m:sty m:val="p"/>
                        </m:rPr>
                        <a:rPr lang="en-GB" sz="2400" b="0" i="0" smtClean="0">
                          <a:solidFill>
                            <a:srgbClr val="FF0000"/>
                          </a:solidFill>
                          <a:latin typeface="Cambria Math" panose="02040503050406030204" pitchFamily="18" charset="0"/>
                          <a:ea typeface="Cambria Math" panose="02040503050406030204" pitchFamily="18" charset="0"/>
                        </a:rPr>
                        <m:t>OA</m:t>
                      </m:r>
                    </m:oMath>
                  </m:oMathPara>
                </a14:m>
                <a:endParaRPr lang="en-GB" sz="2400" dirty="0">
                  <a:solidFill>
                    <a:srgbClr val="FF0000"/>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3291487" y="5841002"/>
                <a:ext cx="2019542" cy="783804"/>
              </a:xfrm>
              <a:prstGeom prst="rect">
                <a:avLst/>
              </a:prstGeom>
              <a:blipFill rotWithShape="0">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5581849" y="5851762"/>
                <a:ext cx="2242342" cy="783804"/>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m:rPr>
                          <m:sty m:val="p"/>
                        </m:rPr>
                        <a:rPr lang="en-GB" sz="2400" b="0" i="0" smtClean="0">
                          <a:solidFill>
                            <a:srgbClr val="FF0000"/>
                          </a:solidFill>
                          <a:latin typeface="Cambria Math" panose="02040503050406030204" pitchFamily="18" charset="0"/>
                        </a:rPr>
                        <m:t>O</m:t>
                      </m:r>
                      <m:sSup>
                        <m:sSupPr>
                          <m:ctrlPr>
                            <a:rPr lang="en-GB" sz="2400" i="1">
                              <a:solidFill>
                                <a:srgbClr val="FF0000"/>
                              </a:solidFill>
                              <a:latin typeface="Cambria Math" panose="02040503050406030204" pitchFamily="18" charset="0"/>
                            </a:rPr>
                          </m:ctrlPr>
                        </m:sSupPr>
                        <m:e>
                          <m:r>
                            <m:rPr>
                              <m:sty m:val="p"/>
                            </m:rPr>
                            <a:rPr lang="en-GB" sz="2400" b="0" i="0" smtClean="0">
                              <a:solidFill>
                                <a:srgbClr val="FF0000"/>
                              </a:solidFill>
                              <a:latin typeface="Cambria Math" panose="02040503050406030204" pitchFamily="18" charset="0"/>
                            </a:rPr>
                            <m:t>B</m:t>
                          </m:r>
                        </m:e>
                        <m:sup>
                          <m:r>
                            <a:rPr lang="en-GB" sz="2400">
                              <a:solidFill>
                                <a:srgbClr val="FF0000"/>
                              </a:solidFill>
                              <a:latin typeface="Cambria Math" panose="02040503050406030204" pitchFamily="18" charset="0"/>
                            </a:rPr>
                            <m:t>′</m:t>
                          </m:r>
                        </m:sup>
                      </m:sSup>
                      <m:r>
                        <a:rPr lang="en-GB" sz="2400" i="0"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3</m:t>
                          </m:r>
                        </m:den>
                      </m:f>
                      <m:r>
                        <a:rPr lang="en-GB" sz="2400" i="1">
                          <a:solidFill>
                            <a:srgbClr val="FF0000"/>
                          </a:solidFill>
                          <a:latin typeface="Cambria Math" panose="02040503050406030204" pitchFamily="18" charset="0"/>
                          <a:ea typeface="Cambria Math" panose="02040503050406030204" pitchFamily="18" charset="0"/>
                        </a:rPr>
                        <m:t>×</m:t>
                      </m:r>
                      <m:r>
                        <m:rPr>
                          <m:sty m:val="p"/>
                        </m:rPr>
                        <a:rPr lang="en-GB" sz="2400" b="0" i="0" smtClean="0">
                          <a:solidFill>
                            <a:srgbClr val="FF0000"/>
                          </a:solidFill>
                          <a:latin typeface="Cambria Math" panose="02040503050406030204" pitchFamily="18" charset="0"/>
                          <a:ea typeface="Cambria Math" panose="02040503050406030204" pitchFamily="18" charset="0"/>
                        </a:rPr>
                        <m:t>OB</m:t>
                      </m:r>
                    </m:oMath>
                  </m:oMathPara>
                </a14:m>
                <a:endParaRPr lang="en-GB" sz="2400" dirty="0">
                  <a:solidFill>
                    <a:srgbClr val="FF0000"/>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5581849" y="5851762"/>
                <a:ext cx="2242342" cy="783804"/>
              </a:xfrm>
              <a:prstGeom prst="rect">
                <a:avLst/>
              </a:prstGeom>
              <a:blipFill rotWithShape="0">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8095011" y="5835010"/>
                <a:ext cx="2044145" cy="783804"/>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m:rPr>
                          <m:sty m:val="p"/>
                        </m:rPr>
                        <a:rPr lang="en-GB" sz="2400" b="0" i="0" smtClean="0">
                          <a:solidFill>
                            <a:srgbClr val="FF0000"/>
                          </a:solidFill>
                          <a:latin typeface="Cambria Math" panose="02040503050406030204" pitchFamily="18" charset="0"/>
                        </a:rPr>
                        <m:t>O</m:t>
                      </m:r>
                      <m:sSup>
                        <m:sSupPr>
                          <m:ctrlPr>
                            <a:rPr lang="en-GB" sz="2400" i="1">
                              <a:solidFill>
                                <a:srgbClr val="FF0000"/>
                              </a:solidFill>
                              <a:latin typeface="Cambria Math" panose="02040503050406030204" pitchFamily="18" charset="0"/>
                            </a:rPr>
                          </m:ctrlPr>
                        </m:sSupPr>
                        <m:e>
                          <m:r>
                            <m:rPr>
                              <m:sty m:val="p"/>
                            </m:rPr>
                            <a:rPr lang="en-GB" sz="2400" b="0" i="0" smtClean="0">
                              <a:solidFill>
                                <a:srgbClr val="FF0000"/>
                              </a:solidFill>
                              <a:latin typeface="Cambria Math" panose="02040503050406030204" pitchFamily="18" charset="0"/>
                            </a:rPr>
                            <m:t>C</m:t>
                          </m:r>
                        </m:e>
                        <m:sup>
                          <m:r>
                            <a:rPr lang="en-GB" sz="2400">
                              <a:solidFill>
                                <a:srgbClr val="FF0000"/>
                              </a:solidFill>
                              <a:latin typeface="Cambria Math" panose="02040503050406030204" pitchFamily="18" charset="0"/>
                            </a:rPr>
                            <m:t>′</m:t>
                          </m:r>
                        </m:sup>
                      </m:sSup>
                      <m:r>
                        <a:rPr lang="en-GB" sz="2400" i="0" smtClean="0">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3</m:t>
                          </m:r>
                        </m:den>
                      </m:f>
                      <m:r>
                        <a:rPr lang="en-GB" sz="2400" i="1">
                          <a:solidFill>
                            <a:srgbClr val="FF0000"/>
                          </a:solidFill>
                          <a:latin typeface="Cambria Math" panose="02040503050406030204" pitchFamily="18" charset="0"/>
                          <a:ea typeface="Cambria Math" panose="02040503050406030204" pitchFamily="18" charset="0"/>
                        </a:rPr>
                        <m:t>×</m:t>
                      </m:r>
                      <m:r>
                        <m:rPr>
                          <m:sty m:val="p"/>
                        </m:rPr>
                        <a:rPr lang="en-GB" sz="2400" b="0" i="0" smtClean="0">
                          <a:solidFill>
                            <a:srgbClr val="FF0000"/>
                          </a:solidFill>
                          <a:latin typeface="Cambria Math" panose="02040503050406030204" pitchFamily="18" charset="0"/>
                          <a:ea typeface="Cambria Math" panose="02040503050406030204" pitchFamily="18" charset="0"/>
                        </a:rPr>
                        <m:t>OC</m:t>
                      </m:r>
                    </m:oMath>
                  </m:oMathPara>
                </a14:m>
                <a:endParaRPr lang="en-GB" sz="2400" dirty="0">
                  <a:solidFill>
                    <a:srgbClr val="FF0000"/>
                  </a:solidFill>
                </a:endParaRPr>
              </a:p>
            </p:txBody>
          </p:sp>
        </mc:Choice>
        <mc:Fallback xmlns="">
          <p:sp>
            <p:nvSpPr>
              <p:cNvPr id="22" name="Rectangle 21"/>
              <p:cNvSpPr>
                <a:spLocks noRot="1" noChangeAspect="1" noMove="1" noResize="1" noEditPoints="1" noAdjustHandles="1" noChangeArrowheads="1" noChangeShapeType="1" noTextEdit="1"/>
              </p:cNvSpPr>
              <p:nvPr/>
            </p:nvSpPr>
            <p:spPr>
              <a:xfrm>
                <a:off x="8095011" y="5835010"/>
                <a:ext cx="2044145" cy="783804"/>
              </a:xfrm>
              <a:prstGeom prst="rect">
                <a:avLst/>
              </a:prstGeom>
              <a:blipFill rotWithShape="0">
                <a:blip r:embed="rId8"/>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0601366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12" grpId="0"/>
      <p:bldP spid="20" grpId="0"/>
      <p:bldP spid="21" grpId="0"/>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J1.3</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94510"/>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2" name="Rectangle 1"/>
          <p:cNvSpPr/>
          <p:nvPr/>
        </p:nvSpPr>
        <p:spPr>
          <a:xfrm>
            <a:off x="2301600" y="633119"/>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9" name="Rectangle 8"/>
          <p:cNvSpPr/>
          <p:nvPr/>
        </p:nvSpPr>
        <p:spPr>
          <a:xfrm>
            <a:off x="2165212" y="1464116"/>
            <a:ext cx="9691428" cy="830997"/>
          </a:xfrm>
          <a:prstGeom prst="rect">
            <a:avLst/>
          </a:prstGeom>
        </p:spPr>
        <p:txBody>
          <a:bodyPr wrap="square">
            <a:spAutoFit/>
          </a:bodyPr>
          <a:lstStyle/>
          <a:p>
            <a:r>
              <a:rPr lang="en-GB" sz="2400" dirty="0" smtClean="0"/>
              <a:t>1.</a:t>
            </a:r>
            <a:r>
              <a:rPr lang="en-GB" sz="2400" dirty="0"/>
              <a:t>	Enlarge the shape with scale factor 2 using the point marked as 	the centre of enlargement.</a:t>
            </a:r>
            <a:endParaRPr lang="pt-BR" sz="2400" dirty="0">
              <a:solidFill>
                <a:prstClr val="black"/>
              </a:solidFill>
            </a:endParaRPr>
          </a:p>
        </p:txBody>
      </p:sp>
      <p:sp>
        <p:nvSpPr>
          <p:cNvPr id="18" name="TextBox 1"/>
          <p:cNvSpPr txBox="1">
            <a:spLocks noChangeArrowheads="1"/>
          </p:cNvSpPr>
          <p:nvPr/>
        </p:nvSpPr>
        <p:spPr bwMode="auto">
          <a:xfrm>
            <a:off x="6744072" y="2437453"/>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p:pic>
        <p:nvPicPr>
          <p:cNvPr id="5" name="Picture 4"/>
          <p:cNvPicPr>
            <a:picLocks noChangeAspect="1"/>
          </p:cNvPicPr>
          <p:nvPr/>
        </p:nvPicPr>
        <p:blipFill>
          <a:blip r:embed="rId4"/>
          <a:stretch>
            <a:fillRect/>
          </a:stretch>
        </p:blipFill>
        <p:spPr>
          <a:xfrm>
            <a:off x="2495600" y="2408181"/>
            <a:ext cx="3751166" cy="2403998"/>
          </a:xfrm>
          <a:prstGeom prst="rect">
            <a:avLst/>
          </a:prstGeom>
        </p:spPr>
      </p:pic>
      <p:pic>
        <p:nvPicPr>
          <p:cNvPr id="6" name="Picture 5"/>
          <p:cNvPicPr>
            <a:picLocks noChangeAspect="1"/>
          </p:cNvPicPr>
          <p:nvPr/>
        </p:nvPicPr>
        <p:blipFill>
          <a:blip r:embed="rId5"/>
          <a:stretch>
            <a:fillRect/>
          </a:stretch>
        </p:blipFill>
        <p:spPr>
          <a:xfrm>
            <a:off x="6744072" y="3098524"/>
            <a:ext cx="5258534" cy="3581900"/>
          </a:xfrm>
          <a:prstGeom prst="rect">
            <a:avLst/>
          </a:prstGeom>
        </p:spPr>
      </p:pic>
    </p:spTree>
    <p:extLst>
      <p:ext uri="{BB962C8B-B14F-4D97-AF65-F5344CB8AC3E}">
        <p14:creationId xmlns:p14="http://schemas.microsoft.com/office/powerpoint/2010/main" val="16393691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J1.3</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28128"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9" name="Rectangle 8"/>
          <p:cNvSpPr/>
          <p:nvPr/>
        </p:nvSpPr>
        <p:spPr>
          <a:xfrm>
            <a:off x="2253825" y="759198"/>
            <a:ext cx="9691428" cy="830997"/>
          </a:xfrm>
          <a:prstGeom prst="rect">
            <a:avLst/>
          </a:prstGeom>
        </p:spPr>
        <p:txBody>
          <a:bodyPr wrap="square">
            <a:spAutoFit/>
          </a:bodyPr>
          <a:lstStyle/>
          <a:p>
            <a:r>
              <a:rPr lang="en-GB" sz="2400" dirty="0"/>
              <a:t>2.	Enlarge the triangle shown with scale factor 3 and the centre of 	enlargement shown.</a:t>
            </a:r>
            <a:endParaRPr lang="pt-BR" sz="2400" dirty="0">
              <a:solidFill>
                <a:prstClr val="black"/>
              </a:solidFill>
            </a:endParaRPr>
          </a:p>
        </p:txBody>
      </p:sp>
      <p:sp>
        <p:nvSpPr>
          <p:cNvPr id="18" name="TextBox 1"/>
          <p:cNvSpPr txBox="1">
            <a:spLocks noChangeArrowheads="1"/>
          </p:cNvSpPr>
          <p:nvPr/>
        </p:nvSpPr>
        <p:spPr bwMode="auto">
          <a:xfrm>
            <a:off x="6622181" y="1837756"/>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p:pic>
        <p:nvPicPr>
          <p:cNvPr id="3" name="Picture 2"/>
          <p:cNvPicPr>
            <a:picLocks noChangeAspect="1"/>
          </p:cNvPicPr>
          <p:nvPr/>
        </p:nvPicPr>
        <p:blipFill>
          <a:blip r:embed="rId4"/>
          <a:stretch>
            <a:fillRect/>
          </a:stretch>
        </p:blipFill>
        <p:spPr>
          <a:xfrm>
            <a:off x="2502104" y="1795395"/>
            <a:ext cx="3888432" cy="2803731"/>
          </a:xfrm>
          <a:prstGeom prst="rect">
            <a:avLst/>
          </a:prstGeom>
        </p:spPr>
      </p:pic>
      <p:pic>
        <p:nvPicPr>
          <p:cNvPr id="4" name="Picture 3"/>
          <p:cNvPicPr>
            <a:picLocks noChangeAspect="1"/>
          </p:cNvPicPr>
          <p:nvPr/>
        </p:nvPicPr>
        <p:blipFill>
          <a:blip r:embed="rId5"/>
          <a:stretch>
            <a:fillRect/>
          </a:stretch>
        </p:blipFill>
        <p:spPr>
          <a:xfrm>
            <a:off x="6672372" y="2346078"/>
            <a:ext cx="4733558" cy="4188775"/>
          </a:xfrm>
          <a:prstGeom prst="rect">
            <a:avLst/>
          </a:prstGeom>
        </p:spPr>
      </p:pic>
    </p:spTree>
    <p:extLst>
      <p:ext uri="{BB962C8B-B14F-4D97-AF65-F5344CB8AC3E}">
        <p14:creationId xmlns:p14="http://schemas.microsoft.com/office/powerpoint/2010/main" val="1984193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J1.3</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0761" y="120801"/>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9" name="Rectangle 8"/>
          <p:cNvSpPr/>
          <p:nvPr/>
        </p:nvSpPr>
        <p:spPr>
          <a:xfrm>
            <a:off x="2207260" y="656598"/>
            <a:ext cx="9818839" cy="830997"/>
          </a:xfrm>
          <a:prstGeom prst="rect">
            <a:avLst/>
          </a:prstGeom>
        </p:spPr>
        <p:txBody>
          <a:bodyPr wrap="square">
            <a:spAutoFit/>
          </a:bodyPr>
          <a:lstStyle/>
          <a:p>
            <a:r>
              <a:rPr lang="en-GB" sz="2400" dirty="0"/>
              <a:t>3.	For the diagram find the centre of enlargement and the scale 	factor when the smaller shape is 	enlarged to give the bigger shape.</a:t>
            </a:r>
            <a:endParaRPr lang="pt-BR" sz="2400" dirty="0">
              <a:solidFill>
                <a:prstClr val="black"/>
              </a:solidFill>
            </a:endParaRPr>
          </a:p>
        </p:txBody>
      </p:sp>
      <p:sp>
        <p:nvSpPr>
          <p:cNvPr id="18" name="TextBox 1"/>
          <p:cNvSpPr txBox="1">
            <a:spLocks noChangeArrowheads="1"/>
          </p:cNvSpPr>
          <p:nvPr/>
        </p:nvSpPr>
        <p:spPr bwMode="auto">
          <a:xfrm>
            <a:off x="5879976" y="1494139"/>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p:pic>
        <p:nvPicPr>
          <p:cNvPr id="5" name="Picture 4"/>
          <p:cNvPicPr>
            <a:picLocks noChangeAspect="1"/>
          </p:cNvPicPr>
          <p:nvPr/>
        </p:nvPicPr>
        <p:blipFill>
          <a:blip r:embed="rId4"/>
          <a:stretch>
            <a:fillRect/>
          </a:stretch>
        </p:blipFill>
        <p:spPr>
          <a:xfrm>
            <a:off x="6830334" y="2770197"/>
            <a:ext cx="3888915" cy="3909655"/>
          </a:xfrm>
          <a:prstGeom prst="rect">
            <a:avLst/>
          </a:prstGeom>
        </p:spPr>
      </p:pic>
      <p:pic>
        <p:nvPicPr>
          <p:cNvPr id="8" name="Picture 7"/>
          <p:cNvPicPr>
            <a:picLocks noChangeAspect="1"/>
          </p:cNvPicPr>
          <p:nvPr/>
        </p:nvPicPr>
        <p:blipFill>
          <a:blip r:embed="rId5"/>
          <a:stretch>
            <a:fillRect/>
          </a:stretch>
        </p:blipFill>
        <p:spPr>
          <a:xfrm>
            <a:off x="2377863" y="1622176"/>
            <a:ext cx="3086494" cy="3371401"/>
          </a:xfrm>
          <a:prstGeom prst="rect">
            <a:avLst/>
          </a:prstGeom>
        </p:spPr>
      </p:pic>
      <p:sp>
        <p:nvSpPr>
          <p:cNvPr id="14" name="Rectangle 13"/>
          <p:cNvSpPr/>
          <p:nvPr/>
        </p:nvSpPr>
        <p:spPr>
          <a:xfrm>
            <a:off x="5879976" y="1939200"/>
            <a:ext cx="5789632" cy="830997"/>
          </a:xfrm>
          <a:prstGeom prst="rect">
            <a:avLst/>
          </a:prstGeom>
        </p:spPr>
        <p:txBody>
          <a:bodyPr wrap="square">
            <a:spAutoFit/>
          </a:bodyPr>
          <a:lstStyle/>
          <a:p>
            <a:r>
              <a:rPr lang="en-GB" sz="2400" dirty="0">
                <a:solidFill>
                  <a:srgbClr val="FF0000"/>
                </a:solidFill>
              </a:rPr>
              <a:t>The centre of enlargement is shown on the diagram below. The scale factor is 3.</a:t>
            </a:r>
            <a:endParaRPr lang="en-GB" dirty="0"/>
          </a:p>
        </p:txBody>
      </p:sp>
    </p:spTree>
    <p:extLst>
      <p:ext uri="{BB962C8B-B14F-4D97-AF65-F5344CB8AC3E}">
        <p14:creationId xmlns:p14="http://schemas.microsoft.com/office/powerpoint/2010/main" val="11952529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J1.3</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9" name="Rectangle 8"/>
          <p:cNvSpPr/>
          <p:nvPr/>
        </p:nvSpPr>
        <p:spPr>
          <a:xfrm>
            <a:off x="2230770" y="711690"/>
            <a:ext cx="4657318" cy="1938992"/>
          </a:xfrm>
          <a:prstGeom prst="rect">
            <a:avLst/>
          </a:prstGeom>
        </p:spPr>
        <p:txBody>
          <a:bodyPr wrap="square">
            <a:spAutoFit/>
          </a:bodyPr>
          <a:lstStyle/>
          <a:p>
            <a:r>
              <a:rPr lang="en-GB" sz="2400" dirty="0"/>
              <a:t>4.	For the diagram find the centre of enlargement and the scale </a:t>
            </a:r>
            <a:r>
              <a:rPr lang="en-GB" sz="2400" dirty="0" smtClean="0"/>
              <a:t>factor </a:t>
            </a:r>
            <a:r>
              <a:rPr lang="en-GB" sz="2400" dirty="0"/>
              <a:t>when the smaller shape is </a:t>
            </a:r>
            <a:r>
              <a:rPr lang="en-GB" sz="2400" dirty="0" smtClean="0"/>
              <a:t>enlarged </a:t>
            </a:r>
            <a:r>
              <a:rPr lang="en-GB" sz="2400" dirty="0"/>
              <a:t>to give the bigger shape.</a:t>
            </a:r>
            <a:endParaRPr lang="pt-BR" sz="2400" dirty="0">
              <a:solidFill>
                <a:prstClr val="black"/>
              </a:solidFill>
            </a:endParaRPr>
          </a:p>
        </p:txBody>
      </p:sp>
      <p:sp>
        <p:nvSpPr>
          <p:cNvPr id="18" name="TextBox 1"/>
          <p:cNvSpPr txBox="1">
            <a:spLocks noChangeArrowheads="1"/>
          </p:cNvSpPr>
          <p:nvPr/>
        </p:nvSpPr>
        <p:spPr bwMode="auto">
          <a:xfrm>
            <a:off x="2256801" y="3646094"/>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p:sp>
        <p:nvSpPr>
          <p:cNvPr id="14" name="Rectangle 13"/>
          <p:cNvSpPr/>
          <p:nvPr/>
        </p:nvSpPr>
        <p:spPr>
          <a:xfrm>
            <a:off x="2256801" y="4437112"/>
            <a:ext cx="3942304" cy="1200329"/>
          </a:xfrm>
          <a:prstGeom prst="rect">
            <a:avLst/>
          </a:prstGeom>
        </p:spPr>
        <p:txBody>
          <a:bodyPr wrap="square">
            <a:spAutoFit/>
          </a:bodyPr>
          <a:lstStyle/>
          <a:p>
            <a:r>
              <a:rPr lang="en-GB" sz="2400" dirty="0">
                <a:solidFill>
                  <a:srgbClr val="FF0000"/>
                </a:solidFill>
              </a:rPr>
              <a:t>The centre of enlargement is shown on the diagram below. The scale factor is 2.</a:t>
            </a:r>
            <a:endParaRPr lang="en-GB" dirty="0"/>
          </a:p>
        </p:txBody>
      </p:sp>
      <p:pic>
        <p:nvPicPr>
          <p:cNvPr id="2" name="Picture 1"/>
          <p:cNvPicPr>
            <a:picLocks noChangeAspect="1"/>
          </p:cNvPicPr>
          <p:nvPr/>
        </p:nvPicPr>
        <p:blipFill>
          <a:blip r:embed="rId4"/>
          <a:stretch>
            <a:fillRect/>
          </a:stretch>
        </p:blipFill>
        <p:spPr>
          <a:xfrm>
            <a:off x="7022604" y="775324"/>
            <a:ext cx="4523624" cy="2694666"/>
          </a:xfrm>
          <a:prstGeom prst="rect">
            <a:avLst/>
          </a:prstGeom>
        </p:spPr>
      </p:pic>
      <p:pic>
        <p:nvPicPr>
          <p:cNvPr id="3" name="Picture 2"/>
          <p:cNvPicPr>
            <a:picLocks noChangeAspect="1"/>
          </p:cNvPicPr>
          <p:nvPr/>
        </p:nvPicPr>
        <p:blipFill>
          <a:blip r:embed="rId5"/>
          <a:stretch>
            <a:fillRect/>
          </a:stretch>
        </p:blipFill>
        <p:spPr>
          <a:xfrm>
            <a:off x="6870982" y="3696928"/>
            <a:ext cx="5032232" cy="2978441"/>
          </a:xfrm>
          <a:prstGeom prst="rect">
            <a:avLst/>
          </a:prstGeom>
        </p:spPr>
      </p:pic>
    </p:spTree>
    <p:extLst>
      <p:ext uri="{BB962C8B-B14F-4D97-AF65-F5344CB8AC3E}">
        <p14:creationId xmlns:p14="http://schemas.microsoft.com/office/powerpoint/2010/main" val="17815315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J1.3</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2868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J</a:t>
            </a:r>
          </a:p>
          <a:p>
            <a:pPr lvl="0" algn="ctr">
              <a:spcAft>
                <a:spcPts val="600"/>
              </a:spcAft>
              <a:defRPr/>
            </a:pPr>
            <a:r>
              <a:rPr lang="en-US" altLang="en-US" b="1" dirty="0">
                <a:solidFill>
                  <a:prstClr val="white"/>
                </a:solidFill>
              </a:rPr>
              <a:t>Unit J1 </a:t>
            </a:r>
          </a:p>
          <a:p>
            <a:pPr lvl="0" algn="ctr">
              <a:spcAft>
                <a:spcPts val="600"/>
              </a:spcAft>
              <a:defRPr/>
            </a:pPr>
            <a:r>
              <a:rPr lang="en-US" altLang="en-US" b="1" dirty="0">
                <a:solidFill>
                  <a:prstClr val="white"/>
                </a:solidFill>
              </a:rPr>
              <a:t>Section J1.</a:t>
            </a:r>
            <a:r>
              <a:rPr lang="en-US" b="1" dirty="0">
                <a:solidFill>
                  <a:schemeClr val="bg1"/>
                </a:solidFill>
                <a:latin typeface="Arial"/>
                <a:ea typeface="MS PGothic"/>
                <a:cs typeface="Times New Roman"/>
              </a:rPr>
              <a:t>3</a:t>
            </a:r>
            <a:endParaRPr lang="en-US" b="1" dirty="0">
              <a:solidFill>
                <a:schemeClr val="bg1"/>
              </a:solidFill>
              <a:latin typeface="Arial"/>
              <a:ea typeface="MS PGothic"/>
              <a:cs typeface="Times New Roman"/>
            </a:endParaRPr>
          </a:p>
        </p:txBody>
      </p:sp>
      <p:sp>
        <p:nvSpPr>
          <p:cNvPr id="9" name="Rectangle 8"/>
          <p:cNvSpPr/>
          <p:nvPr/>
        </p:nvSpPr>
        <p:spPr>
          <a:xfrm>
            <a:off x="2230770" y="711690"/>
            <a:ext cx="9841894" cy="1200329"/>
          </a:xfrm>
          <a:prstGeom prst="rect">
            <a:avLst/>
          </a:prstGeom>
        </p:spPr>
        <p:txBody>
          <a:bodyPr wrap="square">
            <a:spAutoFit/>
          </a:bodyPr>
          <a:lstStyle/>
          <a:p>
            <a:r>
              <a:rPr lang="en-GB" sz="2400" dirty="0"/>
              <a:t>5.	In each example below, the smaller shape has been obtained from the larger shape by an enlargement. For each example, state the scale factor and the coordinates of the centre of enlargement.</a:t>
            </a:r>
            <a:endParaRPr lang="pt-BR" sz="2400" dirty="0">
              <a:solidFill>
                <a:prstClr val="black"/>
              </a:solidFill>
            </a:endParaRPr>
          </a:p>
        </p:txBody>
      </p:sp>
      <p:sp>
        <p:nvSpPr>
          <p:cNvPr id="18" name="TextBox 1"/>
          <p:cNvSpPr txBox="1">
            <a:spLocks noChangeArrowheads="1"/>
          </p:cNvSpPr>
          <p:nvPr/>
        </p:nvSpPr>
        <p:spPr bwMode="auto">
          <a:xfrm>
            <a:off x="2230770" y="6237312"/>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Answers</a:t>
            </a:r>
          </a:p>
        </p:txBody>
      </p:sp>
      <mc:AlternateContent xmlns:mc="http://schemas.openxmlformats.org/markup-compatibility/2006" xmlns:a14="http://schemas.microsoft.com/office/drawing/2010/main">
        <mc:Choice Requires="a14">
          <p:sp>
            <p:nvSpPr>
              <p:cNvPr id="14" name="Rectangle 13"/>
              <p:cNvSpPr/>
              <p:nvPr/>
            </p:nvSpPr>
            <p:spPr>
              <a:xfrm>
                <a:off x="4079776" y="6160816"/>
                <a:ext cx="7272808" cy="614655"/>
              </a:xfrm>
              <a:prstGeom prst="rect">
                <a:avLst/>
              </a:prstGeom>
            </p:spPr>
            <p:txBody>
              <a:bodyPr wrap="square">
                <a:spAutoFit/>
              </a:bodyPr>
              <a:lstStyle/>
              <a:p>
                <a:r>
                  <a:rPr lang="en-GB" sz="2400" dirty="0">
                    <a:solidFill>
                      <a:srgbClr val="FF0000"/>
                    </a:solidFill>
                  </a:rPr>
                  <a:t>a)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5</m:t>
                        </m:r>
                      </m:den>
                    </m:f>
                  </m:oMath>
                </a14:m>
                <a:r>
                  <a:rPr lang="pl-PL" sz="2400" dirty="0">
                    <a:solidFill>
                      <a:srgbClr val="FF0000"/>
                    </a:solidFill>
                  </a:rPr>
                  <a:t>, (8, 7) </a:t>
                </a:r>
                <a:r>
                  <a:rPr lang="en-GB" sz="2400" dirty="0">
                    <a:solidFill>
                      <a:srgbClr val="FF0000"/>
                    </a:solidFill>
                  </a:rPr>
                  <a:t>		</a:t>
                </a:r>
                <a:r>
                  <a:rPr lang="pl-PL" sz="2400" dirty="0">
                    <a:solidFill>
                      <a:srgbClr val="FF0000"/>
                    </a:solidFill>
                  </a:rPr>
                  <a:t>b)</a:t>
                </a:r>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2</m:t>
                        </m:r>
                      </m:num>
                      <m:den>
                        <m:r>
                          <a:rPr lang="en-GB" sz="2400" b="0" i="1" smtClean="0">
                            <a:solidFill>
                              <a:srgbClr val="FF0000"/>
                            </a:solidFill>
                            <a:latin typeface="Cambria Math" panose="02040503050406030204" pitchFamily="18" charset="0"/>
                          </a:rPr>
                          <m:t>3</m:t>
                        </m:r>
                      </m:den>
                    </m:f>
                  </m:oMath>
                </a14:m>
                <a:r>
                  <a:rPr lang="pl-PL" sz="2400" dirty="0">
                    <a:solidFill>
                      <a:srgbClr val="FF0000"/>
                    </a:solidFill>
                  </a:rPr>
                  <a:t> </a:t>
                </a:r>
                <a:r>
                  <a:rPr lang="en-GB" sz="2400" dirty="0">
                    <a:solidFill>
                      <a:srgbClr val="FF0000"/>
                    </a:solidFill>
                  </a:rPr>
                  <a:t>, </a:t>
                </a:r>
                <a:r>
                  <a:rPr lang="pl-PL" sz="2400" dirty="0">
                    <a:solidFill>
                      <a:srgbClr val="FF0000"/>
                    </a:solidFill>
                  </a:rPr>
                  <a:t>(13, 9) </a:t>
                </a:r>
                <a:r>
                  <a:rPr lang="en-GB" sz="2400" dirty="0">
                    <a:solidFill>
                      <a:srgbClr val="FF0000"/>
                    </a:solidFill>
                  </a:rPr>
                  <a:t>		</a:t>
                </a:r>
                <a:r>
                  <a:rPr lang="pl-PL" sz="2400" dirty="0">
                    <a:solidFill>
                      <a:srgbClr val="FF0000"/>
                    </a:solidFill>
                  </a:rPr>
                  <a:t>c)</a:t>
                </a:r>
                <a:r>
                  <a:rPr lang="en-GB" sz="2400" dirty="0">
                    <a:solidFill>
                      <a:srgbClr val="FF0000"/>
                    </a:solidFill>
                  </a:rPr>
                  <a:t>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4</m:t>
                        </m:r>
                      </m:den>
                    </m:f>
                  </m:oMath>
                </a14:m>
                <a:r>
                  <a:rPr lang="pl-PL" sz="2400" dirty="0">
                    <a:solidFill>
                      <a:srgbClr val="FF0000"/>
                    </a:solidFill>
                  </a:rPr>
                  <a:t> </a:t>
                </a:r>
                <a:r>
                  <a:rPr lang="en-GB" sz="2400" dirty="0">
                    <a:solidFill>
                      <a:srgbClr val="FF0000"/>
                    </a:solidFill>
                  </a:rPr>
                  <a:t>, </a:t>
                </a:r>
                <a:r>
                  <a:rPr lang="pl-PL" sz="2400" dirty="0">
                    <a:solidFill>
                      <a:srgbClr val="FF0000"/>
                    </a:solidFill>
                  </a:rPr>
                  <a:t>(9, 1)</a:t>
                </a:r>
                <a:endParaRPr lang="en-GB" dirty="0"/>
              </a:p>
            </p:txBody>
          </p:sp>
        </mc:Choice>
        <mc:Fallback xmlns="">
          <p:sp>
            <p:nvSpPr>
              <p:cNvPr id="14" name="Rectangle 13"/>
              <p:cNvSpPr>
                <a:spLocks noRot="1" noChangeAspect="1" noMove="1" noResize="1" noEditPoints="1" noAdjustHandles="1" noChangeArrowheads="1" noChangeShapeType="1" noTextEdit="1"/>
              </p:cNvSpPr>
              <p:nvPr/>
            </p:nvSpPr>
            <p:spPr>
              <a:xfrm>
                <a:off x="4079776" y="6160816"/>
                <a:ext cx="7272808" cy="614655"/>
              </a:xfrm>
              <a:prstGeom prst="rect">
                <a:avLst/>
              </a:prstGeom>
              <a:blipFill rotWithShape="0">
                <a:blip r:embed="rId4"/>
                <a:stretch>
                  <a:fillRect l="-1257" b="-10000"/>
                </a:stretch>
              </a:blipFill>
            </p:spPr>
            <p:txBody>
              <a:bodyPr/>
              <a:lstStyle/>
              <a:p>
                <a:r>
                  <a:rPr lang="en-GB">
                    <a:noFill/>
                  </a:rPr>
                  <a:t> </a:t>
                </a:r>
              </a:p>
            </p:txBody>
          </p:sp>
        </mc:Fallback>
      </mc:AlternateContent>
      <p:pic>
        <p:nvPicPr>
          <p:cNvPr id="4" name="Picture 3"/>
          <p:cNvPicPr>
            <a:picLocks noChangeAspect="1"/>
          </p:cNvPicPr>
          <p:nvPr/>
        </p:nvPicPr>
        <p:blipFill>
          <a:blip r:embed="rId5"/>
          <a:stretch>
            <a:fillRect/>
          </a:stretch>
        </p:blipFill>
        <p:spPr>
          <a:xfrm>
            <a:off x="3341466" y="1912019"/>
            <a:ext cx="7716327" cy="4182059"/>
          </a:xfrm>
          <a:prstGeom prst="rect">
            <a:avLst/>
          </a:prstGeom>
        </p:spPr>
      </p:pic>
    </p:spTree>
    <p:extLst>
      <p:ext uri="{BB962C8B-B14F-4D97-AF65-F5344CB8AC3E}">
        <p14:creationId xmlns:p14="http://schemas.microsoft.com/office/powerpoint/2010/main" val="3278143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J1.3: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473010"/>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28498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http://szalonta.hu/ske/text/J1/skej1s3.html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J</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J1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J1.3</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67164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Reflections: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38657"/>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b="1" dirty="0">
                <a:solidFill>
                  <a:schemeClr val="bg1"/>
                </a:solidFill>
                <a:latin typeface="Arial"/>
                <a:ea typeface="MS PGothic"/>
                <a:cs typeface="Times New Roman"/>
              </a:rPr>
              <a:t>Section J1.1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216511" y="615627"/>
            <a:ext cx="207928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1</a:t>
            </a:r>
          </a:p>
        </p:txBody>
      </p:sp>
      <p:sp>
        <p:nvSpPr>
          <p:cNvPr id="10" name="TextBox 1"/>
          <p:cNvSpPr txBox="1">
            <a:spLocks noChangeArrowheads="1"/>
          </p:cNvSpPr>
          <p:nvPr/>
        </p:nvSpPr>
        <p:spPr bwMode="auto">
          <a:xfrm>
            <a:off x="2230439" y="1031209"/>
            <a:ext cx="9784145"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Draw the reflection of the shape in the mirror line shown.</a:t>
            </a:r>
          </a:p>
        </p:txBody>
      </p:sp>
      <p:pic>
        <p:nvPicPr>
          <p:cNvPr id="3" name="Picture 2"/>
          <p:cNvPicPr>
            <a:picLocks noChangeAspect="1"/>
          </p:cNvPicPr>
          <p:nvPr/>
        </p:nvPicPr>
        <p:blipFill>
          <a:blip r:embed="rId4"/>
          <a:stretch>
            <a:fillRect/>
          </a:stretch>
        </p:blipFill>
        <p:spPr>
          <a:xfrm>
            <a:off x="2460843" y="1578926"/>
            <a:ext cx="2942084" cy="3529103"/>
          </a:xfrm>
          <a:prstGeom prst="rect">
            <a:avLst/>
          </a:prstGeom>
        </p:spPr>
      </p:pic>
      <p:sp>
        <p:nvSpPr>
          <p:cNvPr id="12" name="TextBox 1"/>
          <p:cNvSpPr txBox="1">
            <a:spLocks noChangeArrowheads="1"/>
          </p:cNvSpPr>
          <p:nvPr/>
        </p:nvSpPr>
        <p:spPr bwMode="auto">
          <a:xfrm>
            <a:off x="6159985" y="1515309"/>
            <a:ext cx="207928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6" name="Rectangle 5"/>
          <p:cNvSpPr/>
          <p:nvPr/>
        </p:nvSpPr>
        <p:spPr>
          <a:xfrm>
            <a:off x="6159985" y="1999409"/>
            <a:ext cx="5528879" cy="1200329"/>
          </a:xfrm>
          <a:prstGeom prst="rect">
            <a:avLst/>
          </a:prstGeom>
        </p:spPr>
        <p:txBody>
          <a:bodyPr wrap="square">
            <a:spAutoFit/>
          </a:bodyPr>
          <a:lstStyle/>
          <a:p>
            <a:r>
              <a:rPr lang="en-GB" sz="2400" dirty="0">
                <a:solidFill>
                  <a:srgbClr val="231F20"/>
                </a:solidFill>
                <a:latin typeface="+mj-lt"/>
              </a:rPr>
              <a:t>The lines added to the diagram below show how to find the position of each point after it has been reflected.</a:t>
            </a:r>
            <a:endParaRPr lang="en-GB" sz="2400" dirty="0">
              <a:latin typeface="+mj-lt"/>
            </a:endParaRPr>
          </a:p>
        </p:txBody>
      </p:sp>
      <p:sp>
        <p:nvSpPr>
          <p:cNvPr id="15" name="Rectangle 14"/>
          <p:cNvSpPr/>
          <p:nvPr/>
        </p:nvSpPr>
        <p:spPr>
          <a:xfrm>
            <a:off x="5679515" y="3900400"/>
            <a:ext cx="3244909" cy="1938992"/>
          </a:xfrm>
          <a:prstGeom prst="rect">
            <a:avLst/>
          </a:prstGeom>
        </p:spPr>
        <p:txBody>
          <a:bodyPr wrap="square">
            <a:spAutoFit/>
          </a:bodyPr>
          <a:lstStyle/>
          <a:p>
            <a:r>
              <a:rPr lang="en-GB" sz="2400" dirty="0"/>
              <a:t>Remember that the </a:t>
            </a:r>
          </a:p>
          <a:p>
            <a:r>
              <a:rPr lang="en-GB" sz="2400" dirty="0"/>
              <a:t>image of each point </a:t>
            </a:r>
          </a:p>
          <a:p>
            <a:r>
              <a:rPr lang="en-GB" sz="2400" dirty="0"/>
              <a:t>is the same distance </a:t>
            </a:r>
          </a:p>
          <a:p>
            <a:r>
              <a:rPr lang="en-GB" sz="2400" dirty="0"/>
              <a:t>from the mirror line as </a:t>
            </a:r>
          </a:p>
          <a:p>
            <a:r>
              <a:rPr lang="en-GB" sz="2400" dirty="0"/>
              <a:t>the original.</a:t>
            </a:r>
            <a:endParaRPr lang="en-GB" sz="2400" dirty="0">
              <a:latin typeface="+mj-lt"/>
            </a:endParaRPr>
          </a:p>
        </p:txBody>
      </p:sp>
      <p:pic>
        <p:nvPicPr>
          <p:cNvPr id="9" name="Picture 8"/>
          <p:cNvPicPr>
            <a:picLocks noChangeAspect="1"/>
          </p:cNvPicPr>
          <p:nvPr/>
        </p:nvPicPr>
        <p:blipFill>
          <a:blip r:embed="rId5"/>
          <a:stretch>
            <a:fillRect/>
          </a:stretch>
        </p:blipFill>
        <p:spPr>
          <a:xfrm>
            <a:off x="9091767" y="3212737"/>
            <a:ext cx="2906320" cy="3529103"/>
          </a:xfrm>
          <a:prstGeom prst="rect">
            <a:avLst/>
          </a:prstGeom>
        </p:spPr>
      </p:pic>
      <p:sp>
        <p:nvSpPr>
          <p:cNvPr id="2" name="TextBox 1">
            <a:extLst>
              <a:ext uri="{FF2B5EF4-FFF2-40B4-BE49-F238E27FC236}">
                <a16:creationId xmlns:a16="http://schemas.microsoft.com/office/drawing/2014/main" id="{785CEE50-BCAE-6B49-BEC0-8FE47F16BE1C}"/>
              </a:ext>
            </a:extLst>
          </p:cNvPr>
          <p:cNvSpPr txBox="1"/>
          <p:nvPr/>
        </p:nvSpPr>
        <p:spPr>
          <a:xfrm>
            <a:off x="4799856" y="6237312"/>
            <a:ext cx="3816424"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20853571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P spid="12" grpId="0" build="p"/>
      <p:bldP spid="6" grpId="0"/>
      <p:bldP spid="15"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Reflections: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57976"/>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b="1" dirty="0">
                <a:solidFill>
                  <a:schemeClr val="bg1"/>
                </a:solidFill>
                <a:latin typeface="Arial"/>
                <a:ea typeface="MS PGothic"/>
                <a:cs typeface="Times New Roman"/>
              </a:rPr>
              <a:t>Section J1.1</a:t>
            </a:r>
            <a:endParaRPr lang="en-US" b="1" dirty="0">
              <a:solidFill>
                <a:schemeClr val="bg1"/>
              </a:solidFill>
              <a:latin typeface="Arial"/>
              <a:ea typeface="MS PGothic"/>
              <a:cs typeface="Times New Roman"/>
            </a:endParaRPr>
          </a:p>
        </p:txBody>
      </p:sp>
      <p:sp>
        <p:nvSpPr>
          <p:cNvPr id="12" name="TextBox 1"/>
          <p:cNvSpPr txBox="1">
            <a:spLocks noChangeArrowheads="1"/>
          </p:cNvSpPr>
          <p:nvPr/>
        </p:nvSpPr>
        <p:spPr bwMode="auto">
          <a:xfrm>
            <a:off x="2230439" y="623985"/>
            <a:ext cx="352839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 (continued)</a:t>
            </a:r>
          </a:p>
        </p:txBody>
      </p:sp>
      <p:sp>
        <p:nvSpPr>
          <p:cNvPr id="6" name="Rectangle 5"/>
          <p:cNvSpPr/>
          <p:nvPr/>
        </p:nvSpPr>
        <p:spPr>
          <a:xfrm>
            <a:off x="5758830" y="1206636"/>
            <a:ext cx="5908143" cy="1200329"/>
          </a:xfrm>
          <a:prstGeom prst="rect">
            <a:avLst/>
          </a:prstGeom>
        </p:spPr>
        <p:txBody>
          <a:bodyPr wrap="square">
            <a:spAutoFit/>
          </a:bodyPr>
          <a:lstStyle/>
          <a:p>
            <a:r>
              <a:rPr lang="en-GB" sz="2400" dirty="0">
                <a:solidFill>
                  <a:srgbClr val="231F20"/>
                </a:solidFill>
                <a:latin typeface="+mj-lt"/>
              </a:rPr>
              <a:t>The position of each point after it has been reflected show how to draw the reflected shape.</a:t>
            </a:r>
            <a:endParaRPr lang="en-GB" sz="2400" dirty="0">
              <a:latin typeface="+mj-lt"/>
            </a:endParaRPr>
          </a:p>
        </p:txBody>
      </p:sp>
      <p:pic>
        <p:nvPicPr>
          <p:cNvPr id="9" name="Picture 8"/>
          <p:cNvPicPr>
            <a:picLocks noChangeAspect="1"/>
          </p:cNvPicPr>
          <p:nvPr/>
        </p:nvPicPr>
        <p:blipFill>
          <a:blip r:embed="rId4"/>
          <a:stretch>
            <a:fillRect/>
          </a:stretch>
        </p:blipFill>
        <p:spPr>
          <a:xfrm>
            <a:off x="2480759" y="1133446"/>
            <a:ext cx="2882153" cy="3499757"/>
          </a:xfrm>
          <a:prstGeom prst="rect">
            <a:avLst/>
          </a:prstGeom>
        </p:spPr>
      </p:pic>
      <p:sp>
        <p:nvSpPr>
          <p:cNvPr id="17" name="Rectangle 16"/>
          <p:cNvSpPr/>
          <p:nvPr/>
        </p:nvSpPr>
        <p:spPr>
          <a:xfrm>
            <a:off x="5758830" y="2740542"/>
            <a:ext cx="5760948" cy="830997"/>
          </a:xfrm>
          <a:prstGeom prst="rect">
            <a:avLst/>
          </a:prstGeom>
        </p:spPr>
        <p:txBody>
          <a:bodyPr wrap="square">
            <a:spAutoFit/>
          </a:bodyPr>
          <a:lstStyle/>
          <a:p>
            <a:r>
              <a:rPr lang="en-GB" sz="2400" dirty="0"/>
              <a:t>The points can then be joined to give</a:t>
            </a:r>
          </a:p>
          <a:p>
            <a:r>
              <a:rPr lang="en-GB" sz="2400" dirty="0"/>
              <a:t>the reflected image.</a:t>
            </a:r>
          </a:p>
        </p:txBody>
      </p:sp>
      <p:pic>
        <p:nvPicPr>
          <p:cNvPr id="2" name="Picture 1"/>
          <p:cNvPicPr>
            <a:picLocks noChangeAspect="1"/>
          </p:cNvPicPr>
          <p:nvPr/>
        </p:nvPicPr>
        <p:blipFill>
          <a:blip r:embed="rId5"/>
          <a:stretch>
            <a:fillRect/>
          </a:stretch>
        </p:blipFill>
        <p:spPr>
          <a:xfrm>
            <a:off x="9264352" y="3353843"/>
            <a:ext cx="2767369" cy="3376455"/>
          </a:xfrm>
          <a:prstGeom prst="rect">
            <a:avLst/>
          </a:prstGeom>
        </p:spPr>
      </p:pic>
      <p:sp>
        <p:nvSpPr>
          <p:cNvPr id="4" name="Rectangle 3"/>
          <p:cNvSpPr/>
          <p:nvPr/>
        </p:nvSpPr>
        <p:spPr>
          <a:xfrm>
            <a:off x="3005065" y="5226432"/>
            <a:ext cx="6264696" cy="830997"/>
          </a:xfrm>
          <a:prstGeom prst="rect">
            <a:avLst/>
          </a:prstGeom>
        </p:spPr>
        <p:txBody>
          <a:bodyPr wrap="square">
            <a:spAutoFit/>
          </a:bodyPr>
          <a:lstStyle/>
          <a:p>
            <a:pPr lvl="0"/>
            <a:r>
              <a:rPr lang="en-GB" sz="2400" dirty="0">
                <a:solidFill>
                  <a:prstClr val="black"/>
                </a:solidFill>
              </a:rPr>
              <a:t>If the construction lines have been drawn in pencil they can be rubbed out.</a:t>
            </a:r>
            <a:endParaRPr lang="en-GB" sz="2400" dirty="0">
              <a:solidFill>
                <a:prstClr val="black"/>
              </a:solidFill>
              <a:latin typeface="Arial"/>
            </a:endParaRPr>
          </a:p>
        </p:txBody>
      </p:sp>
    </p:spTree>
    <p:extLst>
      <p:ext uri="{BB962C8B-B14F-4D97-AF65-F5344CB8AC3E}">
        <p14:creationId xmlns:p14="http://schemas.microsoft.com/office/powerpoint/2010/main" val="270288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Reflections: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4882" y="138657"/>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b="1" dirty="0">
                <a:solidFill>
                  <a:schemeClr val="bg1"/>
                </a:solidFill>
                <a:latin typeface="Arial"/>
                <a:ea typeface="MS PGothic"/>
                <a:cs typeface="Times New Roman"/>
              </a:rPr>
              <a:t>Section J1.1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216511" y="615627"/>
            <a:ext cx="207928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Example 2</a:t>
            </a:r>
          </a:p>
        </p:txBody>
      </p:sp>
      <p:sp>
        <p:nvSpPr>
          <p:cNvPr id="10" name="TextBox 1"/>
          <p:cNvSpPr txBox="1">
            <a:spLocks noChangeArrowheads="1"/>
          </p:cNvSpPr>
          <p:nvPr/>
        </p:nvSpPr>
        <p:spPr bwMode="auto">
          <a:xfrm>
            <a:off x="2230439" y="1031209"/>
            <a:ext cx="9784145"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Reflect this shape in the mirror line shown in the diagram.</a:t>
            </a:r>
          </a:p>
        </p:txBody>
      </p:sp>
      <p:sp>
        <p:nvSpPr>
          <p:cNvPr id="12" name="TextBox 1"/>
          <p:cNvSpPr txBox="1">
            <a:spLocks noChangeArrowheads="1"/>
          </p:cNvSpPr>
          <p:nvPr/>
        </p:nvSpPr>
        <p:spPr bwMode="auto">
          <a:xfrm>
            <a:off x="7144824" y="1550225"/>
            <a:ext cx="207928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a:t>
            </a:r>
          </a:p>
        </p:txBody>
      </p:sp>
      <p:sp>
        <p:nvSpPr>
          <p:cNvPr id="6" name="Rectangle 5"/>
          <p:cNvSpPr/>
          <p:nvPr/>
        </p:nvSpPr>
        <p:spPr>
          <a:xfrm>
            <a:off x="7144824" y="2123396"/>
            <a:ext cx="3747078" cy="1200329"/>
          </a:xfrm>
          <a:prstGeom prst="rect">
            <a:avLst/>
          </a:prstGeom>
        </p:spPr>
        <p:txBody>
          <a:bodyPr wrap="square">
            <a:spAutoFit/>
          </a:bodyPr>
          <a:lstStyle/>
          <a:p>
            <a:r>
              <a:rPr lang="en-GB" sz="2400" dirty="0"/>
              <a:t>The lines are drawn at</a:t>
            </a:r>
          </a:p>
          <a:p>
            <a:r>
              <a:rPr lang="en-GB" sz="2400" dirty="0"/>
              <a:t>right angles to the mirror</a:t>
            </a:r>
          </a:p>
          <a:p>
            <a:r>
              <a:rPr lang="en-GB" sz="2400" dirty="0"/>
              <a:t>line. </a:t>
            </a:r>
            <a:endParaRPr lang="en-GB" sz="2400" dirty="0">
              <a:latin typeface="+mj-lt"/>
            </a:endParaRPr>
          </a:p>
        </p:txBody>
      </p:sp>
      <p:pic>
        <p:nvPicPr>
          <p:cNvPr id="2" name="Picture 1"/>
          <p:cNvPicPr>
            <a:picLocks noChangeAspect="1"/>
          </p:cNvPicPr>
          <p:nvPr/>
        </p:nvPicPr>
        <p:blipFill>
          <a:blip r:embed="rId4"/>
          <a:stretch>
            <a:fillRect/>
          </a:stretch>
        </p:blipFill>
        <p:spPr>
          <a:xfrm>
            <a:off x="2351584" y="1498045"/>
            <a:ext cx="4396083" cy="2054974"/>
          </a:xfrm>
          <a:prstGeom prst="rect">
            <a:avLst/>
          </a:prstGeom>
        </p:spPr>
      </p:pic>
      <p:pic>
        <p:nvPicPr>
          <p:cNvPr id="4" name="Picture 3"/>
          <p:cNvPicPr>
            <a:picLocks noChangeAspect="1"/>
          </p:cNvPicPr>
          <p:nvPr/>
        </p:nvPicPr>
        <p:blipFill>
          <a:blip r:embed="rId5"/>
          <a:stretch>
            <a:fillRect/>
          </a:stretch>
        </p:blipFill>
        <p:spPr>
          <a:xfrm>
            <a:off x="7049881" y="3789040"/>
            <a:ext cx="4946688" cy="2314721"/>
          </a:xfrm>
          <a:prstGeom prst="rect">
            <a:avLst/>
          </a:prstGeom>
        </p:spPr>
      </p:pic>
      <p:sp>
        <p:nvSpPr>
          <p:cNvPr id="11" name="Rectangle 10"/>
          <p:cNvSpPr/>
          <p:nvPr/>
        </p:nvSpPr>
        <p:spPr>
          <a:xfrm>
            <a:off x="2437322" y="3762431"/>
            <a:ext cx="4338945" cy="2308324"/>
          </a:xfrm>
          <a:prstGeom prst="rect">
            <a:avLst/>
          </a:prstGeom>
        </p:spPr>
        <p:txBody>
          <a:bodyPr wrap="square">
            <a:spAutoFit/>
          </a:bodyPr>
          <a:lstStyle/>
          <a:p>
            <a:pPr lvl="0"/>
            <a:r>
              <a:rPr lang="en-GB" sz="2400" dirty="0">
                <a:solidFill>
                  <a:prstClr val="black"/>
                </a:solidFill>
              </a:rPr>
              <a:t>The points which form the image must be the same distance from the mirror lines as the original points. The points which were on the mirror line remain there.</a:t>
            </a:r>
            <a:endParaRPr lang="en-GB" sz="2400" dirty="0">
              <a:solidFill>
                <a:prstClr val="black"/>
              </a:solidFill>
              <a:latin typeface="Arial"/>
            </a:endParaRPr>
          </a:p>
        </p:txBody>
      </p:sp>
      <p:sp>
        <p:nvSpPr>
          <p:cNvPr id="3" name="TextBox 2">
            <a:extLst>
              <a:ext uri="{FF2B5EF4-FFF2-40B4-BE49-F238E27FC236}">
                <a16:creationId xmlns:a16="http://schemas.microsoft.com/office/drawing/2014/main" id="{C4E7A94C-60E0-1C47-B9E5-63773A01B1D5}"/>
              </a:ext>
            </a:extLst>
          </p:cNvPr>
          <p:cNvSpPr txBox="1"/>
          <p:nvPr/>
        </p:nvSpPr>
        <p:spPr>
          <a:xfrm>
            <a:off x="4549625" y="6353498"/>
            <a:ext cx="4248472" cy="400110"/>
          </a:xfrm>
          <a:prstGeom prst="rect">
            <a:avLst/>
          </a:prstGeom>
          <a:noFill/>
        </p:spPr>
        <p:txBody>
          <a:bodyPr wrap="square" rtlCol="0">
            <a:spAutoFit/>
          </a:bodyPr>
          <a:lstStyle/>
          <a:p>
            <a:r>
              <a:rPr lang="en-US" dirty="0"/>
              <a:t>Continued on next slide</a:t>
            </a:r>
          </a:p>
        </p:txBody>
      </p:sp>
    </p:spTree>
    <p:extLst>
      <p:ext uri="{BB962C8B-B14F-4D97-AF65-F5344CB8AC3E}">
        <p14:creationId xmlns:p14="http://schemas.microsoft.com/office/powerpoint/2010/main" val="6824364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P spid="12" grpId="0" build="p"/>
      <p:bldP spid="6" grpId="0"/>
      <p:bldP spid="11"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Reflections: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112" y="10577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b="1" dirty="0">
                <a:solidFill>
                  <a:schemeClr val="bg1"/>
                </a:solidFill>
                <a:latin typeface="Arial"/>
                <a:ea typeface="MS PGothic"/>
                <a:cs typeface="Times New Roman"/>
              </a:rPr>
              <a:t>Section J1.1</a:t>
            </a:r>
            <a:endParaRPr lang="en-US" b="1" dirty="0">
              <a:solidFill>
                <a:schemeClr val="bg1"/>
              </a:solidFill>
              <a:latin typeface="Arial"/>
              <a:ea typeface="MS PGothic"/>
              <a:cs typeface="Times New Roman"/>
            </a:endParaRPr>
          </a:p>
        </p:txBody>
      </p:sp>
      <p:sp>
        <p:nvSpPr>
          <p:cNvPr id="12" name="TextBox 1"/>
          <p:cNvSpPr txBox="1">
            <a:spLocks noChangeArrowheads="1"/>
          </p:cNvSpPr>
          <p:nvPr/>
        </p:nvSpPr>
        <p:spPr bwMode="auto">
          <a:xfrm>
            <a:off x="2230439" y="623985"/>
            <a:ext cx="352839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Solution (continued)</a:t>
            </a:r>
          </a:p>
        </p:txBody>
      </p:sp>
      <p:sp>
        <p:nvSpPr>
          <p:cNvPr id="17" name="Rectangle 16"/>
          <p:cNvSpPr/>
          <p:nvPr/>
        </p:nvSpPr>
        <p:spPr>
          <a:xfrm>
            <a:off x="7422991" y="1880482"/>
            <a:ext cx="4724922" cy="830997"/>
          </a:xfrm>
          <a:prstGeom prst="rect">
            <a:avLst/>
          </a:prstGeom>
        </p:spPr>
        <p:txBody>
          <a:bodyPr wrap="square">
            <a:spAutoFit/>
          </a:bodyPr>
          <a:lstStyle/>
          <a:p>
            <a:r>
              <a:rPr lang="en-GB" sz="2400" dirty="0"/>
              <a:t>The points can then be joined to give the reflected image.</a:t>
            </a:r>
          </a:p>
        </p:txBody>
      </p:sp>
      <p:sp>
        <p:nvSpPr>
          <p:cNvPr id="4" name="Rectangle 3"/>
          <p:cNvSpPr/>
          <p:nvPr/>
        </p:nvSpPr>
        <p:spPr>
          <a:xfrm>
            <a:off x="2546803" y="4941168"/>
            <a:ext cx="4032448" cy="830997"/>
          </a:xfrm>
          <a:prstGeom prst="rect">
            <a:avLst/>
          </a:prstGeom>
        </p:spPr>
        <p:txBody>
          <a:bodyPr wrap="square">
            <a:spAutoFit/>
          </a:bodyPr>
          <a:lstStyle/>
          <a:p>
            <a:pPr lvl="0"/>
            <a:r>
              <a:rPr lang="en-GB" sz="2400" dirty="0">
                <a:solidFill>
                  <a:prstClr val="black"/>
                </a:solidFill>
              </a:rPr>
              <a:t>The final image is shown on the right.</a:t>
            </a:r>
            <a:endParaRPr lang="en-GB" sz="2400" dirty="0">
              <a:solidFill>
                <a:prstClr val="black"/>
              </a:solidFill>
              <a:latin typeface="Arial"/>
            </a:endParaRPr>
          </a:p>
        </p:txBody>
      </p:sp>
      <p:pic>
        <p:nvPicPr>
          <p:cNvPr id="3" name="Picture 2"/>
          <p:cNvPicPr>
            <a:picLocks noChangeAspect="1"/>
          </p:cNvPicPr>
          <p:nvPr/>
        </p:nvPicPr>
        <p:blipFill>
          <a:blip r:embed="rId4"/>
          <a:stretch>
            <a:fillRect/>
          </a:stretch>
        </p:blipFill>
        <p:spPr>
          <a:xfrm>
            <a:off x="2423591" y="1175664"/>
            <a:ext cx="4781987" cy="2240635"/>
          </a:xfrm>
          <a:prstGeom prst="rect">
            <a:avLst/>
          </a:prstGeom>
        </p:spPr>
      </p:pic>
      <p:pic>
        <p:nvPicPr>
          <p:cNvPr id="5" name="Picture 4"/>
          <p:cNvPicPr>
            <a:picLocks noChangeAspect="1"/>
          </p:cNvPicPr>
          <p:nvPr/>
        </p:nvPicPr>
        <p:blipFill>
          <a:blip r:embed="rId5"/>
          <a:stretch>
            <a:fillRect/>
          </a:stretch>
        </p:blipFill>
        <p:spPr>
          <a:xfrm>
            <a:off x="6579251" y="4149080"/>
            <a:ext cx="5329379" cy="2464493"/>
          </a:xfrm>
          <a:prstGeom prst="rect">
            <a:avLst/>
          </a:prstGeom>
        </p:spPr>
      </p:pic>
    </p:spTree>
    <p:extLst>
      <p:ext uri="{BB962C8B-B14F-4D97-AF65-F5344CB8AC3E}">
        <p14:creationId xmlns:p14="http://schemas.microsoft.com/office/powerpoint/2010/main" val="2620190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J1.1</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0761" y="139160"/>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b="1" dirty="0">
                <a:solidFill>
                  <a:schemeClr val="bg1"/>
                </a:solidFill>
                <a:latin typeface="Arial"/>
                <a:ea typeface="MS PGothic"/>
                <a:cs typeface="Times New Roman"/>
              </a:rPr>
              <a:t>Section J1.1</a:t>
            </a:r>
            <a:endParaRPr lang="en-US" b="1" dirty="0">
              <a:solidFill>
                <a:schemeClr val="bg1"/>
              </a:solidFill>
              <a:latin typeface="Arial"/>
              <a:ea typeface="MS PGothic"/>
              <a:cs typeface="Times New Roman"/>
            </a:endParaRPr>
          </a:p>
        </p:txBody>
      </p:sp>
      <p:sp>
        <p:nvSpPr>
          <p:cNvPr id="2" name="Rectangle 1"/>
          <p:cNvSpPr/>
          <p:nvPr/>
        </p:nvSpPr>
        <p:spPr>
          <a:xfrm>
            <a:off x="2301600" y="633119"/>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9" name="Rectangle 8"/>
          <p:cNvSpPr/>
          <p:nvPr/>
        </p:nvSpPr>
        <p:spPr>
          <a:xfrm>
            <a:off x="2301600" y="1462599"/>
            <a:ext cx="9691428" cy="461665"/>
          </a:xfrm>
          <a:prstGeom prst="rect">
            <a:avLst/>
          </a:prstGeom>
        </p:spPr>
        <p:txBody>
          <a:bodyPr wrap="square">
            <a:spAutoFit/>
          </a:bodyPr>
          <a:lstStyle/>
          <a:p>
            <a:r>
              <a:rPr lang="en-GB" sz="2400" dirty="0"/>
              <a:t>1.  Copy this diagram and draw its reflection in the mirror line</a:t>
            </a:r>
            <a:endParaRPr lang="pt-BR" sz="2400" dirty="0">
              <a:solidFill>
                <a:prstClr val="black"/>
              </a:solidFill>
            </a:endParaRPr>
          </a:p>
        </p:txBody>
      </p:sp>
      <p:sp>
        <p:nvSpPr>
          <p:cNvPr id="18" name="TextBox 1"/>
          <p:cNvSpPr txBox="1">
            <a:spLocks noChangeArrowheads="1"/>
          </p:cNvSpPr>
          <p:nvPr/>
        </p:nvSpPr>
        <p:spPr bwMode="auto">
          <a:xfrm>
            <a:off x="6109499" y="2547266"/>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p:pic>
        <p:nvPicPr>
          <p:cNvPr id="3" name="Picture 2"/>
          <p:cNvPicPr>
            <a:picLocks noChangeAspect="1"/>
          </p:cNvPicPr>
          <p:nvPr/>
        </p:nvPicPr>
        <p:blipFill>
          <a:blip r:embed="rId4"/>
          <a:stretch>
            <a:fillRect/>
          </a:stretch>
        </p:blipFill>
        <p:spPr>
          <a:xfrm>
            <a:off x="2801807" y="1927854"/>
            <a:ext cx="2457793" cy="4363059"/>
          </a:xfrm>
          <a:prstGeom prst="rect">
            <a:avLst/>
          </a:prstGeom>
        </p:spPr>
      </p:pic>
      <p:pic>
        <p:nvPicPr>
          <p:cNvPr id="5" name="Picture 4"/>
          <p:cNvPicPr>
            <a:picLocks noChangeAspect="1"/>
          </p:cNvPicPr>
          <p:nvPr/>
        </p:nvPicPr>
        <p:blipFill>
          <a:blip r:embed="rId5"/>
          <a:stretch>
            <a:fillRect/>
          </a:stretch>
        </p:blipFill>
        <p:spPr>
          <a:xfrm>
            <a:off x="7730700" y="2041496"/>
            <a:ext cx="3452672" cy="4312259"/>
          </a:xfrm>
          <a:prstGeom prst="rect">
            <a:avLst/>
          </a:prstGeom>
        </p:spPr>
      </p:pic>
    </p:spTree>
    <p:extLst>
      <p:ext uri="{BB962C8B-B14F-4D97-AF65-F5344CB8AC3E}">
        <p14:creationId xmlns:p14="http://schemas.microsoft.com/office/powerpoint/2010/main" val="4026521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J1.1</a:t>
            </a:r>
            <a:r>
              <a:rPr lang="en-US" altLang="en-US" sz="2800" b="1" dirty="0"/>
              <a:t>: Fitness Check </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9502" y="62501"/>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J </a:t>
            </a:r>
          </a:p>
          <a:p>
            <a:pPr algn="ctr">
              <a:spcAft>
                <a:spcPts val="600"/>
              </a:spcAft>
            </a:pPr>
            <a:r>
              <a:rPr lang="en-US" altLang="en-US" b="1" dirty="0">
                <a:solidFill>
                  <a:schemeClr val="bg1"/>
                </a:solidFill>
              </a:rPr>
              <a:t>Unit J1</a:t>
            </a:r>
          </a:p>
          <a:p>
            <a:pPr algn="ctr">
              <a:spcAft>
                <a:spcPts val="600"/>
              </a:spcAft>
            </a:pPr>
            <a:r>
              <a:rPr lang="en-US" b="1" dirty="0">
                <a:solidFill>
                  <a:schemeClr val="bg1"/>
                </a:solidFill>
                <a:latin typeface="Arial"/>
                <a:ea typeface="MS PGothic"/>
                <a:cs typeface="Times New Roman"/>
              </a:rPr>
              <a:t>Section J1.1</a:t>
            </a:r>
            <a:endParaRPr lang="en-US" b="1" dirty="0">
              <a:solidFill>
                <a:schemeClr val="bg1"/>
              </a:solidFill>
              <a:latin typeface="Arial"/>
              <a:ea typeface="MS PGothic"/>
              <a:cs typeface="Times New Roman"/>
            </a:endParaRPr>
          </a:p>
        </p:txBody>
      </p:sp>
      <p:sp>
        <p:nvSpPr>
          <p:cNvPr id="2" name="Rectangle 1"/>
          <p:cNvSpPr/>
          <p:nvPr/>
        </p:nvSpPr>
        <p:spPr>
          <a:xfrm>
            <a:off x="2301600" y="633119"/>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
        <p:nvSpPr>
          <p:cNvPr id="18" name="TextBox 1"/>
          <p:cNvSpPr txBox="1">
            <a:spLocks noChangeArrowheads="1"/>
          </p:cNvSpPr>
          <p:nvPr/>
        </p:nvSpPr>
        <p:spPr bwMode="auto">
          <a:xfrm>
            <a:off x="8832304" y="2292079"/>
            <a:ext cx="1621201"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1" dirty="0"/>
              <a:t>Answer</a:t>
            </a:r>
          </a:p>
        </p:txBody>
      </p:sp>
      <p:pic>
        <p:nvPicPr>
          <p:cNvPr id="4" name="Picture 3"/>
          <p:cNvPicPr>
            <a:picLocks noChangeAspect="1"/>
          </p:cNvPicPr>
          <p:nvPr/>
        </p:nvPicPr>
        <p:blipFill>
          <a:blip r:embed="rId4"/>
          <a:stretch>
            <a:fillRect/>
          </a:stretch>
        </p:blipFill>
        <p:spPr>
          <a:xfrm>
            <a:off x="2639616" y="2753744"/>
            <a:ext cx="5068007" cy="2467319"/>
          </a:xfrm>
          <a:prstGeom prst="rect">
            <a:avLst/>
          </a:prstGeom>
        </p:spPr>
      </p:pic>
      <p:pic>
        <p:nvPicPr>
          <p:cNvPr id="12" name="Picture 11"/>
          <p:cNvPicPr>
            <a:picLocks noChangeAspect="1"/>
          </p:cNvPicPr>
          <p:nvPr/>
        </p:nvPicPr>
        <p:blipFill>
          <a:blip r:embed="rId5"/>
          <a:stretch>
            <a:fillRect/>
          </a:stretch>
        </p:blipFill>
        <p:spPr>
          <a:xfrm>
            <a:off x="8184232" y="2832865"/>
            <a:ext cx="3364505" cy="2643540"/>
          </a:xfrm>
          <a:prstGeom prst="rect">
            <a:avLst/>
          </a:prstGeom>
        </p:spPr>
      </p:pic>
      <p:sp>
        <p:nvSpPr>
          <p:cNvPr id="13" name="Rectangle 12">
            <a:extLst>
              <a:ext uri="{FF2B5EF4-FFF2-40B4-BE49-F238E27FC236}">
                <a16:creationId xmlns:a16="http://schemas.microsoft.com/office/drawing/2014/main" id="{2EA7D95A-C8F3-BB45-8434-A022614CC060}"/>
              </a:ext>
            </a:extLst>
          </p:cNvPr>
          <p:cNvSpPr/>
          <p:nvPr/>
        </p:nvSpPr>
        <p:spPr>
          <a:xfrm>
            <a:off x="2353916" y="1616772"/>
            <a:ext cx="9691428" cy="461665"/>
          </a:xfrm>
          <a:prstGeom prst="rect">
            <a:avLst/>
          </a:prstGeom>
        </p:spPr>
        <p:txBody>
          <a:bodyPr wrap="square">
            <a:spAutoFit/>
          </a:bodyPr>
          <a:lstStyle/>
          <a:p>
            <a:r>
              <a:rPr lang="en-GB" sz="2400" dirty="0"/>
              <a:t>2.  Copy this diagram and draw its reflection in the mirror line</a:t>
            </a:r>
            <a:endParaRPr lang="pt-BR" sz="2400" dirty="0">
              <a:solidFill>
                <a:prstClr val="black"/>
              </a:solidFill>
            </a:endParaRPr>
          </a:p>
        </p:txBody>
      </p:sp>
    </p:spTree>
    <p:extLst>
      <p:ext uri="{BB962C8B-B14F-4D97-AF65-F5344CB8AC3E}">
        <p14:creationId xmlns:p14="http://schemas.microsoft.com/office/powerpoint/2010/main" val="42019094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3"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A0D26DF9-5106-4408-AEB8-21B8AFA51FB3}">
  <ds:schemaRefs>
    <ds:schemaRef ds:uri="http://schemas.microsoft.com/office/2006/metadata/properties"/>
    <ds:schemaRef ds:uri="http://purl.org/dc/elements/1.1/"/>
    <ds:schemaRef ds:uri="9ee75292-5076-4fcc-bc52-dcc754448144"/>
    <ds:schemaRef ds:uri="http://purl.org/dc/terms/"/>
    <ds:schemaRef ds:uri="f7b00057-f5aa-46f4-8410-da255f325540"/>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14951</TotalTime>
  <Words>2512</Words>
  <Application>Microsoft Office PowerPoint</Application>
  <PresentationFormat>Widescreen</PresentationFormat>
  <Paragraphs>341</Paragraphs>
  <Slides>39</Slides>
  <Notes>35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39</vt:i4>
      </vt:variant>
    </vt:vector>
  </HeadingPairs>
  <TitlesOfParts>
    <vt:vector size="47" baseType="lpstr">
      <vt:lpstr>ＭＳ Ｐゴシック</vt:lpstr>
      <vt:lpstr>ＭＳ Ｐゴシック</vt:lpstr>
      <vt:lpstr>Arial</vt:lpstr>
      <vt:lpstr>Calibri</vt:lpstr>
      <vt:lpstr>Cambria Math</vt:lpstr>
      <vt:lpstr>Times New Roman</vt:lpstr>
      <vt:lpstr>Alapértelmezett terv</vt:lpstr>
      <vt:lpstr>1_Alapértelmezett terv</vt:lpstr>
      <vt:lpstr>Strand J UNIT J1: Reflections, Rotations and Enlargements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709</cp:revision>
  <cp:lastPrinted>2016-10-17T08:47:54Z</cp:lastPrinted>
  <dcterms:created xsi:type="dcterms:W3CDTF">2012-10-10T19:07:13Z</dcterms:created>
  <dcterms:modified xsi:type="dcterms:W3CDTF">2021-02-17T12:54:17Z</dcterms:modified>
</cp:coreProperties>
</file>