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4916" r:id="rId5"/>
  </p:sldMasterIdLst>
  <p:notesMasterIdLst>
    <p:notesMasterId r:id="rId23"/>
  </p:notesMasterIdLst>
  <p:handoutMasterIdLst>
    <p:handoutMasterId r:id="rId24"/>
  </p:handoutMasterIdLst>
  <p:sldIdLst>
    <p:sldId id="355" r:id="rId6"/>
    <p:sldId id="356" r:id="rId7"/>
    <p:sldId id="357" r:id="rId8"/>
    <p:sldId id="477" r:id="rId9"/>
    <p:sldId id="479" r:id="rId10"/>
    <p:sldId id="480" r:id="rId11"/>
    <p:sldId id="478" r:id="rId12"/>
    <p:sldId id="481" r:id="rId13"/>
    <p:sldId id="482" r:id="rId14"/>
    <p:sldId id="450" r:id="rId15"/>
    <p:sldId id="487" r:id="rId16"/>
    <p:sldId id="469" r:id="rId17"/>
    <p:sldId id="484" r:id="rId18"/>
    <p:sldId id="485" r:id="rId19"/>
    <p:sldId id="486" r:id="rId20"/>
    <p:sldId id="476" r:id="rId21"/>
    <p:sldId id="488" r:id="rId22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ville Davies" initials="ND" lastIdx="1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29" autoAdjust="0"/>
    <p:restoredTop sz="94656"/>
  </p:normalViewPr>
  <p:slideViewPr>
    <p:cSldViewPr>
      <p:cViewPr varScale="1">
        <p:scale>
          <a:sx n="65" d="100"/>
          <a:sy n="65" d="100"/>
        </p:scale>
        <p:origin x="1008" y="48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2/17/2021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0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368342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9700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0574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630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0856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9465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0959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4914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2923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83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097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2338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030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754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0997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923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882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90995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3843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98357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447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30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420617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378714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63415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82191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818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17" r:id="rId1"/>
    <p:sldLayoutId id="2147484918" r:id="rId2"/>
    <p:sldLayoutId id="2147484919" r:id="rId3"/>
    <p:sldLayoutId id="2147484920" r:id="rId4"/>
    <p:sldLayoutId id="2147484921" r:id="rId5"/>
    <p:sldLayoutId id="2147484922" r:id="rId6"/>
    <p:sldLayoutId id="2147484923" r:id="rId7"/>
    <p:sldLayoutId id="2147484924" r:id="rId8"/>
    <p:sldLayoutId id="2147484925" r:id="rId9"/>
    <p:sldLayoutId id="2147484926" r:id="rId10"/>
    <p:sldLayoutId id="2147484927" r:id="rId11"/>
    <p:sldLayoutId id="2147484928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J3/skej3s1.html" TargetMode="Externa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image" Target="../media/image47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18" Type="http://schemas.openxmlformats.org/officeDocument/2006/relationships/image" Target="../media/image9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17" Type="http://schemas.openxmlformats.org/officeDocument/2006/relationships/image" Target="../media/image89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8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5" Type="http://schemas.openxmlformats.org/officeDocument/2006/relationships/image" Target="../media/image8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J3/skej3s2.html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5085184"/>
            <a:ext cx="11593288" cy="1325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3600" b="1" dirty="0" smtClean="0"/>
              <a:t>Strand J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en-GB" sz="3600" b="1" dirty="0" smtClean="0"/>
              <a:t>UNIT J3: </a:t>
            </a:r>
            <a:r>
              <a:rPr lang="en-GB" sz="3600" b="1" dirty="0"/>
              <a:t>Vectors</a:t>
            </a:r>
            <a:br>
              <a:rPr lang="en-GB" sz="3600" b="1" dirty="0"/>
            </a:b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J3.1</a:t>
            </a:r>
            <a:r>
              <a:rPr lang="en-US" altLang="en-US" sz="2800" b="1" dirty="0"/>
              <a:t>: Fitness Check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951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J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J3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J3.1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03180" y="1482009"/>
            <a:ext cx="8536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1.  Which of the following are vectors and which are scalars?</a:t>
            </a:r>
            <a:endParaRPr lang="en-US" sz="24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264440" y="1882767"/>
                <a:ext cx="1411933" cy="470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scalar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4440" y="1882767"/>
                <a:ext cx="1411933" cy="47012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362943" y="2321280"/>
            <a:ext cx="1816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c) Velocity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754505" y="1892734"/>
                <a:ext cx="1119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scalar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4505" y="1892734"/>
                <a:ext cx="1119345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311898" y="1882767"/>
            <a:ext cx="2442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b) Temperature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262022" y="2339925"/>
                <a:ext cx="12779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  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vector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2022" y="2339925"/>
                <a:ext cx="1277914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3365361" y="1860621"/>
            <a:ext cx="15600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a) Time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254041" y="3227262"/>
                <a:ext cx="954831" cy="5651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is-IS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is-IS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1</m:t>
                              </m:r>
                              <m:r>
                                <a:rPr lang="en-GB" sz="1600" b="0" i="1" smtClean="0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GB" sz="1600" b="0" i="1" smtClean="0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4041" y="3227262"/>
                <a:ext cx="954831" cy="565155"/>
              </a:xfrm>
              <a:prstGeom prst="rect">
                <a:avLst/>
              </a:prstGeom>
              <a:blipFill rotWithShape="1">
                <a:blip r:embed="rId6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03180" y="2839359"/>
                <a:ext cx="7919790" cy="538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2.  If </a:t>
                </a:r>
                <a:r>
                  <a:rPr lang="en-GB" sz="2400" b="1" dirty="0"/>
                  <a:t>a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= </m:t>
                    </m:r>
                    <m:d>
                      <m:dPr>
                        <m:ctrlPr>
                          <a:rPr lang="is-I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charset="0"/>
                              </a:rPr>
                              <m:t>12</m:t>
                            </m:r>
                          </m:num>
                          <m:den>
                            <m:r>
                              <a:rPr lang="en-GB" sz="2400" i="1">
                                <a:latin typeface="Cambria Math" charset="0"/>
                              </a:rPr>
                              <m:t>7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1" i="1" dirty="0" smtClean="0">
                        <a:latin typeface="Cambria Math" charset="0"/>
                        <a:ea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GB" sz="2400" b="1" i="0" dirty="0" smtClean="0"/>
                      <m:t>b</m:t>
                    </m:r>
                    <m:r>
                      <m:rPr>
                        <m:nor/>
                      </m:rPr>
                      <a:rPr lang="en-GB" sz="2400" b="1" dirty="0"/>
                      <m:t> </m:t>
                    </m:r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= </m:t>
                    </m:r>
                    <m:d>
                      <m:dPr>
                        <m:ctrlPr>
                          <a:rPr lang="is-I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charset="0"/>
                              </a:rPr>
                              <m:t>   3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charset="0"/>
                              </a:rPr>
                              <m:t>−4</m:t>
                            </m:r>
                          </m:den>
                        </m:f>
                      </m:e>
                    </m:d>
                    <m:r>
                      <m:rPr>
                        <m:nor/>
                      </m:rPr>
                      <a:rPr lang="en-GB" sz="2400" b="0" i="0" smtClean="0">
                        <a:latin typeface="Cambria Math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/>
                      <m:t>and</m:t>
                    </m:r>
                    <m:r>
                      <m:rPr>
                        <m:nor/>
                      </m:rPr>
                      <a:rPr lang="en-GB" sz="2400" b="1" i="0" dirty="0" smtClean="0"/>
                      <m:t> </m:t>
                    </m:r>
                    <m:r>
                      <m:rPr>
                        <m:nor/>
                      </m:rPr>
                      <a:rPr lang="en-GB" sz="2400" b="1" i="0" dirty="0" smtClean="0"/>
                      <m:t>c</m:t>
                    </m:r>
                    <m:r>
                      <m:rPr>
                        <m:nor/>
                      </m:rPr>
                      <a:rPr lang="en-GB" sz="2400" b="1" dirty="0"/>
                      <m:t> </m:t>
                    </m:r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= </m:t>
                    </m:r>
                    <m:d>
                      <m:dPr>
                        <m:ctrlPr>
                          <a:rPr lang="is-I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charset="0"/>
                              </a:rPr>
                              <m:t>−6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charset="0"/>
                              </a:rPr>
                              <m:t>  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</a:t>
                </a:r>
                <a:r>
                  <a:rPr lang="en-GB" sz="2400" dirty="0"/>
                  <a:t>find:</a:t>
                </a:r>
                <a:endParaRPr lang="en-US" sz="2400" b="1" i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180" y="2839359"/>
                <a:ext cx="7919790" cy="538802"/>
              </a:xfrm>
              <a:prstGeom prst="rect">
                <a:avLst/>
              </a:prstGeom>
              <a:blipFill rotWithShape="1">
                <a:blip r:embed="rId7"/>
                <a:stretch>
                  <a:fillRect l="-1232" t="-3409" b="-170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69644" y="3348654"/>
                <a:ext cx="18034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a) </a:t>
                </a:r>
                <a:r>
                  <a:rPr lang="en-GB" sz="2400" b="1" dirty="0"/>
                  <a:t>a </a:t>
                </a:r>
                <a14:m>
                  <m:oMath xmlns:m="http://schemas.openxmlformats.org/officeDocument/2006/math">
                    <m:r>
                      <a:rPr lang="en-GB" sz="2400" b="1" i="1" dirty="0" smtClean="0">
                        <a:latin typeface="Cambria Math" charset="0"/>
                        <a:ea typeface="Cambria Math" panose="02040503050406030204" pitchFamily="18" charset="0"/>
                      </a:rPr>
                      <m:t>+ </m:t>
                    </m:r>
                    <m:r>
                      <m:rPr>
                        <m:nor/>
                      </m:rPr>
                      <a:rPr lang="en-GB" sz="2400" b="1" dirty="0"/>
                      <m:t>b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9644" y="3348654"/>
                <a:ext cx="1803454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5405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356363" y="3817284"/>
                <a:ext cx="27941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b) </a:t>
                </a:r>
                <a:r>
                  <a:rPr lang="en-GB" sz="2400" b="1" dirty="0"/>
                  <a:t>b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+ </m:t>
                    </m:r>
                    <m:r>
                      <m:rPr>
                        <m:nor/>
                      </m:rPr>
                      <a:rPr lang="en-GB" sz="2400" b="1" i="0" dirty="0" smtClean="0"/>
                      <m:t>c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6363" y="3817284"/>
                <a:ext cx="2794190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3493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369644" y="4285913"/>
                <a:ext cx="29308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c) </a:t>
                </a:r>
                <a:r>
                  <a:rPr lang="en-GB" sz="2400" b="1" dirty="0"/>
                  <a:t>c </a:t>
                </a:r>
                <a14:m>
                  <m:oMath xmlns:m="http://schemas.openxmlformats.org/officeDocument/2006/math">
                    <m:r>
                      <a:rPr lang="en-GB" sz="2400" b="1" i="1" dirty="0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1" i="0" dirty="0" smtClean="0"/>
                      <m:t>a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9644" y="4285913"/>
                <a:ext cx="2930844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3326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270395" y="3825785"/>
                <a:ext cx="922122" cy="5601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is-IS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is-IS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−3</m:t>
                              </m:r>
                            </m:num>
                            <m:den>
                              <m:r>
                                <a:rPr lang="en-GB" sz="1600" b="0" i="1" smtClean="0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−2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395" y="3825785"/>
                <a:ext cx="922122" cy="560153"/>
              </a:xfrm>
              <a:prstGeom prst="rect">
                <a:avLst/>
              </a:prstGeom>
              <a:blipFill rotWithShape="1">
                <a:blip r:embed="rId11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156809" y="5173173"/>
                <a:ext cx="976910" cy="6455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is-IS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is-IS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−24</m:t>
                              </m:r>
                            </m:num>
                            <m:den>
                              <m:r>
                                <a:rPr lang="en-GB" sz="1600" b="0" i="1" smtClean="0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6809" y="5173173"/>
                <a:ext cx="976910" cy="64556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803180" y="4747578"/>
                <a:ext cx="7540832" cy="537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3.  If </a:t>
                </a:r>
                <a:r>
                  <a:rPr lang="en-GB" sz="2400" b="1" dirty="0"/>
                  <a:t>a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= </m:t>
                    </m:r>
                    <m:d>
                      <m:dPr>
                        <m:ctrlPr>
                          <a:rPr lang="is-I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charset="0"/>
                              </a:rPr>
                              <m:t>   </m:t>
                            </m:r>
                            <m:r>
                              <a:rPr lang="en-GB" sz="2400" i="1">
                                <a:latin typeface="Cambria Math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charset="0"/>
                              </a:rPr>
                              <m:t>−3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GB" sz="2400" b="1" dirty="0"/>
                      <m:t>b</m:t>
                    </m:r>
                    <m:r>
                      <m:rPr>
                        <m:nor/>
                      </m:rPr>
                      <a:rPr lang="en-GB" sz="2400" b="1" dirty="0"/>
                      <m:t> </m:t>
                    </m:r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= </m:t>
                    </m:r>
                    <m:d>
                      <m:dPr>
                        <m:ctrlPr>
                          <a:rPr lang="is-I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i="1">
                                <a:latin typeface="Cambria Math" charset="0"/>
                              </a:rPr>
                              <m:t> </m:t>
                            </m:r>
                            <m:r>
                              <a:rPr lang="en-GB" sz="2400" b="0" i="1" smtClean="0">
                                <a:latin typeface="Cambria Math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charset="0"/>
                              </a:rPr>
                              <m:t>5</m:t>
                            </m:r>
                          </m:den>
                        </m:f>
                      </m:e>
                    </m:d>
                    <m:r>
                      <m:rPr>
                        <m:nor/>
                      </m:rPr>
                      <a:rPr lang="en-GB" sz="2400">
                        <a:latin typeface="Cambria Math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/>
                      <m:t>and</m:t>
                    </m:r>
                    <m:r>
                      <m:rPr>
                        <m:nor/>
                      </m:rPr>
                      <a:rPr lang="en-GB" sz="2400" b="1" dirty="0"/>
                      <m:t> </m:t>
                    </m:r>
                    <m:r>
                      <m:rPr>
                        <m:nor/>
                      </m:rPr>
                      <a:rPr lang="en-GB" sz="2400" b="1" dirty="0"/>
                      <m:t>c</m:t>
                    </m:r>
                    <m:r>
                      <m:rPr>
                        <m:nor/>
                      </m:rPr>
                      <a:rPr lang="en-GB" sz="2400" b="1" dirty="0"/>
                      <m:t> </m:t>
                    </m:r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= </m:t>
                    </m:r>
                    <m:d>
                      <m:dPr>
                        <m:ctrlPr>
                          <a:rPr lang="is-I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i="1">
                                <a:latin typeface="Cambria Math" charset="0"/>
                              </a:rPr>
                              <m:t>−</m:t>
                            </m:r>
                            <m:r>
                              <a:rPr lang="en-GB" sz="2400" b="0" i="1" smtClean="0">
                                <a:latin typeface="Cambria Math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sz="2400" i="1">
                                <a:latin typeface="Cambria Math" charset="0"/>
                              </a:rPr>
                              <m:t>  </m:t>
                            </m:r>
                            <m:r>
                              <a:rPr lang="en-GB" sz="2400" b="0" i="1" smtClean="0">
                                <a:latin typeface="Cambria Math" charset="0"/>
                              </a:rPr>
                              <m:t>0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</a:t>
                </a:r>
                <a:r>
                  <a:rPr lang="en-GB" sz="2400" dirty="0"/>
                  <a:t>find:</a:t>
                </a:r>
                <a:endParaRPr lang="en-US" sz="2400" b="1" i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180" y="4747578"/>
                <a:ext cx="7540832" cy="537070"/>
              </a:xfrm>
              <a:prstGeom prst="rect">
                <a:avLst/>
              </a:prstGeom>
              <a:blipFill rotWithShape="1">
                <a:blip r:embed="rId13"/>
                <a:stretch>
                  <a:fillRect l="-1293" t="-3409" b="-170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248405" y="5724114"/>
                <a:ext cx="603820" cy="5601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is-IS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is-IS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 8</m:t>
                              </m:r>
                            </m:num>
                            <m:den>
                              <m:r>
                                <a:rPr lang="en-GB" sz="1600" b="0" i="1" smtClean="0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8405" y="5724114"/>
                <a:ext cx="603820" cy="560153"/>
              </a:xfrm>
              <a:prstGeom prst="rect">
                <a:avLst/>
              </a:prstGeom>
              <a:blipFill rotWithShape="1">
                <a:blip r:embed="rId14"/>
                <a:stretch>
                  <a:fillRect b="-76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386947" y="5251444"/>
            <a:ext cx="886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a) 6</a:t>
            </a:r>
            <a:r>
              <a:rPr lang="en-GB" sz="2400" b="1" dirty="0"/>
              <a:t>c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365361" y="5818734"/>
                <a:ext cx="156004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b) 2</a:t>
                </a:r>
                <a:r>
                  <a:rPr lang="en-GB" sz="2400" b="1" dirty="0"/>
                  <a:t>a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2</m:t>
                    </m:r>
                    <m:r>
                      <m:rPr>
                        <m:nor/>
                      </m:rPr>
                      <a:rPr lang="en-GB" sz="2400" b="1" dirty="0"/>
                      <m:t>b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361" y="5818734"/>
                <a:ext cx="1560042" cy="461665"/>
              </a:xfrm>
              <a:prstGeom prst="rect">
                <a:avLst/>
              </a:prstGeom>
              <a:blipFill rotWithShape="1">
                <a:blip r:embed="rId15"/>
                <a:stretch>
                  <a:fillRect l="-5859" t="-9333" r="-781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65361" y="6386025"/>
                <a:ext cx="16097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c) 3</a:t>
                </a:r>
                <a:r>
                  <a:rPr lang="en-GB" sz="2400" b="1" dirty="0"/>
                  <a:t>b </a:t>
                </a:r>
                <a14:m>
                  <m:oMath xmlns:m="http://schemas.openxmlformats.org/officeDocument/2006/math">
                    <m:r>
                      <a:rPr lang="en-GB" sz="2400" b="1" i="1" dirty="0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/>
                      <m:t>2</m:t>
                    </m:r>
                    <m:r>
                      <m:rPr>
                        <m:nor/>
                      </m:rPr>
                      <a:rPr lang="en-GB" sz="2400" b="1" i="0" dirty="0" smtClean="0"/>
                      <m:t>a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361" y="6386025"/>
                <a:ext cx="1609736" cy="461665"/>
              </a:xfrm>
              <a:prstGeom prst="rect">
                <a:avLst/>
              </a:prstGeom>
              <a:blipFill rotWithShape="1">
                <a:blip r:embed="rId16"/>
                <a:stretch>
                  <a:fillRect l="-5682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319584" y="4419306"/>
                <a:ext cx="826637" cy="5601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is-IS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is-IS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GB" sz="1600" b="0" i="1" smtClean="0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18</m:t>
                              </m:r>
                            </m:num>
                            <m:den>
                              <m:r>
                                <a:rPr lang="en-GB" sz="16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GB" sz="1600" b="0" i="1" smtClean="0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9584" y="4419306"/>
                <a:ext cx="826637" cy="560153"/>
              </a:xfrm>
              <a:prstGeom prst="rect">
                <a:avLst/>
              </a:prstGeom>
              <a:blipFill rotWithShape="1">
                <a:blip r:embed="rId17"/>
                <a:stretch>
                  <a:fillRect b="-76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248405" y="6297847"/>
                <a:ext cx="693588" cy="5601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is-IS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is-IS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 </m:t>
                              </m:r>
                              <m:r>
                                <a:rPr lang="en-GB" sz="1600" b="0" i="1" smtClean="0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  2</m:t>
                              </m:r>
                            </m:num>
                            <m:den>
                              <m:r>
                                <a:rPr lang="en-GB" sz="1600" i="1" smtClean="0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2</m:t>
                              </m:r>
                              <m:r>
                                <a:rPr lang="en-GB" sz="1600" b="0" i="1" smtClean="0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1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8405" y="6297847"/>
                <a:ext cx="693588" cy="560153"/>
              </a:xfrm>
              <a:prstGeom prst="rect">
                <a:avLst/>
              </a:prstGeom>
              <a:blipFill rotWithShape="1">
                <a:blip r:embed="rId18"/>
                <a:stretch>
                  <a:fillRect b="-76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68798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10" grpId="0"/>
      <p:bldP spid="12" grpId="0"/>
      <p:bldP spid="13" grpId="0"/>
      <p:bldP spid="9" grpId="0"/>
      <p:bldP spid="14" grpId="0"/>
      <p:bldP spid="15" grpId="0"/>
      <p:bldP spid="16" grpId="0"/>
      <p:bldP spid="17" grpId="0"/>
      <p:bldP spid="18" grpId="0"/>
      <p:bldP spid="20" grpId="0"/>
      <p:bldP spid="8" grpId="0"/>
      <p:bldP spid="11" grpId="0"/>
      <p:bldP spid="19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J3.1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first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http://szalonta.hu/ske/text/J3/skej3s1.html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J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J3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J3.1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636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Vectors and Geometry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J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J3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</a:t>
            </a:r>
            <a:r>
              <a:rPr lang="en-US" b="1" dirty="0" smtClean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J3.2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57839" y="733507"/>
            <a:ext cx="9984741" cy="3147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Vectors </a:t>
            </a:r>
            <a:r>
              <a:rPr lang="en-GB" sz="2400" dirty="0"/>
              <a:t>can be used to solve problems in </a:t>
            </a:r>
            <a:r>
              <a:rPr lang="en-GB" sz="2400" dirty="0" smtClean="0"/>
              <a:t>geometry.</a:t>
            </a:r>
            <a:endParaRPr lang="en-GB" sz="2400" dirty="0"/>
          </a:p>
          <a:p>
            <a:pPr algn="ctr"/>
            <a:r>
              <a:rPr lang="en-GB" sz="2400" dirty="0"/>
              <a:t>It is possible to describe any point, in 2 dimensions, using two vectors. </a:t>
            </a:r>
          </a:p>
          <a:p>
            <a:pPr algn="ctr"/>
            <a:r>
              <a:rPr lang="en-GB" sz="2400" dirty="0"/>
              <a:t>For example, using multiples of the vectors </a:t>
            </a:r>
            <a:r>
              <a:rPr lang="en-GB" sz="2400" b="1" dirty="0"/>
              <a:t>a </a:t>
            </a:r>
            <a:r>
              <a:rPr lang="en-GB" sz="2400" dirty="0"/>
              <a:t>and</a:t>
            </a:r>
            <a:r>
              <a:rPr lang="en-GB" sz="2400" b="1" dirty="0"/>
              <a:t> b</a:t>
            </a:r>
            <a:r>
              <a:rPr lang="en-GB" sz="2400" dirty="0"/>
              <a:t>, we can get to all the points shown on the diagram, assuming that the AE = EI and               AB = BC = CD and lines AI and BJ </a:t>
            </a:r>
            <a:r>
              <a:rPr lang="en-GB" sz="2400" dirty="0" smtClean="0"/>
              <a:t>etc. </a:t>
            </a:r>
            <a:r>
              <a:rPr lang="en-GB" sz="2400" dirty="0"/>
              <a:t>and AD  and EH </a:t>
            </a:r>
            <a:r>
              <a:rPr lang="en-GB" sz="2400" dirty="0" smtClean="0"/>
              <a:t>etc. </a:t>
            </a:r>
            <a:r>
              <a:rPr lang="en-GB" sz="2400" dirty="0"/>
              <a:t>are parallel. </a:t>
            </a:r>
          </a:p>
          <a:p>
            <a:pPr algn="ctr"/>
            <a:r>
              <a:rPr lang="en-GB" sz="2400" dirty="0"/>
              <a:t> </a:t>
            </a:r>
          </a:p>
          <a:p>
            <a:endParaRPr lang="en-GB" sz="2400" dirty="0"/>
          </a:p>
          <a:p>
            <a:r>
              <a:rPr lang="en-GB" sz="2400" dirty="0"/>
              <a:t>							 							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48350" y="2650644"/>
            <a:ext cx="9923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AC</a:t>
            </a:r>
            <a:endParaRPr lang="en-GB" sz="2400" dirty="0"/>
          </a:p>
          <a:p>
            <a:pPr>
              <a:lnSpc>
                <a:spcPct val="150000"/>
              </a:lnSpc>
            </a:pPr>
            <a:r>
              <a:rPr lang="en-US" sz="2400" dirty="0"/>
              <a:t>EH</a:t>
            </a:r>
            <a:endParaRPr lang="en-GB" sz="2400" dirty="0"/>
          </a:p>
          <a:p>
            <a:pPr>
              <a:lnSpc>
                <a:spcPct val="150000"/>
              </a:lnSpc>
            </a:pPr>
            <a:r>
              <a:rPr lang="en-GB" sz="2400" dirty="0"/>
              <a:t>KJ</a:t>
            </a:r>
            <a:endParaRPr lang="en-GB" sz="2400" b="1" dirty="0"/>
          </a:p>
          <a:p>
            <a:pPr>
              <a:lnSpc>
                <a:spcPct val="150000"/>
              </a:lnSpc>
            </a:pPr>
            <a:r>
              <a:rPr lang="en-GB" sz="2400" dirty="0"/>
              <a:t>KG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BJ</a:t>
            </a:r>
            <a:endParaRPr lang="en-GB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630157" y="2650644"/>
                <a:ext cx="1030439" cy="32316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/>
                  <a:t>AG</a:t>
                </a:r>
                <a:endParaRPr lang="en-GB" sz="2400" dirty="0"/>
              </a:p>
              <a:p>
                <a:pPr>
                  <a:lnSpc>
                    <a:spcPct val="150000"/>
                  </a:lnSpc>
                </a:pPr>
                <a:r>
                  <a:rPr lang="en-US" sz="2400" dirty="0"/>
                  <a:t>AL</a:t>
                </a:r>
                <a:endParaRPr lang="en-GB" sz="2400" dirty="0"/>
              </a:p>
              <a:p>
                <a:pPr>
                  <a:lnSpc>
                    <a:spcPct val="150000"/>
                  </a:lnSpc>
                </a:pPr>
                <a:r>
                  <a:rPr lang="en-US" sz="2400" dirty="0"/>
                  <a:t>GI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</a:rPr>
                      <m:t> </m:t>
                    </m:r>
                    <m:r>
                      <a:rPr lang="en-GB" sz="2400" b="0" i="1" smtClean="0">
                        <a:latin typeface="Cambria Math" charset="0"/>
                      </a:rPr>
                      <m:t> </m:t>
                    </m:r>
                  </m:oMath>
                </a14:m>
                <a:endParaRPr lang="en-US" sz="2400" dirty="0"/>
              </a:p>
              <a:p>
                <a:pPr>
                  <a:lnSpc>
                    <a:spcPct val="150000"/>
                  </a:lnSpc>
                </a:pPr>
                <a:r>
                  <a:rPr lang="en-US" sz="2400" dirty="0"/>
                  <a:t>LA</a:t>
                </a:r>
                <a:endParaRPr lang="en-GB" sz="2400" b="1" dirty="0"/>
              </a:p>
              <a:p>
                <a:pPr>
                  <a:lnSpc>
                    <a:spcPct val="150000"/>
                  </a:lnSpc>
                </a:pPr>
                <a:r>
                  <a:rPr lang="en-US" sz="2400" dirty="0"/>
                  <a:t>DI 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</a:rPr>
                      <m:t> </m:t>
                    </m:r>
                  </m:oMath>
                </a14:m>
                <a:endParaRPr lang="en-GB" sz="2400" b="1" dirty="0"/>
              </a:p>
              <a:p>
                <a:r>
                  <a:rPr lang="en-GB" sz="2400" dirty="0">
                    <a:solidFill>
                      <a:schemeClr val="accent2"/>
                    </a:solidFill>
                  </a:rPr>
                  <a:t>	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0157" y="2650644"/>
                <a:ext cx="1030439" cy="3231654"/>
              </a:xfrm>
              <a:prstGeom prst="rect">
                <a:avLst/>
              </a:prstGeom>
              <a:blipFill>
                <a:blip r:embed="rId3"/>
                <a:stretch>
                  <a:fillRect l="-85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563505" y="5464169"/>
            <a:ext cx="7234673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Parallel vectors </a:t>
            </a:r>
            <a:r>
              <a:rPr lang="en-GB" sz="2400" dirty="0"/>
              <a:t>are those with the same direction; </a:t>
            </a:r>
          </a:p>
          <a:p>
            <a:pPr>
              <a:spcAft>
                <a:spcPts val="600"/>
              </a:spcAft>
            </a:pPr>
            <a:r>
              <a:rPr lang="en-GB" sz="2400" dirty="0"/>
              <a:t>they do not have to be the same size.</a:t>
            </a:r>
          </a:p>
          <a:p>
            <a:r>
              <a:rPr lang="en-GB" sz="2400" dirty="0"/>
              <a:t>Examples of parallel vectors are: AE, CK and HL. </a:t>
            </a:r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2762717"/>
            <a:ext cx="4732154" cy="2525588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 bwMode="auto">
          <a:xfrm>
            <a:off x="7766843" y="2812098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7766843" y="3331356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7739223" y="3899307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7766843" y="4456523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7739223" y="4984054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9742991" y="2812098"/>
            <a:ext cx="378214" cy="6724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9747143" y="3379711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9747143" y="3899307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>
            <a:off x="9742991" y="4456523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9742991" y="4984054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>
            <a:off x="7194867" y="6309320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7784507" y="6309320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8826582" y="6308190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245376" y="2760773"/>
                <a:ext cx="105437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latin typeface="Cambria Math" charset="0"/>
                      </a:rPr>
                      <m:t>= </m:t>
                    </m:r>
                  </m:oMath>
                </a14:m>
                <a:r>
                  <a:rPr lang="en-GB" sz="2400" dirty="0"/>
                  <a:t>2</a:t>
                </a:r>
                <a:r>
                  <a:rPr lang="en-GB" sz="2400" b="1" dirty="0"/>
                  <a:t>a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5376" y="2760773"/>
                <a:ext cx="1054378" cy="461665"/>
              </a:xfrm>
              <a:prstGeom prst="rect">
                <a:avLst/>
              </a:prstGeom>
              <a:blipFill>
                <a:blip r:embed="rId5"/>
                <a:stretch>
                  <a:fillRect t="-7895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293814" y="3329819"/>
                <a:ext cx="8975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</m:oMath>
                </a14:m>
                <a:r>
                  <a:rPr lang="en-GB" sz="2400" dirty="0"/>
                  <a:t>3</a:t>
                </a:r>
                <a:r>
                  <a:rPr lang="en-GB" sz="2400" b="1" dirty="0"/>
                  <a:t>a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3814" y="3329819"/>
                <a:ext cx="897571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100000" r="-1361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279417" y="3868427"/>
                <a:ext cx="9215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1" dirty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b="1" dirty="0"/>
                  <a:t>a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9417" y="3868427"/>
                <a:ext cx="921559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9333" r="-7285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310686" y="4424967"/>
                <a:ext cx="12040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latin typeface="Cambria Math" charset="0"/>
                      </a:rPr>
                      <m:t>=</m:t>
                    </m:r>
                    <m:r>
                      <a:rPr lang="en-GB" sz="2400" b="1" i="0" smtClean="0">
                        <a:latin typeface="Cambria Math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1" dirty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b="1" dirty="0"/>
                  <a:t>b</a:t>
                </a:r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0686" y="4424967"/>
                <a:ext cx="1204048" cy="461665"/>
              </a:xfrm>
              <a:prstGeom prst="rect">
                <a:avLst/>
              </a:prstGeom>
              <a:blipFill rotWithShape="0">
                <a:blip r:embed="rId8"/>
                <a:stretch>
                  <a:fillRect t="-101316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324441" y="4928102"/>
                <a:ext cx="13266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</a:t>
                </a:r>
                <a:r>
                  <a:rPr lang="en-GB" sz="2400" b="1" dirty="0"/>
                  <a:t>b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4441" y="4928102"/>
                <a:ext cx="1326608" cy="461665"/>
              </a:xfrm>
              <a:prstGeom prst="rect">
                <a:avLst/>
              </a:prstGeom>
              <a:blipFill rotWithShape="0">
                <a:blip r:embed="rId9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0335086" y="2745391"/>
                <a:ext cx="18920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latin typeface="Cambria Math" charset="0"/>
                      </a:rPr>
                      <m:t>=</m:t>
                    </m:r>
                    <m:r>
                      <a:rPr lang="en-GB" sz="2400" b="1" i="0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2</a:t>
                </a:r>
                <a:r>
                  <a:rPr lang="en-GB" sz="2400" b="1" dirty="0"/>
                  <a:t>a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+ </m:t>
                    </m:r>
                    <m:r>
                      <m:rPr>
                        <m:nor/>
                      </m:rPr>
                      <a:rPr lang="en-GB" sz="2400" b="1" dirty="0"/>
                      <m:t>b</m:t>
                    </m:r>
                  </m:oMath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5086" y="2745391"/>
                <a:ext cx="1892039" cy="461665"/>
              </a:xfrm>
              <a:prstGeom prst="rect">
                <a:avLst/>
              </a:prstGeom>
              <a:blipFill>
                <a:blip r:embed="rId10"/>
                <a:stretch>
                  <a:fillRect t="-10811" b="-243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0307078" y="3279371"/>
                <a:ext cx="18615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latin typeface="Cambria Math" charset="0"/>
                      </a:rPr>
                      <m:t>=</m:t>
                    </m:r>
                    <m:r>
                      <a:rPr lang="en-GB" sz="2400" b="1" i="0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3</a:t>
                </a:r>
                <a:r>
                  <a:rPr lang="en-GB" sz="2400" b="1" dirty="0"/>
                  <a:t>a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+ </m:t>
                    </m:r>
                    <m:r>
                      <m:rPr>
                        <m:nor/>
                      </m:rPr>
                      <a:rPr lang="en-GB" sz="2400" dirty="0"/>
                      <m:t>2</m:t>
                    </m:r>
                    <m:r>
                      <m:rPr>
                        <m:nor/>
                      </m:rPr>
                      <a:rPr lang="en-GB" sz="2400" b="1" dirty="0"/>
                      <m:t>b</m:t>
                    </m:r>
                  </m:oMath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7078" y="3279371"/>
                <a:ext cx="1861505" cy="461665"/>
              </a:xfrm>
              <a:prstGeom prst="rect">
                <a:avLst/>
              </a:prstGeom>
              <a:blipFill rotWithShape="0">
                <a:blip r:embed="rId11"/>
                <a:stretch>
                  <a:fillRect t="-101316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60" name="TextBox 15359"/>
              <p:cNvSpPr txBox="1"/>
              <p:nvPr/>
            </p:nvSpPr>
            <p:spPr>
              <a:xfrm>
                <a:off x="10333997" y="3852069"/>
                <a:ext cx="18345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− </m:t>
                    </m:r>
                    <m:r>
                      <m:rPr>
                        <m:nor/>
                      </m:rPr>
                      <a:rPr lang="en-GB" sz="2400" dirty="0"/>
                      <m:t>2</m:t>
                    </m:r>
                  </m:oMath>
                </a14:m>
                <a:r>
                  <a:rPr lang="en-GB" sz="2400" b="1" dirty="0"/>
                  <a:t>a</a:t>
                </a:r>
                <a14:m>
                  <m:oMath xmlns:m="http://schemas.openxmlformats.org/officeDocument/2006/math">
                    <m:r>
                      <a:rPr lang="en-GB" sz="2400" b="1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+ </m:t>
                    </m:r>
                    <m:r>
                      <m:rPr>
                        <m:nor/>
                      </m:rPr>
                      <a:rPr lang="en-GB" sz="2400" b="1" dirty="0"/>
                      <m:t>b</m:t>
                    </m:r>
                  </m:oMath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5360" name="TextBox 153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3997" y="3852069"/>
                <a:ext cx="1834586" cy="461665"/>
              </a:xfrm>
              <a:prstGeom prst="rect">
                <a:avLst/>
              </a:prstGeom>
              <a:blipFill rotWithShape="0">
                <a:blip r:embed="rId12"/>
                <a:stretch>
                  <a:fillRect t="-101316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61" name="TextBox 15360"/>
              <p:cNvSpPr txBox="1"/>
              <p:nvPr/>
            </p:nvSpPr>
            <p:spPr>
              <a:xfrm>
                <a:off x="10332504" y="4392138"/>
                <a:ext cx="26140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/>
                  <a:t>3</a:t>
                </a:r>
                <a:r>
                  <a:rPr lang="en-GB" sz="2400" b="1" dirty="0"/>
                  <a:t>a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− </m:t>
                    </m:r>
                    <m:r>
                      <m:rPr>
                        <m:nor/>
                      </m:rPr>
                      <a:rPr lang="en-GB" sz="2400" dirty="0"/>
                      <m:t>2</m:t>
                    </m:r>
                    <m:r>
                      <m:rPr>
                        <m:nor/>
                      </m:rPr>
                      <a:rPr lang="en-GB" sz="2400" b="1" dirty="0"/>
                      <m:t>b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5361" name="TextBox 153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2504" y="4392138"/>
                <a:ext cx="2614050" cy="461665"/>
              </a:xfrm>
              <a:prstGeom prst="rect">
                <a:avLst/>
              </a:prstGeom>
              <a:blipFill rotWithShape="0">
                <a:blip r:embed="rId13"/>
                <a:stretch>
                  <a:fillRect t="-100000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62" name="TextBox 15361"/>
              <p:cNvSpPr txBox="1"/>
              <p:nvPr/>
            </p:nvSpPr>
            <p:spPr>
              <a:xfrm>
                <a:off x="10332504" y="4958554"/>
                <a:ext cx="24725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− </m:t>
                    </m:r>
                    <m:r>
                      <m:rPr>
                        <m:nor/>
                      </m:rPr>
                      <a:rPr lang="en-GB" sz="2400" dirty="0"/>
                      <m:t>3</m:t>
                    </m:r>
                  </m:oMath>
                </a14:m>
                <a:r>
                  <a:rPr lang="en-GB" sz="2400" b="1" dirty="0"/>
                  <a:t>a</a:t>
                </a:r>
                <a14:m>
                  <m:oMath xmlns:m="http://schemas.openxmlformats.org/officeDocument/2006/math">
                    <m:r>
                      <a:rPr lang="en-GB" sz="2400" b="1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/>
                      <m:t>2</m:t>
                    </m:r>
                    <m:r>
                      <m:rPr>
                        <m:nor/>
                      </m:rPr>
                      <a:rPr lang="en-GB" sz="2400" b="1" dirty="0"/>
                      <m:t>b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5362" name="TextBox 153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2504" y="4958554"/>
                <a:ext cx="2472548" cy="461665"/>
              </a:xfrm>
              <a:prstGeom prst="rect">
                <a:avLst/>
              </a:prstGeom>
              <a:blipFill rotWithShape="0">
                <a:blip r:embed="rId14"/>
                <a:stretch>
                  <a:fillRect t="-100000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5" name="TextBox 15364"/>
          <p:cNvSpPr txBox="1"/>
          <p:nvPr/>
        </p:nvSpPr>
        <p:spPr>
          <a:xfrm>
            <a:off x="10007398" y="5498816"/>
            <a:ext cx="23135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</a:rPr>
              <a:t>Note: to reverse the </a:t>
            </a:r>
          </a:p>
          <a:p>
            <a:r>
              <a:rPr lang="en-US" sz="1800" dirty="0">
                <a:solidFill>
                  <a:schemeClr val="accent2"/>
                </a:solidFill>
              </a:rPr>
              <a:t>direction of a vector, </a:t>
            </a:r>
          </a:p>
          <a:p>
            <a:r>
              <a:rPr lang="en-US" sz="1800" dirty="0">
                <a:solidFill>
                  <a:schemeClr val="accent2"/>
                </a:solidFill>
              </a:rPr>
              <a:t>reverse the sign </a:t>
            </a:r>
          </a:p>
          <a:p>
            <a:r>
              <a:rPr lang="en-US" sz="1800" dirty="0">
                <a:solidFill>
                  <a:schemeClr val="accent2"/>
                </a:solidFill>
              </a:rPr>
              <a:t>of the vector</a:t>
            </a:r>
          </a:p>
        </p:txBody>
      </p:sp>
      <p:sp>
        <p:nvSpPr>
          <p:cNvPr id="15366" name="Rectangle 15365"/>
          <p:cNvSpPr/>
          <p:nvPr/>
        </p:nvSpPr>
        <p:spPr bwMode="auto">
          <a:xfrm>
            <a:off x="10044144" y="5511585"/>
            <a:ext cx="2098436" cy="1114691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6312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2" grpId="0"/>
      <p:bldP spid="28" grpId="0"/>
      <p:bldP spid="29" grpId="0"/>
      <p:bldP spid="30" grpId="0"/>
      <p:bldP spid="31" grpId="0"/>
      <p:bldP spid="15360" grpId="0"/>
      <p:bldP spid="15361" grpId="0"/>
      <p:bldP spid="15362" grpId="0"/>
      <p:bldP spid="15365" grpId="0"/>
      <p:bldP spid="1536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91663" y="51226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Vectors and Geometry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4" y="15788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J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J3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</a:t>
            </a:r>
            <a:r>
              <a:rPr lang="en-US" b="1" dirty="0" smtClean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J3.2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22430" y="723427"/>
                <a:ext cx="964533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Example 1:</a:t>
                </a:r>
              </a:p>
              <a:p>
                <a:r>
                  <a:rPr lang="en-GB" sz="2400" i="1" dirty="0"/>
                  <a:t>ABCD</a:t>
                </a:r>
                <a:r>
                  <a:rPr lang="en-GB" sz="2400" dirty="0"/>
                  <a:t> is a parallelogram such that </a:t>
                </a:r>
                <a:r>
                  <a:rPr lang="en-GB" sz="2400" i="1" dirty="0"/>
                  <a:t>DC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 3</a:t>
                </a:r>
                <a:r>
                  <a:rPr lang="en-GB" sz="2400" b="1" dirty="0"/>
                  <a:t>x </a:t>
                </a:r>
                <a:r>
                  <a:rPr lang="en-GB" sz="2400" dirty="0"/>
                  <a:t>and </a:t>
                </a:r>
                <a:r>
                  <a:rPr lang="en-GB" sz="2400" i="1" dirty="0"/>
                  <a:t>DY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 3</a:t>
                </a:r>
                <a:r>
                  <a:rPr lang="en-GB" sz="2400" b="1" dirty="0"/>
                  <a:t>y</a:t>
                </a:r>
                <a:r>
                  <a:rPr lang="en-GB" sz="2400" dirty="0"/>
                  <a:t>.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2430" y="723427"/>
                <a:ext cx="9645335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948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476137" y="4449111"/>
            <a:ext cx="9781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i="1" dirty="0"/>
              <a:t>BA</a:t>
            </a:r>
            <a:r>
              <a:rPr lang="en-US" sz="2400" dirty="0"/>
              <a:t> </a:t>
            </a:r>
            <a:r>
              <a:rPr lang="en-GB" sz="2400" b="1" dirty="0"/>
              <a:t>					</a:t>
            </a:r>
            <a:r>
              <a:rPr lang="en-US" sz="2400" i="1" dirty="0"/>
              <a:t>DB</a:t>
            </a:r>
            <a:r>
              <a:rPr lang="en-US" sz="2400" dirty="0"/>
              <a:t> </a:t>
            </a:r>
            <a:r>
              <a:rPr lang="en-GB" sz="2400" dirty="0"/>
              <a:t>	</a:t>
            </a:r>
            <a:r>
              <a:rPr lang="en-US" sz="2400" dirty="0"/>
              <a:t>				      	</a:t>
            </a:r>
            <a:r>
              <a:rPr lang="en-US" sz="2400" i="1" dirty="0"/>
              <a:t>DP</a:t>
            </a:r>
            <a:r>
              <a:rPr lang="en-US" sz="2400" dirty="0"/>
              <a:t> </a:t>
            </a:r>
            <a:r>
              <a:rPr lang="en-GB" sz="2400" dirty="0">
                <a:solidFill>
                  <a:schemeClr val="accent2"/>
                </a:solidFill>
              </a:rPr>
              <a:t>	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67158" y="4047199"/>
            <a:ext cx="4047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Express in terms of </a:t>
            </a:r>
            <a:r>
              <a:rPr lang="en-GB" sz="2400" b="1" dirty="0"/>
              <a:t>x </a:t>
            </a:r>
            <a:r>
              <a:rPr lang="en-GB" sz="2400" dirty="0"/>
              <a:t>and </a:t>
            </a:r>
            <a:r>
              <a:rPr lang="en-GB" sz="2400" b="1" dirty="0"/>
              <a:t>y</a:t>
            </a:r>
            <a:r>
              <a:rPr lang="en-GB" sz="2400" dirty="0"/>
              <a:t>:</a:t>
            </a:r>
            <a:endParaRPr lang="en-US" sz="2400" dirty="0"/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7464152" y="1168830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453" y="1699272"/>
            <a:ext cx="4466650" cy="1694247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 bwMode="auto">
          <a:xfrm>
            <a:off x="9464569" y="1153392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" name="Rectangle 9"/>
          <p:cNvSpPr/>
          <p:nvPr/>
        </p:nvSpPr>
        <p:spPr>
          <a:xfrm>
            <a:off x="8491399" y="2184433"/>
            <a:ext cx="24625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Not drawn to scale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300613" y="3504446"/>
                <a:ext cx="659045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The point </a:t>
                </a:r>
                <a:r>
                  <a:rPr lang="en-GB" sz="2400" i="1" dirty="0"/>
                  <a:t>P</a:t>
                </a:r>
                <a:r>
                  <a:rPr lang="en-GB" sz="2400" dirty="0"/>
                  <a:t> is on </a:t>
                </a:r>
                <a:r>
                  <a:rPr lang="en-GB" sz="2400" i="1" dirty="0"/>
                  <a:t>DB</a:t>
                </a:r>
                <a:r>
                  <a:rPr lang="en-GB" sz="2400" dirty="0"/>
                  <a:t> such that </a:t>
                </a:r>
                <a:r>
                  <a:rPr lang="en-GB" sz="2400" i="1" dirty="0"/>
                  <a:t>DP</a:t>
                </a:r>
                <a:r>
                  <a:rPr lang="en-GB" sz="2400" dirty="0"/>
                  <a:t> : </a:t>
                </a:r>
                <a:r>
                  <a:rPr lang="en-GB" sz="2400" i="1" dirty="0"/>
                  <a:t>PB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 : 2 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0613" y="3504446"/>
                <a:ext cx="6590459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386" t="-9211" r="-555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2486406" y="5528590"/>
            <a:ext cx="20665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Show that </a:t>
            </a:r>
            <a:r>
              <a:rPr lang="en-US" sz="2400" i="1" dirty="0"/>
              <a:t>CP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968208" y="4464693"/>
                <a:ext cx="2992722" cy="1075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</a:t>
                </a:r>
                <a:r>
                  <a:rPr lang="en-GB" sz="2400" i="1" dirty="0"/>
                  <a:t>           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 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b="0" i="1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i="0" dirty="0" smtClean="0"/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b="0" i="0" dirty="0" smtClean="0"/>
                          <m:t>3</m:t>
                        </m:r>
                      </m:den>
                    </m:f>
                  </m:oMath>
                </a14:m>
                <a:r>
                  <a:rPr lang="en-US" sz="2400" dirty="0"/>
                  <a:t> (</a:t>
                </a:r>
                <a:r>
                  <a:rPr lang="en-US" sz="2400" i="1" dirty="0"/>
                  <a:t>DB</a:t>
                </a:r>
                <a:r>
                  <a:rPr lang="en-US" sz="2400" dirty="0"/>
                  <a:t>)</a:t>
                </a:r>
              </a:p>
              <a:p>
                <a:r>
                  <a:rPr lang="en-GB" sz="2400" dirty="0"/>
                  <a:t>S</a:t>
                </a:r>
                <a:r>
                  <a:rPr lang="en-US" sz="2400" dirty="0"/>
                  <a:t>o,    </a:t>
                </a:r>
                <a:r>
                  <a:rPr lang="en-US" sz="2400" i="1" dirty="0">
                    <a:solidFill>
                      <a:srgbClr val="FF0000"/>
                    </a:solidFill>
                  </a:rPr>
                  <a:t>DP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1" dirty="0">
                        <a:solidFill>
                          <a:srgbClr val="FF0000"/>
                        </a:solidFill>
                      </a:rPr>
                      <m:t>x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rgbClr val="FF0000"/>
                        </a:solidFill>
                      </a:rPr>
                      <m:t> </m:t>
                    </m:r>
                    <m:r>
                      <a:rPr lang="en-GB" sz="2400" b="1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rgbClr val="FF0000"/>
                        </a:solidFill>
                      </a:rPr>
                      <m:t>y</m:t>
                    </m:r>
                  </m:oMath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4464693"/>
                <a:ext cx="2992722" cy="1075551"/>
              </a:xfrm>
              <a:prstGeom prst="rect">
                <a:avLst/>
              </a:prstGeom>
              <a:blipFill rotWithShape="1">
                <a:blip r:embed="rId6"/>
                <a:stretch>
                  <a:fillRect l="-3055" b="-118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731834" y="4946987"/>
                <a:ext cx="15664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3</a:t>
                </a:r>
                <a:r>
                  <a:rPr lang="en-GB" sz="2400" b="1" dirty="0">
                    <a:solidFill>
                      <a:srgbClr val="FF0000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3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rgbClr val="FF0000"/>
                        </a:solidFill>
                      </a:rPr>
                      <m:t>y</m:t>
                    </m:r>
                  </m:oMath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1834" y="4946987"/>
                <a:ext cx="1566454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102667" r="-389" b="-13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75778" y="5995230"/>
                <a:ext cx="169469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/>
                  <a:t>CD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+ </m:t>
                    </m:r>
                  </m:oMath>
                </a14:m>
                <a:r>
                  <a:rPr lang="en-US" sz="2400" dirty="0"/>
                  <a:t>   </a:t>
                </a:r>
                <a:r>
                  <a:rPr lang="en-US" sz="2400" i="1" dirty="0"/>
                  <a:t>DP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5778" y="5995230"/>
                <a:ext cx="1694695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5755" t="-9211" r="-4317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383339" y="6373432"/>
                <a:ext cx="13858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chemeClr val="accent2"/>
                        </a:solidFill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3</a:t>
                </a:r>
                <a:r>
                  <a:rPr lang="en-GB" sz="2400" b="1" dirty="0">
                    <a:solidFill>
                      <a:schemeClr val="accent2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3339" y="6373432"/>
                <a:ext cx="1385829" cy="461665"/>
              </a:xfrm>
              <a:prstGeom prst="rect">
                <a:avLst/>
              </a:prstGeom>
              <a:blipFill rotWithShape="0">
                <a:blip r:embed="rId9"/>
                <a:stretch>
                  <a:fillRect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4806070" y="5520061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965532" y="4571320"/>
                <a:ext cx="10711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1" i="1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3</a:t>
                </a:r>
                <a:r>
                  <a:rPr lang="en-GB" sz="2400" b="1" dirty="0">
                    <a:solidFill>
                      <a:srgbClr val="FF0000"/>
                    </a:solidFill>
                  </a:rPr>
                  <a:t>x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5532" y="4571320"/>
                <a:ext cx="1071127" cy="461665"/>
              </a:xfrm>
              <a:prstGeom prst="rect">
                <a:avLst/>
              </a:prstGeom>
              <a:blipFill rotWithShape="0">
                <a:blip r:embed="rId10"/>
                <a:stretch>
                  <a:fillRect t="-9211" r="-7955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940330" y="5995230"/>
                <a:ext cx="92134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/>
                  <a:t>CP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0330" y="5995230"/>
                <a:ext cx="921342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9868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220804" y="6373432"/>
                <a:ext cx="20000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b="1" dirty="0">
                    <a:solidFill>
                      <a:srgbClr val="FF0000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rgbClr val="FF0000"/>
                        </a:solidFill>
                      </a:rPr>
                      <m:t>y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804" y="6373432"/>
                <a:ext cx="2000001" cy="461665"/>
              </a:xfrm>
              <a:prstGeom prst="rect">
                <a:avLst/>
              </a:prstGeom>
              <a:blipFill rotWithShape="0">
                <a:blip r:embed="rId12"/>
                <a:stretch>
                  <a:fillRect t="-102667" b="-13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731834" y="4571319"/>
                <a:ext cx="16514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</m:oMath>
                </a14:m>
                <a:r>
                  <a:rPr lang="en-US" sz="2400" i="1" dirty="0"/>
                  <a:t>DC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+ </m:t>
                    </m:r>
                  </m:oMath>
                </a14:m>
                <a:r>
                  <a:rPr lang="en-US" sz="2400" i="1" dirty="0"/>
                  <a:t>CB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1834" y="4571319"/>
                <a:ext cx="1651414" cy="461665"/>
              </a:xfrm>
              <a:prstGeom prst="rect">
                <a:avLst/>
              </a:prstGeom>
              <a:blipFill rotWithShape="1">
                <a:blip r:embed="rId13"/>
                <a:stretch>
                  <a:fillRect t="-9211" r="-4428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760296" y="5657234"/>
                <a:ext cx="16022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solidFill>
                      <a:schemeClr val="accent2"/>
                    </a:solidFill>
                  </a:rPr>
                  <a:t>CD</a:t>
                </a:r>
                <a:r>
                  <a:rPr lang="en-GB" sz="2400" dirty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</a:rPr>
                      <m:t>=−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3</a:t>
                </a:r>
                <a:r>
                  <a:rPr lang="en-GB" sz="2400" b="1" dirty="0">
                    <a:solidFill>
                      <a:schemeClr val="accent2"/>
                    </a:solidFill>
                  </a:rPr>
                  <a:t>x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296" y="5657234"/>
                <a:ext cx="1602233" cy="461665"/>
              </a:xfrm>
              <a:prstGeom prst="rect">
                <a:avLst/>
              </a:prstGeom>
              <a:blipFill rotWithShape="1">
                <a:blip r:embed="rId14"/>
                <a:stretch>
                  <a:fillRect l="-5703" t="-9211" r="-4943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760296" y="5995230"/>
                <a:ext cx="19355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solidFill>
                      <a:schemeClr val="accent2"/>
                    </a:solidFill>
                  </a:rPr>
                  <a:t>DP</a:t>
                </a:r>
                <a:r>
                  <a:rPr lang="en-US" sz="2400" dirty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</a:rPr>
                      <m:t>=</m:t>
                    </m:r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chemeClr val="accent2"/>
                        </a:solidFill>
                      </a:rPr>
                      <m:t>x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a:rPr lang="en-GB" sz="2400" b="1" i="1" dirty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chemeClr val="accent2"/>
                        </a:solidFill>
                      </a:rPr>
                      <m:t>y</m:t>
                    </m:r>
                  </m:oMath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296" y="5995230"/>
                <a:ext cx="1935530" cy="461665"/>
              </a:xfrm>
              <a:prstGeom prst="rect">
                <a:avLst/>
              </a:prstGeom>
              <a:blipFill rotWithShape="1">
                <a:blip r:embed="rId15"/>
                <a:stretch>
                  <a:fillRect l="-4717" t="-9211" r="-314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/>
          <p:cNvSpPr/>
          <p:nvPr/>
        </p:nvSpPr>
        <p:spPr bwMode="auto">
          <a:xfrm>
            <a:off x="8760296" y="5584712"/>
            <a:ext cx="2000001" cy="872183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2605492" y="4578281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>
            <a:off x="5231904" y="4613818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>
            <a:off x="8896845" y="4585243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7" name="Straight Arrow Connector 36"/>
          <p:cNvCxnSpPr/>
          <p:nvPr/>
        </p:nvCxnSpPr>
        <p:spPr bwMode="auto">
          <a:xfrm>
            <a:off x="6155021" y="4620780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6839590" y="4620780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>
            <a:off x="8896845" y="5095442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0" name="Straight Arrow Connector 39"/>
          <p:cNvCxnSpPr/>
          <p:nvPr/>
        </p:nvCxnSpPr>
        <p:spPr bwMode="auto">
          <a:xfrm>
            <a:off x="4023299" y="5584712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1" name="Straight Arrow Connector 40"/>
          <p:cNvCxnSpPr/>
          <p:nvPr/>
        </p:nvCxnSpPr>
        <p:spPr bwMode="auto">
          <a:xfrm>
            <a:off x="4040961" y="6037728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5062884" y="6037728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>
            <a:off x="6091553" y="6037728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5" name="Straight Arrow Connector 44"/>
          <p:cNvCxnSpPr/>
          <p:nvPr/>
        </p:nvCxnSpPr>
        <p:spPr bwMode="auto">
          <a:xfrm>
            <a:off x="8888057" y="5688982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6" name="Straight Arrow Connector 45"/>
          <p:cNvCxnSpPr/>
          <p:nvPr/>
        </p:nvCxnSpPr>
        <p:spPr bwMode="auto">
          <a:xfrm>
            <a:off x="8860765" y="6062583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>
            <a:off x="10179222" y="4620780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362" name="TextBox 15361"/>
              <p:cNvSpPr txBox="1"/>
              <p:nvPr/>
            </p:nvSpPr>
            <p:spPr>
              <a:xfrm>
                <a:off x="4383339" y="5527542"/>
                <a:ext cx="184646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charset="0"/>
                        </a:rPr>
                        <m:t>=−</m:t>
                      </m:r>
                      <m:r>
                        <m:rPr>
                          <m:nor/>
                        </m:rPr>
                        <a:rPr lang="en-GB" sz="2400" dirty="0"/>
                        <m:t>2</m:t>
                      </m:r>
                      <m:r>
                        <m:rPr>
                          <m:nor/>
                        </m:rPr>
                        <a:rPr lang="en-GB" sz="2400" b="1" dirty="0"/>
                        <m:t>x</m:t>
                      </m:r>
                      <m:r>
                        <m:rPr>
                          <m:nor/>
                        </m:rPr>
                        <a:rPr lang="en-GB" sz="2400" b="1" dirty="0"/>
                        <m:t> </m:t>
                      </m:r>
                      <m:r>
                        <a:rPr lang="en-GB" sz="2400" b="1" i="1" dirty="0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latin typeface="Cambria Math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1" dirty="0"/>
                        <m:t>y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362" name="TextBox 153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3339" y="5527542"/>
                <a:ext cx="1846468" cy="461665"/>
              </a:xfrm>
              <a:prstGeom prst="rect">
                <a:avLst/>
              </a:prstGeom>
              <a:blipFill rotWithShape="0">
                <a:blip r:embed="rId16"/>
                <a:stretch>
                  <a:fillRect t="-102667" b="-13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63" name="TextBox 15362"/>
              <p:cNvSpPr txBox="1"/>
              <p:nvPr/>
            </p:nvSpPr>
            <p:spPr>
              <a:xfrm>
                <a:off x="4743379" y="5529350"/>
                <a:ext cx="144462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b="1" dirty="0">
                    <a:solidFill>
                      <a:srgbClr val="FF0000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GB" sz="2400" b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1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rgbClr val="FF0000"/>
                        </a:solidFill>
                      </a:rPr>
                      <m:t>y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63" name="TextBox 153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3379" y="5529350"/>
                <a:ext cx="1444626" cy="461665"/>
              </a:xfrm>
              <a:prstGeom prst="rect">
                <a:avLst/>
              </a:prstGeom>
              <a:blipFill rotWithShape="0">
                <a:blip r:embed="rId17"/>
                <a:stretch>
                  <a:fillRect t="-100000" r="-844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64" name="TextBox 15363"/>
              <p:cNvSpPr txBox="1"/>
              <p:nvPr/>
            </p:nvSpPr>
            <p:spPr>
              <a:xfrm>
                <a:off x="5613575" y="6352182"/>
                <a:ext cx="16760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>
                          <a:latin typeface="Cambria Math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b="1" dirty="0">
                          <a:solidFill>
                            <a:schemeClr val="accent2"/>
                          </a:solidFill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b="1" dirty="0">
                          <a:solidFill>
                            <a:schemeClr val="accent2"/>
                          </a:solidFill>
                        </a:rPr>
                        <m:t> </m:t>
                      </m:r>
                      <m:r>
                        <a:rPr lang="en-GB" sz="2400" b="1" i="1" dirty="0">
                          <a:solidFill>
                            <a:schemeClr val="accent2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1" dirty="0">
                          <a:solidFill>
                            <a:schemeClr val="accent2"/>
                          </a:solidFill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dirty="0"/>
                        <m:t>)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 </m:t>
                      </m:r>
                      <m:r>
                        <m:rPr>
                          <m:nor/>
                        </m:rPr>
                        <a:rPr lang="en-GB" sz="2400" b="1" dirty="0">
                          <a:latin typeface="Cambria Math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5364" name="TextBox 153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575" y="6352182"/>
                <a:ext cx="1676036" cy="461665"/>
              </a:xfrm>
              <a:prstGeom prst="rect">
                <a:avLst/>
              </a:prstGeom>
              <a:blipFill rotWithShape="0">
                <a:blip r:embed="rId18"/>
                <a:stretch>
                  <a:fillRect l="-364" t="-100000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1BCC7489-3FE4-B34C-ADCD-A9D332ECF656}"/>
              </a:ext>
            </a:extLst>
          </p:cNvPr>
          <p:cNvSpPr txBox="1"/>
          <p:nvPr/>
        </p:nvSpPr>
        <p:spPr>
          <a:xfrm>
            <a:off x="2486406" y="3523077"/>
            <a:ext cx="2163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Solution:</a:t>
            </a:r>
          </a:p>
        </p:txBody>
      </p:sp>
    </p:spTree>
    <p:extLst>
      <p:ext uri="{BB962C8B-B14F-4D97-AF65-F5344CB8AC3E}">
        <p14:creationId xmlns:p14="http://schemas.microsoft.com/office/powerpoint/2010/main" val="1895578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/>
      <p:bldP spid="20" grpId="0"/>
      <p:bldP spid="21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/>
      <p:bldP spid="31" grpId="0" animBg="1"/>
      <p:bldP spid="15362" grpId="0"/>
      <p:bldP spid="15363" grpId="0"/>
      <p:bldP spid="15364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Vectors and Geometry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788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J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J3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J3.2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22430" y="723427"/>
                <a:ext cx="964533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Example 2:</a:t>
                </a:r>
              </a:p>
              <a:p>
                <a:r>
                  <a:rPr lang="en-GB" sz="2400" i="1" dirty="0"/>
                  <a:t>ABCD</a:t>
                </a:r>
                <a:r>
                  <a:rPr lang="en-GB" sz="2400" dirty="0"/>
                  <a:t> is a parallelogram such that </a:t>
                </a:r>
                <a:r>
                  <a:rPr lang="en-GB" sz="2400" i="1" dirty="0"/>
                  <a:t>DC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 3</a:t>
                </a:r>
                <a:r>
                  <a:rPr lang="en-GB" sz="2400" b="1" dirty="0"/>
                  <a:t>x </a:t>
                </a:r>
                <a:r>
                  <a:rPr lang="en-GB" sz="2400" dirty="0"/>
                  <a:t>and </a:t>
                </a:r>
                <a:r>
                  <a:rPr lang="en-GB" sz="2400" i="1" dirty="0"/>
                  <a:t>DY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 3</a:t>
                </a:r>
                <a:r>
                  <a:rPr lang="en-GB" sz="2400" b="1" dirty="0"/>
                  <a:t>y</a:t>
                </a:r>
                <a:r>
                  <a:rPr lang="en-GB" sz="2400" dirty="0"/>
                  <a:t>.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2430" y="723427"/>
                <a:ext cx="9645335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948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0022065" y="5802023"/>
            <a:ext cx="1105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i="1" dirty="0">
                <a:solidFill>
                  <a:schemeClr val="accent2"/>
                </a:solidFill>
              </a:rPr>
              <a:t>DE</a:t>
            </a:r>
            <a:r>
              <a:rPr lang="en-US" sz="2400" dirty="0"/>
              <a:t> </a:t>
            </a:r>
            <a:r>
              <a:rPr lang="en-GB" sz="2400" dirty="0">
                <a:solidFill>
                  <a:schemeClr val="accent2"/>
                </a:solidFill>
              </a:rPr>
              <a:t>	</a:t>
            </a:r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7496144" y="1169012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025" y="1709356"/>
            <a:ext cx="3859576" cy="1463977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 bwMode="auto">
          <a:xfrm>
            <a:off x="9480376" y="1169012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" name="Rectangle 9"/>
          <p:cNvSpPr/>
          <p:nvPr/>
        </p:nvSpPr>
        <p:spPr>
          <a:xfrm>
            <a:off x="9585559" y="2258686"/>
            <a:ext cx="24625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Not drawn to scale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609692" y="1602013"/>
                <a:ext cx="2574038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The point </a:t>
                </a:r>
                <a:r>
                  <a:rPr lang="en-GB" sz="2400" i="1" dirty="0"/>
                  <a:t>P</a:t>
                </a:r>
                <a:r>
                  <a:rPr lang="en-GB" sz="2400" dirty="0"/>
                  <a:t> is on </a:t>
                </a:r>
              </a:p>
              <a:p>
                <a:r>
                  <a:rPr lang="en-GB" sz="2400" i="1" dirty="0"/>
                  <a:t>DB</a:t>
                </a:r>
                <a:r>
                  <a:rPr lang="en-GB" sz="2400" dirty="0"/>
                  <a:t> such that </a:t>
                </a:r>
              </a:p>
              <a:p>
                <a:r>
                  <a:rPr lang="en-GB" sz="2400" i="1" dirty="0"/>
                  <a:t>DP</a:t>
                </a:r>
                <a:r>
                  <a:rPr lang="en-GB" sz="2400" dirty="0"/>
                  <a:t> : </a:t>
                </a:r>
                <a:r>
                  <a:rPr lang="en-GB" sz="2400" i="1" dirty="0"/>
                  <a:t>PB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 : 2 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9692" y="1602013"/>
                <a:ext cx="2574038" cy="1200329"/>
              </a:xfrm>
              <a:prstGeom prst="rect">
                <a:avLst/>
              </a:prstGeom>
              <a:blipFill rotWithShape="1">
                <a:blip r:embed="rId5"/>
                <a:stretch>
                  <a:fillRect l="-3555" t="-3553" r="-3081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315790" y="3576065"/>
                <a:ext cx="270016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/>
                  <a:t>AP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smtClean="0">
                        <a:latin typeface="Cambria Math" charset="0"/>
                      </a:rPr>
                      <m:t>    </m:t>
                    </m:r>
                    <m:r>
                      <m:rPr>
                        <m:nor/>
                      </m:rPr>
                      <a:rPr lang="en-GB" sz="2400" b="0" i="1" dirty="0" smtClean="0"/>
                      <m:t>A</m:t>
                    </m:r>
                    <m:r>
                      <m:rPr>
                        <m:nor/>
                      </m:rPr>
                      <a:rPr lang="en-US" sz="2400" i="1" dirty="0"/>
                      <m:t>D</m:t>
                    </m:r>
                    <m:r>
                      <a:rPr lang="en-GB" sz="2400" b="1" i="1" dirty="0" smtClean="0">
                        <a:latin typeface="Cambria Math" charset="0"/>
                      </a:rPr>
                      <m:t> </m:t>
                    </m:r>
                    <m:r>
                      <a:rPr lang="en-GB" sz="2400" b="1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i="1" dirty="0"/>
                      <m:t>D</m:t>
                    </m:r>
                    <m:r>
                      <m:rPr>
                        <m:nor/>
                      </m:rPr>
                      <a:rPr lang="en-GB" sz="2400" b="0" i="1" dirty="0" smtClean="0"/>
                      <m:t>P</m:t>
                    </m:r>
                    <m:r>
                      <m:rPr>
                        <m:nor/>
                      </m:rPr>
                      <a:rPr lang="en-US" sz="2400" i="1" dirty="0"/>
                      <m:t> </m:t>
                    </m:r>
                  </m:oMath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5790" y="3576065"/>
                <a:ext cx="2700163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3612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2637461" y="3179850"/>
            <a:ext cx="97248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Given that </a:t>
            </a:r>
            <a:r>
              <a:rPr lang="en-US" sz="2400" i="1" dirty="0"/>
              <a:t>E</a:t>
            </a:r>
            <a:r>
              <a:rPr lang="en-US" sz="2400" dirty="0"/>
              <a:t> is the midpoint of </a:t>
            </a:r>
            <a:r>
              <a:rPr lang="en-US" sz="2400" i="1" dirty="0"/>
              <a:t>DC</a:t>
            </a:r>
            <a:r>
              <a:rPr lang="en-US" sz="2400" dirty="0"/>
              <a:t>, prove that </a:t>
            </a:r>
            <a:r>
              <a:rPr lang="en-US" sz="2400" i="1" dirty="0"/>
              <a:t>A, P </a:t>
            </a:r>
            <a:r>
              <a:rPr lang="en-US" sz="2400" dirty="0"/>
              <a:t>and </a:t>
            </a:r>
            <a:r>
              <a:rPr lang="en-US" sz="2400" i="1" dirty="0"/>
              <a:t>E</a:t>
            </a:r>
            <a:r>
              <a:rPr lang="en-US" sz="2400" dirty="0"/>
              <a:t> are collinear.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554124" y="5746292"/>
                <a:ext cx="1303562" cy="7023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chemeClr val="accent2"/>
                            </a:solidFill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chemeClr val="accent2"/>
                            </a:solidFill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(3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1" dirty="0">
                        <a:solidFill>
                          <a:schemeClr val="accent2"/>
                        </a:solidFill>
                      </a:rPr>
                      <m:t>x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124" y="5746292"/>
                <a:ext cx="1303562" cy="702308"/>
              </a:xfrm>
              <a:prstGeom prst="rect">
                <a:avLst/>
              </a:prstGeom>
              <a:blipFill>
                <a:blip r:embed="rId7"/>
                <a:stretch>
                  <a:fillRect r="-5769" b="-70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321764" y="5072507"/>
                <a:ext cx="2428422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chemeClr val="accent2"/>
                          </a:solidFill>
                        </a:rPr>
                        <m:t>P</m:t>
                      </m:r>
                      <m:r>
                        <m:rPr>
                          <m:nor/>
                        </m:rPr>
                        <a:rPr lang="en-US" sz="2400" i="1" dirty="0" smtClean="0">
                          <a:solidFill>
                            <a:schemeClr val="accent2"/>
                          </a:solidFill>
                        </a:rPr>
                        <m:t>D</m:t>
                      </m:r>
                      <m:r>
                        <a:rPr lang="en-GB" sz="2400" i="1" smtClean="0">
                          <a:solidFill>
                            <a:schemeClr val="accent2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GB" sz="2400" b="1" i="1" dirty="0">
                          <a:solidFill>
                            <a:schemeClr val="accent2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solidFill>
                            <a:schemeClr val="accent2"/>
                          </a:solidFill>
                        </a:rPr>
                        <m:t>DP</m:t>
                      </m:r>
                    </m:oMath>
                  </m:oMathPara>
                </a14:m>
                <a:endParaRPr lang="en-GB" sz="2400" b="0" i="1" dirty="0">
                  <a:solidFill>
                    <a:schemeClr val="accent2"/>
                  </a:solidFill>
                </a:endParaRPr>
              </a:p>
              <a:p>
                <a:r>
                  <a:rPr lang="en-GB" sz="2400" b="1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en-GB" sz="2400" b="1" i="1" dirty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</a:rPr>
                      <m:t>− </m:t>
                    </m:r>
                  </m:oMath>
                </a14:m>
                <a:r>
                  <a:rPr lang="en-GB" sz="2400" b="1" dirty="0">
                    <a:solidFill>
                      <a:schemeClr val="accent2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GB" sz="2400" b="1" i="1" dirty="0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chemeClr val="accent2"/>
                        </a:solidFill>
                      </a:rPr>
                      <m:t>y</m:t>
                    </m:r>
                  </m:oMath>
                </a14:m>
                <a:endParaRPr lang="en-GB" sz="2400" b="1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1764" y="5072507"/>
                <a:ext cx="2428422" cy="830997"/>
              </a:xfrm>
              <a:prstGeom prst="rect">
                <a:avLst/>
              </a:prstGeom>
              <a:blipFill rotWithShape="1">
                <a:blip r:embed="rId8"/>
                <a:stretch>
                  <a:fillRect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842775" y="3591519"/>
                <a:ext cx="304230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/>
                  <a:t>PE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        </m:t>
                    </m:r>
                    <m:r>
                      <m:rPr>
                        <m:nor/>
                      </m:rPr>
                      <a:rPr lang="en-GB" sz="2400" b="0" i="1" dirty="0" smtClean="0"/>
                      <m:t>P</m:t>
                    </m:r>
                    <m:r>
                      <m:rPr>
                        <m:nor/>
                      </m:rPr>
                      <a:rPr lang="en-US" sz="2400" i="1" dirty="0"/>
                      <m:t>D</m:t>
                    </m:r>
                    <m:r>
                      <m:rPr>
                        <m:nor/>
                      </m:rPr>
                      <a:rPr lang="en-US" sz="2400" dirty="0"/>
                      <m:t> </m:t>
                    </m:r>
                    <m:r>
                      <a:rPr lang="en-GB" sz="2400" b="1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i="1" dirty="0"/>
                      <m:t>D</m:t>
                    </m:r>
                    <m:r>
                      <m:rPr>
                        <m:nor/>
                      </m:rPr>
                      <a:rPr lang="en-GB" sz="2400" b="0" i="1" dirty="0" smtClean="0"/>
                      <m:t>E</m:t>
                    </m:r>
                  </m:oMath>
                </a14:m>
                <a:r>
                  <a:rPr lang="en-US" sz="2400" i="1" dirty="0"/>
                  <a:t> 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775" y="3591519"/>
                <a:ext cx="3042308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3206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272355" y="4452614"/>
                <a:ext cx="1749710" cy="10716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 dirty="0" smtClean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2400" b="0" i="1" dirty="0" smtClean="0">
                        <a:latin typeface="Cambria Math" charset="0"/>
                        <a:ea typeface="Cambria Math" panose="02040503050406030204" pitchFamily="18" charset="0"/>
                      </a:rPr>
                      <m:t>    </m:t>
                    </m:r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1" dirty="0">
                        <a:solidFill>
                          <a:srgbClr val="FF0000"/>
                        </a:solidFill>
                      </a:rPr>
                      <m:t>x</m:t>
                    </m:r>
                  </m:oMath>
                </a14:m>
                <a:r>
                  <a:rPr lang="en-GB" sz="2400" b="1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rgbClr val="FF0000"/>
                        </a:solidFill>
                      </a:rPr>
                      <m:t>y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GB" sz="24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2355" y="4452614"/>
                <a:ext cx="1749710" cy="107164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312110" y="4167790"/>
                <a:ext cx="158460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>
                        <a:solidFill>
                          <a:schemeClr val="accent2"/>
                        </a:solidFill>
                      </a:rPr>
                      <m:t>A</m:t>
                    </m:r>
                    <m:r>
                      <m:rPr>
                        <m:nor/>
                      </m:rPr>
                      <a:rPr lang="en-US" sz="2400" i="1" dirty="0" smtClean="0">
                        <a:solidFill>
                          <a:schemeClr val="accent2"/>
                        </a:solidFill>
                      </a:rPr>
                      <m:t>D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b="1" dirty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3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chemeClr val="accent2"/>
                        </a:solidFill>
                      </a:rPr>
                      <m:t>y</m:t>
                    </m:r>
                  </m:oMath>
                </a14:m>
                <a:endParaRPr lang="en-GB" sz="2400" b="1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110" y="4167790"/>
                <a:ext cx="1584601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1154" r="-769"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312110" y="4548331"/>
                <a:ext cx="18737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i="1" dirty="0" smtClean="0">
                        <a:solidFill>
                          <a:schemeClr val="accent2"/>
                        </a:solidFill>
                      </a:rPr>
                      <m:t>D</m:t>
                    </m:r>
                    <m:r>
                      <m:rPr>
                        <m:nor/>
                      </m:rPr>
                      <a:rPr lang="en-GB" sz="2400" i="1" dirty="0" smtClean="0">
                        <a:solidFill>
                          <a:schemeClr val="accent2"/>
                        </a:solidFill>
                      </a:rPr>
                      <m:t>P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1" dirty="0">
                        <a:solidFill>
                          <a:schemeClr val="accent2"/>
                        </a:solidFill>
                      </a:rPr>
                      <m:t>x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a:rPr lang="en-GB" sz="2400" b="1" i="1" dirty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chemeClr val="accent2"/>
                        </a:solidFill>
                      </a:rPr>
                      <m:t>y</m:t>
                    </m:r>
                  </m:oMath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110" y="4548331"/>
                <a:ext cx="1873718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974" r="-325" b="-118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753480" y="5589564"/>
            <a:ext cx="82842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that is </a:t>
            </a:r>
            <a:r>
              <a:rPr lang="en-US" sz="2400" i="1" dirty="0"/>
              <a:t>PE</a:t>
            </a:r>
            <a:r>
              <a:rPr lang="en-US" sz="2400" dirty="0"/>
              <a:t> and </a:t>
            </a:r>
            <a:r>
              <a:rPr lang="en-US" sz="2400" i="1" dirty="0"/>
              <a:t>AP</a:t>
            </a:r>
            <a:r>
              <a:rPr lang="en-US" sz="2400" dirty="0"/>
              <a:t> have the same direction.</a:t>
            </a:r>
          </a:p>
          <a:p>
            <a:r>
              <a:rPr lang="en-US" sz="2400" dirty="0"/>
              <a:t>And </a:t>
            </a:r>
            <a:r>
              <a:rPr lang="en-US" sz="2400" i="1" dirty="0"/>
              <a:t>AP</a:t>
            </a:r>
            <a:r>
              <a:rPr lang="en-US" sz="2400" dirty="0"/>
              <a:t> and </a:t>
            </a:r>
            <a:r>
              <a:rPr lang="en-US" sz="2400" i="1" dirty="0"/>
              <a:t>PE</a:t>
            </a:r>
            <a:r>
              <a:rPr lang="en-US" sz="2400" dirty="0"/>
              <a:t> have point </a:t>
            </a:r>
            <a:r>
              <a:rPr lang="en-US" sz="2400" i="1" dirty="0"/>
              <a:t>P </a:t>
            </a:r>
            <a:r>
              <a:rPr lang="en-US" sz="2400" dirty="0"/>
              <a:t>in common, so </a:t>
            </a:r>
            <a:endParaRPr lang="en-US" sz="2400" b="1" dirty="0"/>
          </a:p>
          <a:p>
            <a:r>
              <a:rPr lang="en-US" sz="2400" i="1" dirty="0"/>
              <a:t>A, P </a:t>
            </a:r>
            <a:r>
              <a:rPr lang="en-US" sz="2400" dirty="0"/>
              <a:t>and </a:t>
            </a:r>
            <a:r>
              <a:rPr lang="en-US" sz="2400" i="1" dirty="0"/>
              <a:t>E</a:t>
            </a:r>
            <a:r>
              <a:rPr lang="en-US" sz="2400" dirty="0"/>
              <a:t> are collinear (i.e. all lie on a single straight line).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820601" y="4338749"/>
                <a:ext cx="22206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 dirty="0" smtClean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</a:rPr>
                      <m:t>   </m:t>
                    </m:r>
                    <m:r>
                      <m:rPr>
                        <m:nor/>
                      </m:rPr>
                      <a:rPr lang="en-GB" sz="2400" b="1" dirty="0" smtClean="0">
                        <a:solidFill>
                          <a:srgbClr val="FF0000"/>
                        </a:solidFill>
                      </a:rPr>
                      <m:t>x</m:t>
                    </m:r>
                  </m:oMath>
                </a14:m>
                <a:r>
                  <a:rPr lang="en-GB" sz="2400" b="1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rgbClr val="FF0000"/>
                        </a:solidFill>
                      </a:rPr>
                      <m:t>y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601" y="4338749"/>
                <a:ext cx="2220640" cy="461665"/>
              </a:xfrm>
              <a:prstGeom prst="rect">
                <a:avLst/>
              </a:prstGeom>
              <a:blipFill rotWithShape="0">
                <a:blip r:embed="rId13"/>
                <a:stretch>
                  <a:fillRect t="-102667" b="-13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820601" y="3945458"/>
                <a:ext cx="27768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 </a:t>
                </a:r>
                <a14:m>
                  <m:oMath xmlns:m="http://schemas.openxmlformats.org/officeDocument/2006/math">
                    <m:r>
                      <a:rPr lang="en-GB" sz="2400" b="1" i="1" dirty="0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3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chemeClr val="accent2"/>
                        </a:solidFill>
                      </a:rPr>
                      <m:t>y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a:rPr lang="en-GB" sz="2400" b="1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1" i="0" dirty="0" smtClean="0">
                        <a:latin typeface="Cambria Math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b="1" dirty="0" smtClean="0">
                        <a:solidFill>
                          <a:schemeClr val="accent2"/>
                        </a:solidFill>
                      </a:rPr>
                      <m:t>x</m:t>
                    </m:r>
                    <m:r>
                      <m:rPr>
                        <m:nor/>
                      </m:rPr>
                      <a:rPr lang="en-GB" sz="2400" b="1" dirty="0" smtClean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a:rPr lang="en-GB" sz="2400" b="1" i="1" dirty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chemeClr val="accent2"/>
                        </a:solidFill>
                      </a:rPr>
                      <m:t>y</m:t>
                    </m:r>
                    <m:r>
                      <m:rPr>
                        <m:nor/>
                      </m:rPr>
                      <a:rPr lang="en-GB" sz="2400" b="1" i="0" dirty="0" smtClean="0"/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601" y="3945458"/>
                <a:ext cx="2776858" cy="461665"/>
              </a:xfrm>
              <a:prstGeom prst="rect">
                <a:avLst/>
              </a:prstGeom>
              <a:blipFill rotWithShape="0">
                <a:blip r:embed="rId14"/>
                <a:stretch>
                  <a:fillRect t="-100000" r="-879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206959" y="3893444"/>
                <a:ext cx="2964338" cy="7974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dirty="0">
                          <a:latin typeface="Cambria Math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400" i="1" smtClean="0">
                          <a:solidFill>
                            <a:schemeClr val="accent2"/>
                          </a:solidFill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1" dirty="0">
                          <a:solidFill>
                            <a:schemeClr val="accent2"/>
                          </a:solidFill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b="1" dirty="0">
                          <a:solidFill>
                            <a:schemeClr val="accent2"/>
                          </a:solidFill>
                        </a:rPr>
                        <m:t> </m:t>
                      </m:r>
                      <m:r>
                        <a:rPr lang="en-GB" sz="2400" b="1" i="1" dirty="0">
                          <a:solidFill>
                            <a:schemeClr val="accent2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1" dirty="0">
                          <a:solidFill>
                            <a:schemeClr val="accent2"/>
                          </a:solidFill>
                        </a:rPr>
                        <m:t>y</m:t>
                      </m:r>
                      <m:r>
                        <a:rPr lang="en-GB" sz="2400" b="1" i="1" dirty="0" smtClean="0">
                          <a:solidFill>
                            <a:schemeClr val="accent2"/>
                          </a:solidFill>
                          <a:latin typeface="Cambria Math" charset="0"/>
                        </a:rPr>
                        <m:t> </m:t>
                      </m:r>
                      <m:r>
                        <a:rPr lang="en-GB" sz="2400" b="1" i="1" dirty="0" smtClean="0">
                          <a:solidFill>
                            <a:schemeClr val="tx1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chemeClr val="accent2"/>
                              </a:solidFill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chemeClr val="accent2"/>
                              </a:solidFill>
                            </a:rPr>
                            <m:t>2</m:t>
                          </m:r>
                        </m:den>
                      </m:f>
                      <m:r>
                        <m:rPr>
                          <m:nor/>
                        </m:rPr>
                        <a:rPr lang="en-US" sz="2400" dirty="0">
                          <a:solidFill>
                            <a:schemeClr val="accent2"/>
                          </a:solidFill>
                        </a:rPr>
                        <m:t> (3</m:t>
                      </m:r>
                      <m:r>
                        <m:rPr>
                          <m:nor/>
                        </m:rPr>
                        <a:rPr lang="en-GB" sz="2400" b="1" dirty="0">
                          <a:solidFill>
                            <a:schemeClr val="accent2"/>
                          </a:solidFill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chemeClr val="accent2"/>
                          </a:solidFill>
                        </a:rPr>
                        <m:t>)</m:t>
                      </m:r>
                    </m:oMath>
                  </m:oMathPara>
                </a14:m>
                <a:endParaRPr lang="en-GB" sz="2400" b="1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6959" y="3893444"/>
                <a:ext cx="2964338" cy="79746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655632" y="3569129"/>
            <a:ext cx="1530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We know: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728901" y="5127899"/>
                <a:ext cx="49041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Hence, 2 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sz="2400" dirty="0"/>
                  <a:t> </a:t>
                </a:r>
                <a:r>
                  <a:rPr lang="en-US" sz="2400" i="1" dirty="0"/>
                  <a:t>PE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1" dirty="0">
                        <a:solidFill>
                          <a:srgbClr val="FF0000"/>
                        </a:solidFill>
                      </a:rPr>
                      <m:t>x</m:t>
                    </m:r>
                  </m:oMath>
                </a14:m>
                <a:r>
                  <a:rPr lang="en-GB" sz="2400" b="1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rgbClr val="FF0000"/>
                        </a:solidFill>
                      </a:rPr>
                      <m:t>y</m:t>
                    </m:r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2400" b="1" i="1" dirty="0" smtClean="0">
                        <a:latin typeface="Cambria Math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i="1" dirty="0"/>
                  <a:t>AP</a:t>
                </a:r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8901" y="5127899"/>
                <a:ext cx="4904198" cy="461665"/>
              </a:xfrm>
              <a:prstGeom prst="rect">
                <a:avLst/>
              </a:prstGeom>
              <a:blipFill rotWithShape="1">
                <a:blip r:embed="rId16"/>
                <a:stretch>
                  <a:fillRect l="-1990" t="-10526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 bwMode="auto">
          <a:xfrm>
            <a:off x="2363019" y="4080750"/>
            <a:ext cx="1868483" cy="91440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9751712" y="5062797"/>
            <a:ext cx="1998474" cy="137447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 bwMode="auto">
          <a:xfrm>
            <a:off x="4460561" y="3641515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5519936" y="3649500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>
            <a:off x="6417614" y="3649500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968208" y="3649500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>
            <a:off x="9391672" y="3641515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10321527" y="3659169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>
            <a:off x="2442410" y="4188425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>
            <a:off x="2420845" y="4601872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7" name="Straight Arrow Connector 36"/>
          <p:cNvCxnSpPr/>
          <p:nvPr/>
        </p:nvCxnSpPr>
        <p:spPr bwMode="auto">
          <a:xfrm>
            <a:off x="9813072" y="5114144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10165111" y="5949280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>
            <a:off x="4460561" y="5179454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0" name="Straight Arrow Connector 39"/>
          <p:cNvCxnSpPr/>
          <p:nvPr/>
        </p:nvCxnSpPr>
        <p:spPr bwMode="auto">
          <a:xfrm>
            <a:off x="6777654" y="5190731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1" name="Straight Arrow Connector 40"/>
          <p:cNvCxnSpPr/>
          <p:nvPr/>
        </p:nvCxnSpPr>
        <p:spPr bwMode="auto">
          <a:xfrm>
            <a:off x="3767433" y="5646864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>
            <a:off x="4846435" y="5650345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3536671" y="6021288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>
            <a:off x="4579249" y="6021288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6976934" y="358045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0BDC67-1CA7-564A-8DE2-579A22BBEE30}"/>
              </a:ext>
            </a:extLst>
          </p:cNvPr>
          <p:cNvSpPr txBox="1"/>
          <p:nvPr/>
        </p:nvSpPr>
        <p:spPr>
          <a:xfrm>
            <a:off x="2691399" y="2769065"/>
            <a:ext cx="2451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Solution</a:t>
            </a:r>
          </a:p>
        </p:txBody>
      </p:sp>
      <p:cxnSp>
        <p:nvCxnSpPr>
          <p:cNvPr id="45" name="Straight Arrow Connector 44"/>
          <p:cNvCxnSpPr/>
          <p:nvPr/>
        </p:nvCxnSpPr>
        <p:spPr bwMode="auto">
          <a:xfrm>
            <a:off x="10857678" y="5127899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0846461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" grpId="0"/>
      <p:bldP spid="25" grpId="0"/>
      <p:bldP spid="11" grpId="0"/>
      <p:bldP spid="13" grpId="0"/>
      <p:bldP spid="17" grpId="0"/>
      <p:bldP spid="26" grpId="0" animBg="1"/>
      <p:bldP spid="28" grpId="0" animBg="1"/>
      <p:bldP spid="2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Vectors and Geometry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J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J3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J3.2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05480" y="621617"/>
                <a:ext cx="964533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Example 3:</a:t>
                </a:r>
              </a:p>
              <a:p>
                <a:r>
                  <a:rPr lang="en-GB" sz="2400" i="1" dirty="0"/>
                  <a:t>ABCDEF</a:t>
                </a:r>
                <a:r>
                  <a:rPr lang="en-GB" sz="2400" dirty="0"/>
                  <a:t> is a regular hexagon, with centre </a:t>
                </a:r>
                <a:r>
                  <a:rPr lang="en-GB" sz="2400" i="1" dirty="0"/>
                  <a:t>O</a:t>
                </a:r>
                <a:r>
                  <a:rPr lang="en-GB" sz="2400" dirty="0"/>
                  <a:t>. </a:t>
                </a:r>
                <a:r>
                  <a:rPr lang="en-GB" sz="2400" i="1" dirty="0"/>
                  <a:t>OA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 </a:t>
                </a:r>
                <a:r>
                  <a:rPr lang="en-GB" sz="2400" b="1" dirty="0"/>
                  <a:t>a </a:t>
                </a:r>
                <a:r>
                  <a:rPr lang="en-GB" sz="2400" dirty="0"/>
                  <a:t>and </a:t>
                </a:r>
                <a:r>
                  <a:rPr lang="en-GB" sz="2400" i="1" dirty="0"/>
                  <a:t>OB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 </a:t>
                </a:r>
                <a:r>
                  <a:rPr lang="en-GB" sz="2400" b="1" dirty="0"/>
                  <a:t>b</a:t>
                </a:r>
                <a:r>
                  <a:rPr lang="en-GB" sz="2400" dirty="0"/>
                  <a:t>.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5480" y="621617"/>
                <a:ext cx="9645335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948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575760" y="2761075"/>
            <a:ext cx="5633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Find, in terms of </a:t>
            </a:r>
            <a:r>
              <a:rPr lang="en-GB" sz="2400" b="1" dirty="0"/>
              <a:t>a </a:t>
            </a:r>
            <a:r>
              <a:rPr lang="en-GB" sz="2400" dirty="0"/>
              <a:t>and</a:t>
            </a:r>
            <a:r>
              <a:rPr lang="en-GB" sz="2400" b="1" dirty="0"/>
              <a:t> b</a:t>
            </a:r>
            <a:r>
              <a:rPr lang="en-GB" sz="2400" dirty="0"/>
              <a:t>, the vector </a:t>
            </a:r>
            <a:r>
              <a:rPr lang="en-GB" sz="2400" i="1" dirty="0"/>
              <a:t>AB</a:t>
            </a:r>
            <a:endParaRPr lang="en-US" sz="24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2696885" y="4096441"/>
            <a:ext cx="4644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Find, in terms of </a:t>
            </a:r>
            <a:r>
              <a:rPr lang="en-GB" sz="2400" b="1" dirty="0"/>
              <a:t>b</a:t>
            </a:r>
            <a:r>
              <a:rPr lang="en-GB" sz="2400" dirty="0"/>
              <a:t>, the vector AF</a:t>
            </a:r>
            <a:endParaRPr lang="en-US" sz="2400" dirty="0"/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8972585" y="1030333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10704512" y="1026258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861672" y="5932577"/>
                <a:ext cx="309463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i="1" dirty="0"/>
                  <a:t>FA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+ </m:t>
                    </m:r>
                  </m:oMath>
                </a14:m>
                <a:r>
                  <a:rPr lang="en-US" sz="2400" dirty="0"/>
                  <a:t>     </a:t>
                </a:r>
                <a:r>
                  <a:rPr lang="en-US" sz="2400" i="1" dirty="0"/>
                  <a:t> AB   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+ </m:t>
                    </m:r>
                    <m:r>
                      <a:rPr lang="en-GB" sz="2400" b="1" i="1" dirty="0" smtClean="0">
                        <a:latin typeface="Cambria Math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400" i="1" dirty="0"/>
                  <a:t>BC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1672" y="5932577"/>
                <a:ext cx="3094630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3156" t="-9211" r="-2564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622430" y="1782722"/>
            <a:ext cx="4664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Find, in terms of </a:t>
            </a:r>
            <a:r>
              <a:rPr lang="en-GB" sz="2400" b="1" dirty="0"/>
              <a:t>a</a:t>
            </a:r>
            <a:r>
              <a:rPr lang="en-GB" sz="2400" dirty="0"/>
              <a:t>, the vector </a:t>
            </a:r>
            <a:r>
              <a:rPr lang="en-GB" sz="2400" i="1" dirty="0"/>
              <a:t>AD</a:t>
            </a:r>
            <a:endParaRPr lang="en-US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884610" y="4565995"/>
                <a:ext cx="9770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/>
                        <m:t>A</m:t>
                      </m:r>
                      <m:r>
                        <m:rPr>
                          <m:nor/>
                        </m:rPr>
                        <a:rPr lang="en-GB" sz="2400" b="0" i="1" dirty="0" smtClean="0"/>
                        <m:t>F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610" y="4565995"/>
                <a:ext cx="977062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316702" y="6279477"/>
                <a:ext cx="47316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/>
                  <a:t>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1" dirty="0">
                        <a:solidFill>
                          <a:srgbClr val="FF0000"/>
                        </a:solidFill>
                      </a:rPr>
                      <m:t>b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GB" sz="2400" b="1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6702" y="6279477"/>
                <a:ext cx="4731625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100000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437057" y="3647107"/>
                <a:ext cx="89960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b="1" dirty="0">
                    <a:solidFill>
                      <a:srgbClr val="FF0000"/>
                    </a:solidFill>
                  </a:rPr>
                  <a:t>a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7057" y="3647107"/>
                <a:ext cx="899605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9211" r="-9524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62147" y="3281591"/>
                <a:ext cx="16065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/>
                  <a:t>AO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+ 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i="1" dirty="0"/>
                  <a:t>OB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2147" y="3281591"/>
                <a:ext cx="1606530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6084" t="-9211" r="-4943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5794423" y="4557062"/>
            <a:ext cx="2973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(as is parallel to </a:t>
            </a:r>
            <a:r>
              <a:rPr lang="en-GB" sz="2400" i="1" dirty="0"/>
              <a:t>OB</a:t>
            </a:r>
            <a:r>
              <a:rPr lang="en-GB" sz="2400" dirty="0"/>
              <a:t>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06070" y="5520061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954501" y="2255712"/>
                <a:ext cx="13569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/>
                        <m:t>AD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4501" y="2255712"/>
                <a:ext cx="1356935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18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985646" y="4567673"/>
                <a:ext cx="6848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dirty="0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1" dirty="0">
                          <a:solidFill>
                            <a:srgbClr val="FF0000"/>
                          </a:solidFill>
                        </a:rPr>
                        <m:t>b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646" y="4567673"/>
                <a:ext cx="684803" cy="46166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903653" y="3241279"/>
                <a:ext cx="99469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/>
                        <m:t>A</m:t>
                      </m:r>
                      <m:r>
                        <m:rPr>
                          <m:nor/>
                        </m:rPr>
                        <a:rPr lang="en-GB" sz="2400" b="0" i="1" dirty="0" smtClean="0"/>
                        <m:t>B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3653" y="3241279"/>
                <a:ext cx="994695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2681682" y="5323449"/>
            <a:ext cx="5500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Find, in terms of </a:t>
            </a:r>
            <a:r>
              <a:rPr lang="en-GB" sz="2400" b="1" dirty="0"/>
              <a:t>a </a:t>
            </a:r>
            <a:r>
              <a:rPr lang="en-GB" sz="2400" dirty="0"/>
              <a:t>and</a:t>
            </a:r>
            <a:r>
              <a:rPr lang="en-GB" sz="2400" b="1" dirty="0"/>
              <a:t> b</a:t>
            </a:r>
            <a:r>
              <a:rPr lang="en-GB" sz="2400" dirty="0"/>
              <a:t>, the vector FC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637198" y="5939839"/>
                <a:ext cx="99469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1" dirty="0" smtClean="0"/>
                        <m:t>FC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198" y="5939839"/>
                <a:ext cx="994696" cy="461665"/>
              </a:xfrm>
              <a:prstGeom prst="rect">
                <a:avLst/>
              </a:prstGeom>
              <a:blipFill rotWithShape="1">
                <a:blip r:embed="rId12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60" name="TextBox 15359"/>
              <p:cNvSpPr txBox="1"/>
              <p:nvPr/>
            </p:nvSpPr>
            <p:spPr>
              <a:xfrm>
                <a:off x="5432147" y="3656251"/>
                <a:ext cx="8210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dirty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olidFill>
                            <a:srgbClr val="FF0000"/>
                          </a:solidFill>
                        </a:rPr>
                        <m:t>b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60" name="TextBox 153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2147" y="3656251"/>
                <a:ext cx="821058" cy="461665"/>
              </a:xfrm>
              <a:prstGeom prst="rect">
                <a:avLst/>
              </a:prstGeom>
              <a:blipFill rotWithShape="0">
                <a:blip r:embed="rId13"/>
                <a:stretch>
                  <a:fillRect t="-101316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178" y="1549445"/>
            <a:ext cx="2973891" cy="3034831"/>
          </a:xfrm>
          <a:prstGeom prst="rect">
            <a:avLst/>
          </a:prstGeom>
        </p:spPr>
      </p:pic>
      <p:cxnSp>
        <p:nvCxnSpPr>
          <p:cNvPr id="32" name="Straight Arrow Connector 31"/>
          <p:cNvCxnSpPr/>
          <p:nvPr/>
        </p:nvCxnSpPr>
        <p:spPr bwMode="auto">
          <a:xfrm>
            <a:off x="6807043" y="1802459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>
            <a:off x="4118983" y="2255654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7609670" y="2761075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>
            <a:off x="4110624" y="3266628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109017" y="6279477"/>
                <a:ext cx="20664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2</m:t>
                    </m:r>
                  </m:oMath>
                </a14:m>
                <a:r>
                  <a:rPr lang="en-GB" sz="2400" b="1" dirty="0">
                    <a:solidFill>
                      <a:srgbClr val="FF0000"/>
                    </a:solidFill>
                  </a:rPr>
                  <a:t>a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rgbClr val="FF0000"/>
                        </a:solidFill>
                      </a:rPr>
                      <m:t>b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9017" y="6279477"/>
                <a:ext cx="2066445" cy="461665"/>
              </a:xfrm>
              <a:prstGeom prst="rect">
                <a:avLst/>
              </a:prstGeom>
              <a:blipFill rotWithShape="0">
                <a:blip r:embed="rId15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Arrow Connector 35"/>
          <p:cNvCxnSpPr/>
          <p:nvPr/>
        </p:nvCxnSpPr>
        <p:spPr bwMode="auto">
          <a:xfrm>
            <a:off x="5032625" y="3281591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7" name="Straight Arrow Connector 36"/>
          <p:cNvCxnSpPr/>
          <p:nvPr/>
        </p:nvCxnSpPr>
        <p:spPr bwMode="auto">
          <a:xfrm>
            <a:off x="6007231" y="3281591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4064630" y="4585732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>
            <a:off x="3848295" y="5932577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0" name="Straight Arrow Connector 39"/>
          <p:cNvCxnSpPr/>
          <p:nvPr/>
        </p:nvCxnSpPr>
        <p:spPr bwMode="auto">
          <a:xfrm>
            <a:off x="4951396" y="5938027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1" name="Straight Arrow Connector 40"/>
          <p:cNvCxnSpPr/>
          <p:nvPr/>
        </p:nvCxnSpPr>
        <p:spPr bwMode="auto">
          <a:xfrm>
            <a:off x="6275472" y="5972888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>
            <a:off x="7480951" y="5951907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6848361" y="4151566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>
            <a:off x="7748977" y="5378451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814170" y="2259098"/>
                <a:ext cx="75693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2</m:t>
                    </m:r>
                  </m:oMath>
                </a14:m>
                <a:r>
                  <a:rPr lang="en-GB" sz="2400" b="1" dirty="0">
                    <a:solidFill>
                      <a:srgbClr val="FF0000"/>
                    </a:solidFill>
                  </a:rPr>
                  <a:t>a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4170" y="2259098"/>
                <a:ext cx="756938" cy="461665"/>
              </a:xfrm>
              <a:prstGeom prst="rect">
                <a:avLst/>
              </a:prstGeom>
              <a:blipFill rotWithShape="0">
                <a:blip r:embed="rId16"/>
                <a:stretch>
                  <a:fillRect t="-9333" r="-11290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612004" y="6290088"/>
                <a:ext cx="17502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(−</m:t>
                    </m:r>
                  </m:oMath>
                </a14:m>
                <a:r>
                  <a:rPr lang="en-GB" sz="2400" b="1" dirty="0">
                    <a:solidFill>
                      <a:srgbClr val="FF0000"/>
                    </a:solidFill>
                  </a:rPr>
                  <a:t>a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 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rgbClr val="FF0000"/>
                        </a:solidFill>
                      </a:rPr>
                      <m:t>b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)</m:t>
                    </m:r>
                    <m:r>
                      <a:rPr lang="en-GB" sz="2400" b="1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2004" y="6290088"/>
                <a:ext cx="1750287" cy="461665"/>
              </a:xfrm>
              <a:prstGeom prst="rect">
                <a:avLst/>
              </a:prstGeom>
              <a:blipFill rotWithShape="0">
                <a:blip r:embed="rId17"/>
                <a:stretch>
                  <a:fillRect l="-3136" t="-101316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273915" y="6279071"/>
                <a:ext cx="8162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(−</m:t>
                    </m:r>
                    <m:r>
                      <m:rPr>
                        <m:nor/>
                      </m:rPr>
                      <a:rPr lang="en-GB" sz="2400" b="1" dirty="0">
                        <a:solidFill>
                          <a:srgbClr val="FF0000"/>
                        </a:solidFill>
                      </a:rPr>
                      <m:t>a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3915" y="6279071"/>
                <a:ext cx="816249" cy="461665"/>
              </a:xfrm>
              <a:prstGeom prst="rect">
                <a:avLst/>
              </a:prstGeom>
              <a:blipFill rotWithShape="0">
                <a:blip r:embed="rId18"/>
                <a:stretch>
                  <a:fillRect l="-5970" t="-9211" r="-11194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8A8B61F7-E126-2840-BA14-F65E9EFFFB29}"/>
              </a:ext>
            </a:extLst>
          </p:cNvPr>
          <p:cNvSpPr txBox="1"/>
          <p:nvPr/>
        </p:nvSpPr>
        <p:spPr>
          <a:xfrm>
            <a:off x="2622430" y="1387596"/>
            <a:ext cx="1935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21346425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/>
      <p:bldP spid="20" grpId="0"/>
      <p:bldP spid="21" grpId="0"/>
      <p:bldP spid="22" grpId="0"/>
      <p:bldP spid="24" grpId="0"/>
      <p:bldP spid="26" grpId="0"/>
      <p:bldP spid="28" grpId="0"/>
      <p:bldP spid="29" grpId="0"/>
      <p:bldP spid="30" grpId="0"/>
      <p:bldP spid="15360" grpId="0"/>
      <p:bldP spid="9" grpId="0"/>
      <p:bldP spid="11" grpId="0"/>
      <p:bldP spid="13" grpId="0"/>
      <p:bldP spid="17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J3.2</a:t>
            </a:r>
            <a:r>
              <a:rPr lang="en-US" altLang="en-US" sz="2800" b="1" dirty="0"/>
              <a:t>: Fitness Check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080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J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J3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J3.2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13918" y="1496106"/>
                <a:ext cx="9210278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457200" indent="-457200">
                  <a:buAutoNum type="arabicPeriod"/>
                </a:pPr>
                <a:r>
                  <a:rPr lang="en-GB" sz="2400" dirty="0"/>
                  <a:t>The diagram shows the parallelogram OABC, in which OA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b="1" dirty="0"/>
                  <a:t>a</a:t>
                </a:r>
                <a:r>
                  <a:rPr lang="en-GB" sz="2400" dirty="0"/>
                  <a:t> </a:t>
                </a:r>
              </a:p>
              <a:p>
                <a:r>
                  <a:rPr lang="en-GB" sz="2400" dirty="0"/>
                  <a:t>	and OC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b="1" dirty="0"/>
                  <a:t>c</a:t>
                </a:r>
                <a:r>
                  <a:rPr lang="en-GB" sz="2400" dirty="0"/>
                  <a:t>. </a:t>
                </a:r>
                <a:endParaRPr lang="en-US" sz="2400" b="1" i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3918" y="1496106"/>
                <a:ext cx="9210278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927" t="-510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743598" y="3603565"/>
                <a:ext cx="16040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1" dirty="0">
                          <a:solidFill>
                            <a:srgbClr val="FF0000"/>
                          </a:solidFill>
                        </a:rPr>
                        <m:t>c</m:t>
                      </m:r>
                      <m:r>
                        <a:rPr lang="en-GB" sz="2400" b="1" i="1" dirty="0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b="1" dirty="0">
                          <a:solidFill>
                            <a:srgbClr val="FF0000"/>
                          </a:solidFill>
                        </a:rPr>
                        <m:t>a</m:t>
                      </m:r>
                    </m:oMath>
                  </m:oMathPara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3598" y="3603565"/>
                <a:ext cx="1604064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661340" y="3031911"/>
                <a:ext cx="12934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olidFill>
                            <a:srgbClr val="FF0000"/>
                          </a:solidFill>
                        </a:rPr>
                        <m:t>c</m:t>
                      </m:r>
                      <m:r>
                        <a:rPr lang="en-GB" sz="2400" b="1" i="1" dirty="0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olidFill>
                            <a:srgbClr val="FF0000"/>
                          </a:solidFill>
                        </a:rPr>
                        <m:t>a</m:t>
                      </m:r>
                    </m:oMath>
                  </m:oMathPara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1340" y="3031911"/>
                <a:ext cx="1293431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072672" y="2233442"/>
            <a:ext cx="55883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Write the following vectors </a:t>
            </a:r>
          </a:p>
          <a:p>
            <a:r>
              <a:rPr lang="en-GB" sz="2400" dirty="0"/>
              <a:t>in terms of </a:t>
            </a:r>
            <a:r>
              <a:rPr lang="en-GB" sz="2400" b="1" dirty="0"/>
              <a:t>a </a:t>
            </a:r>
            <a:r>
              <a:rPr lang="en-GB" sz="2400" dirty="0"/>
              <a:t>and</a:t>
            </a:r>
            <a:r>
              <a:rPr lang="en-GB" sz="2400" b="1" dirty="0"/>
              <a:t> c</a:t>
            </a:r>
            <a:r>
              <a:rPr lang="en-GB" sz="2400" dirty="0"/>
              <a:t>.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708357" y="4127460"/>
                <a:ext cx="98507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GB" sz="2400" b="1" i="1" dirty="0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olidFill>
                            <a:srgbClr val="FF0000"/>
                          </a:solidFill>
                        </a:rPr>
                        <m:t>a</m:t>
                      </m:r>
                    </m:oMath>
                  </m:oMathPara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8357" y="4127460"/>
                <a:ext cx="985078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6378234" y="5235788"/>
            <a:ext cx="898344" cy="1455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400" dirty="0"/>
              <a:t>OY</a:t>
            </a:r>
          </a:p>
          <a:p>
            <a:pPr>
              <a:lnSpc>
                <a:spcPct val="200000"/>
              </a:lnSpc>
            </a:pPr>
            <a:r>
              <a:rPr lang="en-GB" sz="2400" dirty="0"/>
              <a:t>XY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701956" y="4104496"/>
                <a:ext cx="152266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GB" sz="2400" b="1" i="1" dirty="0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1" dirty="0">
                          <a:solidFill>
                            <a:srgbClr val="FF0000"/>
                          </a:solidFill>
                        </a:rPr>
                        <m:t>c</m:t>
                      </m:r>
                      <m:r>
                        <a:rPr lang="en-GB" sz="2400" b="1" i="1" dirty="0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b="1" dirty="0">
                          <a:solidFill>
                            <a:srgbClr val="FF0000"/>
                          </a:solidFill>
                        </a:rPr>
                        <m:t>a</m:t>
                      </m:r>
                    </m:oMath>
                  </m:oMathPara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1956" y="4104496"/>
                <a:ext cx="1522660" cy="461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084813" y="2921208"/>
            <a:ext cx="8274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AB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CB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BC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13918" y="4617885"/>
            <a:ext cx="98062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GB" sz="2400" dirty="0" smtClean="0"/>
              <a:t>In the diagram, if </a:t>
            </a:r>
            <a:r>
              <a:rPr lang="en-GB" sz="2400" dirty="0"/>
              <a:t>X is the midpoint of AB and Y is the midpoint </a:t>
            </a:r>
            <a:r>
              <a:rPr lang="en-GB" sz="2400" dirty="0" smtClean="0"/>
              <a:t>of </a:t>
            </a:r>
            <a:r>
              <a:rPr lang="en-GB" sz="2400" dirty="0"/>
              <a:t>BC, find the </a:t>
            </a:r>
            <a:r>
              <a:rPr lang="en-GB" sz="2400" dirty="0" smtClean="0"/>
              <a:t>following </a:t>
            </a:r>
            <a:r>
              <a:rPr lang="en-GB" sz="2400" dirty="0"/>
              <a:t>in terms of </a:t>
            </a:r>
            <a:r>
              <a:rPr lang="en-GB" sz="2400" b="1" dirty="0"/>
              <a:t>a </a:t>
            </a:r>
            <a:r>
              <a:rPr lang="en-GB" sz="2400" dirty="0"/>
              <a:t>and </a:t>
            </a:r>
            <a:r>
              <a:rPr lang="en-GB" sz="2400" b="1" dirty="0"/>
              <a:t>c</a:t>
            </a:r>
            <a:r>
              <a:rPr lang="en-GB" sz="2400" dirty="0"/>
              <a:t>.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46310" y="5869593"/>
                <a:ext cx="1755443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olidFill>
                            <a:srgbClr val="FF0000"/>
                          </a:solidFill>
                        </a:rPr>
                        <m:t>a</m:t>
                      </m:r>
                      <m:r>
                        <a:rPr lang="en-GB" sz="2400" b="1" i="1" dirty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2</m:t>
                          </m:r>
                        </m:den>
                      </m:f>
                      <m:r>
                        <a:rPr lang="en-GB" sz="2400" b="1" i="0" dirty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𝐜</m:t>
                      </m:r>
                    </m:oMath>
                  </m:oMathPara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6310" y="5869593"/>
                <a:ext cx="1755443" cy="78380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093921" y="2935143"/>
            <a:ext cx="10740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dirty="0"/>
              <a:t>AC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OB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CA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677780" y="3590238"/>
                <a:ext cx="8231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US" sz="2400">
                          <a:solidFill>
                            <a:srgbClr val="FF0000"/>
                          </a:solidFill>
                          <a:latin typeface="Cambria Math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olidFill>
                            <a:srgbClr val="FF0000"/>
                          </a:solidFill>
                        </a:rPr>
                        <m:t>a</m:t>
                      </m:r>
                    </m:oMath>
                  </m:oMathPara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780" y="3590238"/>
                <a:ext cx="823174" cy="461665"/>
              </a:xfrm>
              <a:prstGeom prst="rect">
                <a:avLst/>
              </a:prstGeom>
              <a:blipFill rotWithShape="0">
                <a:blip r:embed="rId9"/>
                <a:stretch>
                  <a:fillRect t="-101316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677780" y="5310585"/>
                <a:ext cx="1584793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0" smtClean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0" smtClean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2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1" dirty="0">
                          <a:solidFill>
                            <a:srgbClr val="FF0000"/>
                          </a:solidFill>
                        </a:rPr>
                        <m:t>c</m:t>
                      </m:r>
                    </m:oMath>
                  </m:oMathPara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780" y="5310585"/>
                <a:ext cx="1584793" cy="783804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3120453" y="5414110"/>
            <a:ext cx="7917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AX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OX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755739" y="3018399"/>
                <a:ext cx="6527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b="1" dirty="0">
                    <a:solidFill>
                      <a:srgbClr val="FF0000"/>
                    </a:solidFill>
                  </a:rPr>
                  <a:t>c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39" y="3018399"/>
                <a:ext cx="652743" cy="461665"/>
              </a:xfrm>
              <a:prstGeom prst="rect">
                <a:avLst/>
              </a:prstGeom>
              <a:blipFill rotWithShape="0">
                <a:blip r:embed="rId11"/>
                <a:stretch>
                  <a:fillRect t="-100000" r="-14019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275" y="1984043"/>
            <a:ext cx="4597400" cy="22479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023889" y="5261107"/>
                <a:ext cx="1581972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US" sz="2400">
                          <a:solidFill>
                            <a:srgbClr val="FF0000"/>
                          </a:solidFill>
                          <a:latin typeface="Cambria Math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1" dirty="0">
                          <a:solidFill>
                            <a:srgbClr val="FF0000"/>
                          </a:solidFill>
                        </a:rPr>
                        <m:t>c</m:t>
                      </m:r>
                      <m:r>
                        <a:rPr lang="en-GB" sz="2400" b="1" i="1" dirty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2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1" i="0" dirty="0" smtClean="0">
                          <a:solidFill>
                            <a:srgbClr val="FF0000"/>
                          </a:solidFill>
                        </a:rPr>
                        <m:t>a</m:t>
                      </m:r>
                    </m:oMath>
                  </m:oMathPara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3889" y="5261107"/>
                <a:ext cx="1581972" cy="783804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882459" y="6044911"/>
                <a:ext cx="2014292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2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1" dirty="0">
                          <a:solidFill>
                            <a:srgbClr val="FF0000"/>
                          </a:solidFill>
                        </a:rPr>
                        <m:t>c</m:t>
                      </m:r>
                      <m:r>
                        <a:rPr lang="en-GB" sz="2400" b="1" i="1" dirty="0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smtClean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2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1" dirty="0">
                          <a:solidFill>
                            <a:srgbClr val="FF0000"/>
                          </a:solidFill>
                        </a:rPr>
                        <m:t>a</m:t>
                      </m:r>
                    </m:oMath>
                  </m:oMathPara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2459" y="6044911"/>
                <a:ext cx="2014292" cy="783804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/>
          <p:cNvCxnSpPr/>
          <p:nvPr/>
        </p:nvCxnSpPr>
        <p:spPr bwMode="auto">
          <a:xfrm>
            <a:off x="3186270" y="3064439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>
            <a:off x="3186270" y="3623734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3186270" y="4127460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5222661" y="3076711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5172075" y="3615837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5222661" y="4198939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>
            <a:off x="3791744" y="1916832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10573309" y="1559365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>
            <a:off x="3245257" y="5517232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3245257" y="6094389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>
            <a:off x="6522419" y="5467687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>
            <a:off x="6522419" y="6237312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1183947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5" grpId="0"/>
      <p:bldP spid="6" grpId="0"/>
      <p:bldP spid="10" grpId="0"/>
      <p:bldP spid="12" grpId="0"/>
      <p:bldP spid="13" grpId="0"/>
      <p:bldP spid="9" grpId="0"/>
      <p:bldP spid="14" grpId="0"/>
      <p:bldP spid="15" grpId="0"/>
      <p:bldP spid="16" grpId="0"/>
      <p:bldP spid="17" grpId="0"/>
      <p:bldP spid="18" grpId="0"/>
      <p:bldP spid="20" grpId="0"/>
      <p:bldP spid="8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J3.2: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473010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last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28498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http://szalonta.hu/ske/text/J3/skej3s2.html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J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J3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J3.2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195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576" y="12885"/>
            <a:ext cx="9912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Vectors</a:t>
            </a:r>
            <a:endParaRPr lang="en-US" altLang="en-US" sz="2800" b="1" dirty="0"/>
          </a:p>
        </p:txBody>
      </p:sp>
      <p:sp>
        <p:nvSpPr>
          <p:cNvPr id="15363" name="TextBox 7">
            <a:extLst>
              <a:ext uri="{FF2B5EF4-FFF2-40B4-BE49-F238E27FC236}">
                <a16:creationId xmlns:a16="http://schemas.microsoft.com/office/drawing/2014/main" id="{152E2992-B97B-DB45-9546-9E4CDD560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J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</a:t>
            </a:r>
            <a:r>
              <a:rPr lang="en-US" altLang="en-US" b="1" dirty="0" smtClean="0">
                <a:solidFill>
                  <a:prstClr val="white"/>
                </a:solidFill>
              </a:rPr>
              <a:t>J3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600" y="823774"/>
            <a:ext cx="928903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altLang="en-US" sz="2400" b="1" dirty="0"/>
              <a:t>Vectors</a:t>
            </a:r>
            <a:r>
              <a:rPr lang="en-GB" altLang="en-US" sz="2400" dirty="0"/>
              <a:t> can be used to describe translations.</a:t>
            </a:r>
          </a:p>
          <a:p>
            <a:pPr algn="ctr"/>
            <a:endParaRPr lang="en-GB" altLang="en-US" sz="2400" dirty="0"/>
          </a:p>
          <a:p>
            <a:pPr algn="ctr"/>
            <a:r>
              <a:rPr lang="en-US" altLang="en-US" sz="2400" dirty="0"/>
              <a:t>You have two sections to work through and there are check up audits and fitness tests for each section. 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7848" y="3212976"/>
            <a:ext cx="592137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r>
              <a:rPr lang="en-US" altLang="en-US" sz="2400" dirty="0"/>
              <a:t>Vectors and Scalars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Vectors and Geometry</a:t>
            </a:r>
          </a:p>
          <a:p>
            <a:pPr>
              <a:buFontTx/>
              <a:buAutoNum type="arabicPeriod"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2500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Vectors and Scalars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825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J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J3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 smtClean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J3.1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9616" y="922337"/>
            <a:ext cx="9029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Translations can be described using 2-dimensional </a:t>
            </a:r>
            <a:r>
              <a:rPr lang="en-US" sz="2400" b="1" dirty="0"/>
              <a:t>vectors</a:t>
            </a:r>
            <a:r>
              <a:rPr lang="en-US" sz="24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861239" y="4654529"/>
                <a:ext cx="8563353" cy="10518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The diagram shows the translation of a triangle by a </a:t>
                </a:r>
                <a:r>
                  <a:rPr lang="en-US" sz="2400" dirty="0" smtClean="0"/>
                  <a:t>vector</a:t>
                </a:r>
                <a:endParaRPr lang="en-US" sz="2400" dirty="0"/>
              </a:p>
              <a:p>
                <a:pPr algn="ctr"/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s-IS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32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200" b="0" i="1" smtClean="0">
                                <a:latin typeface="Cambria Math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sz="3200" b="0" i="1" smtClean="0">
                                <a:latin typeface="Cambria Math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1239" y="4654529"/>
                <a:ext cx="8563353" cy="1051826"/>
              </a:xfrm>
              <a:prstGeom prst="rect">
                <a:avLst/>
              </a:prstGeom>
              <a:blipFill rotWithShape="1">
                <a:blip r:embed="rId3"/>
                <a:stretch>
                  <a:fillRect t="-40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924618" y="5841638"/>
            <a:ext cx="87449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The vector specifies the </a:t>
            </a:r>
            <a:r>
              <a:rPr lang="en-GB" sz="2400" b="1" i="1" dirty="0"/>
              <a:t>length</a:t>
            </a:r>
            <a:r>
              <a:rPr lang="en-GB" sz="2400" dirty="0"/>
              <a:t> (</a:t>
            </a:r>
            <a:r>
              <a:rPr lang="en-GB" sz="2400" i="1" dirty="0"/>
              <a:t>how far) </a:t>
            </a:r>
            <a:r>
              <a:rPr lang="en-GB" sz="2400" dirty="0"/>
              <a:t>and the </a:t>
            </a:r>
            <a:r>
              <a:rPr lang="en-GB" sz="2400" b="1" i="1" dirty="0"/>
              <a:t>direction</a:t>
            </a:r>
            <a:r>
              <a:rPr lang="en-GB" sz="2400" i="1" dirty="0"/>
              <a:t> </a:t>
            </a:r>
          </a:p>
          <a:p>
            <a:pPr algn="ctr"/>
            <a:r>
              <a:rPr lang="en-GB" sz="2400" dirty="0"/>
              <a:t>i</a:t>
            </a:r>
            <a:r>
              <a:rPr lang="en-GB" sz="2400" dirty="0" smtClean="0"/>
              <a:t>n which </a:t>
            </a:r>
            <a:r>
              <a:rPr lang="en-GB" sz="2400" dirty="0"/>
              <a:t>the triangle is to be moved. 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9312398" y="2475063"/>
            <a:ext cx="2048381" cy="646331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16922" y="5031137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>
                <a:solidFill>
                  <a:schemeClr val="accent2"/>
                </a:solidFill>
              </a:rPr>
              <a:t>4 units to the right</a:t>
            </a:r>
            <a:endParaRPr lang="en-US" sz="1800" dirty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08906" y="5469238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>
                <a:solidFill>
                  <a:schemeClr val="accent2"/>
                </a:solidFill>
              </a:rPr>
              <a:t>2 units up</a:t>
            </a:r>
            <a:endParaRPr lang="en-US" sz="1800" dirty="0">
              <a:solidFill>
                <a:schemeClr val="accent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312397" y="2475063"/>
            <a:ext cx="2048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</a:rPr>
              <a:t>The ‘image’ is the </a:t>
            </a:r>
          </a:p>
          <a:p>
            <a:r>
              <a:rPr lang="en-US" sz="1800" dirty="0">
                <a:solidFill>
                  <a:schemeClr val="accent2"/>
                </a:solidFill>
              </a:rPr>
              <a:t>translated object</a:t>
            </a:r>
          </a:p>
        </p:txBody>
      </p:sp>
      <p:cxnSp>
        <p:nvCxnSpPr>
          <p:cNvPr id="13" name="Curved Connector 12"/>
          <p:cNvCxnSpPr/>
          <p:nvPr/>
        </p:nvCxnSpPr>
        <p:spPr bwMode="auto">
          <a:xfrm>
            <a:off x="6435423" y="5215803"/>
            <a:ext cx="612068" cy="11614"/>
          </a:xfrm>
          <a:prstGeom prst="curvedConnector3">
            <a:avLst/>
          </a:prstGeom>
          <a:solidFill>
            <a:srgbClr val="00B8FF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" name="Curved Connector 22"/>
          <p:cNvCxnSpPr/>
          <p:nvPr/>
        </p:nvCxnSpPr>
        <p:spPr bwMode="auto">
          <a:xfrm rot="10800000">
            <a:off x="7180193" y="5575065"/>
            <a:ext cx="538964" cy="88051"/>
          </a:xfrm>
          <a:prstGeom prst="curvedConnector3">
            <a:avLst/>
          </a:prstGeom>
          <a:solidFill>
            <a:srgbClr val="00B8FF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407" y="1585830"/>
            <a:ext cx="4013572" cy="296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9234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3" grpId="0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Vectors and Scalars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141" y="6825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J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J3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J3.1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8624" y="922337"/>
            <a:ext cx="96453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As we have just seen, </a:t>
            </a:r>
            <a:r>
              <a:rPr lang="en-US" sz="2400" b="1" dirty="0"/>
              <a:t>vectors </a:t>
            </a:r>
            <a:r>
              <a:rPr lang="en-US" sz="2400" dirty="0"/>
              <a:t>have </a:t>
            </a:r>
            <a:r>
              <a:rPr lang="en-US" sz="2400" i="1" dirty="0"/>
              <a:t>magnitude</a:t>
            </a:r>
            <a:r>
              <a:rPr lang="en-US" sz="2400" dirty="0"/>
              <a:t> (size) and </a:t>
            </a:r>
            <a:r>
              <a:rPr lang="en-US" sz="2400" i="1" dirty="0"/>
              <a:t>direction</a:t>
            </a:r>
            <a:r>
              <a:rPr lang="en-US" sz="2400" dirty="0"/>
              <a:t>.</a:t>
            </a:r>
          </a:p>
          <a:p>
            <a:pPr algn="ctr"/>
            <a:r>
              <a:rPr lang="en-US" sz="2400" dirty="0"/>
              <a:t>Quantities which have </a:t>
            </a:r>
            <a:r>
              <a:rPr lang="en-US" sz="2400" i="1" dirty="0"/>
              <a:t>only</a:t>
            </a:r>
            <a:r>
              <a:rPr lang="en-US" sz="2400" dirty="0"/>
              <a:t> size are known as </a:t>
            </a:r>
            <a:r>
              <a:rPr lang="en-US" sz="2400" b="1" dirty="0"/>
              <a:t>scalars </a:t>
            </a:r>
          </a:p>
          <a:p>
            <a:pPr algn="ctr"/>
            <a:r>
              <a:rPr lang="en-US" sz="2400" dirty="0"/>
              <a:t>or </a:t>
            </a:r>
            <a:r>
              <a:rPr lang="en-US" sz="2400" i="1" dirty="0"/>
              <a:t>scalar quantities</a:t>
            </a:r>
            <a:r>
              <a:rPr lang="en-US" sz="2400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79652" y="2239790"/>
            <a:ext cx="9533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Examples of </a:t>
            </a:r>
            <a:r>
              <a:rPr lang="en-US" sz="2400" b="1" dirty="0"/>
              <a:t>vectors</a:t>
            </a:r>
            <a:r>
              <a:rPr lang="en-US" sz="2400" dirty="0"/>
              <a:t> are: displacement, force and velocity.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79652" y="3674890"/>
            <a:ext cx="65752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Notation:</a:t>
            </a:r>
          </a:p>
          <a:p>
            <a:r>
              <a:rPr lang="en-US" sz="2400" dirty="0"/>
              <a:t>	A </a:t>
            </a:r>
            <a:r>
              <a:rPr lang="en-US" sz="2400" i="1" dirty="0"/>
              <a:t>vector</a:t>
            </a:r>
            <a:r>
              <a:rPr lang="en-US" sz="2400" dirty="0"/>
              <a:t> is written in bold, like </a:t>
            </a:r>
            <a:r>
              <a:rPr lang="en-US" sz="2400" b="1" dirty="0"/>
              <a:t>a</a:t>
            </a:r>
            <a:r>
              <a:rPr lang="en-US" sz="2400" dirty="0"/>
              <a:t> and </a:t>
            </a:r>
            <a:r>
              <a:rPr lang="en-US" sz="2400" b="1" dirty="0"/>
              <a:t>b</a:t>
            </a:r>
            <a:r>
              <a:rPr lang="en-US" sz="2400" dirty="0"/>
              <a:t>, and </a:t>
            </a:r>
          </a:p>
          <a:p>
            <a:r>
              <a:rPr lang="en-US" sz="2400" dirty="0"/>
              <a:t>	a </a:t>
            </a:r>
            <a:r>
              <a:rPr lang="en-US" sz="2400" i="1" dirty="0"/>
              <a:t>scalar</a:t>
            </a:r>
            <a:r>
              <a:rPr lang="en-US" sz="2400" dirty="0"/>
              <a:t> quantity is written normally like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50655" y="2968028"/>
            <a:ext cx="9641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Examples of </a:t>
            </a:r>
            <a:r>
              <a:rPr lang="en-US" sz="2400" b="1" dirty="0"/>
              <a:t>scalars</a:t>
            </a:r>
            <a:r>
              <a:rPr lang="en-US" sz="2400" dirty="0"/>
              <a:t> are: mass, length</a:t>
            </a:r>
            <a:r>
              <a:rPr lang="en-US" sz="2400"/>
              <a:t>, distance, area </a:t>
            </a:r>
            <a:r>
              <a:rPr lang="en-US" sz="2400" dirty="0"/>
              <a:t>and speed.</a:t>
            </a:r>
          </a:p>
        </p:txBody>
      </p:sp>
      <p:cxnSp>
        <p:nvCxnSpPr>
          <p:cNvPr id="15" name="Straight Arrow Connector 14"/>
          <p:cNvCxnSpPr/>
          <p:nvPr/>
        </p:nvCxnSpPr>
        <p:spPr bwMode="auto">
          <a:xfrm flipV="1">
            <a:off x="9922179" y="5967002"/>
            <a:ext cx="1095168" cy="47716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7230384" y="5354722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TextBox 2"/>
          <p:cNvSpPr txBox="1"/>
          <p:nvPr/>
        </p:nvSpPr>
        <p:spPr>
          <a:xfrm>
            <a:off x="10996648" y="5817873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accent2"/>
                </a:solidFill>
              </a:rPr>
              <a:t>B</a:t>
            </a:r>
            <a:endParaRPr lang="en-US" sz="1400" dirty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655386" y="6291090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06025" y="4907964"/>
            <a:ext cx="90114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 </a:t>
            </a:r>
            <a:r>
              <a:rPr lang="en-US" sz="2400" i="1" dirty="0"/>
              <a:t>vector </a:t>
            </a:r>
            <a:r>
              <a:rPr lang="en-US" sz="2400" dirty="0"/>
              <a:t>can also be written </a:t>
            </a:r>
            <a:r>
              <a:rPr lang="en-US" sz="2400" dirty="0" smtClean="0"/>
              <a:t>using </a:t>
            </a:r>
            <a:r>
              <a:rPr lang="en-US" sz="2400" dirty="0"/>
              <a:t>the letters if its start and finish </a:t>
            </a:r>
          </a:p>
          <a:p>
            <a:r>
              <a:rPr lang="en-US" sz="2400" dirty="0"/>
              <a:t>with an arrow above, like this: AB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222920" y="5935202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442391" y="5940009"/>
                <a:ext cx="1637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AB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b="1" dirty="0"/>
                  <a:t>a</a:t>
                </a:r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2391" y="5940009"/>
                <a:ext cx="1637800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5970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/>
          <p:cNvCxnSpPr/>
          <p:nvPr/>
        </p:nvCxnSpPr>
        <p:spPr bwMode="auto">
          <a:xfrm>
            <a:off x="6600056" y="5971592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Rectangle 20"/>
          <p:cNvSpPr/>
          <p:nvPr/>
        </p:nvSpPr>
        <p:spPr bwMode="auto">
          <a:xfrm>
            <a:off x="6158198" y="5875541"/>
            <a:ext cx="1879915" cy="5906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0602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9" grpId="0"/>
      <p:bldP spid="14" grpId="0"/>
      <p:bldP spid="18" grpId="0"/>
      <p:bldP spid="20" grpId="0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Vectors and Scalars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J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J3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J3.1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76962" y="330142"/>
            <a:ext cx="9645335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dirty="0"/>
          </a:p>
          <a:p>
            <a:pPr algn="ctr">
              <a:spcAft>
                <a:spcPts val="1200"/>
              </a:spcAft>
            </a:pPr>
            <a:r>
              <a:rPr lang="en-US" sz="2400" dirty="0"/>
              <a:t>Clear distinctions can be made between</a:t>
            </a:r>
            <a:r>
              <a:rPr lang="en-US" sz="2400" dirty="0" smtClean="0"/>
              <a:t>:</a:t>
            </a:r>
            <a:endParaRPr lang="en-US" sz="2400" dirty="0"/>
          </a:p>
          <a:p>
            <a:pPr algn="ctr">
              <a:spcAft>
                <a:spcPts val="1200"/>
              </a:spcAft>
            </a:pPr>
            <a:r>
              <a:rPr lang="en-US" sz="2400" b="1" dirty="0"/>
              <a:t>Distance and </a:t>
            </a:r>
            <a:r>
              <a:rPr lang="en-US" sz="2400" b="1" dirty="0" smtClean="0"/>
              <a:t>Displacement</a:t>
            </a:r>
            <a:endParaRPr lang="en-US" sz="2400" b="1" dirty="0"/>
          </a:p>
          <a:p>
            <a:pPr algn="ctr">
              <a:spcAft>
                <a:spcPts val="600"/>
              </a:spcAft>
            </a:pPr>
            <a:r>
              <a:rPr lang="en-US" sz="2400" i="1" dirty="0"/>
              <a:t>Distance</a:t>
            </a:r>
            <a:r>
              <a:rPr lang="en-US" sz="2400" dirty="0"/>
              <a:t> is a scalar (like ‘5 miles’).</a:t>
            </a:r>
          </a:p>
          <a:p>
            <a:pPr algn="ctr">
              <a:spcAft>
                <a:spcPts val="600"/>
              </a:spcAft>
            </a:pPr>
            <a:r>
              <a:rPr lang="en-US" sz="2400" i="1" dirty="0"/>
              <a:t>Displacement </a:t>
            </a:r>
            <a:r>
              <a:rPr lang="en-US" sz="2400" dirty="0"/>
              <a:t>is a vector (‘5 miles north-east).</a:t>
            </a:r>
          </a:p>
          <a:p>
            <a:pPr algn="ctr"/>
            <a:r>
              <a:rPr lang="en-US" sz="2400" dirty="0"/>
              <a:t>You can walk a long </a:t>
            </a:r>
            <a:r>
              <a:rPr lang="en-US" sz="2400" dirty="0" smtClean="0"/>
              <a:t>way and </a:t>
            </a:r>
            <a:r>
              <a:rPr lang="en-US" sz="2400" dirty="0"/>
              <a:t>the </a:t>
            </a:r>
            <a:r>
              <a:rPr lang="en-US" sz="2400" i="1" dirty="0"/>
              <a:t>distance </a:t>
            </a:r>
            <a:r>
              <a:rPr lang="en-US" sz="2400" dirty="0"/>
              <a:t>travelled may be great, but </a:t>
            </a:r>
          </a:p>
          <a:p>
            <a:pPr algn="ctr"/>
            <a:r>
              <a:rPr lang="en-US" sz="2400" dirty="0"/>
              <a:t>if you return to the start your </a:t>
            </a:r>
            <a:r>
              <a:rPr lang="en-US" sz="2400" i="1" dirty="0"/>
              <a:t>displacement</a:t>
            </a:r>
            <a:r>
              <a:rPr lang="en-US" sz="2400" dirty="0"/>
              <a:t> will be zero!</a:t>
            </a:r>
          </a:p>
          <a:p>
            <a:pPr algn="ctr"/>
            <a:endParaRPr lang="en-US" sz="2400" dirty="0"/>
          </a:p>
          <a:p>
            <a:pPr algn="ctr">
              <a:spcAft>
                <a:spcPts val="1200"/>
              </a:spcAft>
            </a:pPr>
            <a:r>
              <a:rPr lang="en-US" sz="2400" b="1" dirty="0"/>
              <a:t>Speed and </a:t>
            </a:r>
            <a:r>
              <a:rPr lang="en-US" sz="2400" b="1" dirty="0" smtClean="0"/>
              <a:t>Velocity</a:t>
            </a:r>
            <a:endParaRPr lang="en-US" sz="2400" b="1" dirty="0"/>
          </a:p>
          <a:p>
            <a:pPr algn="ctr"/>
            <a:r>
              <a:rPr lang="en-US" sz="2400" i="1" dirty="0"/>
              <a:t>Speed</a:t>
            </a:r>
            <a:r>
              <a:rPr lang="en-US" sz="2400" dirty="0"/>
              <a:t> is how fast something moves: it is a scalar </a:t>
            </a:r>
          </a:p>
          <a:p>
            <a:pPr algn="ctr">
              <a:spcAft>
                <a:spcPts val="600"/>
              </a:spcAft>
            </a:pPr>
            <a:r>
              <a:rPr lang="en-US" sz="2400" dirty="0"/>
              <a:t>(like ‘5 miles per hour’).</a:t>
            </a:r>
          </a:p>
          <a:p>
            <a:pPr algn="ctr"/>
            <a:r>
              <a:rPr lang="en-US" sz="2400" i="1" dirty="0"/>
              <a:t>Velocity</a:t>
            </a:r>
            <a:r>
              <a:rPr lang="en-US" sz="2400" dirty="0"/>
              <a:t> is speed with direction: it is a vector </a:t>
            </a:r>
          </a:p>
          <a:p>
            <a:pPr algn="ctr"/>
            <a:r>
              <a:rPr lang="en-US" sz="2400" dirty="0"/>
              <a:t>(‘5 miles per hour </a:t>
            </a:r>
            <a:r>
              <a:rPr lang="en-US" sz="2400" dirty="0" smtClean="0"/>
              <a:t>south-west’).</a:t>
            </a:r>
            <a:endParaRPr lang="en-US" sz="2400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467756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Vectors and Scalars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825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J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J3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J3.1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8624" y="922337"/>
            <a:ext cx="964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Using </a:t>
            </a:r>
            <a:r>
              <a:rPr lang="en-US" sz="2400" b="1" dirty="0"/>
              <a:t>vectors</a:t>
            </a:r>
            <a:r>
              <a:rPr lang="en-US" sz="2400" dirty="0"/>
              <a:t>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91744" y="1533881"/>
            <a:ext cx="9533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 can add two vectors by joining them together:</a:t>
            </a:r>
          </a:p>
        </p:txBody>
      </p:sp>
      <p:cxnSp>
        <p:nvCxnSpPr>
          <p:cNvPr id="15" name="Straight Arrow Connector 14"/>
          <p:cNvCxnSpPr/>
          <p:nvPr/>
        </p:nvCxnSpPr>
        <p:spPr bwMode="auto">
          <a:xfrm flipV="1">
            <a:off x="3955689" y="2508682"/>
            <a:ext cx="1241707" cy="430244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TextBox 2"/>
          <p:cNvSpPr txBox="1"/>
          <p:nvPr/>
        </p:nvSpPr>
        <p:spPr>
          <a:xfrm>
            <a:off x="5197396" y="240376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26883" y="2600668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b</a:t>
            </a:r>
          </a:p>
        </p:txBody>
      </p:sp>
      <p:cxnSp>
        <p:nvCxnSpPr>
          <p:cNvPr id="18" name="Straight Connector 17"/>
          <p:cNvCxnSpPr>
            <a:cxnSpLocks/>
          </p:cNvCxnSpPr>
          <p:nvPr/>
        </p:nvCxnSpPr>
        <p:spPr bwMode="auto">
          <a:xfrm flipV="1">
            <a:off x="5132521" y="2259834"/>
            <a:ext cx="885996" cy="265734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Arrow Connector 23"/>
          <p:cNvCxnSpPr>
            <a:cxnSpLocks/>
          </p:cNvCxnSpPr>
          <p:nvPr/>
        </p:nvCxnSpPr>
        <p:spPr bwMode="auto">
          <a:xfrm>
            <a:off x="5968597" y="2246945"/>
            <a:ext cx="1126189" cy="722429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7050180" y="2938926"/>
            <a:ext cx="1484113" cy="1083959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360" name="Straight Connector 15359"/>
          <p:cNvCxnSpPr>
            <a:cxnSpLocks/>
          </p:cNvCxnSpPr>
          <p:nvPr/>
        </p:nvCxnSpPr>
        <p:spPr bwMode="auto">
          <a:xfrm>
            <a:off x="3955689" y="2938926"/>
            <a:ext cx="4566223" cy="1119324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364" name="Straight Arrow Connector 15363"/>
          <p:cNvCxnSpPr/>
          <p:nvPr/>
        </p:nvCxnSpPr>
        <p:spPr bwMode="auto">
          <a:xfrm>
            <a:off x="5772986" y="3380060"/>
            <a:ext cx="465814" cy="110234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366" name="TextBox 15365"/>
              <p:cNvSpPr txBox="1"/>
              <p:nvPr/>
            </p:nvSpPr>
            <p:spPr>
              <a:xfrm>
                <a:off x="5624556" y="3627692"/>
                <a:ext cx="94288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tx1"/>
                    </a:solidFill>
                  </a:rPr>
                  <a:t>a </a:t>
                </a:r>
                <a14:m>
                  <m:oMath xmlns:m="http://schemas.openxmlformats.org/officeDocument/2006/math">
                    <m:r>
                      <a:rPr lang="en-GB" sz="2400" b="1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b="1" dirty="0">
                    <a:solidFill>
                      <a:schemeClr val="tx1"/>
                    </a:solidFill>
                  </a:rPr>
                  <a:t> b</a:t>
                </a:r>
              </a:p>
            </p:txBody>
          </p:sp>
        </mc:Choice>
        <mc:Fallback xmlns="">
          <p:sp>
            <p:nvSpPr>
              <p:cNvPr id="15366" name="TextBox 153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4556" y="3627692"/>
                <a:ext cx="942887" cy="461665"/>
              </a:xfrm>
              <a:prstGeom prst="rect">
                <a:avLst/>
              </a:prstGeom>
              <a:blipFill>
                <a:blip r:embed="rId3"/>
                <a:stretch>
                  <a:fillRect l="-9333" t="-10811" r="-9333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378" name="Picture 1537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524" y="3616860"/>
            <a:ext cx="2390640" cy="314767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92F5EDF-82A2-B249-92B7-7006436E4A96}"/>
              </a:ext>
            </a:extLst>
          </p:cNvPr>
          <p:cNvSpPr txBox="1"/>
          <p:nvPr/>
        </p:nvSpPr>
        <p:spPr>
          <a:xfrm>
            <a:off x="2531604" y="4253201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Adding </a:t>
            </a:r>
            <a:r>
              <a:rPr lang="en-US" sz="2400" b="1" dirty="0"/>
              <a:t>vectors</a:t>
            </a:r>
            <a:r>
              <a:rPr lang="en-US" sz="2400" dirty="0"/>
              <a:t> is easy: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6BFA461-D7AE-3746-B9C6-90DC98EF1A54}"/>
              </a:ext>
            </a:extLst>
          </p:cNvPr>
          <p:cNvSpPr txBox="1"/>
          <p:nvPr/>
        </p:nvSpPr>
        <p:spPr>
          <a:xfrm>
            <a:off x="2486532" y="5212192"/>
            <a:ext cx="26513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</a:rPr>
              <a:t>You simply add together</a:t>
            </a:r>
          </a:p>
          <a:p>
            <a:r>
              <a:rPr lang="en-US" sz="1800" dirty="0">
                <a:solidFill>
                  <a:schemeClr val="accent2"/>
                </a:solidFill>
              </a:rPr>
              <a:t>the top numbers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6C231C-64B4-F647-80F1-08661620A091}"/>
              </a:ext>
            </a:extLst>
          </p:cNvPr>
          <p:cNvSpPr txBox="1"/>
          <p:nvPr/>
        </p:nvSpPr>
        <p:spPr>
          <a:xfrm>
            <a:off x="6718307" y="5735412"/>
            <a:ext cx="2236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</a:rPr>
              <a:t>And add together</a:t>
            </a:r>
          </a:p>
          <a:p>
            <a:r>
              <a:rPr lang="en-US" sz="1800" dirty="0">
                <a:solidFill>
                  <a:schemeClr val="accent2"/>
                </a:solidFill>
              </a:rPr>
              <a:t>the bottom numbers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5B31C6E-F34C-DF4C-AD2B-38C541A62471}"/>
                  </a:ext>
                </a:extLst>
              </p:cNvPr>
              <p:cNvSpPr txBox="1"/>
              <p:nvPr/>
            </p:nvSpPr>
            <p:spPr>
              <a:xfrm>
                <a:off x="4953730" y="5063215"/>
                <a:ext cx="3202030" cy="6104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GB" sz="2800">
                        <a:latin typeface="Cambria Math" charset="0"/>
                      </a:rPr>
                      <m:t>	</m:t>
                    </m:r>
                    <m:d>
                      <m:dPr>
                        <m:ctrlPr>
                          <a:rPr lang="is-I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i="1">
                                <a:latin typeface="Cambria Math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sz="2800" i="1">
                                <a:latin typeface="Cambria Math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b="1" i="1" dirty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800" dirty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s-I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b="0" i="1" smtClean="0">
                                <a:latin typeface="Cambria Math" charset="0"/>
                              </a:rPr>
                              <m:t>   3</m:t>
                            </m:r>
                          </m:num>
                          <m:den>
                            <m:r>
                              <a:rPr lang="en-GB" sz="2800" b="0" i="1" smtClean="0">
                                <a:latin typeface="Cambria Math" charset="0"/>
                              </a:rPr>
                              <m:t>−4</m:t>
                            </m:r>
                          </m:den>
                        </m:f>
                      </m:e>
                    </m:d>
                    <m:r>
                      <a:rPr lang="en-GB" sz="2800" b="1" i="1" dirty="0" smtClean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is-I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b="0" i="1" smtClean="0">
                                <a:latin typeface="Cambria Math" charset="0"/>
                              </a:rPr>
                              <m:t>  7</m:t>
                            </m:r>
                          </m:num>
                          <m:den>
                            <m:r>
                              <a:rPr lang="en-GB" sz="2800" b="0" i="1" smtClean="0">
                                <a:latin typeface="Cambria Math" charset="0"/>
                              </a:rPr>
                              <m:t>−</m:t>
                            </m:r>
                            <m:r>
                              <a:rPr lang="en-GB" sz="2800" i="1">
                                <a:latin typeface="Cambria Math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>
                    <a:solidFill>
                      <a:schemeClr val="accent2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5B31C6E-F34C-DF4C-AD2B-38C541A624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730" y="5063215"/>
                <a:ext cx="3202030" cy="610424"/>
              </a:xfrm>
              <a:prstGeom prst="rect">
                <a:avLst/>
              </a:prstGeom>
              <a:blipFill>
                <a:blip r:embed="rId5"/>
                <a:stretch>
                  <a:fillRect b="-10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493E5043-3303-254B-8BD8-4D195DC98988}"/>
              </a:ext>
            </a:extLst>
          </p:cNvPr>
          <p:cNvCxnSpPr>
            <a:endCxn id="29" idx="0"/>
          </p:cNvCxnSpPr>
          <p:nvPr/>
        </p:nvCxnSpPr>
        <p:spPr bwMode="auto">
          <a:xfrm flipV="1">
            <a:off x="3754523" y="5063215"/>
            <a:ext cx="2800222" cy="58768"/>
          </a:xfrm>
          <a:prstGeom prst="curvedConnector4">
            <a:avLst>
              <a:gd name="adj1" fmla="val 21413"/>
              <a:gd name="adj2" fmla="val 488987"/>
            </a:avLst>
          </a:prstGeom>
          <a:solidFill>
            <a:srgbClr val="00B8FF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Curved Connector 30">
            <a:extLst>
              <a:ext uri="{FF2B5EF4-FFF2-40B4-BE49-F238E27FC236}">
                <a16:creationId xmlns:a16="http://schemas.microsoft.com/office/drawing/2014/main" id="{F1B95B4E-4C0E-494C-BA45-71EB1D3256D3}"/>
              </a:ext>
            </a:extLst>
          </p:cNvPr>
          <p:cNvCxnSpPr/>
          <p:nvPr/>
        </p:nvCxnSpPr>
        <p:spPr bwMode="auto">
          <a:xfrm>
            <a:off x="3754523" y="5129277"/>
            <a:ext cx="1584176" cy="122992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Curved Connector 31">
            <a:extLst>
              <a:ext uri="{FF2B5EF4-FFF2-40B4-BE49-F238E27FC236}">
                <a16:creationId xmlns:a16="http://schemas.microsoft.com/office/drawing/2014/main" id="{1C9893FA-1A69-194C-B8F7-09BA6BF6C0BC}"/>
              </a:ext>
            </a:extLst>
          </p:cNvPr>
          <p:cNvCxnSpPr>
            <a:stCxn id="28" idx="1"/>
          </p:cNvCxnSpPr>
          <p:nvPr/>
        </p:nvCxnSpPr>
        <p:spPr bwMode="auto">
          <a:xfrm rot="10800000">
            <a:off x="5481573" y="5673640"/>
            <a:ext cx="1236734" cy="384938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Curved Connector 32">
            <a:extLst>
              <a:ext uri="{FF2B5EF4-FFF2-40B4-BE49-F238E27FC236}">
                <a16:creationId xmlns:a16="http://schemas.microsoft.com/office/drawing/2014/main" id="{62AC645A-6F9F-2C4E-9C7D-0E6EE8220FFA}"/>
              </a:ext>
            </a:extLst>
          </p:cNvPr>
          <p:cNvCxnSpPr>
            <a:stCxn id="28" idx="1"/>
          </p:cNvCxnSpPr>
          <p:nvPr/>
        </p:nvCxnSpPr>
        <p:spPr bwMode="auto">
          <a:xfrm rot="10800000">
            <a:off x="6514337" y="5673642"/>
            <a:ext cx="203970" cy="384937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6118949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5366" grpId="0"/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05273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Vectors and Scalars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J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J3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J3.1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07768" y="1184222"/>
            <a:ext cx="5706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 similar method is used for subtraction: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0151" y="4019849"/>
            <a:ext cx="15552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 general</a:t>
            </a:r>
          </a:p>
          <a:p>
            <a:endParaRPr lang="en-US" sz="2400" dirty="0"/>
          </a:p>
          <a:p>
            <a:r>
              <a:rPr lang="en-US" sz="2400" dirty="0"/>
              <a:t>and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42025" y="2080427"/>
                <a:ext cx="3637908" cy="618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is-IS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b="0" i="1" smtClean="0">
                                <a:latin typeface="Cambria Math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sz="2800" b="0" i="1" smtClean="0">
                                <a:latin typeface="Cambria Math" charset="0"/>
                              </a:rPr>
                              <m:t>7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b="1" i="1" dirty="0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800" dirty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s-I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i="1">
                                <a:latin typeface="Cambria Math" charset="0"/>
                              </a:rPr>
                              <m:t>   </m:t>
                            </m:r>
                            <m:r>
                              <a:rPr lang="en-GB" sz="2800" b="0" i="1" smtClean="0">
                                <a:latin typeface="Cambria Math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sz="2800" i="1">
                                <a:latin typeface="Cambria Math" charset="0"/>
                              </a:rPr>
                              <m:t>−</m:t>
                            </m:r>
                            <m:r>
                              <a:rPr lang="en-GB" sz="2800" b="0" i="1" smtClean="0">
                                <a:latin typeface="Cambria Math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GB" sz="2800" b="1" i="1" dirty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is-I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i="1">
                                <a:latin typeface="Cambria Math" charset="0"/>
                              </a:rPr>
                              <m:t> </m:t>
                            </m:r>
                            <m:r>
                              <a:rPr lang="en-GB" sz="2800" b="0" i="1" smtClean="0">
                                <a:latin typeface="Cambria Math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2800" b="0" i="1" smtClean="0">
                                <a:latin typeface="Cambria Math" charset="0"/>
                              </a:rPr>
                              <m:t>10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>
                    <a:solidFill>
                      <a:schemeClr val="accent2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2025" y="2080427"/>
                <a:ext cx="3637908" cy="618759"/>
              </a:xfrm>
              <a:prstGeom prst="rect">
                <a:avLst/>
              </a:prstGeom>
              <a:blipFill>
                <a:blip r:embed="rId3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 bwMode="auto">
          <a:xfrm>
            <a:off x="4794131" y="3685286"/>
            <a:ext cx="4110182" cy="198849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3" name="TextBox 15362"/>
              <p:cNvSpPr txBox="1"/>
              <p:nvPr/>
            </p:nvSpPr>
            <p:spPr>
              <a:xfrm>
                <a:off x="4794130" y="4857771"/>
                <a:ext cx="3935675" cy="724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smtClean="0">
                          <a:latin typeface="Cambria Math" charset="0"/>
                        </a:rPr>
                        <m:t>	</m:t>
                      </m:r>
                      <m:d>
                        <m:dPr>
                          <m:ctrlPr>
                            <a:rPr lang="is-I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is-I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 charset="0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en-GB" sz="2400" i="1">
                                  <a:latin typeface="Cambria Math" charset="0"/>
                                </a:rPr>
                                <m:t>𝑏</m:t>
                              </m:r>
                            </m:den>
                          </m:f>
                        </m:e>
                      </m:d>
                      <m:r>
                        <m:rPr>
                          <m:nor/>
                        </m:rPr>
                        <a:rPr lang="en-US" sz="2400" dirty="0">
                          <a:solidFill>
                            <a:schemeClr val="accent2"/>
                          </a:solidFill>
                        </a:rPr>
                        <m:t> </m:t>
                      </m:r>
                      <m:r>
                        <a:rPr lang="en-GB" sz="2400" b="1" i="1" dirty="0" smtClean="0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chemeClr val="accent2"/>
                          </a:solidFill>
                        </a:rPr>
                        <m:t> </m:t>
                      </m:r>
                      <m:d>
                        <m:dPr>
                          <m:ctrlPr>
                            <a:rPr lang="is-I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is-I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 charset="0"/>
                                </a:rPr>
                                <m:t>  </m:t>
                              </m:r>
                              <m:r>
                                <a:rPr lang="en-GB" sz="2400" i="1">
                                  <a:latin typeface="Cambria Math" charset="0"/>
                                </a:rPr>
                                <m:t>𝑐</m:t>
                              </m:r>
                            </m:num>
                            <m:den>
                              <m:r>
                                <a:rPr lang="en-GB" sz="2400" i="1">
                                  <a:latin typeface="Cambria Math" charset="0"/>
                                </a:rPr>
                                <m:t>𝑑</m:t>
                              </m:r>
                            </m:den>
                          </m:f>
                        </m:e>
                      </m:d>
                      <m:r>
                        <a:rPr lang="en-GB" sz="2400" b="1" i="1" dirty="0">
                          <a:latin typeface="Cambria Math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is-I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is-I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 charset="0"/>
                                </a:rPr>
                                <m:t> </m:t>
                              </m:r>
                              <m:r>
                                <a:rPr lang="en-GB" sz="2400" i="1">
                                  <a:latin typeface="Cambria Math" charset="0"/>
                                </a:rPr>
                                <m:t>𝑎</m:t>
                              </m:r>
                              <m:r>
                                <a:rPr lang="en-GB" sz="2400" b="0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GB" sz="2400" i="1">
                                  <a:latin typeface="Cambria Math" charset="0"/>
                                </a:rPr>
                                <m:t>𝑐</m:t>
                              </m:r>
                            </m:num>
                            <m:den>
                              <m:r>
                                <a:rPr lang="en-GB" sz="2400" i="1">
                                  <a:latin typeface="Cambria Math" charset="0"/>
                                </a:rPr>
                                <m:t>𝑏</m:t>
                              </m:r>
                              <m:r>
                                <a:rPr lang="en-GB" sz="2400" b="0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GB" sz="2400" i="1">
                                  <a:latin typeface="Cambria Math" charset="0"/>
                                </a:rPr>
                                <m:t>𝑑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363" name="TextBox 153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4130" y="4857771"/>
                <a:ext cx="3935675" cy="724814"/>
              </a:xfrm>
              <a:prstGeom prst="rect">
                <a:avLst/>
              </a:prstGeom>
              <a:blipFill>
                <a:blip r:embed="rId4"/>
                <a:stretch>
                  <a:fillRect t="-12069" b="-6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64" name="TextBox 15363"/>
              <p:cNvSpPr txBox="1"/>
              <p:nvPr/>
            </p:nvSpPr>
            <p:spPr>
              <a:xfrm>
                <a:off x="5026858" y="3848969"/>
                <a:ext cx="3443763" cy="7710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is-I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is-I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 charset="0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en-GB" sz="2400" i="1">
                                  <a:latin typeface="Cambria Math" charset="0"/>
                                </a:rPr>
                                <m:t>𝑏</m:t>
                              </m:r>
                            </m:den>
                          </m:f>
                        </m:e>
                      </m:d>
                      <m:r>
                        <m:rPr>
                          <m:nor/>
                        </m:rPr>
                        <a:rPr lang="en-US" sz="2400" dirty="0">
                          <a:solidFill>
                            <a:schemeClr val="accent2"/>
                          </a:solidFill>
                        </a:rPr>
                        <m:t> </m:t>
                      </m:r>
                      <m:r>
                        <a:rPr lang="en-GB" sz="2400" b="1" i="1" dirty="0" smtClean="0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chemeClr val="accent2"/>
                          </a:solidFill>
                        </a:rPr>
                        <m:t> </m:t>
                      </m:r>
                      <m:d>
                        <m:dPr>
                          <m:ctrlPr>
                            <a:rPr lang="is-I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is-I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 charset="0"/>
                                </a:rPr>
                                <m:t>  </m:t>
                              </m:r>
                              <m:r>
                                <a:rPr lang="en-GB" sz="2400" i="1">
                                  <a:latin typeface="Cambria Math" charset="0"/>
                                </a:rPr>
                                <m:t>𝑐</m:t>
                              </m:r>
                            </m:num>
                            <m:den>
                              <m:r>
                                <a:rPr lang="en-GB" sz="2400" i="1">
                                  <a:latin typeface="Cambria Math" charset="0"/>
                                </a:rPr>
                                <m:t>𝑑</m:t>
                              </m:r>
                            </m:den>
                          </m:f>
                        </m:e>
                      </m:d>
                      <m:r>
                        <a:rPr lang="en-GB" sz="2400" b="1" i="1" dirty="0">
                          <a:latin typeface="Cambria Math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is-I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is-I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 charset="0"/>
                                </a:rPr>
                                <m:t> </m:t>
                              </m:r>
                              <m:r>
                                <a:rPr lang="en-GB" sz="2400" i="1">
                                  <a:latin typeface="Cambria Math" charset="0"/>
                                </a:rPr>
                                <m:t>𝑎</m:t>
                              </m:r>
                              <m:r>
                                <a:rPr lang="en-GB" sz="2400" b="0" i="1" smtClean="0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lang="en-GB" sz="2400" i="1">
                                  <a:latin typeface="Cambria Math" charset="0"/>
                                </a:rPr>
                                <m:t>𝑐</m:t>
                              </m:r>
                            </m:num>
                            <m:den>
                              <m:r>
                                <a:rPr lang="en-GB" sz="2400" i="1">
                                  <a:latin typeface="Cambria Math" charset="0"/>
                                </a:rPr>
                                <m:t>𝑏</m:t>
                              </m:r>
                              <m:r>
                                <a:rPr lang="en-GB" sz="2400" b="0" i="1" smtClean="0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lang="en-GB" sz="2400" i="1">
                                  <a:latin typeface="Cambria Math" charset="0"/>
                                </a:rPr>
                                <m:t>𝑑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364" name="TextBox 153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6858" y="3848969"/>
                <a:ext cx="3443763" cy="771045"/>
              </a:xfrm>
              <a:prstGeom prst="rect">
                <a:avLst/>
              </a:prstGeom>
              <a:blipFill>
                <a:blip r:embed="rId5"/>
                <a:stretch>
                  <a:fillRect t="-4839" b="-48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85186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153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Vectors and Scalars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825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J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J3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J3.1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8624" y="922337"/>
            <a:ext cx="964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Multiplying </a:t>
            </a:r>
            <a:r>
              <a:rPr lang="en-US" sz="2400" b="1" dirty="0"/>
              <a:t>vectors</a:t>
            </a:r>
            <a:r>
              <a:rPr lang="en-US" sz="2400" dirty="0"/>
              <a:t> by scalars is also easy: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77657" y="2380075"/>
            <a:ext cx="9533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Each component is simply multiplied by the scalar.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113553" y="3472799"/>
            <a:ext cx="1772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 general: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5539786" y="3290780"/>
            <a:ext cx="2948966" cy="78065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75720" y="1659661"/>
                <a:ext cx="4735271" cy="6192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 </a:t>
                </a:r>
                <a:r>
                  <a:rPr lang="en-US" sz="2400" dirty="0"/>
                  <a:t>For example,  	5 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14:m>
                  <m:oMath xmlns:m="http://schemas.openxmlformats.org/officeDocument/2006/math">
                    <m:r>
                      <a:rPr lang="en-GB" sz="2800">
                        <a:latin typeface="Cambria Math" charset="0"/>
                      </a:rPr>
                      <m:t>	</m:t>
                    </m:r>
                    <m:d>
                      <m:dPr>
                        <m:ctrlPr>
                          <a:rPr lang="is-I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b="0" i="1" smtClean="0">
                                <a:latin typeface="Cambria Math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2800" b="0" i="1" smtClean="0">
                                <a:latin typeface="Cambria Math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b="1" i="1" dirty="0" smtClean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is-I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b="0" i="1" smtClean="0">
                                <a:latin typeface="Cambria Math" charset="0"/>
                              </a:rPr>
                              <m:t> 15</m:t>
                            </m:r>
                          </m:num>
                          <m:den>
                            <m:r>
                              <a:rPr lang="en-GB" sz="28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GB" sz="2800" b="0" i="1" smtClean="0">
                                <a:latin typeface="Cambria Math" charset="0"/>
                              </a:rPr>
                              <m:t>10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>
                    <a:solidFill>
                      <a:schemeClr val="accent2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1659661"/>
                <a:ext cx="4735271" cy="619272"/>
              </a:xfrm>
              <a:prstGeom prst="rect">
                <a:avLst/>
              </a:prstGeom>
              <a:blipFill rotWithShape="1">
                <a:blip r:embed="rId3"/>
                <a:stretch>
                  <a:fillRect b="-107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786815" y="3327353"/>
                <a:ext cx="2566793" cy="6217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US" sz="2400" dirty="0" smtClean="0"/>
                  <a:t> 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s-I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GB" sz="2800" i="1">
                                <a:latin typeface="Cambria Math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n-GB" sz="28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GB" sz="2800" i="1">
                                <a:latin typeface="Cambria Math" charset="0"/>
                              </a:rPr>
                              <m:t>𝑏</m:t>
                            </m:r>
                          </m:den>
                        </m:f>
                      </m:e>
                    </m:d>
                    <m:r>
                      <m:rPr>
                        <m:nor/>
                      </m:rPr>
                      <a:rPr lang="en-US" sz="2800" dirty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a:rPr lang="en-GB" sz="2800" b="1" i="1" dirty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is-I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i="1">
                                <a:latin typeface="Cambria Math" charset="0"/>
                              </a:rPr>
                              <m:t> </m:t>
                            </m:r>
                            <m:r>
                              <a:rPr lang="en-GB" sz="2800" b="0" i="1" smtClean="0">
                                <a:latin typeface="Cambria Math" charset="0"/>
                              </a:rPr>
                              <m:t>𝑘</m:t>
                            </m:r>
                            <m:r>
                              <a:rPr lang="en-GB" sz="2800" i="1">
                                <a:latin typeface="Cambria Math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n-GB" sz="28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GB" sz="2800" b="0" i="1" smtClean="0">
                                <a:latin typeface="Cambria Math" charset="0"/>
                              </a:rPr>
                              <m:t>𝑘𝑏</m:t>
                            </m:r>
                          </m:den>
                        </m:f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6815" y="3327353"/>
                <a:ext cx="2566793" cy="621709"/>
              </a:xfrm>
              <a:prstGeom prst="rect">
                <a:avLst/>
              </a:prstGeom>
              <a:blipFill rotWithShape="1">
                <a:blip r:embed="rId4"/>
                <a:stretch>
                  <a:fillRect l="-3563" b="-117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113553" y="4718694"/>
                <a:ext cx="6020240" cy="13552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Another example:</a:t>
                </a:r>
              </a:p>
              <a:p>
                <a:r>
                  <a:rPr lang="en-US" sz="2400" dirty="0"/>
                  <a:t>  					</a:t>
                </a:r>
                <a:r>
                  <a:rPr lang="en-GB" sz="2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8 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14:m>
                  <m:oMath xmlns:m="http://schemas.openxmlformats.org/officeDocument/2006/math">
                    <m:r>
                      <a:rPr lang="en-GB" sz="2800">
                        <a:latin typeface="Cambria Math" charset="0"/>
                      </a:rPr>
                      <m:t>	</m:t>
                    </m:r>
                    <m:d>
                      <m:dPr>
                        <m:ctrlPr>
                          <a:rPr lang="is-I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b="0" i="1" smtClean="0">
                                <a:latin typeface="Cambria Math" charset="0"/>
                              </a:rPr>
                              <m:t>  5</m:t>
                            </m:r>
                          </m:num>
                          <m:den>
                            <m:r>
                              <a:rPr lang="en-GB" sz="2800" b="1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GB" sz="2800" b="1" i="1" dirty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2800" b="0" i="1" dirty="0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b="1" i="1" dirty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is-I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b="1" i="1" dirty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2800" b="0" i="1" smtClean="0">
                                <a:latin typeface="Cambria Math" charset="0"/>
                              </a:rPr>
                              <m:t>40</m:t>
                            </m:r>
                          </m:num>
                          <m:den>
                            <m:r>
                              <a:rPr lang="en-GB" sz="2800" b="0" i="1" smtClean="0">
                                <a:latin typeface="Cambria Math" charset="0"/>
                              </a:rPr>
                              <m:t>  32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>
                    <a:solidFill>
                      <a:schemeClr val="accent2"/>
                    </a:solidFill>
                  </a:rPr>
                  <a:t>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3553" y="4718694"/>
                <a:ext cx="6020240" cy="1355243"/>
              </a:xfrm>
              <a:prstGeom prst="rect">
                <a:avLst/>
              </a:prstGeom>
              <a:blipFill rotWithShape="1">
                <a:blip r:embed="rId5"/>
                <a:stretch>
                  <a:fillRect l="-1621" t="-31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3436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11" grpId="0"/>
      <p:bldP spid="10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Vectors and Scalars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759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J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J3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J3.1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99573" y="864786"/>
            <a:ext cx="9645335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/>
              <a:t>The length of a vector is called its </a:t>
            </a:r>
            <a:r>
              <a:rPr lang="en-US" sz="2400" b="1" dirty="0"/>
              <a:t>magnitude</a:t>
            </a:r>
            <a:r>
              <a:rPr lang="en-US" sz="2400" dirty="0"/>
              <a:t> or </a:t>
            </a:r>
            <a:r>
              <a:rPr lang="en-US" sz="2400" b="1" dirty="0"/>
              <a:t>modulus</a:t>
            </a:r>
            <a:r>
              <a:rPr lang="en-US" sz="2400" dirty="0"/>
              <a:t>:</a:t>
            </a:r>
          </a:p>
          <a:p>
            <a:pPr algn="ctr">
              <a:spcAft>
                <a:spcPts val="1200"/>
              </a:spcAft>
            </a:pPr>
            <a:r>
              <a:rPr lang="en-US" sz="2400" dirty="0"/>
              <a:t>We write this as | </a:t>
            </a:r>
            <a:r>
              <a:rPr lang="en-US" sz="2400" b="1" dirty="0"/>
              <a:t>a</a:t>
            </a:r>
            <a:r>
              <a:rPr lang="en-US" sz="2400" dirty="0"/>
              <a:t> | 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46124" y="1916832"/>
                <a:ext cx="6472532" cy="6108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If </a:t>
                </a:r>
                <a:r>
                  <a:rPr lang="en-US" sz="2400" b="1" dirty="0"/>
                  <a:t> a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s-I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i="1">
                                <a:latin typeface="Cambria Math" charset="0"/>
                              </a:rPr>
                              <m:t> </m:t>
                            </m:r>
                            <m:r>
                              <a:rPr lang="en-GB" sz="2800" b="0" i="1" smtClean="0">
                                <a:latin typeface="Cambria Math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sz="2800" b="0" i="1" smtClean="0">
                                <a:latin typeface="Cambria Math" charset="0"/>
                              </a:rPr>
                              <m:t> 3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400" dirty="0"/>
                  <a:t>, then using Pythagoras’ Theorem: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6124" y="1916832"/>
                <a:ext cx="6472532" cy="610808"/>
              </a:xfrm>
              <a:prstGeom prst="rect">
                <a:avLst/>
              </a:prstGeom>
              <a:blipFill rotWithShape="1">
                <a:blip r:embed="rId3"/>
                <a:stretch>
                  <a:fillRect l="-1508" b="-108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351256" y="2736386"/>
                <a:ext cx="4198962" cy="9238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We can calculate</a:t>
                </a:r>
              </a:p>
              <a:p>
                <a:r>
                  <a:rPr lang="en-GB" sz="2400" dirty="0"/>
                  <a:t>			 </a:t>
                </a:r>
                <a:r>
                  <a:rPr lang="en-US" sz="2400" dirty="0"/>
                  <a:t>| </a:t>
                </a:r>
                <a:r>
                  <a:rPr lang="en-US" sz="2400" b="1" dirty="0"/>
                  <a:t>a</a:t>
                </a:r>
                <a:r>
                  <a:rPr lang="en-US" sz="2400" dirty="0"/>
                  <a:t> |</a:t>
                </a:r>
                <a:r>
                  <a:rPr lang="en-GB" sz="2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is-I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is-IS" sz="24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2400" dirty="0">
                                <a:solidFill>
                                  <a:schemeClr val="accent2"/>
                                </a:solidFill>
                              </a:rPr>
                              <m:t>4</m:t>
                            </m:r>
                          </m:e>
                          <m:sup>
                            <m:r>
                              <a:rPr lang="is-IS" sz="2400" b="1" i="1" dirty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GB" sz="2400" b="1" i="1" dirty="0" smtClean="0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is-IS" sz="24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GB" sz="2400" b="0" i="0" dirty="0" smtClean="0">
                                <a:solidFill>
                                  <a:schemeClr val="accent2"/>
                                </a:solidFill>
                              </a:rPr>
                              <m:t>3</m:t>
                            </m:r>
                          </m:e>
                          <m:sup>
                            <m:r>
                              <a:rPr lang="is-IS" sz="2400" b="1" i="1" dirty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1256" y="2736386"/>
                <a:ext cx="4198962" cy="923843"/>
              </a:xfrm>
              <a:prstGeom prst="rect">
                <a:avLst/>
              </a:prstGeom>
              <a:blipFill rotWithShape="0">
                <a:blip r:embed="rId4"/>
                <a:stretch>
                  <a:fillRect l="-2322" t="-4636" b="-152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/>
          <p:nvPr/>
        </p:nvCxnSpPr>
        <p:spPr bwMode="auto">
          <a:xfrm flipV="1">
            <a:off x="4295800" y="3066990"/>
            <a:ext cx="1241707" cy="430244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TextBox 2"/>
          <p:cNvSpPr txBox="1"/>
          <p:nvPr/>
        </p:nvSpPr>
        <p:spPr>
          <a:xfrm>
            <a:off x="5151590" y="2665209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58934" y="3554200"/>
            <a:ext cx="377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4</a:t>
            </a:r>
          </a:p>
        </p:txBody>
      </p:sp>
      <p:cxnSp>
        <p:nvCxnSpPr>
          <p:cNvPr id="18" name="Straight Connector 17"/>
          <p:cNvCxnSpPr/>
          <p:nvPr/>
        </p:nvCxnSpPr>
        <p:spPr bwMode="auto">
          <a:xfrm flipV="1">
            <a:off x="5500326" y="2776324"/>
            <a:ext cx="883580" cy="307100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366" name="TextBox 15365"/>
          <p:cNvSpPr txBox="1"/>
          <p:nvPr/>
        </p:nvSpPr>
        <p:spPr>
          <a:xfrm>
            <a:off x="6482390" y="289604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</a:rPr>
              <a:t>3</a:t>
            </a:r>
            <a:endParaRPr lang="en-US" sz="2400" dirty="0">
              <a:solidFill>
                <a:schemeClr val="accent2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4295800" y="3510750"/>
            <a:ext cx="2088106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 flipH="1">
            <a:off x="6383906" y="2770616"/>
            <a:ext cx="9391" cy="74013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755709" y="3710657"/>
                <a:ext cx="1800045" cy="5149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dirty="0"/>
                        <m:t>| </m:t>
                      </m:r>
                      <m:r>
                        <m:rPr>
                          <m:nor/>
                        </m:rPr>
                        <a:rPr lang="en-US" sz="2400" b="1" dirty="0"/>
                        <m:t>a</m:t>
                      </m:r>
                      <m:r>
                        <m:rPr>
                          <m:nor/>
                        </m:rPr>
                        <a:rPr lang="en-US" sz="2400" dirty="0"/>
                        <m:t> |</m:t>
                      </m:r>
                      <m:r>
                        <a:rPr lang="en-GB" sz="2400" b="1" i="1" dirty="0" smtClean="0">
                          <a:latin typeface="Cambria Math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s-IS" sz="24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/>
                            <m:t>5 </m:t>
                          </m:r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5709" y="3710657"/>
                <a:ext cx="1800045" cy="514949"/>
              </a:xfrm>
              <a:prstGeom prst="rect">
                <a:avLst/>
              </a:prstGeom>
              <a:blipFill>
                <a:blip r:embed="rId5"/>
                <a:stretch>
                  <a:fillRect r="-699" b="-190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243249" y="4649644"/>
                <a:ext cx="7807009" cy="19230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In general, if </a:t>
                </a:r>
                <a:r>
                  <a:rPr lang="en-US" sz="2400" b="1" dirty="0"/>
                  <a:t>a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s-I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is-I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i="1">
                                <a:latin typeface="Cambria Math" charset="0"/>
                              </a:rPr>
                              <m:t> </m:t>
                            </m:r>
                            <m:r>
                              <a:rPr lang="en-GB" sz="2800" b="0" i="1" smtClean="0">
                                <a:latin typeface="Cambria Math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GB" sz="2800" i="1">
                                <a:latin typeface="Cambria Math" charset="0"/>
                              </a:rPr>
                              <m:t> </m:t>
                            </m:r>
                            <m:r>
                              <a:rPr lang="en-GB" sz="2800" b="0" i="1" smtClean="0">
                                <a:latin typeface="Cambria Math" charset="0"/>
                              </a:rPr>
                              <m:t>𝑦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400" dirty="0"/>
                  <a:t>, then using Pythagoras’ Theorem:</a:t>
                </a:r>
              </a:p>
              <a:p>
                <a:endParaRPr lang="en-US" sz="2400" dirty="0"/>
              </a:p>
              <a:p>
                <a:r>
                  <a:rPr lang="en-GB" sz="2400" dirty="0"/>
                  <a:t>					 </a:t>
                </a:r>
                <a:r>
                  <a:rPr lang="en-US" sz="2400" dirty="0"/>
                  <a:t>| </a:t>
                </a:r>
                <a:r>
                  <a:rPr lang="en-US" sz="2400" b="1" dirty="0"/>
                  <a:t>a</a:t>
                </a:r>
                <a:r>
                  <a:rPr lang="en-US" sz="2400" dirty="0"/>
                  <a:t> |</a:t>
                </a:r>
                <a:r>
                  <a:rPr lang="en-GB" sz="2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is-I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is-IS" sz="24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i="1">
                                <a:latin typeface="Cambria Math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is-IS" sz="2400" b="1" i="1" dirty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GB" sz="2400" b="1" i="1" dirty="0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is-IS" sz="24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i="1">
                                <a:latin typeface="Cambria Math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is-IS" sz="2400" b="1" i="1" dirty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en-US" sz="2400" dirty="0"/>
              </a:p>
              <a:p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3249" y="4649644"/>
                <a:ext cx="7807009" cy="1923091"/>
              </a:xfrm>
              <a:prstGeom prst="rect">
                <a:avLst/>
              </a:prstGeom>
              <a:blipFill rotWithShape="1">
                <a:blip r:embed="rId6"/>
                <a:stretch>
                  <a:fillRect l="-1171" r="-2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/>
          <p:cNvSpPr/>
          <p:nvPr/>
        </p:nvSpPr>
        <p:spPr bwMode="auto">
          <a:xfrm>
            <a:off x="5547447" y="5578900"/>
            <a:ext cx="2924817" cy="97367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E43AC4-C5F3-1849-87BF-77A5793EC8C7}"/>
              </a:ext>
            </a:extLst>
          </p:cNvPr>
          <p:cNvSpPr txBox="1"/>
          <p:nvPr/>
        </p:nvSpPr>
        <p:spPr>
          <a:xfrm>
            <a:off x="10521290" y="3785032"/>
            <a:ext cx="152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= 5</a:t>
            </a:r>
          </a:p>
        </p:txBody>
      </p:sp>
    </p:spTree>
    <p:extLst>
      <p:ext uri="{BB962C8B-B14F-4D97-AF65-F5344CB8AC3E}">
        <p14:creationId xmlns:p14="http://schemas.microsoft.com/office/powerpoint/2010/main" val="19750727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9" grpId="1"/>
      <p:bldP spid="15366" grpId="1"/>
      <p:bldP spid="26" grpId="0"/>
      <p:bldP spid="28" grpId="0" animBg="1"/>
      <p:bldP spid="2" grpId="0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lapértelmezett terv">
  <a:themeElements>
    <a:clrScheme name="Custom 2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C00000"/>
      </a:hlink>
      <a:folHlink>
        <a:srgbClr val="C00000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D26DF9-5106-4408-AEB8-21B8AFA51FB3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9ee75292-5076-4fcc-bc52-dcc754448144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f7b00057-f5aa-46f4-8410-da255f3255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47274</TotalTime>
  <Words>1911</Words>
  <Application>Microsoft Office PowerPoint</Application>
  <PresentationFormat>Widescreen</PresentationFormat>
  <Paragraphs>305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ＭＳ Ｐゴシック</vt:lpstr>
      <vt:lpstr>ＭＳ Ｐゴシック</vt:lpstr>
      <vt:lpstr>Arial</vt:lpstr>
      <vt:lpstr>Calibri</vt:lpstr>
      <vt:lpstr>Cambria Math</vt:lpstr>
      <vt:lpstr>Times New Roman</vt:lpstr>
      <vt:lpstr>Alapértelmezett terv</vt:lpstr>
      <vt:lpstr>1_Alapértelmezett terv</vt:lpstr>
      <vt:lpstr>Strand J UNIT J3: Vectors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Russell Geach</cp:lastModifiedBy>
  <cp:revision>989</cp:revision>
  <cp:lastPrinted>2016-10-17T08:47:54Z</cp:lastPrinted>
  <dcterms:created xsi:type="dcterms:W3CDTF">2012-10-10T19:07:13Z</dcterms:created>
  <dcterms:modified xsi:type="dcterms:W3CDTF">2021-02-17T12:54:02Z</dcterms:modified>
</cp:coreProperties>
</file>